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71" r:id="rId4"/>
    <p:sldId id="290" r:id="rId5"/>
    <p:sldId id="291" r:id="rId6"/>
    <p:sldId id="273" r:id="rId7"/>
    <p:sldId id="274" r:id="rId8"/>
    <p:sldId id="280" r:id="rId9"/>
    <p:sldId id="289" r:id="rId10"/>
    <p:sldId id="287" r:id="rId11"/>
    <p:sldId id="288" r:id="rId12"/>
    <p:sldId id="276" r:id="rId13"/>
    <p:sldId id="277" r:id="rId14"/>
    <p:sldId id="278" r:id="rId15"/>
    <p:sldId id="282" r:id="rId16"/>
    <p:sldId id="281" r:id="rId17"/>
    <p:sldId id="268" r:id="rId18"/>
    <p:sldId id="284" r:id="rId19"/>
    <p:sldId id="258" r:id="rId20"/>
    <p:sldId id="264" r:id="rId21"/>
    <p:sldId id="265" r:id="rId22"/>
    <p:sldId id="266" r:id="rId23"/>
    <p:sldId id="267"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C3982"/>
    <a:srgbClr val="E9EBF5"/>
    <a:srgbClr val="CFD5EA"/>
    <a:srgbClr val="4472C4"/>
    <a:srgbClr val="0000F8"/>
    <a:srgbClr val="FFFF0E"/>
    <a:srgbClr val="5B5ADF"/>
    <a:srgbClr val="F76E26"/>
    <a:srgbClr val="E30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56" autoAdjust="0"/>
    <p:restoredTop sz="93251" autoAdjust="0"/>
  </p:normalViewPr>
  <p:slideViewPr>
    <p:cSldViewPr snapToGrid="0">
      <p:cViewPr varScale="1">
        <p:scale>
          <a:sx n="89" d="100"/>
          <a:sy n="89" d="100"/>
        </p:scale>
        <p:origin x="87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26/09/2024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‹N›</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1</a:t>
            </a:fld>
            <a:endParaRPr lang="en-GB" dirty="0"/>
          </a:p>
        </p:txBody>
      </p:sp>
    </p:spTree>
    <p:extLst>
      <p:ext uri="{BB962C8B-B14F-4D97-AF65-F5344CB8AC3E}">
        <p14:creationId xmlns:p14="http://schemas.microsoft.com/office/powerpoint/2010/main" val="103509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10</a:t>
            </a:fld>
            <a:endParaRPr lang="en-GB" dirty="0"/>
          </a:p>
        </p:txBody>
      </p:sp>
    </p:spTree>
    <p:extLst>
      <p:ext uri="{BB962C8B-B14F-4D97-AF65-F5344CB8AC3E}">
        <p14:creationId xmlns:p14="http://schemas.microsoft.com/office/powerpoint/2010/main" val="396958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This layout was initially taken as a reference and subsequently optimized for Plasma Wakefield Acceleration (PWFA) applications. The primary goal was to adapt the injector configuration to effectively serve the requirements of these advanced applications. The first step in this optimization process involved implementing a second velocity bunching (VB) section in the injector layout. This addition complemented the existing VB section, allowing the system to achieve both single and comb beam lengths at the end of the injector. By introducing this second VB section,  the researcher aims to enhance the flexibility and performance of the photoinjector, enabling it to produce beams with the desired properties for PWFA experiments. This enhancement was crucial for tailoring the beam characteristics to meet the stringent requirements of PWFA applications, where precise control over beam length and quality is essential for successful acceleration.</a:t>
            </a:r>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12</a:t>
            </a:fld>
            <a:endParaRPr lang="en-GB" dirty="0"/>
          </a:p>
        </p:txBody>
      </p:sp>
    </p:spTree>
    <p:extLst>
      <p:ext uri="{BB962C8B-B14F-4D97-AF65-F5344CB8AC3E}">
        <p14:creationId xmlns:p14="http://schemas.microsoft.com/office/powerpoint/2010/main" val="161918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dirty="0"/>
              <a:t>After this first benchmark of the working point, the C-band photoinjector has been scaled from the  S-band layout, maintaining the 2.6 cell RF gun, shrinking by factor 2 the longitudinal lengths, while doubling the electric and magnetic fields. Also, the drift between the cathode and the first section will be properly scaled and then re-optimized. Considering the higher peak field and properly reducing the laser spot size and the duration using the well-known scaling laws. Using the ASTRA code, I optimized the positions of the sections and the integrated magnetic fields. The RF phase of the first two sections was adjusted to achieve RF compression through velocity bunching. The C-band injector, scaled from the S-band design, features an initial cavity length of 1.5 meters, with subsequent cavities each measuring 1 meter. The electric fields within the cavities are doubled compared to the S-band configuration. The first cavity operates with a peak electric field of 34.4~MV/m to support velocity bunching operations. Additionally, the magnetic field in the solenoid cavities is also doubled in accordance with the scaling laws. The final layout of the injector is shown in the following figures. The distribution at the cathode was also optimized to achieve the desired injector output parameters. The lengths of the beams at the cathode were halved as expected. However, the separation between the beams was increased to 11.5~ps to allow them to achieve the final separation required for injection into the plasma section.</a:t>
            </a:r>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14</a:t>
            </a:fld>
            <a:endParaRPr lang="en-GB" dirty="0"/>
          </a:p>
        </p:txBody>
      </p:sp>
    </p:spTree>
    <p:extLst>
      <p:ext uri="{BB962C8B-B14F-4D97-AF65-F5344CB8AC3E}">
        <p14:creationId xmlns:p14="http://schemas.microsoft.com/office/powerpoint/2010/main" val="12986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URWPalladioL-Roma"/>
              </a:rPr>
              <a:t>Because the side effect of the velocity bunching is to accumulate the charge in the bunch head, a correction of this effect was performed by the introduction of Ka-band before the first C-band structure. It operates at 180°respect to the crest and decelerates the beam of about 0,3 MeV.</a:t>
            </a:r>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16</a:t>
            </a:fld>
            <a:endParaRPr lang="en-GB"/>
          </a:p>
        </p:txBody>
      </p:sp>
    </p:spTree>
    <p:extLst>
      <p:ext uri="{BB962C8B-B14F-4D97-AF65-F5344CB8AC3E}">
        <p14:creationId xmlns:p14="http://schemas.microsoft.com/office/powerpoint/2010/main" val="311268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2</a:t>
            </a:fld>
            <a:endParaRPr lang="en-GB" dirty="0"/>
          </a:p>
        </p:txBody>
      </p:sp>
    </p:spTree>
    <p:extLst>
      <p:ext uri="{BB962C8B-B14F-4D97-AF65-F5344CB8AC3E}">
        <p14:creationId xmlns:p14="http://schemas.microsoft.com/office/powerpoint/2010/main" val="128567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27428567-BDF5-451C-8737-F40313BC91EE}" type="slidenum">
              <a:rPr lang="en-GB" smtClean="0"/>
              <a:t>3</a:t>
            </a:fld>
            <a:endParaRPr lang="en-GB" dirty="0"/>
          </a:p>
        </p:txBody>
      </p:sp>
    </p:spTree>
    <p:extLst>
      <p:ext uri="{BB962C8B-B14F-4D97-AF65-F5344CB8AC3E}">
        <p14:creationId xmlns:p14="http://schemas.microsoft.com/office/powerpoint/2010/main" val="303033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Improving VB stability with HHC. </a:t>
            </a:r>
            <a:r>
              <a:rPr lang="en-US"/>
              <a:t>The beam's stability can be improved by adding a High Harmonic Cavity (HHC) to pre-correct the bunch Longitudinal Phase Space to shorten and flatter the charge distribution and manipulate the beams to reach proper transverse and longitudinal parameters. </a:t>
            </a:r>
            <a:r>
              <a:rPr lang="en-US" sz="1200"/>
              <a:t>The current profile is stabilized, and velocity bunching moves peak current while the X-band centers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In the S-band case, it has been noticed that a High Harmonic Cavity (HHC) could be used to improve beam stability, the X-band shapes the current distribution and pre-corrects the longitudinal phase space.</a:t>
            </a:r>
            <a:endParaRPr lang="en-GB" sz="1200"/>
          </a:p>
          <a:p>
            <a:r>
              <a:rPr lang="en-US"/>
              <a:t>Downstream the drift the bunch enters Into a short, high frequency (x-band) accelerating cavity, that decelerates the bunch of 1,27 MeV. This deceleration that brings the bunch at low energy has many important effects: 1) it strengthens the long. space charge effects, also if the long. laminarity decreases, favoring a faster compression; 2) moves the bunch spike current on the bunch tail pre-compensating the symmetric VB effects, resulting in a much more uniform charge distribution at the compression end; 3) provides a pre-compression; 4) it enlarges the envelope relaxing transversal space charge effects; 5) applies a pre-correction of the radio rf curvature; 6) the energy decreasing results in a larger bunch vs. rf-phase slippage, a key effect for the VB technique. </a:t>
            </a:r>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4</a:t>
            </a:fld>
            <a:endParaRPr lang="en-GB"/>
          </a:p>
        </p:txBody>
      </p:sp>
    </p:spTree>
    <p:extLst>
      <p:ext uri="{BB962C8B-B14F-4D97-AF65-F5344CB8AC3E}">
        <p14:creationId xmlns:p14="http://schemas.microsoft.com/office/powerpoint/2010/main" val="48643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5</a:t>
            </a:fld>
            <a:endParaRPr lang="en-GB"/>
          </a:p>
        </p:txBody>
      </p:sp>
    </p:spTree>
    <p:extLst>
      <p:ext uri="{BB962C8B-B14F-4D97-AF65-F5344CB8AC3E}">
        <p14:creationId xmlns:p14="http://schemas.microsoft.com/office/powerpoint/2010/main" val="361678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algn="l"/>
            <a:r>
              <a:rPr lang="en-US" sz="1800" dirty="0"/>
              <a:t>The S-band technology has been chosen being the current state of the art with stable and reliable performances in terms of beam brightness. The upgrade of the S-band photoinjector with a C-band one is actually in order to compact the machine and increase the beam brightness. </a:t>
            </a:r>
            <a:r>
              <a:rPr lang="en-US" sz="1800" b="0" i="0" u="none" strike="noStrike" baseline="0" dirty="0">
                <a:solidFill>
                  <a:srgbClr val="231F20"/>
                </a:solidFill>
                <a:latin typeface="AdvOT483a8203"/>
              </a:rPr>
              <a:t>The </a:t>
            </a:r>
            <a:r>
              <a:rPr lang="en-US" sz="1800" b="0" i="0" u="none" strike="noStrike" baseline="0" dirty="0">
                <a:solidFill>
                  <a:srgbClr val="231F20"/>
                </a:solidFill>
                <a:latin typeface="AdvTTd0b5fdba.I"/>
              </a:rPr>
              <a:t>C</a:t>
            </a:r>
            <a:r>
              <a:rPr lang="en-US" sz="1800" b="0" i="0" u="none" strike="noStrike" baseline="0" dirty="0">
                <a:solidFill>
                  <a:srgbClr val="231F20"/>
                </a:solidFill>
                <a:latin typeface="AdvOT483a8203"/>
              </a:rPr>
              <a:t>-band technology has been chosen being a good compromise between the </a:t>
            </a:r>
            <a:r>
              <a:rPr lang="en-US" sz="1800" b="0" i="0" u="none" strike="noStrike" baseline="0" dirty="0">
                <a:solidFill>
                  <a:srgbClr val="231F20"/>
                </a:solidFill>
                <a:latin typeface="AdvTTd0b5fdba.I"/>
              </a:rPr>
              <a:t>S </a:t>
            </a:r>
            <a:r>
              <a:rPr lang="en-US" sz="1800" b="0" i="0" u="none" strike="noStrike" baseline="0" dirty="0">
                <a:solidFill>
                  <a:srgbClr val="231F20"/>
                </a:solidFill>
                <a:latin typeface="AdvOT483a8203"/>
              </a:rPr>
              <a:t>and the </a:t>
            </a:r>
            <a:r>
              <a:rPr lang="en-US" sz="1800" b="0" i="0" u="none" strike="noStrike" baseline="0" dirty="0">
                <a:solidFill>
                  <a:srgbClr val="231F20"/>
                </a:solidFill>
                <a:latin typeface="AdvTTd0b5fdba.I"/>
              </a:rPr>
              <a:t>X</a:t>
            </a:r>
            <a:r>
              <a:rPr lang="en-US" sz="1800" b="0" i="0" u="none" strike="noStrike" baseline="0" dirty="0">
                <a:solidFill>
                  <a:srgbClr val="231F20"/>
                </a:solidFill>
                <a:latin typeface="AdvOT483a8203"/>
              </a:rPr>
              <a:t>-band technology. It enables a higher available peak field in the gun region, which results in beam brightness, and higher accelerating gradient in the TW accelerating structures if compared to the </a:t>
            </a:r>
            <a:r>
              <a:rPr lang="en-US" sz="1800" b="0" i="0" u="none" strike="noStrike" baseline="0" dirty="0">
                <a:solidFill>
                  <a:srgbClr val="231F20"/>
                </a:solidFill>
                <a:latin typeface="AdvTTd0b5fdba.I"/>
              </a:rPr>
              <a:t>S</a:t>
            </a:r>
            <a:r>
              <a:rPr lang="en-US" sz="1800" b="0" i="0" u="none" strike="noStrike" baseline="0" dirty="0">
                <a:solidFill>
                  <a:srgbClr val="231F20"/>
                </a:solidFill>
                <a:latin typeface="AdvOT483a8203"/>
              </a:rPr>
              <a:t>-band technology; in the meanwhile, it allows larger flexibility as regards the electron beam charge and length if compared to the </a:t>
            </a:r>
            <a:r>
              <a:rPr lang="en-US" sz="1800" b="0" i="0" u="none" strike="noStrike" baseline="0" dirty="0">
                <a:solidFill>
                  <a:srgbClr val="231F20"/>
                </a:solidFill>
                <a:latin typeface="AdvTTd0b5fdba.I"/>
              </a:rPr>
              <a:t>X</a:t>
            </a:r>
            <a:r>
              <a:rPr lang="en-US" sz="1800" b="0" i="0" u="none" strike="noStrike" baseline="0" dirty="0">
                <a:solidFill>
                  <a:srgbClr val="231F20"/>
                </a:solidFill>
                <a:latin typeface="AdvOT483a8203"/>
              </a:rPr>
              <a:t>-band solution. In addition, it should ensure a reliable operation at up to 1 kHz repetition rate.</a:t>
            </a:r>
          </a:p>
        </p:txBody>
      </p:sp>
      <p:sp>
        <p:nvSpPr>
          <p:cNvPr id="4" name="Segnaposto numero diapositiva 3"/>
          <p:cNvSpPr>
            <a:spLocks noGrp="1"/>
          </p:cNvSpPr>
          <p:nvPr>
            <p:ph type="sldNum" sz="quarter" idx="5"/>
          </p:nvPr>
        </p:nvSpPr>
        <p:spPr/>
        <p:txBody>
          <a:bodyPr/>
          <a:lstStyle/>
          <a:p>
            <a:fld id="{27428567-BDF5-451C-8737-F40313BC91EE}" type="slidenum">
              <a:rPr lang="en-GB" smtClean="0"/>
              <a:t>6</a:t>
            </a:fld>
            <a:endParaRPr lang="en-GB" dirty="0"/>
          </a:p>
        </p:txBody>
      </p:sp>
    </p:spTree>
    <p:extLst>
      <p:ext uri="{BB962C8B-B14F-4D97-AF65-F5344CB8AC3E}">
        <p14:creationId xmlns:p14="http://schemas.microsoft.com/office/powerpoint/2010/main" val="167174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200" b="0" i="0" u="none" strike="noStrike" baseline="0" dirty="0">
                <a:solidFill>
                  <a:srgbClr val="231F20"/>
                </a:solidFill>
                <a:latin typeface="AdvOT483a8203"/>
              </a:rPr>
              <a:t>The beam dynamics has been studied to generate a 200-pC beam with a variable length of </a:t>
            </a:r>
            <a:r>
              <a:rPr lang="en-US" sz="1200" b="0" i="0" u="none" strike="noStrike" baseline="0" dirty="0">
                <a:solidFill>
                  <a:srgbClr val="231F20"/>
                </a:solidFill>
                <a:latin typeface="AdvTTbdb21c9e"/>
              </a:rPr>
              <a:t>55</a:t>
            </a:r>
            <a:r>
              <a:rPr lang="en-US" sz="1200" b="0" i="0" u="none" strike="noStrike" baseline="0" dirty="0">
                <a:solidFill>
                  <a:srgbClr val="231F20"/>
                </a:solidFill>
                <a:latin typeface="AdvOT483a8203+20"/>
              </a:rPr>
              <a:t>–</a:t>
            </a:r>
            <a:r>
              <a:rPr lang="en-US" sz="1200" b="0" i="0" u="none" strike="noStrike" baseline="0" dirty="0">
                <a:solidFill>
                  <a:srgbClr val="231F20"/>
                </a:solidFill>
                <a:latin typeface="AdvTTbdb21c9e"/>
              </a:rPr>
              <a:t>280 </a:t>
            </a:r>
            <a:r>
              <a:rPr lang="en-US" sz="1200" b="0" i="0" u="none" strike="noStrike" baseline="0" dirty="0">
                <a:solidFill>
                  <a:srgbClr val="231F20"/>
                </a:solidFill>
                <a:latin typeface="AdvTTd877c31c+03"/>
              </a:rPr>
              <a:t>μ</a:t>
            </a:r>
            <a:r>
              <a:rPr lang="en-US" sz="1200" b="0" i="0" u="none" strike="noStrike" baseline="0" dirty="0">
                <a:solidFill>
                  <a:srgbClr val="231F20"/>
                </a:solidFill>
                <a:latin typeface="AdvOT483a8203"/>
              </a:rPr>
              <a:t>m. In detail, three beam lengths have been investigated, 55, 100, and </a:t>
            </a:r>
            <a:r>
              <a:rPr lang="en-US" sz="1200" b="0" i="0" u="none" strike="noStrike" baseline="0" dirty="0">
                <a:solidFill>
                  <a:srgbClr val="231F20"/>
                </a:solidFill>
                <a:latin typeface="AdvTTbdb21c9e"/>
              </a:rPr>
              <a:t>280 </a:t>
            </a:r>
            <a:r>
              <a:rPr lang="en-US" sz="1200" b="0" i="0" u="none" strike="noStrike" baseline="0" dirty="0">
                <a:solidFill>
                  <a:srgbClr val="231F20"/>
                </a:solidFill>
                <a:latin typeface="AdvTTd877c31c+03"/>
              </a:rPr>
              <a:t>μ</a:t>
            </a:r>
            <a:r>
              <a:rPr lang="en-US" sz="1200" b="0" i="0" u="none" strike="noStrike" baseline="0" dirty="0">
                <a:solidFill>
                  <a:srgbClr val="231F20"/>
                </a:solidFill>
                <a:latin typeface="AdvOT483a8203"/>
              </a:rPr>
              <a:t>m, the first one of interest as a driver of a particle Wakefield acceleration accelerator and the following ones representing the maximum lengths to avoid distortions of the longitudinal phase space in a downstream X or </a:t>
            </a:r>
            <a:r>
              <a:rPr lang="en-US" sz="1200" b="0" i="0" u="none" strike="noStrike" baseline="0" dirty="0">
                <a:solidFill>
                  <a:srgbClr val="231F20"/>
                </a:solidFill>
                <a:latin typeface="AdvTTd0b5fdba.I"/>
              </a:rPr>
              <a:t>C</a:t>
            </a:r>
            <a:r>
              <a:rPr lang="en-US" sz="1200" b="0" i="0" u="none" strike="noStrike" baseline="0" dirty="0">
                <a:solidFill>
                  <a:srgbClr val="231F20"/>
                </a:solidFill>
                <a:latin typeface="AdvOT483a8203"/>
              </a:rPr>
              <a:t>-band </a:t>
            </a:r>
            <a:r>
              <a:rPr lang="en-GB" sz="1200" b="0" i="0" u="none" strike="noStrike" baseline="0" dirty="0">
                <a:solidFill>
                  <a:srgbClr val="231F20"/>
                </a:solidFill>
                <a:latin typeface="AdvOT483a8203"/>
              </a:rPr>
              <a:t>booster linac, respectively. XLS, IFAST and EuPRAXIA collaboration. One of the working point studied foresees a driver-like beam</a:t>
            </a:r>
            <a:endParaRPr lang="en-GB" dirty="0"/>
          </a:p>
          <a:p>
            <a:r>
              <a:rPr lang="en-GB" dirty="0" err="1"/>
              <a:t>Aggiungere</a:t>
            </a:r>
            <a:r>
              <a:rPr lang="en-GB" dirty="0"/>
              <a:t> Singolo bunch</a:t>
            </a:r>
          </a:p>
        </p:txBody>
      </p:sp>
      <p:sp>
        <p:nvSpPr>
          <p:cNvPr id="4" name="Segnaposto numero diapositiva 3"/>
          <p:cNvSpPr>
            <a:spLocks noGrp="1"/>
          </p:cNvSpPr>
          <p:nvPr>
            <p:ph type="sldNum" sz="quarter" idx="5"/>
          </p:nvPr>
        </p:nvSpPr>
        <p:spPr/>
        <p:txBody>
          <a:bodyPr/>
          <a:lstStyle/>
          <a:p>
            <a:fld id="{27428567-BDF5-451C-8737-F40313BC91EE}" type="slidenum">
              <a:rPr lang="en-GB" smtClean="0"/>
              <a:t>7</a:t>
            </a:fld>
            <a:endParaRPr lang="en-GB" dirty="0"/>
          </a:p>
        </p:txBody>
      </p:sp>
    </p:spTree>
    <p:extLst>
      <p:ext uri="{BB962C8B-B14F-4D97-AF65-F5344CB8AC3E}">
        <p14:creationId xmlns:p14="http://schemas.microsoft.com/office/powerpoint/2010/main" val="381690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photoinjector presented in this presentation partially breaks with the scaling laws and faces also with technological issues related to the rf components in case of high repetition rate operation, i.e., maximum available peak fields, and operational and mechanical needs related to minimum free space between elements for diagnostics, vacuum or others. A huge effort has concerned the design of a new C-band gun with its own power distribution system and solenoid. Indeed, the injector described in [10] relies on a 1.6 cell C-band gun operating at least at 240 MV/m peak field, higher than the available one in case of high repetition rate operation—160 MV/m at 1 kHz repetition rate operation. The limitation on the peak field at the cathode forced by the high repetition rate has been overcame by elongating the gun with one more cell so the beam enters the downstream accelerating section with at least 5.5 MeV energy Also, the introduction of a mode launcher opens to an increased flexibility in positioning the input waveguide relative to the gun body that turns in more powerful cooling capability of the accelerating cells especially useful for the high repetition rate operation. The gun design, with the mode launcher, and the on-axis electromagnetic field are reported in Fig. . This layout also presents two main disadvantages: the continuation of the electromagnetic field in the mode launcher region, that can affect the beam dynamics, and a more challenging design for the gun solenoid requiring a bigger bore and the introduction of a bucking coil to zero the field at the cathode in order to reduce the magnetic field contribution to the emittance of the emitted beam. </a:t>
            </a:r>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8</a:t>
            </a:fld>
            <a:endParaRPr lang="en-GB" dirty="0"/>
          </a:p>
        </p:txBody>
      </p:sp>
    </p:spTree>
    <p:extLst>
      <p:ext uri="{BB962C8B-B14F-4D97-AF65-F5344CB8AC3E}">
        <p14:creationId xmlns:p14="http://schemas.microsoft.com/office/powerpoint/2010/main" val="324825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baseline="0" dirty="0">
                <a:solidFill>
                  <a:srgbClr val="231F20"/>
                </a:solidFill>
                <a:latin typeface="AdvOT483a8203"/>
              </a:rPr>
              <a:t>It has been designed to set the coupling coefficient equal to 3 so to allow the operation with short rf pulses (</a:t>
            </a:r>
            <a:r>
              <a:rPr lang="en-US" sz="1200" b="0" i="0" u="none" strike="noStrike" baseline="0" dirty="0" err="1">
                <a:solidFill>
                  <a:srgbClr val="231F20"/>
                </a:solidFill>
                <a:latin typeface="AdvOTdd3b7348.I+03"/>
              </a:rPr>
              <a:t>τ</a:t>
            </a:r>
            <a:r>
              <a:rPr lang="en-US" sz="1200" b="0" i="0" u="none" strike="noStrike" baseline="0" dirty="0" err="1">
                <a:solidFill>
                  <a:srgbClr val="231F20"/>
                </a:solidFill>
                <a:latin typeface="AdvOT483a8203"/>
              </a:rPr>
              <a:t>rf</a:t>
            </a:r>
            <a:r>
              <a:rPr lang="en-US" sz="1200" b="0" i="0" u="none" strike="noStrike" baseline="0" dirty="0">
                <a:solidFill>
                  <a:srgbClr val="231F20"/>
                </a:solidFill>
                <a:latin typeface="AdvOT483a8203"/>
              </a:rPr>
              <a:t> </a:t>
            </a:r>
            <a:r>
              <a:rPr lang="en-US" sz="1200" b="0" i="0" u="none" strike="noStrike" baseline="0" dirty="0">
                <a:solidFill>
                  <a:srgbClr val="231F20"/>
                </a:solidFill>
                <a:latin typeface="AdvTTd0b5fdba.I"/>
              </a:rPr>
              <a:t>&lt; </a:t>
            </a:r>
            <a:r>
              <a:rPr lang="en-US" sz="1200" b="0" i="0" u="none" strike="noStrike" baseline="0" dirty="0">
                <a:solidFill>
                  <a:srgbClr val="231F20"/>
                </a:solidFill>
                <a:latin typeface="AdvTTbdb21c9e"/>
              </a:rPr>
              <a:t>300 </a:t>
            </a:r>
            <a:r>
              <a:rPr lang="en-US" sz="1200" b="0" i="0" u="none" strike="noStrike" baseline="0" dirty="0">
                <a:solidFill>
                  <a:srgbClr val="231F20"/>
                </a:solidFill>
                <a:latin typeface="AdvOT483a8203"/>
              </a:rPr>
              <a:t>ns) to reduce the breakdown rate (BDR), the pulsed heating, and the power dissipation.</a:t>
            </a:r>
            <a:endParaRPr lang="en-GB" dirty="0"/>
          </a:p>
        </p:txBody>
      </p:sp>
      <p:sp>
        <p:nvSpPr>
          <p:cNvPr id="4" name="Segnaposto numero diapositiva 3"/>
          <p:cNvSpPr>
            <a:spLocks noGrp="1"/>
          </p:cNvSpPr>
          <p:nvPr>
            <p:ph type="sldNum" sz="quarter" idx="5"/>
          </p:nvPr>
        </p:nvSpPr>
        <p:spPr/>
        <p:txBody>
          <a:bodyPr/>
          <a:lstStyle/>
          <a:p>
            <a:fld id="{27428567-BDF5-451C-8737-F40313BC91EE}" type="slidenum">
              <a:rPr lang="en-GB" smtClean="0"/>
              <a:t>9</a:t>
            </a:fld>
            <a:endParaRPr lang="en-GB"/>
          </a:p>
        </p:txBody>
      </p:sp>
    </p:spTree>
    <p:extLst>
      <p:ext uri="{BB962C8B-B14F-4D97-AF65-F5344CB8AC3E}">
        <p14:creationId xmlns:p14="http://schemas.microsoft.com/office/powerpoint/2010/main" val="390938445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13092" y="3642000"/>
            <a:ext cx="1152130" cy="3990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dirty="0">
                <a:solidFill>
                  <a:schemeClr val="bg1"/>
                </a:solidFill>
              </a:rPr>
              <a:t>This project has received funding from the European Union´s Horizon Europe research and innovation programme under grant agreement </a:t>
            </a:r>
          </a:p>
          <a:p>
            <a:r>
              <a:rPr lang="en-GB" sz="800" dirty="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702619" y="5201842"/>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92764" y="5201842"/>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962"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331434" y="5201842"/>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9109912" y="114716"/>
            <a:ext cx="2242632" cy="1415562"/>
          </a:xfrm>
          <a:prstGeom prst="rect">
            <a:avLst/>
          </a:prstGeom>
        </p:spPr>
      </p:pic>
    </p:spTree>
    <p:extLst>
      <p:ext uri="{BB962C8B-B14F-4D97-AF65-F5344CB8AC3E}">
        <p14:creationId xmlns:p14="http://schemas.microsoft.com/office/powerpoint/2010/main" val="303289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Gilles Jacopo Silvi, EuPRAXIA_ PP Annual Meeting 22/09/2024</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97597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Gilles Jacopo Silvi, EuPRAXIA_ PP Annual Meeting 22/09/2024</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12976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Gilles Jacopo Silvi, EuPRAXIA_ PP Annual Meeting 22/09/2024</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78697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‹N›</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Gilles Jacopo Silvi, EuPRAXIA_ PP Annual Meeting 22/09/2024</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4637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C398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‹N›</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Gilles Jacopo Silvi, EuPRAXIA_ PP Annual Meeting 22/09/2024</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2973826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Gilles Jacopo Silvi, EuPRAXIA_ PP Annual Meeting 22/09/2024</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41964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Gilles Jacopo Silvi, EuPRAXIA_ PP Annual Meeting 22/09/2024</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389296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Gilles Jacopo Silvi, EuPRAXIA_ PP Annual Meeting 22/09/2024</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91240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Gilles Jacopo Silvi, EuPRAXIA_ PP Annual Meeting 22/09/2024</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350367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Gilles Jacopo Silvi, EuPRAXIA_ PP Annual Meeting 22/09/2024</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97510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Gilles Jacopo Silvi, EuPRAXIA_ PP Annual Meeting 22/09/2024</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366195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Gilles Jacopo Silvi, EuPRAXIA_ PP Annual Meeting 22/09/2024</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‹N›</a:t>
            </a:fld>
            <a:endParaRPr lang="en-GB"/>
          </a:p>
        </p:txBody>
      </p:sp>
    </p:spTree>
    <p:extLst>
      <p:ext uri="{BB962C8B-B14F-4D97-AF65-F5344CB8AC3E}">
        <p14:creationId xmlns:p14="http://schemas.microsoft.com/office/powerpoint/2010/main" val="3599177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media" Target="../media/media2.mp4"/><Relationship Id="rId7" Type="http://schemas.openxmlformats.org/officeDocument/2006/relationships/image" Target="../media/image4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19.gif"/></Relationships>
</file>

<file path=ppt/slides/_rels/slide12.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53.png"/><Relationship Id="rId3" Type="http://schemas.openxmlformats.org/officeDocument/2006/relationships/image" Target="../media/image45.jpg"/><Relationship Id="rId7" Type="http://schemas.openxmlformats.org/officeDocument/2006/relationships/image" Target="../media/image18.jpe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jpg"/><Relationship Id="rId5" Type="http://schemas.openxmlformats.org/officeDocument/2006/relationships/image" Target="../media/image47.jpg"/><Relationship Id="rId10" Type="http://schemas.openxmlformats.org/officeDocument/2006/relationships/image" Target="../media/image50.jpg"/><Relationship Id="rId4" Type="http://schemas.openxmlformats.org/officeDocument/2006/relationships/image" Target="../media/image46.png"/><Relationship Id="rId9" Type="http://schemas.openxmlformats.org/officeDocument/2006/relationships/image" Target="../media/image49.jp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8.emf"/><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9.gif"/><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10" Type="http://schemas.openxmlformats.org/officeDocument/2006/relationships/image" Target="../media/image19.gif"/><Relationship Id="rId4" Type="http://schemas.openxmlformats.org/officeDocument/2006/relationships/image" Target="../media/image60.jp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5.png"/><Relationship Id="rId7" Type="http://schemas.openxmlformats.org/officeDocument/2006/relationships/image" Target="../media/image6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44.png"/><Relationship Id="rId9" Type="http://schemas.openxmlformats.org/officeDocument/2006/relationships/image" Target="../media/image7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image" Target="../media/image82.jpeg"/><Relationship Id="rId17" Type="http://schemas.openxmlformats.org/officeDocument/2006/relationships/image" Target="../media/image86.jpeg"/><Relationship Id="rId2" Type="http://schemas.openxmlformats.org/officeDocument/2006/relationships/image" Target="../media/image72.jpeg"/><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e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image" Target="../media/image87.png"/><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5" Type="http://schemas.openxmlformats.org/officeDocument/2006/relationships/image" Target="../media/image5.png"/><Relationship Id="rId10" Type="http://schemas.openxmlformats.org/officeDocument/2006/relationships/image" Target="../media/image95.jpe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10" Type="http://schemas.openxmlformats.org/officeDocument/2006/relationships/image" Target="../media/image9.png"/><Relationship Id="rId4" Type="http://schemas.openxmlformats.org/officeDocument/2006/relationships/image" Target="../media/image102.jpeg"/><Relationship Id="rId9" Type="http://schemas.openxmlformats.org/officeDocument/2006/relationships/image" Target="../media/image107.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116.png"/><Relationship Id="rId5" Type="http://schemas.openxmlformats.org/officeDocument/2006/relationships/image" Target="../media/image111.png"/><Relationship Id="rId10" Type="http://schemas.openxmlformats.org/officeDocument/2006/relationships/image" Target="../media/image115.jpeg"/><Relationship Id="rId4" Type="http://schemas.openxmlformats.org/officeDocument/2006/relationships/image" Target="../media/image110.png"/><Relationship Id="rId9" Type="http://schemas.openxmlformats.org/officeDocument/2006/relationships/image" Target="../media/image114.jpeg"/></Relationships>
</file>

<file path=ppt/slides/_rels/slide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9.gif"/><Relationship Id="rId3" Type="http://schemas.openxmlformats.org/officeDocument/2006/relationships/image" Target="../media/image23.png"/><Relationship Id="rId7" Type="http://schemas.openxmlformats.org/officeDocument/2006/relationships/hyperlink" Target="http://dx.doi.org/10.1393/ncc/i2024-24323-5" TargetMode="External"/><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if.it/riviste/sif/ncc/econtents/2024/047/05/article/74" TargetMode="External"/><Relationship Id="rId11" Type="http://schemas.openxmlformats.org/officeDocument/2006/relationships/image" Target="../media/image27.jpg"/><Relationship Id="rId5" Type="http://schemas.openxmlformats.org/officeDocument/2006/relationships/image" Target="../media/image25.png"/><Relationship Id="rId10" Type="http://schemas.openxmlformats.org/officeDocument/2006/relationships/image" Target="../media/image26.jpg"/><Relationship Id="rId4" Type="http://schemas.openxmlformats.org/officeDocument/2006/relationships/image" Target="../media/image24.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sciencedirect.com/science/article/pii/S0168900216301474" TargetMode="External"/><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emf"/><Relationship Id="rId7"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37.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hyperlink" Target="http://dx.doi.org/10.1393/ncc/i2024-24272-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a:xfrm>
            <a:off x="3232721" y="2040650"/>
            <a:ext cx="7813967" cy="1043854"/>
          </a:xfrm>
        </p:spPr>
        <p:txBody>
          <a:bodyPr>
            <a:normAutofit fontScale="90000"/>
          </a:bodyPr>
          <a:lstStyle/>
          <a:p>
            <a:r>
              <a:rPr lang="en-GB" dirty="0"/>
              <a:t>High repetition rate C-band photoinjector</a:t>
            </a:r>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a:xfrm>
            <a:off x="3232722" y="3368614"/>
            <a:ext cx="7813967" cy="1680463"/>
          </a:xfrm>
        </p:spPr>
        <p:txBody>
          <a:bodyPr>
            <a:noAutofit/>
          </a:bodyPr>
          <a:lstStyle/>
          <a:p>
            <a:pPr marL="0" indent="0">
              <a:spcAft>
                <a:spcPts val="100"/>
              </a:spcAft>
              <a:buNone/>
            </a:pPr>
            <a:r>
              <a:rPr lang="en-US" sz="1900" dirty="0"/>
              <a:t>Gilles Jacopo Silvi* (Sapienza University of Rome &amp; INFN-LNF)</a:t>
            </a:r>
          </a:p>
          <a:p>
            <a:pPr marL="0" indent="0">
              <a:spcAft>
                <a:spcPts val="100"/>
              </a:spcAft>
              <a:buNone/>
            </a:pPr>
            <a:r>
              <a:rPr lang="en-US" sz="1900" dirty="0"/>
              <a:t>EuPRAXIA_PP Annual Meeting 2024</a:t>
            </a:r>
          </a:p>
          <a:p>
            <a:pPr>
              <a:spcAft>
                <a:spcPts val="100"/>
              </a:spcAft>
            </a:pPr>
            <a:r>
              <a:rPr lang="en-US" sz="1900" i="1" dirty="0">
                <a:ea typeface="DejaVu Sans" pitchFamily="2"/>
                <a:cs typeface="DejaVu Sans" pitchFamily="2"/>
              </a:rPr>
              <a:t>On behalf of the EuPRAXIA@SPARC_LAB collaboration</a:t>
            </a:r>
          </a:p>
          <a:p>
            <a:pPr marL="0" indent="0">
              <a:spcAft>
                <a:spcPts val="100"/>
              </a:spcAft>
              <a:buNone/>
            </a:pPr>
            <a:r>
              <a:rPr lang="en-US" sz="1900" u="sng" dirty="0"/>
              <a:t>*gillesjacopo.silvi@uniroma1.it</a:t>
            </a:r>
            <a:endParaRPr lang="en-US" sz="1900" u="sng" dirty="0">
              <a:latin typeface="Source Sans Pro Light" pitchFamily="34"/>
            </a:endParaRPr>
          </a:p>
          <a:p>
            <a:endParaRPr lang="en-GB" sz="1900" dirty="0"/>
          </a:p>
        </p:txBody>
      </p:sp>
    </p:spTree>
    <p:extLst>
      <p:ext uri="{BB962C8B-B14F-4D97-AF65-F5344CB8AC3E}">
        <p14:creationId xmlns:p14="http://schemas.microsoft.com/office/powerpoint/2010/main" val="22476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5460E20D-9DDE-9C2C-0C2D-5936B6F5DB13}"/>
              </a:ext>
            </a:extLst>
          </p:cNvPr>
          <p:cNvPicPr>
            <a:picLocks noGrp="1" noChangeAspect="1"/>
          </p:cNvPicPr>
          <p:nvPr>
            <p:ph idx="1"/>
          </p:nvPr>
        </p:nvPicPr>
        <p:blipFill>
          <a:blip r:embed="rId3"/>
          <a:srcRect r="40371"/>
          <a:stretch/>
        </p:blipFill>
        <p:spPr>
          <a:xfrm>
            <a:off x="1968759" y="941753"/>
            <a:ext cx="7781731" cy="4983360"/>
          </a:xfrm>
        </p:spPr>
      </p:pic>
      <p:sp>
        <p:nvSpPr>
          <p:cNvPr id="3" name="Segnaposto numero diapositiva 2">
            <a:extLst>
              <a:ext uri="{FF2B5EF4-FFF2-40B4-BE49-F238E27FC236}">
                <a16:creationId xmlns:a16="http://schemas.microsoft.com/office/drawing/2014/main" id="{6C97E976-BB24-C380-D61A-8E4FC3704BBC}"/>
              </a:ext>
            </a:extLst>
          </p:cNvPr>
          <p:cNvSpPr>
            <a:spLocks noGrp="1"/>
          </p:cNvSpPr>
          <p:nvPr>
            <p:ph type="sldNum" sz="quarter" idx="12"/>
          </p:nvPr>
        </p:nvSpPr>
        <p:spPr/>
        <p:txBody>
          <a:bodyPr/>
          <a:lstStyle/>
          <a:p>
            <a:fld id="{3A3A6714-3D1F-4857-9904-D935B84167FA}" type="slidenum">
              <a:rPr lang="en-GB" smtClean="0"/>
              <a:pPr/>
              <a:t>10</a:t>
            </a:fld>
            <a:endParaRPr lang="en-GB" dirty="0"/>
          </a:p>
        </p:txBody>
      </p:sp>
      <p:sp>
        <p:nvSpPr>
          <p:cNvPr id="4" name="Titolo 3">
            <a:extLst>
              <a:ext uri="{FF2B5EF4-FFF2-40B4-BE49-F238E27FC236}">
                <a16:creationId xmlns:a16="http://schemas.microsoft.com/office/drawing/2014/main" id="{47EBB958-B742-E8B8-BFBC-E2875A10018E}"/>
              </a:ext>
            </a:extLst>
          </p:cNvPr>
          <p:cNvSpPr>
            <a:spLocks noGrp="1"/>
          </p:cNvSpPr>
          <p:nvPr>
            <p:ph type="title"/>
          </p:nvPr>
        </p:nvSpPr>
        <p:spPr>
          <a:xfrm>
            <a:off x="2059607" y="-311871"/>
            <a:ext cx="8430954" cy="1325563"/>
          </a:xfrm>
        </p:spPr>
        <p:txBody>
          <a:bodyPr/>
          <a:lstStyle/>
          <a:p>
            <a:r>
              <a:rPr lang="en-GB" dirty="0"/>
              <a:t> C-band TW structures, </a:t>
            </a:r>
            <a:r>
              <a:rPr lang="it-IT" dirty="0"/>
              <a:t>the INFN-LNF expertise</a:t>
            </a:r>
            <a:endParaRPr lang="en-GB" dirty="0"/>
          </a:p>
        </p:txBody>
      </p:sp>
      <p:sp>
        <p:nvSpPr>
          <p:cNvPr id="5" name="Segnaposto piè di pagina 4">
            <a:extLst>
              <a:ext uri="{FF2B5EF4-FFF2-40B4-BE49-F238E27FC236}">
                <a16:creationId xmlns:a16="http://schemas.microsoft.com/office/drawing/2014/main" id="{D7C6E0A0-0F3C-99BB-D4ED-3C20D2AE823D}"/>
              </a:ext>
            </a:extLst>
          </p:cNvPr>
          <p:cNvSpPr>
            <a:spLocks noGrp="1"/>
          </p:cNvSpPr>
          <p:nvPr>
            <p:ph type="ftr" sz="quarter" idx="13"/>
          </p:nvPr>
        </p:nvSpPr>
        <p:spPr/>
        <p:txBody>
          <a:bodyPr/>
          <a:lstStyle/>
          <a:p>
            <a:pPr algn="l"/>
            <a:r>
              <a:rPr lang="en-GB" dirty="0"/>
              <a:t>Gilles Jacopo Silvi, EuPRAXIA_ PP Annual Meeting 22/09/2024</a:t>
            </a:r>
          </a:p>
        </p:txBody>
      </p:sp>
      <p:pic>
        <p:nvPicPr>
          <p:cNvPr id="10" name="Picture 2" descr="C. De Michele Web">
            <a:extLst>
              <a:ext uri="{FF2B5EF4-FFF2-40B4-BE49-F238E27FC236}">
                <a16:creationId xmlns:a16="http://schemas.microsoft.com/office/drawing/2014/main" id="{AE331CBA-DA6E-98CA-2759-15FF93E75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22" y="5505576"/>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FN Frascati (Roma) | Future Circular Collider">
            <a:extLst>
              <a:ext uri="{FF2B5EF4-FFF2-40B4-BE49-F238E27FC236}">
                <a16:creationId xmlns:a16="http://schemas.microsoft.com/office/drawing/2014/main" id="{4960A00A-C95F-F192-72A1-F83777EDF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7466" y="5621590"/>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93BB824B-5640-F492-2FD4-0A6B40A6FC92}"/>
              </a:ext>
            </a:extLst>
          </p:cNvPr>
          <p:cNvSpPr txBox="1">
            <a:spLocks/>
          </p:cNvSpPr>
          <p:nvPr/>
        </p:nvSpPr>
        <p:spPr>
          <a:xfrm>
            <a:off x="2975495" y="5621589"/>
            <a:ext cx="5251519" cy="261610"/>
          </a:xfrm>
          <a:prstGeom prst="rect">
            <a:avLst/>
          </a:prstGeom>
          <a:solidFill>
            <a:schemeClr val="bg1"/>
          </a:solidFill>
        </p:spPr>
        <p:txBody>
          <a:bodyPr wrap="square">
            <a:spAutoFit/>
          </a:bodyPr>
          <a:lstStyle/>
          <a:p>
            <a:r>
              <a:rPr lang="it-IT" sz="1100" dirty="0"/>
              <a:t>[14] D. Alesini et al,0.1103/PhysRevAccelBeams.23.042001</a:t>
            </a:r>
            <a:endParaRPr lang="en-US" sz="1100" i="1" dirty="0"/>
          </a:p>
        </p:txBody>
      </p:sp>
    </p:spTree>
    <p:extLst>
      <p:ext uri="{BB962C8B-B14F-4D97-AF65-F5344CB8AC3E}">
        <p14:creationId xmlns:p14="http://schemas.microsoft.com/office/powerpoint/2010/main" val="2115986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0E0127D-02CF-368F-B702-4DB98E629E79}"/>
              </a:ext>
            </a:extLst>
          </p:cNvPr>
          <p:cNvSpPr>
            <a:spLocks noGrp="1"/>
          </p:cNvSpPr>
          <p:nvPr>
            <p:ph type="sldNum" sz="quarter" idx="12"/>
          </p:nvPr>
        </p:nvSpPr>
        <p:spPr/>
        <p:txBody>
          <a:bodyPr/>
          <a:lstStyle/>
          <a:p>
            <a:fld id="{3A3A6714-3D1F-4857-9904-D935B84167FA}" type="slidenum">
              <a:rPr lang="en-GB" smtClean="0"/>
              <a:pPr/>
              <a:t>11</a:t>
            </a:fld>
            <a:endParaRPr lang="en-GB"/>
          </a:p>
        </p:txBody>
      </p:sp>
      <p:sp>
        <p:nvSpPr>
          <p:cNvPr id="4" name="Titolo 3">
            <a:extLst>
              <a:ext uri="{FF2B5EF4-FFF2-40B4-BE49-F238E27FC236}">
                <a16:creationId xmlns:a16="http://schemas.microsoft.com/office/drawing/2014/main" id="{2EFB1D9B-BB96-312C-4F5F-159A154E36B0}"/>
              </a:ext>
            </a:extLst>
          </p:cNvPr>
          <p:cNvSpPr>
            <a:spLocks noGrp="1"/>
          </p:cNvSpPr>
          <p:nvPr>
            <p:ph type="title"/>
          </p:nvPr>
        </p:nvSpPr>
        <p:spPr/>
        <p:txBody>
          <a:bodyPr/>
          <a:lstStyle/>
          <a:p>
            <a:r>
              <a:rPr lang="en-GB" dirty="0"/>
              <a:t>Comb working point</a:t>
            </a:r>
          </a:p>
        </p:txBody>
      </p:sp>
      <p:sp>
        <p:nvSpPr>
          <p:cNvPr id="5" name="Segnaposto piè di pagina 4">
            <a:extLst>
              <a:ext uri="{FF2B5EF4-FFF2-40B4-BE49-F238E27FC236}">
                <a16:creationId xmlns:a16="http://schemas.microsoft.com/office/drawing/2014/main" id="{0C62835B-3685-DECD-7AB4-5C892279811E}"/>
              </a:ext>
            </a:extLst>
          </p:cNvPr>
          <p:cNvSpPr>
            <a:spLocks noGrp="1"/>
          </p:cNvSpPr>
          <p:nvPr>
            <p:ph type="ftr" sz="quarter" idx="13"/>
          </p:nvPr>
        </p:nvSpPr>
        <p:spPr/>
        <p:txBody>
          <a:bodyPr/>
          <a:lstStyle/>
          <a:p>
            <a:pPr algn="l"/>
            <a:r>
              <a:rPr lang="en-GB"/>
              <a:t>Gilles Jacopo Silvi, EuPRAXIA_ PP Annual Meeting 22/09/2024</a:t>
            </a:r>
          </a:p>
        </p:txBody>
      </p:sp>
      <p:pic>
        <p:nvPicPr>
          <p:cNvPr id="6" name="Marcello Rossetti Conti _ Microsoft Teams 2023-01-26 13-46-37">
            <a:hlinkClick r:id="" action="ppaction://media"/>
            <a:extLst>
              <a:ext uri="{FF2B5EF4-FFF2-40B4-BE49-F238E27FC236}">
                <a16:creationId xmlns:a16="http://schemas.microsoft.com/office/drawing/2014/main" id="{ED634691-7A42-7381-53AE-25953DF30595}"/>
              </a:ext>
            </a:extLst>
          </p:cNvPr>
          <p:cNvPicPr>
            <a:picLocks noChangeAspect="1"/>
          </p:cNvPicPr>
          <p:nvPr>
            <a:videoFile r:link="rId1"/>
            <p:extLst>
              <p:ext uri="{DAA4B4D4-6D71-4841-9C94-3DE7FCFB9230}">
                <p14:media xmlns:p14="http://schemas.microsoft.com/office/powerpoint/2010/main" r:embed="rId2">
                  <p14:trim st="2463"/>
                </p14:media>
              </p:ext>
            </p:extLst>
          </p:nvPr>
        </p:nvPicPr>
        <p:blipFill rotWithShape="1">
          <a:blip r:embed="rId5"/>
          <a:srcRect l="56903" t="23204" r="24587" b="47611"/>
          <a:stretch>
            <a:fillRect/>
          </a:stretch>
        </p:blipFill>
        <p:spPr>
          <a:xfrm>
            <a:off x="6050777" y="2911122"/>
            <a:ext cx="4026097" cy="3146492"/>
          </a:xfrm>
          <a:prstGeom prst="rect">
            <a:avLst/>
          </a:prstGeom>
        </p:spPr>
      </p:pic>
      <p:pic>
        <p:nvPicPr>
          <p:cNvPr id="7" name="Marcello Rossetti Conti _ Microsoft Teams 2023-01-26 13-53-08">
            <a:hlinkClick r:id="" action="ppaction://media"/>
            <a:extLst>
              <a:ext uri="{FF2B5EF4-FFF2-40B4-BE49-F238E27FC236}">
                <a16:creationId xmlns:a16="http://schemas.microsoft.com/office/drawing/2014/main" id="{95B30A43-C42B-1FF8-47D7-746032BC2A11}"/>
              </a:ext>
            </a:extLst>
          </p:cNvPr>
          <p:cNvPicPr>
            <a:picLocks noChangeAspect="1"/>
          </p:cNvPicPr>
          <p:nvPr>
            <a:videoFile r:link="rId1"/>
            <p:extLst>
              <p:ext uri="{DAA4B4D4-6D71-4841-9C94-3DE7FCFB9230}">
                <p14:media xmlns:p14="http://schemas.microsoft.com/office/powerpoint/2010/main" r:embed="rId3">
                  <p14:trim st="2496"/>
                </p14:media>
              </p:ext>
            </p:extLst>
          </p:nvPr>
        </p:nvPicPr>
        <p:blipFill rotWithShape="1">
          <a:blip r:embed="rId6"/>
          <a:srcRect l="37706" t="23228" r="42546" b="47428"/>
          <a:stretch>
            <a:fillRect/>
          </a:stretch>
        </p:blipFill>
        <p:spPr>
          <a:xfrm>
            <a:off x="1500494" y="2893309"/>
            <a:ext cx="4128628" cy="3146492"/>
          </a:xfrm>
          <a:prstGeom prst="rect">
            <a:avLst/>
          </a:prstGeom>
        </p:spPr>
      </p:pic>
      <p:grpSp>
        <p:nvGrpSpPr>
          <p:cNvPr id="38" name="Gruppo 37">
            <a:extLst>
              <a:ext uri="{FF2B5EF4-FFF2-40B4-BE49-F238E27FC236}">
                <a16:creationId xmlns:a16="http://schemas.microsoft.com/office/drawing/2014/main" id="{D332C353-9230-035C-1870-E27A742419C8}"/>
              </a:ext>
            </a:extLst>
          </p:cNvPr>
          <p:cNvGrpSpPr/>
          <p:nvPr/>
        </p:nvGrpSpPr>
        <p:grpSpPr>
          <a:xfrm>
            <a:off x="2212599" y="887310"/>
            <a:ext cx="7356776" cy="2041624"/>
            <a:chOff x="2677349" y="634319"/>
            <a:chExt cx="6232208" cy="1978762"/>
          </a:xfrm>
          <a:solidFill>
            <a:schemeClr val="bg1"/>
          </a:solidFill>
        </p:grpSpPr>
        <p:pic>
          <p:nvPicPr>
            <p:cNvPr id="39" name="Immagine 38">
              <a:extLst>
                <a:ext uri="{FF2B5EF4-FFF2-40B4-BE49-F238E27FC236}">
                  <a16:creationId xmlns:a16="http://schemas.microsoft.com/office/drawing/2014/main" id="{A995C1E4-1494-9443-7CC4-E13BA48E2CE9}"/>
                </a:ext>
              </a:extLst>
            </p:cNvPr>
            <p:cNvPicPr>
              <a:picLocks noChangeAspect="1"/>
            </p:cNvPicPr>
            <p:nvPr/>
          </p:nvPicPr>
          <p:blipFill>
            <a:blip r:embed="rId7"/>
            <a:stretch>
              <a:fillRect/>
            </a:stretch>
          </p:blipFill>
          <p:spPr>
            <a:xfrm>
              <a:off x="2677349" y="811345"/>
              <a:ext cx="6232208" cy="1408630"/>
            </a:xfrm>
            <a:prstGeom prst="rect">
              <a:avLst/>
            </a:prstGeom>
            <a:grpFill/>
          </p:spPr>
        </p:pic>
        <p:sp>
          <p:nvSpPr>
            <p:cNvPr id="40" name="CasellaDiTesto 39">
              <a:extLst>
                <a:ext uri="{FF2B5EF4-FFF2-40B4-BE49-F238E27FC236}">
                  <a16:creationId xmlns:a16="http://schemas.microsoft.com/office/drawing/2014/main" id="{9D004635-9A31-E2BD-9922-1A5C79F9B972}"/>
                </a:ext>
              </a:extLst>
            </p:cNvPr>
            <p:cNvSpPr txBox="1"/>
            <p:nvPr/>
          </p:nvSpPr>
          <p:spPr>
            <a:xfrm>
              <a:off x="4575992" y="634319"/>
              <a:ext cx="2057400" cy="369332"/>
            </a:xfrm>
            <a:prstGeom prst="rect">
              <a:avLst/>
            </a:prstGeom>
            <a:noFill/>
          </p:spPr>
          <p:txBody>
            <a:bodyPr wrap="square" rtlCol="0">
              <a:spAutoFit/>
            </a:bodyPr>
            <a:lstStyle/>
            <a:p>
              <a:r>
                <a:rPr lang="en-GB" dirty="0"/>
                <a:t>Velocity bunching</a:t>
              </a:r>
            </a:p>
          </p:txBody>
        </p:sp>
        <p:sp>
          <p:nvSpPr>
            <p:cNvPr id="41" name="CasellaDiTesto 40">
              <a:extLst>
                <a:ext uri="{FF2B5EF4-FFF2-40B4-BE49-F238E27FC236}">
                  <a16:creationId xmlns:a16="http://schemas.microsoft.com/office/drawing/2014/main" id="{9E339639-86A8-6850-9DE5-5AFE64B8EED2}"/>
                </a:ext>
              </a:extLst>
            </p:cNvPr>
            <p:cNvSpPr txBox="1"/>
            <p:nvPr/>
          </p:nvSpPr>
          <p:spPr>
            <a:xfrm>
              <a:off x="4143847" y="2243749"/>
              <a:ext cx="3435464" cy="369332"/>
            </a:xfrm>
            <a:prstGeom prst="rect">
              <a:avLst/>
            </a:prstGeom>
            <a:noFill/>
          </p:spPr>
          <p:txBody>
            <a:bodyPr wrap="square" rtlCol="0">
              <a:spAutoFit/>
            </a:bodyPr>
            <a:lstStyle/>
            <a:p>
              <a:r>
                <a:rPr lang="en-GB" dirty="0">
                  <a:solidFill>
                    <a:srgbClr val="FF0000"/>
                  </a:solidFill>
                </a:rPr>
                <a:t>Emittance compensation solenoids</a:t>
              </a:r>
            </a:p>
          </p:txBody>
        </p:sp>
        <p:cxnSp>
          <p:nvCxnSpPr>
            <p:cNvPr id="42" name="Connettore 2 41">
              <a:extLst>
                <a:ext uri="{FF2B5EF4-FFF2-40B4-BE49-F238E27FC236}">
                  <a16:creationId xmlns:a16="http://schemas.microsoft.com/office/drawing/2014/main" id="{0FA7DCF9-36AC-76A1-D817-F1829E7CED12}"/>
                </a:ext>
              </a:extLst>
            </p:cNvPr>
            <p:cNvCxnSpPr>
              <a:cxnSpLocks/>
            </p:cNvCxnSpPr>
            <p:nvPr/>
          </p:nvCxnSpPr>
          <p:spPr>
            <a:xfrm flipH="1">
              <a:off x="4758352" y="896516"/>
              <a:ext cx="674495" cy="401231"/>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531C693C-D41E-7D74-BD6A-C1486CE1CC72}"/>
                </a:ext>
              </a:extLst>
            </p:cNvPr>
            <p:cNvCxnSpPr>
              <a:cxnSpLocks/>
            </p:cNvCxnSpPr>
            <p:nvPr/>
          </p:nvCxnSpPr>
          <p:spPr>
            <a:xfrm>
              <a:off x="5455649" y="903902"/>
              <a:ext cx="597758" cy="385964"/>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1DC03AE0-5CA4-AEBB-0ABD-B9CEFC10785F}"/>
                </a:ext>
              </a:extLst>
            </p:cNvPr>
            <p:cNvCxnSpPr>
              <a:cxnSpLocks/>
            </p:cNvCxnSpPr>
            <p:nvPr/>
          </p:nvCxnSpPr>
          <p:spPr>
            <a:xfrm flipH="1" flipV="1">
              <a:off x="4575992" y="1794305"/>
              <a:ext cx="1053266" cy="512490"/>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id="{1FAB5EA7-BBFA-0DBE-B250-ABBBFDF6328A}"/>
                </a:ext>
              </a:extLst>
            </p:cNvPr>
            <p:cNvCxnSpPr>
              <a:cxnSpLocks/>
            </p:cNvCxnSpPr>
            <p:nvPr/>
          </p:nvCxnSpPr>
          <p:spPr>
            <a:xfrm flipV="1">
              <a:off x="5571617" y="1814061"/>
              <a:ext cx="575308" cy="503623"/>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CasellaDiTesto 7">
            <a:extLst>
              <a:ext uri="{FF2B5EF4-FFF2-40B4-BE49-F238E27FC236}">
                <a16:creationId xmlns:a16="http://schemas.microsoft.com/office/drawing/2014/main" id="{F63B9FB0-1D97-1B42-B7BC-6CD6583DEF25}"/>
              </a:ext>
            </a:extLst>
          </p:cNvPr>
          <p:cNvSpPr txBox="1"/>
          <p:nvPr/>
        </p:nvSpPr>
        <p:spPr>
          <a:xfrm>
            <a:off x="5075503" y="5664929"/>
            <a:ext cx="2096769" cy="246221"/>
          </a:xfrm>
          <a:prstGeom prst="rect">
            <a:avLst/>
          </a:prstGeom>
          <a:solidFill>
            <a:schemeClr val="bg1"/>
          </a:solidFill>
          <a:ln w="25400">
            <a:noFill/>
          </a:ln>
        </p:spPr>
        <p:txBody>
          <a:bodyPr wrap="square" rtlCol="0">
            <a:spAutoFit/>
          </a:bodyPr>
          <a:lstStyle/>
          <a:p>
            <a:r>
              <a:rPr lang="en-US" sz="1000" i="1" dirty="0">
                <a:solidFill>
                  <a:schemeClr val="tx1">
                    <a:lumMod val="50000"/>
                    <a:lumOff val="50000"/>
                  </a:schemeClr>
                </a:solidFill>
              </a:rPr>
              <a:t>Courtesy of M. Rossetti Conti</a:t>
            </a:r>
          </a:p>
        </p:txBody>
      </p:sp>
      <p:pic>
        <p:nvPicPr>
          <p:cNvPr id="9" name="Picture 2" descr="C. De Michele Web">
            <a:extLst>
              <a:ext uri="{FF2B5EF4-FFF2-40B4-BE49-F238E27FC236}">
                <a16:creationId xmlns:a16="http://schemas.microsoft.com/office/drawing/2014/main" id="{76D51E5B-CB26-7BCF-DB92-810DE74AE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32" y="5442698"/>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FN Frascati (Roma) | Future Circular Collider">
            <a:extLst>
              <a:ext uri="{FF2B5EF4-FFF2-40B4-BE49-F238E27FC236}">
                <a16:creationId xmlns:a16="http://schemas.microsoft.com/office/drawing/2014/main" id="{DA3AA24B-5B6A-C984-DC1F-6DD1F70FB8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2051" y="5500706"/>
            <a:ext cx="1062822" cy="75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0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94" fill="hold"/>
                                        <p:tgtEl>
                                          <p:spTgt spid="7"/>
                                        </p:tgtEl>
                                      </p:cBhvr>
                                    </p:cmd>
                                  </p:childTnLst>
                                </p:cTn>
                              </p:par>
                              <p:par>
                                <p:cTn id="7" presetID="1" presetClass="mediacall" presetSubtype="0" fill="hold" nodeType="withEffect">
                                  <p:stCondLst>
                                    <p:cond delay="0"/>
                                  </p:stCondLst>
                                  <p:childTnLst>
                                    <p:cmd type="call" cmd="playFrom(0.0)">
                                      <p:cBhvr>
                                        <p:cTn id="8" dur="10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repeatCount="indefinite" fill="hold" display="0">
                  <p:stCondLst>
                    <p:cond delay="indefinite"/>
                  </p:stCondLst>
                </p:cTn>
                <p:tgtEl>
                  <p:spTgt spid="7"/>
                </p:tgtEl>
              </p:cMediaNode>
            </p:video>
            <p:video>
              <p:cMediaNode vol="80000">
                <p:cTn id="20" repeatCount="indefinite"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o 34">
            <a:extLst>
              <a:ext uri="{FF2B5EF4-FFF2-40B4-BE49-F238E27FC236}">
                <a16:creationId xmlns:a16="http://schemas.microsoft.com/office/drawing/2014/main" id="{8F641B5C-48CB-2D8B-573E-06B506915F9F}"/>
              </a:ext>
            </a:extLst>
          </p:cNvPr>
          <p:cNvGrpSpPr/>
          <p:nvPr/>
        </p:nvGrpSpPr>
        <p:grpSpPr>
          <a:xfrm>
            <a:off x="8065949" y="3186482"/>
            <a:ext cx="3572548" cy="3046718"/>
            <a:chOff x="8065949" y="3186482"/>
            <a:chExt cx="3572548" cy="3046718"/>
          </a:xfrm>
        </p:grpSpPr>
        <p:pic>
          <p:nvPicPr>
            <p:cNvPr id="11" name="Immagine 10" descr="Immagine che contiene testo, linea, Diagramma, diagramma&#10;&#10;Descrizione generata automaticamente">
              <a:extLst>
                <a:ext uri="{FF2B5EF4-FFF2-40B4-BE49-F238E27FC236}">
                  <a16:creationId xmlns:a16="http://schemas.microsoft.com/office/drawing/2014/main" id="{3EB186ED-ED67-9E5A-7320-F137033F9176}"/>
                </a:ext>
              </a:extLst>
            </p:cNvPr>
            <p:cNvPicPr>
              <a:picLocks noChangeAspect="1"/>
            </p:cNvPicPr>
            <p:nvPr/>
          </p:nvPicPr>
          <p:blipFill rotWithShape="1">
            <a:blip r:embed="rId3">
              <a:extLst>
                <a:ext uri="{28A0092B-C50C-407E-A947-70E740481C1C}">
                  <a14:useLocalDpi xmlns:a14="http://schemas.microsoft.com/office/drawing/2010/main" val="0"/>
                </a:ext>
              </a:extLst>
            </a:blip>
            <a:srcRect r="9180"/>
            <a:stretch/>
          </p:blipFill>
          <p:spPr>
            <a:xfrm>
              <a:off x="8065949" y="3186482"/>
              <a:ext cx="3572548" cy="2950234"/>
            </a:xfrm>
            <a:prstGeom prst="rect">
              <a:avLst/>
            </a:prstGeom>
          </p:spPr>
        </p:pic>
        <p:sp>
          <p:nvSpPr>
            <p:cNvPr id="27" name="CasellaDiTesto 26">
              <a:extLst>
                <a:ext uri="{FF2B5EF4-FFF2-40B4-BE49-F238E27FC236}">
                  <a16:creationId xmlns:a16="http://schemas.microsoft.com/office/drawing/2014/main" id="{B526EC9E-1A7D-F923-D4C9-2C75510A8FFD}"/>
                </a:ext>
              </a:extLst>
            </p:cNvPr>
            <p:cNvSpPr txBox="1"/>
            <p:nvPr/>
          </p:nvSpPr>
          <p:spPr>
            <a:xfrm>
              <a:off x="9392759" y="5863868"/>
              <a:ext cx="1540708" cy="369332"/>
            </a:xfrm>
            <a:prstGeom prst="rect">
              <a:avLst/>
            </a:prstGeom>
            <a:solidFill>
              <a:schemeClr val="bg1"/>
            </a:solidFill>
          </p:spPr>
          <p:txBody>
            <a:bodyPr wrap="square" rtlCol="0">
              <a:spAutoFit/>
            </a:bodyPr>
            <a:lstStyle/>
            <a:p>
              <a:r>
                <a:rPr lang="en-GB" b="1" dirty="0"/>
                <a:t>       Z (cm)</a:t>
              </a:r>
            </a:p>
          </p:txBody>
        </p:sp>
      </p:grpSp>
      <p:grpSp>
        <p:nvGrpSpPr>
          <p:cNvPr id="36" name="Gruppo 35">
            <a:extLst>
              <a:ext uri="{FF2B5EF4-FFF2-40B4-BE49-F238E27FC236}">
                <a16:creationId xmlns:a16="http://schemas.microsoft.com/office/drawing/2014/main" id="{B3023BDF-18FA-15D3-3BDE-ECDA4C9722AA}"/>
              </a:ext>
            </a:extLst>
          </p:cNvPr>
          <p:cNvGrpSpPr/>
          <p:nvPr/>
        </p:nvGrpSpPr>
        <p:grpSpPr>
          <a:xfrm>
            <a:off x="375632" y="3197016"/>
            <a:ext cx="7463193" cy="3036184"/>
            <a:chOff x="375632" y="3197016"/>
            <a:chExt cx="7463193" cy="3036184"/>
          </a:xfrm>
        </p:grpSpPr>
        <p:grpSp>
          <p:nvGrpSpPr>
            <p:cNvPr id="6" name="Gruppo 5">
              <a:extLst>
                <a:ext uri="{FF2B5EF4-FFF2-40B4-BE49-F238E27FC236}">
                  <a16:creationId xmlns:a16="http://schemas.microsoft.com/office/drawing/2014/main" id="{1E329B1F-CC1D-F9AA-030C-A8A55D01658C}"/>
                </a:ext>
              </a:extLst>
            </p:cNvPr>
            <p:cNvGrpSpPr/>
            <p:nvPr/>
          </p:nvGrpSpPr>
          <p:grpSpPr>
            <a:xfrm>
              <a:off x="4353173" y="4665054"/>
              <a:ext cx="3485652" cy="1568146"/>
              <a:chOff x="881525" y="30610913"/>
              <a:chExt cx="7178662" cy="2644369"/>
            </a:xfrm>
          </p:grpSpPr>
          <p:pic>
            <p:nvPicPr>
              <p:cNvPr id="7" name="Immagine 6">
                <a:extLst>
                  <a:ext uri="{FF2B5EF4-FFF2-40B4-BE49-F238E27FC236}">
                    <a16:creationId xmlns:a16="http://schemas.microsoft.com/office/drawing/2014/main" id="{B200A8EB-515F-DCAE-6A30-D068BB6F35FD}"/>
                  </a:ext>
                </a:extLst>
              </p:cNvPr>
              <p:cNvPicPr>
                <a:picLocks noChangeAspect="1"/>
              </p:cNvPicPr>
              <p:nvPr/>
            </p:nvPicPr>
            <p:blipFill>
              <a:blip r:embed="rId4"/>
              <a:stretch>
                <a:fillRect/>
              </a:stretch>
            </p:blipFill>
            <p:spPr>
              <a:xfrm>
                <a:off x="881525" y="30610913"/>
                <a:ext cx="7178662" cy="2644369"/>
              </a:xfrm>
              <a:prstGeom prst="rect">
                <a:avLst/>
              </a:prstGeom>
            </p:spPr>
          </p:pic>
          <p:sp>
            <p:nvSpPr>
              <p:cNvPr id="8" name="Rettangolo 7">
                <a:extLst>
                  <a:ext uri="{FF2B5EF4-FFF2-40B4-BE49-F238E27FC236}">
                    <a16:creationId xmlns:a16="http://schemas.microsoft.com/office/drawing/2014/main" id="{17B1AD4D-B455-8634-314D-6D8D8E8061B8}"/>
                  </a:ext>
                </a:extLst>
              </p:cNvPr>
              <p:cNvSpPr/>
              <p:nvPr/>
            </p:nvSpPr>
            <p:spPr>
              <a:xfrm>
                <a:off x="6757562" y="31314899"/>
                <a:ext cx="1081918" cy="3253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ttangolo 8">
                <a:extLst>
                  <a:ext uri="{FF2B5EF4-FFF2-40B4-BE49-F238E27FC236}">
                    <a16:creationId xmlns:a16="http://schemas.microsoft.com/office/drawing/2014/main" id="{1E8E93AB-17E0-EE2E-FBD2-C09156FE22FE}"/>
                  </a:ext>
                </a:extLst>
              </p:cNvPr>
              <p:cNvSpPr/>
              <p:nvPr/>
            </p:nvSpPr>
            <p:spPr>
              <a:xfrm>
                <a:off x="5442204" y="32342073"/>
                <a:ext cx="1069791" cy="3600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Immagine 11" descr="Immagine che contiene linea, Diagramma, testo, schermata&#10;&#10;Descrizione generata automaticamente">
              <a:extLst>
                <a:ext uri="{FF2B5EF4-FFF2-40B4-BE49-F238E27FC236}">
                  <a16:creationId xmlns:a16="http://schemas.microsoft.com/office/drawing/2014/main" id="{D3BC529E-27B8-AC6C-1C1C-E163ECFADCC3}"/>
                </a:ext>
              </a:extLst>
            </p:cNvPr>
            <p:cNvPicPr>
              <a:picLocks noChangeAspect="1"/>
            </p:cNvPicPr>
            <p:nvPr/>
          </p:nvPicPr>
          <p:blipFill rotWithShape="1">
            <a:blip r:embed="rId5">
              <a:extLst>
                <a:ext uri="{28A0092B-C50C-407E-A947-70E740481C1C}">
                  <a14:useLocalDpi xmlns:a14="http://schemas.microsoft.com/office/drawing/2010/main" val="0"/>
                </a:ext>
              </a:extLst>
            </a:blip>
            <a:srcRect r="8991"/>
            <a:stretch/>
          </p:blipFill>
          <p:spPr>
            <a:xfrm>
              <a:off x="375632" y="3197016"/>
              <a:ext cx="3579972" cy="2950234"/>
            </a:xfrm>
            <a:prstGeom prst="rect">
              <a:avLst/>
            </a:prstGeom>
          </p:spPr>
        </p:pic>
        <p:sp>
          <p:nvSpPr>
            <p:cNvPr id="25" name="CasellaDiTesto 24">
              <a:extLst>
                <a:ext uri="{FF2B5EF4-FFF2-40B4-BE49-F238E27FC236}">
                  <a16:creationId xmlns:a16="http://schemas.microsoft.com/office/drawing/2014/main" id="{67ED7B15-4A94-6DCD-51A5-051179AD15B3}"/>
                </a:ext>
              </a:extLst>
            </p:cNvPr>
            <p:cNvSpPr txBox="1"/>
            <p:nvPr/>
          </p:nvSpPr>
          <p:spPr>
            <a:xfrm>
              <a:off x="1701256" y="5839473"/>
              <a:ext cx="1599905" cy="369332"/>
            </a:xfrm>
            <a:prstGeom prst="rect">
              <a:avLst/>
            </a:prstGeom>
            <a:solidFill>
              <a:schemeClr val="bg1"/>
            </a:solidFill>
          </p:spPr>
          <p:txBody>
            <a:bodyPr wrap="square" rtlCol="0">
              <a:spAutoFit/>
            </a:bodyPr>
            <a:lstStyle/>
            <a:p>
              <a:r>
                <a:rPr lang="en-GB" b="1" dirty="0"/>
                <a:t>      Z (m)</a:t>
              </a:r>
            </a:p>
          </p:txBody>
        </p:sp>
      </p:grpSp>
      <p:sp>
        <p:nvSpPr>
          <p:cNvPr id="3" name="Segnaposto numero diapositiva 2">
            <a:extLst>
              <a:ext uri="{FF2B5EF4-FFF2-40B4-BE49-F238E27FC236}">
                <a16:creationId xmlns:a16="http://schemas.microsoft.com/office/drawing/2014/main" id="{F5D9E393-025F-CD9F-A802-DC484FC51EB6}"/>
              </a:ext>
            </a:extLst>
          </p:cNvPr>
          <p:cNvSpPr>
            <a:spLocks noGrp="1"/>
          </p:cNvSpPr>
          <p:nvPr>
            <p:ph type="sldNum" sz="quarter" idx="12"/>
          </p:nvPr>
        </p:nvSpPr>
        <p:spPr/>
        <p:txBody>
          <a:bodyPr/>
          <a:lstStyle/>
          <a:p>
            <a:fld id="{3A3A6714-3D1F-4857-9904-D935B84167FA}" type="slidenum">
              <a:rPr lang="en-GB" smtClean="0"/>
              <a:pPr/>
              <a:t>12</a:t>
            </a:fld>
            <a:endParaRPr lang="en-GB" dirty="0"/>
          </a:p>
        </p:txBody>
      </p:sp>
      <p:sp>
        <p:nvSpPr>
          <p:cNvPr id="4" name="Titolo 3">
            <a:extLst>
              <a:ext uri="{FF2B5EF4-FFF2-40B4-BE49-F238E27FC236}">
                <a16:creationId xmlns:a16="http://schemas.microsoft.com/office/drawing/2014/main" id="{FD483021-43CC-B720-1579-C5750DCA6AFA}"/>
              </a:ext>
            </a:extLst>
          </p:cNvPr>
          <p:cNvSpPr>
            <a:spLocks noGrp="1"/>
          </p:cNvSpPr>
          <p:nvPr>
            <p:ph type="title"/>
          </p:nvPr>
        </p:nvSpPr>
        <p:spPr/>
        <p:txBody>
          <a:bodyPr/>
          <a:lstStyle/>
          <a:p>
            <a:r>
              <a:rPr lang="en-GB" dirty="0"/>
              <a:t>Comb beam dynamics results</a:t>
            </a:r>
          </a:p>
        </p:txBody>
      </p:sp>
      <p:sp>
        <p:nvSpPr>
          <p:cNvPr id="5" name="Segnaposto piè di pagina 4">
            <a:extLst>
              <a:ext uri="{FF2B5EF4-FFF2-40B4-BE49-F238E27FC236}">
                <a16:creationId xmlns:a16="http://schemas.microsoft.com/office/drawing/2014/main" id="{B344181F-C2E5-32C7-2CF0-116C66A27FEF}"/>
              </a:ext>
            </a:extLst>
          </p:cNvPr>
          <p:cNvSpPr>
            <a:spLocks noGrp="1"/>
          </p:cNvSpPr>
          <p:nvPr>
            <p:ph type="ftr" sz="quarter" idx="13"/>
          </p:nvPr>
        </p:nvSpPr>
        <p:spPr/>
        <p:txBody>
          <a:bodyPr/>
          <a:lstStyle/>
          <a:p>
            <a:pPr algn="l"/>
            <a:r>
              <a:rPr lang="en-GB" dirty="0"/>
              <a:t>Gilles Jacopo Silvi, EuPRAXIA_ PP Annual Meeting 22/09/2024</a:t>
            </a:r>
          </a:p>
        </p:txBody>
      </p:sp>
      <p:pic>
        <p:nvPicPr>
          <p:cNvPr id="10" name="Immagine 9">
            <a:extLst>
              <a:ext uri="{FF2B5EF4-FFF2-40B4-BE49-F238E27FC236}">
                <a16:creationId xmlns:a16="http://schemas.microsoft.com/office/drawing/2014/main" id="{66252426-2510-2FBE-6FA6-83B4B6A349BF}"/>
              </a:ext>
            </a:extLst>
          </p:cNvPr>
          <p:cNvPicPr>
            <a:picLocks noChangeAspect="1"/>
          </p:cNvPicPr>
          <p:nvPr/>
        </p:nvPicPr>
        <p:blipFill>
          <a:blip r:embed="rId6"/>
          <a:stretch>
            <a:fillRect/>
          </a:stretch>
        </p:blipFill>
        <p:spPr>
          <a:xfrm>
            <a:off x="4152494" y="855449"/>
            <a:ext cx="3478064" cy="1105431"/>
          </a:xfrm>
          <a:prstGeom prst="rect">
            <a:avLst/>
          </a:prstGeom>
        </p:spPr>
      </p:pic>
      <p:pic>
        <p:nvPicPr>
          <p:cNvPr id="23" name="Picture 2" descr="C. De Michele Web">
            <a:extLst>
              <a:ext uri="{FF2B5EF4-FFF2-40B4-BE49-F238E27FC236}">
                <a16:creationId xmlns:a16="http://schemas.microsoft.com/office/drawing/2014/main" id="{24B40A9D-49FD-5330-B141-1A3F953C30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03" y="5594611"/>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NFN Frascati (Roma) | Future Circular Collider">
            <a:extLst>
              <a:ext uri="{FF2B5EF4-FFF2-40B4-BE49-F238E27FC236}">
                <a16:creationId xmlns:a16="http://schemas.microsoft.com/office/drawing/2014/main" id="{0BB9ED7D-C6AB-383D-C66B-FFAC06E771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8310" y="5728842"/>
            <a:ext cx="1062822" cy="751947"/>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uppo 45">
            <a:extLst>
              <a:ext uri="{FF2B5EF4-FFF2-40B4-BE49-F238E27FC236}">
                <a16:creationId xmlns:a16="http://schemas.microsoft.com/office/drawing/2014/main" id="{14809F4C-8302-8963-EDBE-EEE5F98B43F4}"/>
              </a:ext>
            </a:extLst>
          </p:cNvPr>
          <p:cNvGrpSpPr/>
          <p:nvPr/>
        </p:nvGrpSpPr>
        <p:grpSpPr>
          <a:xfrm>
            <a:off x="8037976" y="813994"/>
            <a:ext cx="3323093" cy="2492320"/>
            <a:chOff x="8037976" y="813994"/>
            <a:chExt cx="3323093" cy="2492320"/>
          </a:xfrm>
        </p:grpSpPr>
        <p:pic>
          <p:nvPicPr>
            <p:cNvPr id="13" name="Immagine 12" descr="Immagine che contiene linea, Diagramma, diagramma, testo&#10;&#10;Descrizione generata automaticamente">
              <a:extLst>
                <a:ext uri="{FF2B5EF4-FFF2-40B4-BE49-F238E27FC236}">
                  <a16:creationId xmlns:a16="http://schemas.microsoft.com/office/drawing/2014/main" id="{2B728811-5BB4-10ED-C501-0BAD28DA66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7976" y="813994"/>
              <a:ext cx="3323093" cy="2492320"/>
            </a:xfrm>
            <a:prstGeom prst="rect">
              <a:avLst/>
            </a:prstGeom>
          </p:spPr>
        </p:pic>
        <p:sp>
          <p:nvSpPr>
            <p:cNvPr id="2" name="CasellaDiTesto 1">
              <a:extLst>
                <a:ext uri="{FF2B5EF4-FFF2-40B4-BE49-F238E27FC236}">
                  <a16:creationId xmlns:a16="http://schemas.microsoft.com/office/drawing/2014/main" id="{EB52EE67-7FDB-EF02-4735-BA5E857CA722}"/>
                </a:ext>
              </a:extLst>
            </p:cNvPr>
            <p:cNvSpPr txBox="1"/>
            <p:nvPr/>
          </p:nvSpPr>
          <p:spPr>
            <a:xfrm>
              <a:off x="9283959" y="1166617"/>
              <a:ext cx="1649508" cy="461665"/>
            </a:xfrm>
            <a:prstGeom prst="rect">
              <a:avLst/>
            </a:prstGeom>
            <a:noFill/>
          </p:spPr>
          <p:txBody>
            <a:bodyPr wrap="square" rtlCol="0">
              <a:spAutoFit/>
            </a:bodyPr>
            <a:lstStyle/>
            <a:p>
              <a:r>
                <a:rPr lang="en-GB" sz="1200" b="1" dirty="0">
                  <a:solidFill>
                    <a:srgbClr val="2423DF"/>
                  </a:solidFill>
                </a:rPr>
                <a:t>Driver comb</a:t>
              </a:r>
            </a:p>
            <a:p>
              <a:r>
                <a:rPr lang="en-GB" sz="1200" b="1" dirty="0">
                  <a:solidFill>
                    <a:srgbClr val="0F9DFE"/>
                  </a:solidFill>
                </a:rPr>
                <a:t>Driver </a:t>
              </a:r>
            </a:p>
          </p:txBody>
        </p:sp>
      </p:grpSp>
      <p:grpSp>
        <p:nvGrpSpPr>
          <p:cNvPr id="47" name="Gruppo 46">
            <a:extLst>
              <a:ext uri="{FF2B5EF4-FFF2-40B4-BE49-F238E27FC236}">
                <a16:creationId xmlns:a16="http://schemas.microsoft.com/office/drawing/2014/main" id="{358C5370-7E7A-A060-9E2F-CB51353ADB92}"/>
              </a:ext>
            </a:extLst>
          </p:cNvPr>
          <p:cNvGrpSpPr/>
          <p:nvPr/>
        </p:nvGrpSpPr>
        <p:grpSpPr>
          <a:xfrm>
            <a:off x="798469" y="841376"/>
            <a:ext cx="3323093" cy="2492320"/>
            <a:chOff x="798469" y="841376"/>
            <a:chExt cx="3323093" cy="2492320"/>
          </a:xfrm>
        </p:grpSpPr>
        <p:pic>
          <p:nvPicPr>
            <p:cNvPr id="14" name="Immagine 13" descr="Immagine che contiene testo, linea, Diagramma, schermata&#10;&#10;Descrizione generata automaticamente">
              <a:extLst>
                <a:ext uri="{FF2B5EF4-FFF2-40B4-BE49-F238E27FC236}">
                  <a16:creationId xmlns:a16="http://schemas.microsoft.com/office/drawing/2014/main" id="{8BE9A9D9-EB31-84AF-80BC-6F0386C13C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469" y="841376"/>
              <a:ext cx="3323093" cy="2492320"/>
            </a:xfrm>
            <a:prstGeom prst="rect">
              <a:avLst/>
            </a:prstGeom>
          </p:spPr>
        </p:pic>
        <p:sp>
          <p:nvSpPr>
            <p:cNvPr id="21" name="CasellaDiTesto 20">
              <a:extLst>
                <a:ext uri="{FF2B5EF4-FFF2-40B4-BE49-F238E27FC236}">
                  <a16:creationId xmlns:a16="http://schemas.microsoft.com/office/drawing/2014/main" id="{81CE6CD0-F723-ED89-B8F9-F7809A394999}"/>
                </a:ext>
              </a:extLst>
            </p:cNvPr>
            <p:cNvSpPr txBox="1"/>
            <p:nvPr/>
          </p:nvSpPr>
          <p:spPr>
            <a:xfrm>
              <a:off x="1701256" y="1793862"/>
              <a:ext cx="1120105" cy="461665"/>
            </a:xfrm>
            <a:prstGeom prst="rect">
              <a:avLst/>
            </a:prstGeom>
            <a:noFill/>
          </p:spPr>
          <p:txBody>
            <a:bodyPr wrap="square" rtlCol="0">
              <a:spAutoFit/>
            </a:bodyPr>
            <a:lstStyle/>
            <a:p>
              <a:r>
                <a:rPr lang="en-GB" sz="1200" b="1" dirty="0">
                  <a:solidFill>
                    <a:srgbClr val="E8393E"/>
                  </a:solidFill>
                </a:rPr>
                <a:t>Witness comb</a:t>
              </a:r>
            </a:p>
            <a:p>
              <a:r>
                <a:rPr lang="en-GB" sz="1200" b="1" dirty="0">
                  <a:solidFill>
                    <a:srgbClr val="FA672F"/>
                  </a:solidFill>
                </a:rPr>
                <a:t>Witness</a:t>
              </a:r>
            </a:p>
          </p:txBody>
        </p:sp>
      </p:grpSp>
      <p:grpSp>
        <p:nvGrpSpPr>
          <p:cNvPr id="37" name="Gruppo 36">
            <a:extLst>
              <a:ext uri="{FF2B5EF4-FFF2-40B4-BE49-F238E27FC236}">
                <a16:creationId xmlns:a16="http://schemas.microsoft.com/office/drawing/2014/main" id="{CD6AC5F0-41A4-468D-327A-951C20AE5E91}"/>
              </a:ext>
            </a:extLst>
          </p:cNvPr>
          <p:cNvGrpSpPr/>
          <p:nvPr/>
        </p:nvGrpSpPr>
        <p:grpSpPr>
          <a:xfrm>
            <a:off x="4311583" y="2056707"/>
            <a:ext cx="3382786" cy="2580904"/>
            <a:chOff x="4311583" y="2056707"/>
            <a:chExt cx="3382786" cy="2580904"/>
          </a:xfrm>
        </p:grpSpPr>
        <p:grpSp>
          <p:nvGrpSpPr>
            <p:cNvPr id="15" name="Gruppo 14">
              <a:extLst>
                <a:ext uri="{FF2B5EF4-FFF2-40B4-BE49-F238E27FC236}">
                  <a16:creationId xmlns:a16="http://schemas.microsoft.com/office/drawing/2014/main" id="{D8EE7674-D2F3-EAD2-401A-CD88E2C54599}"/>
                </a:ext>
              </a:extLst>
            </p:cNvPr>
            <p:cNvGrpSpPr/>
            <p:nvPr/>
          </p:nvGrpSpPr>
          <p:grpSpPr>
            <a:xfrm>
              <a:off x="4311583" y="2056707"/>
              <a:ext cx="3382786" cy="2512520"/>
              <a:chOff x="4473801" y="1915070"/>
              <a:chExt cx="3382786" cy="2512520"/>
            </a:xfrm>
          </p:grpSpPr>
          <p:pic>
            <p:nvPicPr>
              <p:cNvPr id="16" name="Immagine 15" descr="Immagine che contiene testo, linea, Diagramma, schermata&#10;&#10;Descrizione generata automaticamente">
                <a:extLst>
                  <a:ext uri="{FF2B5EF4-FFF2-40B4-BE49-F238E27FC236}">
                    <a16:creationId xmlns:a16="http://schemas.microsoft.com/office/drawing/2014/main" id="{9D0BFC6F-E692-803D-E9E1-6B0C7D31AFDA}"/>
                  </a:ext>
                </a:extLst>
              </p:cNvPr>
              <p:cNvPicPr>
                <a:picLocks noChangeAspect="1"/>
              </p:cNvPicPr>
              <p:nvPr/>
            </p:nvPicPr>
            <p:blipFill rotWithShape="1">
              <a:blip r:embed="rId11"/>
              <a:srcRect l="2201" t="3364" r="16997"/>
              <a:stretch/>
            </p:blipFill>
            <p:spPr>
              <a:xfrm>
                <a:off x="4473801" y="1915070"/>
                <a:ext cx="2785082" cy="2498128"/>
              </a:xfrm>
              <a:prstGeom prst="rect">
                <a:avLst/>
              </a:prstGeom>
            </p:spPr>
          </p:pic>
          <p:grpSp>
            <p:nvGrpSpPr>
              <p:cNvPr id="17" name="Gruppo 16">
                <a:extLst>
                  <a:ext uri="{FF2B5EF4-FFF2-40B4-BE49-F238E27FC236}">
                    <a16:creationId xmlns:a16="http://schemas.microsoft.com/office/drawing/2014/main" id="{9B94F977-25AA-0BCC-EC7F-F5263E50C0D0}"/>
                  </a:ext>
                </a:extLst>
              </p:cNvPr>
              <p:cNvGrpSpPr/>
              <p:nvPr/>
            </p:nvGrpSpPr>
            <p:grpSpPr>
              <a:xfrm>
                <a:off x="5413668" y="3760308"/>
                <a:ext cx="2442919" cy="667282"/>
                <a:chOff x="10662222" y="28557120"/>
                <a:chExt cx="3366475" cy="904832"/>
              </a:xfrm>
            </p:grpSpPr>
            <p:pic>
              <p:nvPicPr>
                <p:cNvPr id="19" name="Immagine 18">
                  <a:extLst>
                    <a:ext uri="{FF2B5EF4-FFF2-40B4-BE49-F238E27FC236}">
                      <a16:creationId xmlns:a16="http://schemas.microsoft.com/office/drawing/2014/main" id="{76D672E3-DB07-540F-C97B-37C5814EDF06}"/>
                    </a:ext>
                  </a:extLst>
                </p:cNvPr>
                <p:cNvPicPr>
                  <a:picLocks noChangeAspect="1"/>
                </p:cNvPicPr>
                <p:nvPr/>
              </p:nvPicPr>
              <p:blipFill>
                <a:blip r:embed="rId12"/>
                <a:stretch>
                  <a:fillRect/>
                </a:stretch>
              </p:blipFill>
              <p:spPr>
                <a:xfrm>
                  <a:off x="10662222" y="29013884"/>
                  <a:ext cx="2579127" cy="448068"/>
                </a:xfrm>
                <a:prstGeom prst="rect">
                  <a:avLst/>
                </a:prstGeom>
              </p:spPr>
            </p:pic>
            <p:pic>
              <p:nvPicPr>
                <p:cNvPr id="20" name="Immagine 19">
                  <a:extLst>
                    <a:ext uri="{FF2B5EF4-FFF2-40B4-BE49-F238E27FC236}">
                      <a16:creationId xmlns:a16="http://schemas.microsoft.com/office/drawing/2014/main" id="{15C46FD2-5581-33E3-FAE3-B22A4EA2F179}"/>
                    </a:ext>
                  </a:extLst>
                </p:cNvPr>
                <p:cNvPicPr>
                  <a:picLocks noChangeAspect="1"/>
                </p:cNvPicPr>
                <p:nvPr/>
              </p:nvPicPr>
              <p:blipFill>
                <a:blip r:embed="rId13"/>
                <a:stretch>
                  <a:fillRect/>
                </a:stretch>
              </p:blipFill>
              <p:spPr>
                <a:xfrm>
                  <a:off x="13199906" y="28557120"/>
                  <a:ext cx="828791" cy="438211"/>
                </a:xfrm>
                <a:prstGeom prst="rect">
                  <a:avLst/>
                </a:prstGeom>
              </p:spPr>
            </p:pic>
          </p:grpSp>
          <p:pic>
            <p:nvPicPr>
              <p:cNvPr id="18" name="Immagine 17" descr="Immagine che contiene testo, Carattere, schermata, linea&#10;&#10;Descrizione generata automaticamente">
                <a:extLst>
                  <a:ext uri="{FF2B5EF4-FFF2-40B4-BE49-F238E27FC236}">
                    <a16:creationId xmlns:a16="http://schemas.microsoft.com/office/drawing/2014/main" id="{4CD3C97F-451D-3554-F7BD-E33D636C80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3764" y="2101922"/>
                <a:ext cx="875981" cy="457771"/>
              </a:xfrm>
              <a:prstGeom prst="rect">
                <a:avLst/>
              </a:prstGeom>
            </p:spPr>
          </p:pic>
        </p:grpSp>
        <p:sp>
          <p:nvSpPr>
            <p:cNvPr id="26" name="CasellaDiTesto 25">
              <a:extLst>
                <a:ext uri="{FF2B5EF4-FFF2-40B4-BE49-F238E27FC236}">
                  <a16:creationId xmlns:a16="http://schemas.microsoft.com/office/drawing/2014/main" id="{675AFE92-36B0-A35E-8998-325DCF981F79}"/>
                </a:ext>
              </a:extLst>
            </p:cNvPr>
            <p:cNvSpPr txBox="1"/>
            <p:nvPr/>
          </p:nvSpPr>
          <p:spPr>
            <a:xfrm>
              <a:off x="5055884" y="4268279"/>
              <a:ext cx="2080230" cy="369332"/>
            </a:xfrm>
            <a:prstGeom prst="rect">
              <a:avLst/>
            </a:prstGeom>
            <a:solidFill>
              <a:schemeClr val="bg1"/>
            </a:solidFill>
          </p:spPr>
          <p:txBody>
            <a:bodyPr wrap="square" rtlCol="0">
              <a:spAutoFit/>
            </a:bodyPr>
            <a:lstStyle/>
            <a:p>
              <a:r>
                <a:rPr lang="en-GB" b="1" dirty="0"/>
                <a:t>                Z (mm)</a:t>
              </a:r>
            </a:p>
          </p:txBody>
        </p:sp>
      </p:grpSp>
    </p:spTree>
    <p:extLst>
      <p:ext uri="{BB962C8B-B14F-4D97-AF65-F5344CB8AC3E}">
        <p14:creationId xmlns:p14="http://schemas.microsoft.com/office/powerpoint/2010/main" val="366204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E08377B-B9D4-490F-ED78-BD7D750C6FB1}"/>
              </a:ext>
            </a:extLst>
          </p:cNvPr>
          <p:cNvSpPr>
            <a:spLocks noGrp="1"/>
          </p:cNvSpPr>
          <p:nvPr>
            <p:ph type="sldNum" sz="quarter" idx="12"/>
          </p:nvPr>
        </p:nvSpPr>
        <p:spPr/>
        <p:txBody>
          <a:bodyPr/>
          <a:lstStyle/>
          <a:p>
            <a:fld id="{3A3A6714-3D1F-4857-9904-D935B84167FA}" type="slidenum">
              <a:rPr lang="en-GB" smtClean="0"/>
              <a:pPr/>
              <a:t>13</a:t>
            </a:fld>
            <a:endParaRPr lang="en-GB" dirty="0"/>
          </a:p>
        </p:txBody>
      </p:sp>
      <p:sp>
        <p:nvSpPr>
          <p:cNvPr id="4" name="Titolo 3">
            <a:extLst>
              <a:ext uri="{FF2B5EF4-FFF2-40B4-BE49-F238E27FC236}">
                <a16:creationId xmlns:a16="http://schemas.microsoft.com/office/drawing/2014/main" id="{BBFDFAA0-86E5-BBAB-F010-DA279C37B705}"/>
              </a:ext>
            </a:extLst>
          </p:cNvPr>
          <p:cNvSpPr>
            <a:spLocks noGrp="1"/>
          </p:cNvSpPr>
          <p:nvPr>
            <p:ph type="title"/>
          </p:nvPr>
        </p:nvSpPr>
        <p:spPr/>
        <p:txBody>
          <a:bodyPr/>
          <a:lstStyle/>
          <a:p>
            <a:r>
              <a:rPr lang="en-US" sz="3600" b="1" dirty="0"/>
              <a:t>Matching condition in plasma</a:t>
            </a:r>
            <a:endParaRPr lang="en-GB" dirty="0"/>
          </a:p>
        </p:txBody>
      </p:sp>
      <p:sp>
        <p:nvSpPr>
          <p:cNvPr id="5" name="Segnaposto piè di pagina 4">
            <a:extLst>
              <a:ext uri="{FF2B5EF4-FFF2-40B4-BE49-F238E27FC236}">
                <a16:creationId xmlns:a16="http://schemas.microsoft.com/office/drawing/2014/main" id="{3F0BA0C4-4EA3-4299-5F9A-5D47E8ABB35B}"/>
              </a:ext>
            </a:extLst>
          </p:cNvPr>
          <p:cNvSpPr>
            <a:spLocks noGrp="1"/>
          </p:cNvSpPr>
          <p:nvPr>
            <p:ph type="ftr" sz="quarter" idx="13"/>
          </p:nvPr>
        </p:nvSpPr>
        <p:spPr/>
        <p:txBody>
          <a:bodyPr/>
          <a:lstStyle/>
          <a:p>
            <a:pPr algn="l"/>
            <a:r>
              <a:rPr lang="en-GB" dirty="0"/>
              <a:t>Gilles Jacopo Silvi, EuPRAXIA_ PP Annual Meeting 22/09/2024</a:t>
            </a:r>
          </a:p>
        </p:txBody>
      </p:sp>
      <p:pic>
        <p:nvPicPr>
          <p:cNvPr id="6" name="Segnaposto contenuto 5">
            <a:extLst>
              <a:ext uri="{FF2B5EF4-FFF2-40B4-BE49-F238E27FC236}">
                <a16:creationId xmlns:a16="http://schemas.microsoft.com/office/drawing/2014/main" id="{043B737C-F8AE-229A-6946-C4EBD628B2EE}"/>
              </a:ext>
            </a:extLst>
          </p:cNvPr>
          <p:cNvPicPr>
            <a:picLocks noGrp="1" noChangeAspect="1"/>
          </p:cNvPicPr>
          <p:nvPr>
            <p:ph idx="1"/>
          </p:nvPr>
        </p:nvPicPr>
        <p:blipFill>
          <a:blip r:embed="rId2"/>
          <a:stretch>
            <a:fillRect/>
          </a:stretch>
        </p:blipFill>
        <p:spPr>
          <a:xfrm>
            <a:off x="1471853" y="1053377"/>
            <a:ext cx="9365677" cy="4705972"/>
          </a:xfrm>
          <a:prstGeom prst="rect">
            <a:avLst/>
          </a:prstGeom>
        </p:spPr>
      </p:pic>
      <p:pic>
        <p:nvPicPr>
          <p:cNvPr id="7" name="Picture 2" descr="C. De Michele Web">
            <a:extLst>
              <a:ext uri="{FF2B5EF4-FFF2-40B4-BE49-F238E27FC236}">
                <a16:creationId xmlns:a16="http://schemas.microsoft.com/office/drawing/2014/main" id="{553C7510-7A85-0414-ABA3-055C5DF3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32" y="5442698"/>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FN Frascati (Roma) | Future Circular Collider">
            <a:extLst>
              <a:ext uri="{FF2B5EF4-FFF2-40B4-BE49-F238E27FC236}">
                <a16:creationId xmlns:a16="http://schemas.microsoft.com/office/drawing/2014/main" id="{15F775A0-D106-DBB9-8658-D197AE780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2051" y="5500706"/>
            <a:ext cx="1062822" cy="75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039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CDDEE15-A32C-DC47-C8FC-1C06FDD78ACD}"/>
              </a:ext>
            </a:extLst>
          </p:cNvPr>
          <p:cNvSpPr>
            <a:spLocks noGrp="1"/>
          </p:cNvSpPr>
          <p:nvPr>
            <p:ph type="sldNum" sz="quarter" idx="12"/>
          </p:nvPr>
        </p:nvSpPr>
        <p:spPr/>
        <p:txBody>
          <a:bodyPr/>
          <a:lstStyle/>
          <a:p>
            <a:fld id="{3A3A6714-3D1F-4857-9904-D935B84167FA}" type="slidenum">
              <a:rPr lang="en-GB" smtClean="0"/>
              <a:pPr/>
              <a:t>14</a:t>
            </a:fld>
            <a:endParaRPr lang="en-GB" dirty="0"/>
          </a:p>
        </p:txBody>
      </p:sp>
      <p:sp>
        <p:nvSpPr>
          <p:cNvPr id="5" name="Segnaposto piè di pagina 4">
            <a:extLst>
              <a:ext uri="{FF2B5EF4-FFF2-40B4-BE49-F238E27FC236}">
                <a16:creationId xmlns:a16="http://schemas.microsoft.com/office/drawing/2014/main" id="{BEB19419-0CEA-5A99-508C-D19533D51BA8}"/>
              </a:ext>
            </a:extLst>
          </p:cNvPr>
          <p:cNvSpPr>
            <a:spLocks noGrp="1"/>
          </p:cNvSpPr>
          <p:nvPr>
            <p:ph type="ftr" sz="quarter" idx="13"/>
          </p:nvPr>
        </p:nvSpPr>
        <p:spPr/>
        <p:txBody>
          <a:bodyPr/>
          <a:lstStyle/>
          <a:p>
            <a:pPr algn="l"/>
            <a:r>
              <a:rPr lang="en-GB" dirty="0"/>
              <a:t>Gilles Jacopo Silvi, EuPRAXIA_ PP Annual Meeting 22/09/2024</a:t>
            </a:r>
          </a:p>
        </p:txBody>
      </p:sp>
      <p:pic>
        <p:nvPicPr>
          <p:cNvPr id="16" name="Immagine 15">
            <a:extLst>
              <a:ext uri="{FF2B5EF4-FFF2-40B4-BE49-F238E27FC236}">
                <a16:creationId xmlns:a16="http://schemas.microsoft.com/office/drawing/2014/main" id="{7FE1435C-D6FA-DBC9-627B-F6F369861F50}"/>
              </a:ext>
            </a:extLst>
          </p:cNvPr>
          <p:cNvPicPr>
            <a:picLocks noChangeAspect="1"/>
          </p:cNvPicPr>
          <p:nvPr/>
        </p:nvPicPr>
        <p:blipFill>
          <a:blip r:embed="rId3"/>
          <a:stretch>
            <a:fillRect/>
          </a:stretch>
        </p:blipFill>
        <p:spPr>
          <a:xfrm>
            <a:off x="644783" y="2397952"/>
            <a:ext cx="2088599" cy="1347615"/>
          </a:xfrm>
          <a:prstGeom prst="rect">
            <a:avLst/>
          </a:prstGeom>
        </p:spPr>
      </p:pic>
      <p:sp>
        <p:nvSpPr>
          <p:cNvPr id="19" name="CasellaDiTesto 18">
            <a:extLst>
              <a:ext uri="{FF2B5EF4-FFF2-40B4-BE49-F238E27FC236}">
                <a16:creationId xmlns:a16="http://schemas.microsoft.com/office/drawing/2014/main" id="{E230C277-A46A-A57D-402C-0D8E22015CF4}"/>
              </a:ext>
            </a:extLst>
          </p:cNvPr>
          <p:cNvSpPr txBox="1"/>
          <p:nvPr/>
        </p:nvSpPr>
        <p:spPr>
          <a:xfrm>
            <a:off x="796178" y="3732861"/>
            <a:ext cx="1318949" cy="276999"/>
          </a:xfrm>
          <a:prstGeom prst="rect">
            <a:avLst/>
          </a:prstGeom>
          <a:noFill/>
        </p:spPr>
        <p:txBody>
          <a:bodyPr wrap="square" rtlCol="0">
            <a:spAutoFit/>
          </a:bodyPr>
          <a:lstStyle/>
          <a:p>
            <a:r>
              <a:rPr lang="en-GB" sz="1200" b="1" dirty="0"/>
              <a:t>2,6 cells RF Gun</a:t>
            </a:r>
          </a:p>
        </p:txBody>
      </p:sp>
      <p:sp>
        <p:nvSpPr>
          <p:cNvPr id="26" name="Titolo 25">
            <a:extLst>
              <a:ext uri="{FF2B5EF4-FFF2-40B4-BE49-F238E27FC236}">
                <a16:creationId xmlns:a16="http://schemas.microsoft.com/office/drawing/2014/main" id="{3AB97817-CAFD-3C76-1E3D-FBF83F76FF1B}"/>
              </a:ext>
            </a:extLst>
          </p:cNvPr>
          <p:cNvSpPr>
            <a:spLocks noGrp="1"/>
          </p:cNvSpPr>
          <p:nvPr>
            <p:ph type="title"/>
          </p:nvPr>
        </p:nvSpPr>
        <p:spPr/>
        <p:txBody>
          <a:bodyPr/>
          <a:lstStyle/>
          <a:p>
            <a:r>
              <a:rPr lang="en-GB" dirty="0"/>
              <a:t>C-band injector layout proposal</a:t>
            </a:r>
          </a:p>
        </p:txBody>
      </p:sp>
      <p:pic>
        <p:nvPicPr>
          <p:cNvPr id="27" name="Picture 2" descr="C. De Michele Web">
            <a:extLst>
              <a:ext uri="{FF2B5EF4-FFF2-40B4-BE49-F238E27FC236}">
                <a16:creationId xmlns:a16="http://schemas.microsoft.com/office/drawing/2014/main" id="{9F2AFAFB-0ACA-2EAB-6A4F-00842BDDC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95002"/>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FN Frascati (Roma) | Future Circular Collider">
            <a:extLst>
              <a:ext uri="{FF2B5EF4-FFF2-40B4-BE49-F238E27FC236}">
                <a16:creationId xmlns:a16="http://schemas.microsoft.com/office/drawing/2014/main" id="{2D79A82B-02AF-A111-E949-0C643E320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5076" y="5653008"/>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1E8CDDF-87EA-5D00-4592-F69F82D35036}"/>
              </a:ext>
            </a:extLst>
          </p:cNvPr>
          <p:cNvSpPr txBox="1"/>
          <p:nvPr/>
        </p:nvSpPr>
        <p:spPr>
          <a:xfrm>
            <a:off x="171502" y="974375"/>
            <a:ext cx="11921723" cy="1077218"/>
          </a:xfrm>
          <a:prstGeom prst="rect">
            <a:avLst/>
          </a:prstGeom>
          <a:noFill/>
        </p:spPr>
        <p:txBody>
          <a:bodyPr wrap="square">
            <a:spAutoFit/>
          </a:bodyPr>
          <a:lstStyle/>
          <a:p>
            <a:r>
              <a:rPr lang="en-US" sz="1600" dirty="0"/>
              <a:t>The C-band injector, scaled [15] from the S-band design, features an initial cavity length of 1.5 meters, with subsequent cavities measuring 1 meter each. The electric fields within the cavities are doubled compared to the S-band configuration. The first cavity operates with a peak electric field of 34 MV/m to support VB operations. Additionally, the magnetic field in the solenoid cavities is also doubled in accordance with the scaling laws.</a:t>
            </a:r>
            <a:endParaRPr lang="en-GB" sz="1600" dirty="0"/>
          </a:p>
        </p:txBody>
      </p:sp>
      <p:grpSp>
        <p:nvGrpSpPr>
          <p:cNvPr id="2" name="Gruppo 1">
            <a:extLst>
              <a:ext uri="{FF2B5EF4-FFF2-40B4-BE49-F238E27FC236}">
                <a16:creationId xmlns:a16="http://schemas.microsoft.com/office/drawing/2014/main" id="{62F0B6D2-F395-C093-1427-202EC1357B89}"/>
              </a:ext>
            </a:extLst>
          </p:cNvPr>
          <p:cNvGrpSpPr/>
          <p:nvPr/>
        </p:nvGrpSpPr>
        <p:grpSpPr>
          <a:xfrm>
            <a:off x="3427468" y="2415136"/>
            <a:ext cx="6348045" cy="1256262"/>
            <a:chOff x="2879465" y="1862487"/>
            <a:chExt cx="6348045" cy="1256262"/>
          </a:xfrm>
        </p:grpSpPr>
        <p:pic>
          <p:nvPicPr>
            <p:cNvPr id="6" name="Immagine 5">
              <a:extLst>
                <a:ext uri="{FF2B5EF4-FFF2-40B4-BE49-F238E27FC236}">
                  <a16:creationId xmlns:a16="http://schemas.microsoft.com/office/drawing/2014/main" id="{43DC1029-8B9C-7794-2980-CDFB814D5807}"/>
                </a:ext>
              </a:extLst>
            </p:cNvPr>
            <p:cNvPicPr>
              <a:picLocks noChangeAspect="1"/>
            </p:cNvPicPr>
            <p:nvPr/>
          </p:nvPicPr>
          <p:blipFill>
            <a:blip r:embed="rId6"/>
            <a:stretch>
              <a:fillRect/>
            </a:stretch>
          </p:blipFill>
          <p:spPr>
            <a:xfrm>
              <a:off x="2879465" y="1862487"/>
              <a:ext cx="6232208" cy="1256262"/>
            </a:xfrm>
            <a:prstGeom prst="rect">
              <a:avLst/>
            </a:prstGeom>
          </p:spPr>
        </p:pic>
        <p:sp>
          <p:nvSpPr>
            <p:cNvPr id="24" name="CasellaDiTesto 23">
              <a:extLst>
                <a:ext uri="{FF2B5EF4-FFF2-40B4-BE49-F238E27FC236}">
                  <a16:creationId xmlns:a16="http://schemas.microsoft.com/office/drawing/2014/main" id="{206AF102-EB8F-DE43-E26E-4CAF62ED2222}"/>
                </a:ext>
              </a:extLst>
            </p:cNvPr>
            <p:cNvSpPr txBox="1"/>
            <p:nvPr/>
          </p:nvSpPr>
          <p:spPr>
            <a:xfrm>
              <a:off x="8618014" y="2707074"/>
              <a:ext cx="609496" cy="338554"/>
            </a:xfrm>
            <a:prstGeom prst="rect">
              <a:avLst/>
            </a:prstGeom>
            <a:solidFill>
              <a:schemeClr val="bg1"/>
            </a:solidFill>
          </p:spPr>
          <p:txBody>
            <a:bodyPr wrap="square" rtlCol="0">
              <a:spAutoFit/>
            </a:bodyPr>
            <a:lstStyle/>
            <a:p>
              <a:r>
                <a:rPr lang="en-GB" sz="1600" dirty="0"/>
                <a:t>8 m</a:t>
              </a:r>
            </a:p>
          </p:txBody>
        </p:sp>
      </p:grpSp>
      <p:grpSp>
        <p:nvGrpSpPr>
          <p:cNvPr id="38" name="Gruppo 37">
            <a:extLst>
              <a:ext uri="{FF2B5EF4-FFF2-40B4-BE49-F238E27FC236}">
                <a16:creationId xmlns:a16="http://schemas.microsoft.com/office/drawing/2014/main" id="{0AE98C08-B7B9-CA62-AD30-7C5D700E2B4D}"/>
              </a:ext>
            </a:extLst>
          </p:cNvPr>
          <p:cNvGrpSpPr/>
          <p:nvPr/>
        </p:nvGrpSpPr>
        <p:grpSpPr>
          <a:xfrm>
            <a:off x="3871277" y="4118923"/>
            <a:ext cx="3470528" cy="2192854"/>
            <a:chOff x="7902382" y="2158288"/>
            <a:chExt cx="3470528" cy="2192854"/>
          </a:xfrm>
        </p:grpSpPr>
        <p:pic>
          <p:nvPicPr>
            <p:cNvPr id="22" name="Immagine 21" descr="Immagine che contiene testo, diagramma, linea, Rettangolo&#10;&#10;Descrizione generata automaticamente">
              <a:extLst>
                <a:ext uri="{FF2B5EF4-FFF2-40B4-BE49-F238E27FC236}">
                  <a16:creationId xmlns:a16="http://schemas.microsoft.com/office/drawing/2014/main" id="{A4875CB4-B63E-ED62-747F-4ADC5F2E6418}"/>
                </a:ext>
              </a:extLst>
            </p:cNvPr>
            <p:cNvPicPr>
              <a:picLocks noChangeAspect="1"/>
            </p:cNvPicPr>
            <p:nvPr/>
          </p:nvPicPr>
          <p:blipFill>
            <a:blip r:embed="rId7">
              <a:extLst>
                <a:ext uri="{28A0092B-C50C-407E-A947-70E740481C1C}">
                  <a14:useLocalDpi xmlns:a14="http://schemas.microsoft.com/office/drawing/2010/main" val="0"/>
                </a:ext>
              </a:extLst>
            </a:blip>
            <a:srcRect t="4645" b="11108"/>
            <a:stretch/>
          </p:blipFill>
          <p:spPr>
            <a:xfrm>
              <a:off x="7902382" y="2158288"/>
              <a:ext cx="3470528" cy="2192854"/>
            </a:xfrm>
            <a:prstGeom prst="rect">
              <a:avLst/>
            </a:prstGeom>
          </p:spPr>
        </p:pic>
        <p:sp>
          <p:nvSpPr>
            <p:cNvPr id="23" name="CasellaDiTesto 22">
              <a:extLst>
                <a:ext uri="{FF2B5EF4-FFF2-40B4-BE49-F238E27FC236}">
                  <a16:creationId xmlns:a16="http://schemas.microsoft.com/office/drawing/2014/main" id="{87C6B317-A77D-4E1A-98E2-32322BCD0F5D}"/>
                </a:ext>
              </a:extLst>
            </p:cNvPr>
            <p:cNvSpPr txBox="1"/>
            <p:nvPr/>
          </p:nvSpPr>
          <p:spPr>
            <a:xfrm>
              <a:off x="8235629" y="2263551"/>
              <a:ext cx="1541082" cy="307777"/>
            </a:xfrm>
            <a:prstGeom prst="rect">
              <a:avLst/>
            </a:prstGeom>
            <a:noFill/>
          </p:spPr>
          <p:txBody>
            <a:bodyPr wrap="square" rtlCol="0">
              <a:spAutoFit/>
            </a:bodyPr>
            <a:lstStyle/>
            <a:p>
              <a:r>
                <a:rPr lang="en-GB" sz="1400" dirty="0"/>
                <a:t>Velocity bunching</a:t>
              </a:r>
            </a:p>
          </p:txBody>
        </p:sp>
        <p:cxnSp>
          <p:nvCxnSpPr>
            <p:cNvPr id="25" name="Connettore 2 24">
              <a:extLst>
                <a:ext uri="{FF2B5EF4-FFF2-40B4-BE49-F238E27FC236}">
                  <a16:creationId xmlns:a16="http://schemas.microsoft.com/office/drawing/2014/main" id="{F8805FED-A931-8604-787B-5B16EABA7ACF}"/>
                </a:ext>
              </a:extLst>
            </p:cNvPr>
            <p:cNvCxnSpPr>
              <a:cxnSpLocks/>
            </p:cNvCxnSpPr>
            <p:nvPr/>
          </p:nvCxnSpPr>
          <p:spPr>
            <a:xfrm flipH="1">
              <a:off x="8534400" y="2577260"/>
              <a:ext cx="549800" cy="6314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3BB8ACC7-DB1D-26DD-5771-A763AA722FC4}"/>
                </a:ext>
              </a:extLst>
            </p:cNvPr>
            <p:cNvCxnSpPr>
              <a:cxnSpLocks/>
            </p:cNvCxnSpPr>
            <p:nvPr/>
          </p:nvCxnSpPr>
          <p:spPr>
            <a:xfrm>
              <a:off x="9107002" y="2584646"/>
              <a:ext cx="323325" cy="3080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uppo 45">
            <a:extLst>
              <a:ext uri="{FF2B5EF4-FFF2-40B4-BE49-F238E27FC236}">
                <a16:creationId xmlns:a16="http://schemas.microsoft.com/office/drawing/2014/main" id="{5B8ADFF3-D830-AC10-FB08-1ED1693DDE36}"/>
              </a:ext>
            </a:extLst>
          </p:cNvPr>
          <p:cNvGrpSpPr/>
          <p:nvPr/>
        </p:nvGrpSpPr>
        <p:grpSpPr>
          <a:xfrm>
            <a:off x="7654726" y="3911729"/>
            <a:ext cx="3156331" cy="2292207"/>
            <a:chOff x="8019249" y="3936609"/>
            <a:chExt cx="3156331" cy="2292207"/>
          </a:xfrm>
        </p:grpSpPr>
        <p:pic>
          <p:nvPicPr>
            <p:cNvPr id="14" name="Immagine 13" descr="Immagine che contiene testo, diagramma, linea, Diagramma&#10;&#10;Descrizione generata automaticamente">
              <a:extLst>
                <a:ext uri="{FF2B5EF4-FFF2-40B4-BE49-F238E27FC236}">
                  <a16:creationId xmlns:a16="http://schemas.microsoft.com/office/drawing/2014/main" id="{3C4A6878-8882-FC2E-A93A-DF6B7445D167}"/>
                </a:ext>
              </a:extLst>
            </p:cNvPr>
            <p:cNvPicPr>
              <a:picLocks noChangeAspect="1"/>
            </p:cNvPicPr>
            <p:nvPr/>
          </p:nvPicPr>
          <p:blipFill>
            <a:blip r:embed="rId8">
              <a:extLst>
                <a:ext uri="{28A0092B-C50C-407E-A947-70E740481C1C}">
                  <a14:useLocalDpi xmlns:a14="http://schemas.microsoft.com/office/drawing/2010/main" val="0"/>
                </a:ext>
              </a:extLst>
            </a:blip>
            <a:srcRect b="10950"/>
            <a:stretch/>
          </p:blipFill>
          <p:spPr>
            <a:xfrm>
              <a:off x="8019249" y="4143803"/>
              <a:ext cx="3121855" cy="2085013"/>
            </a:xfrm>
            <a:prstGeom prst="rect">
              <a:avLst/>
            </a:prstGeom>
          </p:spPr>
        </p:pic>
        <p:sp>
          <p:nvSpPr>
            <p:cNvPr id="39" name="CasellaDiTesto 38">
              <a:extLst>
                <a:ext uri="{FF2B5EF4-FFF2-40B4-BE49-F238E27FC236}">
                  <a16:creationId xmlns:a16="http://schemas.microsoft.com/office/drawing/2014/main" id="{400BA63A-E56E-FC99-92D2-CEAC400222CE}"/>
                </a:ext>
              </a:extLst>
            </p:cNvPr>
            <p:cNvSpPr txBox="1"/>
            <p:nvPr/>
          </p:nvSpPr>
          <p:spPr>
            <a:xfrm>
              <a:off x="8053725" y="3936609"/>
              <a:ext cx="3121855" cy="338554"/>
            </a:xfrm>
            <a:prstGeom prst="rect">
              <a:avLst/>
            </a:prstGeom>
            <a:solidFill>
              <a:schemeClr val="bg1"/>
            </a:solidFill>
          </p:spPr>
          <p:txBody>
            <a:bodyPr wrap="square" rtlCol="0">
              <a:spAutoFit/>
            </a:bodyPr>
            <a:lstStyle/>
            <a:p>
              <a:r>
                <a:rPr lang="en-GB" sz="1600" dirty="0">
                  <a:solidFill>
                    <a:srgbClr val="FF0000"/>
                  </a:solidFill>
                </a:rPr>
                <a:t>Emittance compensation solenoids</a:t>
              </a:r>
            </a:p>
          </p:txBody>
        </p:sp>
        <p:cxnSp>
          <p:nvCxnSpPr>
            <p:cNvPr id="40" name="Connettore 2 39">
              <a:extLst>
                <a:ext uri="{FF2B5EF4-FFF2-40B4-BE49-F238E27FC236}">
                  <a16:creationId xmlns:a16="http://schemas.microsoft.com/office/drawing/2014/main" id="{C9AF307D-CE9C-1BDE-F9C5-E959F94A8213}"/>
                </a:ext>
              </a:extLst>
            </p:cNvPr>
            <p:cNvCxnSpPr>
              <a:cxnSpLocks/>
            </p:cNvCxnSpPr>
            <p:nvPr/>
          </p:nvCxnSpPr>
          <p:spPr>
            <a:xfrm flipH="1">
              <a:off x="8822115" y="4300306"/>
              <a:ext cx="754141" cy="11238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1EC49D86-02D7-F082-69CD-159366D65298}"/>
                </a:ext>
              </a:extLst>
            </p:cNvPr>
            <p:cNvCxnSpPr>
              <a:cxnSpLocks/>
            </p:cNvCxnSpPr>
            <p:nvPr/>
          </p:nvCxnSpPr>
          <p:spPr>
            <a:xfrm>
              <a:off x="9682914" y="4333521"/>
              <a:ext cx="304749" cy="6083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CasellaDiTesto 46">
            <a:extLst>
              <a:ext uri="{FF2B5EF4-FFF2-40B4-BE49-F238E27FC236}">
                <a16:creationId xmlns:a16="http://schemas.microsoft.com/office/drawing/2014/main" id="{3B742D76-6BB0-AC07-C713-58926C510716}"/>
              </a:ext>
            </a:extLst>
          </p:cNvPr>
          <p:cNvSpPr txBox="1"/>
          <p:nvPr/>
        </p:nvSpPr>
        <p:spPr>
          <a:xfrm>
            <a:off x="5752841" y="2284331"/>
            <a:ext cx="527154" cy="261610"/>
          </a:xfrm>
          <a:prstGeom prst="rect">
            <a:avLst/>
          </a:prstGeom>
          <a:noFill/>
        </p:spPr>
        <p:txBody>
          <a:bodyPr wrap="square" rtlCol="0">
            <a:spAutoFit/>
          </a:bodyPr>
          <a:lstStyle/>
          <a:p>
            <a:r>
              <a:rPr lang="en-GB" sz="1100" b="1" dirty="0"/>
              <a:t>0,6 m</a:t>
            </a:r>
          </a:p>
        </p:txBody>
      </p:sp>
      <p:sp>
        <p:nvSpPr>
          <p:cNvPr id="48" name="CasellaDiTesto 47">
            <a:extLst>
              <a:ext uri="{FF2B5EF4-FFF2-40B4-BE49-F238E27FC236}">
                <a16:creationId xmlns:a16="http://schemas.microsoft.com/office/drawing/2014/main" id="{2A6E4910-3B77-F0ED-019C-6CD26DED7D22}"/>
              </a:ext>
            </a:extLst>
          </p:cNvPr>
          <p:cNvSpPr txBox="1"/>
          <p:nvPr/>
        </p:nvSpPr>
        <p:spPr>
          <a:xfrm>
            <a:off x="6857814" y="2289354"/>
            <a:ext cx="527154" cy="261610"/>
          </a:xfrm>
          <a:prstGeom prst="rect">
            <a:avLst/>
          </a:prstGeom>
          <a:noFill/>
        </p:spPr>
        <p:txBody>
          <a:bodyPr wrap="square" rtlCol="0">
            <a:spAutoFit/>
          </a:bodyPr>
          <a:lstStyle/>
          <a:p>
            <a:r>
              <a:rPr lang="en-GB" sz="1100" b="1" dirty="0"/>
              <a:t>0,6 m</a:t>
            </a:r>
          </a:p>
        </p:txBody>
      </p:sp>
      <p:sp>
        <p:nvSpPr>
          <p:cNvPr id="49" name="CasellaDiTesto 48">
            <a:extLst>
              <a:ext uri="{FF2B5EF4-FFF2-40B4-BE49-F238E27FC236}">
                <a16:creationId xmlns:a16="http://schemas.microsoft.com/office/drawing/2014/main" id="{3E0EB7AC-A1EB-EBB9-3759-2F54F0CD1449}"/>
              </a:ext>
            </a:extLst>
          </p:cNvPr>
          <p:cNvSpPr txBox="1"/>
          <p:nvPr/>
        </p:nvSpPr>
        <p:spPr>
          <a:xfrm>
            <a:off x="8018380" y="2284331"/>
            <a:ext cx="527154" cy="261610"/>
          </a:xfrm>
          <a:prstGeom prst="rect">
            <a:avLst/>
          </a:prstGeom>
          <a:noFill/>
        </p:spPr>
        <p:txBody>
          <a:bodyPr wrap="square" rtlCol="0">
            <a:spAutoFit/>
          </a:bodyPr>
          <a:lstStyle/>
          <a:p>
            <a:r>
              <a:rPr lang="en-GB" sz="1100" b="1" dirty="0"/>
              <a:t>0,6 m</a:t>
            </a:r>
          </a:p>
        </p:txBody>
      </p:sp>
      <p:sp>
        <p:nvSpPr>
          <p:cNvPr id="50" name="CasellaDiTesto 49">
            <a:extLst>
              <a:ext uri="{FF2B5EF4-FFF2-40B4-BE49-F238E27FC236}">
                <a16:creationId xmlns:a16="http://schemas.microsoft.com/office/drawing/2014/main" id="{4CB2F21A-66FB-285C-AA7D-862B1935AD51}"/>
              </a:ext>
            </a:extLst>
          </p:cNvPr>
          <p:cNvSpPr txBox="1"/>
          <p:nvPr/>
        </p:nvSpPr>
        <p:spPr>
          <a:xfrm>
            <a:off x="4414963" y="2271013"/>
            <a:ext cx="600382" cy="261610"/>
          </a:xfrm>
          <a:prstGeom prst="rect">
            <a:avLst/>
          </a:prstGeom>
          <a:noFill/>
        </p:spPr>
        <p:txBody>
          <a:bodyPr wrap="square" rtlCol="0">
            <a:spAutoFit/>
          </a:bodyPr>
          <a:lstStyle/>
          <a:p>
            <a:r>
              <a:rPr lang="en-GB" sz="1100" b="1" dirty="0"/>
              <a:t>1,7 m</a:t>
            </a:r>
          </a:p>
        </p:txBody>
      </p:sp>
      <p:cxnSp>
        <p:nvCxnSpPr>
          <p:cNvPr id="52" name="Connettore 2 51">
            <a:extLst>
              <a:ext uri="{FF2B5EF4-FFF2-40B4-BE49-F238E27FC236}">
                <a16:creationId xmlns:a16="http://schemas.microsoft.com/office/drawing/2014/main" id="{6C7BCDD4-1774-F43E-CD61-174D6DEFB930}"/>
              </a:ext>
            </a:extLst>
          </p:cNvPr>
          <p:cNvCxnSpPr/>
          <p:nvPr/>
        </p:nvCxnSpPr>
        <p:spPr>
          <a:xfrm>
            <a:off x="4414963" y="2882847"/>
            <a:ext cx="527154" cy="0"/>
          </a:xfrm>
          <a:prstGeom prst="straightConnector1">
            <a:avLst/>
          </a:prstGeom>
          <a:ln w="38100">
            <a:solidFill>
              <a:srgbClr val="0000F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8B0E26B9-701F-24B2-474E-38566C883E32}"/>
              </a:ext>
            </a:extLst>
          </p:cNvPr>
          <p:cNvCxnSpPr>
            <a:cxnSpLocks/>
          </p:cNvCxnSpPr>
          <p:nvPr/>
        </p:nvCxnSpPr>
        <p:spPr>
          <a:xfrm>
            <a:off x="7018653" y="2882847"/>
            <a:ext cx="231892" cy="0"/>
          </a:xfrm>
          <a:prstGeom prst="straightConnector1">
            <a:avLst/>
          </a:prstGeom>
          <a:ln w="38100">
            <a:solidFill>
              <a:srgbClr val="0000F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1B525F1A-01BC-0953-564B-B0FFB9296DAC}"/>
              </a:ext>
            </a:extLst>
          </p:cNvPr>
          <p:cNvCxnSpPr>
            <a:cxnSpLocks/>
          </p:cNvCxnSpPr>
          <p:nvPr/>
        </p:nvCxnSpPr>
        <p:spPr>
          <a:xfrm>
            <a:off x="8091387" y="2882847"/>
            <a:ext cx="231892" cy="0"/>
          </a:xfrm>
          <a:prstGeom prst="straightConnector1">
            <a:avLst/>
          </a:prstGeom>
          <a:ln w="38100">
            <a:solidFill>
              <a:srgbClr val="0000F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AD7D1587-6AB8-CA72-8A18-73723AB0771C}"/>
              </a:ext>
            </a:extLst>
          </p:cNvPr>
          <p:cNvCxnSpPr>
            <a:cxnSpLocks/>
          </p:cNvCxnSpPr>
          <p:nvPr/>
        </p:nvCxnSpPr>
        <p:spPr>
          <a:xfrm>
            <a:off x="5900472" y="2882847"/>
            <a:ext cx="231892" cy="0"/>
          </a:xfrm>
          <a:prstGeom prst="straightConnector1">
            <a:avLst/>
          </a:prstGeom>
          <a:ln w="38100">
            <a:solidFill>
              <a:srgbClr val="0000F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430D2BC8-B900-870B-D4B6-904D05F71045}"/>
              </a:ext>
            </a:extLst>
          </p:cNvPr>
          <p:cNvSpPr txBox="1"/>
          <p:nvPr/>
        </p:nvSpPr>
        <p:spPr>
          <a:xfrm>
            <a:off x="5318194" y="6087513"/>
            <a:ext cx="814170" cy="369332"/>
          </a:xfrm>
          <a:prstGeom prst="rect">
            <a:avLst/>
          </a:prstGeom>
          <a:solidFill>
            <a:schemeClr val="bg1"/>
          </a:solidFill>
        </p:spPr>
        <p:txBody>
          <a:bodyPr wrap="square" rtlCol="0">
            <a:spAutoFit/>
          </a:bodyPr>
          <a:lstStyle/>
          <a:p>
            <a:r>
              <a:rPr lang="en-GB" b="1" dirty="0"/>
              <a:t>Z (m)</a:t>
            </a:r>
          </a:p>
        </p:txBody>
      </p:sp>
      <p:sp>
        <p:nvSpPr>
          <p:cNvPr id="8" name="CasellaDiTesto 7">
            <a:extLst>
              <a:ext uri="{FF2B5EF4-FFF2-40B4-BE49-F238E27FC236}">
                <a16:creationId xmlns:a16="http://schemas.microsoft.com/office/drawing/2014/main" id="{6B64ED32-F767-4624-1481-1D13D9B40619}"/>
              </a:ext>
            </a:extLst>
          </p:cNvPr>
          <p:cNvSpPr txBox="1"/>
          <p:nvPr/>
        </p:nvSpPr>
        <p:spPr>
          <a:xfrm>
            <a:off x="8788722" y="6085016"/>
            <a:ext cx="1540708" cy="369332"/>
          </a:xfrm>
          <a:prstGeom prst="rect">
            <a:avLst/>
          </a:prstGeom>
          <a:solidFill>
            <a:schemeClr val="bg1"/>
          </a:solidFill>
        </p:spPr>
        <p:txBody>
          <a:bodyPr wrap="square" rtlCol="0">
            <a:spAutoFit/>
          </a:bodyPr>
          <a:lstStyle/>
          <a:p>
            <a:r>
              <a:rPr lang="en-GB" b="1" dirty="0"/>
              <a:t>Z (m)</a:t>
            </a:r>
          </a:p>
        </p:txBody>
      </p:sp>
      <p:sp>
        <p:nvSpPr>
          <p:cNvPr id="9" name="CasellaDiTesto 8">
            <a:extLst>
              <a:ext uri="{FF2B5EF4-FFF2-40B4-BE49-F238E27FC236}">
                <a16:creationId xmlns:a16="http://schemas.microsoft.com/office/drawing/2014/main" id="{2A4D357B-3E50-6712-E592-A13EB95EDE17}"/>
              </a:ext>
            </a:extLst>
          </p:cNvPr>
          <p:cNvSpPr txBox="1"/>
          <p:nvPr/>
        </p:nvSpPr>
        <p:spPr>
          <a:xfrm rot="16200000">
            <a:off x="3068340" y="4553816"/>
            <a:ext cx="1540708" cy="369332"/>
          </a:xfrm>
          <a:prstGeom prst="rect">
            <a:avLst/>
          </a:prstGeom>
          <a:solidFill>
            <a:schemeClr val="bg1"/>
          </a:solidFill>
        </p:spPr>
        <p:txBody>
          <a:bodyPr wrap="square" rtlCol="0">
            <a:spAutoFit/>
          </a:bodyPr>
          <a:lstStyle/>
          <a:p>
            <a:r>
              <a:rPr lang="en-GB" b="1" dirty="0"/>
              <a:t>Ez (MV/m)</a:t>
            </a:r>
          </a:p>
        </p:txBody>
      </p:sp>
      <p:sp>
        <p:nvSpPr>
          <p:cNvPr id="10" name="CasellaDiTesto 9">
            <a:extLst>
              <a:ext uri="{FF2B5EF4-FFF2-40B4-BE49-F238E27FC236}">
                <a16:creationId xmlns:a16="http://schemas.microsoft.com/office/drawing/2014/main" id="{49712C73-F931-ADB1-D8F6-0E8EBB4A0962}"/>
              </a:ext>
            </a:extLst>
          </p:cNvPr>
          <p:cNvSpPr txBox="1"/>
          <p:nvPr/>
        </p:nvSpPr>
        <p:spPr>
          <a:xfrm rot="16200000">
            <a:off x="7181025" y="4761997"/>
            <a:ext cx="912098" cy="369332"/>
          </a:xfrm>
          <a:prstGeom prst="rect">
            <a:avLst/>
          </a:prstGeom>
          <a:solidFill>
            <a:schemeClr val="bg1"/>
          </a:solidFill>
        </p:spPr>
        <p:txBody>
          <a:bodyPr wrap="square" rtlCol="0">
            <a:spAutoFit/>
          </a:bodyPr>
          <a:lstStyle/>
          <a:p>
            <a:r>
              <a:rPr lang="en-GB" b="1" dirty="0"/>
              <a:t>Bz (T)</a:t>
            </a:r>
          </a:p>
        </p:txBody>
      </p:sp>
      <p:graphicFrame>
        <p:nvGraphicFramePr>
          <p:cNvPr id="11" name="Tabella 4">
            <a:extLst>
              <a:ext uri="{FF2B5EF4-FFF2-40B4-BE49-F238E27FC236}">
                <a16:creationId xmlns:a16="http://schemas.microsoft.com/office/drawing/2014/main" id="{3C426114-98A6-2E31-1E08-419D9E169479}"/>
              </a:ext>
            </a:extLst>
          </p:cNvPr>
          <p:cNvGraphicFramePr>
            <a:graphicFrameLocks noGrp="1"/>
          </p:cNvGraphicFramePr>
          <p:nvPr>
            <p:extLst>
              <p:ext uri="{D42A27DB-BD31-4B8C-83A1-F6EECF244321}">
                <p14:modId xmlns:p14="http://schemas.microsoft.com/office/powerpoint/2010/main" val="88908170"/>
              </p:ext>
            </p:extLst>
          </p:nvPr>
        </p:nvGraphicFramePr>
        <p:xfrm>
          <a:off x="521078" y="4181159"/>
          <a:ext cx="3115892" cy="1377550"/>
        </p:xfrm>
        <a:graphic>
          <a:graphicData uri="http://schemas.openxmlformats.org/drawingml/2006/table">
            <a:tbl>
              <a:tblPr firstRow="1" bandRow="1">
                <a:tableStyleId>{5C22544A-7EE6-4342-B048-85BDC9FD1C3A}</a:tableStyleId>
              </a:tblPr>
              <a:tblGrid>
                <a:gridCol w="1304942">
                  <a:extLst>
                    <a:ext uri="{9D8B030D-6E8A-4147-A177-3AD203B41FA5}">
                      <a16:colId xmlns:a16="http://schemas.microsoft.com/office/drawing/2014/main" val="3297467340"/>
                    </a:ext>
                  </a:extLst>
                </a:gridCol>
                <a:gridCol w="871630">
                  <a:extLst>
                    <a:ext uri="{9D8B030D-6E8A-4147-A177-3AD203B41FA5}">
                      <a16:colId xmlns:a16="http://schemas.microsoft.com/office/drawing/2014/main" val="2386889800"/>
                    </a:ext>
                  </a:extLst>
                </a:gridCol>
                <a:gridCol w="939320">
                  <a:extLst>
                    <a:ext uri="{9D8B030D-6E8A-4147-A177-3AD203B41FA5}">
                      <a16:colId xmlns:a16="http://schemas.microsoft.com/office/drawing/2014/main" val="371314575"/>
                    </a:ext>
                  </a:extLst>
                </a:gridCol>
              </a:tblGrid>
              <a:tr h="402190">
                <a:tc>
                  <a:txBody>
                    <a:bodyPr/>
                    <a:lstStyle/>
                    <a:p>
                      <a:r>
                        <a:rPr lang="en-US" sz="1000" noProof="0" dirty="0"/>
                        <a:t>Beam@cathode </a:t>
                      </a:r>
                    </a:p>
                  </a:txBody>
                  <a:tcPr/>
                </a:tc>
                <a:tc>
                  <a:txBody>
                    <a:bodyPr/>
                    <a:lstStyle/>
                    <a:p>
                      <a:r>
                        <a:rPr lang="en-US" sz="1000" noProof="0" dirty="0"/>
                        <a:t>Witness </a:t>
                      </a:r>
                    </a:p>
                  </a:txBody>
                  <a:tcPr/>
                </a:tc>
                <a:tc>
                  <a:txBody>
                    <a:bodyPr/>
                    <a:lstStyle/>
                    <a:p>
                      <a:r>
                        <a:rPr lang="en-US" sz="1000" noProof="0" dirty="0"/>
                        <a:t>Driver</a:t>
                      </a:r>
                    </a:p>
                  </a:txBody>
                  <a:tcPr/>
                </a:tc>
                <a:extLst>
                  <a:ext uri="{0D108BD9-81ED-4DB2-BD59-A6C34878D82A}">
                    <a16:rowId xmlns:a16="http://schemas.microsoft.com/office/drawing/2014/main" val="3786855336"/>
                  </a:ext>
                </a:extLst>
              </a:tr>
              <a:tr h="187245">
                <a:tc>
                  <a:txBody>
                    <a:bodyPr/>
                    <a:lstStyle/>
                    <a:p>
                      <a:r>
                        <a:rPr lang="en-US" sz="1000" noProof="0" dirty="0"/>
                        <a:t>charge</a:t>
                      </a:r>
                    </a:p>
                  </a:txBody>
                  <a:tcPr/>
                </a:tc>
                <a:tc>
                  <a:txBody>
                    <a:bodyPr/>
                    <a:lstStyle/>
                    <a:p>
                      <a:r>
                        <a:rPr lang="en-US" sz="1000" noProof="0" dirty="0"/>
                        <a:t>30 pC</a:t>
                      </a:r>
                    </a:p>
                  </a:txBody>
                  <a:tcPr/>
                </a:tc>
                <a:tc>
                  <a:txBody>
                    <a:bodyPr/>
                    <a:lstStyle/>
                    <a:p>
                      <a:r>
                        <a:rPr lang="en-US" sz="1000" noProof="0" dirty="0"/>
                        <a:t>200 pC</a:t>
                      </a:r>
                    </a:p>
                  </a:txBody>
                  <a:tcPr/>
                </a:tc>
                <a:extLst>
                  <a:ext uri="{0D108BD9-81ED-4DB2-BD59-A6C34878D82A}">
                    <a16:rowId xmlns:a16="http://schemas.microsoft.com/office/drawing/2014/main" val="457523674"/>
                  </a:ext>
                </a:extLst>
              </a:tr>
              <a:tr h="187245">
                <a:tc>
                  <a:txBody>
                    <a:bodyPr/>
                    <a:lstStyle/>
                    <a:p>
                      <a:r>
                        <a:rPr lang="en-US" sz="1000" noProof="0" dirty="0"/>
                        <a:t>Spot size</a:t>
                      </a:r>
                    </a:p>
                  </a:txBody>
                  <a:tcPr/>
                </a:tc>
                <a:tc>
                  <a:txBody>
                    <a:bodyPr/>
                    <a:lstStyle/>
                    <a:p>
                      <a:r>
                        <a:rPr lang="en-US" sz="1000" noProof="0" dirty="0"/>
                        <a:t>0,2 mm rms</a:t>
                      </a:r>
                    </a:p>
                  </a:txBody>
                  <a:tcPr/>
                </a:tc>
                <a:tc>
                  <a:txBody>
                    <a:bodyPr/>
                    <a:lstStyle/>
                    <a:p>
                      <a:r>
                        <a:rPr lang="en-US" sz="1000" noProof="0" dirty="0"/>
                        <a:t>0,32 mm rms</a:t>
                      </a:r>
                    </a:p>
                  </a:txBody>
                  <a:tcPr/>
                </a:tc>
                <a:extLst>
                  <a:ext uri="{0D108BD9-81ED-4DB2-BD59-A6C34878D82A}">
                    <a16:rowId xmlns:a16="http://schemas.microsoft.com/office/drawing/2014/main" val="142116026"/>
                  </a:ext>
                </a:extLst>
              </a:tr>
              <a:tr h="187245">
                <a:tc>
                  <a:txBody>
                    <a:bodyPr/>
                    <a:lstStyle/>
                    <a:p>
                      <a:r>
                        <a:rPr lang="en-US" sz="1000" noProof="0" dirty="0"/>
                        <a:t>Bunch length</a:t>
                      </a:r>
                    </a:p>
                  </a:txBody>
                  <a:tcPr/>
                </a:tc>
                <a:tc>
                  <a:txBody>
                    <a:bodyPr/>
                    <a:lstStyle/>
                    <a:p>
                      <a:r>
                        <a:rPr lang="en-US" sz="1000" noProof="0" dirty="0"/>
                        <a:t>100 fs</a:t>
                      </a:r>
                    </a:p>
                  </a:txBody>
                  <a:tcPr/>
                </a:tc>
                <a:tc>
                  <a:txBody>
                    <a:bodyPr/>
                    <a:lstStyle/>
                    <a:p>
                      <a:r>
                        <a:rPr lang="en-US" sz="1000" noProof="0" dirty="0"/>
                        <a:t>100 fs</a:t>
                      </a:r>
                    </a:p>
                  </a:txBody>
                  <a:tcPr/>
                </a:tc>
                <a:extLst>
                  <a:ext uri="{0D108BD9-81ED-4DB2-BD59-A6C34878D82A}">
                    <a16:rowId xmlns:a16="http://schemas.microsoft.com/office/drawing/2014/main" val="3122558412"/>
                  </a:ext>
                </a:extLst>
              </a:tr>
              <a:tr h="187245">
                <a:tc>
                  <a:txBody>
                    <a:bodyPr/>
                    <a:lstStyle/>
                    <a:p>
                      <a:pPr algn="l"/>
                      <a:r>
                        <a:rPr lang="en-US" sz="1000" noProof="0" dirty="0"/>
                        <a:t>Bunch separation</a:t>
                      </a:r>
                    </a:p>
                  </a:txBody>
                  <a:tcPr/>
                </a:tc>
                <a:tc gridSpan="2">
                  <a:txBody>
                    <a:bodyPr/>
                    <a:lstStyle/>
                    <a:p>
                      <a:pPr algn="l"/>
                      <a:r>
                        <a:rPr lang="en-US" sz="1000" noProof="0" dirty="0"/>
                        <a:t>                   11,5 ps </a:t>
                      </a:r>
                    </a:p>
                  </a:txBody>
                  <a:tcPr/>
                </a:tc>
                <a:tc hMerge="1">
                  <a:txBody>
                    <a:bodyPr/>
                    <a:lstStyle/>
                    <a:p>
                      <a:endParaRPr dirty="0"/>
                    </a:p>
                  </a:txBody>
                  <a:tcPr/>
                </a:tc>
                <a:extLst>
                  <a:ext uri="{0D108BD9-81ED-4DB2-BD59-A6C34878D82A}">
                    <a16:rowId xmlns:a16="http://schemas.microsoft.com/office/drawing/2014/main" val="2032011778"/>
                  </a:ext>
                </a:extLst>
              </a:tr>
            </a:tbl>
          </a:graphicData>
        </a:graphic>
      </p:graphicFrame>
      <p:sp>
        <p:nvSpPr>
          <p:cNvPr id="12" name="CasellaDiTesto 11">
            <a:extLst>
              <a:ext uri="{FF2B5EF4-FFF2-40B4-BE49-F238E27FC236}">
                <a16:creationId xmlns:a16="http://schemas.microsoft.com/office/drawing/2014/main" id="{B9AEC0D2-57A9-A574-8B13-C59565B45551}"/>
              </a:ext>
            </a:extLst>
          </p:cNvPr>
          <p:cNvSpPr txBox="1"/>
          <p:nvPr/>
        </p:nvSpPr>
        <p:spPr>
          <a:xfrm>
            <a:off x="663741" y="6099300"/>
            <a:ext cx="4735482" cy="430887"/>
          </a:xfrm>
          <a:prstGeom prst="rect">
            <a:avLst/>
          </a:prstGeom>
          <a:noFill/>
        </p:spPr>
        <p:txBody>
          <a:bodyPr wrap="square" rtlCol="0">
            <a:spAutoFit/>
          </a:bodyPr>
          <a:lstStyle/>
          <a:p>
            <a:r>
              <a:rPr lang="en-US" sz="1100" dirty="0"/>
              <a:t>[15] J. Rosenzweig and E. Colby, Charge and wavelength scaling of RF photoinjector designs, AIP Conf. Proc. 335, 724 (1995).</a:t>
            </a:r>
            <a:endParaRPr lang="en-GB" sz="1100" dirty="0"/>
          </a:p>
        </p:txBody>
      </p:sp>
    </p:spTree>
    <p:extLst>
      <p:ext uri="{BB962C8B-B14F-4D97-AF65-F5344CB8AC3E}">
        <p14:creationId xmlns:p14="http://schemas.microsoft.com/office/powerpoint/2010/main" val="141651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D702352-3B5C-83EF-A17E-50EDDC8AC379}"/>
              </a:ext>
            </a:extLst>
          </p:cNvPr>
          <p:cNvSpPr>
            <a:spLocks noGrp="1"/>
          </p:cNvSpPr>
          <p:nvPr>
            <p:ph type="sldNum" sz="quarter" idx="12"/>
          </p:nvPr>
        </p:nvSpPr>
        <p:spPr/>
        <p:txBody>
          <a:bodyPr/>
          <a:lstStyle/>
          <a:p>
            <a:fld id="{3A3A6714-3D1F-4857-9904-D935B84167FA}" type="slidenum">
              <a:rPr lang="en-GB" smtClean="0"/>
              <a:pPr/>
              <a:t>15</a:t>
            </a:fld>
            <a:endParaRPr lang="en-GB" dirty="0"/>
          </a:p>
        </p:txBody>
      </p:sp>
      <p:sp>
        <p:nvSpPr>
          <p:cNvPr id="4" name="Titolo 3">
            <a:extLst>
              <a:ext uri="{FF2B5EF4-FFF2-40B4-BE49-F238E27FC236}">
                <a16:creationId xmlns:a16="http://schemas.microsoft.com/office/drawing/2014/main" id="{0005213A-F9FC-9425-9B1B-5DA0E7A88BA6}"/>
              </a:ext>
            </a:extLst>
          </p:cNvPr>
          <p:cNvSpPr>
            <a:spLocks noGrp="1"/>
          </p:cNvSpPr>
          <p:nvPr>
            <p:ph type="title"/>
          </p:nvPr>
        </p:nvSpPr>
        <p:spPr/>
        <p:txBody>
          <a:bodyPr/>
          <a:lstStyle/>
          <a:p>
            <a:r>
              <a:rPr lang="en-GB" dirty="0"/>
              <a:t>Beam dynamics simulations</a:t>
            </a:r>
          </a:p>
        </p:txBody>
      </p:sp>
      <p:sp>
        <p:nvSpPr>
          <p:cNvPr id="5" name="Segnaposto piè di pagina 4">
            <a:extLst>
              <a:ext uri="{FF2B5EF4-FFF2-40B4-BE49-F238E27FC236}">
                <a16:creationId xmlns:a16="http://schemas.microsoft.com/office/drawing/2014/main" id="{C6105F4F-60B9-3212-D73C-EE51F5EC86F9}"/>
              </a:ext>
            </a:extLst>
          </p:cNvPr>
          <p:cNvSpPr>
            <a:spLocks noGrp="1"/>
          </p:cNvSpPr>
          <p:nvPr>
            <p:ph type="ftr" sz="quarter" idx="13"/>
          </p:nvPr>
        </p:nvSpPr>
        <p:spPr/>
        <p:txBody>
          <a:bodyPr/>
          <a:lstStyle/>
          <a:p>
            <a:pPr algn="l"/>
            <a:r>
              <a:rPr lang="en-GB" dirty="0"/>
              <a:t>Gilles Jacopo Silvi, EuPRAXIA_ PP Annual Meeting 22/09/2024</a:t>
            </a:r>
          </a:p>
        </p:txBody>
      </p:sp>
      <p:grpSp>
        <p:nvGrpSpPr>
          <p:cNvPr id="22" name="Gruppo 21">
            <a:extLst>
              <a:ext uri="{FF2B5EF4-FFF2-40B4-BE49-F238E27FC236}">
                <a16:creationId xmlns:a16="http://schemas.microsoft.com/office/drawing/2014/main" id="{05A30EC9-0DAD-F55B-3FFC-9DB8D8A07F00}"/>
              </a:ext>
            </a:extLst>
          </p:cNvPr>
          <p:cNvGrpSpPr/>
          <p:nvPr/>
        </p:nvGrpSpPr>
        <p:grpSpPr>
          <a:xfrm>
            <a:off x="686788" y="786944"/>
            <a:ext cx="3592720" cy="1803615"/>
            <a:chOff x="486236" y="1400179"/>
            <a:chExt cx="4194273" cy="2019944"/>
          </a:xfrm>
        </p:grpSpPr>
        <p:pic>
          <p:nvPicPr>
            <p:cNvPr id="8" name="Immagine 7" descr="Immagine che contiene linea, diagramma, Diagramma, testo&#10;&#10;Descrizione generata automaticamente">
              <a:extLst>
                <a:ext uri="{FF2B5EF4-FFF2-40B4-BE49-F238E27FC236}">
                  <a16:creationId xmlns:a16="http://schemas.microsoft.com/office/drawing/2014/main" id="{B7CCDD94-64BF-CFC9-D32F-35DF1CD41554}"/>
                </a:ext>
              </a:extLst>
            </p:cNvPr>
            <p:cNvPicPr>
              <a:picLocks noChangeAspect="1"/>
            </p:cNvPicPr>
            <p:nvPr/>
          </p:nvPicPr>
          <p:blipFill>
            <a:blip r:embed="rId2">
              <a:extLst>
                <a:ext uri="{28A0092B-C50C-407E-A947-70E740481C1C}">
                  <a14:useLocalDpi xmlns:a14="http://schemas.microsoft.com/office/drawing/2010/main" val="0"/>
                </a:ext>
              </a:extLst>
            </a:blip>
            <a:srcRect l="-360" t="6296" r="360"/>
            <a:stretch/>
          </p:blipFill>
          <p:spPr>
            <a:xfrm>
              <a:off x="486236" y="1465269"/>
              <a:ext cx="4194273" cy="1954854"/>
            </a:xfrm>
            <a:prstGeom prst="rect">
              <a:avLst/>
            </a:prstGeom>
          </p:spPr>
        </p:pic>
        <p:sp>
          <p:nvSpPr>
            <p:cNvPr id="16" name="CasellaDiTesto 15">
              <a:extLst>
                <a:ext uri="{FF2B5EF4-FFF2-40B4-BE49-F238E27FC236}">
                  <a16:creationId xmlns:a16="http://schemas.microsoft.com/office/drawing/2014/main" id="{DF6F2326-8B93-653F-4719-4BDDB12883B6}"/>
                </a:ext>
              </a:extLst>
            </p:cNvPr>
            <p:cNvSpPr txBox="1"/>
            <p:nvPr/>
          </p:nvSpPr>
          <p:spPr>
            <a:xfrm>
              <a:off x="1025074" y="1400179"/>
              <a:ext cx="1016000" cy="461665"/>
            </a:xfrm>
            <a:prstGeom prst="rect">
              <a:avLst/>
            </a:prstGeom>
            <a:noFill/>
          </p:spPr>
          <p:txBody>
            <a:bodyPr wrap="square" rtlCol="0">
              <a:spAutoFit/>
            </a:bodyPr>
            <a:lstStyle/>
            <a:p>
              <a:r>
                <a:rPr lang="en-GB" sz="1200" b="1" dirty="0">
                  <a:solidFill>
                    <a:srgbClr val="0000F8"/>
                  </a:solidFill>
                </a:rPr>
                <a:t>Driver</a:t>
              </a:r>
            </a:p>
            <a:p>
              <a:r>
                <a:rPr lang="en-GB" sz="1200" b="1" dirty="0">
                  <a:solidFill>
                    <a:srgbClr val="E30201"/>
                  </a:solidFill>
                </a:rPr>
                <a:t>Witness</a:t>
              </a:r>
            </a:p>
          </p:txBody>
        </p:sp>
      </p:grpSp>
      <p:grpSp>
        <p:nvGrpSpPr>
          <p:cNvPr id="25" name="Gruppo 24">
            <a:extLst>
              <a:ext uri="{FF2B5EF4-FFF2-40B4-BE49-F238E27FC236}">
                <a16:creationId xmlns:a16="http://schemas.microsoft.com/office/drawing/2014/main" id="{A0648B13-E945-E8BB-EE00-4E1BBF51DA54}"/>
              </a:ext>
            </a:extLst>
          </p:cNvPr>
          <p:cNvGrpSpPr/>
          <p:nvPr/>
        </p:nvGrpSpPr>
        <p:grpSpPr>
          <a:xfrm>
            <a:off x="7816628" y="826096"/>
            <a:ext cx="3534625" cy="1660806"/>
            <a:chOff x="7170751" y="644594"/>
            <a:chExt cx="4214565" cy="1993036"/>
          </a:xfrm>
        </p:grpSpPr>
        <p:pic>
          <p:nvPicPr>
            <p:cNvPr id="23" name="Immagine 22" descr="Immagine che contiene Diagramma, diagramma, linea&#10;&#10;Descrizione generata automaticamente">
              <a:extLst>
                <a:ext uri="{FF2B5EF4-FFF2-40B4-BE49-F238E27FC236}">
                  <a16:creationId xmlns:a16="http://schemas.microsoft.com/office/drawing/2014/main" id="{28FA81B3-EEA5-412F-0D12-E3DCE72205F1}"/>
                </a:ext>
              </a:extLst>
            </p:cNvPr>
            <p:cNvPicPr>
              <a:picLocks noChangeAspect="1"/>
            </p:cNvPicPr>
            <p:nvPr/>
          </p:nvPicPr>
          <p:blipFill>
            <a:blip r:embed="rId3">
              <a:extLst>
                <a:ext uri="{28A0092B-C50C-407E-A947-70E740481C1C}">
                  <a14:useLocalDpi xmlns:a14="http://schemas.microsoft.com/office/drawing/2010/main" val="0"/>
                </a:ext>
              </a:extLst>
            </a:blip>
            <a:srcRect t="4928" b="-1"/>
            <a:stretch/>
          </p:blipFill>
          <p:spPr>
            <a:xfrm>
              <a:off x="7170751" y="644594"/>
              <a:ext cx="4214565" cy="1993036"/>
            </a:xfrm>
            <a:prstGeom prst="rect">
              <a:avLst/>
            </a:prstGeom>
          </p:spPr>
        </p:pic>
        <p:sp>
          <p:nvSpPr>
            <p:cNvPr id="24" name="CasellaDiTesto 23">
              <a:extLst>
                <a:ext uri="{FF2B5EF4-FFF2-40B4-BE49-F238E27FC236}">
                  <a16:creationId xmlns:a16="http://schemas.microsoft.com/office/drawing/2014/main" id="{CDDBF3B7-9654-F1D0-BDFF-4F1DBB017ABE}"/>
                </a:ext>
              </a:extLst>
            </p:cNvPr>
            <p:cNvSpPr txBox="1"/>
            <p:nvPr/>
          </p:nvSpPr>
          <p:spPr>
            <a:xfrm>
              <a:off x="10212757" y="767426"/>
              <a:ext cx="1016000" cy="461665"/>
            </a:xfrm>
            <a:prstGeom prst="rect">
              <a:avLst/>
            </a:prstGeom>
            <a:noFill/>
          </p:spPr>
          <p:txBody>
            <a:bodyPr wrap="square" rtlCol="0">
              <a:spAutoFit/>
            </a:bodyPr>
            <a:lstStyle/>
            <a:p>
              <a:r>
                <a:rPr lang="en-GB" sz="1200" b="1" dirty="0">
                  <a:solidFill>
                    <a:srgbClr val="0000F8"/>
                  </a:solidFill>
                </a:rPr>
                <a:t>Driver</a:t>
              </a:r>
            </a:p>
            <a:p>
              <a:r>
                <a:rPr lang="en-GB" sz="1200" b="1" dirty="0">
                  <a:solidFill>
                    <a:srgbClr val="E30201"/>
                  </a:solidFill>
                </a:rPr>
                <a:t>Witness</a:t>
              </a:r>
            </a:p>
          </p:txBody>
        </p:sp>
      </p:grpSp>
      <p:grpSp>
        <p:nvGrpSpPr>
          <p:cNvPr id="18" name="Gruppo 17">
            <a:extLst>
              <a:ext uri="{FF2B5EF4-FFF2-40B4-BE49-F238E27FC236}">
                <a16:creationId xmlns:a16="http://schemas.microsoft.com/office/drawing/2014/main" id="{CFCF4876-23DF-B79C-F4A8-C55A254E372B}"/>
              </a:ext>
            </a:extLst>
          </p:cNvPr>
          <p:cNvGrpSpPr/>
          <p:nvPr/>
        </p:nvGrpSpPr>
        <p:grpSpPr>
          <a:xfrm>
            <a:off x="7794910" y="4493038"/>
            <a:ext cx="3653972" cy="1738452"/>
            <a:chOff x="7766871" y="4312851"/>
            <a:chExt cx="4356870" cy="2086215"/>
          </a:xfrm>
        </p:grpSpPr>
        <p:pic>
          <p:nvPicPr>
            <p:cNvPr id="10" name="Immagine 9" descr="Immagine che contiene linea, Diagramma, diagramma, Parallelo&#10;&#10;Descrizione generata automaticamente">
              <a:extLst>
                <a:ext uri="{FF2B5EF4-FFF2-40B4-BE49-F238E27FC236}">
                  <a16:creationId xmlns:a16="http://schemas.microsoft.com/office/drawing/2014/main" id="{BAF76169-2BE5-36C3-7AC6-F691E7F8C652}"/>
                </a:ext>
              </a:extLst>
            </p:cNvPr>
            <p:cNvPicPr>
              <a:picLocks noChangeAspect="1"/>
            </p:cNvPicPr>
            <p:nvPr/>
          </p:nvPicPr>
          <p:blipFill>
            <a:blip r:embed="rId4">
              <a:extLst>
                <a:ext uri="{28A0092B-C50C-407E-A947-70E740481C1C}">
                  <a14:useLocalDpi xmlns:a14="http://schemas.microsoft.com/office/drawing/2010/main" val="0"/>
                </a:ext>
              </a:extLst>
            </a:blip>
            <a:srcRect t="3732"/>
            <a:stretch/>
          </p:blipFill>
          <p:spPr>
            <a:xfrm>
              <a:off x="7766871" y="4312851"/>
              <a:ext cx="4356870" cy="2086215"/>
            </a:xfrm>
            <a:prstGeom prst="rect">
              <a:avLst/>
            </a:prstGeom>
          </p:spPr>
        </p:pic>
        <p:sp>
          <p:nvSpPr>
            <p:cNvPr id="15" name="CasellaDiTesto 14">
              <a:extLst>
                <a:ext uri="{FF2B5EF4-FFF2-40B4-BE49-F238E27FC236}">
                  <a16:creationId xmlns:a16="http://schemas.microsoft.com/office/drawing/2014/main" id="{41FE066A-5629-F431-15B1-2E76BE269ECD}"/>
                </a:ext>
              </a:extLst>
            </p:cNvPr>
            <p:cNvSpPr txBox="1"/>
            <p:nvPr/>
          </p:nvSpPr>
          <p:spPr>
            <a:xfrm>
              <a:off x="10737489" y="4428532"/>
              <a:ext cx="1016000" cy="461665"/>
            </a:xfrm>
            <a:prstGeom prst="rect">
              <a:avLst/>
            </a:prstGeom>
            <a:noFill/>
          </p:spPr>
          <p:txBody>
            <a:bodyPr wrap="square" rtlCol="0">
              <a:spAutoFit/>
            </a:bodyPr>
            <a:lstStyle/>
            <a:p>
              <a:r>
                <a:rPr lang="en-GB" sz="1200" b="1" dirty="0">
                  <a:solidFill>
                    <a:srgbClr val="0000F8"/>
                  </a:solidFill>
                </a:rPr>
                <a:t>Driver</a:t>
              </a:r>
            </a:p>
            <a:p>
              <a:r>
                <a:rPr lang="en-GB" sz="1200" b="1" dirty="0">
                  <a:solidFill>
                    <a:srgbClr val="E30201"/>
                  </a:solidFill>
                </a:rPr>
                <a:t>Witness</a:t>
              </a:r>
            </a:p>
          </p:txBody>
        </p:sp>
      </p:grpSp>
      <p:sp>
        <p:nvSpPr>
          <p:cNvPr id="28" name="CasellaDiTesto 27">
            <a:extLst>
              <a:ext uri="{FF2B5EF4-FFF2-40B4-BE49-F238E27FC236}">
                <a16:creationId xmlns:a16="http://schemas.microsoft.com/office/drawing/2014/main" id="{5124E130-BA6F-CA62-AFAB-83475B68BE28}"/>
              </a:ext>
            </a:extLst>
          </p:cNvPr>
          <p:cNvSpPr txBox="1"/>
          <p:nvPr/>
        </p:nvSpPr>
        <p:spPr>
          <a:xfrm>
            <a:off x="9402912" y="6141343"/>
            <a:ext cx="739663" cy="307777"/>
          </a:xfrm>
          <a:prstGeom prst="rect">
            <a:avLst/>
          </a:prstGeom>
          <a:solidFill>
            <a:schemeClr val="bg1"/>
          </a:solidFill>
        </p:spPr>
        <p:txBody>
          <a:bodyPr wrap="square" rtlCol="0">
            <a:spAutoFit/>
          </a:bodyPr>
          <a:lstStyle/>
          <a:p>
            <a:r>
              <a:rPr lang="en-GB" sz="1400" b="1" dirty="0"/>
              <a:t>Z (mm)</a:t>
            </a:r>
          </a:p>
        </p:txBody>
      </p:sp>
      <p:grpSp>
        <p:nvGrpSpPr>
          <p:cNvPr id="21" name="Gruppo 20">
            <a:extLst>
              <a:ext uri="{FF2B5EF4-FFF2-40B4-BE49-F238E27FC236}">
                <a16:creationId xmlns:a16="http://schemas.microsoft.com/office/drawing/2014/main" id="{124D06D8-A1EF-5B94-F686-FD0A48D99C07}"/>
              </a:ext>
            </a:extLst>
          </p:cNvPr>
          <p:cNvGrpSpPr/>
          <p:nvPr/>
        </p:nvGrpSpPr>
        <p:grpSpPr>
          <a:xfrm>
            <a:off x="765192" y="4593577"/>
            <a:ext cx="3517607" cy="1628989"/>
            <a:chOff x="0" y="4221763"/>
            <a:chExt cx="4194273" cy="1954854"/>
          </a:xfrm>
        </p:grpSpPr>
        <p:pic>
          <p:nvPicPr>
            <p:cNvPr id="29" name="Immagine 28" descr="Immagine che contiene linea, Diagramma, diagramma&#10;&#10;Descrizione generata automaticamente">
              <a:extLst>
                <a:ext uri="{FF2B5EF4-FFF2-40B4-BE49-F238E27FC236}">
                  <a16:creationId xmlns:a16="http://schemas.microsoft.com/office/drawing/2014/main" id="{625E2D17-BAAF-9F18-F2FA-219E0B35051B}"/>
                </a:ext>
              </a:extLst>
            </p:cNvPr>
            <p:cNvPicPr>
              <a:picLocks noChangeAspect="1"/>
            </p:cNvPicPr>
            <p:nvPr/>
          </p:nvPicPr>
          <p:blipFill>
            <a:blip r:embed="rId5">
              <a:extLst>
                <a:ext uri="{28A0092B-C50C-407E-A947-70E740481C1C}">
                  <a14:useLocalDpi xmlns:a14="http://schemas.microsoft.com/office/drawing/2010/main" val="0"/>
                </a:ext>
              </a:extLst>
            </a:blip>
            <a:srcRect t="6297"/>
            <a:stretch/>
          </p:blipFill>
          <p:spPr>
            <a:xfrm>
              <a:off x="0" y="4221763"/>
              <a:ext cx="4194273" cy="1954854"/>
            </a:xfrm>
            <a:prstGeom prst="rect">
              <a:avLst/>
            </a:prstGeom>
          </p:spPr>
        </p:pic>
        <p:sp>
          <p:nvSpPr>
            <p:cNvPr id="17" name="CasellaDiTesto 16">
              <a:extLst>
                <a:ext uri="{FF2B5EF4-FFF2-40B4-BE49-F238E27FC236}">
                  <a16:creationId xmlns:a16="http://schemas.microsoft.com/office/drawing/2014/main" id="{0516A5C9-8390-587E-ED36-9B97CCB27948}"/>
                </a:ext>
              </a:extLst>
            </p:cNvPr>
            <p:cNvSpPr txBox="1"/>
            <p:nvPr/>
          </p:nvSpPr>
          <p:spPr>
            <a:xfrm>
              <a:off x="2826494" y="4292681"/>
              <a:ext cx="1016000" cy="461665"/>
            </a:xfrm>
            <a:prstGeom prst="rect">
              <a:avLst/>
            </a:prstGeom>
            <a:noFill/>
          </p:spPr>
          <p:txBody>
            <a:bodyPr wrap="square" rtlCol="0">
              <a:spAutoFit/>
            </a:bodyPr>
            <a:lstStyle/>
            <a:p>
              <a:r>
                <a:rPr lang="en-GB" sz="1200" b="1" dirty="0">
                  <a:solidFill>
                    <a:srgbClr val="0000F8"/>
                  </a:solidFill>
                </a:rPr>
                <a:t>Driver</a:t>
              </a:r>
            </a:p>
            <a:p>
              <a:r>
                <a:rPr lang="en-GB" sz="1200" b="1" dirty="0">
                  <a:solidFill>
                    <a:srgbClr val="E30201"/>
                  </a:solidFill>
                </a:rPr>
                <a:t>Witness</a:t>
              </a:r>
            </a:p>
          </p:txBody>
        </p:sp>
      </p:grpSp>
      <p:sp>
        <p:nvSpPr>
          <p:cNvPr id="2" name="CasellaDiTesto 1">
            <a:extLst>
              <a:ext uri="{FF2B5EF4-FFF2-40B4-BE49-F238E27FC236}">
                <a16:creationId xmlns:a16="http://schemas.microsoft.com/office/drawing/2014/main" id="{77D0BB34-28D3-1655-3040-4682BD1F1D1C}"/>
              </a:ext>
            </a:extLst>
          </p:cNvPr>
          <p:cNvSpPr txBox="1"/>
          <p:nvPr/>
        </p:nvSpPr>
        <p:spPr>
          <a:xfrm>
            <a:off x="2250059" y="6118726"/>
            <a:ext cx="679563" cy="307777"/>
          </a:xfrm>
          <a:prstGeom prst="rect">
            <a:avLst/>
          </a:prstGeom>
          <a:solidFill>
            <a:schemeClr val="bg1"/>
          </a:solidFill>
        </p:spPr>
        <p:txBody>
          <a:bodyPr wrap="square" rtlCol="0">
            <a:spAutoFit/>
          </a:bodyPr>
          <a:lstStyle/>
          <a:p>
            <a:r>
              <a:rPr lang="en-GB" sz="1400" b="1" dirty="0"/>
              <a:t>Z (cm)</a:t>
            </a:r>
          </a:p>
        </p:txBody>
      </p:sp>
      <p:sp>
        <p:nvSpPr>
          <p:cNvPr id="30" name="CasellaDiTesto 29">
            <a:extLst>
              <a:ext uri="{FF2B5EF4-FFF2-40B4-BE49-F238E27FC236}">
                <a16:creationId xmlns:a16="http://schemas.microsoft.com/office/drawing/2014/main" id="{4279410B-C14A-A73B-61E2-47E96269AE8C}"/>
              </a:ext>
            </a:extLst>
          </p:cNvPr>
          <p:cNvSpPr txBox="1"/>
          <p:nvPr/>
        </p:nvSpPr>
        <p:spPr>
          <a:xfrm>
            <a:off x="2128592" y="2461786"/>
            <a:ext cx="679563" cy="307777"/>
          </a:xfrm>
          <a:prstGeom prst="rect">
            <a:avLst/>
          </a:prstGeom>
          <a:solidFill>
            <a:schemeClr val="bg1"/>
          </a:solidFill>
        </p:spPr>
        <p:txBody>
          <a:bodyPr wrap="square" rtlCol="0">
            <a:spAutoFit/>
          </a:bodyPr>
          <a:lstStyle/>
          <a:p>
            <a:r>
              <a:rPr lang="en-GB" sz="1400" b="1" dirty="0"/>
              <a:t>Z (cm)</a:t>
            </a:r>
          </a:p>
        </p:txBody>
      </p:sp>
      <p:sp>
        <p:nvSpPr>
          <p:cNvPr id="32" name="CasellaDiTesto 31">
            <a:extLst>
              <a:ext uri="{FF2B5EF4-FFF2-40B4-BE49-F238E27FC236}">
                <a16:creationId xmlns:a16="http://schemas.microsoft.com/office/drawing/2014/main" id="{2E4BDBFE-69A5-0C2F-44DB-938E568FAFD5}"/>
              </a:ext>
            </a:extLst>
          </p:cNvPr>
          <p:cNvSpPr txBox="1"/>
          <p:nvPr/>
        </p:nvSpPr>
        <p:spPr>
          <a:xfrm rot="16200000">
            <a:off x="138621" y="5055490"/>
            <a:ext cx="1639476" cy="307777"/>
          </a:xfrm>
          <a:prstGeom prst="rect">
            <a:avLst/>
          </a:prstGeom>
          <a:solidFill>
            <a:schemeClr val="bg1"/>
          </a:solidFill>
        </p:spPr>
        <p:txBody>
          <a:bodyPr wrap="square" rtlCol="0">
            <a:spAutoFit/>
          </a:bodyPr>
          <a:lstStyle/>
          <a:p>
            <a:r>
              <a:rPr lang="en-GB" sz="1400" b="1" dirty="0"/>
              <a:t>Bunch length (ps)</a:t>
            </a:r>
          </a:p>
        </p:txBody>
      </p:sp>
      <p:sp>
        <p:nvSpPr>
          <p:cNvPr id="36" name="CasellaDiTesto 35">
            <a:extLst>
              <a:ext uri="{FF2B5EF4-FFF2-40B4-BE49-F238E27FC236}">
                <a16:creationId xmlns:a16="http://schemas.microsoft.com/office/drawing/2014/main" id="{3F7AE36B-EA88-037C-4030-477F2E91F166}"/>
              </a:ext>
            </a:extLst>
          </p:cNvPr>
          <p:cNvSpPr txBox="1"/>
          <p:nvPr/>
        </p:nvSpPr>
        <p:spPr>
          <a:xfrm rot="16200000">
            <a:off x="280619" y="1430362"/>
            <a:ext cx="1273898" cy="307777"/>
          </a:xfrm>
          <a:prstGeom prst="rect">
            <a:avLst/>
          </a:prstGeom>
          <a:solidFill>
            <a:schemeClr val="bg1"/>
          </a:solidFill>
        </p:spPr>
        <p:txBody>
          <a:bodyPr wrap="square" rtlCol="0">
            <a:spAutoFit/>
          </a:bodyPr>
          <a:lstStyle/>
          <a:p>
            <a:r>
              <a:rPr lang="en-GB" sz="1400" b="1" dirty="0"/>
              <a:t>Energy (MeV)</a:t>
            </a:r>
          </a:p>
        </p:txBody>
      </p:sp>
      <p:sp>
        <p:nvSpPr>
          <p:cNvPr id="38" name="CasellaDiTesto 37">
            <a:extLst>
              <a:ext uri="{FF2B5EF4-FFF2-40B4-BE49-F238E27FC236}">
                <a16:creationId xmlns:a16="http://schemas.microsoft.com/office/drawing/2014/main" id="{EA8C80A5-0F86-C2CD-527B-86BAB36E3937}"/>
              </a:ext>
            </a:extLst>
          </p:cNvPr>
          <p:cNvSpPr txBox="1"/>
          <p:nvPr/>
        </p:nvSpPr>
        <p:spPr>
          <a:xfrm rot="16200000">
            <a:off x="7121441" y="1537728"/>
            <a:ext cx="1743775" cy="307777"/>
          </a:xfrm>
          <a:prstGeom prst="rect">
            <a:avLst/>
          </a:prstGeom>
          <a:solidFill>
            <a:schemeClr val="bg1"/>
          </a:solidFill>
        </p:spPr>
        <p:txBody>
          <a:bodyPr wrap="square" rtlCol="0">
            <a:spAutoFit/>
          </a:bodyPr>
          <a:lstStyle/>
          <a:p>
            <a:r>
              <a:rPr lang="en-GB" sz="1400" b="1" dirty="0"/>
              <a:t>Energy spread (MeV)</a:t>
            </a:r>
          </a:p>
        </p:txBody>
      </p:sp>
      <p:sp>
        <p:nvSpPr>
          <p:cNvPr id="40" name="CasellaDiTesto 39">
            <a:extLst>
              <a:ext uri="{FF2B5EF4-FFF2-40B4-BE49-F238E27FC236}">
                <a16:creationId xmlns:a16="http://schemas.microsoft.com/office/drawing/2014/main" id="{4C574195-4867-43F5-9BBE-A99D413780FC}"/>
              </a:ext>
            </a:extLst>
          </p:cNvPr>
          <p:cNvSpPr txBox="1"/>
          <p:nvPr/>
        </p:nvSpPr>
        <p:spPr>
          <a:xfrm rot="16200000">
            <a:off x="7414776" y="4976098"/>
            <a:ext cx="1273898" cy="307777"/>
          </a:xfrm>
          <a:prstGeom prst="rect">
            <a:avLst/>
          </a:prstGeom>
          <a:solidFill>
            <a:schemeClr val="bg1"/>
          </a:solidFill>
        </p:spPr>
        <p:txBody>
          <a:bodyPr wrap="square" rtlCol="0">
            <a:spAutoFit/>
          </a:bodyPr>
          <a:lstStyle/>
          <a:p>
            <a:r>
              <a:rPr lang="el-GR" sz="1400" b="1" dirty="0"/>
              <a:t>Δ</a:t>
            </a:r>
            <a:r>
              <a:rPr lang="it-IT" sz="1400" b="1" dirty="0"/>
              <a:t>E</a:t>
            </a:r>
            <a:r>
              <a:rPr lang="en-GB" sz="1400" b="1" dirty="0"/>
              <a:t> (MeV)</a:t>
            </a:r>
          </a:p>
        </p:txBody>
      </p:sp>
      <p:grpSp>
        <p:nvGrpSpPr>
          <p:cNvPr id="45" name="Gruppo 44">
            <a:extLst>
              <a:ext uri="{FF2B5EF4-FFF2-40B4-BE49-F238E27FC236}">
                <a16:creationId xmlns:a16="http://schemas.microsoft.com/office/drawing/2014/main" id="{0CE94C90-FDF1-E008-4BD3-217EB7D334BD}"/>
              </a:ext>
            </a:extLst>
          </p:cNvPr>
          <p:cNvGrpSpPr/>
          <p:nvPr/>
        </p:nvGrpSpPr>
        <p:grpSpPr>
          <a:xfrm>
            <a:off x="4420963" y="1253924"/>
            <a:ext cx="2603033" cy="2465956"/>
            <a:chOff x="4282543" y="1258671"/>
            <a:chExt cx="2603033" cy="2465956"/>
          </a:xfrm>
        </p:grpSpPr>
        <p:grpSp>
          <p:nvGrpSpPr>
            <p:cNvPr id="20" name="Gruppo 19">
              <a:extLst>
                <a:ext uri="{FF2B5EF4-FFF2-40B4-BE49-F238E27FC236}">
                  <a16:creationId xmlns:a16="http://schemas.microsoft.com/office/drawing/2014/main" id="{B77E3EF8-0268-B1A9-B685-F6B269F31B6E}"/>
                </a:ext>
              </a:extLst>
            </p:cNvPr>
            <p:cNvGrpSpPr/>
            <p:nvPr/>
          </p:nvGrpSpPr>
          <p:grpSpPr>
            <a:xfrm>
              <a:off x="4348240" y="1258671"/>
              <a:ext cx="2537336" cy="2284569"/>
              <a:chOff x="4395966" y="2159643"/>
              <a:chExt cx="2537336" cy="2284569"/>
            </a:xfrm>
          </p:grpSpPr>
          <p:pic>
            <p:nvPicPr>
              <p:cNvPr id="9" name="Immagine 8" descr="Immagine che contiene testo, diagramma, linea, Diagramma&#10;&#10;Descrizione generata automaticamente">
                <a:extLst>
                  <a:ext uri="{FF2B5EF4-FFF2-40B4-BE49-F238E27FC236}">
                    <a16:creationId xmlns:a16="http://schemas.microsoft.com/office/drawing/2014/main" id="{4919AB2C-D979-6881-7A52-46422DE3CAD0}"/>
                  </a:ext>
                </a:extLst>
              </p:cNvPr>
              <p:cNvPicPr>
                <a:picLocks noChangeAspect="1"/>
              </p:cNvPicPr>
              <p:nvPr/>
            </p:nvPicPr>
            <p:blipFill rotWithShape="1">
              <a:blip r:embed="rId6">
                <a:extLst>
                  <a:ext uri="{28A0092B-C50C-407E-A947-70E740481C1C}">
                    <a14:useLocalDpi xmlns:a14="http://schemas.microsoft.com/office/drawing/2010/main" val="0"/>
                  </a:ext>
                </a:extLst>
              </a:blip>
              <a:srcRect l="21481" r="23276"/>
              <a:stretch/>
            </p:blipFill>
            <p:spPr>
              <a:xfrm>
                <a:off x="4395966" y="2159643"/>
                <a:ext cx="2537336" cy="2284569"/>
              </a:xfrm>
              <a:prstGeom prst="rect">
                <a:avLst/>
              </a:prstGeom>
            </p:spPr>
          </p:pic>
          <p:sp>
            <p:nvSpPr>
              <p:cNvPr id="14" name="CasellaDiTesto 13">
                <a:extLst>
                  <a:ext uri="{FF2B5EF4-FFF2-40B4-BE49-F238E27FC236}">
                    <a16:creationId xmlns:a16="http://schemas.microsoft.com/office/drawing/2014/main" id="{E9C643AF-80BD-825D-B134-60C1D9B97011}"/>
                  </a:ext>
                </a:extLst>
              </p:cNvPr>
              <p:cNvSpPr txBox="1"/>
              <p:nvPr/>
            </p:nvSpPr>
            <p:spPr>
              <a:xfrm>
                <a:off x="5670345" y="2408493"/>
                <a:ext cx="1016000" cy="461665"/>
              </a:xfrm>
              <a:prstGeom prst="rect">
                <a:avLst/>
              </a:prstGeom>
              <a:noFill/>
            </p:spPr>
            <p:txBody>
              <a:bodyPr wrap="square" rtlCol="0">
                <a:spAutoFit/>
              </a:bodyPr>
              <a:lstStyle/>
              <a:p>
                <a:r>
                  <a:rPr lang="en-GB" sz="1200" b="1" dirty="0">
                    <a:solidFill>
                      <a:srgbClr val="0000F8"/>
                    </a:solidFill>
                  </a:rPr>
                  <a:t>Driver</a:t>
                </a:r>
              </a:p>
              <a:p>
                <a:r>
                  <a:rPr lang="en-GB" sz="1200" b="1" dirty="0">
                    <a:solidFill>
                      <a:srgbClr val="E30201"/>
                    </a:solidFill>
                  </a:rPr>
                  <a:t>Witness</a:t>
                </a:r>
              </a:p>
            </p:txBody>
          </p:sp>
        </p:grpSp>
        <p:sp>
          <p:nvSpPr>
            <p:cNvPr id="41" name="CasellaDiTesto 40">
              <a:extLst>
                <a:ext uri="{FF2B5EF4-FFF2-40B4-BE49-F238E27FC236}">
                  <a16:creationId xmlns:a16="http://schemas.microsoft.com/office/drawing/2014/main" id="{56BEB507-EF19-8DBF-77B8-875E31C982C9}"/>
                </a:ext>
              </a:extLst>
            </p:cNvPr>
            <p:cNvSpPr txBox="1"/>
            <p:nvPr/>
          </p:nvSpPr>
          <p:spPr>
            <a:xfrm rot="16200000">
              <a:off x="3799483" y="2057957"/>
              <a:ext cx="1273898" cy="307777"/>
            </a:xfrm>
            <a:prstGeom prst="rect">
              <a:avLst/>
            </a:prstGeom>
            <a:solidFill>
              <a:schemeClr val="bg1"/>
            </a:solidFill>
          </p:spPr>
          <p:txBody>
            <a:bodyPr wrap="square" rtlCol="0">
              <a:spAutoFit/>
            </a:bodyPr>
            <a:lstStyle/>
            <a:p>
              <a:r>
                <a:rPr lang="en-GB" sz="1400" b="1" dirty="0"/>
                <a:t>I slice (A)</a:t>
              </a:r>
            </a:p>
          </p:txBody>
        </p:sp>
        <p:sp>
          <p:nvSpPr>
            <p:cNvPr id="42" name="CasellaDiTesto 41">
              <a:extLst>
                <a:ext uri="{FF2B5EF4-FFF2-40B4-BE49-F238E27FC236}">
                  <a16:creationId xmlns:a16="http://schemas.microsoft.com/office/drawing/2014/main" id="{0625E7C2-31FA-3077-A951-71F655E425B3}"/>
                </a:ext>
              </a:extLst>
            </p:cNvPr>
            <p:cNvSpPr txBox="1"/>
            <p:nvPr/>
          </p:nvSpPr>
          <p:spPr>
            <a:xfrm>
              <a:off x="5425575" y="3416850"/>
              <a:ext cx="679563" cy="307777"/>
            </a:xfrm>
            <a:prstGeom prst="rect">
              <a:avLst/>
            </a:prstGeom>
            <a:solidFill>
              <a:schemeClr val="bg1"/>
            </a:solidFill>
          </p:spPr>
          <p:txBody>
            <a:bodyPr wrap="square" rtlCol="0">
              <a:spAutoFit/>
            </a:bodyPr>
            <a:lstStyle/>
            <a:p>
              <a:r>
                <a:rPr lang="en-GB" sz="1400" b="1" dirty="0"/>
                <a:t>Z (</a:t>
              </a:r>
              <a:r>
                <a:rPr lang="el-GR" sz="1400" b="1" dirty="0"/>
                <a:t>μ</a:t>
              </a:r>
              <a:r>
                <a:rPr lang="it-IT" sz="1400" b="1" dirty="0"/>
                <a:t>m</a:t>
              </a:r>
              <a:r>
                <a:rPr lang="en-GB" sz="1400" b="1" dirty="0"/>
                <a:t>)</a:t>
              </a:r>
            </a:p>
          </p:txBody>
        </p:sp>
      </p:grpSp>
      <p:graphicFrame>
        <p:nvGraphicFramePr>
          <p:cNvPr id="12" name="Tabella 4">
            <a:extLst>
              <a:ext uri="{FF2B5EF4-FFF2-40B4-BE49-F238E27FC236}">
                <a16:creationId xmlns:a16="http://schemas.microsoft.com/office/drawing/2014/main" id="{B1B17270-0049-BD06-B72E-D376A5820861}"/>
              </a:ext>
            </a:extLst>
          </p:cNvPr>
          <p:cNvGraphicFramePr>
            <a:graphicFrameLocks noGrp="1"/>
          </p:cNvGraphicFramePr>
          <p:nvPr>
            <p:extLst>
              <p:ext uri="{D42A27DB-BD31-4B8C-83A1-F6EECF244321}">
                <p14:modId xmlns:p14="http://schemas.microsoft.com/office/powerpoint/2010/main" val="3927665044"/>
              </p:ext>
            </p:extLst>
          </p:nvPr>
        </p:nvGraphicFramePr>
        <p:xfrm>
          <a:off x="4376740" y="4002579"/>
          <a:ext cx="3039610" cy="1849336"/>
        </p:xfrm>
        <a:graphic>
          <a:graphicData uri="http://schemas.openxmlformats.org/drawingml/2006/table">
            <a:tbl>
              <a:tblPr firstRow="1" bandRow="1">
                <a:tableStyleId>{5C22544A-7EE6-4342-B048-85BDC9FD1C3A}</a:tableStyleId>
              </a:tblPr>
              <a:tblGrid>
                <a:gridCol w="1739130">
                  <a:extLst>
                    <a:ext uri="{9D8B030D-6E8A-4147-A177-3AD203B41FA5}">
                      <a16:colId xmlns:a16="http://schemas.microsoft.com/office/drawing/2014/main" val="3297467340"/>
                    </a:ext>
                  </a:extLst>
                </a:gridCol>
                <a:gridCol w="1300480">
                  <a:extLst>
                    <a:ext uri="{9D8B030D-6E8A-4147-A177-3AD203B41FA5}">
                      <a16:colId xmlns:a16="http://schemas.microsoft.com/office/drawing/2014/main" val="2386889800"/>
                    </a:ext>
                  </a:extLst>
                </a:gridCol>
              </a:tblGrid>
              <a:tr h="395846">
                <a:tc>
                  <a:txBody>
                    <a:bodyPr/>
                    <a:lstStyle/>
                    <a:p>
                      <a:r>
                        <a:rPr lang="en-US" sz="1200" noProof="0" dirty="0"/>
                        <a:t>Injector exit parameters</a:t>
                      </a:r>
                    </a:p>
                  </a:txBody>
                  <a:tcPr/>
                </a:tc>
                <a:tc>
                  <a:txBody>
                    <a:bodyPr/>
                    <a:lstStyle/>
                    <a:p>
                      <a:r>
                        <a:rPr lang="en-US" sz="1200" noProof="0" dirty="0"/>
                        <a:t>Witness / </a:t>
                      </a:r>
                      <a:r>
                        <a:rPr lang="en-US" sz="1200" noProof="0" dirty="0">
                          <a:solidFill>
                            <a:srgbClr val="FF0000"/>
                          </a:solidFill>
                        </a:rPr>
                        <a:t>Driver</a:t>
                      </a:r>
                    </a:p>
                  </a:txBody>
                  <a:tcPr/>
                </a:tc>
                <a:extLst>
                  <a:ext uri="{0D108BD9-81ED-4DB2-BD59-A6C34878D82A}">
                    <a16:rowId xmlns:a16="http://schemas.microsoft.com/office/drawing/2014/main" val="3786855336"/>
                  </a:ext>
                </a:extLst>
              </a:tr>
              <a:tr h="290698">
                <a:tc>
                  <a:txBody>
                    <a:bodyPr/>
                    <a:lstStyle/>
                    <a:p>
                      <a:r>
                        <a:rPr lang="en-US" sz="1200" noProof="0" dirty="0"/>
                        <a:t>Emittance (mm-mrad)</a:t>
                      </a:r>
                    </a:p>
                  </a:txBody>
                  <a:tcPr/>
                </a:tc>
                <a:tc>
                  <a:txBody>
                    <a:bodyPr/>
                    <a:lstStyle/>
                    <a:p>
                      <a:r>
                        <a:rPr lang="en-US" sz="1200" noProof="0" dirty="0"/>
                        <a:t>0,65 / </a:t>
                      </a:r>
                      <a:r>
                        <a:rPr lang="en-US" sz="1200" noProof="0" dirty="0">
                          <a:solidFill>
                            <a:srgbClr val="E30201"/>
                          </a:solidFill>
                        </a:rPr>
                        <a:t>2</a:t>
                      </a:r>
                      <a:r>
                        <a:rPr lang="en-US" sz="1200" noProof="0" dirty="0"/>
                        <a:t> </a:t>
                      </a:r>
                      <a:endParaRPr lang="en-US" sz="1200" noProof="0" dirty="0">
                        <a:solidFill>
                          <a:srgbClr val="FF0000"/>
                        </a:solidFill>
                      </a:endParaRPr>
                    </a:p>
                  </a:txBody>
                  <a:tcPr/>
                </a:tc>
                <a:extLst>
                  <a:ext uri="{0D108BD9-81ED-4DB2-BD59-A6C34878D82A}">
                    <a16:rowId xmlns:a16="http://schemas.microsoft.com/office/drawing/2014/main" val="457523674"/>
                  </a:ext>
                </a:extLst>
              </a:tr>
              <a:tr h="290698">
                <a:tc>
                  <a:txBody>
                    <a:bodyPr/>
                    <a:lstStyle/>
                    <a:p>
                      <a:r>
                        <a:rPr lang="en-US" sz="1200" noProof="0" dirty="0"/>
                        <a:t>Energy (MeV)</a:t>
                      </a:r>
                    </a:p>
                  </a:txBody>
                  <a:tcPr/>
                </a:tc>
                <a:tc>
                  <a:txBody>
                    <a:bodyPr/>
                    <a:lstStyle/>
                    <a:p>
                      <a:r>
                        <a:rPr lang="en-US" sz="1200" noProof="0" dirty="0"/>
                        <a:t>136 / </a:t>
                      </a:r>
                      <a:r>
                        <a:rPr lang="en-US" sz="1200" noProof="0" dirty="0">
                          <a:solidFill>
                            <a:srgbClr val="E30201"/>
                          </a:solidFill>
                        </a:rPr>
                        <a:t>138</a:t>
                      </a:r>
                    </a:p>
                  </a:txBody>
                  <a:tcPr/>
                </a:tc>
                <a:extLst>
                  <a:ext uri="{0D108BD9-81ED-4DB2-BD59-A6C34878D82A}">
                    <a16:rowId xmlns:a16="http://schemas.microsoft.com/office/drawing/2014/main" val="142116026"/>
                  </a:ext>
                </a:extLst>
              </a:tr>
              <a:tr h="290698">
                <a:tc>
                  <a:txBody>
                    <a:bodyPr/>
                    <a:lstStyle/>
                    <a:p>
                      <a:r>
                        <a:rPr lang="en-US" sz="1200" noProof="0" dirty="0"/>
                        <a:t>Energy spread (KeV)</a:t>
                      </a:r>
                    </a:p>
                  </a:txBody>
                  <a:tcPr/>
                </a:tc>
                <a:tc>
                  <a:txBody>
                    <a:bodyPr/>
                    <a:lstStyle/>
                    <a:p>
                      <a:r>
                        <a:rPr lang="en-US" sz="1200" noProof="0" dirty="0"/>
                        <a:t> 3,5 / </a:t>
                      </a:r>
                      <a:r>
                        <a:rPr lang="en-US" sz="1200" noProof="0" dirty="0">
                          <a:solidFill>
                            <a:srgbClr val="E30201"/>
                          </a:solidFill>
                        </a:rPr>
                        <a:t>5,8</a:t>
                      </a:r>
                      <a:r>
                        <a:rPr lang="en-US" sz="1200" noProof="0" dirty="0"/>
                        <a:t> </a:t>
                      </a:r>
                      <a:endParaRPr lang="en-US" sz="1200" noProof="0" dirty="0">
                        <a:solidFill>
                          <a:srgbClr val="FF0000"/>
                        </a:solidFill>
                      </a:endParaRPr>
                    </a:p>
                  </a:txBody>
                  <a:tcPr/>
                </a:tc>
                <a:extLst>
                  <a:ext uri="{0D108BD9-81ED-4DB2-BD59-A6C34878D82A}">
                    <a16:rowId xmlns:a16="http://schemas.microsoft.com/office/drawing/2014/main" val="3122558412"/>
                  </a:ext>
                </a:extLst>
              </a:tr>
              <a:tr h="290698">
                <a:tc>
                  <a:txBody>
                    <a:bodyPr/>
                    <a:lstStyle/>
                    <a:p>
                      <a:pPr algn="l"/>
                      <a:r>
                        <a:rPr lang="en-US" sz="1200" noProof="0" dirty="0"/>
                        <a:t>Bunch separation (ps)</a:t>
                      </a:r>
                    </a:p>
                  </a:txBody>
                  <a:tcPr/>
                </a:tc>
                <a:tc>
                  <a:txBody>
                    <a:bodyPr/>
                    <a:lstStyle/>
                    <a:p>
                      <a:pPr algn="l"/>
                      <a:r>
                        <a:rPr lang="en-US" sz="1200" noProof="0" dirty="0"/>
                        <a:t>0,45 </a:t>
                      </a:r>
                    </a:p>
                  </a:txBody>
                  <a:tcPr/>
                </a:tc>
                <a:extLst>
                  <a:ext uri="{0D108BD9-81ED-4DB2-BD59-A6C34878D82A}">
                    <a16:rowId xmlns:a16="http://schemas.microsoft.com/office/drawing/2014/main" val="2032011778"/>
                  </a:ext>
                </a:extLst>
              </a:tr>
              <a:tr h="290698">
                <a:tc>
                  <a:txBody>
                    <a:bodyPr/>
                    <a:lstStyle/>
                    <a:p>
                      <a:pPr algn="l"/>
                      <a:r>
                        <a:rPr lang="en-US" sz="1200" noProof="0" dirty="0"/>
                        <a:t>Bunch length (um)</a:t>
                      </a:r>
                    </a:p>
                  </a:txBody>
                  <a:tcPr/>
                </a:tc>
                <a:tc>
                  <a:txBody>
                    <a:bodyPr/>
                    <a:lstStyle/>
                    <a:p>
                      <a:pPr algn="l"/>
                      <a:r>
                        <a:rPr lang="en-US" sz="1200" noProof="0" dirty="0"/>
                        <a:t>3,2 / </a:t>
                      </a:r>
                      <a:r>
                        <a:rPr lang="en-US" sz="1200" noProof="0" dirty="0">
                          <a:solidFill>
                            <a:srgbClr val="E30201"/>
                          </a:solidFill>
                        </a:rPr>
                        <a:t>70 </a:t>
                      </a:r>
                      <a:r>
                        <a:rPr lang="en-US" sz="1200" noProof="0" dirty="0">
                          <a:solidFill>
                            <a:srgbClr val="FF0000"/>
                          </a:solidFill>
                        </a:rPr>
                        <a:t> </a:t>
                      </a:r>
                    </a:p>
                  </a:txBody>
                  <a:tcPr/>
                </a:tc>
                <a:extLst>
                  <a:ext uri="{0D108BD9-81ED-4DB2-BD59-A6C34878D82A}">
                    <a16:rowId xmlns:a16="http://schemas.microsoft.com/office/drawing/2014/main" val="218574855"/>
                  </a:ext>
                </a:extLst>
              </a:tr>
            </a:tbl>
          </a:graphicData>
        </a:graphic>
      </p:graphicFrame>
      <p:grpSp>
        <p:nvGrpSpPr>
          <p:cNvPr id="43" name="Gruppo 42">
            <a:extLst>
              <a:ext uri="{FF2B5EF4-FFF2-40B4-BE49-F238E27FC236}">
                <a16:creationId xmlns:a16="http://schemas.microsoft.com/office/drawing/2014/main" id="{B1D66DBB-9BB4-267E-A121-683A4E21006B}"/>
              </a:ext>
            </a:extLst>
          </p:cNvPr>
          <p:cNvGrpSpPr/>
          <p:nvPr/>
        </p:nvGrpSpPr>
        <p:grpSpPr>
          <a:xfrm>
            <a:off x="7833646" y="2574655"/>
            <a:ext cx="3517607" cy="1738452"/>
            <a:chOff x="7833646" y="2574655"/>
            <a:chExt cx="3517607" cy="1738452"/>
          </a:xfrm>
        </p:grpSpPr>
        <p:grpSp>
          <p:nvGrpSpPr>
            <p:cNvPr id="19" name="Gruppo 18">
              <a:extLst>
                <a:ext uri="{FF2B5EF4-FFF2-40B4-BE49-F238E27FC236}">
                  <a16:creationId xmlns:a16="http://schemas.microsoft.com/office/drawing/2014/main" id="{0A4E8759-BC85-64A4-42CF-36DE8F15AAF3}"/>
                </a:ext>
              </a:extLst>
            </p:cNvPr>
            <p:cNvGrpSpPr/>
            <p:nvPr/>
          </p:nvGrpSpPr>
          <p:grpSpPr>
            <a:xfrm>
              <a:off x="7833646" y="2574655"/>
              <a:ext cx="3517607" cy="1738452"/>
              <a:chOff x="7910995" y="745445"/>
              <a:chExt cx="4194273" cy="2086214"/>
            </a:xfrm>
          </p:grpSpPr>
          <p:sp>
            <p:nvSpPr>
              <p:cNvPr id="13" name="CasellaDiTesto 12">
                <a:extLst>
                  <a:ext uri="{FF2B5EF4-FFF2-40B4-BE49-F238E27FC236}">
                    <a16:creationId xmlns:a16="http://schemas.microsoft.com/office/drawing/2014/main" id="{5864993C-AE79-85F7-E16C-31CBE24CFB04}"/>
                  </a:ext>
                </a:extLst>
              </p:cNvPr>
              <p:cNvSpPr txBox="1"/>
              <p:nvPr/>
            </p:nvSpPr>
            <p:spPr>
              <a:xfrm>
                <a:off x="10664082" y="884117"/>
                <a:ext cx="1016000" cy="461665"/>
              </a:xfrm>
              <a:prstGeom prst="rect">
                <a:avLst/>
              </a:prstGeom>
              <a:noFill/>
            </p:spPr>
            <p:txBody>
              <a:bodyPr wrap="square" rtlCol="0">
                <a:spAutoFit/>
              </a:bodyPr>
              <a:lstStyle/>
              <a:p>
                <a:r>
                  <a:rPr lang="en-GB" sz="1200" b="1" dirty="0">
                    <a:solidFill>
                      <a:srgbClr val="0000F8"/>
                    </a:solidFill>
                  </a:rPr>
                  <a:t>Driver</a:t>
                </a:r>
              </a:p>
              <a:p>
                <a:r>
                  <a:rPr lang="en-GB" sz="1200" b="1" dirty="0">
                    <a:solidFill>
                      <a:srgbClr val="E30201"/>
                    </a:solidFill>
                  </a:rPr>
                  <a:t>Witness</a:t>
                </a:r>
              </a:p>
            </p:txBody>
          </p:sp>
          <p:pic>
            <p:nvPicPr>
              <p:cNvPr id="7" name="Immagine 6" descr="Immagine che contiene testo, linea, Diagramma, diagramma&#10;&#10;Descrizione generata automaticamente">
                <a:extLst>
                  <a:ext uri="{FF2B5EF4-FFF2-40B4-BE49-F238E27FC236}">
                    <a16:creationId xmlns:a16="http://schemas.microsoft.com/office/drawing/2014/main" id="{E3C8AA5C-63D9-28A2-FAD9-D7A448160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0995" y="745445"/>
                <a:ext cx="4194273" cy="2086214"/>
              </a:xfrm>
              <a:prstGeom prst="rect">
                <a:avLst/>
              </a:prstGeom>
            </p:spPr>
          </p:pic>
        </p:grpSp>
        <p:sp>
          <p:nvSpPr>
            <p:cNvPr id="34" name="CasellaDiTesto 33">
              <a:extLst>
                <a:ext uri="{FF2B5EF4-FFF2-40B4-BE49-F238E27FC236}">
                  <a16:creationId xmlns:a16="http://schemas.microsoft.com/office/drawing/2014/main" id="{7FC4E792-2BC9-07F7-27F4-600E5729D146}"/>
                </a:ext>
              </a:extLst>
            </p:cNvPr>
            <p:cNvSpPr txBox="1"/>
            <p:nvPr/>
          </p:nvSpPr>
          <p:spPr>
            <a:xfrm>
              <a:off x="10191674" y="2736201"/>
              <a:ext cx="852088" cy="384707"/>
            </a:xfrm>
            <a:prstGeom prst="rect">
              <a:avLst/>
            </a:prstGeom>
            <a:noFill/>
          </p:spPr>
          <p:txBody>
            <a:bodyPr wrap="square" rtlCol="0">
              <a:spAutoFit/>
            </a:bodyPr>
            <a:lstStyle/>
            <a:p>
              <a:r>
                <a:rPr lang="en-GB" sz="1200" b="1" dirty="0">
                  <a:solidFill>
                    <a:srgbClr val="0000F8"/>
                  </a:solidFill>
                </a:rPr>
                <a:t>Driver</a:t>
              </a:r>
            </a:p>
            <a:p>
              <a:r>
                <a:rPr lang="en-GB" sz="1200" b="1" dirty="0">
                  <a:solidFill>
                    <a:srgbClr val="E30201"/>
                  </a:solidFill>
                </a:rPr>
                <a:t>Witness</a:t>
              </a:r>
            </a:p>
          </p:txBody>
        </p:sp>
      </p:grpSp>
      <p:sp>
        <p:nvSpPr>
          <p:cNvPr id="39" name="CasellaDiTesto 38">
            <a:extLst>
              <a:ext uri="{FF2B5EF4-FFF2-40B4-BE49-F238E27FC236}">
                <a16:creationId xmlns:a16="http://schemas.microsoft.com/office/drawing/2014/main" id="{DEEFCBCD-6A6B-2396-A2A6-EBE3E88B4ACD}"/>
              </a:ext>
            </a:extLst>
          </p:cNvPr>
          <p:cNvSpPr txBox="1"/>
          <p:nvPr/>
        </p:nvSpPr>
        <p:spPr>
          <a:xfrm rot="16200000">
            <a:off x="7141993" y="3303271"/>
            <a:ext cx="1849335" cy="307777"/>
          </a:xfrm>
          <a:prstGeom prst="rect">
            <a:avLst/>
          </a:prstGeom>
          <a:solidFill>
            <a:schemeClr val="bg1"/>
          </a:solidFill>
        </p:spPr>
        <p:txBody>
          <a:bodyPr wrap="square" rtlCol="0">
            <a:spAutoFit/>
          </a:bodyPr>
          <a:lstStyle/>
          <a:p>
            <a:r>
              <a:rPr lang="en-GB" sz="1400" b="1" dirty="0"/>
              <a:t>Emittance (mm-mrad)</a:t>
            </a:r>
          </a:p>
        </p:txBody>
      </p:sp>
      <p:sp>
        <p:nvSpPr>
          <p:cNvPr id="26" name="CasellaDiTesto 25">
            <a:extLst>
              <a:ext uri="{FF2B5EF4-FFF2-40B4-BE49-F238E27FC236}">
                <a16:creationId xmlns:a16="http://schemas.microsoft.com/office/drawing/2014/main" id="{DD974238-AF63-9F9E-7F5D-672FFBBC03AC}"/>
              </a:ext>
            </a:extLst>
          </p:cNvPr>
          <p:cNvSpPr txBox="1"/>
          <p:nvPr/>
        </p:nvSpPr>
        <p:spPr>
          <a:xfrm>
            <a:off x="9292231" y="4190025"/>
            <a:ext cx="679563" cy="307777"/>
          </a:xfrm>
          <a:prstGeom prst="rect">
            <a:avLst/>
          </a:prstGeom>
          <a:solidFill>
            <a:schemeClr val="bg1"/>
          </a:solidFill>
        </p:spPr>
        <p:txBody>
          <a:bodyPr wrap="square" rtlCol="0">
            <a:spAutoFit/>
          </a:bodyPr>
          <a:lstStyle/>
          <a:p>
            <a:r>
              <a:rPr lang="en-GB" sz="1400" b="1" dirty="0"/>
              <a:t>Z (cm)</a:t>
            </a:r>
          </a:p>
        </p:txBody>
      </p:sp>
      <p:sp>
        <p:nvSpPr>
          <p:cNvPr id="31" name="CasellaDiTesto 30">
            <a:extLst>
              <a:ext uri="{FF2B5EF4-FFF2-40B4-BE49-F238E27FC236}">
                <a16:creationId xmlns:a16="http://schemas.microsoft.com/office/drawing/2014/main" id="{52D877EE-A810-54CE-401C-C81BBDD1183C}"/>
              </a:ext>
            </a:extLst>
          </p:cNvPr>
          <p:cNvSpPr txBox="1"/>
          <p:nvPr/>
        </p:nvSpPr>
        <p:spPr>
          <a:xfrm>
            <a:off x="9361131" y="2382434"/>
            <a:ext cx="679563" cy="307777"/>
          </a:xfrm>
          <a:prstGeom prst="rect">
            <a:avLst/>
          </a:prstGeom>
          <a:solidFill>
            <a:schemeClr val="bg1"/>
          </a:solidFill>
        </p:spPr>
        <p:txBody>
          <a:bodyPr wrap="square" rtlCol="0">
            <a:spAutoFit/>
          </a:bodyPr>
          <a:lstStyle/>
          <a:p>
            <a:r>
              <a:rPr lang="en-GB" sz="1400" b="1" dirty="0"/>
              <a:t>Z (cm)</a:t>
            </a:r>
          </a:p>
        </p:txBody>
      </p:sp>
      <p:pic>
        <p:nvPicPr>
          <p:cNvPr id="6" name="Immagine 5" descr="Immagine che contiene linea, Diagramma, diagramma, testo&#10;&#10;Descrizione generata automaticamente">
            <a:extLst>
              <a:ext uri="{FF2B5EF4-FFF2-40B4-BE49-F238E27FC236}">
                <a16:creationId xmlns:a16="http://schemas.microsoft.com/office/drawing/2014/main" id="{3A3BB1AC-8D8C-DFC7-78F7-196A1A104081}"/>
              </a:ext>
            </a:extLst>
          </p:cNvPr>
          <p:cNvPicPr>
            <a:picLocks noChangeAspect="1"/>
          </p:cNvPicPr>
          <p:nvPr/>
        </p:nvPicPr>
        <p:blipFill>
          <a:blip r:embed="rId8">
            <a:extLst>
              <a:ext uri="{28A0092B-C50C-407E-A947-70E740481C1C}">
                <a14:useLocalDpi xmlns:a14="http://schemas.microsoft.com/office/drawing/2010/main" val="0"/>
              </a:ext>
            </a:extLst>
          </a:blip>
          <a:srcRect t="6297"/>
          <a:stretch/>
        </p:blipFill>
        <p:spPr>
          <a:xfrm>
            <a:off x="775309" y="2742351"/>
            <a:ext cx="3517607" cy="1639476"/>
          </a:xfrm>
          <a:prstGeom prst="rect">
            <a:avLst/>
          </a:prstGeom>
        </p:spPr>
      </p:pic>
      <p:sp>
        <p:nvSpPr>
          <p:cNvPr id="35" name="CasellaDiTesto 34">
            <a:extLst>
              <a:ext uri="{FF2B5EF4-FFF2-40B4-BE49-F238E27FC236}">
                <a16:creationId xmlns:a16="http://schemas.microsoft.com/office/drawing/2014/main" id="{F53C3397-035C-C164-6E75-A7B8EF2EC1E4}"/>
              </a:ext>
            </a:extLst>
          </p:cNvPr>
          <p:cNvSpPr txBox="1"/>
          <p:nvPr/>
        </p:nvSpPr>
        <p:spPr>
          <a:xfrm rot="16200000">
            <a:off x="895" y="3280445"/>
            <a:ext cx="1897004" cy="307777"/>
          </a:xfrm>
          <a:prstGeom prst="rect">
            <a:avLst/>
          </a:prstGeom>
          <a:solidFill>
            <a:schemeClr val="bg1"/>
          </a:solidFill>
        </p:spPr>
        <p:txBody>
          <a:bodyPr wrap="square" rtlCol="0">
            <a:spAutoFit/>
          </a:bodyPr>
          <a:lstStyle/>
          <a:p>
            <a:r>
              <a:rPr lang="en-GB" sz="1400" b="1" dirty="0"/>
              <a:t>Bunch separation (ps)</a:t>
            </a:r>
          </a:p>
        </p:txBody>
      </p:sp>
      <p:pic>
        <p:nvPicPr>
          <p:cNvPr id="37" name="Picture 2" descr="C. De Michele Web">
            <a:extLst>
              <a:ext uri="{FF2B5EF4-FFF2-40B4-BE49-F238E27FC236}">
                <a16:creationId xmlns:a16="http://schemas.microsoft.com/office/drawing/2014/main" id="{95F3791A-F058-6DAA-C534-B776EB61FC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595002"/>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NFN Frascati (Roma) | Future Circular Collider">
            <a:extLst>
              <a:ext uri="{FF2B5EF4-FFF2-40B4-BE49-F238E27FC236}">
                <a16:creationId xmlns:a16="http://schemas.microsoft.com/office/drawing/2014/main" id="{B5CA356B-5795-CC3F-72F4-F26ABBA1DC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15076" y="5653008"/>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27" name="CasellaDiTesto 26">
            <a:extLst>
              <a:ext uri="{FF2B5EF4-FFF2-40B4-BE49-F238E27FC236}">
                <a16:creationId xmlns:a16="http://schemas.microsoft.com/office/drawing/2014/main" id="{BA1BC653-7216-1309-649E-FEBA1F3106F6}"/>
              </a:ext>
            </a:extLst>
          </p:cNvPr>
          <p:cNvSpPr txBox="1"/>
          <p:nvPr/>
        </p:nvSpPr>
        <p:spPr>
          <a:xfrm>
            <a:off x="2125222" y="4260684"/>
            <a:ext cx="679563" cy="307777"/>
          </a:xfrm>
          <a:prstGeom prst="rect">
            <a:avLst/>
          </a:prstGeom>
          <a:solidFill>
            <a:schemeClr val="bg1"/>
          </a:solidFill>
        </p:spPr>
        <p:txBody>
          <a:bodyPr wrap="square" rtlCol="0">
            <a:spAutoFit/>
          </a:bodyPr>
          <a:lstStyle/>
          <a:p>
            <a:r>
              <a:rPr lang="en-GB" sz="1400" b="1" dirty="0"/>
              <a:t>Z (cm)</a:t>
            </a:r>
          </a:p>
        </p:txBody>
      </p:sp>
    </p:spTree>
    <p:extLst>
      <p:ext uri="{BB962C8B-B14F-4D97-AF65-F5344CB8AC3E}">
        <p14:creationId xmlns:p14="http://schemas.microsoft.com/office/powerpoint/2010/main" val="32234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Immagine che contiene testo, linea, diagramma, Diagramma&#10;&#10;Descrizione generata automaticamente">
            <a:extLst>
              <a:ext uri="{FF2B5EF4-FFF2-40B4-BE49-F238E27FC236}">
                <a16:creationId xmlns:a16="http://schemas.microsoft.com/office/drawing/2014/main" id="{892EB785-C175-13F2-DEFF-D31F3A8575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49" r="6687" b="12627"/>
          <a:stretch/>
        </p:blipFill>
        <p:spPr>
          <a:xfrm>
            <a:off x="5402560" y="2192942"/>
            <a:ext cx="2914219" cy="1963400"/>
          </a:xfrm>
        </p:spPr>
      </p:pic>
      <p:sp>
        <p:nvSpPr>
          <p:cNvPr id="3" name="Segnaposto numero diapositiva 2">
            <a:extLst>
              <a:ext uri="{FF2B5EF4-FFF2-40B4-BE49-F238E27FC236}">
                <a16:creationId xmlns:a16="http://schemas.microsoft.com/office/drawing/2014/main" id="{40A9B4C6-553C-A150-67D7-BB5A245CA044}"/>
              </a:ext>
            </a:extLst>
          </p:cNvPr>
          <p:cNvSpPr>
            <a:spLocks noGrp="1"/>
          </p:cNvSpPr>
          <p:nvPr>
            <p:ph type="sldNum" sz="quarter" idx="12"/>
          </p:nvPr>
        </p:nvSpPr>
        <p:spPr/>
        <p:txBody>
          <a:bodyPr/>
          <a:lstStyle/>
          <a:p>
            <a:fld id="{3A3A6714-3D1F-4857-9904-D935B84167FA}" type="slidenum">
              <a:rPr lang="en-GB" smtClean="0"/>
              <a:pPr/>
              <a:t>16</a:t>
            </a:fld>
            <a:endParaRPr lang="en-GB"/>
          </a:p>
        </p:txBody>
      </p:sp>
      <p:sp>
        <p:nvSpPr>
          <p:cNvPr id="4" name="Titolo 3">
            <a:extLst>
              <a:ext uri="{FF2B5EF4-FFF2-40B4-BE49-F238E27FC236}">
                <a16:creationId xmlns:a16="http://schemas.microsoft.com/office/drawing/2014/main" id="{DF9B5369-2E94-BE5B-1FD7-50B8E394D4A0}"/>
              </a:ext>
            </a:extLst>
          </p:cNvPr>
          <p:cNvSpPr>
            <a:spLocks noGrp="1"/>
          </p:cNvSpPr>
          <p:nvPr>
            <p:ph type="title"/>
          </p:nvPr>
        </p:nvSpPr>
        <p:spPr>
          <a:xfrm>
            <a:off x="1567480" y="-312078"/>
            <a:ext cx="9815119" cy="1325563"/>
          </a:xfrm>
        </p:spPr>
        <p:txBody>
          <a:bodyPr/>
          <a:lstStyle/>
          <a:p>
            <a:r>
              <a:rPr lang="en-GB" dirty="0"/>
              <a:t>Phase space manipulation with a SW Ka-band cavity</a:t>
            </a:r>
          </a:p>
        </p:txBody>
      </p:sp>
      <p:sp>
        <p:nvSpPr>
          <p:cNvPr id="5" name="Segnaposto piè di pagina 4">
            <a:extLst>
              <a:ext uri="{FF2B5EF4-FFF2-40B4-BE49-F238E27FC236}">
                <a16:creationId xmlns:a16="http://schemas.microsoft.com/office/drawing/2014/main" id="{37752BEA-1A87-55C0-0AB9-8857C12080ED}"/>
              </a:ext>
            </a:extLst>
          </p:cNvPr>
          <p:cNvSpPr>
            <a:spLocks noGrp="1"/>
          </p:cNvSpPr>
          <p:nvPr>
            <p:ph type="ftr" sz="quarter" idx="13"/>
          </p:nvPr>
        </p:nvSpPr>
        <p:spPr/>
        <p:txBody>
          <a:bodyPr/>
          <a:lstStyle/>
          <a:p>
            <a:pPr algn="l"/>
            <a:r>
              <a:rPr lang="en-GB"/>
              <a:t>Gilles Jacopo Silvi, EuPRAXIA_ PP Annual Meeting 22/09/2024</a:t>
            </a:r>
          </a:p>
        </p:txBody>
      </p:sp>
      <p:pic>
        <p:nvPicPr>
          <p:cNvPr id="9" name="Immagine 8">
            <a:extLst>
              <a:ext uri="{FF2B5EF4-FFF2-40B4-BE49-F238E27FC236}">
                <a16:creationId xmlns:a16="http://schemas.microsoft.com/office/drawing/2014/main" id="{245F1AE2-B0C9-2AB6-BADA-096F9F1B664F}"/>
              </a:ext>
            </a:extLst>
          </p:cNvPr>
          <p:cNvPicPr>
            <a:picLocks noChangeAspect="1"/>
          </p:cNvPicPr>
          <p:nvPr/>
        </p:nvPicPr>
        <p:blipFill rotWithShape="1">
          <a:blip r:embed="rId4"/>
          <a:srcRect r="59166"/>
          <a:stretch/>
        </p:blipFill>
        <p:spPr>
          <a:xfrm>
            <a:off x="3805228" y="787220"/>
            <a:ext cx="2544847" cy="1256262"/>
          </a:xfrm>
          <a:prstGeom prst="rect">
            <a:avLst/>
          </a:prstGeom>
        </p:spPr>
      </p:pic>
      <p:cxnSp>
        <p:nvCxnSpPr>
          <p:cNvPr id="17" name="Connettore 2 16">
            <a:extLst>
              <a:ext uri="{FF2B5EF4-FFF2-40B4-BE49-F238E27FC236}">
                <a16:creationId xmlns:a16="http://schemas.microsoft.com/office/drawing/2014/main" id="{353ADEFC-5106-5A16-9561-32766E565D0C}"/>
              </a:ext>
            </a:extLst>
          </p:cNvPr>
          <p:cNvCxnSpPr>
            <a:cxnSpLocks/>
          </p:cNvCxnSpPr>
          <p:nvPr/>
        </p:nvCxnSpPr>
        <p:spPr>
          <a:xfrm>
            <a:off x="5074121" y="1415351"/>
            <a:ext cx="0" cy="7656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Immagine 19">
            <a:extLst>
              <a:ext uri="{FF2B5EF4-FFF2-40B4-BE49-F238E27FC236}">
                <a16:creationId xmlns:a16="http://schemas.microsoft.com/office/drawing/2014/main" id="{185D7B7C-DE0D-1761-5249-AFCBA851A1EF}"/>
              </a:ext>
            </a:extLst>
          </p:cNvPr>
          <p:cNvPicPr>
            <a:picLocks noChangeAspect="1"/>
          </p:cNvPicPr>
          <p:nvPr/>
        </p:nvPicPr>
        <p:blipFill>
          <a:blip r:embed="rId5"/>
          <a:srcRect l="10992" r="6000"/>
          <a:stretch/>
        </p:blipFill>
        <p:spPr>
          <a:xfrm>
            <a:off x="2453396" y="2181015"/>
            <a:ext cx="3004697" cy="1699407"/>
          </a:xfrm>
          <a:prstGeom prst="rect">
            <a:avLst/>
          </a:prstGeom>
        </p:spPr>
      </p:pic>
      <p:pic>
        <p:nvPicPr>
          <p:cNvPr id="22" name="Immagine 21" descr="Immagine che contiene linea, Diagramma, diagramma, schermata&#10;&#10;Descrizione generata automaticamente">
            <a:extLst>
              <a:ext uri="{FF2B5EF4-FFF2-40B4-BE49-F238E27FC236}">
                <a16:creationId xmlns:a16="http://schemas.microsoft.com/office/drawing/2014/main" id="{1492511B-B6E9-BA21-7CC6-DE843AAEA1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340" y="4058920"/>
            <a:ext cx="3123073" cy="2342305"/>
          </a:xfrm>
          <a:prstGeom prst="rect">
            <a:avLst/>
          </a:prstGeom>
        </p:spPr>
      </p:pic>
      <p:sp>
        <p:nvSpPr>
          <p:cNvPr id="27" name="Rettangolo 26">
            <a:extLst>
              <a:ext uri="{FF2B5EF4-FFF2-40B4-BE49-F238E27FC236}">
                <a16:creationId xmlns:a16="http://schemas.microsoft.com/office/drawing/2014/main" id="{E02F707B-CCE4-9EB8-AD29-165E7F31DECA}"/>
              </a:ext>
            </a:extLst>
          </p:cNvPr>
          <p:cNvSpPr/>
          <p:nvPr/>
        </p:nvSpPr>
        <p:spPr>
          <a:xfrm>
            <a:off x="4947960" y="1087460"/>
            <a:ext cx="258784" cy="253916"/>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asellaDiTesto 27">
            <a:extLst>
              <a:ext uri="{FF2B5EF4-FFF2-40B4-BE49-F238E27FC236}">
                <a16:creationId xmlns:a16="http://schemas.microsoft.com/office/drawing/2014/main" id="{0A989D55-55F6-7497-152E-2F11F5A623ED}"/>
              </a:ext>
            </a:extLst>
          </p:cNvPr>
          <p:cNvSpPr txBox="1"/>
          <p:nvPr/>
        </p:nvSpPr>
        <p:spPr>
          <a:xfrm>
            <a:off x="4759721" y="879415"/>
            <a:ext cx="628800" cy="230832"/>
          </a:xfrm>
          <a:prstGeom prst="rect">
            <a:avLst/>
          </a:prstGeom>
          <a:noFill/>
        </p:spPr>
        <p:txBody>
          <a:bodyPr wrap="square" rtlCol="0">
            <a:spAutoFit/>
          </a:bodyPr>
          <a:lstStyle/>
          <a:p>
            <a:r>
              <a:rPr lang="en-GB" sz="900" b="1" u="sng" dirty="0"/>
              <a:t>Ka-band</a:t>
            </a:r>
          </a:p>
        </p:txBody>
      </p:sp>
      <p:pic>
        <p:nvPicPr>
          <p:cNvPr id="6" name="Immagine 5" descr="Immagine che contiene diagramma, linea, testo, Diagramma&#10;&#10;Descrizione generata automaticamente">
            <a:extLst>
              <a:ext uri="{FF2B5EF4-FFF2-40B4-BE49-F238E27FC236}">
                <a16:creationId xmlns:a16="http://schemas.microsoft.com/office/drawing/2014/main" id="{B5B92FB9-03F4-977A-0ED0-610FD2787ADE}"/>
              </a:ext>
            </a:extLst>
          </p:cNvPr>
          <p:cNvPicPr>
            <a:picLocks noChangeAspect="1"/>
          </p:cNvPicPr>
          <p:nvPr/>
        </p:nvPicPr>
        <p:blipFill>
          <a:blip r:embed="rId7">
            <a:extLst>
              <a:ext uri="{28A0092B-C50C-407E-A947-70E740481C1C}">
                <a14:useLocalDpi xmlns:a14="http://schemas.microsoft.com/office/drawing/2010/main" val="0"/>
              </a:ext>
            </a:extLst>
          </a:blip>
          <a:srcRect l="23327" r="25031"/>
          <a:stretch/>
        </p:blipFill>
        <p:spPr>
          <a:xfrm>
            <a:off x="9522785" y="3826920"/>
            <a:ext cx="2509875" cy="2417379"/>
          </a:xfrm>
          <a:prstGeom prst="rect">
            <a:avLst/>
          </a:prstGeom>
        </p:spPr>
      </p:pic>
      <p:graphicFrame>
        <p:nvGraphicFramePr>
          <p:cNvPr id="8" name="Tabella 4">
            <a:extLst>
              <a:ext uri="{FF2B5EF4-FFF2-40B4-BE49-F238E27FC236}">
                <a16:creationId xmlns:a16="http://schemas.microsoft.com/office/drawing/2014/main" id="{4E07B495-0881-99B1-5E4C-ED7C3237F3FB}"/>
              </a:ext>
            </a:extLst>
          </p:cNvPr>
          <p:cNvGraphicFramePr>
            <a:graphicFrameLocks noGrp="1"/>
          </p:cNvGraphicFramePr>
          <p:nvPr>
            <p:extLst>
              <p:ext uri="{D42A27DB-BD31-4B8C-83A1-F6EECF244321}">
                <p14:modId xmlns:p14="http://schemas.microsoft.com/office/powerpoint/2010/main" val="333147253"/>
              </p:ext>
            </p:extLst>
          </p:nvPr>
        </p:nvGraphicFramePr>
        <p:xfrm>
          <a:off x="8480695" y="852699"/>
          <a:ext cx="3039610" cy="1849336"/>
        </p:xfrm>
        <a:graphic>
          <a:graphicData uri="http://schemas.openxmlformats.org/drawingml/2006/table">
            <a:tbl>
              <a:tblPr firstRow="1" bandRow="1">
                <a:tableStyleId>{5C22544A-7EE6-4342-B048-85BDC9FD1C3A}</a:tableStyleId>
              </a:tblPr>
              <a:tblGrid>
                <a:gridCol w="1739130">
                  <a:extLst>
                    <a:ext uri="{9D8B030D-6E8A-4147-A177-3AD203B41FA5}">
                      <a16:colId xmlns:a16="http://schemas.microsoft.com/office/drawing/2014/main" val="3297467340"/>
                    </a:ext>
                  </a:extLst>
                </a:gridCol>
                <a:gridCol w="1300480">
                  <a:extLst>
                    <a:ext uri="{9D8B030D-6E8A-4147-A177-3AD203B41FA5}">
                      <a16:colId xmlns:a16="http://schemas.microsoft.com/office/drawing/2014/main" val="2386889800"/>
                    </a:ext>
                  </a:extLst>
                </a:gridCol>
              </a:tblGrid>
              <a:tr h="395846">
                <a:tc>
                  <a:txBody>
                    <a:bodyPr/>
                    <a:lstStyle/>
                    <a:p>
                      <a:r>
                        <a:rPr lang="en-US" sz="1200" noProof="0" dirty="0"/>
                        <a:t>Injector exit parameters</a:t>
                      </a:r>
                    </a:p>
                  </a:txBody>
                  <a:tcPr/>
                </a:tc>
                <a:tc>
                  <a:txBody>
                    <a:bodyPr/>
                    <a:lstStyle/>
                    <a:p>
                      <a:r>
                        <a:rPr lang="en-US" sz="1200" noProof="0" dirty="0"/>
                        <a:t>Witness / </a:t>
                      </a:r>
                      <a:r>
                        <a:rPr lang="en-US" sz="1200" noProof="0" dirty="0">
                          <a:solidFill>
                            <a:srgbClr val="FF0000"/>
                          </a:solidFill>
                        </a:rPr>
                        <a:t>Driver</a:t>
                      </a:r>
                    </a:p>
                  </a:txBody>
                  <a:tcPr/>
                </a:tc>
                <a:extLst>
                  <a:ext uri="{0D108BD9-81ED-4DB2-BD59-A6C34878D82A}">
                    <a16:rowId xmlns:a16="http://schemas.microsoft.com/office/drawing/2014/main" val="3786855336"/>
                  </a:ext>
                </a:extLst>
              </a:tr>
              <a:tr h="290698">
                <a:tc>
                  <a:txBody>
                    <a:bodyPr/>
                    <a:lstStyle/>
                    <a:p>
                      <a:r>
                        <a:rPr lang="en-US" sz="1200" noProof="0" dirty="0"/>
                        <a:t>Emittance (mm-mrad)</a:t>
                      </a:r>
                    </a:p>
                  </a:txBody>
                  <a:tcPr/>
                </a:tc>
                <a:tc>
                  <a:txBody>
                    <a:bodyPr/>
                    <a:lstStyle/>
                    <a:p>
                      <a:r>
                        <a:rPr lang="en-US" sz="1200" noProof="0" dirty="0"/>
                        <a:t>0,45 / </a:t>
                      </a:r>
                      <a:r>
                        <a:rPr lang="en-US" sz="1200" noProof="0" dirty="0">
                          <a:solidFill>
                            <a:srgbClr val="FF0000"/>
                          </a:solidFill>
                        </a:rPr>
                        <a:t>2,46</a:t>
                      </a:r>
                      <a:r>
                        <a:rPr lang="en-US" sz="1200" noProof="0" dirty="0"/>
                        <a:t> </a:t>
                      </a:r>
                      <a:endParaRPr lang="en-US" sz="1200" noProof="0" dirty="0">
                        <a:solidFill>
                          <a:srgbClr val="FF0000"/>
                        </a:solidFill>
                      </a:endParaRPr>
                    </a:p>
                  </a:txBody>
                  <a:tcPr/>
                </a:tc>
                <a:extLst>
                  <a:ext uri="{0D108BD9-81ED-4DB2-BD59-A6C34878D82A}">
                    <a16:rowId xmlns:a16="http://schemas.microsoft.com/office/drawing/2014/main" val="457523674"/>
                  </a:ext>
                </a:extLst>
              </a:tr>
              <a:tr h="290698">
                <a:tc>
                  <a:txBody>
                    <a:bodyPr/>
                    <a:lstStyle/>
                    <a:p>
                      <a:r>
                        <a:rPr lang="en-US" sz="1200" noProof="0" dirty="0"/>
                        <a:t>Energy (MeV)</a:t>
                      </a:r>
                    </a:p>
                  </a:txBody>
                  <a:tcPr/>
                </a:tc>
                <a:tc>
                  <a:txBody>
                    <a:bodyPr/>
                    <a:lstStyle/>
                    <a:p>
                      <a:r>
                        <a:rPr lang="en-US" sz="1200" noProof="0" dirty="0"/>
                        <a:t>136 / </a:t>
                      </a:r>
                      <a:r>
                        <a:rPr lang="en-US" sz="1200" noProof="0" dirty="0">
                          <a:solidFill>
                            <a:srgbClr val="FF0000"/>
                          </a:solidFill>
                        </a:rPr>
                        <a:t>138</a:t>
                      </a:r>
                    </a:p>
                  </a:txBody>
                  <a:tcPr/>
                </a:tc>
                <a:extLst>
                  <a:ext uri="{0D108BD9-81ED-4DB2-BD59-A6C34878D82A}">
                    <a16:rowId xmlns:a16="http://schemas.microsoft.com/office/drawing/2014/main" val="142116026"/>
                  </a:ext>
                </a:extLst>
              </a:tr>
              <a:tr h="290698">
                <a:tc>
                  <a:txBody>
                    <a:bodyPr/>
                    <a:lstStyle/>
                    <a:p>
                      <a:r>
                        <a:rPr lang="en-US" sz="1200" noProof="0" dirty="0"/>
                        <a:t>Energy spread (KeV)</a:t>
                      </a:r>
                    </a:p>
                  </a:txBody>
                  <a:tcPr/>
                </a:tc>
                <a:tc>
                  <a:txBody>
                    <a:bodyPr/>
                    <a:lstStyle/>
                    <a:p>
                      <a:r>
                        <a:rPr lang="en-US" sz="1200" noProof="0" dirty="0"/>
                        <a:t> 4,6 / </a:t>
                      </a:r>
                      <a:r>
                        <a:rPr lang="en-US" sz="1200" noProof="0" dirty="0">
                          <a:solidFill>
                            <a:srgbClr val="FF0000"/>
                          </a:solidFill>
                        </a:rPr>
                        <a:t>4,8</a:t>
                      </a:r>
                      <a:r>
                        <a:rPr lang="en-US" sz="1200" noProof="0" dirty="0"/>
                        <a:t> </a:t>
                      </a:r>
                      <a:endParaRPr lang="en-US" sz="1200" noProof="0" dirty="0">
                        <a:solidFill>
                          <a:srgbClr val="FF0000"/>
                        </a:solidFill>
                      </a:endParaRPr>
                    </a:p>
                  </a:txBody>
                  <a:tcPr/>
                </a:tc>
                <a:extLst>
                  <a:ext uri="{0D108BD9-81ED-4DB2-BD59-A6C34878D82A}">
                    <a16:rowId xmlns:a16="http://schemas.microsoft.com/office/drawing/2014/main" val="3122558412"/>
                  </a:ext>
                </a:extLst>
              </a:tr>
              <a:tr h="290698">
                <a:tc>
                  <a:txBody>
                    <a:bodyPr/>
                    <a:lstStyle/>
                    <a:p>
                      <a:pPr algn="l"/>
                      <a:r>
                        <a:rPr lang="en-US" sz="1200" noProof="0" dirty="0"/>
                        <a:t>Bunch separation (ps)</a:t>
                      </a:r>
                    </a:p>
                  </a:txBody>
                  <a:tcPr/>
                </a:tc>
                <a:tc>
                  <a:txBody>
                    <a:bodyPr/>
                    <a:lstStyle/>
                    <a:p>
                      <a:pPr algn="l"/>
                      <a:r>
                        <a:rPr lang="en-US" sz="1200" noProof="0" dirty="0"/>
                        <a:t>0,5</a:t>
                      </a:r>
                    </a:p>
                  </a:txBody>
                  <a:tcPr/>
                </a:tc>
                <a:extLst>
                  <a:ext uri="{0D108BD9-81ED-4DB2-BD59-A6C34878D82A}">
                    <a16:rowId xmlns:a16="http://schemas.microsoft.com/office/drawing/2014/main" val="2032011778"/>
                  </a:ext>
                </a:extLst>
              </a:tr>
              <a:tr h="290698">
                <a:tc>
                  <a:txBody>
                    <a:bodyPr/>
                    <a:lstStyle/>
                    <a:p>
                      <a:pPr algn="l"/>
                      <a:r>
                        <a:rPr lang="en-US" sz="1200" noProof="0" dirty="0"/>
                        <a:t>Bunch length (um)</a:t>
                      </a:r>
                    </a:p>
                  </a:txBody>
                  <a:tcPr/>
                </a:tc>
                <a:tc>
                  <a:txBody>
                    <a:bodyPr/>
                    <a:lstStyle/>
                    <a:p>
                      <a:pPr algn="l"/>
                      <a:r>
                        <a:rPr lang="en-US" sz="1200" noProof="0" dirty="0"/>
                        <a:t>3,7 / </a:t>
                      </a:r>
                      <a:r>
                        <a:rPr lang="en-US" sz="1200" noProof="0" dirty="0">
                          <a:solidFill>
                            <a:srgbClr val="FF0000"/>
                          </a:solidFill>
                        </a:rPr>
                        <a:t>56</a:t>
                      </a:r>
                      <a:r>
                        <a:rPr lang="en-US" sz="1200" noProof="0" dirty="0"/>
                        <a:t> </a:t>
                      </a:r>
                      <a:r>
                        <a:rPr lang="en-US" sz="1200" noProof="0" dirty="0">
                          <a:solidFill>
                            <a:srgbClr val="FF0000"/>
                          </a:solidFill>
                        </a:rPr>
                        <a:t> </a:t>
                      </a:r>
                    </a:p>
                  </a:txBody>
                  <a:tcPr/>
                </a:tc>
                <a:extLst>
                  <a:ext uri="{0D108BD9-81ED-4DB2-BD59-A6C34878D82A}">
                    <a16:rowId xmlns:a16="http://schemas.microsoft.com/office/drawing/2014/main" val="218574855"/>
                  </a:ext>
                </a:extLst>
              </a:tr>
            </a:tbl>
          </a:graphicData>
        </a:graphic>
      </p:graphicFrame>
      <p:cxnSp>
        <p:nvCxnSpPr>
          <p:cNvPr id="10" name="Connettore 2 9">
            <a:extLst>
              <a:ext uri="{FF2B5EF4-FFF2-40B4-BE49-F238E27FC236}">
                <a16:creationId xmlns:a16="http://schemas.microsoft.com/office/drawing/2014/main" id="{645E0ED3-0CF0-23FD-9880-0D89CA73CFA1}"/>
              </a:ext>
            </a:extLst>
          </p:cNvPr>
          <p:cNvCxnSpPr>
            <a:cxnSpLocks/>
          </p:cNvCxnSpPr>
          <p:nvPr/>
        </p:nvCxnSpPr>
        <p:spPr>
          <a:xfrm>
            <a:off x="6433340" y="1996100"/>
            <a:ext cx="1382964"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64FE7B5F-C68A-DAB3-7AC1-ABD0FD6DDF24}"/>
              </a:ext>
            </a:extLst>
          </p:cNvPr>
          <p:cNvSpPr txBox="1"/>
          <p:nvPr/>
        </p:nvSpPr>
        <p:spPr>
          <a:xfrm>
            <a:off x="7174893" y="1577971"/>
            <a:ext cx="641411" cy="369332"/>
          </a:xfrm>
          <a:prstGeom prst="rect">
            <a:avLst/>
          </a:prstGeom>
          <a:noFill/>
        </p:spPr>
        <p:txBody>
          <a:bodyPr wrap="square">
            <a:spAutoFit/>
          </a:bodyPr>
          <a:lstStyle/>
          <a:p>
            <a:r>
              <a:rPr lang="en-GB" sz="1800" dirty="0"/>
              <a:t>8 m</a:t>
            </a:r>
            <a:endParaRPr lang="en-GB" dirty="0"/>
          </a:p>
        </p:txBody>
      </p:sp>
      <p:graphicFrame>
        <p:nvGraphicFramePr>
          <p:cNvPr id="23" name="Tabella 4">
            <a:extLst>
              <a:ext uri="{FF2B5EF4-FFF2-40B4-BE49-F238E27FC236}">
                <a16:creationId xmlns:a16="http://schemas.microsoft.com/office/drawing/2014/main" id="{B96D3BFE-1E47-B478-CAF4-C9D97025A853}"/>
              </a:ext>
            </a:extLst>
          </p:cNvPr>
          <p:cNvGraphicFramePr>
            <a:graphicFrameLocks noGrp="1"/>
          </p:cNvGraphicFramePr>
          <p:nvPr>
            <p:extLst>
              <p:ext uri="{D42A27DB-BD31-4B8C-83A1-F6EECF244321}">
                <p14:modId xmlns:p14="http://schemas.microsoft.com/office/powerpoint/2010/main" val="3401919416"/>
              </p:ext>
            </p:extLst>
          </p:nvPr>
        </p:nvGraphicFramePr>
        <p:xfrm>
          <a:off x="437749" y="908432"/>
          <a:ext cx="2182372" cy="1621390"/>
        </p:xfrm>
        <a:graphic>
          <a:graphicData uri="http://schemas.openxmlformats.org/drawingml/2006/table">
            <a:tbl>
              <a:tblPr firstRow="1" bandRow="1">
                <a:tableStyleId>{5C22544A-7EE6-4342-B048-85BDC9FD1C3A}</a:tableStyleId>
              </a:tblPr>
              <a:tblGrid>
                <a:gridCol w="1238651">
                  <a:extLst>
                    <a:ext uri="{9D8B030D-6E8A-4147-A177-3AD203B41FA5}">
                      <a16:colId xmlns:a16="http://schemas.microsoft.com/office/drawing/2014/main" val="3297467340"/>
                    </a:ext>
                  </a:extLst>
                </a:gridCol>
                <a:gridCol w="943721">
                  <a:extLst>
                    <a:ext uri="{9D8B030D-6E8A-4147-A177-3AD203B41FA5}">
                      <a16:colId xmlns:a16="http://schemas.microsoft.com/office/drawing/2014/main" val="2386889800"/>
                    </a:ext>
                  </a:extLst>
                </a:gridCol>
              </a:tblGrid>
              <a:tr h="402190">
                <a:tc>
                  <a:txBody>
                    <a:bodyPr/>
                    <a:lstStyle/>
                    <a:p>
                      <a:r>
                        <a:rPr lang="en-US" sz="1000" noProof="0" dirty="0"/>
                        <a:t>SW Ka-band </a:t>
                      </a:r>
                    </a:p>
                  </a:txBody>
                  <a:tcPr/>
                </a:tc>
                <a:tc>
                  <a:txBody>
                    <a:bodyPr/>
                    <a:lstStyle/>
                    <a:p>
                      <a:endParaRPr lang="en-US" sz="1000" noProof="0" dirty="0"/>
                    </a:p>
                  </a:txBody>
                  <a:tcPr/>
                </a:tc>
                <a:extLst>
                  <a:ext uri="{0D108BD9-81ED-4DB2-BD59-A6C34878D82A}">
                    <a16:rowId xmlns:a16="http://schemas.microsoft.com/office/drawing/2014/main" val="3786855336"/>
                  </a:ext>
                </a:extLst>
              </a:tr>
              <a:tr h="187245">
                <a:tc>
                  <a:txBody>
                    <a:bodyPr/>
                    <a:lstStyle/>
                    <a:p>
                      <a:r>
                        <a:rPr lang="en-US" sz="1000" noProof="0" dirty="0"/>
                        <a:t>Resonant Frequency</a:t>
                      </a:r>
                    </a:p>
                  </a:txBody>
                  <a:tcPr/>
                </a:tc>
                <a:tc>
                  <a:txBody>
                    <a:bodyPr/>
                    <a:lstStyle/>
                    <a:p>
                      <a:r>
                        <a:rPr lang="en-US" sz="1000" noProof="0" dirty="0"/>
                        <a:t>36 GHz</a:t>
                      </a:r>
                    </a:p>
                  </a:txBody>
                  <a:tcPr/>
                </a:tc>
                <a:extLst>
                  <a:ext uri="{0D108BD9-81ED-4DB2-BD59-A6C34878D82A}">
                    <a16:rowId xmlns:a16="http://schemas.microsoft.com/office/drawing/2014/main" val="457523674"/>
                  </a:ext>
                </a:extLst>
              </a:tr>
              <a:tr h="187245">
                <a:tc>
                  <a:txBody>
                    <a:bodyPr/>
                    <a:lstStyle/>
                    <a:p>
                      <a:r>
                        <a:rPr lang="en-US" sz="1000" noProof="0" dirty="0"/>
                        <a:t>E acc</a:t>
                      </a:r>
                    </a:p>
                  </a:txBody>
                  <a:tcPr/>
                </a:tc>
                <a:tc>
                  <a:txBody>
                    <a:bodyPr/>
                    <a:lstStyle/>
                    <a:p>
                      <a:r>
                        <a:rPr lang="en-US" sz="1000" noProof="0" dirty="0"/>
                        <a:t>10 MV/m</a:t>
                      </a:r>
                    </a:p>
                  </a:txBody>
                  <a:tcPr/>
                </a:tc>
                <a:extLst>
                  <a:ext uri="{0D108BD9-81ED-4DB2-BD59-A6C34878D82A}">
                    <a16:rowId xmlns:a16="http://schemas.microsoft.com/office/drawing/2014/main" val="142116026"/>
                  </a:ext>
                </a:extLst>
              </a:tr>
              <a:tr h="187245">
                <a:tc>
                  <a:txBody>
                    <a:bodyPr/>
                    <a:lstStyle/>
                    <a:p>
                      <a:r>
                        <a:rPr lang="en-US" sz="1000" noProof="0" dirty="0"/>
                        <a:t>Number of cells</a:t>
                      </a:r>
                    </a:p>
                  </a:txBody>
                  <a:tcPr/>
                </a:tc>
                <a:tc>
                  <a:txBody>
                    <a:bodyPr/>
                    <a:lstStyle/>
                    <a:p>
                      <a:r>
                        <a:rPr lang="en-US" sz="1000" noProof="0" dirty="0"/>
                        <a:t>19 </a:t>
                      </a:r>
                    </a:p>
                  </a:txBody>
                  <a:tcPr/>
                </a:tc>
                <a:extLst>
                  <a:ext uri="{0D108BD9-81ED-4DB2-BD59-A6C34878D82A}">
                    <a16:rowId xmlns:a16="http://schemas.microsoft.com/office/drawing/2014/main" val="3122558412"/>
                  </a:ext>
                </a:extLst>
              </a:tr>
              <a:tr h="187245">
                <a:tc>
                  <a:txBody>
                    <a:bodyPr/>
                    <a:lstStyle/>
                    <a:p>
                      <a:pPr algn="l"/>
                      <a:r>
                        <a:rPr lang="en-US" sz="1000" noProof="0" dirty="0"/>
                        <a:t>Length</a:t>
                      </a:r>
                    </a:p>
                  </a:txBody>
                  <a:tcPr/>
                </a:tc>
                <a:tc>
                  <a:txBody>
                    <a:bodyPr/>
                    <a:lstStyle/>
                    <a:p>
                      <a:pPr algn="l"/>
                      <a:r>
                        <a:rPr lang="en-US" sz="1000" noProof="0" dirty="0"/>
                        <a:t>8 cm</a:t>
                      </a:r>
                    </a:p>
                  </a:txBody>
                  <a:tcPr/>
                </a:tc>
                <a:extLst>
                  <a:ext uri="{0D108BD9-81ED-4DB2-BD59-A6C34878D82A}">
                    <a16:rowId xmlns:a16="http://schemas.microsoft.com/office/drawing/2014/main" val="2032011778"/>
                  </a:ext>
                </a:extLst>
              </a:tr>
              <a:tr h="187245">
                <a:tc>
                  <a:txBody>
                    <a:bodyPr/>
                    <a:lstStyle/>
                    <a:p>
                      <a:pPr algn="l"/>
                      <a:r>
                        <a:rPr lang="en-US" sz="1000" noProof="0" dirty="0"/>
                        <a:t>Radius </a:t>
                      </a:r>
                    </a:p>
                  </a:txBody>
                  <a:tcPr/>
                </a:tc>
                <a:tc>
                  <a:txBody>
                    <a:bodyPr/>
                    <a:lstStyle/>
                    <a:p>
                      <a:pPr algn="l"/>
                      <a:r>
                        <a:rPr lang="en-US" sz="1000" noProof="0" dirty="0"/>
                        <a:t>3,5 mm</a:t>
                      </a:r>
                    </a:p>
                  </a:txBody>
                  <a:tcPr/>
                </a:tc>
                <a:extLst>
                  <a:ext uri="{0D108BD9-81ED-4DB2-BD59-A6C34878D82A}">
                    <a16:rowId xmlns:a16="http://schemas.microsoft.com/office/drawing/2014/main" val="3191931341"/>
                  </a:ext>
                </a:extLst>
              </a:tr>
            </a:tbl>
          </a:graphicData>
        </a:graphic>
      </p:graphicFrame>
      <p:sp>
        <p:nvSpPr>
          <p:cNvPr id="29" name="CasellaDiTesto 28">
            <a:extLst>
              <a:ext uri="{FF2B5EF4-FFF2-40B4-BE49-F238E27FC236}">
                <a16:creationId xmlns:a16="http://schemas.microsoft.com/office/drawing/2014/main" id="{35A44485-D272-B950-D9FC-16BF8143329C}"/>
              </a:ext>
            </a:extLst>
          </p:cNvPr>
          <p:cNvSpPr txBox="1"/>
          <p:nvPr/>
        </p:nvSpPr>
        <p:spPr>
          <a:xfrm>
            <a:off x="2109803" y="4202000"/>
            <a:ext cx="1016000" cy="646331"/>
          </a:xfrm>
          <a:prstGeom prst="rect">
            <a:avLst/>
          </a:prstGeom>
          <a:noFill/>
        </p:spPr>
        <p:txBody>
          <a:bodyPr wrap="square" rtlCol="0">
            <a:spAutoFit/>
          </a:bodyPr>
          <a:lstStyle/>
          <a:p>
            <a:r>
              <a:rPr lang="en-GB" b="1" dirty="0">
                <a:solidFill>
                  <a:srgbClr val="0000F8"/>
                </a:solidFill>
              </a:rPr>
              <a:t>Driver</a:t>
            </a:r>
          </a:p>
          <a:p>
            <a:r>
              <a:rPr lang="en-GB" b="1" dirty="0">
                <a:solidFill>
                  <a:srgbClr val="E30201"/>
                </a:solidFill>
              </a:rPr>
              <a:t>Witness</a:t>
            </a:r>
          </a:p>
        </p:txBody>
      </p:sp>
      <p:grpSp>
        <p:nvGrpSpPr>
          <p:cNvPr id="12" name="Gruppo 11">
            <a:extLst>
              <a:ext uri="{FF2B5EF4-FFF2-40B4-BE49-F238E27FC236}">
                <a16:creationId xmlns:a16="http://schemas.microsoft.com/office/drawing/2014/main" id="{B8671066-0FFE-932A-2BF8-D6FC41C38509}"/>
              </a:ext>
            </a:extLst>
          </p:cNvPr>
          <p:cNvGrpSpPr/>
          <p:nvPr/>
        </p:nvGrpSpPr>
        <p:grpSpPr>
          <a:xfrm>
            <a:off x="3435979" y="4058920"/>
            <a:ext cx="3123073" cy="2342305"/>
            <a:chOff x="3435979" y="4058920"/>
            <a:chExt cx="3123073" cy="2342305"/>
          </a:xfrm>
        </p:grpSpPr>
        <p:pic>
          <p:nvPicPr>
            <p:cNvPr id="26" name="Immagine 25" descr="Immagine che contiene Diagramma, linea, testo, diagramma&#10;&#10;Descrizione generata automaticamente">
              <a:extLst>
                <a:ext uri="{FF2B5EF4-FFF2-40B4-BE49-F238E27FC236}">
                  <a16:creationId xmlns:a16="http://schemas.microsoft.com/office/drawing/2014/main" id="{669CFECE-CCF6-2211-6B8B-BA86D7BF17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5979" y="4058920"/>
              <a:ext cx="3123073" cy="2342305"/>
            </a:xfrm>
            <a:prstGeom prst="rect">
              <a:avLst/>
            </a:prstGeom>
          </p:spPr>
        </p:pic>
        <p:sp>
          <p:nvSpPr>
            <p:cNvPr id="31" name="CasellaDiTesto 30">
              <a:extLst>
                <a:ext uri="{FF2B5EF4-FFF2-40B4-BE49-F238E27FC236}">
                  <a16:creationId xmlns:a16="http://schemas.microsoft.com/office/drawing/2014/main" id="{1A601C34-894E-431A-07F7-88AD5FE88C98}"/>
                </a:ext>
              </a:extLst>
            </p:cNvPr>
            <p:cNvSpPr txBox="1"/>
            <p:nvPr/>
          </p:nvSpPr>
          <p:spPr>
            <a:xfrm>
              <a:off x="3871573" y="4202000"/>
              <a:ext cx="1516948" cy="523220"/>
            </a:xfrm>
            <a:prstGeom prst="rect">
              <a:avLst/>
            </a:prstGeom>
            <a:noFill/>
          </p:spPr>
          <p:txBody>
            <a:bodyPr wrap="square" rtlCol="0">
              <a:spAutoFit/>
            </a:bodyPr>
            <a:lstStyle/>
            <a:p>
              <a:r>
                <a:rPr lang="en-GB" sz="1400" b="1" dirty="0">
                  <a:solidFill>
                    <a:srgbClr val="F76E26"/>
                  </a:solidFill>
                </a:rPr>
                <a:t>W/ Ka-band</a:t>
              </a:r>
            </a:p>
            <a:p>
              <a:r>
                <a:rPr lang="en-GB" sz="1400" b="1" dirty="0">
                  <a:solidFill>
                    <a:srgbClr val="E30201"/>
                  </a:solidFill>
                </a:rPr>
                <a:t>W/o Ka-bank</a:t>
              </a:r>
            </a:p>
          </p:txBody>
        </p:sp>
      </p:grpSp>
      <p:sp>
        <p:nvSpPr>
          <p:cNvPr id="32" name="CasellaDiTesto 31">
            <a:extLst>
              <a:ext uri="{FF2B5EF4-FFF2-40B4-BE49-F238E27FC236}">
                <a16:creationId xmlns:a16="http://schemas.microsoft.com/office/drawing/2014/main" id="{57FFCD82-3FF7-3785-9C33-C15A5D342B31}"/>
              </a:ext>
            </a:extLst>
          </p:cNvPr>
          <p:cNvSpPr txBox="1"/>
          <p:nvPr/>
        </p:nvSpPr>
        <p:spPr>
          <a:xfrm>
            <a:off x="5383713" y="5550864"/>
            <a:ext cx="1016000" cy="369332"/>
          </a:xfrm>
          <a:prstGeom prst="rect">
            <a:avLst/>
          </a:prstGeom>
          <a:noFill/>
        </p:spPr>
        <p:txBody>
          <a:bodyPr wrap="square" rtlCol="0">
            <a:spAutoFit/>
          </a:bodyPr>
          <a:lstStyle/>
          <a:p>
            <a:r>
              <a:rPr lang="en-GB" b="1" dirty="0"/>
              <a:t>Witness</a:t>
            </a:r>
          </a:p>
        </p:txBody>
      </p:sp>
      <p:grpSp>
        <p:nvGrpSpPr>
          <p:cNvPr id="15" name="Gruppo 14">
            <a:extLst>
              <a:ext uri="{FF2B5EF4-FFF2-40B4-BE49-F238E27FC236}">
                <a16:creationId xmlns:a16="http://schemas.microsoft.com/office/drawing/2014/main" id="{18D378E6-241B-1EE1-F854-5EE280F0E3CF}"/>
              </a:ext>
            </a:extLst>
          </p:cNvPr>
          <p:cNvGrpSpPr/>
          <p:nvPr/>
        </p:nvGrpSpPr>
        <p:grpSpPr>
          <a:xfrm>
            <a:off x="6559052" y="4094146"/>
            <a:ext cx="3188427" cy="2342305"/>
            <a:chOff x="6559052" y="4094146"/>
            <a:chExt cx="3188427" cy="2342305"/>
          </a:xfrm>
        </p:grpSpPr>
        <p:pic>
          <p:nvPicPr>
            <p:cNvPr id="24" name="Immagine 23" descr="Immagine che contiene linea, Diagramma, diagramma, testo&#10;&#10;Descrizione generata automaticamente">
              <a:extLst>
                <a:ext uri="{FF2B5EF4-FFF2-40B4-BE49-F238E27FC236}">
                  <a16:creationId xmlns:a16="http://schemas.microsoft.com/office/drawing/2014/main" id="{F61BBC40-C89C-EB4F-83C4-533B354A80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9052" y="4094146"/>
              <a:ext cx="3123073" cy="2342305"/>
            </a:xfrm>
            <a:prstGeom prst="rect">
              <a:avLst/>
            </a:prstGeom>
          </p:spPr>
        </p:pic>
        <p:sp>
          <p:nvSpPr>
            <p:cNvPr id="33" name="CasellaDiTesto 32">
              <a:extLst>
                <a:ext uri="{FF2B5EF4-FFF2-40B4-BE49-F238E27FC236}">
                  <a16:creationId xmlns:a16="http://schemas.microsoft.com/office/drawing/2014/main" id="{374CF28F-9E8D-F174-E78B-DD074458FDAB}"/>
                </a:ext>
              </a:extLst>
            </p:cNvPr>
            <p:cNvSpPr txBox="1"/>
            <p:nvPr/>
          </p:nvSpPr>
          <p:spPr>
            <a:xfrm>
              <a:off x="6945249" y="5550864"/>
              <a:ext cx="1016000" cy="369332"/>
            </a:xfrm>
            <a:prstGeom prst="rect">
              <a:avLst/>
            </a:prstGeom>
            <a:noFill/>
          </p:spPr>
          <p:txBody>
            <a:bodyPr wrap="square" rtlCol="0">
              <a:spAutoFit/>
            </a:bodyPr>
            <a:lstStyle/>
            <a:p>
              <a:r>
                <a:rPr lang="en-GB" b="1" dirty="0"/>
                <a:t>Driver</a:t>
              </a:r>
            </a:p>
          </p:txBody>
        </p:sp>
        <p:sp>
          <p:nvSpPr>
            <p:cNvPr id="34" name="CasellaDiTesto 33">
              <a:extLst>
                <a:ext uri="{FF2B5EF4-FFF2-40B4-BE49-F238E27FC236}">
                  <a16:creationId xmlns:a16="http://schemas.microsoft.com/office/drawing/2014/main" id="{448A39D8-A75C-5391-622D-FB877DDA7CEB}"/>
                </a:ext>
              </a:extLst>
            </p:cNvPr>
            <p:cNvSpPr txBox="1"/>
            <p:nvPr/>
          </p:nvSpPr>
          <p:spPr>
            <a:xfrm>
              <a:off x="8230531" y="4263555"/>
              <a:ext cx="1516948" cy="523220"/>
            </a:xfrm>
            <a:prstGeom prst="rect">
              <a:avLst/>
            </a:prstGeom>
            <a:noFill/>
          </p:spPr>
          <p:txBody>
            <a:bodyPr wrap="square" rtlCol="0">
              <a:spAutoFit/>
            </a:bodyPr>
            <a:lstStyle/>
            <a:p>
              <a:r>
                <a:rPr lang="en-GB" sz="1400" b="1" dirty="0">
                  <a:solidFill>
                    <a:srgbClr val="FFFF0E"/>
                  </a:solidFill>
                </a:rPr>
                <a:t>W/ Ka-band</a:t>
              </a:r>
            </a:p>
            <a:p>
              <a:r>
                <a:rPr lang="en-GB" sz="1400" b="1" dirty="0">
                  <a:solidFill>
                    <a:srgbClr val="5B5ADF"/>
                  </a:solidFill>
                </a:rPr>
                <a:t>W/o Ka-bank</a:t>
              </a:r>
            </a:p>
          </p:txBody>
        </p:sp>
      </p:grpSp>
      <p:sp>
        <p:nvSpPr>
          <p:cNvPr id="35" name="CasellaDiTesto 34">
            <a:extLst>
              <a:ext uri="{FF2B5EF4-FFF2-40B4-BE49-F238E27FC236}">
                <a16:creationId xmlns:a16="http://schemas.microsoft.com/office/drawing/2014/main" id="{D42F4713-5F85-240E-FEFB-2A3F8564CE06}"/>
              </a:ext>
            </a:extLst>
          </p:cNvPr>
          <p:cNvSpPr txBox="1"/>
          <p:nvPr/>
        </p:nvSpPr>
        <p:spPr>
          <a:xfrm>
            <a:off x="9865651" y="4001945"/>
            <a:ext cx="1516948" cy="523220"/>
          </a:xfrm>
          <a:prstGeom prst="rect">
            <a:avLst/>
          </a:prstGeom>
          <a:noFill/>
        </p:spPr>
        <p:txBody>
          <a:bodyPr wrap="square" rtlCol="0">
            <a:spAutoFit/>
          </a:bodyPr>
          <a:lstStyle/>
          <a:p>
            <a:r>
              <a:rPr lang="en-GB" sz="1400" b="1" dirty="0">
                <a:solidFill>
                  <a:srgbClr val="F76E26"/>
                </a:solidFill>
              </a:rPr>
              <a:t>W/ Ka-band</a:t>
            </a:r>
          </a:p>
          <a:p>
            <a:r>
              <a:rPr lang="en-GB" sz="1400" b="1" dirty="0">
                <a:solidFill>
                  <a:srgbClr val="E30201"/>
                </a:solidFill>
              </a:rPr>
              <a:t>W/o Ka-bank</a:t>
            </a:r>
          </a:p>
        </p:txBody>
      </p:sp>
      <p:sp>
        <p:nvSpPr>
          <p:cNvPr id="36" name="CasellaDiTesto 35">
            <a:extLst>
              <a:ext uri="{FF2B5EF4-FFF2-40B4-BE49-F238E27FC236}">
                <a16:creationId xmlns:a16="http://schemas.microsoft.com/office/drawing/2014/main" id="{38BF9B0F-4B2E-4043-87E8-C0EBECA881B3}"/>
              </a:ext>
            </a:extLst>
          </p:cNvPr>
          <p:cNvSpPr txBox="1"/>
          <p:nvPr/>
        </p:nvSpPr>
        <p:spPr>
          <a:xfrm>
            <a:off x="9792067" y="3657733"/>
            <a:ext cx="2399933" cy="369332"/>
          </a:xfrm>
          <a:prstGeom prst="rect">
            <a:avLst/>
          </a:prstGeom>
          <a:noFill/>
        </p:spPr>
        <p:txBody>
          <a:bodyPr wrap="square" rtlCol="0">
            <a:spAutoFit/>
          </a:bodyPr>
          <a:lstStyle/>
          <a:p>
            <a:r>
              <a:rPr lang="en-GB" b="1" dirty="0"/>
              <a:t>Witness peak current</a:t>
            </a:r>
          </a:p>
        </p:txBody>
      </p:sp>
      <p:sp>
        <p:nvSpPr>
          <p:cNvPr id="2" name="CasellaDiTesto 1">
            <a:extLst>
              <a:ext uri="{FF2B5EF4-FFF2-40B4-BE49-F238E27FC236}">
                <a16:creationId xmlns:a16="http://schemas.microsoft.com/office/drawing/2014/main" id="{0200264B-E19B-D6A3-FA49-E84D25C466E7}"/>
              </a:ext>
            </a:extLst>
          </p:cNvPr>
          <p:cNvSpPr txBox="1"/>
          <p:nvPr/>
        </p:nvSpPr>
        <p:spPr>
          <a:xfrm rot="16200000">
            <a:off x="8923965" y="4685060"/>
            <a:ext cx="1273898" cy="307777"/>
          </a:xfrm>
          <a:prstGeom prst="rect">
            <a:avLst/>
          </a:prstGeom>
          <a:solidFill>
            <a:schemeClr val="bg1"/>
          </a:solidFill>
        </p:spPr>
        <p:txBody>
          <a:bodyPr wrap="square" rtlCol="0">
            <a:spAutoFit/>
          </a:bodyPr>
          <a:lstStyle/>
          <a:p>
            <a:r>
              <a:rPr lang="en-GB" sz="1400" b="1" dirty="0"/>
              <a:t>I slice (A)</a:t>
            </a:r>
          </a:p>
        </p:txBody>
      </p:sp>
      <p:sp>
        <p:nvSpPr>
          <p:cNvPr id="11" name="CasellaDiTesto 10">
            <a:extLst>
              <a:ext uri="{FF2B5EF4-FFF2-40B4-BE49-F238E27FC236}">
                <a16:creationId xmlns:a16="http://schemas.microsoft.com/office/drawing/2014/main" id="{9AF2DDE2-77F7-6D5A-95F4-7CB43B47B1C9}"/>
              </a:ext>
            </a:extLst>
          </p:cNvPr>
          <p:cNvSpPr txBox="1"/>
          <p:nvPr/>
        </p:nvSpPr>
        <p:spPr>
          <a:xfrm>
            <a:off x="10635551" y="6099708"/>
            <a:ext cx="679563" cy="307777"/>
          </a:xfrm>
          <a:prstGeom prst="rect">
            <a:avLst/>
          </a:prstGeom>
          <a:solidFill>
            <a:schemeClr val="bg1"/>
          </a:solidFill>
        </p:spPr>
        <p:txBody>
          <a:bodyPr wrap="square" rtlCol="0">
            <a:spAutoFit/>
          </a:bodyPr>
          <a:lstStyle/>
          <a:p>
            <a:r>
              <a:rPr lang="en-GB" sz="1400" b="1" dirty="0"/>
              <a:t>Z (</a:t>
            </a:r>
            <a:r>
              <a:rPr lang="el-GR" sz="1400" b="1" dirty="0"/>
              <a:t>μ</a:t>
            </a:r>
            <a:r>
              <a:rPr lang="it-IT" sz="1400" b="1" dirty="0"/>
              <a:t>m</a:t>
            </a:r>
            <a:r>
              <a:rPr lang="en-GB" sz="1400" b="1" dirty="0"/>
              <a:t>)</a:t>
            </a:r>
          </a:p>
        </p:txBody>
      </p:sp>
      <p:sp>
        <p:nvSpPr>
          <p:cNvPr id="13" name="CasellaDiTesto 12">
            <a:extLst>
              <a:ext uri="{FF2B5EF4-FFF2-40B4-BE49-F238E27FC236}">
                <a16:creationId xmlns:a16="http://schemas.microsoft.com/office/drawing/2014/main" id="{D06A6445-57C4-D311-F586-106033D4EC88}"/>
              </a:ext>
            </a:extLst>
          </p:cNvPr>
          <p:cNvSpPr txBox="1"/>
          <p:nvPr/>
        </p:nvSpPr>
        <p:spPr>
          <a:xfrm>
            <a:off x="361502" y="2720300"/>
            <a:ext cx="2182372" cy="1277273"/>
          </a:xfrm>
          <a:prstGeom prst="rect">
            <a:avLst/>
          </a:prstGeom>
          <a:noFill/>
        </p:spPr>
        <p:txBody>
          <a:bodyPr wrap="square" rtlCol="0">
            <a:spAutoFit/>
          </a:bodyPr>
          <a:lstStyle/>
          <a:p>
            <a:pPr algn="l"/>
            <a:r>
              <a:rPr lang="it-IT" sz="1100" dirty="0"/>
              <a:t>[16]  </a:t>
            </a:r>
            <a:r>
              <a:rPr lang="en-GB" sz="1100" b="0" i="0" u="none" strike="noStrike" baseline="0" dirty="0"/>
              <a:t>M. Behtouei  et al. ‘A SW  Ka-Band linearizer structure  with minimum surface electric </a:t>
            </a:r>
          </a:p>
          <a:p>
            <a:r>
              <a:rPr lang="en-US" sz="1100" b="0" i="0" u="none" strike="noStrike" baseline="0" dirty="0"/>
              <a:t>field for the compact light XLS  </a:t>
            </a:r>
            <a:r>
              <a:rPr lang="nl-NL" sz="1100" b="0" i="0" u="none" strike="noStrike" baseline="0" dirty="0"/>
              <a:t>project, NIMA vol 894 (2020)  </a:t>
            </a:r>
            <a:r>
              <a:rPr lang="en-GB" sz="1100" b="0" i="0" u="none" strike="noStrike" baseline="0" dirty="0"/>
              <a:t>https://doi.org/10.1016/j.nima.2  020.164653 </a:t>
            </a:r>
            <a:endParaRPr lang="en-GB" sz="1100" dirty="0"/>
          </a:p>
        </p:txBody>
      </p:sp>
      <p:sp>
        <p:nvSpPr>
          <p:cNvPr id="14" name="CasellaDiTesto 13">
            <a:extLst>
              <a:ext uri="{FF2B5EF4-FFF2-40B4-BE49-F238E27FC236}">
                <a16:creationId xmlns:a16="http://schemas.microsoft.com/office/drawing/2014/main" id="{0AC96C50-8AB8-570B-C038-BDD41DCCDC8F}"/>
              </a:ext>
            </a:extLst>
          </p:cNvPr>
          <p:cNvSpPr txBox="1"/>
          <p:nvPr/>
        </p:nvSpPr>
        <p:spPr>
          <a:xfrm>
            <a:off x="8490067" y="2693192"/>
            <a:ext cx="3246187" cy="1785104"/>
          </a:xfrm>
          <a:prstGeom prst="rect">
            <a:avLst/>
          </a:prstGeom>
          <a:noFill/>
        </p:spPr>
        <p:txBody>
          <a:bodyPr wrap="square" rtlCol="0">
            <a:spAutoFit/>
          </a:bodyPr>
          <a:lstStyle/>
          <a:p>
            <a:pPr algn="l"/>
            <a:r>
              <a:rPr lang="it-IT" sz="1100" dirty="0"/>
              <a:t>[17]  </a:t>
            </a:r>
            <a:r>
              <a:rPr lang="en-GB" sz="1100" dirty="0"/>
              <a:t>J.</a:t>
            </a:r>
            <a:r>
              <a:rPr lang="en-GB" sz="1100" i="0" u="none" strike="noStrike" baseline="0" dirty="0"/>
              <a:t> Scifo et al. ‘BEAM DYNAMICS STUDIES IN A</a:t>
            </a:r>
          </a:p>
          <a:p>
            <a:pPr algn="l"/>
            <a:r>
              <a:rPr lang="en-GB" sz="1100" i="0" u="none" strike="noStrike" baseline="0" dirty="0"/>
              <a:t>STANDING WAVE Ka-BAND LINEARIZERIPAC2021, Campinas, SP, Brazil, doi:10.18429/JACoW-IPAC2021-MOPAB270</a:t>
            </a:r>
          </a:p>
          <a:p>
            <a:pPr algn="l"/>
            <a:r>
              <a:rPr lang="en-GB" sz="1100" dirty="0"/>
              <a:t>[18]  </a:t>
            </a:r>
            <a:r>
              <a:rPr lang="it-IT" sz="1100" b="0" i="0" dirty="0">
                <a:effectLst/>
                <a:latin typeface="Proxima Nova"/>
              </a:rPr>
              <a:t>A. Castilla, R. </a:t>
            </a:r>
            <a:r>
              <a:rPr lang="it-IT" sz="1100" b="0" i="0" dirty="0" err="1">
                <a:effectLst/>
                <a:latin typeface="Proxima Nova"/>
              </a:rPr>
              <a:t>Apsimon</a:t>
            </a:r>
            <a:r>
              <a:rPr lang="it-IT" sz="1100" b="0" i="0" dirty="0">
                <a:effectLst/>
                <a:latin typeface="Proxima Nova"/>
              </a:rPr>
              <a:t>, G. Burt, X. </a:t>
            </a:r>
            <a:r>
              <a:rPr lang="it-IT" sz="1100" b="0" i="0" dirty="0" err="1">
                <a:effectLst/>
                <a:latin typeface="Proxima Nova"/>
              </a:rPr>
              <a:t>Wu</a:t>
            </a:r>
            <a:r>
              <a:rPr lang="it-IT" sz="1100" b="0" i="0" dirty="0">
                <a:effectLst/>
                <a:latin typeface="Proxima Nova"/>
              </a:rPr>
              <a:t>, A. Latina, X. </a:t>
            </a:r>
            <a:r>
              <a:rPr lang="it-IT" sz="1100" b="0" i="0" dirty="0" err="1">
                <a:effectLst/>
                <a:latin typeface="Proxima Nova"/>
              </a:rPr>
              <a:t>Liu</a:t>
            </a:r>
            <a:r>
              <a:rPr lang="it-IT" sz="1100" b="0" i="0" dirty="0">
                <a:effectLst/>
                <a:latin typeface="Proxima Nova"/>
              </a:rPr>
              <a:t>, I. </a:t>
            </a:r>
            <a:r>
              <a:rPr lang="it-IT" sz="1100" b="0" i="0" dirty="0" err="1">
                <a:effectLst/>
                <a:latin typeface="Proxima Nova"/>
              </a:rPr>
              <a:t>Syratchev</a:t>
            </a:r>
            <a:r>
              <a:rPr lang="it-IT" sz="1100" b="0" i="0" dirty="0">
                <a:effectLst/>
                <a:latin typeface="Proxima Nova"/>
              </a:rPr>
              <a:t>, W. </a:t>
            </a:r>
            <a:r>
              <a:rPr lang="it-IT" sz="1100" b="0" i="0" dirty="0" err="1">
                <a:effectLst/>
                <a:latin typeface="Proxima Nova"/>
              </a:rPr>
              <a:t>Wuensch</a:t>
            </a:r>
            <a:r>
              <a:rPr lang="it-IT" sz="1100" b="0" i="0" dirty="0">
                <a:effectLst/>
                <a:latin typeface="Proxima Nova"/>
              </a:rPr>
              <a:t>, B. Spataro, and A. W. Cross</a:t>
            </a:r>
          </a:p>
          <a:p>
            <a:pPr algn="l"/>
            <a:r>
              <a:rPr lang="it-IT" sz="1100" b="0" i="0" dirty="0">
                <a:effectLst/>
                <a:latin typeface="Proxima Nova"/>
              </a:rPr>
              <a:t>Phys. Rev. Accel. Beams </a:t>
            </a:r>
            <a:r>
              <a:rPr lang="it-IT" sz="1100" b="1" i="0" dirty="0">
                <a:effectLst/>
                <a:latin typeface="Proxima Nova"/>
              </a:rPr>
              <a:t>25</a:t>
            </a:r>
            <a:r>
              <a:rPr lang="it-IT" sz="1100" b="0" i="0" dirty="0">
                <a:effectLst/>
                <a:latin typeface="Proxima Nova"/>
              </a:rPr>
              <a:t>, 112001 – </a:t>
            </a:r>
            <a:r>
              <a:rPr lang="it-IT" sz="1100" b="0" i="0" dirty="0" err="1">
                <a:effectLst/>
                <a:latin typeface="Proxima Nova"/>
              </a:rPr>
              <a:t>Published</a:t>
            </a:r>
            <a:r>
              <a:rPr lang="it-IT" sz="1100" b="0" i="0" dirty="0">
                <a:effectLst/>
                <a:latin typeface="Proxima Nova"/>
              </a:rPr>
              <a:t> 9 November 2022</a:t>
            </a:r>
          </a:p>
          <a:p>
            <a:pPr algn="l"/>
            <a:endParaRPr lang="en-GB" sz="1100" dirty="0"/>
          </a:p>
        </p:txBody>
      </p:sp>
      <p:pic>
        <p:nvPicPr>
          <p:cNvPr id="21" name="Immagine 20">
            <a:extLst>
              <a:ext uri="{FF2B5EF4-FFF2-40B4-BE49-F238E27FC236}">
                <a16:creationId xmlns:a16="http://schemas.microsoft.com/office/drawing/2014/main" id="{A48B7B8A-A528-05B8-4AF0-5E047D4ACB8E}"/>
              </a:ext>
            </a:extLst>
          </p:cNvPr>
          <p:cNvPicPr>
            <a:picLocks noChangeAspect="1"/>
          </p:cNvPicPr>
          <p:nvPr/>
        </p:nvPicPr>
        <p:blipFill>
          <a:blip r:embed="rId10"/>
          <a:stretch>
            <a:fillRect/>
          </a:stretch>
        </p:blipFill>
        <p:spPr>
          <a:xfrm>
            <a:off x="2919807" y="2146674"/>
            <a:ext cx="1417443" cy="472481"/>
          </a:xfrm>
          <a:prstGeom prst="rect">
            <a:avLst/>
          </a:prstGeom>
        </p:spPr>
      </p:pic>
      <p:sp>
        <p:nvSpPr>
          <p:cNvPr id="25" name="CasellaDiTesto 24">
            <a:extLst>
              <a:ext uri="{FF2B5EF4-FFF2-40B4-BE49-F238E27FC236}">
                <a16:creationId xmlns:a16="http://schemas.microsoft.com/office/drawing/2014/main" id="{C8E38119-2962-68EC-1375-241BF620DC2F}"/>
              </a:ext>
            </a:extLst>
          </p:cNvPr>
          <p:cNvSpPr txBox="1"/>
          <p:nvPr/>
        </p:nvSpPr>
        <p:spPr>
          <a:xfrm>
            <a:off x="4324770" y="2214361"/>
            <a:ext cx="415498" cy="261610"/>
          </a:xfrm>
          <a:prstGeom prst="rect">
            <a:avLst/>
          </a:prstGeom>
          <a:noFill/>
        </p:spPr>
        <p:txBody>
          <a:bodyPr wrap="none" rtlCol="0">
            <a:spAutoFit/>
          </a:bodyPr>
          <a:lstStyle/>
          <a:p>
            <a:r>
              <a:rPr lang="en-GB" sz="1100" u="sng" dirty="0"/>
              <a:t>[</a:t>
            </a:r>
            <a:r>
              <a:rPr lang="en-GB" sz="1100" dirty="0"/>
              <a:t>17</a:t>
            </a:r>
            <a:r>
              <a:rPr lang="en-GB" sz="1100" u="sng" dirty="0"/>
              <a:t>]</a:t>
            </a:r>
          </a:p>
        </p:txBody>
      </p:sp>
    </p:spTree>
    <p:extLst>
      <p:ext uri="{BB962C8B-B14F-4D97-AF65-F5344CB8AC3E}">
        <p14:creationId xmlns:p14="http://schemas.microsoft.com/office/powerpoint/2010/main" val="2993770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0A6DAC-FC49-1B99-8E16-2FDBD626CDB6}"/>
              </a:ext>
            </a:extLst>
          </p:cNvPr>
          <p:cNvSpPr>
            <a:spLocks noGrp="1"/>
          </p:cNvSpPr>
          <p:nvPr>
            <p:ph idx="1"/>
          </p:nvPr>
        </p:nvSpPr>
        <p:spPr>
          <a:xfrm>
            <a:off x="969893" y="1253331"/>
            <a:ext cx="10515600" cy="4351338"/>
          </a:xfrm>
        </p:spPr>
        <p:txBody>
          <a:bodyPr>
            <a:normAutofit fontScale="92500" lnSpcReduction="20000"/>
          </a:bodyPr>
          <a:lstStyle/>
          <a:p>
            <a:pPr algn="just"/>
            <a:r>
              <a:rPr lang="en-US" dirty="0"/>
              <a:t>This study demonstrates that operating a plasma stage with a complete C-band injector is feasible. This machine is expected to enhance the repetition rate and reduce the injector's footprint while maintaining high-quality beams through a more compact system.</a:t>
            </a:r>
          </a:p>
          <a:p>
            <a:pPr marL="0" indent="0" algn="just">
              <a:buNone/>
            </a:pPr>
            <a:endParaRPr lang="en-US" dirty="0"/>
          </a:p>
          <a:p>
            <a:pPr algn="just"/>
            <a:r>
              <a:rPr lang="en-US" dirty="0"/>
              <a:t>Further optimizations of the new C-band injector are ongoing. Additional focus will be placed on beam dynamics simulations to address the time separation required for PWFA application.</a:t>
            </a:r>
          </a:p>
          <a:p>
            <a:pPr lvl="1" algn="just"/>
            <a:r>
              <a:rPr lang="en-US" dirty="0"/>
              <a:t>Further investigation into the layout, including the Ka-band cavity, is needed to assess its impact on the bunch separation and stability.</a:t>
            </a:r>
          </a:p>
          <a:p>
            <a:pPr lvl="2" algn="just"/>
            <a:r>
              <a:rPr lang="en-US" dirty="0"/>
              <a:t>technological feasibility must be demonstrated.</a:t>
            </a:r>
          </a:p>
          <a:p>
            <a:pPr marL="914400" lvl="2" indent="0" algn="just">
              <a:buNone/>
            </a:pPr>
            <a:endParaRPr lang="en-US" dirty="0"/>
          </a:p>
          <a:p>
            <a:pPr algn="just"/>
            <a:r>
              <a:rPr lang="en-US" dirty="0"/>
              <a:t>Jitter studies must be performed to assess the working point stability.</a:t>
            </a:r>
          </a:p>
          <a:p>
            <a:pPr marL="0" indent="0" algn="just">
              <a:buNone/>
            </a:pPr>
            <a:endParaRPr lang="en-GB" sz="1800" dirty="0">
              <a:solidFill>
                <a:srgbClr val="000000"/>
              </a:solidFill>
              <a:latin typeface="Calibri" panose="020F0502020204030204" pitchFamily="34" charset="0"/>
            </a:endParaRPr>
          </a:p>
        </p:txBody>
      </p:sp>
      <p:sp>
        <p:nvSpPr>
          <p:cNvPr id="3" name="Slide Number Placeholder 2">
            <a:extLst>
              <a:ext uri="{FF2B5EF4-FFF2-40B4-BE49-F238E27FC236}">
                <a16:creationId xmlns:a16="http://schemas.microsoft.com/office/drawing/2014/main" id="{4DF3045B-3F82-D68C-1E0E-7950F2A04F0D}"/>
              </a:ext>
            </a:extLst>
          </p:cNvPr>
          <p:cNvSpPr>
            <a:spLocks noGrp="1"/>
          </p:cNvSpPr>
          <p:nvPr>
            <p:ph type="sldNum" sz="quarter" idx="12"/>
          </p:nvPr>
        </p:nvSpPr>
        <p:spPr/>
        <p:txBody>
          <a:bodyPr/>
          <a:lstStyle/>
          <a:p>
            <a:fld id="{3A3A6714-3D1F-4857-9904-D935B84167FA}" type="slidenum">
              <a:rPr lang="en-GB" smtClean="0"/>
              <a:pPr/>
              <a:t>17</a:t>
            </a:fld>
            <a:endParaRPr lang="en-GB"/>
          </a:p>
        </p:txBody>
      </p:sp>
      <p:sp>
        <p:nvSpPr>
          <p:cNvPr id="4" name="Title 3">
            <a:extLst>
              <a:ext uri="{FF2B5EF4-FFF2-40B4-BE49-F238E27FC236}">
                <a16:creationId xmlns:a16="http://schemas.microsoft.com/office/drawing/2014/main" id="{07D24A51-A21C-E2CC-3A0D-EDC593C45FC6}"/>
              </a:ext>
            </a:extLst>
          </p:cNvPr>
          <p:cNvSpPr>
            <a:spLocks noGrp="1"/>
          </p:cNvSpPr>
          <p:nvPr>
            <p:ph type="title"/>
          </p:nvPr>
        </p:nvSpPr>
        <p:spPr/>
        <p:txBody>
          <a:bodyPr/>
          <a:lstStyle/>
          <a:p>
            <a:r>
              <a:rPr lang="en-GB" dirty="0"/>
              <a:t>Conclusions and future prospectives</a:t>
            </a:r>
          </a:p>
        </p:txBody>
      </p:sp>
      <p:sp>
        <p:nvSpPr>
          <p:cNvPr id="5" name="Footer Placeholder 4">
            <a:extLst>
              <a:ext uri="{FF2B5EF4-FFF2-40B4-BE49-F238E27FC236}">
                <a16:creationId xmlns:a16="http://schemas.microsoft.com/office/drawing/2014/main" id="{B7E80CC8-7069-899F-09B0-8D0E5C62D218}"/>
              </a:ext>
            </a:extLst>
          </p:cNvPr>
          <p:cNvSpPr>
            <a:spLocks noGrp="1"/>
          </p:cNvSpPr>
          <p:nvPr>
            <p:ph type="ftr" sz="quarter" idx="13"/>
          </p:nvPr>
        </p:nvSpPr>
        <p:spPr/>
        <p:txBody>
          <a:bodyPr/>
          <a:lstStyle/>
          <a:p>
            <a:pPr algn="l"/>
            <a:r>
              <a:rPr lang="en-GB"/>
              <a:t>Gilles Jacopo Silvi, EuPRAXIA_ PP Annual Meeting 22/09/2024</a:t>
            </a:r>
            <a:endParaRPr lang="en-GB" dirty="0"/>
          </a:p>
        </p:txBody>
      </p:sp>
    </p:spTree>
    <p:extLst>
      <p:ext uri="{BB962C8B-B14F-4D97-AF65-F5344CB8AC3E}">
        <p14:creationId xmlns:p14="http://schemas.microsoft.com/office/powerpoint/2010/main" val="2115414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p:txBody>
          <a:bodyPr>
            <a:normAutofit fontScale="90000"/>
          </a:bodyPr>
          <a:lstStyle/>
          <a:p>
            <a:r>
              <a:rPr lang="en-US" sz="4800" b="0" i="0" dirty="0">
                <a:solidFill>
                  <a:schemeClr val="bg1"/>
                </a:solidFill>
                <a:effectLst/>
                <a:latin typeface="Arial" panose="020B0604020202020204" pitchFamily="34" charset="0"/>
              </a:rPr>
              <a:t>Thank you for your attention</a:t>
            </a:r>
            <a:br>
              <a:rPr lang="en-US" sz="4800" b="0" i="0" dirty="0">
                <a:solidFill>
                  <a:schemeClr val="bg1"/>
                </a:solidFill>
                <a:effectLst/>
                <a:latin typeface="Arial" panose="020B0604020202020204" pitchFamily="34" charset="0"/>
              </a:rPr>
            </a:br>
            <a:endParaRPr lang="en-GB" dirty="0"/>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a:xfrm>
            <a:off x="2927923" y="2461560"/>
            <a:ext cx="7813967" cy="1680463"/>
          </a:xfrm>
        </p:spPr>
        <p:txBody>
          <a:bodyPr>
            <a:normAutofit fontScale="55000" lnSpcReduction="20000"/>
          </a:bodyPr>
          <a:lstStyle/>
          <a:p>
            <a:pPr marL="0" indent="0">
              <a:spcAft>
                <a:spcPts val="100"/>
              </a:spcAft>
              <a:buNone/>
            </a:pPr>
            <a:r>
              <a:rPr lang="en-US" sz="4000" dirty="0"/>
              <a:t>Gilles Jacopo Silvi* (Sapienza University of Rome &amp; INFN-LNF)</a:t>
            </a:r>
          </a:p>
          <a:p>
            <a:pPr marL="0" indent="0">
              <a:spcAft>
                <a:spcPts val="100"/>
              </a:spcAft>
              <a:buNone/>
            </a:pPr>
            <a:r>
              <a:rPr lang="en-US" sz="4000" dirty="0"/>
              <a:t>EuPRAXIA_PP Annual Meeting 2024</a:t>
            </a:r>
          </a:p>
          <a:p>
            <a:pPr>
              <a:spcAft>
                <a:spcPts val="100"/>
              </a:spcAft>
            </a:pPr>
            <a:r>
              <a:rPr lang="en-US" sz="4000" i="1" dirty="0">
                <a:ea typeface="DejaVu Sans" pitchFamily="2"/>
                <a:cs typeface="DejaVu Sans" pitchFamily="2"/>
              </a:rPr>
              <a:t>On behalf of the EuPRAXIA@SPARC_LAB collaboration</a:t>
            </a:r>
          </a:p>
          <a:p>
            <a:pPr marL="0" indent="0">
              <a:spcAft>
                <a:spcPts val="100"/>
              </a:spcAft>
              <a:buNone/>
            </a:pPr>
            <a:r>
              <a:rPr lang="en-US" sz="4000" u="sng" dirty="0"/>
              <a:t>*gillesjacopo.silvi@uniroma1.it</a:t>
            </a:r>
            <a:endParaRPr lang="en-US" sz="4000" u="sng" dirty="0">
              <a:latin typeface="Source Sans Pro Light" pitchFamily="34"/>
            </a:endParaRPr>
          </a:p>
          <a:p>
            <a:endParaRPr lang="en-GB" sz="4000" dirty="0"/>
          </a:p>
        </p:txBody>
      </p:sp>
      <p:sp>
        <p:nvSpPr>
          <p:cNvPr id="4" name="CasellaDiTesto 3">
            <a:extLst>
              <a:ext uri="{FF2B5EF4-FFF2-40B4-BE49-F238E27FC236}">
                <a16:creationId xmlns:a16="http://schemas.microsoft.com/office/drawing/2014/main" id="{DA35634F-E708-698D-F4A2-4788C4FACB96}"/>
              </a:ext>
            </a:extLst>
          </p:cNvPr>
          <p:cNvSpPr txBox="1"/>
          <p:nvPr/>
        </p:nvSpPr>
        <p:spPr>
          <a:xfrm>
            <a:off x="2143435" y="4142023"/>
            <a:ext cx="9261627" cy="707886"/>
          </a:xfrm>
          <a:prstGeom prst="rect">
            <a:avLst/>
          </a:prstGeom>
          <a:noFill/>
        </p:spPr>
        <p:txBody>
          <a:bodyPr wrap="square" rtlCol="0">
            <a:spAutoFit/>
          </a:bodyPr>
          <a:lstStyle/>
          <a:p>
            <a:r>
              <a:rPr lang="en-GB" sz="2000" b="1" dirty="0">
                <a:solidFill>
                  <a:srgbClr val="FFC000"/>
                </a:solidFill>
              </a:rPr>
              <a:t>Special acknowledgment to A. Giribono, E. Chiadroni, C. Vaccarezza, A. Mostacci, B. Spataro F. Cardelli, and the EuPRAXIA@SPARC_LAB WP1 for materials and discussions</a:t>
            </a:r>
          </a:p>
        </p:txBody>
      </p:sp>
    </p:spTree>
    <p:extLst>
      <p:ext uri="{BB962C8B-B14F-4D97-AF65-F5344CB8AC3E}">
        <p14:creationId xmlns:p14="http://schemas.microsoft.com/office/powerpoint/2010/main" val="237516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73995-E400-49A3-94E4-9406CBF77597}"/>
              </a:ext>
            </a:extLst>
          </p:cNvPr>
          <p:cNvSpPr>
            <a:spLocks noGrp="1"/>
          </p:cNvSpPr>
          <p:nvPr>
            <p:ph type="sldNum" sz="quarter" idx="12"/>
          </p:nvPr>
        </p:nvSpPr>
        <p:spPr/>
        <p:txBody>
          <a:bodyPr/>
          <a:lstStyle/>
          <a:p>
            <a:fld id="{3A3A6714-3D1F-4857-9904-D935B84167FA}" type="slidenum">
              <a:rPr lang="en-GB" smtClean="0"/>
              <a:pPr/>
              <a:t>19</a:t>
            </a:fld>
            <a:endParaRPr lang="en-GB"/>
          </a:p>
        </p:txBody>
      </p:sp>
      <p:sp>
        <p:nvSpPr>
          <p:cNvPr id="4" name="Title 3">
            <a:extLst>
              <a:ext uri="{FF2B5EF4-FFF2-40B4-BE49-F238E27FC236}">
                <a16:creationId xmlns:a16="http://schemas.microsoft.com/office/drawing/2014/main" id="{29DE9F6A-3F93-4053-B7D9-D2D17F62E868}"/>
              </a:ext>
            </a:extLst>
          </p:cNvPr>
          <p:cNvSpPr>
            <a:spLocks noGrp="1"/>
          </p:cNvSpPr>
          <p:nvPr>
            <p:ph type="title"/>
          </p:nvPr>
        </p:nvSpPr>
        <p:spPr/>
        <p:txBody>
          <a:bodyPr/>
          <a:lstStyle/>
          <a:p>
            <a:r>
              <a:rPr lang="en-GB"/>
              <a:t>EuPRAXIA-PP Consortium I</a:t>
            </a:r>
          </a:p>
        </p:txBody>
      </p:sp>
      <p:sp>
        <p:nvSpPr>
          <p:cNvPr id="5" name="Footer Placeholder 4">
            <a:extLst>
              <a:ext uri="{FF2B5EF4-FFF2-40B4-BE49-F238E27FC236}">
                <a16:creationId xmlns:a16="http://schemas.microsoft.com/office/drawing/2014/main" id="{D4B1041A-ADD9-4A5F-9AEC-0247FA6BB942}"/>
              </a:ext>
            </a:extLst>
          </p:cNvPr>
          <p:cNvSpPr>
            <a:spLocks noGrp="1"/>
          </p:cNvSpPr>
          <p:nvPr>
            <p:ph type="ftr" sz="quarter" idx="13"/>
          </p:nvPr>
        </p:nvSpPr>
        <p:spPr/>
        <p:txBody>
          <a:bodyPr/>
          <a:lstStyle/>
          <a:p>
            <a:pPr algn="l"/>
            <a:r>
              <a:rPr lang="en-GB"/>
              <a:t>Gilles Jacopo Silvi, EuPRAXIA_ PP Annual Meeting 22/09/2024</a:t>
            </a:r>
          </a:p>
        </p:txBody>
      </p:sp>
      <p:sp>
        <p:nvSpPr>
          <p:cNvPr id="50" name="Rechteck 35">
            <a:extLst>
              <a:ext uri="{FF2B5EF4-FFF2-40B4-BE49-F238E27FC236}">
                <a16:creationId xmlns:a16="http://schemas.microsoft.com/office/drawing/2014/main" id="{A5ACCBF3-CB4F-48DE-BA54-7577A79FFE28}"/>
              </a:ext>
            </a:extLst>
          </p:cNvPr>
          <p:cNvSpPr/>
          <p:nvPr/>
        </p:nvSpPr>
        <p:spPr>
          <a:xfrm>
            <a:off x="279399" y="4699422"/>
            <a:ext cx="7296171" cy="162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hteck 34">
            <a:extLst>
              <a:ext uri="{FF2B5EF4-FFF2-40B4-BE49-F238E27FC236}">
                <a16:creationId xmlns:a16="http://schemas.microsoft.com/office/drawing/2014/main" id="{A3ABD8E1-507C-410D-8E3F-6205C0D2AD59}"/>
              </a:ext>
            </a:extLst>
          </p:cNvPr>
          <p:cNvSpPr/>
          <p:nvPr/>
        </p:nvSpPr>
        <p:spPr>
          <a:xfrm>
            <a:off x="5612091" y="3422642"/>
            <a:ext cx="6300510" cy="28999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hteck 31">
            <a:extLst>
              <a:ext uri="{FF2B5EF4-FFF2-40B4-BE49-F238E27FC236}">
                <a16:creationId xmlns:a16="http://schemas.microsoft.com/office/drawing/2014/main" id="{D9770738-AC8C-494C-A705-2526881004D5}"/>
              </a:ext>
            </a:extLst>
          </p:cNvPr>
          <p:cNvSpPr/>
          <p:nvPr/>
        </p:nvSpPr>
        <p:spPr>
          <a:xfrm>
            <a:off x="4450283" y="927100"/>
            <a:ext cx="7462317" cy="1807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hteck 14">
            <a:extLst>
              <a:ext uri="{FF2B5EF4-FFF2-40B4-BE49-F238E27FC236}">
                <a16:creationId xmlns:a16="http://schemas.microsoft.com/office/drawing/2014/main" id="{A34A0E58-8315-4A65-A720-2627008F066F}"/>
              </a:ext>
            </a:extLst>
          </p:cNvPr>
          <p:cNvSpPr/>
          <p:nvPr/>
        </p:nvSpPr>
        <p:spPr>
          <a:xfrm>
            <a:off x="279399" y="927100"/>
            <a:ext cx="4953001" cy="31673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56" name="Picture 8" descr="Sapienza University of Rome - EU Agenda">
            <a:extLst>
              <a:ext uri="{FF2B5EF4-FFF2-40B4-BE49-F238E27FC236}">
                <a16:creationId xmlns:a16="http://schemas.microsoft.com/office/drawing/2014/main" id="{A7CCBFF7-9B05-4200-973C-5585810327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0619" y="1048718"/>
            <a:ext cx="2628948" cy="1332000"/>
          </a:xfrm>
          <a:prstGeom prst="rect">
            <a:avLst/>
          </a:prstGeom>
          <a:ln>
            <a:noFill/>
          </a:ln>
          <a:effectLst>
            <a:outerShdw blurRad="292100" dist="139700" dir="2700000" algn="tl" rotWithShape="0">
              <a:srgbClr val="333333">
                <a:alpha val="65000"/>
              </a:srgbClr>
            </a:outerShdw>
          </a:effectLst>
        </p:spPr>
      </p:pic>
      <p:pic>
        <p:nvPicPr>
          <p:cNvPr id="57" name="Picture 10" descr="Elettra">
            <a:extLst>
              <a:ext uri="{FF2B5EF4-FFF2-40B4-BE49-F238E27FC236}">
                <a16:creationId xmlns:a16="http://schemas.microsoft.com/office/drawing/2014/main" id="{5B8400A8-16A3-4BD6-9E27-9317F82E12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4207" y="2688105"/>
            <a:ext cx="1888442" cy="1210909"/>
          </a:xfrm>
          <a:prstGeom prst="rect">
            <a:avLst/>
          </a:prstGeom>
          <a:ln>
            <a:noFill/>
          </a:ln>
          <a:effectLst>
            <a:outerShdw blurRad="292100" dist="139700" dir="2700000" algn="tl" rotWithShape="0">
              <a:srgbClr val="333333">
                <a:alpha val="65000"/>
              </a:srgbClr>
            </a:outerShdw>
          </a:effectLst>
        </p:spPr>
      </p:pic>
      <p:pic>
        <p:nvPicPr>
          <p:cNvPr id="58" name="Picture 14" descr="Deutschlands größtes Beschleunigerzentrum - Deutsches  Elektronen-Synchrotron DESY">
            <a:extLst>
              <a:ext uri="{FF2B5EF4-FFF2-40B4-BE49-F238E27FC236}">
                <a16:creationId xmlns:a16="http://schemas.microsoft.com/office/drawing/2014/main" id="{43D4D816-4570-484E-8241-F393B4875B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4361" y="3641260"/>
            <a:ext cx="1080000" cy="1080000"/>
          </a:xfrm>
          <a:prstGeom prst="rect">
            <a:avLst/>
          </a:prstGeom>
          <a:ln>
            <a:noFill/>
          </a:ln>
          <a:effectLst>
            <a:outerShdw blurRad="292100" dist="139700" dir="2700000" algn="tl" rotWithShape="0">
              <a:srgbClr val="333333">
                <a:alpha val="65000"/>
              </a:srgbClr>
            </a:outerShdw>
          </a:effectLst>
        </p:spPr>
      </p:pic>
      <p:pic>
        <p:nvPicPr>
          <p:cNvPr id="59" name="Picture 16" descr="Logos im Überblick (HZDR, Helmholtz, NCT, DRESDEN-concept)">
            <a:extLst>
              <a:ext uri="{FF2B5EF4-FFF2-40B4-BE49-F238E27FC236}">
                <a16:creationId xmlns:a16="http://schemas.microsoft.com/office/drawing/2014/main" id="{C33C601D-D9E0-4CC2-A619-7783E609BC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15759" y="5025392"/>
            <a:ext cx="1849341" cy="910800"/>
          </a:xfrm>
          <a:prstGeom prst="rect">
            <a:avLst/>
          </a:prstGeom>
          <a:ln>
            <a:noFill/>
          </a:ln>
          <a:effectLst>
            <a:outerShdw blurRad="292100" dist="139700" dir="2700000" algn="tl" rotWithShape="0">
              <a:srgbClr val="333333">
                <a:alpha val="65000"/>
              </a:srgbClr>
            </a:outerShdw>
          </a:effectLst>
        </p:spPr>
      </p:pic>
      <p:pic>
        <p:nvPicPr>
          <p:cNvPr id="60" name="Picture 18" descr="Bilderservice | Ferdinand-Braun-Institut">
            <a:extLst>
              <a:ext uri="{FF2B5EF4-FFF2-40B4-BE49-F238E27FC236}">
                <a16:creationId xmlns:a16="http://schemas.microsoft.com/office/drawing/2014/main" id="{DD5C8B41-7ADA-4A9D-8FEF-433B1E6DA80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85011" y="3634803"/>
            <a:ext cx="1720925" cy="1080000"/>
          </a:xfrm>
          <a:prstGeom prst="rect">
            <a:avLst/>
          </a:prstGeom>
          <a:ln>
            <a:noFill/>
          </a:ln>
          <a:effectLst>
            <a:outerShdw blurRad="292100" dist="139700" dir="2700000" algn="tl" rotWithShape="0">
              <a:srgbClr val="333333">
                <a:alpha val="65000"/>
              </a:srgbClr>
            </a:outerShdw>
          </a:effectLst>
        </p:spPr>
      </p:pic>
      <p:pic>
        <p:nvPicPr>
          <p:cNvPr id="61" name="Picture 20" descr="Fraunhofer ILT drives laser-based manufacturing - AMable">
            <a:extLst>
              <a:ext uri="{FF2B5EF4-FFF2-40B4-BE49-F238E27FC236}">
                <a16:creationId xmlns:a16="http://schemas.microsoft.com/office/drawing/2014/main" id="{716F6711-1E1D-4C29-B6FD-8E157BBCA91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120157" y="3641260"/>
            <a:ext cx="1620001" cy="1080000"/>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589615" y="5025392"/>
            <a:ext cx="2397347" cy="910800"/>
            <a:chOff x="7474190" y="5025392"/>
            <a:chExt cx="2397347" cy="910800"/>
          </a:xfrm>
        </p:grpSpPr>
        <p:sp>
          <p:nvSpPr>
            <p:cNvPr id="54" name="Rechteck 13">
              <a:extLst>
                <a:ext uri="{FF2B5EF4-FFF2-40B4-BE49-F238E27FC236}">
                  <a16:creationId xmlns:a16="http://schemas.microsoft.com/office/drawing/2014/main" id="{E203BA34-88EB-4111-A95C-5A566269D229}"/>
                </a:ext>
              </a:extLst>
            </p:cNvPr>
            <p:cNvSpPr/>
            <p:nvPr/>
          </p:nvSpPr>
          <p:spPr>
            <a:xfrm>
              <a:off x="7474190" y="5025392"/>
              <a:ext cx="2397347" cy="910800"/>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22" descr="Forschungszentrum Jülich - Hidden - FZJ Logo">
              <a:extLst>
                <a:ext uri="{FF2B5EF4-FFF2-40B4-BE49-F238E27FC236}">
                  <a16:creationId xmlns:a16="http://schemas.microsoft.com/office/drawing/2014/main" id="{B6FD3D1D-B124-4A55-ADC3-BD9FF0449B9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621299" y="5194621"/>
              <a:ext cx="2037814" cy="592282"/>
            </a:xfrm>
            <a:prstGeom prst="rect">
              <a:avLst/>
            </a:prstGeom>
            <a:ln>
              <a:noFill/>
            </a:ln>
            <a:effectLst/>
          </p:spPr>
        </p:pic>
      </p:grpSp>
      <p:pic>
        <p:nvPicPr>
          <p:cNvPr id="63" name="Picture 26" descr="Logo - LMU München">
            <a:extLst>
              <a:ext uri="{FF2B5EF4-FFF2-40B4-BE49-F238E27FC236}">
                <a16:creationId xmlns:a16="http://schemas.microsoft.com/office/drawing/2014/main" id="{267B2083-1C44-405D-AE04-3FDA0AB41BD9}"/>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0111476" y="5025392"/>
            <a:ext cx="1620000" cy="909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4" name="Grafik 8">
            <a:extLst>
              <a:ext uri="{FF2B5EF4-FFF2-40B4-BE49-F238E27FC236}">
                <a16:creationId xmlns:a16="http://schemas.microsoft.com/office/drawing/2014/main" id="{CE00AF57-5FC4-421A-A3C8-6B79AF8091E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0133" y="1977019"/>
            <a:ext cx="2575629" cy="1921995"/>
          </a:xfrm>
          <a:prstGeom prst="rect">
            <a:avLst/>
          </a:prstGeom>
          <a:ln>
            <a:noFill/>
          </a:ln>
          <a:effectLst>
            <a:outerShdw blurRad="292100" dist="139700" dir="2700000" algn="tl" rotWithShape="0">
              <a:srgbClr val="333333">
                <a:alpha val="65000"/>
              </a:srgbClr>
            </a:outerShdw>
          </a:effectLst>
        </p:spPr>
      </p:pic>
      <p:pic>
        <p:nvPicPr>
          <p:cNvPr id="65" name="Grafik 10">
            <a:extLst>
              <a:ext uri="{FF2B5EF4-FFF2-40B4-BE49-F238E27FC236}">
                <a16:creationId xmlns:a16="http://schemas.microsoft.com/office/drawing/2014/main" id="{74B2BDC8-81F6-41DF-B21A-EE2FBA254CF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602772" y="1048718"/>
            <a:ext cx="1616772" cy="1332000"/>
          </a:xfrm>
          <a:prstGeom prst="rect">
            <a:avLst/>
          </a:prstGeom>
          <a:ln>
            <a:noFill/>
          </a:ln>
          <a:effectLst>
            <a:outerShdw blurRad="292100" dist="139700" dir="2700000" algn="tl" rotWithShape="0">
              <a:srgbClr val="333333">
                <a:alpha val="65000"/>
              </a:srgbClr>
            </a:outerShdw>
          </a:effectLst>
        </p:spPr>
      </p:pic>
      <p:sp>
        <p:nvSpPr>
          <p:cNvPr id="67" name="Rechteck 33">
            <a:extLst>
              <a:ext uri="{FF2B5EF4-FFF2-40B4-BE49-F238E27FC236}">
                <a16:creationId xmlns:a16="http://schemas.microsoft.com/office/drawing/2014/main" id="{9305D3E1-918D-4BDD-AC5D-D863B9463328}"/>
              </a:ext>
            </a:extLst>
          </p:cNvPr>
          <p:cNvSpPr/>
          <p:nvPr/>
        </p:nvSpPr>
        <p:spPr>
          <a:xfrm>
            <a:off x="9145474" y="1032481"/>
            <a:ext cx="2590043" cy="1332000"/>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68" name="Picture 2" descr="Grottaroli ed ENEA insieme in Antartide - Grottaroli">
            <a:extLst>
              <a:ext uri="{FF2B5EF4-FFF2-40B4-BE49-F238E27FC236}">
                <a16:creationId xmlns:a16="http://schemas.microsoft.com/office/drawing/2014/main" id="{1FB4B584-33A0-4816-8F53-464BEDB701E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170381" y="1281830"/>
            <a:ext cx="2502243" cy="86577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0" name="Textfeld 15">
            <a:extLst>
              <a:ext uri="{FF2B5EF4-FFF2-40B4-BE49-F238E27FC236}">
                <a16:creationId xmlns:a16="http://schemas.microsoft.com/office/drawing/2014/main" id="{13C36864-23AC-43A9-935F-1A47C97E06ED}"/>
              </a:ext>
            </a:extLst>
          </p:cNvPr>
          <p:cNvSpPr txBox="1"/>
          <p:nvPr/>
        </p:nvSpPr>
        <p:spPr>
          <a:xfrm>
            <a:off x="1649770" y="1461187"/>
            <a:ext cx="1333698" cy="384721"/>
          </a:xfrm>
          <a:prstGeom prst="rect">
            <a:avLst/>
          </a:prstGeom>
          <a:noFill/>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a:ln>
                  <a:noFill/>
                </a:ln>
                <a:solidFill>
                  <a:prstClr val="black"/>
                </a:solidFill>
                <a:effectLst/>
                <a:uLnTx/>
                <a:uFillTx/>
                <a:latin typeface="+mj-lt"/>
                <a:ea typeface="+mn-ea"/>
                <a:cs typeface="+mn-cs"/>
              </a:rPr>
              <a:t>Coordinator</a:t>
            </a:r>
          </a:p>
        </p:txBody>
      </p:sp>
      <p:pic>
        <p:nvPicPr>
          <p:cNvPr id="74" name="Picture 73" descr="Shape, background pattern, rectangle&#10;&#10;Description automatically generated">
            <a:extLst>
              <a:ext uri="{FF2B5EF4-FFF2-40B4-BE49-F238E27FC236}">
                <a16:creationId xmlns:a16="http://schemas.microsoft.com/office/drawing/2014/main" id="{AD0379C6-D924-42A0-A75D-AAC2EC03D4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808512" y="3623424"/>
            <a:ext cx="1079429" cy="720000"/>
          </a:xfrm>
          <a:prstGeom prst="rect">
            <a:avLst/>
          </a:prstGeom>
        </p:spPr>
      </p:pic>
      <p:pic>
        <p:nvPicPr>
          <p:cNvPr id="76" name="Picture 75" descr="Shape&#10;&#10;Description automatically generated">
            <a:extLst>
              <a:ext uri="{FF2B5EF4-FFF2-40B4-BE49-F238E27FC236}">
                <a16:creationId xmlns:a16="http://schemas.microsoft.com/office/drawing/2014/main" id="{C9A15D39-7121-447A-8B95-631FCDB36DB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05521" y="1048718"/>
            <a:ext cx="1079789" cy="720000"/>
          </a:xfrm>
          <a:prstGeom prst="rect">
            <a:avLst/>
          </a:prstGeom>
        </p:spPr>
      </p:pic>
      <p:sp>
        <p:nvSpPr>
          <p:cNvPr id="77" name="Rectangle 76">
            <a:extLst>
              <a:ext uri="{FF2B5EF4-FFF2-40B4-BE49-F238E27FC236}">
                <a16:creationId xmlns:a16="http://schemas.microsoft.com/office/drawing/2014/main" id="{BEF170E4-F268-420E-8426-2253A1B9771F}"/>
              </a:ext>
            </a:extLst>
          </p:cNvPr>
          <p:cNvSpPr/>
          <p:nvPr/>
        </p:nvSpPr>
        <p:spPr>
          <a:xfrm>
            <a:off x="3134207" y="1048719"/>
            <a:ext cx="1405672" cy="13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University of Rome Tor Vergata, Italy | Study.eu">
            <a:extLst>
              <a:ext uri="{FF2B5EF4-FFF2-40B4-BE49-F238E27FC236}">
                <a16:creationId xmlns:a16="http://schemas.microsoft.com/office/drawing/2014/main" id="{13AD9D1E-8CAD-42FC-BC9E-B6DCA04B9B9F}"/>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3283707" y="1093858"/>
            <a:ext cx="1124453" cy="12374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956326" y="5025392"/>
            <a:ext cx="2534918" cy="910800"/>
            <a:chOff x="2692400" y="5025392"/>
            <a:chExt cx="2534918" cy="910800"/>
          </a:xfrm>
        </p:grpSpPr>
        <p:sp>
          <p:nvSpPr>
            <p:cNvPr id="29" name="Rechteck 13">
              <a:extLst>
                <a:ext uri="{FF2B5EF4-FFF2-40B4-BE49-F238E27FC236}">
                  <a16:creationId xmlns:a16="http://schemas.microsoft.com/office/drawing/2014/main" id="{E203BA34-88EB-4111-A95C-5A566269D229}"/>
                </a:ext>
              </a:extLst>
            </p:cNvPr>
            <p:cNvSpPr/>
            <p:nvPr/>
          </p:nvSpPr>
          <p:spPr>
            <a:xfrm>
              <a:off x="2692400" y="5025392"/>
              <a:ext cx="2534918" cy="910800"/>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Logo Heinrich-Heine-Universität Düsseldor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13247" y="5199741"/>
              <a:ext cx="2248403" cy="5621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05521" y="5025392"/>
            <a:ext cx="2426290" cy="910800"/>
            <a:chOff x="405521" y="5036582"/>
            <a:chExt cx="2426290" cy="910800"/>
          </a:xfrm>
        </p:grpSpPr>
        <p:sp>
          <p:nvSpPr>
            <p:cNvPr id="30" name="Rechteck 13">
              <a:extLst>
                <a:ext uri="{FF2B5EF4-FFF2-40B4-BE49-F238E27FC236}">
                  <a16:creationId xmlns:a16="http://schemas.microsoft.com/office/drawing/2014/main" id="{E203BA34-88EB-4111-A95C-5A566269D229}"/>
                </a:ext>
              </a:extLst>
            </p:cNvPr>
            <p:cNvSpPr/>
            <p:nvPr/>
          </p:nvSpPr>
          <p:spPr>
            <a:xfrm>
              <a:off x="405521" y="5036582"/>
              <a:ext cx="2426290" cy="910800"/>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31" name="Picture 4" descr="https://www.gsi.de/fileadmin/oeffentlichkeitsarbeit/logos/GSI_Logo_rgb.jpg"/>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577837" y="5146958"/>
              <a:ext cx="2050580" cy="6835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50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4DFF3E-EECA-4251-B0CB-285CB42349D9}"/>
              </a:ext>
            </a:extLst>
          </p:cNvPr>
          <p:cNvSpPr>
            <a:spLocks noGrp="1"/>
          </p:cNvSpPr>
          <p:nvPr>
            <p:ph idx="1"/>
          </p:nvPr>
        </p:nvSpPr>
        <p:spPr>
          <a:xfrm>
            <a:off x="807862" y="1179295"/>
            <a:ext cx="10515600" cy="4351338"/>
          </a:xfrm>
        </p:spPr>
        <p:txBody>
          <a:bodyPr>
            <a:normAutofit fontScale="92500" lnSpcReduction="10000"/>
          </a:bodyPr>
          <a:lstStyle/>
          <a:p>
            <a:pPr marL="57150" indent="0" algn="ctr">
              <a:lnSpc>
                <a:spcPct val="90000"/>
              </a:lnSpc>
              <a:spcAft>
                <a:spcPts val="600"/>
              </a:spcAft>
              <a:buNone/>
            </a:pPr>
            <a:endParaRPr lang="en-US" sz="3600" dirty="0"/>
          </a:p>
          <a:p>
            <a:pPr marL="285750" algn="ctr">
              <a:spcAft>
                <a:spcPts val="600"/>
              </a:spcAft>
            </a:pPr>
            <a:r>
              <a:rPr lang="en-US" sz="3600" b="0" i="0" dirty="0">
                <a:effectLst/>
              </a:rPr>
              <a:t>EuPRAXIA@SPARC_LAB injector base-line</a:t>
            </a:r>
          </a:p>
          <a:p>
            <a:pPr marL="285750" indent="-228600" algn="ctr">
              <a:lnSpc>
                <a:spcPct val="90000"/>
              </a:lnSpc>
              <a:spcAft>
                <a:spcPts val="600"/>
              </a:spcAft>
              <a:buFont typeface="Arial" panose="020B0604020202020204" pitchFamily="34" charset="0"/>
              <a:buChar char="•"/>
            </a:pPr>
            <a:r>
              <a:rPr lang="en-US" sz="3600" dirty="0"/>
              <a:t>Motivation for the upgrade to a full C-band Injector</a:t>
            </a:r>
          </a:p>
          <a:p>
            <a:pPr marL="285750" indent="-228600" algn="ctr">
              <a:lnSpc>
                <a:spcPct val="90000"/>
              </a:lnSpc>
              <a:spcAft>
                <a:spcPts val="600"/>
              </a:spcAft>
              <a:buFont typeface="Arial" panose="020B0604020202020204" pitchFamily="34" charset="0"/>
              <a:buChar char="•"/>
            </a:pPr>
            <a:r>
              <a:rPr lang="en-US" sz="3600" dirty="0"/>
              <a:t>Preliminary layout and beam dynamics studies</a:t>
            </a:r>
          </a:p>
          <a:p>
            <a:pPr marL="285750" indent="-228600" algn="ctr">
              <a:lnSpc>
                <a:spcPct val="90000"/>
              </a:lnSpc>
              <a:spcAft>
                <a:spcPts val="600"/>
              </a:spcAft>
              <a:buFont typeface="Arial" panose="020B0604020202020204" pitchFamily="34" charset="0"/>
              <a:buChar char="•"/>
            </a:pPr>
            <a:r>
              <a:rPr lang="en-US" sz="3600" dirty="0"/>
              <a:t>C-band injector proposal for future upgrade </a:t>
            </a:r>
          </a:p>
          <a:p>
            <a:pPr marL="285750" indent="-228600" algn="ctr">
              <a:lnSpc>
                <a:spcPct val="90000"/>
              </a:lnSpc>
              <a:spcAft>
                <a:spcPts val="600"/>
              </a:spcAft>
              <a:buFont typeface="Arial" panose="020B0604020202020204" pitchFamily="34" charset="0"/>
              <a:buChar char="•"/>
            </a:pPr>
            <a:r>
              <a:rPr lang="en-US" sz="3600" dirty="0"/>
              <a:t>Improvement in beam dynamics</a:t>
            </a:r>
          </a:p>
          <a:p>
            <a:pPr marL="285750" indent="-228600" algn="ctr">
              <a:lnSpc>
                <a:spcPct val="90000"/>
              </a:lnSpc>
              <a:spcAft>
                <a:spcPts val="600"/>
              </a:spcAft>
              <a:buFont typeface="Arial" panose="020B0604020202020204" pitchFamily="34" charset="0"/>
              <a:buChar char="•"/>
            </a:pPr>
            <a:r>
              <a:rPr lang="en-US" sz="3600" b="0" i="0" dirty="0">
                <a:effectLst/>
              </a:rPr>
              <a:t>Conclusions and </a:t>
            </a:r>
            <a:r>
              <a:rPr lang="en-GB" sz="3600" dirty="0"/>
              <a:t>future prospectives</a:t>
            </a:r>
            <a:endParaRPr lang="en-US" sz="3600" dirty="0">
              <a:latin typeface="Source Sans Pro Light" pitchFamily="34"/>
            </a:endParaRPr>
          </a:p>
          <a:p>
            <a:endParaRPr lang="en-GB" dirty="0"/>
          </a:p>
        </p:txBody>
      </p:sp>
      <p:sp>
        <p:nvSpPr>
          <p:cNvPr id="3" name="Title 2">
            <a:extLst>
              <a:ext uri="{FF2B5EF4-FFF2-40B4-BE49-F238E27FC236}">
                <a16:creationId xmlns:a16="http://schemas.microsoft.com/office/drawing/2014/main" id="{1DAB4805-E0D6-4C72-8189-D0F671E31F9B}"/>
              </a:ext>
            </a:extLst>
          </p:cNvPr>
          <p:cNvSpPr>
            <a:spLocks noGrp="1"/>
          </p:cNvSpPr>
          <p:nvPr>
            <p:ph type="title"/>
          </p:nvPr>
        </p:nvSpPr>
        <p:spPr/>
        <p:txBody>
          <a:bodyPr/>
          <a:lstStyle/>
          <a:p>
            <a:r>
              <a:rPr lang="en-GB" dirty="0"/>
              <a:t>OUTLINE</a:t>
            </a:r>
          </a:p>
        </p:txBody>
      </p:sp>
      <p:sp>
        <p:nvSpPr>
          <p:cNvPr id="4" name="Slide Number Placeholder 3">
            <a:extLst>
              <a:ext uri="{FF2B5EF4-FFF2-40B4-BE49-F238E27FC236}">
                <a16:creationId xmlns:a16="http://schemas.microsoft.com/office/drawing/2014/main" id="{73C7AB29-16B1-4D8E-90A0-A0495ECCC540}"/>
              </a:ext>
            </a:extLst>
          </p:cNvPr>
          <p:cNvSpPr>
            <a:spLocks noGrp="1"/>
          </p:cNvSpPr>
          <p:nvPr>
            <p:ph type="sldNum" sz="quarter" idx="12"/>
          </p:nvPr>
        </p:nvSpPr>
        <p:spPr/>
        <p:txBody>
          <a:bodyPr/>
          <a:lstStyle/>
          <a:p>
            <a:fld id="{3A3A6714-3D1F-4857-9904-D935B84167FA}" type="slidenum">
              <a:rPr lang="en-GB" smtClean="0"/>
              <a:pPr/>
              <a:t>2</a:t>
            </a:fld>
            <a:endParaRPr lang="en-GB" dirty="0"/>
          </a:p>
        </p:txBody>
      </p:sp>
      <p:sp>
        <p:nvSpPr>
          <p:cNvPr id="5" name="Footer Placeholder 4">
            <a:extLst>
              <a:ext uri="{FF2B5EF4-FFF2-40B4-BE49-F238E27FC236}">
                <a16:creationId xmlns:a16="http://schemas.microsoft.com/office/drawing/2014/main" id="{270AD0C7-5E00-4708-B044-120893627FD6}"/>
              </a:ext>
            </a:extLst>
          </p:cNvPr>
          <p:cNvSpPr>
            <a:spLocks noGrp="1"/>
          </p:cNvSpPr>
          <p:nvPr>
            <p:ph type="ftr" sz="quarter" idx="13"/>
          </p:nvPr>
        </p:nvSpPr>
        <p:spPr/>
        <p:txBody>
          <a:bodyPr/>
          <a:lstStyle/>
          <a:p>
            <a:pPr algn="l"/>
            <a:r>
              <a:rPr lang="en-GB" dirty="0"/>
              <a:t>Gilles Jacopo Silvi, EuPRAXIA_ PP Annual Meeting 22/09/2024</a:t>
            </a:r>
          </a:p>
        </p:txBody>
      </p:sp>
      <p:pic>
        <p:nvPicPr>
          <p:cNvPr id="12" name="Picture 2" descr="C. De Michele Web">
            <a:extLst>
              <a:ext uri="{FF2B5EF4-FFF2-40B4-BE49-F238E27FC236}">
                <a16:creationId xmlns:a16="http://schemas.microsoft.com/office/drawing/2014/main" id="{218DC15D-7647-1D1A-B34A-C2BA2F353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32" y="5442698"/>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NFN Frascati (Roma) | Future Circular Collider">
            <a:extLst>
              <a:ext uri="{FF2B5EF4-FFF2-40B4-BE49-F238E27FC236}">
                <a16:creationId xmlns:a16="http://schemas.microsoft.com/office/drawing/2014/main" id="{7FE38517-C901-F61D-F12B-E4E05EC0C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2051" y="5500706"/>
            <a:ext cx="1062822" cy="75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1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hteck 15">
            <a:extLst>
              <a:ext uri="{FF2B5EF4-FFF2-40B4-BE49-F238E27FC236}">
                <a16:creationId xmlns:a16="http://schemas.microsoft.com/office/drawing/2014/main" id="{DB74904B-25CD-491B-898B-4CA6C7F03215}"/>
              </a:ext>
            </a:extLst>
          </p:cNvPr>
          <p:cNvSpPr/>
          <p:nvPr/>
        </p:nvSpPr>
        <p:spPr>
          <a:xfrm>
            <a:off x="4450283" y="1079500"/>
            <a:ext cx="3277355" cy="1571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hteck 16">
            <a:extLst>
              <a:ext uri="{FF2B5EF4-FFF2-40B4-BE49-F238E27FC236}">
                <a16:creationId xmlns:a16="http://schemas.microsoft.com/office/drawing/2014/main" id="{22196C79-36BC-4A92-9BB5-8F535877E64B}"/>
              </a:ext>
            </a:extLst>
          </p:cNvPr>
          <p:cNvSpPr/>
          <p:nvPr/>
        </p:nvSpPr>
        <p:spPr>
          <a:xfrm>
            <a:off x="279400" y="1079500"/>
            <a:ext cx="7448238" cy="3111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hteck 13">
            <a:extLst>
              <a:ext uri="{FF2B5EF4-FFF2-40B4-BE49-F238E27FC236}">
                <a16:creationId xmlns:a16="http://schemas.microsoft.com/office/drawing/2014/main" id="{E203BA34-88EB-4111-A95C-5A566269D229}"/>
              </a:ext>
            </a:extLst>
          </p:cNvPr>
          <p:cNvSpPr/>
          <p:nvPr/>
        </p:nvSpPr>
        <p:spPr>
          <a:xfrm>
            <a:off x="4351523" y="1197494"/>
            <a:ext cx="2674923" cy="1331401"/>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46973995-E400-49A3-94E4-9406CBF77597}"/>
              </a:ext>
            </a:extLst>
          </p:cNvPr>
          <p:cNvSpPr>
            <a:spLocks noGrp="1"/>
          </p:cNvSpPr>
          <p:nvPr>
            <p:ph type="sldNum" sz="quarter" idx="12"/>
          </p:nvPr>
        </p:nvSpPr>
        <p:spPr/>
        <p:txBody>
          <a:bodyPr/>
          <a:lstStyle/>
          <a:p>
            <a:fld id="{3A3A6714-3D1F-4857-9904-D935B84167FA}" type="slidenum">
              <a:rPr lang="en-GB" smtClean="0"/>
              <a:pPr/>
              <a:t>20</a:t>
            </a:fld>
            <a:endParaRPr lang="en-GB"/>
          </a:p>
        </p:txBody>
      </p:sp>
      <p:sp>
        <p:nvSpPr>
          <p:cNvPr id="4" name="Title 3">
            <a:extLst>
              <a:ext uri="{FF2B5EF4-FFF2-40B4-BE49-F238E27FC236}">
                <a16:creationId xmlns:a16="http://schemas.microsoft.com/office/drawing/2014/main" id="{29DE9F6A-3F93-4053-B7D9-D2D17F62E868}"/>
              </a:ext>
            </a:extLst>
          </p:cNvPr>
          <p:cNvSpPr>
            <a:spLocks noGrp="1"/>
          </p:cNvSpPr>
          <p:nvPr>
            <p:ph type="title"/>
          </p:nvPr>
        </p:nvSpPr>
        <p:spPr/>
        <p:txBody>
          <a:bodyPr/>
          <a:lstStyle/>
          <a:p>
            <a:r>
              <a:rPr lang="en-GB" dirty="0"/>
              <a:t>EuPRAXIA-PP Consortium II</a:t>
            </a:r>
          </a:p>
        </p:txBody>
      </p:sp>
      <p:sp>
        <p:nvSpPr>
          <p:cNvPr id="5" name="Footer Placeholder 4">
            <a:extLst>
              <a:ext uri="{FF2B5EF4-FFF2-40B4-BE49-F238E27FC236}">
                <a16:creationId xmlns:a16="http://schemas.microsoft.com/office/drawing/2014/main" id="{D4B1041A-ADD9-4A5F-9AEC-0247FA6BB942}"/>
              </a:ext>
            </a:extLst>
          </p:cNvPr>
          <p:cNvSpPr>
            <a:spLocks noGrp="1"/>
          </p:cNvSpPr>
          <p:nvPr>
            <p:ph type="ftr" sz="quarter" idx="13"/>
          </p:nvPr>
        </p:nvSpPr>
        <p:spPr/>
        <p:txBody>
          <a:bodyPr/>
          <a:lstStyle/>
          <a:p>
            <a:pPr algn="l"/>
            <a:r>
              <a:rPr lang="en-GB"/>
              <a:t>Gilles Jacopo Silvi, EuPRAXIA_ PP Annual Meeting 22/09/2024</a:t>
            </a:r>
          </a:p>
        </p:txBody>
      </p:sp>
      <p:sp>
        <p:nvSpPr>
          <p:cNvPr id="50" name="Rechteck 26">
            <a:extLst>
              <a:ext uri="{FF2B5EF4-FFF2-40B4-BE49-F238E27FC236}">
                <a16:creationId xmlns:a16="http://schemas.microsoft.com/office/drawing/2014/main" id="{A4593EFB-596D-47D3-BD56-870EC3B1CF84}"/>
              </a:ext>
            </a:extLst>
          </p:cNvPr>
          <p:cNvSpPr/>
          <p:nvPr/>
        </p:nvSpPr>
        <p:spPr>
          <a:xfrm>
            <a:off x="9877268" y="3495596"/>
            <a:ext cx="1917825" cy="19882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hteck 23">
            <a:extLst>
              <a:ext uri="{FF2B5EF4-FFF2-40B4-BE49-F238E27FC236}">
                <a16:creationId xmlns:a16="http://schemas.microsoft.com/office/drawing/2014/main" id="{1961D7B3-2287-4739-8547-15E944AB9571}"/>
              </a:ext>
            </a:extLst>
          </p:cNvPr>
          <p:cNvSpPr/>
          <p:nvPr/>
        </p:nvSpPr>
        <p:spPr>
          <a:xfrm>
            <a:off x="297649" y="4642386"/>
            <a:ext cx="9151152" cy="1571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55" name="Picture 10" descr="Important new UKRI Open Access Policy | Open Access Australasia">
            <a:extLst>
              <a:ext uri="{FF2B5EF4-FFF2-40B4-BE49-F238E27FC236}">
                <a16:creationId xmlns:a16="http://schemas.microsoft.com/office/drawing/2014/main" id="{025D64E5-968B-4D4F-8546-74AA3F64E31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8917" y="1198047"/>
            <a:ext cx="2397600"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6" name="Picture 12" descr="University of Liverpool: Medicine Taster Day « St. Clare's Careers">
            <a:extLst>
              <a:ext uri="{FF2B5EF4-FFF2-40B4-BE49-F238E27FC236}">
                <a16:creationId xmlns:a16="http://schemas.microsoft.com/office/drawing/2014/main" id="{629DACE2-D253-440B-837E-4220B2C3AD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10964" y="1408307"/>
            <a:ext cx="2156039" cy="909774"/>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7" name="Picture 14" descr="University of Oxford Logo - PNG and Vector - Logo Download">
            <a:extLst>
              <a:ext uri="{FF2B5EF4-FFF2-40B4-BE49-F238E27FC236}">
                <a16:creationId xmlns:a16="http://schemas.microsoft.com/office/drawing/2014/main" id="{56A11562-9DBB-4C15-BC4E-A436AD37CF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971" y="2714940"/>
            <a:ext cx="1337946"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8" name="Picture 16" descr="Branding | University of Strathclyde">
            <a:extLst>
              <a:ext uri="{FF2B5EF4-FFF2-40B4-BE49-F238E27FC236}">
                <a16:creationId xmlns:a16="http://schemas.microsoft.com/office/drawing/2014/main" id="{BF024D84-531E-4543-99BE-BB7D98C7D2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65015" y="2738636"/>
            <a:ext cx="1184000"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9" name="Picture 20" descr="The Imperial logo | Staff | Imperial College London">
            <a:extLst>
              <a:ext uri="{FF2B5EF4-FFF2-40B4-BE49-F238E27FC236}">
                <a16:creationId xmlns:a16="http://schemas.microsoft.com/office/drawing/2014/main" id="{67E55448-8FC1-4ED2-9D35-849B98423D1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46820" y="2727903"/>
            <a:ext cx="2039055"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 name="Picture 18" descr="Queen's University Belfast: Shaping a Better World since 1845">
            <a:extLst>
              <a:ext uri="{FF2B5EF4-FFF2-40B4-BE49-F238E27FC236}">
                <a16:creationId xmlns:a16="http://schemas.microsoft.com/office/drawing/2014/main" id="{F800A19E-CCAD-49BB-A1A1-E1D8164D2CF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35210" y="2732995"/>
            <a:ext cx="1332000"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F57F3C34-25E1-4867-AD62-48BB15B5005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45824" y="4763841"/>
            <a:ext cx="1633832"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2" name="Picture 6">
            <a:extLst>
              <a:ext uri="{FF2B5EF4-FFF2-40B4-BE49-F238E27FC236}">
                <a16:creationId xmlns:a16="http://schemas.microsoft.com/office/drawing/2014/main" id="{D6BF9DF2-EB74-4E1E-83E9-CBA0C58DCC3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15797" r="16402"/>
          <a:stretch/>
        </p:blipFill>
        <p:spPr bwMode="auto">
          <a:xfrm>
            <a:off x="1935210" y="4763841"/>
            <a:ext cx="1625601"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3" name="Picture 8" descr="thales-logo - Arianespace">
            <a:extLst>
              <a:ext uri="{FF2B5EF4-FFF2-40B4-BE49-F238E27FC236}">
                <a16:creationId xmlns:a16="http://schemas.microsoft.com/office/drawing/2014/main" id="{1FDC5A7D-C802-4EC2-B1A9-78DD74C0885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564669" y="4763841"/>
            <a:ext cx="1998000"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5" name="Grafik 25">
            <a:extLst>
              <a:ext uri="{FF2B5EF4-FFF2-40B4-BE49-F238E27FC236}">
                <a16:creationId xmlns:a16="http://schemas.microsoft.com/office/drawing/2014/main" id="{38D390E5-C955-46A5-91DA-9D4670D5410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029872" y="3639612"/>
            <a:ext cx="1628767" cy="1628767"/>
          </a:xfrm>
          <a:prstGeom prst="rect">
            <a:avLst/>
          </a:prstGeom>
          <a:ln>
            <a:noFill/>
          </a:ln>
          <a:effectLst>
            <a:outerShdw blurRad="292100" dist="139700" dir="2700000" algn="tl" rotWithShape="0">
              <a:srgbClr val="333333">
                <a:alpha val="65000"/>
              </a:srgbClr>
            </a:outerShdw>
          </a:effectLst>
        </p:spPr>
      </p:pic>
      <p:sp>
        <p:nvSpPr>
          <p:cNvPr id="66" name="Rechteck 30">
            <a:extLst>
              <a:ext uri="{FF2B5EF4-FFF2-40B4-BE49-F238E27FC236}">
                <a16:creationId xmlns:a16="http://schemas.microsoft.com/office/drawing/2014/main" id="{28973279-449A-4348-932A-8BCCEBFAE55F}"/>
              </a:ext>
            </a:extLst>
          </p:cNvPr>
          <p:cNvSpPr/>
          <p:nvPr/>
        </p:nvSpPr>
        <p:spPr>
          <a:xfrm>
            <a:off x="8872762" y="1079500"/>
            <a:ext cx="2982111" cy="1571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67" name="Grafik 31">
            <a:extLst>
              <a:ext uri="{FF2B5EF4-FFF2-40B4-BE49-F238E27FC236}">
                <a16:creationId xmlns:a16="http://schemas.microsoft.com/office/drawing/2014/main" id="{C99C7FA9-5C43-4DA4-8D75-38B2D9AE72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381055" y="1197494"/>
            <a:ext cx="1332000" cy="1332000"/>
          </a:xfrm>
          <a:prstGeom prst="rect">
            <a:avLst/>
          </a:prstGeom>
          <a:ln>
            <a:noFill/>
          </a:ln>
          <a:effectLst>
            <a:outerShdw blurRad="292100" dist="139700" dir="2700000" algn="tl" rotWithShape="0">
              <a:srgbClr val="333333">
                <a:alpha val="65000"/>
              </a:srgbClr>
            </a:outerShdw>
          </a:effectLst>
        </p:spPr>
      </p:pic>
      <p:pic>
        <p:nvPicPr>
          <p:cNvPr id="70" name="Picture 69" descr="Logo, company name&#10;&#10;Description automatically generated">
            <a:extLst>
              <a:ext uri="{FF2B5EF4-FFF2-40B4-BE49-F238E27FC236}">
                <a16:creationId xmlns:a16="http://schemas.microsoft.com/office/drawing/2014/main" id="{075FAC3B-861D-4756-99FE-17C63B6FBF7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04292" y="1202301"/>
            <a:ext cx="1079429" cy="720000"/>
          </a:xfrm>
          <a:prstGeom prst="rect">
            <a:avLst/>
          </a:prstGeom>
        </p:spPr>
      </p:pic>
      <p:pic>
        <p:nvPicPr>
          <p:cNvPr id="72" name="Picture 71" descr="Chart&#10;&#10;Description automatically generated">
            <a:extLst>
              <a:ext uri="{FF2B5EF4-FFF2-40B4-BE49-F238E27FC236}">
                <a16:creationId xmlns:a16="http://schemas.microsoft.com/office/drawing/2014/main" id="{D3000902-73DA-4A0A-B72F-613CDD93FA6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979053" y="1199731"/>
            <a:ext cx="1079789" cy="720000"/>
          </a:xfrm>
          <a:prstGeom prst="rect">
            <a:avLst/>
          </a:prstGeom>
        </p:spPr>
      </p:pic>
      <p:pic>
        <p:nvPicPr>
          <p:cNvPr id="74" name="Picture 73" descr="Shape&#10;&#10;Description automatically generated">
            <a:extLst>
              <a:ext uri="{FF2B5EF4-FFF2-40B4-BE49-F238E27FC236}">
                <a16:creationId xmlns:a16="http://schemas.microsoft.com/office/drawing/2014/main" id="{6769F519-3D67-4CE2-A810-6280E1F5E5C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19065" y="4763841"/>
            <a:ext cx="1079789" cy="720000"/>
          </a:xfrm>
          <a:prstGeom prst="rect">
            <a:avLst/>
          </a:prstGeom>
        </p:spPr>
      </p:pic>
      <p:sp>
        <p:nvSpPr>
          <p:cNvPr id="30" name="Rechteck 13">
            <a:extLst>
              <a:ext uri="{FF2B5EF4-FFF2-40B4-BE49-F238E27FC236}">
                <a16:creationId xmlns:a16="http://schemas.microsoft.com/office/drawing/2014/main" id="{E203BA34-88EB-4111-A95C-5A566269D229}"/>
              </a:ext>
            </a:extLst>
          </p:cNvPr>
          <p:cNvSpPr/>
          <p:nvPr/>
        </p:nvSpPr>
        <p:spPr>
          <a:xfrm>
            <a:off x="7715273" y="4760241"/>
            <a:ext cx="1504927" cy="1335600"/>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6" descr="Amplitude - Laser manufacturing company"/>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7984703" y="4856525"/>
            <a:ext cx="966065" cy="11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735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73995-E400-49A3-94E4-9406CBF77597}"/>
              </a:ext>
            </a:extLst>
          </p:cNvPr>
          <p:cNvSpPr>
            <a:spLocks noGrp="1"/>
          </p:cNvSpPr>
          <p:nvPr>
            <p:ph type="sldNum" sz="quarter" idx="12"/>
          </p:nvPr>
        </p:nvSpPr>
        <p:spPr/>
        <p:txBody>
          <a:bodyPr/>
          <a:lstStyle/>
          <a:p>
            <a:fld id="{3A3A6714-3D1F-4857-9904-D935B84167FA}" type="slidenum">
              <a:rPr lang="en-GB" smtClean="0"/>
              <a:pPr/>
              <a:t>21</a:t>
            </a:fld>
            <a:endParaRPr lang="en-GB"/>
          </a:p>
        </p:txBody>
      </p:sp>
      <p:sp>
        <p:nvSpPr>
          <p:cNvPr id="4" name="Title 3">
            <a:extLst>
              <a:ext uri="{FF2B5EF4-FFF2-40B4-BE49-F238E27FC236}">
                <a16:creationId xmlns:a16="http://schemas.microsoft.com/office/drawing/2014/main" id="{29DE9F6A-3F93-4053-B7D9-D2D17F62E868}"/>
              </a:ext>
            </a:extLst>
          </p:cNvPr>
          <p:cNvSpPr>
            <a:spLocks noGrp="1"/>
          </p:cNvSpPr>
          <p:nvPr>
            <p:ph type="title"/>
          </p:nvPr>
        </p:nvSpPr>
        <p:spPr/>
        <p:txBody>
          <a:bodyPr/>
          <a:lstStyle/>
          <a:p>
            <a:r>
              <a:rPr lang="en-GB" dirty="0"/>
              <a:t>EuPRAXIA-PP Consortium III</a:t>
            </a:r>
          </a:p>
        </p:txBody>
      </p:sp>
      <p:sp>
        <p:nvSpPr>
          <p:cNvPr id="5" name="Footer Placeholder 4">
            <a:extLst>
              <a:ext uri="{FF2B5EF4-FFF2-40B4-BE49-F238E27FC236}">
                <a16:creationId xmlns:a16="http://schemas.microsoft.com/office/drawing/2014/main" id="{D4B1041A-ADD9-4A5F-9AEC-0247FA6BB942}"/>
              </a:ext>
            </a:extLst>
          </p:cNvPr>
          <p:cNvSpPr>
            <a:spLocks noGrp="1"/>
          </p:cNvSpPr>
          <p:nvPr>
            <p:ph type="ftr" sz="quarter" idx="13"/>
          </p:nvPr>
        </p:nvSpPr>
        <p:spPr/>
        <p:txBody>
          <a:bodyPr/>
          <a:lstStyle/>
          <a:p>
            <a:pPr algn="l"/>
            <a:r>
              <a:rPr lang="en-GB"/>
              <a:t>Gilles Jacopo Silvi, EuPRAXIA_ PP Annual Meeting 22/09/2024</a:t>
            </a:r>
          </a:p>
        </p:txBody>
      </p:sp>
      <p:sp>
        <p:nvSpPr>
          <p:cNvPr id="50" name="Rechteck 38">
            <a:extLst>
              <a:ext uri="{FF2B5EF4-FFF2-40B4-BE49-F238E27FC236}">
                <a16:creationId xmlns:a16="http://schemas.microsoft.com/office/drawing/2014/main" id="{EAFD656E-223C-4B42-ADBD-5123F083224A}"/>
              </a:ext>
            </a:extLst>
          </p:cNvPr>
          <p:cNvSpPr/>
          <p:nvPr/>
        </p:nvSpPr>
        <p:spPr>
          <a:xfrm>
            <a:off x="409874" y="3029497"/>
            <a:ext cx="5559127" cy="31554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hteck 31">
            <a:extLst>
              <a:ext uri="{FF2B5EF4-FFF2-40B4-BE49-F238E27FC236}">
                <a16:creationId xmlns:a16="http://schemas.microsoft.com/office/drawing/2014/main" id="{41676741-78D2-4FF4-8B7B-7D52A1E64964}"/>
              </a:ext>
            </a:extLst>
          </p:cNvPr>
          <p:cNvSpPr/>
          <p:nvPr/>
        </p:nvSpPr>
        <p:spPr>
          <a:xfrm>
            <a:off x="2573805" y="1104661"/>
            <a:ext cx="4681038" cy="16089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52" name="Picture 10" descr="Customers">
            <a:extLst>
              <a:ext uri="{FF2B5EF4-FFF2-40B4-BE49-F238E27FC236}">
                <a16:creationId xmlns:a16="http://schemas.microsoft.com/office/drawing/2014/main" id="{2FD05A0C-4B99-4D0B-B680-8E5FAAF55A3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5260" y="3162300"/>
            <a:ext cx="2342426"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3" name="Picture 12" descr="University of Szeged (@Uni_Szeged) / Twitter">
            <a:extLst>
              <a:ext uri="{FF2B5EF4-FFF2-40B4-BE49-F238E27FC236}">
                <a16:creationId xmlns:a16="http://schemas.microsoft.com/office/drawing/2014/main" id="{780B8E2D-6D5F-4187-9CDD-20FB549DE2B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35261" y="3162300"/>
            <a:ext cx="1317615"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14" descr="University of Pécs | EURAXESS">
            <a:extLst>
              <a:ext uri="{FF2B5EF4-FFF2-40B4-BE49-F238E27FC236}">
                <a16:creationId xmlns:a16="http://schemas.microsoft.com/office/drawing/2014/main" id="{46FC6FDC-376E-42AF-8661-ABBA1D4AD0A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75260" y="4689687"/>
            <a:ext cx="2150580"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 name="Picture 30" descr="Instituto Superior Técnico | ULisboa">
            <a:extLst>
              <a:ext uri="{FF2B5EF4-FFF2-40B4-BE49-F238E27FC236}">
                <a16:creationId xmlns:a16="http://schemas.microsoft.com/office/drawing/2014/main" id="{498F169A-85AC-4F6F-88E7-5D5AAF1382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69260" y="1220619"/>
            <a:ext cx="3027273"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8" name="Rechteck 46">
            <a:extLst>
              <a:ext uri="{FF2B5EF4-FFF2-40B4-BE49-F238E27FC236}">
                <a16:creationId xmlns:a16="http://schemas.microsoft.com/office/drawing/2014/main" id="{7EC0F5B6-099D-48A0-8E64-864BB507AD97}"/>
              </a:ext>
            </a:extLst>
          </p:cNvPr>
          <p:cNvSpPr/>
          <p:nvPr/>
        </p:nvSpPr>
        <p:spPr>
          <a:xfrm>
            <a:off x="7694990" y="1836673"/>
            <a:ext cx="4087136" cy="31036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60" name="Picture 2" descr="Site">
            <a:extLst>
              <a:ext uri="{FF2B5EF4-FFF2-40B4-BE49-F238E27FC236}">
                <a16:creationId xmlns:a16="http://schemas.microsoft.com/office/drawing/2014/main" id="{3EF80979-E2E5-4E70-9CD8-E63A592920B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71323" y="1945112"/>
            <a:ext cx="2429568"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 name="Picture 20" descr="CENTRO DE LÁSERES PULSADOS | Villamayor Empresarial">
            <a:extLst>
              <a:ext uri="{FF2B5EF4-FFF2-40B4-BE49-F238E27FC236}">
                <a16:creationId xmlns:a16="http://schemas.microsoft.com/office/drawing/2014/main" id="{0F58159A-97EC-490E-8702-919AD4E5331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055279" y="3445481"/>
            <a:ext cx="3545612"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3" name="Picture 62" descr="A picture containing diagram&#10;&#10;Description automatically generated">
            <a:extLst>
              <a:ext uri="{FF2B5EF4-FFF2-40B4-BE49-F238E27FC236}">
                <a16:creationId xmlns:a16="http://schemas.microsoft.com/office/drawing/2014/main" id="{D17CAF3B-A313-48AC-A750-334253E4C4A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84699" y="1225112"/>
            <a:ext cx="1079789" cy="720000"/>
          </a:xfrm>
          <a:prstGeom prst="rect">
            <a:avLst/>
          </a:prstGeom>
        </p:spPr>
      </p:pic>
      <p:pic>
        <p:nvPicPr>
          <p:cNvPr id="65" name="Picture 64" descr="A picture containing logo&#10;&#10;Description automatically generated">
            <a:extLst>
              <a:ext uri="{FF2B5EF4-FFF2-40B4-BE49-F238E27FC236}">
                <a16:creationId xmlns:a16="http://schemas.microsoft.com/office/drawing/2014/main" id="{DE564DFC-9E50-41C7-92E9-278CAB8C654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34700" y="1963194"/>
            <a:ext cx="1079789" cy="720000"/>
          </a:xfrm>
          <a:prstGeom prst="rect">
            <a:avLst/>
          </a:prstGeom>
        </p:spPr>
      </p:pic>
      <p:pic>
        <p:nvPicPr>
          <p:cNvPr id="67" name="Picture 66" descr="Shape, rectangle&#10;&#10;Description automatically generated">
            <a:extLst>
              <a:ext uri="{FF2B5EF4-FFF2-40B4-BE49-F238E27FC236}">
                <a16:creationId xmlns:a16="http://schemas.microsoft.com/office/drawing/2014/main" id="{227ED843-BE23-4D99-AEDB-269BC2F52E2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38637" y="3162300"/>
            <a:ext cx="1079789" cy="720000"/>
          </a:xfrm>
          <a:prstGeom prst="rect">
            <a:avLst/>
          </a:prstGeom>
        </p:spPr>
      </p:pic>
    </p:spTree>
    <p:extLst>
      <p:ext uri="{BB962C8B-B14F-4D97-AF65-F5344CB8AC3E}">
        <p14:creationId xmlns:p14="http://schemas.microsoft.com/office/powerpoint/2010/main" val="1449695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73995-E400-49A3-94E4-9406CBF77597}"/>
              </a:ext>
            </a:extLst>
          </p:cNvPr>
          <p:cNvSpPr>
            <a:spLocks noGrp="1"/>
          </p:cNvSpPr>
          <p:nvPr>
            <p:ph type="sldNum" sz="quarter" idx="12"/>
          </p:nvPr>
        </p:nvSpPr>
        <p:spPr/>
        <p:txBody>
          <a:bodyPr/>
          <a:lstStyle/>
          <a:p>
            <a:fld id="{3A3A6714-3D1F-4857-9904-D935B84167FA}" type="slidenum">
              <a:rPr lang="en-GB" smtClean="0"/>
              <a:pPr/>
              <a:t>22</a:t>
            </a:fld>
            <a:endParaRPr lang="en-GB"/>
          </a:p>
        </p:txBody>
      </p:sp>
      <p:sp>
        <p:nvSpPr>
          <p:cNvPr id="4" name="Title 3">
            <a:extLst>
              <a:ext uri="{FF2B5EF4-FFF2-40B4-BE49-F238E27FC236}">
                <a16:creationId xmlns:a16="http://schemas.microsoft.com/office/drawing/2014/main" id="{29DE9F6A-3F93-4053-B7D9-D2D17F62E868}"/>
              </a:ext>
            </a:extLst>
          </p:cNvPr>
          <p:cNvSpPr>
            <a:spLocks noGrp="1"/>
          </p:cNvSpPr>
          <p:nvPr>
            <p:ph type="title"/>
          </p:nvPr>
        </p:nvSpPr>
        <p:spPr/>
        <p:txBody>
          <a:bodyPr/>
          <a:lstStyle/>
          <a:p>
            <a:r>
              <a:rPr lang="en-GB" dirty="0"/>
              <a:t>EuPRAXIA-PP Consortium IV</a:t>
            </a:r>
          </a:p>
        </p:txBody>
      </p:sp>
      <p:sp>
        <p:nvSpPr>
          <p:cNvPr id="5" name="Footer Placeholder 4">
            <a:extLst>
              <a:ext uri="{FF2B5EF4-FFF2-40B4-BE49-F238E27FC236}">
                <a16:creationId xmlns:a16="http://schemas.microsoft.com/office/drawing/2014/main" id="{D4B1041A-ADD9-4A5F-9AEC-0247FA6BB942}"/>
              </a:ext>
            </a:extLst>
          </p:cNvPr>
          <p:cNvSpPr>
            <a:spLocks noGrp="1"/>
          </p:cNvSpPr>
          <p:nvPr>
            <p:ph type="ftr" sz="quarter" idx="13"/>
          </p:nvPr>
        </p:nvSpPr>
        <p:spPr/>
        <p:txBody>
          <a:bodyPr/>
          <a:lstStyle/>
          <a:p>
            <a:pPr algn="l"/>
            <a:r>
              <a:rPr lang="en-GB"/>
              <a:t>Gilles Jacopo Silvi, EuPRAXIA_ PP Annual Meeting 22/09/2024</a:t>
            </a:r>
          </a:p>
        </p:txBody>
      </p:sp>
      <p:sp>
        <p:nvSpPr>
          <p:cNvPr id="50" name="Rechteck 30">
            <a:extLst>
              <a:ext uri="{FF2B5EF4-FFF2-40B4-BE49-F238E27FC236}">
                <a16:creationId xmlns:a16="http://schemas.microsoft.com/office/drawing/2014/main" id="{7AF9539E-C0C5-4986-BC50-EFA7968F6B85}"/>
              </a:ext>
            </a:extLst>
          </p:cNvPr>
          <p:cNvSpPr/>
          <p:nvPr/>
        </p:nvSpPr>
        <p:spPr>
          <a:xfrm>
            <a:off x="410546" y="1176657"/>
            <a:ext cx="11262509" cy="16639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hteck 18">
            <a:extLst>
              <a:ext uri="{FF2B5EF4-FFF2-40B4-BE49-F238E27FC236}">
                <a16:creationId xmlns:a16="http://schemas.microsoft.com/office/drawing/2014/main" id="{9D93C7E4-D98A-4229-8878-803C83EF6181}"/>
              </a:ext>
            </a:extLst>
          </p:cNvPr>
          <p:cNvSpPr/>
          <p:nvPr/>
        </p:nvSpPr>
        <p:spPr>
          <a:xfrm>
            <a:off x="4500776" y="1342568"/>
            <a:ext cx="3547073" cy="1332000"/>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52" name="Picture 2">
            <a:extLst>
              <a:ext uri="{FF2B5EF4-FFF2-40B4-BE49-F238E27FC236}">
                <a16:creationId xmlns:a16="http://schemas.microsoft.com/office/drawing/2014/main" id="{87341F4F-E8A1-46B9-9857-4806EDED8F0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26931" y="1357100"/>
            <a:ext cx="3547073"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Identity ‒ Overview ‐ EPFL">
            <a:extLst>
              <a:ext uri="{FF2B5EF4-FFF2-40B4-BE49-F238E27FC236}">
                <a16:creationId xmlns:a16="http://schemas.microsoft.com/office/drawing/2014/main" id="{F80558B6-1B96-413F-9237-A9C45B95030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57069" y="1330679"/>
            <a:ext cx="2368001"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5" name="Rechteck 36">
            <a:extLst>
              <a:ext uri="{FF2B5EF4-FFF2-40B4-BE49-F238E27FC236}">
                <a16:creationId xmlns:a16="http://schemas.microsoft.com/office/drawing/2014/main" id="{5A0F1726-1186-46EA-8884-BD611D9EE8F2}"/>
              </a:ext>
            </a:extLst>
          </p:cNvPr>
          <p:cNvSpPr/>
          <p:nvPr/>
        </p:nvSpPr>
        <p:spPr>
          <a:xfrm>
            <a:off x="8308613" y="3195565"/>
            <a:ext cx="3364442" cy="1579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hteck 37">
            <a:extLst>
              <a:ext uri="{FF2B5EF4-FFF2-40B4-BE49-F238E27FC236}">
                <a16:creationId xmlns:a16="http://schemas.microsoft.com/office/drawing/2014/main" id="{44498174-C5CA-41B7-B548-FF333687CD18}"/>
              </a:ext>
            </a:extLst>
          </p:cNvPr>
          <p:cNvSpPr/>
          <p:nvPr/>
        </p:nvSpPr>
        <p:spPr>
          <a:xfrm>
            <a:off x="9815207" y="3306693"/>
            <a:ext cx="1636939" cy="1332000"/>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57" name="Picture 6">
            <a:extLst>
              <a:ext uri="{FF2B5EF4-FFF2-40B4-BE49-F238E27FC236}">
                <a16:creationId xmlns:a16="http://schemas.microsoft.com/office/drawing/2014/main" id="{B140C6B7-1FA3-4CBD-AA5D-E28FDA9319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82607" y="3324828"/>
            <a:ext cx="1307428" cy="1307428"/>
          </a:xfrm>
          <a:prstGeom prst="rect">
            <a:avLst/>
          </a:prstGeom>
          <a:noFill/>
          <a:extLst>
            <a:ext uri="{909E8E84-426E-40DD-AFC4-6F175D3DCCD1}">
              <a14:hiddenFill xmlns:a14="http://schemas.microsoft.com/office/drawing/2010/main">
                <a:solidFill>
                  <a:srgbClr val="FFFFFF"/>
                </a:solidFill>
              </a14:hiddenFill>
            </a:ext>
          </a:extLst>
        </p:spPr>
      </p:pic>
      <p:sp>
        <p:nvSpPr>
          <p:cNvPr id="59" name="Rechteck 40">
            <a:extLst>
              <a:ext uri="{FF2B5EF4-FFF2-40B4-BE49-F238E27FC236}">
                <a16:creationId xmlns:a16="http://schemas.microsoft.com/office/drawing/2014/main" id="{C542CD7F-BAF7-4080-98C4-748E237A3679}"/>
              </a:ext>
            </a:extLst>
          </p:cNvPr>
          <p:cNvSpPr/>
          <p:nvPr/>
        </p:nvSpPr>
        <p:spPr>
          <a:xfrm>
            <a:off x="1832945" y="3178742"/>
            <a:ext cx="2588545" cy="15966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61" name="Picture 16" descr="IASA">
            <a:extLst>
              <a:ext uri="{FF2B5EF4-FFF2-40B4-BE49-F238E27FC236}">
                <a16:creationId xmlns:a16="http://schemas.microsoft.com/office/drawing/2014/main" id="{2BE29E52-0429-42A2-8E2D-9D8EE1711AC5}"/>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230890" y="3306693"/>
            <a:ext cx="980435"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 name="Rechteck 43">
            <a:extLst>
              <a:ext uri="{FF2B5EF4-FFF2-40B4-BE49-F238E27FC236}">
                <a16:creationId xmlns:a16="http://schemas.microsoft.com/office/drawing/2014/main" id="{84CBF887-BFAB-4D82-9F52-5688034A2985}"/>
              </a:ext>
            </a:extLst>
          </p:cNvPr>
          <p:cNvSpPr/>
          <p:nvPr/>
        </p:nvSpPr>
        <p:spPr>
          <a:xfrm>
            <a:off x="4931630" y="3178742"/>
            <a:ext cx="2866843" cy="15966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64" name="Picture 18" descr="Hebrew University of Jerusalem Logo | University, Jerusalem, First principle">
            <a:extLst>
              <a:ext uri="{FF2B5EF4-FFF2-40B4-BE49-F238E27FC236}">
                <a16:creationId xmlns:a16="http://schemas.microsoft.com/office/drawing/2014/main" id="{F2CACF74-C981-49F6-AB25-48186FCAA42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43868" y="3294700"/>
            <a:ext cx="1254030" cy="13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5" name="Textfeld 1">
            <a:extLst>
              <a:ext uri="{FF2B5EF4-FFF2-40B4-BE49-F238E27FC236}">
                <a16:creationId xmlns:a16="http://schemas.microsoft.com/office/drawing/2014/main" id="{4A0916F1-6051-4B23-AF23-393EF982F4D2}"/>
              </a:ext>
            </a:extLst>
          </p:cNvPr>
          <p:cNvSpPr txBox="1"/>
          <p:nvPr/>
        </p:nvSpPr>
        <p:spPr>
          <a:xfrm>
            <a:off x="410545" y="5528733"/>
            <a:ext cx="11578255" cy="677108"/>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a:ln>
                  <a:noFill/>
                </a:ln>
                <a:solidFill>
                  <a:prstClr val="black"/>
                </a:solidFill>
                <a:effectLst/>
                <a:uLnTx/>
                <a:uFillTx/>
                <a:latin typeface="Calibri"/>
                <a:ea typeface="+mn-ea"/>
                <a:cs typeface="+mn-cs"/>
              </a:rPr>
              <a:t>Complemented</a:t>
            </a:r>
            <a:r>
              <a:rPr kumimoji="0" lang="en-US" sz="1900" b="0" i="0" u="none" strike="noStrike" kern="1200" cap="none" spc="0" normalizeH="0" baseline="0" noProof="0">
                <a:ln>
                  <a:noFill/>
                </a:ln>
                <a:solidFill>
                  <a:prstClr val="black"/>
                </a:solidFill>
                <a:effectLst/>
                <a:uLnTx/>
                <a:uFillTx/>
                <a:latin typeface="Calibri"/>
                <a:ea typeface="+mn-ea"/>
                <a:cs typeface="+mn-cs"/>
              </a:rPr>
              <a:t> by institutes in </a:t>
            </a:r>
            <a:r>
              <a:rPr kumimoji="0" lang="en-US" sz="1900" b="0" i="0" u="none" strike="noStrike" kern="1200" cap="none" spc="0" normalizeH="0" baseline="0" noProof="0" err="1">
                <a:ln>
                  <a:noFill/>
                </a:ln>
                <a:solidFill>
                  <a:prstClr val="black"/>
                </a:solidFill>
                <a:effectLst/>
                <a:uLnTx/>
                <a:uFillTx/>
                <a:latin typeface="Calibri"/>
                <a:ea typeface="+mn-ea"/>
                <a:cs typeface="+mn-cs"/>
              </a:rPr>
              <a:t>EuPRAXIA</a:t>
            </a:r>
            <a:r>
              <a:rPr kumimoji="0" lang="en-US" sz="1900" b="0" i="0" u="none" strike="noStrike" kern="1200" cap="none" spc="0" normalizeH="0" baseline="0" noProof="0">
                <a:ln>
                  <a:noFill/>
                </a:ln>
                <a:solidFill>
                  <a:prstClr val="black"/>
                </a:solidFill>
                <a:effectLst/>
                <a:uLnTx/>
                <a:uFillTx/>
                <a:latin typeface="Calibri"/>
                <a:ea typeface="+mn-ea"/>
                <a:cs typeface="+mn-cs"/>
              </a:rPr>
              <a:t> ESFRI consortium: </a:t>
            </a:r>
            <a:r>
              <a:rPr kumimoji="0" lang="en-US" sz="1900" b="1" i="0" u="none" strike="noStrike" kern="1200" cap="none" spc="0" normalizeH="0" baseline="0" noProof="0">
                <a:ln>
                  <a:noFill/>
                </a:ln>
                <a:solidFill>
                  <a:prstClr val="black"/>
                </a:solidFill>
                <a:effectLst/>
                <a:uLnTx/>
                <a:uFillTx/>
                <a:latin typeface="Calibri"/>
                <a:ea typeface="+mn-ea"/>
                <a:cs typeface="+mn-cs"/>
              </a:rPr>
              <a:t>additional 17 institutes </a:t>
            </a:r>
            <a:r>
              <a:rPr kumimoji="0" lang="en-US" sz="1900" b="0" i="0" u="none" strike="noStrike" kern="1200" cap="none" spc="0" normalizeH="0" baseline="0" noProof="0">
                <a:ln>
                  <a:noFill/>
                </a:ln>
                <a:solidFill>
                  <a:prstClr val="black"/>
                </a:solidFill>
                <a:effectLst/>
                <a:uLnTx/>
                <a:uFillTx/>
                <a:latin typeface="Calibri"/>
                <a:ea typeface="+mn-ea"/>
                <a:cs typeface="+mn-cs"/>
              </a:rPr>
              <a:t>from France, Germany, Poland, Sweden, United Kingdom, China, Japan, United States </a:t>
            </a:r>
          </a:p>
        </p:txBody>
      </p:sp>
      <p:pic>
        <p:nvPicPr>
          <p:cNvPr id="67" name="Picture 66" descr="Logo&#10;&#10;Description automatically generated">
            <a:extLst>
              <a:ext uri="{FF2B5EF4-FFF2-40B4-BE49-F238E27FC236}">
                <a16:creationId xmlns:a16="http://schemas.microsoft.com/office/drawing/2014/main" id="{F169791D-3CCC-47A5-A868-ED6D7B81A0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0171" y="1325033"/>
            <a:ext cx="1079789" cy="720000"/>
          </a:xfrm>
          <a:prstGeom prst="rect">
            <a:avLst/>
          </a:prstGeom>
        </p:spPr>
      </p:pic>
      <p:pic>
        <p:nvPicPr>
          <p:cNvPr id="69" name="Picture 68" descr="A picture containing logo&#10;&#10;Description automatically generated">
            <a:extLst>
              <a:ext uri="{FF2B5EF4-FFF2-40B4-BE49-F238E27FC236}">
                <a16:creationId xmlns:a16="http://schemas.microsoft.com/office/drawing/2014/main" id="{76FDEB79-2777-4021-A708-E50B231903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957069" y="3306693"/>
            <a:ext cx="1079789" cy="720000"/>
          </a:xfrm>
          <a:prstGeom prst="rect">
            <a:avLst/>
          </a:prstGeom>
        </p:spPr>
      </p:pic>
      <p:pic>
        <p:nvPicPr>
          <p:cNvPr id="71" name="Picture 70" descr="A picture containing shape&#10;&#10;Description automatically generated">
            <a:extLst>
              <a:ext uri="{FF2B5EF4-FFF2-40B4-BE49-F238E27FC236}">
                <a16:creationId xmlns:a16="http://schemas.microsoft.com/office/drawing/2014/main" id="{9AE62B32-7012-4C1B-8A9E-FDF0B3CBC0D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071807" y="3283264"/>
            <a:ext cx="1079429" cy="720000"/>
          </a:xfrm>
          <a:prstGeom prst="rect">
            <a:avLst/>
          </a:prstGeom>
        </p:spPr>
      </p:pic>
      <p:pic>
        <p:nvPicPr>
          <p:cNvPr id="73" name="Picture 72" descr="Background pattern&#10;&#10;Description automatically generated">
            <a:extLst>
              <a:ext uri="{FF2B5EF4-FFF2-40B4-BE49-F238E27FC236}">
                <a16:creationId xmlns:a16="http://schemas.microsoft.com/office/drawing/2014/main" id="{5A7E1318-4ED3-44E2-B09B-EF66D03471D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18054" y="3323625"/>
            <a:ext cx="1079429" cy="720000"/>
          </a:xfrm>
          <a:prstGeom prst="rect">
            <a:avLst/>
          </a:prstGeom>
        </p:spPr>
      </p:pic>
      <p:sp>
        <p:nvSpPr>
          <p:cNvPr id="24" name="Rechteck 13">
            <a:extLst>
              <a:ext uri="{FF2B5EF4-FFF2-40B4-BE49-F238E27FC236}">
                <a16:creationId xmlns:a16="http://schemas.microsoft.com/office/drawing/2014/main" id="{E203BA34-88EB-4111-A95C-5A566269D229}"/>
              </a:ext>
            </a:extLst>
          </p:cNvPr>
          <p:cNvSpPr/>
          <p:nvPr/>
        </p:nvSpPr>
        <p:spPr>
          <a:xfrm>
            <a:off x="8221662" y="1357100"/>
            <a:ext cx="3230484" cy="1317468"/>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de-DE" sz="19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 descr="File:Paul Scherrer Institut.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70706" y="1535172"/>
            <a:ext cx="2732395" cy="97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172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15A3D7-70D6-438A-ADA7-A6FA6C018F2E}"/>
              </a:ext>
            </a:extLst>
          </p:cNvPr>
          <p:cNvSpPr>
            <a:spLocks noGrp="1"/>
          </p:cNvSpPr>
          <p:nvPr>
            <p:ph type="sldNum" sz="quarter" idx="12"/>
          </p:nvPr>
        </p:nvSpPr>
        <p:spPr/>
        <p:txBody>
          <a:bodyPr/>
          <a:lstStyle/>
          <a:p>
            <a:fld id="{3A3A6714-3D1F-4857-9904-D935B84167FA}" type="slidenum">
              <a:rPr lang="en-GB" smtClean="0"/>
              <a:pPr/>
              <a:t>23</a:t>
            </a:fld>
            <a:endParaRPr lang="en-GB"/>
          </a:p>
        </p:txBody>
      </p:sp>
      <p:sp>
        <p:nvSpPr>
          <p:cNvPr id="4" name="Title 3">
            <a:extLst>
              <a:ext uri="{FF2B5EF4-FFF2-40B4-BE49-F238E27FC236}">
                <a16:creationId xmlns:a16="http://schemas.microsoft.com/office/drawing/2014/main" id="{54D24C7B-62D8-4C9C-9B55-452A9AC950FB}"/>
              </a:ext>
            </a:extLst>
          </p:cNvPr>
          <p:cNvSpPr>
            <a:spLocks noGrp="1"/>
          </p:cNvSpPr>
          <p:nvPr>
            <p:ph type="title"/>
          </p:nvPr>
        </p:nvSpPr>
        <p:spPr/>
        <p:txBody>
          <a:bodyPr/>
          <a:lstStyle/>
          <a:p>
            <a:r>
              <a:rPr lang="en-GB" dirty="0"/>
              <a:t>EuPRAXIA-PP Structure</a:t>
            </a:r>
          </a:p>
        </p:txBody>
      </p:sp>
      <p:sp>
        <p:nvSpPr>
          <p:cNvPr id="5" name="Footer Placeholder 4">
            <a:extLst>
              <a:ext uri="{FF2B5EF4-FFF2-40B4-BE49-F238E27FC236}">
                <a16:creationId xmlns:a16="http://schemas.microsoft.com/office/drawing/2014/main" id="{75C4E90A-9D57-4096-8491-4145B72F1E42}"/>
              </a:ext>
            </a:extLst>
          </p:cNvPr>
          <p:cNvSpPr>
            <a:spLocks noGrp="1"/>
          </p:cNvSpPr>
          <p:nvPr>
            <p:ph type="ftr" sz="quarter" idx="13"/>
          </p:nvPr>
        </p:nvSpPr>
        <p:spPr/>
        <p:txBody>
          <a:bodyPr/>
          <a:lstStyle/>
          <a:p>
            <a:pPr algn="l"/>
            <a:r>
              <a:rPr lang="en-GB"/>
              <a:t>Gilles Jacopo Silvi, EuPRAXIA_ PP Annual Meeting 22/09/2024</a:t>
            </a:r>
          </a:p>
        </p:txBody>
      </p:sp>
      <p:sp>
        <p:nvSpPr>
          <p:cNvPr id="8" name="Rectangle 7">
            <a:extLst>
              <a:ext uri="{FF2B5EF4-FFF2-40B4-BE49-F238E27FC236}">
                <a16:creationId xmlns:a16="http://schemas.microsoft.com/office/drawing/2014/main" id="{B68789FF-B186-499E-9E2B-B97F6CD09EC3}"/>
              </a:ext>
            </a:extLst>
          </p:cNvPr>
          <p:cNvSpPr/>
          <p:nvPr/>
        </p:nvSpPr>
        <p:spPr>
          <a:xfrm>
            <a:off x="1881189" y="909643"/>
            <a:ext cx="1193006" cy="5715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372A6DC-CE79-4FD9-BB6E-60B1121BB4DF}"/>
              </a:ext>
            </a:extLst>
          </p:cNvPr>
          <p:cNvPicPr>
            <a:picLocks noChangeAspect="1"/>
          </p:cNvPicPr>
          <p:nvPr/>
        </p:nvPicPr>
        <p:blipFill>
          <a:blip r:embed="rId2"/>
          <a:stretch>
            <a:fillRect/>
          </a:stretch>
        </p:blipFill>
        <p:spPr>
          <a:xfrm>
            <a:off x="1456218" y="786428"/>
            <a:ext cx="9279563" cy="5592177"/>
          </a:xfrm>
          <a:prstGeom prst="rect">
            <a:avLst/>
          </a:prstGeom>
        </p:spPr>
      </p:pic>
    </p:spTree>
    <p:extLst>
      <p:ext uri="{BB962C8B-B14F-4D97-AF65-F5344CB8AC3E}">
        <p14:creationId xmlns:p14="http://schemas.microsoft.com/office/powerpoint/2010/main" val="1176300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A3A6714-3D1F-4857-9904-D935B84167FA}" type="slidenum">
              <a:rPr lang="en-GB" smtClean="0"/>
              <a:pPr/>
              <a:t>24</a:t>
            </a:fld>
            <a:endParaRPr lang="en-GB"/>
          </a:p>
        </p:txBody>
      </p:sp>
      <p:sp>
        <p:nvSpPr>
          <p:cNvPr id="4" name="Title 3"/>
          <p:cNvSpPr>
            <a:spLocks noGrp="1"/>
          </p:cNvSpPr>
          <p:nvPr>
            <p:ph type="title"/>
          </p:nvPr>
        </p:nvSpPr>
        <p:spPr/>
        <p:txBody>
          <a:bodyPr/>
          <a:lstStyle/>
          <a:p>
            <a:r>
              <a:rPr lang="en-GB" dirty="0"/>
              <a:t>Acknowledgements</a:t>
            </a:r>
          </a:p>
        </p:txBody>
      </p:sp>
      <p:sp>
        <p:nvSpPr>
          <p:cNvPr id="5" name="Footer Placeholder 4"/>
          <p:cNvSpPr>
            <a:spLocks noGrp="1"/>
          </p:cNvSpPr>
          <p:nvPr>
            <p:ph type="ftr" sz="quarter" idx="13"/>
          </p:nvPr>
        </p:nvSpPr>
        <p:spPr/>
        <p:txBody>
          <a:bodyPr/>
          <a:lstStyle/>
          <a:p>
            <a:pPr algn="l"/>
            <a:r>
              <a:rPr lang="en-GB"/>
              <a:t>Gilles Jacopo Silvi, EuPRAXIA_ PP Annual Meeting 22/09/2024</a:t>
            </a:r>
            <a:endParaRPr lang="en-GB" dirty="0"/>
          </a:p>
        </p:txBody>
      </p:sp>
      <p:sp>
        <p:nvSpPr>
          <p:cNvPr id="6" name="Rectangle 5"/>
          <p:cNvSpPr/>
          <p:nvPr/>
        </p:nvSpPr>
        <p:spPr>
          <a:xfrm>
            <a:off x="2467944" y="1697382"/>
            <a:ext cx="8771467" cy="923330"/>
          </a:xfrm>
          <a:prstGeom prst="rect">
            <a:avLst/>
          </a:prstGeom>
        </p:spPr>
        <p:txBody>
          <a:bodyPr wrap="square">
            <a:spAutoFit/>
          </a:bodyPr>
          <a:lstStyle/>
          <a:p>
            <a:r>
              <a:rPr lang="en-GB" dirty="0"/>
              <a:t>This project has received funding from the European Union’s Horizon Europe research and innovation programme under Grant Agreement No. 101079773. It is supported by in-kind contributions by its partners and by additional funding from UK and Switzerland.</a:t>
            </a:r>
          </a:p>
        </p:txBody>
      </p:sp>
      <p:sp>
        <p:nvSpPr>
          <p:cNvPr id="7" name="Rectangle 6"/>
          <p:cNvSpPr/>
          <p:nvPr/>
        </p:nvSpPr>
        <p:spPr>
          <a:xfrm>
            <a:off x="2467943" y="3620699"/>
            <a:ext cx="9173723" cy="646331"/>
          </a:xfrm>
          <a:prstGeom prst="rect">
            <a:avLst/>
          </a:prstGeom>
        </p:spPr>
        <p:txBody>
          <a:bodyPr wrap="square">
            <a:spAutoFit/>
          </a:bodyPr>
          <a:lstStyle/>
          <a:p>
            <a:r>
              <a:rPr lang="en-GB" dirty="0"/>
              <a:t>This project has received funding from the European Union´s Horizon Europe research and innovation programme under grant agreement no. 101073480 and the UKRI guarantee funds.</a:t>
            </a:r>
          </a:p>
        </p:txBody>
      </p:sp>
      <p:sp>
        <p:nvSpPr>
          <p:cNvPr id="8" name="Content Placeholder 7"/>
          <p:cNvSpPr>
            <a:spLocks noGrp="1"/>
          </p:cNvSpPr>
          <p:nvPr>
            <p:ph idx="1"/>
          </p:nvPr>
        </p:nvSpPr>
        <p:spPr>
          <a:xfrm>
            <a:off x="838200" y="1165226"/>
            <a:ext cx="10515600" cy="513802"/>
          </a:xfrm>
        </p:spPr>
        <p:txBody>
          <a:bodyPr/>
          <a:lstStyle/>
          <a:p>
            <a:r>
              <a:rPr lang="en-GB" dirty="0"/>
              <a:t>EuPRAXIA Preparatory Phase</a:t>
            </a:r>
          </a:p>
        </p:txBody>
      </p:sp>
      <p:sp>
        <p:nvSpPr>
          <p:cNvPr id="9" name="Content Placeholder 7"/>
          <p:cNvSpPr txBox="1">
            <a:spLocks/>
          </p:cNvSpPr>
          <p:nvPr/>
        </p:nvSpPr>
        <p:spPr>
          <a:xfrm>
            <a:off x="838200" y="2985560"/>
            <a:ext cx="10515600" cy="545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EuPRAXIA Doctoral Network</a:t>
            </a:r>
          </a:p>
          <a:p>
            <a:endParaRPr lang="en-GB" dirty="0"/>
          </a:p>
        </p:txBody>
      </p:sp>
      <p:pic>
        <p:nvPicPr>
          <p:cNvPr id="13" name="Picture 12"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5500" y="1799047"/>
            <a:ext cx="1087632" cy="720000"/>
          </a:xfrm>
          <a:prstGeom prst="rect">
            <a:avLst/>
          </a:prstGeom>
        </p:spPr>
      </p:pic>
      <p:pic>
        <p:nvPicPr>
          <p:cNvPr id="14" name="Picture 13"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5500" y="3603364"/>
            <a:ext cx="1087632" cy="720000"/>
          </a:xfrm>
          <a:prstGeom prst="rect">
            <a:avLst/>
          </a:prstGeom>
        </p:spPr>
      </p:pic>
      <p:sp>
        <p:nvSpPr>
          <p:cNvPr id="11" name="Rectangle 10"/>
          <p:cNvSpPr/>
          <p:nvPr/>
        </p:nvSpPr>
        <p:spPr>
          <a:xfrm>
            <a:off x="2467943" y="5456238"/>
            <a:ext cx="9173723" cy="369332"/>
          </a:xfrm>
          <a:prstGeom prst="rect">
            <a:avLst/>
          </a:prstGeom>
        </p:spPr>
        <p:txBody>
          <a:bodyPr wrap="square">
            <a:spAutoFit/>
          </a:bodyPr>
          <a:lstStyle/>
          <a:p>
            <a:r>
              <a:rPr lang="en-GB" dirty="0"/>
              <a:t>This publication has been made with the co-funding of European Union Next Generation EU.</a:t>
            </a:r>
          </a:p>
        </p:txBody>
      </p:sp>
      <p:sp>
        <p:nvSpPr>
          <p:cNvPr id="12" name="Content Placeholder 7"/>
          <p:cNvSpPr txBox="1">
            <a:spLocks/>
          </p:cNvSpPr>
          <p:nvPr/>
        </p:nvSpPr>
        <p:spPr>
          <a:xfrm>
            <a:off x="838200" y="4683939"/>
            <a:ext cx="10515600" cy="545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EuAPS</a:t>
            </a:r>
            <a:endParaRPr lang="en-GB" dirty="0"/>
          </a:p>
          <a:p>
            <a:endParaRPr lang="en-GB" dirty="0"/>
          </a:p>
        </p:txBody>
      </p:sp>
      <p:pic>
        <p:nvPicPr>
          <p:cNvPr id="15" name="Picture 14"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5500" y="5301743"/>
            <a:ext cx="1087632" cy="720000"/>
          </a:xfrm>
          <a:prstGeom prst="rect">
            <a:avLst/>
          </a:prstGeom>
        </p:spPr>
      </p:pic>
    </p:spTree>
    <p:extLst>
      <p:ext uri="{BB962C8B-B14F-4D97-AF65-F5344CB8AC3E}">
        <p14:creationId xmlns:p14="http://schemas.microsoft.com/office/powerpoint/2010/main" val="2223550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966D891-D2F7-F3FE-6CAD-07673F6176AC}"/>
              </a:ext>
            </a:extLst>
          </p:cNvPr>
          <p:cNvSpPr>
            <a:spLocks noGrp="1"/>
          </p:cNvSpPr>
          <p:nvPr>
            <p:ph type="sldNum" sz="quarter" idx="12"/>
          </p:nvPr>
        </p:nvSpPr>
        <p:spPr/>
        <p:txBody>
          <a:bodyPr/>
          <a:lstStyle/>
          <a:p>
            <a:fld id="{3A3A6714-3D1F-4857-9904-D935B84167FA}" type="slidenum">
              <a:rPr lang="en-GB" smtClean="0"/>
              <a:pPr/>
              <a:t>3</a:t>
            </a:fld>
            <a:endParaRPr lang="en-GB" dirty="0"/>
          </a:p>
        </p:txBody>
      </p:sp>
      <p:sp>
        <p:nvSpPr>
          <p:cNvPr id="4" name="Titolo 3">
            <a:extLst>
              <a:ext uri="{FF2B5EF4-FFF2-40B4-BE49-F238E27FC236}">
                <a16:creationId xmlns:a16="http://schemas.microsoft.com/office/drawing/2014/main" id="{0C0742A4-FE83-6FAB-BD75-253D0CE39ED6}"/>
              </a:ext>
            </a:extLst>
          </p:cNvPr>
          <p:cNvSpPr>
            <a:spLocks noGrp="1"/>
          </p:cNvSpPr>
          <p:nvPr>
            <p:ph type="title"/>
          </p:nvPr>
        </p:nvSpPr>
        <p:spPr>
          <a:xfrm>
            <a:off x="1812897" y="-272186"/>
            <a:ext cx="8770449" cy="1325563"/>
          </a:xfrm>
        </p:spPr>
        <p:txBody>
          <a:bodyPr/>
          <a:lstStyle/>
          <a:p>
            <a:r>
              <a:rPr lang="en-US" sz="3600" b="1" i="0" dirty="0">
                <a:effectLst/>
              </a:rPr>
              <a:t>EuPRAXIA@SPARC_LAB</a:t>
            </a:r>
            <a:r>
              <a:rPr lang="en-US" sz="3600" b="1" dirty="0"/>
              <a:t> base-line RF injector</a:t>
            </a:r>
            <a:endParaRPr lang="en-GB" dirty="0"/>
          </a:p>
        </p:txBody>
      </p:sp>
      <p:sp>
        <p:nvSpPr>
          <p:cNvPr id="5" name="Segnaposto piè di pagina 4">
            <a:extLst>
              <a:ext uri="{FF2B5EF4-FFF2-40B4-BE49-F238E27FC236}">
                <a16:creationId xmlns:a16="http://schemas.microsoft.com/office/drawing/2014/main" id="{A6A55D0A-D224-79E0-1C75-F9688A8D0117}"/>
              </a:ext>
            </a:extLst>
          </p:cNvPr>
          <p:cNvSpPr>
            <a:spLocks noGrp="1"/>
          </p:cNvSpPr>
          <p:nvPr>
            <p:ph type="ftr" sz="quarter" idx="13"/>
          </p:nvPr>
        </p:nvSpPr>
        <p:spPr/>
        <p:txBody>
          <a:bodyPr/>
          <a:lstStyle/>
          <a:p>
            <a:pPr algn="l"/>
            <a:r>
              <a:rPr lang="en-GB" dirty="0"/>
              <a:t>Gilles Jacopo Silvi, EuPRAXIA_ PP Annual Meeting 22/09/2024</a:t>
            </a:r>
          </a:p>
        </p:txBody>
      </p:sp>
      <p:sp>
        <p:nvSpPr>
          <p:cNvPr id="12" name="CasellaDiTesto 11">
            <a:extLst>
              <a:ext uri="{FF2B5EF4-FFF2-40B4-BE49-F238E27FC236}">
                <a16:creationId xmlns:a16="http://schemas.microsoft.com/office/drawing/2014/main" id="{A728C2FA-B64A-7F28-6461-507F1CCD7658}"/>
              </a:ext>
            </a:extLst>
          </p:cNvPr>
          <p:cNvSpPr txBox="1"/>
          <p:nvPr/>
        </p:nvSpPr>
        <p:spPr>
          <a:xfrm>
            <a:off x="1111976" y="5955728"/>
            <a:ext cx="7080679" cy="261610"/>
          </a:xfrm>
          <a:prstGeom prst="rect">
            <a:avLst/>
          </a:prstGeom>
          <a:noFill/>
        </p:spPr>
        <p:txBody>
          <a:bodyPr wrap="square" rtlCol="0">
            <a:spAutoFit/>
          </a:bodyPr>
          <a:lstStyle/>
          <a:p>
            <a:pPr algn="l"/>
            <a:r>
              <a:rPr lang="it-IT" sz="1100" dirty="0"/>
              <a:t>[1]</a:t>
            </a:r>
            <a:r>
              <a:rPr lang="en-GB" sz="1100" dirty="0">
                <a:solidFill>
                  <a:srgbClr val="000000"/>
                </a:solidFill>
              </a:rPr>
              <a:t> </a:t>
            </a:r>
            <a:r>
              <a:rPr lang="en-GB" sz="1100" dirty="0"/>
              <a:t>A. </a:t>
            </a:r>
            <a:r>
              <a:rPr lang="en-GB" sz="1100" b="0" i="0" u="none" strike="noStrike" baseline="0" dirty="0"/>
              <a:t>Giribono et al.  EuPRAXIA@SPARC_LAB, The high brightness RF photo injector layout proposal,  NIMA  (2018) </a:t>
            </a:r>
          </a:p>
        </p:txBody>
      </p:sp>
      <p:pic>
        <p:nvPicPr>
          <p:cNvPr id="13" name="Picture 2" descr="C. De Michele Web">
            <a:extLst>
              <a:ext uri="{FF2B5EF4-FFF2-40B4-BE49-F238E27FC236}">
                <a16:creationId xmlns:a16="http://schemas.microsoft.com/office/drawing/2014/main" id="{C811BCC1-DF50-AB7F-5CD8-8127FB164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32" y="5442698"/>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NFN Frascati (Roma) | Future Circular Collider">
            <a:extLst>
              <a:ext uri="{FF2B5EF4-FFF2-40B4-BE49-F238E27FC236}">
                <a16:creationId xmlns:a16="http://schemas.microsoft.com/office/drawing/2014/main" id="{0701A64E-A211-6171-52D0-D64F1B442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2051" y="5500706"/>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90A72B71-2D0E-29C5-54AF-FF039FB64A71}"/>
              </a:ext>
            </a:extLst>
          </p:cNvPr>
          <p:cNvSpPr>
            <a:spLocks noGrp="1"/>
          </p:cNvSpPr>
          <p:nvPr>
            <p:ph idx="1"/>
          </p:nvPr>
        </p:nvSpPr>
        <p:spPr>
          <a:xfrm>
            <a:off x="932872" y="3759402"/>
            <a:ext cx="10326255" cy="2103006"/>
          </a:xfrm>
        </p:spPr>
        <p:txBody>
          <a:bodyPr>
            <a:normAutofit/>
          </a:bodyPr>
          <a:lstStyle/>
          <a:p>
            <a:pPr marL="400050" indent="-342900" algn="ctr">
              <a:lnSpc>
                <a:spcPct val="90000"/>
              </a:lnSpc>
              <a:spcAft>
                <a:spcPts val="600"/>
              </a:spcAft>
              <a:buFont typeface="Wingdings" panose="05000000000000000000" pitchFamily="2" charset="2"/>
              <a:buChar char="Ø"/>
            </a:pPr>
            <a:r>
              <a:rPr lang="en-US" sz="2400" dirty="0"/>
              <a:t>1,6 cells S-band RF Gun equipped with a solenoid</a:t>
            </a:r>
            <a:endParaRPr lang="en-US" sz="2400" b="0" i="0" dirty="0">
              <a:effectLst/>
            </a:endParaRPr>
          </a:p>
          <a:p>
            <a:pPr marL="400050" indent="-342900" algn="ctr">
              <a:lnSpc>
                <a:spcPct val="90000"/>
              </a:lnSpc>
              <a:spcAft>
                <a:spcPts val="600"/>
              </a:spcAft>
              <a:buFont typeface="Wingdings" panose="05000000000000000000" pitchFamily="2" charset="2"/>
              <a:buChar char="Ø"/>
            </a:pPr>
            <a:r>
              <a:rPr lang="en-US" sz="2400" b="0" i="0" dirty="0">
                <a:effectLst/>
              </a:rPr>
              <a:t>4 TW S-band accelerating structures, the first one 3 m long while the other 2 m</a:t>
            </a:r>
            <a:endParaRPr lang="en-US" sz="2400" dirty="0"/>
          </a:p>
          <a:p>
            <a:pPr marL="400050" indent="-342900" algn="ctr">
              <a:lnSpc>
                <a:spcPct val="90000"/>
              </a:lnSpc>
              <a:spcAft>
                <a:spcPts val="600"/>
              </a:spcAft>
              <a:buFont typeface="Wingdings" panose="05000000000000000000" pitchFamily="2" charset="2"/>
              <a:buChar char="Ø"/>
            </a:pPr>
            <a:r>
              <a:rPr lang="en-US" sz="2400" dirty="0"/>
              <a:t>2 emittance compensation solenoids around the VB sections</a:t>
            </a:r>
          </a:p>
          <a:p>
            <a:pPr marL="400050" indent="-342900" algn="ctr">
              <a:lnSpc>
                <a:spcPct val="90000"/>
              </a:lnSpc>
              <a:spcAft>
                <a:spcPts val="600"/>
              </a:spcAft>
              <a:buFont typeface="Wingdings" panose="05000000000000000000" pitchFamily="2" charset="2"/>
              <a:buChar char="Ø"/>
            </a:pPr>
            <a:r>
              <a:rPr lang="en-US" sz="2400" dirty="0"/>
              <a:t>O</a:t>
            </a:r>
            <a:r>
              <a:rPr lang="en-US" sz="2400" b="0" i="0" dirty="0">
                <a:effectLst/>
              </a:rPr>
              <a:t>verall length of ≈ 13 m</a:t>
            </a:r>
            <a:endParaRPr lang="en-GB" sz="1800" dirty="0"/>
          </a:p>
        </p:txBody>
      </p:sp>
      <p:grpSp>
        <p:nvGrpSpPr>
          <p:cNvPr id="6" name="Gruppo 5">
            <a:extLst>
              <a:ext uri="{FF2B5EF4-FFF2-40B4-BE49-F238E27FC236}">
                <a16:creationId xmlns:a16="http://schemas.microsoft.com/office/drawing/2014/main" id="{28761843-EA62-367D-8CE3-4D9965BD6D01}"/>
              </a:ext>
            </a:extLst>
          </p:cNvPr>
          <p:cNvGrpSpPr/>
          <p:nvPr/>
        </p:nvGrpSpPr>
        <p:grpSpPr>
          <a:xfrm>
            <a:off x="479569" y="1118282"/>
            <a:ext cx="7582080" cy="2457938"/>
            <a:chOff x="553364" y="1110861"/>
            <a:chExt cx="7600036" cy="2818109"/>
          </a:xfrm>
        </p:grpSpPr>
        <p:pic>
          <p:nvPicPr>
            <p:cNvPr id="7" name="Picture 2" descr="https://ars.els-cdn.com/content/image/1-s2.0-S0168900218303267-gr1_lrg.jpg">
              <a:extLst>
                <a:ext uri="{FF2B5EF4-FFF2-40B4-BE49-F238E27FC236}">
                  <a16:creationId xmlns:a16="http://schemas.microsoft.com/office/drawing/2014/main" id="{78E2F49E-C6FF-645A-98BE-774365F1A0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64" y="1110861"/>
              <a:ext cx="7600036" cy="2528873"/>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2D7E3E1D-4F09-7B07-A1FB-2BB695AB621B}"/>
                </a:ext>
              </a:extLst>
            </p:cNvPr>
            <p:cNvPicPr>
              <a:picLocks noChangeAspect="1"/>
            </p:cNvPicPr>
            <p:nvPr/>
          </p:nvPicPr>
          <p:blipFill rotWithShape="1">
            <a:blip r:embed="rId6"/>
            <a:srcRect t="7773"/>
            <a:stretch/>
          </p:blipFill>
          <p:spPr>
            <a:xfrm>
              <a:off x="553364" y="2539901"/>
              <a:ext cx="5925404" cy="1389068"/>
            </a:xfrm>
            <a:prstGeom prst="rect">
              <a:avLst/>
            </a:prstGeom>
          </p:spPr>
        </p:pic>
        <p:sp>
          <p:nvSpPr>
            <p:cNvPr id="9" name="Rettangolo 8">
              <a:extLst>
                <a:ext uri="{FF2B5EF4-FFF2-40B4-BE49-F238E27FC236}">
                  <a16:creationId xmlns:a16="http://schemas.microsoft.com/office/drawing/2014/main" id="{791BF742-F8C8-D912-5153-43A5E3F730E1}"/>
                </a:ext>
              </a:extLst>
            </p:cNvPr>
            <p:cNvSpPr/>
            <p:nvPr/>
          </p:nvSpPr>
          <p:spPr>
            <a:xfrm>
              <a:off x="553364" y="2539901"/>
              <a:ext cx="5982971" cy="1389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ttangolo 9">
              <a:extLst>
                <a:ext uri="{FF2B5EF4-FFF2-40B4-BE49-F238E27FC236}">
                  <a16:creationId xmlns:a16="http://schemas.microsoft.com/office/drawing/2014/main" id="{32AF6CE5-0ADA-6EFC-56C2-A83E73D1DE0B}"/>
                </a:ext>
              </a:extLst>
            </p:cNvPr>
            <p:cNvSpPr/>
            <p:nvPr/>
          </p:nvSpPr>
          <p:spPr>
            <a:xfrm>
              <a:off x="2520277" y="1477614"/>
              <a:ext cx="289711"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ttangolo 10">
              <a:extLst>
                <a:ext uri="{FF2B5EF4-FFF2-40B4-BE49-F238E27FC236}">
                  <a16:creationId xmlns:a16="http://schemas.microsoft.com/office/drawing/2014/main" id="{CC54A085-F147-BFEB-6560-0F63D9BD9F19}"/>
                </a:ext>
              </a:extLst>
            </p:cNvPr>
            <p:cNvSpPr/>
            <p:nvPr/>
          </p:nvSpPr>
          <p:spPr>
            <a:xfrm>
              <a:off x="4216658" y="1474583"/>
              <a:ext cx="408077" cy="685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Immagine 14">
            <a:extLst>
              <a:ext uri="{FF2B5EF4-FFF2-40B4-BE49-F238E27FC236}">
                <a16:creationId xmlns:a16="http://schemas.microsoft.com/office/drawing/2014/main" id="{53E9116D-F3C2-83F0-8A19-A7C5AFE1E1B5}"/>
              </a:ext>
            </a:extLst>
          </p:cNvPr>
          <p:cNvPicPr>
            <a:picLocks noChangeAspect="1"/>
          </p:cNvPicPr>
          <p:nvPr/>
        </p:nvPicPr>
        <p:blipFill rotWithShape="1">
          <a:blip r:embed="rId7">
            <a:extLst>
              <a:ext uri="{28A0092B-C50C-407E-A947-70E740481C1C}">
                <a14:useLocalDpi xmlns:a14="http://schemas.microsoft.com/office/drawing/2010/main" val="0"/>
              </a:ext>
            </a:extLst>
          </a:blip>
          <a:srcRect l="2733" r="4022"/>
          <a:stretch/>
        </p:blipFill>
        <p:spPr>
          <a:xfrm>
            <a:off x="8689359" y="1165869"/>
            <a:ext cx="2827370" cy="1849840"/>
          </a:xfrm>
          <a:prstGeom prst="rect">
            <a:avLst/>
          </a:prstGeom>
        </p:spPr>
      </p:pic>
    </p:spTree>
    <p:extLst>
      <p:ext uri="{BB962C8B-B14F-4D97-AF65-F5344CB8AC3E}">
        <p14:creationId xmlns:p14="http://schemas.microsoft.com/office/powerpoint/2010/main" val="33367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D8F0882-C635-39E7-9319-A5F635380B74}"/>
              </a:ext>
            </a:extLst>
          </p:cNvPr>
          <p:cNvSpPr>
            <a:spLocks noGrp="1"/>
          </p:cNvSpPr>
          <p:nvPr>
            <p:ph type="sldNum" sz="quarter" idx="12"/>
          </p:nvPr>
        </p:nvSpPr>
        <p:spPr/>
        <p:txBody>
          <a:bodyPr/>
          <a:lstStyle/>
          <a:p>
            <a:fld id="{3A3A6714-3D1F-4857-9904-D935B84167FA}" type="slidenum">
              <a:rPr lang="en-GB" smtClean="0"/>
              <a:pPr/>
              <a:t>4</a:t>
            </a:fld>
            <a:endParaRPr lang="en-GB"/>
          </a:p>
        </p:txBody>
      </p:sp>
      <p:sp>
        <p:nvSpPr>
          <p:cNvPr id="4" name="Titolo 3">
            <a:extLst>
              <a:ext uri="{FF2B5EF4-FFF2-40B4-BE49-F238E27FC236}">
                <a16:creationId xmlns:a16="http://schemas.microsoft.com/office/drawing/2014/main" id="{ED3D49FC-219E-209C-4A01-B6E199B5EF4C}"/>
              </a:ext>
            </a:extLst>
          </p:cNvPr>
          <p:cNvSpPr>
            <a:spLocks noGrp="1"/>
          </p:cNvSpPr>
          <p:nvPr>
            <p:ph type="title"/>
          </p:nvPr>
        </p:nvSpPr>
        <p:spPr/>
        <p:txBody>
          <a:bodyPr/>
          <a:lstStyle/>
          <a:p>
            <a:r>
              <a:rPr lang="en-GB" dirty="0"/>
              <a:t>Working point optimization</a:t>
            </a:r>
          </a:p>
        </p:txBody>
      </p:sp>
      <p:sp>
        <p:nvSpPr>
          <p:cNvPr id="5" name="Segnaposto piè di pagina 4">
            <a:extLst>
              <a:ext uri="{FF2B5EF4-FFF2-40B4-BE49-F238E27FC236}">
                <a16:creationId xmlns:a16="http://schemas.microsoft.com/office/drawing/2014/main" id="{F79B9235-A71D-66AE-4A6F-3312060726E5}"/>
              </a:ext>
            </a:extLst>
          </p:cNvPr>
          <p:cNvSpPr>
            <a:spLocks noGrp="1"/>
          </p:cNvSpPr>
          <p:nvPr>
            <p:ph type="ftr" sz="quarter" idx="13"/>
          </p:nvPr>
        </p:nvSpPr>
        <p:spPr/>
        <p:txBody>
          <a:bodyPr/>
          <a:lstStyle/>
          <a:p>
            <a:pPr algn="l"/>
            <a:r>
              <a:rPr lang="en-GB"/>
              <a:t>Gilles Jacopo Silvi, EuPRAXIA_ PP Annual Meeting 22/09/2024</a:t>
            </a:r>
          </a:p>
        </p:txBody>
      </p:sp>
      <p:pic>
        <p:nvPicPr>
          <p:cNvPr id="6" name="Immagine 5">
            <a:extLst>
              <a:ext uri="{FF2B5EF4-FFF2-40B4-BE49-F238E27FC236}">
                <a16:creationId xmlns:a16="http://schemas.microsoft.com/office/drawing/2014/main" id="{498102FB-BFB1-F6C1-CAAA-44C7EC667EEA}"/>
              </a:ext>
            </a:extLst>
          </p:cNvPr>
          <p:cNvPicPr>
            <a:picLocks noChangeAspect="1"/>
          </p:cNvPicPr>
          <p:nvPr/>
        </p:nvPicPr>
        <p:blipFill>
          <a:blip r:embed="rId3"/>
          <a:stretch>
            <a:fillRect/>
          </a:stretch>
        </p:blipFill>
        <p:spPr>
          <a:xfrm>
            <a:off x="1591787" y="1165481"/>
            <a:ext cx="2576406" cy="1363685"/>
          </a:xfrm>
          <a:prstGeom prst="rect">
            <a:avLst/>
          </a:prstGeom>
        </p:spPr>
      </p:pic>
      <p:pic>
        <p:nvPicPr>
          <p:cNvPr id="7" name="Immagine 6">
            <a:extLst>
              <a:ext uri="{FF2B5EF4-FFF2-40B4-BE49-F238E27FC236}">
                <a16:creationId xmlns:a16="http://schemas.microsoft.com/office/drawing/2014/main" id="{42489510-57A9-A8DE-EC7B-E4610FA6D904}"/>
              </a:ext>
            </a:extLst>
          </p:cNvPr>
          <p:cNvPicPr>
            <a:picLocks noChangeAspect="1"/>
          </p:cNvPicPr>
          <p:nvPr/>
        </p:nvPicPr>
        <p:blipFill rotWithShape="1">
          <a:blip r:embed="rId4"/>
          <a:srcRect l="52265" t="19298" r="19688" b="16389"/>
          <a:stretch/>
        </p:blipFill>
        <p:spPr>
          <a:xfrm>
            <a:off x="8769724" y="867119"/>
            <a:ext cx="1680617" cy="2167733"/>
          </a:xfrm>
          <a:prstGeom prst="rect">
            <a:avLst/>
          </a:prstGeom>
        </p:spPr>
      </p:pic>
      <p:sp>
        <p:nvSpPr>
          <p:cNvPr id="8" name="CasellaDiTesto 7">
            <a:extLst>
              <a:ext uri="{FF2B5EF4-FFF2-40B4-BE49-F238E27FC236}">
                <a16:creationId xmlns:a16="http://schemas.microsoft.com/office/drawing/2014/main" id="{04C97997-B6FB-0A38-2BA7-80FD916249B8}"/>
              </a:ext>
            </a:extLst>
          </p:cNvPr>
          <p:cNvSpPr txBox="1"/>
          <p:nvPr/>
        </p:nvSpPr>
        <p:spPr>
          <a:xfrm>
            <a:off x="8271364" y="939324"/>
            <a:ext cx="1680617" cy="276999"/>
          </a:xfrm>
          <a:prstGeom prst="rect">
            <a:avLst/>
          </a:prstGeom>
          <a:noFill/>
          <a:ln w="38100">
            <a:noFill/>
          </a:ln>
        </p:spPr>
        <p:txBody>
          <a:bodyPr wrap="square" rtlCol="0">
            <a:spAutoFit/>
          </a:bodyPr>
          <a:lstStyle/>
          <a:p>
            <a:r>
              <a:rPr lang="en-US" sz="1200" dirty="0">
                <a:solidFill>
                  <a:schemeClr val="tx1">
                    <a:lumMod val="50000"/>
                    <a:lumOff val="50000"/>
                  </a:schemeClr>
                </a:solidFill>
              </a:rPr>
              <a:t>Courtesy of L. Faillace</a:t>
            </a:r>
          </a:p>
        </p:txBody>
      </p:sp>
      <p:pic>
        <p:nvPicPr>
          <p:cNvPr id="9" name="Immagine 8">
            <a:extLst>
              <a:ext uri="{FF2B5EF4-FFF2-40B4-BE49-F238E27FC236}">
                <a16:creationId xmlns:a16="http://schemas.microsoft.com/office/drawing/2014/main" id="{02821B83-72E6-540F-861E-6F4A901728DB}"/>
              </a:ext>
            </a:extLst>
          </p:cNvPr>
          <p:cNvPicPr>
            <a:picLocks noChangeAspect="1"/>
          </p:cNvPicPr>
          <p:nvPr/>
        </p:nvPicPr>
        <p:blipFill rotWithShape="1">
          <a:blip r:embed="rId5"/>
          <a:srcRect l="43602" t="16147" r="4163" b="16453"/>
          <a:stretch/>
        </p:blipFill>
        <p:spPr>
          <a:xfrm>
            <a:off x="4962491" y="1037574"/>
            <a:ext cx="2473367" cy="1795217"/>
          </a:xfrm>
          <a:prstGeom prst="rect">
            <a:avLst/>
          </a:prstGeom>
        </p:spPr>
      </p:pic>
      <p:sp>
        <p:nvSpPr>
          <p:cNvPr id="37" name="CasellaDiTesto 36">
            <a:extLst>
              <a:ext uri="{FF2B5EF4-FFF2-40B4-BE49-F238E27FC236}">
                <a16:creationId xmlns:a16="http://schemas.microsoft.com/office/drawing/2014/main" id="{5699DDF2-8027-3415-39D9-8161A56E737D}"/>
              </a:ext>
            </a:extLst>
          </p:cNvPr>
          <p:cNvSpPr txBox="1"/>
          <p:nvPr/>
        </p:nvSpPr>
        <p:spPr>
          <a:xfrm>
            <a:off x="1111976" y="5481049"/>
            <a:ext cx="12192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[2]  </a:t>
            </a:r>
            <a:r>
              <a:rPr lang="en-GB" sz="1100" b="0" i="1" dirty="0">
                <a:effectLst/>
              </a:rPr>
              <a:t>Bacci A, Faillace L and Rossetti Conti M 2018 Extreme high brightness electron beam generation in a space charge regime.</a:t>
            </a:r>
            <a:br>
              <a:rPr lang="en-GB" sz="1100" i="1" dirty="0"/>
            </a:br>
            <a:r>
              <a:rPr lang="it-IT" sz="1100" dirty="0"/>
              <a:t>[3]  </a:t>
            </a:r>
            <a:r>
              <a:rPr lang="en-GB" sz="1100" b="0" i="1" dirty="0">
                <a:effectLst/>
              </a:rPr>
              <a:t>Alesini D et al., 2015 Study of a C-band harmonic RF system to optimize the RF bunch compression process of the SPARC beam 6th International Particle Accelerator</a:t>
            </a:r>
            <a:r>
              <a:rPr lang="en-GB" sz="1100" i="1" dirty="0"/>
              <a:t> </a:t>
            </a:r>
            <a:r>
              <a:rPr lang="en-GB" sz="1100" b="0" i="1" dirty="0">
                <a:effectLst/>
              </a:rPr>
              <a:t>Conference p TUPWA058</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[4]  </a:t>
            </a:r>
            <a:r>
              <a:rPr lang="en-GB" sz="1100" b="0" i="1" dirty="0">
                <a:effectLst/>
              </a:rPr>
              <a:t>Emma P., 2001 X-Band RF harmonic compensation for linear bunch compression in the LCLS SLAC Nation Accelerator Laboratory Technical Note SLAC-TN-05-004, LCLS-TN-01-1</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[5] G.J Silvi et al., </a:t>
            </a:r>
            <a:r>
              <a:rPr lang="en-US" sz="1100" i="0" dirty="0">
                <a:effectLst/>
                <a:hlinkClick r:id="rId6">
                  <a:extLst>
                    <a:ext uri="{A12FA001-AC4F-418D-AE19-62706E023703}">
                      <ahyp:hlinkClr xmlns:ahyp="http://schemas.microsoft.com/office/drawing/2018/hyperlinkcolor" val="tx"/>
                    </a:ext>
                  </a:extLst>
                </a:hlinkClick>
              </a:rPr>
              <a:t>Optimizing beam dynamics in the EuPRAXIA@SPARC_LAB RF injector</a:t>
            </a:r>
            <a:r>
              <a:rPr lang="en-US" sz="1100" i="0" dirty="0">
                <a:effectLst/>
              </a:rPr>
              <a:t>, </a:t>
            </a:r>
            <a:r>
              <a:rPr lang="it-IT" sz="1100" b="0" i="1" cap="all" dirty="0">
                <a:effectLst/>
                <a:latin typeface="Source Sans Pro" panose="020B0503030403020204" pitchFamily="34" charset="0"/>
              </a:rPr>
              <a:t>SIF Congress 2023,</a:t>
            </a:r>
            <a:r>
              <a:rPr lang="it-IT" sz="1100" b="0" i="0" dirty="0">
                <a:solidFill>
                  <a:srgbClr val="0563C1"/>
                </a:solidFill>
                <a:effectLst/>
                <a:latin typeface="Source Sans Pro" panose="020B0503030403020204" pitchFamily="34" charset="0"/>
                <a:hlinkClick r:id="rId7">
                  <a:extLst>
                    <a:ext uri="{A12FA001-AC4F-418D-AE19-62706E023703}">
                      <ahyp:hlinkClr xmlns:ahyp="http://schemas.microsoft.com/office/drawing/2018/hyperlinkcolor" val="tx"/>
                    </a:ext>
                  </a:extLst>
                </a:hlinkClick>
              </a:rPr>
              <a:t> 10.1393/ncc</a:t>
            </a:r>
            <a:r>
              <a:rPr lang="it-IT" sz="1100" b="0" i="0" dirty="0">
                <a:effectLst/>
                <a:latin typeface="Source Sans Pro" panose="020B0503030403020204" pitchFamily="34" charset="0"/>
                <a:hlinkClick r:id="rId7">
                  <a:extLst>
                    <a:ext uri="{A12FA001-AC4F-418D-AE19-62706E023703}">
                      <ahyp:hlinkClr xmlns:ahyp="http://schemas.microsoft.com/office/drawing/2018/hyperlinkcolor" val="tx"/>
                    </a:ext>
                  </a:extLst>
                </a:hlinkClick>
              </a:rPr>
              <a:t>/i2024-24323-5</a:t>
            </a:r>
            <a:endParaRPr lang="en-GB" sz="1100" i="1" dirty="0"/>
          </a:p>
        </p:txBody>
      </p:sp>
      <p:pic>
        <p:nvPicPr>
          <p:cNvPr id="17" name="Picture 2" descr="C. De Michele Web">
            <a:extLst>
              <a:ext uri="{FF2B5EF4-FFF2-40B4-BE49-F238E27FC236}">
                <a16:creationId xmlns:a16="http://schemas.microsoft.com/office/drawing/2014/main" id="{94F61CFD-DD40-82A5-C297-33C2616BD5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32" y="5442698"/>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FN Frascati (Roma) | Future Circular Collider">
            <a:extLst>
              <a:ext uri="{FF2B5EF4-FFF2-40B4-BE49-F238E27FC236}">
                <a16:creationId xmlns:a16="http://schemas.microsoft.com/office/drawing/2014/main" id="{114EBD1C-2E80-F90A-3AD1-F0D6ED75AE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2051" y="5500706"/>
            <a:ext cx="1062822" cy="751947"/>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374110B7-5F05-0CD8-96C3-E2EF38875D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1769" y="2934443"/>
            <a:ext cx="3230939" cy="2423204"/>
          </a:xfrm>
          <a:prstGeom prst="rect">
            <a:avLst/>
          </a:prstGeom>
        </p:spPr>
      </p:pic>
      <p:grpSp>
        <p:nvGrpSpPr>
          <p:cNvPr id="21" name="Gruppo 20">
            <a:extLst>
              <a:ext uri="{FF2B5EF4-FFF2-40B4-BE49-F238E27FC236}">
                <a16:creationId xmlns:a16="http://schemas.microsoft.com/office/drawing/2014/main" id="{E44A3EA8-B322-8AC2-0EA7-69A17D2F592B}"/>
              </a:ext>
            </a:extLst>
          </p:cNvPr>
          <p:cNvGrpSpPr/>
          <p:nvPr/>
        </p:nvGrpSpPr>
        <p:grpSpPr>
          <a:xfrm>
            <a:off x="4446618" y="2904221"/>
            <a:ext cx="3352676" cy="2625000"/>
            <a:chOff x="8252542" y="1293683"/>
            <a:chExt cx="3352676" cy="2625000"/>
          </a:xfrm>
        </p:grpSpPr>
        <p:pic>
          <p:nvPicPr>
            <p:cNvPr id="22" name="Immagine 21" descr="Immagine che contiene linea, Diagramma, testo, diagramma&#10;&#10;Descrizione generata automaticamente">
              <a:extLst>
                <a:ext uri="{FF2B5EF4-FFF2-40B4-BE49-F238E27FC236}">
                  <a16:creationId xmlns:a16="http://schemas.microsoft.com/office/drawing/2014/main" id="{E9462F51-46B9-BC2C-36A2-FC6C8659C451}"/>
                </a:ext>
              </a:extLst>
            </p:cNvPr>
            <p:cNvPicPr>
              <a:picLocks noChangeAspect="1"/>
            </p:cNvPicPr>
            <p:nvPr/>
          </p:nvPicPr>
          <p:blipFill rotWithShape="1">
            <a:blip r:embed="rId11">
              <a:extLst>
                <a:ext uri="{28A0092B-C50C-407E-A947-70E740481C1C}">
                  <a14:useLocalDpi xmlns:a14="http://schemas.microsoft.com/office/drawing/2010/main" val="0"/>
                </a:ext>
              </a:extLst>
            </a:blip>
            <a:srcRect l="-2605" t="420" r="6814" b="-420"/>
            <a:stretch/>
          </p:blipFill>
          <p:spPr>
            <a:xfrm>
              <a:off x="8252542" y="1293683"/>
              <a:ext cx="3352676" cy="2625000"/>
            </a:xfrm>
            <a:prstGeom prst="rect">
              <a:avLst/>
            </a:prstGeom>
          </p:spPr>
        </p:pic>
        <p:pic>
          <p:nvPicPr>
            <p:cNvPr id="23" name="Immagine 22">
              <a:extLst>
                <a:ext uri="{FF2B5EF4-FFF2-40B4-BE49-F238E27FC236}">
                  <a16:creationId xmlns:a16="http://schemas.microsoft.com/office/drawing/2014/main" id="{C96CC1BB-0BE4-26BE-1DD9-3E39676849E9}"/>
                </a:ext>
              </a:extLst>
            </p:cNvPr>
            <p:cNvPicPr>
              <a:picLocks noChangeAspect="1"/>
            </p:cNvPicPr>
            <p:nvPr/>
          </p:nvPicPr>
          <p:blipFill>
            <a:blip r:embed="rId12"/>
            <a:stretch>
              <a:fillRect/>
            </a:stretch>
          </p:blipFill>
          <p:spPr>
            <a:xfrm>
              <a:off x="10149300" y="1537141"/>
              <a:ext cx="1309911" cy="560100"/>
            </a:xfrm>
            <a:prstGeom prst="rect">
              <a:avLst/>
            </a:prstGeom>
          </p:spPr>
        </p:pic>
      </p:grpSp>
      <p:pic>
        <p:nvPicPr>
          <p:cNvPr id="24" name="Immagine 23" descr="Immagine che contiene testo, linea, diagramma, Diagramma&#10;&#10;Descrizione generata automaticamente">
            <a:extLst>
              <a:ext uri="{FF2B5EF4-FFF2-40B4-BE49-F238E27FC236}">
                <a16:creationId xmlns:a16="http://schemas.microsoft.com/office/drawing/2014/main" id="{24F22D62-3F53-A0C2-09B7-EFEE24591D07}"/>
              </a:ext>
            </a:extLst>
          </p:cNvPr>
          <p:cNvPicPr>
            <a:picLocks noChangeAspect="1"/>
          </p:cNvPicPr>
          <p:nvPr/>
        </p:nvPicPr>
        <p:blipFill rotWithShape="1">
          <a:blip r:embed="rId13">
            <a:extLst>
              <a:ext uri="{28A0092B-C50C-407E-A947-70E740481C1C}">
                <a14:useLocalDpi xmlns:a14="http://schemas.microsoft.com/office/drawing/2010/main" val="0"/>
              </a:ext>
            </a:extLst>
          </a:blip>
          <a:srcRect r="14588"/>
          <a:stretch/>
        </p:blipFill>
        <p:spPr>
          <a:xfrm>
            <a:off x="8650717" y="2861290"/>
            <a:ext cx="2852314" cy="2504609"/>
          </a:xfrm>
          <a:prstGeom prst="rect">
            <a:avLst/>
          </a:prstGeom>
        </p:spPr>
      </p:pic>
    </p:spTree>
    <p:extLst>
      <p:ext uri="{BB962C8B-B14F-4D97-AF65-F5344CB8AC3E}">
        <p14:creationId xmlns:p14="http://schemas.microsoft.com/office/powerpoint/2010/main" val="175665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400106A5-AAC2-3576-6825-AD9D5CE38CD8}"/>
              </a:ext>
            </a:extLst>
          </p:cNvPr>
          <p:cNvSpPr>
            <a:spLocks noGrp="1"/>
          </p:cNvSpPr>
          <p:nvPr>
            <p:ph type="sldNum" sz="quarter" idx="12"/>
          </p:nvPr>
        </p:nvSpPr>
        <p:spPr/>
        <p:txBody>
          <a:bodyPr/>
          <a:lstStyle/>
          <a:p>
            <a:fld id="{3A3A6714-3D1F-4857-9904-D935B84167FA}" type="slidenum">
              <a:rPr lang="en-GB" smtClean="0"/>
              <a:pPr/>
              <a:t>5</a:t>
            </a:fld>
            <a:endParaRPr lang="en-GB"/>
          </a:p>
        </p:txBody>
      </p:sp>
      <p:sp>
        <p:nvSpPr>
          <p:cNvPr id="4" name="Titolo 3">
            <a:extLst>
              <a:ext uri="{FF2B5EF4-FFF2-40B4-BE49-F238E27FC236}">
                <a16:creationId xmlns:a16="http://schemas.microsoft.com/office/drawing/2014/main" id="{C9935D25-FC56-1932-0A8B-B3405F9EBCB4}"/>
              </a:ext>
            </a:extLst>
          </p:cNvPr>
          <p:cNvSpPr>
            <a:spLocks noGrp="1"/>
          </p:cNvSpPr>
          <p:nvPr>
            <p:ph type="title"/>
          </p:nvPr>
        </p:nvSpPr>
        <p:spPr/>
        <p:txBody>
          <a:bodyPr/>
          <a:lstStyle/>
          <a:p>
            <a:r>
              <a:rPr lang="en-GB"/>
              <a:t>Stability studies</a:t>
            </a:r>
            <a:endParaRPr lang="en-GB" dirty="0"/>
          </a:p>
        </p:txBody>
      </p:sp>
      <p:sp>
        <p:nvSpPr>
          <p:cNvPr id="5" name="Segnaposto piè di pagina 4">
            <a:extLst>
              <a:ext uri="{FF2B5EF4-FFF2-40B4-BE49-F238E27FC236}">
                <a16:creationId xmlns:a16="http://schemas.microsoft.com/office/drawing/2014/main" id="{F13D17D3-DCE7-BBA9-2A84-4628DC7267D1}"/>
              </a:ext>
            </a:extLst>
          </p:cNvPr>
          <p:cNvSpPr>
            <a:spLocks noGrp="1"/>
          </p:cNvSpPr>
          <p:nvPr>
            <p:ph type="ftr" sz="quarter" idx="13"/>
          </p:nvPr>
        </p:nvSpPr>
        <p:spPr/>
        <p:txBody>
          <a:bodyPr/>
          <a:lstStyle/>
          <a:p>
            <a:pPr algn="l"/>
            <a:r>
              <a:rPr lang="en-GB"/>
              <a:t>Gilles Jacopo Silvi, EuPRAXIA_ PP Annual Meeting 22/09/2024</a:t>
            </a:r>
          </a:p>
        </p:txBody>
      </p:sp>
      <p:pic>
        <p:nvPicPr>
          <p:cNvPr id="12" name="Immagine 11">
            <a:extLst>
              <a:ext uri="{FF2B5EF4-FFF2-40B4-BE49-F238E27FC236}">
                <a16:creationId xmlns:a16="http://schemas.microsoft.com/office/drawing/2014/main" id="{BE29C486-7044-33FF-6236-CECECBBA6B76}"/>
              </a:ext>
            </a:extLst>
          </p:cNvPr>
          <p:cNvPicPr>
            <a:picLocks noChangeAspect="1"/>
          </p:cNvPicPr>
          <p:nvPr/>
        </p:nvPicPr>
        <p:blipFill>
          <a:blip r:embed="rId3"/>
          <a:stretch>
            <a:fillRect/>
          </a:stretch>
        </p:blipFill>
        <p:spPr>
          <a:xfrm>
            <a:off x="2440344" y="4298546"/>
            <a:ext cx="7794200" cy="1994101"/>
          </a:xfrm>
          <a:prstGeom prst="rect">
            <a:avLst/>
          </a:prstGeom>
        </p:spPr>
      </p:pic>
      <p:grpSp>
        <p:nvGrpSpPr>
          <p:cNvPr id="14" name="Gruppo 13">
            <a:extLst>
              <a:ext uri="{FF2B5EF4-FFF2-40B4-BE49-F238E27FC236}">
                <a16:creationId xmlns:a16="http://schemas.microsoft.com/office/drawing/2014/main" id="{C69B1899-DE6A-1964-9D91-1989EFDEC50D}"/>
              </a:ext>
            </a:extLst>
          </p:cNvPr>
          <p:cNvGrpSpPr/>
          <p:nvPr/>
        </p:nvGrpSpPr>
        <p:grpSpPr>
          <a:xfrm>
            <a:off x="4151271" y="764294"/>
            <a:ext cx="5034115" cy="2471326"/>
            <a:chOff x="1043270" y="2171314"/>
            <a:chExt cx="3646982" cy="1926322"/>
          </a:xfrm>
        </p:grpSpPr>
        <p:pic>
          <p:nvPicPr>
            <p:cNvPr id="15" name="Immagine 14">
              <a:extLst>
                <a:ext uri="{FF2B5EF4-FFF2-40B4-BE49-F238E27FC236}">
                  <a16:creationId xmlns:a16="http://schemas.microsoft.com/office/drawing/2014/main" id="{DECAF1B8-F06F-4788-DCB6-68D68CD20721}"/>
                </a:ext>
              </a:extLst>
            </p:cNvPr>
            <p:cNvPicPr>
              <a:picLocks noChangeAspect="1"/>
            </p:cNvPicPr>
            <p:nvPr/>
          </p:nvPicPr>
          <p:blipFill>
            <a:blip r:embed="rId4"/>
            <a:stretch>
              <a:fillRect/>
            </a:stretch>
          </p:blipFill>
          <p:spPr>
            <a:xfrm>
              <a:off x="1100926" y="2171314"/>
              <a:ext cx="3052248" cy="1822157"/>
            </a:xfrm>
            <a:prstGeom prst="rect">
              <a:avLst/>
            </a:prstGeom>
          </p:spPr>
        </p:pic>
        <p:sp>
          <p:nvSpPr>
            <p:cNvPr id="16" name="CasellaDiTesto 15">
              <a:extLst>
                <a:ext uri="{FF2B5EF4-FFF2-40B4-BE49-F238E27FC236}">
                  <a16:creationId xmlns:a16="http://schemas.microsoft.com/office/drawing/2014/main" id="{08C3B468-8315-9DD7-7B80-3E3077417C72}"/>
                </a:ext>
              </a:extLst>
            </p:cNvPr>
            <p:cNvSpPr txBox="1"/>
            <p:nvPr/>
          </p:nvSpPr>
          <p:spPr>
            <a:xfrm>
              <a:off x="1043270" y="3893719"/>
              <a:ext cx="3646982" cy="203917"/>
            </a:xfrm>
            <a:prstGeom prst="rect">
              <a:avLst/>
            </a:prstGeom>
            <a:noFill/>
          </p:spPr>
          <p:txBody>
            <a:bodyPr wrap="square" rtlCol="0">
              <a:spAutoFit/>
            </a:bodyPr>
            <a:lstStyle/>
            <a:p>
              <a:r>
                <a:rPr lang="en-US" sz="1100" dirty="0"/>
                <a:t>[13] A Mostacci et al. Proceedings of IPAC2011, San Sebastián, Spain</a:t>
              </a:r>
            </a:p>
          </p:txBody>
        </p:sp>
      </p:grpSp>
      <p:graphicFrame>
        <p:nvGraphicFramePr>
          <p:cNvPr id="17" name="Tabella 3">
            <a:extLst>
              <a:ext uri="{FF2B5EF4-FFF2-40B4-BE49-F238E27FC236}">
                <a16:creationId xmlns:a16="http://schemas.microsoft.com/office/drawing/2014/main" id="{6F3F84CC-6635-D801-6DEE-300E0732F36C}"/>
              </a:ext>
            </a:extLst>
          </p:cNvPr>
          <p:cNvGraphicFramePr>
            <a:graphicFrameLocks noGrp="1"/>
          </p:cNvGraphicFramePr>
          <p:nvPr>
            <p:extLst>
              <p:ext uri="{D42A27DB-BD31-4B8C-83A1-F6EECF244321}">
                <p14:modId xmlns:p14="http://schemas.microsoft.com/office/powerpoint/2010/main" val="2476672777"/>
              </p:ext>
            </p:extLst>
          </p:nvPr>
        </p:nvGraphicFramePr>
        <p:xfrm>
          <a:off x="3700860" y="3290126"/>
          <a:ext cx="5034116" cy="868313"/>
        </p:xfrm>
        <a:graphic>
          <a:graphicData uri="http://schemas.openxmlformats.org/drawingml/2006/table">
            <a:tbl>
              <a:tblPr firstRow="1" bandRow="1">
                <a:tableStyleId>{5C22544A-7EE6-4342-B048-85BDC9FD1C3A}</a:tableStyleId>
              </a:tblPr>
              <a:tblGrid>
                <a:gridCol w="1023369">
                  <a:extLst>
                    <a:ext uri="{9D8B030D-6E8A-4147-A177-3AD203B41FA5}">
                      <a16:colId xmlns:a16="http://schemas.microsoft.com/office/drawing/2014/main" val="904770761"/>
                    </a:ext>
                  </a:extLst>
                </a:gridCol>
                <a:gridCol w="1327186">
                  <a:extLst>
                    <a:ext uri="{9D8B030D-6E8A-4147-A177-3AD203B41FA5}">
                      <a16:colId xmlns:a16="http://schemas.microsoft.com/office/drawing/2014/main" val="1538328325"/>
                    </a:ext>
                  </a:extLst>
                </a:gridCol>
                <a:gridCol w="1399908">
                  <a:extLst>
                    <a:ext uri="{9D8B030D-6E8A-4147-A177-3AD203B41FA5}">
                      <a16:colId xmlns:a16="http://schemas.microsoft.com/office/drawing/2014/main" val="1026873588"/>
                    </a:ext>
                  </a:extLst>
                </a:gridCol>
                <a:gridCol w="1283653">
                  <a:extLst>
                    <a:ext uri="{9D8B030D-6E8A-4147-A177-3AD203B41FA5}">
                      <a16:colId xmlns:a16="http://schemas.microsoft.com/office/drawing/2014/main" val="422981626"/>
                    </a:ext>
                  </a:extLst>
                </a:gridCol>
              </a:tblGrid>
              <a:tr h="489254">
                <a:tc>
                  <a:txBody>
                    <a:bodyPr/>
                    <a:lstStyle/>
                    <a:p>
                      <a:r>
                        <a:rPr lang="en-GB" sz="1400" b="0" dirty="0"/>
                        <a:t>Charge</a:t>
                      </a:r>
                    </a:p>
                  </a:txBody>
                  <a:tcPr/>
                </a:tc>
                <a:tc>
                  <a:txBody>
                    <a:bodyPr/>
                    <a:lstStyle/>
                    <a:p>
                      <a:r>
                        <a:rPr lang="en-GB" sz="1400" b="0" dirty="0"/>
                        <a:t> Spot Size</a:t>
                      </a:r>
                    </a:p>
                  </a:txBody>
                  <a:tcPr/>
                </a:tc>
                <a:tc>
                  <a:txBody>
                    <a:bodyPr/>
                    <a:lstStyle/>
                    <a:p>
                      <a:r>
                        <a:rPr lang="en-GB" sz="1400" b="0" dirty="0"/>
                        <a:t>RF phases (S/X)</a:t>
                      </a:r>
                    </a:p>
                  </a:txBody>
                  <a:tcPr/>
                </a:tc>
                <a:tc>
                  <a:txBody>
                    <a:bodyPr/>
                    <a:lstStyle/>
                    <a:p>
                      <a:r>
                        <a:rPr lang="en-GB" sz="1400" b="0" dirty="0"/>
                        <a:t>Acc field amplitude</a:t>
                      </a:r>
                    </a:p>
                  </a:txBody>
                  <a:tcPr/>
                </a:tc>
                <a:extLst>
                  <a:ext uri="{0D108BD9-81ED-4DB2-BD59-A6C34878D82A}">
                    <a16:rowId xmlns:a16="http://schemas.microsoft.com/office/drawing/2014/main" val="1382281258"/>
                  </a:ext>
                </a:extLst>
              </a:tr>
              <a:tr h="350153">
                <a:tc>
                  <a:txBody>
                    <a:bodyPr/>
                    <a:lstStyle/>
                    <a:p>
                      <a:r>
                        <a:rPr lang="en-GB" sz="1400" b="0" dirty="0"/>
                        <a:t>2 %</a:t>
                      </a:r>
                    </a:p>
                  </a:txBody>
                  <a:tcPr/>
                </a:tc>
                <a:tc>
                  <a:txBody>
                    <a:bodyPr/>
                    <a:lstStyle/>
                    <a:p>
                      <a:r>
                        <a:rPr lang="en-GB" sz="1400" b="0" dirty="0"/>
                        <a:t>1 %</a:t>
                      </a:r>
                    </a:p>
                  </a:txBody>
                  <a:tcPr/>
                </a:tc>
                <a:tc>
                  <a:txBody>
                    <a:bodyPr/>
                    <a:lstStyle/>
                    <a:p>
                      <a:r>
                        <a:rPr lang="en-GB" sz="1400" b="0" dirty="0"/>
                        <a:t>0,02/0,08 deg</a:t>
                      </a:r>
                    </a:p>
                  </a:txBody>
                  <a:tcPr/>
                </a:tc>
                <a:tc>
                  <a:txBody>
                    <a:bodyPr/>
                    <a:lstStyle/>
                    <a:p>
                      <a:r>
                        <a:rPr lang="en-GB" sz="1400" b="0" dirty="0"/>
                        <a:t>0.02% rms                                                 </a:t>
                      </a:r>
                    </a:p>
                  </a:txBody>
                  <a:tcPr/>
                </a:tc>
                <a:extLst>
                  <a:ext uri="{0D108BD9-81ED-4DB2-BD59-A6C34878D82A}">
                    <a16:rowId xmlns:a16="http://schemas.microsoft.com/office/drawing/2014/main" val="2650029696"/>
                  </a:ext>
                </a:extLst>
              </a:tr>
            </a:tbl>
          </a:graphicData>
        </a:graphic>
      </p:graphicFrame>
      <p:pic>
        <p:nvPicPr>
          <p:cNvPr id="19" name="Picture 2" descr="C. De Michele Web">
            <a:extLst>
              <a:ext uri="{FF2B5EF4-FFF2-40B4-BE49-F238E27FC236}">
                <a16:creationId xmlns:a16="http://schemas.microsoft.com/office/drawing/2014/main" id="{67D0FFD8-1A35-CF1D-7DE4-6403E69E4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27" y="5485599"/>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NFN Frascati (Roma) | Future Circular Collider">
            <a:extLst>
              <a:ext uri="{FF2B5EF4-FFF2-40B4-BE49-F238E27FC236}">
                <a16:creationId xmlns:a16="http://schemas.microsoft.com/office/drawing/2014/main" id="{05E7D564-9E56-AF2D-74C2-1E3D43BAFD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6000" y="5601613"/>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437CFC47-E213-3782-BA4D-336C7A3F8F56}"/>
              </a:ext>
            </a:extLst>
          </p:cNvPr>
          <p:cNvSpPr txBox="1"/>
          <p:nvPr/>
        </p:nvSpPr>
        <p:spPr>
          <a:xfrm>
            <a:off x="410544" y="1532198"/>
            <a:ext cx="389866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For a working point with the characteristics of the EuPRAXIA setup, the temporal jitter between the driver and witness beams of approximately </a:t>
            </a:r>
            <a:r>
              <a:rPr lang="en-US" sz="1600" dirty="0">
                <a:solidFill>
                  <a:srgbClr val="C00000"/>
                </a:solidFill>
              </a:rPr>
              <a:t>δt ≈ few fs </a:t>
            </a:r>
            <a:r>
              <a:rPr lang="en-US" sz="1600" dirty="0"/>
              <a:t>for an energy jitter of 0.1%. </a:t>
            </a:r>
            <a:endParaRPr lang="en-GB" sz="1600" dirty="0"/>
          </a:p>
        </p:txBody>
      </p:sp>
    </p:spTree>
    <p:extLst>
      <p:ext uri="{BB962C8B-B14F-4D97-AF65-F5344CB8AC3E}">
        <p14:creationId xmlns:p14="http://schemas.microsoft.com/office/powerpoint/2010/main" val="2641108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635CEF5-3A15-E53A-ED46-CF79D2D78D10}"/>
              </a:ext>
            </a:extLst>
          </p:cNvPr>
          <p:cNvSpPr>
            <a:spLocks noGrp="1"/>
          </p:cNvSpPr>
          <p:nvPr>
            <p:ph type="sldNum" sz="quarter" idx="12"/>
          </p:nvPr>
        </p:nvSpPr>
        <p:spPr/>
        <p:txBody>
          <a:bodyPr/>
          <a:lstStyle/>
          <a:p>
            <a:fld id="{3A3A6714-3D1F-4857-9904-D935B84167FA}" type="slidenum">
              <a:rPr lang="en-GB" smtClean="0"/>
              <a:pPr/>
              <a:t>6</a:t>
            </a:fld>
            <a:endParaRPr lang="en-GB" dirty="0"/>
          </a:p>
        </p:txBody>
      </p:sp>
      <p:sp>
        <p:nvSpPr>
          <p:cNvPr id="4" name="Titolo 3">
            <a:extLst>
              <a:ext uri="{FF2B5EF4-FFF2-40B4-BE49-F238E27FC236}">
                <a16:creationId xmlns:a16="http://schemas.microsoft.com/office/drawing/2014/main" id="{091ECA9C-D908-06E6-1819-7BB0C3498B18}"/>
              </a:ext>
            </a:extLst>
          </p:cNvPr>
          <p:cNvSpPr>
            <a:spLocks noGrp="1"/>
          </p:cNvSpPr>
          <p:nvPr>
            <p:ph type="title"/>
          </p:nvPr>
        </p:nvSpPr>
        <p:spPr/>
        <p:txBody>
          <a:bodyPr/>
          <a:lstStyle/>
          <a:p>
            <a:r>
              <a:rPr lang="en-US" sz="3600" b="1" i="0" dirty="0">
                <a:effectLst/>
              </a:rPr>
              <a:t>Motivation </a:t>
            </a:r>
            <a:r>
              <a:rPr lang="en-US" sz="3600" dirty="0"/>
              <a:t>for</a:t>
            </a:r>
            <a:r>
              <a:rPr lang="en-US" sz="3600" b="1" i="0" dirty="0">
                <a:effectLst/>
              </a:rPr>
              <a:t> a C-band RF injector</a:t>
            </a:r>
            <a:endParaRPr lang="en-GB" dirty="0"/>
          </a:p>
        </p:txBody>
      </p:sp>
      <p:sp>
        <p:nvSpPr>
          <p:cNvPr id="5" name="Segnaposto piè di pagina 4">
            <a:extLst>
              <a:ext uri="{FF2B5EF4-FFF2-40B4-BE49-F238E27FC236}">
                <a16:creationId xmlns:a16="http://schemas.microsoft.com/office/drawing/2014/main" id="{DDE1AC1A-E3A2-2973-D608-F398F38F1FD7}"/>
              </a:ext>
            </a:extLst>
          </p:cNvPr>
          <p:cNvSpPr>
            <a:spLocks noGrp="1"/>
          </p:cNvSpPr>
          <p:nvPr>
            <p:ph type="ftr" sz="quarter" idx="13"/>
          </p:nvPr>
        </p:nvSpPr>
        <p:spPr/>
        <p:txBody>
          <a:bodyPr/>
          <a:lstStyle/>
          <a:p>
            <a:pPr algn="l"/>
            <a:r>
              <a:rPr lang="en-GB" dirty="0"/>
              <a:t>Gilles Jacopo Silvi, EuPRAXIA_ PP Annual Meeting 22/09/2024</a:t>
            </a:r>
          </a:p>
        </p:txBody>
      </p:sp>
      <p:pic>
        <p:nvPicPr>
          <p:cNvPr id="7" name="Picture 2" descr="C. De Michele Web">
            <a:extLst>
              <a:ext uri="{FF2B5EF4-FFF2-40B4-BE49-F238E27FC236}">
                <a16:creationId xmlns:a16="http://schemas.microsoft.com/office/drawing/2014/main" id="{488904A4-66D6-C4BB-32DD-3433A1C90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27" y="5485599"/>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FN Frascati (Roma) | Future Circular Collider">
            <a:extLst>
              <a:ext uri="{FF2B5EF4-FFF2-40B4-BE49-F238E27FC236}">
                <a16:creationId xmlns:a16="http://schemas.microsoft.com/office/drawing/2014/main" id="{F7FD55EC-41BA-5416-0EF5-82583CA63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6000" y="5601613"/>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01D9F1A-DBE5-E2DC-12FA-865908C5FD74}"/>
              </a:ext>
            </a:extLst>
          </p:cNvPr>
          <p:cNvSpPr txBox="1"/>
          <p:nvPr/>
        </p:nvSpPr>
        <p:spPr>
          <a:xfrm>
            <a:off x="337127" y="1467244"/>
            <a:ext cx="11236511" cy="4524315"/>
          </a:xfrm>
          <a:prstGeom prst="rect">
            <a:avLst/>
          </a:prstGeom>
          <a:noFill/>
        </p:spPr>
        <p:txBody>
          <a:bodyPr wrap="square" rtlCol="0">
            <a:spAutoFit/>
          </a:bodyPr>
          <a:lstStyle/>
          <a:p>
            <a:pPr algn="just"/>
            <a:r>
              <a:rPr lang="en-US" sz="2400" b="0" i="0" u="none" strike="noStrike" baseline="0" dirty="0">
                <a:solidFill>
                  <a:srgbClr val="231F20"/>
                </a:solidFill>
                <a:latin typeface="AdvOT483a8203"/>
              </a:rPr>
              <a:t>The </a:t>
            </a:r>
            <a:r>
              <a:rPr lang="en-US" sz="2400" b="0" i="0" u="none" strike="noStrike" baseline="0" dirty="0">
                <a:solidFill>
                  <a:srgbClr val="231F20"/>
                </a:solidFill>
                <a:latin typeface="AdvTTd0b5fdba.I"/>
              </a:rPr>
              <a:t>C</a:t>
            </a:r>
            <a:r>
              <a:rPr lang="en-US" sz="2400" b="0" i="0" u="none" strike="noStrike" baseline="0" dirty="0">
                <a:solidFill>
                  <a:srgbClr val="231F20"/>
                </a:solidFill>
                <a:latin typeface="AdvOT483a8203"/>
              </a:rPr>
              <a:t>-band technology allows for:</a:t>
            </a:r>
          </a:p>
          <a:p>
            <a:pPr algn="just"/>
            <a:endParaRPr lang="en-GB" sz="2400" dirty="0">
              <a:solidFill>
                <a:srgbClr val="FF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GB" sz="2400" b="1" dirty="0">
                <a:latin typeface="Calibri" panose="020F0502020204030204" pitchFamily="34" charset="0"/>
                <a:cs typeface="Calibri" panose="020F0502020204030204" pitchFamily="34" charset="0"/>
              </a:rPr>
              <a:t>Higher efficiency </a:t>
            </a:r>
            <a:r>
              <a:rPr lang="en-GB" sz="2400" dirty="0">
                <a:latin typeface="Calibri" panose="020F0502020204030204" pitchFamily="34" charset="0"/>
                <a:cs typeface="Calibri" panose="020F0502020204030204" pitchFamily="34" charset="0"/>
              </a:rPr>
              <a:t>suitable for </a:t>
            </a:r>
            <a:r>
              <a:rPr lang="en-GB" sz="2400" b="1" dirty="0">
                <a:solidFill>
                  <a:srgbClr val="FF0000"/>
                </a:solidFill>
                <a:latin typeface="Calibri" panose="020F0502020204030204" pitchFamily="34" charset="0"/>
                <a:cs typeface="Calibri" panose="020F0502020204030204" pitchFamily="34" charset="0"/>
              </a:rPr>
              <a:t>applications requiring repetition rates in the 100 Hz ÷ 400 Hz range</a:t>
            </a:r>
            <a:r>
              <a:rPr lang="en-GB" sz="2400" dirty="0">
                <a:solidFill>
                  <a:srgbClr val="FF0000"/>
                </a:solidFill>
                <a:latin typeface="Calibri" panose="020F0502020204030204" pitchFamily="34" charset="0"/>
                <a:cs typeface="Calibri" panose="020F0502020204030204" pitchFamily="34" charset="0"/>
              </a:rPr>
              <a:t>. </a:t>
            </a:r>
          </a:p>
          <a:p>
            <a:pPr algn="just"/>
            <a:endParaRPr lang="en-GB" sz="2400" dirty="0">
              <a:solidFill>
                <a:srgbClr val="FF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GB" sz="2400" b="1" dirty="0">
                <a:latin typeface="Calibri" panose="020F0502020204030204" pitchFamily="34" charset="0"/>
                <a:cs typeface="Calibri" panose="020F0502020204030204" pitchFamily="34" charset="0"/>
              </a:rPr>
              <a:t>Reduce injector footprint by maintaining high-quality high-brightness beams. </a:t>
            </a:r>
          </a:p>
          <a:p>
            <a:pPr marL="285750" indent="-285750" algn="just">
              <a:buFont typeface="Wingdings" panose="05000000000000000000" pitchFamily="2" charset="2"/>
              <a:buChar char="ü"/>
            </a:pPr>
            <a:endParaRPr lang="en-GB" sz="2400"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GB" sz="2400" b="1" dirty="0">
                <a:latin typeface="Calibri" panose="020F0502020204030204" pitchFamily="34" charset="0"/>
                <a:cs typeface="Calibri" panose="020F0502020204030204" pitchFamily="34" charset="0"/>
              </a:rPr>
              <a:t>Easier transition to the X-band booster. </a:t>
            </a:r>
          </a:p>
          <a:p>
            <a:pPr algn="just"/>
            <a:endParaRPr lang="en-GB" sz="2400"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GB" sz="2400" b="1" dirty="0">
                <a:latin typeface="Calibri" panose="020F0502020204030204" pitchFamily="34" charset="0"/>
                <a:cs typeface="Calibri" panose="020F0502020204030204" pitchFamily="34" charset="0"/>
              </a:rPr>
              <a:t>Peak field Higher than S-band.</a:t>
            </a:r>
            <a:endParaRPr lang="en-GB" sz="2400" dirty="0">
              <a:solidFill>
                <a:srgbClr val="FF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endParaRPr lang="en-GB" sz="2400"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endParaRPr lang="en-GB" sz="2400" b="1" dirty="0">
              <a:latin typeface="Calibri" panose="020F0502020204030204" pitchFamily="34" charset="0"/>
              <a:cs typeface="Calibri" panose="020F0502020204030204" pitchFamily="34" charset="0"/>
            </a:endParaRPr>
          </a:p>
        </p:txBody>
      </p:sp>
      <p:grpSp>
        <p:nvGrpSpPr>
          <p:cNvPr id="12" name="Gruppo 11">
            <a:extLst>
              <a:ext uri="{FF2B5EF4-FFF2-40B4-BE49-F238E27FC236}">
                <a16:creationId xmlns:a16="http://schemas.microsoft.com/office/drawing/2014/main" id="{C7949A4A-5B92-2B75-228C-73D0257C9330}"/>
              </a:ext>
            </a:extLst>
          </p:cNvPr>
          <p:cNvGrpSpPr/>
          <p:nvPr/>
        </p:nvGrpSpPr>
        <p:grpSpPr>
          <a:xfrm>
            <a:off x="4701928" y="4582219"/>
            <a:ext cx="5265032" cy="903380"/>
            <a:chOff x="4525344" y="1947127"/>
            <a:chExt cx="5265032" cy="903380"/>
          </a:xfrm>
        </p:grpSpPr>
        <p:cxnSp>
          <p:nvCxnSpPr>
            <p:cNvPr id="6" name="Connettore 2 5">
              <a:extLst>
                <a:ext uri="{FF2B5EF4-FFF2-40B4-BE49-F238E27FC236}">
                  <a16:creationId xmlns:a16="http://schemas.microsoft.com/office/drawing/2014/main" id="{069E0496-BD12-8128-344D-EEBFECFC51C7}"/>
                </a:ext>
              </a:extLst>
            </p:cNvPr>
            <p:cNvCxnSpPr/>
            <p:nvPr/>
          </p:nvCxnSpPr>
          <p:spPr>
            <a:xfrm flipV="1">
              <a:off x="4525344" y="2140650"/>
              <a:ext cx="570270" cy="2458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6CC9BAAD-2B3C-FBED-C36A-A139C8728982}"/>
                </a:ext>
              </a:extLst>
            </p:cNvPr>
            <p:cNvCxnSpPr>
              <a:cxnSpLocks/>
            </p:cNvCxnSpPr>
            <p:nvPr/>
          </p:nvCxnSpPr>
          <p:spPr>
            <a:xfrm>
              <a:off x="4540092" y="2439985"/>
              <a:ext cx="555522" cy="2458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BEF4454C-B227-E3F7-1D7E-7EFD4BE933E6}"/>
                </a:ext>
              </a:extLst>
            </p:cNvPr>
            <p:cNvSpPr txBox="1"/>
            <p:nvPr/>
          </p:nvSpPr>
          <p:spPr>
            <a:xfrm>
              <a:off x="5164441" y="1947127"/>
              <a:ext cx="2123768" cy="369332"/>
            </a:xfrm>
            <a:prstGeom prst="rect">
              <a:avLst/>
            </a:prstGeom>
            <a:noFill/>
          </p:spPr>
          <p:txBody>
            <a:bodyPr wrap="square" rtlCol="0">
              <a:spAutoFit/>
            </a:bodyPr>
            <a:lstStyle/>
            <a:p>
              <a:r>
                <a:rPr lang="en-GB" b="1" dirty="0"/>
                <a:t>Gun</a:t>
              </a:r>
              <a:r>
                <a:rPr lang="en-GB" dirty="0"/>
                <a:t> </a:t>
              </a:r>
              <a:r>
                <a:rPr lang="en-GB" sz="1800" b="1" dirty="0">
                  <a:solidFill>
                    <a:srgbClr val="FF0000"/>
                  </a:solidFill>
                  <a:latin typeface="Calibri" panose="020F0502020204030204" pitchFamily="34" charset="0"/>
                  <a:cs typeface="Calibri" panose="020F0502020204030204" pitchFamily="34" charset="0"/>
                </a:rPr>
                <a:t>160-180 MV/m </a:t>
              </a:r>
              <a:endParaRPr lang="en-GB" dirty="0"/>
            </a:p>
          </p:txBody>
        </p:sp>
        <p:sp>
          <p:nvSpPr>
            <p:cNvPr id="14" name="CasellaDiTesto 13">
              <a:extLst>
                <a:ext uri="{FF2B5EF4-FFF2-40B4-BE49-F238E27FC236}">
                  <a16:creationId xmlns:a16="http://schemas.microsoft.com/office/drawing/2014/main" id="{B51BEDD9-E1B7-38F6-473A-1C09FBD3D223}"/>
                </a:ext>
              </a:extLst>
            </p:cNvPr>
            <p:cNvSpPr txBox="1"/>
            <p:nvPr/>
          </p:nvSpPr>
          <p:spPr>
            <a:xfrm>
              <a:off x="5164440" y="2481175"/>
              <a:ext cx="4625936" cy="369332"/>
            </a:xfrm>
            <a:prstGeom prst="rect">
              <a:avLst/>
            </a:prstGeom>
            <a:noFill/>
          </p:spPr>
          <p:txBody>
            <a:bodyPr wrap="square" rtlCol="0">
              <a:spAutoFit/>
            </a:bodyPr>
            <a:lstStyle/>
            <a:p>
              <a:r>
                <a:rPr lang="en-GB" sz="1800" b="1" dirty="0">
                  <a:latin typeface="Calibri" panose="020F0502020204030204" pitchFamily="34" charset="0"/>
                  <a:cs typeface="Calibri" panose="020F0502020204030204" pitchFamily="34" charset="0"/>
                </a:rPr>
                <a:t>TW structures </a:t>
              </a:r>
              <a:r>
                <a:rPr lang="en-GB" b="1" dirty="0">
                  <a:solidFill>
                    <a:srgbClr val="FF0000"/>
                  </a:solidFill>
                  <a:latin typeface="Calibri" panose="020F0502020204030204" pitchFamily="34" charset="0"/>
                  <a:cs typeface="Calibri" panose="020F0502020204030204" pitchFamily="34" charset="0"/>
                </a:rPr>
                <a:t>6</a:t>
              </a:r>
              <a:r>
                <a:rPr lang="en-GB" sz="1800" b="1" dirty="0">
                  <a:solidFill>
                    <a:srgbClr val="FF0000"/>
                  </a:solidFill>
                  <a:latin typeface="Calibri" panose="020F0502020204030204" pitchFamily="34" charset="0"/>
                  <a:cs typeface="Calibri" panose="020F0502020204030204" pitchFamily="34" charset="0"/>
                </a:rPr>
                <a:t>0 MV/m </a:t>
              </a:r>
              <a:r>
                <a:rPr lang="en-GB" sz="1800" b="1" dirty="0">
                  <a:latin typeface="Calibri" panose="020F0502020204030204" pitchFamily="34" charset="0"/>
                  <a:cs typeface="Calibri" panose="020F0502020204030204" pitchFamily="34" charset="0"/>
                </a:rPr>
                <a:t>(35 MV/m S-band) [6]</a:t>
              </a:r>
              <a:endParaRPr lang="en-GB" dirty="0"/>
            </a:p>
          </p:txBody>
        </p:sp>
      </p:grpSp>
      <p:sp>
        <p:nvSpPr>
          <p:cNvPr id="15" name="CasellaDiTesto 14">
            <a:extLst>
              <a:ext uri="{FF2B5EF4-FFF2-40B4-BE49-F238E27FC236}">
                <a16:creationId xmlns:a16="http://schemas.microsoft.com/office/drawing/2014/main" id="{1B382AA4-2A88-6254-CD75-C271032551F7}"/>
              </a:ext>
            </a:extLst>
          </p:cNvPr>
          <p:cNvSpPr txBox="1"/>
          <p:nvPr/>
        </p:nvSpPr>
        <p:spPr>
          <a:xfrm>
            <a:off x="4262207" y="5356447"/>
            <a:ext cx="7424615" cy="1200329"/>
          </a:xfrm>
          <a:prstGeom prst="rect">
            <a:avLst/>
          </a:prstGeom>
          <a:noFill/>
        </p:spPr>
        <p:txBody>
          <a:bodyPr wrap="square" rtlCol="0">
            <a:spAutoFit/>
          </a:bodyPr>
          <a:lstStyle/>
          <a:p>
            <a:r>
              <a:rPr lang="en-GB" sz="1200" dirty="0"/>
              <a:t>[6] W. Fang et al., “Design, fabrication and first beam tests </a:t>
            </a:r>
            <a:r>
              <a:rPr lang="en-GB" sz="1200" dirty="0" err="1"/>
              <a:t>ofthe</a:t>
            </a:r>
            <a:r>
              <a:rPr lang="en-GB" sz="1200" dirty="0"/>
              <a:t> c-band rf acceleration unit at </a:t>
            </a:r>
            <a:r>
              <a:rPr lang="en-GB" sz="1200" dirty="0" err="1"/>
              <a:t>sinap</a:t>
            </a:r>
            <a:r>
              <a:rPr lang="en-GB" sz="1200" dirty="0"/>
              <a:t>,” Nuclear </a:t>
            </a:r>
            <a:r>
              <a:rPr lang="en-GB" sz="1200" dirty="0" err="1"/>
              <a:t>Instru-ments</a:t>
            </a:r>
            <a:r>
              <a:rPr lang="en-GB" sz="1200" dirty="0"/>
              <a:t> and Methods in Physics Research Section A: </a:t>
            </a:r>
            <a:r>
              <a:rPr lang="en-GB" sz="1200" dirty="0" err="1"/>
              <a:t>Acceler-ators</a:t>
            </a:r>
            <a:r>
              <a:rPr lang="en-GB" sz="1200" dirty="0"/>
              <a:t>, Spectrometers, Detectors and Associated </a:t>
            </a:r>
            <a:r>
              <a:rPr lang="en-GB" sz="1200" dirty="0" err="1"/>
              <a:t>Equipment,vol</a:t>
            </a:r>
            <a:r>
              <a:rPr lang="en-GB" sz="1200" dirty="0"/>
              <a:t>. 823, pp. 91–97, 2016, </a:t>
            </a:r>
            <a:r>
              <a:rPr lang="en-GB" sz="1200" dirty="0" err="1"/>
              <a:t>issn</a:t>
            </a:r>
            <a:r>
              <a:rPr lang="en-GB" sz="1200" dirty="0"/>
              <a:t>: 0168-9002. </a:t>
            </a:r>
            <a:r>
              <a:rPr lang="en-GB" sz="1200" dirty="0" err="1"/>
              <a:t>doi</a:t>
            </a:r>
            <a:r>
              <a:rPr lang="en-GB" sz="1200" dirty="0"/>
              <a:t>: https ://doi.org/10.1016/j.nima.2016.03.101. </a:t>
            </a:r>
            <a:r>
              <a:rPr lang="en-GB" sz="1200" dirty="0">
                <a:hlinkClick r:id="rId5"/>
              </a:rPr>
              <a:t>https://www.sciencedirect.com/science/article/pii/S0168900216301474</a:t>
            </a:r>
            <a:endParaRPr lang="en-GB" sz="1200" dirty="0"/>
          </a:p>
          <a:p>
            <a:r>
              <a:rPr lang="en-GB" sz="1200" b="0" i="0" u="none" strike="noStrike" baseline="0" dirty="0">
                <a:solidFill>
                  <a:srgbClr val="000000"/>
                </a:solidFill>
                <a:latin typeface="BAEKG M+ Adv O T 863180fb"/>
              </a:rPr>
              <a:t>[7] D.Alesini,A.Bacci,M.Bellaveglia.,BeamenergyupgradeofthefrascatiFEL LINACwithaC-bandRFsystem,in:ProceedingsoftheIPAC10,Kyoto,Japan, 2010,pp.3682</a:t>
            </a:r>
            <a:r>
              <a:rPr lang="en-GB" sz="1200" b="0" i="0" u="none" strike="noStrike" baseline="0" dirty="0">
                <a:solidFill>
                  <a:srgbClr val="000000"/>
                </a:solidFill>
                <a:latin typeface="BAELC B+ Adv T T 2876772e+ 20"/>
              </a:rPr>
              <a:t>–</a:t>
            </a:r>
            <a:r>
              <a:rPr lang="en-GB" sz="1200" b="0" i="0" u="none" strike="noStrike" baseline="0" dirty="0">
                <a:solidFill>
                  <a:srgbClr val="000000"/>
                </a:solidFill>
                <a:latin typeface="BAEKG M+ Adv O T 863180fb"/>
              </a:rPr>
              <a:t>3684.</a:t>
            </a:r>
            <a:endParaRPr lang="en-GB" sz="1200" dirty="0"/>
          </a:p>
        </p:txBody>
      </p:sp>
    </p:spTree>
    <p:extLst>
      <p:ext uri="{BB962C8B-B14F-4D97-AF65-F5344CB8AC3E}">
        <p14:creationId xmlns:p14="http://schemas.microsoft.com/office/powerpoint/2010/main" val="1471179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8333037-8B0A-04BE-85D9-3BB8D68D2ED3}"/>
              </a:ext>
            </a:extLst>
          </p:cNvPr>
          <p:cNvSpPr>
            <a:spLocks noGrp="1"/>
          </p:cNvSpPr>
          <p:nvPr>
            <p:ph type="sldNum" sz="quarter" idx="12"/>
          </p:nvPr>
        </p:nvSpPr>
        <p:spPr/>
        <p:txBody>
          <a:bodyPr/>
          <a:lstStyle/>
          <a:p>
            <a:fld id="{3A3A6714-3D1F-4857-9904-D935B84167FA}" type="slidenum">
              <a:rPr lang="en-GB" smtClean="0"/>
              <a:pPr/>
              <a:t>7</a:t>
            </a:fld>
            <a:endParaRPr lang="en-GB" dirty="0"/>
          </a:p>
        </p:txBody>
      </p:sp>
      <p:sp>
        <p:nvSpPr>
          <p:cNvPr id="4" name="Titolo 3">
            <a:extLst>
              <a:ext uri="{FF2B5EF4-FFF2-40B4-BE49-F238E27FC236}">
                <a16:creationId xmlns:a16="http://schemas.microsoft.com/office/drawing/2014/main" id="{827F9AF7-55F7-78B1-3171-D6CF2612D8F1}"/>
              </a:ext>
            </a:extLst>
          </p:cNvPr>
          <p:cNvSpPr>
            <a:spLocks noGrp="1"/>
          </p:cNvSpPr>
          <p:nvPr>
            <p:ph type="title"/>
          </p:nvPr>
        </p:nvSpPr>
        <p:spPr>
          <a:xfrm>
            <a:off x="1934556" y="-314447"/>
            <a:ext cx="8319194" cy="1325563"/>
          </a:xfrm>
        </p:spPr>
        <p:txBody>
          <a:bodyPr/>
          <a:lstStyle/>
          <a:p>
            <a:r>
              <a:rPr lang="en-GB" dirty="0"/>
              <a:t>Preliminary layout and beam dynamics studies </a:t>
            </a:r>
          </a:p>
        </p:txBody>
      </p:sp>
      <p:sp>
        <p:nvSpPr>
          <p:cNvPr id="5" name="Segnaposto piè di pagina 4">
            <a:extLst>
              <a:ext uri="{FF2B5EF4-FFF2-40B4-BE49-F238E27FC236}">
                <a16:creationId xmlns:a16="http://schemas.microsoft.com/office/drawing/2014/main" id="{042030E9-E4DE-4585-AE24-4F9F935320AD}"/>
              </a:ext>
            </a:extLst>
          </p:cNvPr>
          <p:cNvSpPr>
            <a:spLocks noGrp="1"/>
          </p:cNvSpPr>
          <p:nvPr>
            <p:ph type="ftr" sz="quarter" idx="13"/>
          </p:nvPr>
        </p:nvSpPr>
        <p:spPr/>
        <p:txBody>
          <a:bodyPr/>
          <a:lstStyle/>
          <a:p>
            <a:pPr algn="l"/>
            <a:r>
              <a:rPr lang="en-GB" dirty="0"/>
              <a:t>Gilles Jacopo Silvi, EuPRAXIA_ PP Annual Meeting 22/09/2024</a:t>
            </a:r>
          </a:p>
        </p:txBody>
      </p:sp>
      <p:pic>
        <p:nvPicPr>
          <p:cNvPr id="8" name="Immagine 7">
            <a:extLst>
              <a:ext uri="{FF2B5EF4-FFF2-40B4-BE49-F238E27FC236}">
                <a16:creationId xmlns:a16="http://schemas.microsoft.com/office/drawing/2014/main" id="{02B793D0-C822-C795-C3B2-2E7F73592A8E}"/>
              </a:ext>
            </a:extLst>
          </p:cNvPr>
          <p:cNvPicPr>
            <a:picLocks noChangeAspect="1"/>
          </p:cNvPicPr>
          <p:nvPr/>
        </p:nvPicPr>
        <p:blipFill>
          <a:blip r:embed="rId3"/>
          <a:stretch>
            <a:fillRect/>
          </a:stretch>
        </p:blipFill>
        <p:spPr>
          <a:xfrm>
            <a:off x="2467109" y="1492387"/>
            <a:ext cx="7175775" cy="1371172"/>
          </a:xfrm>
          <a:prstGeom prst="rect">
            <a:avLst/>
          </a:prstGeom>
        </p:spPr>
      </p:pic>
      <p:pic>
        <p:nvPicPr>
          <p:cNvPr id="9" name="Immagine 8">
            <a:extLst>
              <a:ext uri="{FF2B5EF4-FFF2-40B4-BE49-F238E27FC236}">
                <a16:creationId xmlns:a16="http://schemas.microsoft.com/office/drawing/2014/main" id="{D3FD41E0-4E98-3D51-5F5B-3EBB491BC2C7}"/>
              </a:ext>
            </a:extLst>
          </p:cNvPr>
          <p:cNvPicPr>
            <a:picLocks noChangeAspect="1"/>
          </p:cNvPicPr>
          <p:nvPr/>
        </p:nvPicPr>
        <p:blipFill>
          <a:blip r:embed="rId4"/>
          <a:stretch>
            <a:fillRect/>
          </a:stretch>
        </p:blipFill>
        <p:spPr>
          <a:xfrm>
            <a:off x="6412903" y="3858724"/>
            <a:ext cx="4332323" cy="2514813"/>
          </a:xfrm>
          <a:prstGeom prst="rect">
            <a:avLst/>
          </a:prstGeom>
        </p:spPr>
      </p:pic>
      <p:pic>
        <p:nvPicPr>
          <p:cNvPr id="10" name="Immagine 9">
            <a:extLst>
              <a:ext uri="{FF2B5EF4-FFF2-40B4-BE49-F238E27FC236}">
                <a16:creationId xmlns:a16="http://schemas.microsoft.com/office/drawing/2014/main" id="{EE034A88-BB14-A1D4-7127-9B23758D55B0}"/>
              </a:ext>
            </a:extLst>
          </p:cNvPr>
          <p:cNvPicPr>
            <a:picLocks noChangeAspect="1"/>
          </p:cNvPicPr>
          <p:nvPr/>
        </p:nvPicPr>
        <p:blipFill>
          <a:blip r:embed="rId5"/>
          <a:stretch>
            <a:fillRect/>
          </a:stretch>
        </p:blipFill>
        <p:spPr>
          <a:xfrm>
            <a:off x="1237879" y="3666764"/>
            <a:ext cx="3921351" cy="2558369"/>
          </a:xfrm>
          <a:prstGeom prst="rect">
            <a:avLst/>
          </a:prstGeom>
        </p:spPr>
      </p:pic>
      <p:sp>
        <p:nvSpPr>
          <p:cNvPr id="11" name="CasellaDiTesto 10">
            <a:extLst>
              <a:ext uri="{FF2B5EF4-FFF2-40B4-BE49-F238E27FC236}">
                <a16:creationId xmlns:a16="http://schemas.microsoft.com/office/drawing/2014/main" id="{490A240C-8ECF-C800-3893-DE582A81FF22}"/>
              </a:ext>
            </a:extLst>
          </p:cNvPr>
          <p:cNvSpPr txBox="1">
            <a:spLocks/>
          </p:cNvSpPr>
          <p:nvPr/>
        </p:nvSpPr>
        <p:spPr>
          <a:xfrm>
            <a:off x="553394" y="3049123"/>
            <a:ext cx="11559738" cy="430887"/>
          </a:xfrm>
          <a:prstGeom prst="rect">
            <a:avLst/>
          </a:prstGeom>
          <a:noFill/>
        </p:spPr>
        <p:txBody>
          <a:bodyPr wrap="square">
            <a:spAutoFit/>
          </a:bodyPr>
          <a:lstStyle/>
          <a:p>
            <a:r>
              <a:rPr lang="it-IT" sz="1100" dirty="0"/>
              <a:t>[8] </a:t>
            </a:r>
            <a:r>
              <a:rPr lang="en-US" sz="1100" dirty="0"/>
              <a:t>Giribono et al. - Dynamics studies of high brightness electron beams in a normal conducting, high repetition rate C-band injector, PHYSICAL REVIEW ACCELERATORS AND BEAMS 26, 083402 (2023)</a:t>
            </a:r>
          </a:p>
          <a:p>
            <a:r>
              <a:rPr lang="it-IT" sz="1100" dirty="0"/>
              <a:t>[9] G. D’Auria et al, Compact-Light Design Study, doi:10.18429/JACoWIPAC2019-TUPRB032</a:t>
            </a:r>
            <a:endParaRPr lang="en-US" sz="1100" i="1" dirty="0"/>
          </a:p>
        </p:txBody>
      </p:sp>
      <p:pic>
        <p:nvPicPr>
          <p:cNvPr id="13" name="Picture 2" descr="C. De Michele Web">
            <a:extLst>
              <a:ext uri="{FF2B5EF4-FFF2-40B4-BE49-F238E27FC236}">
                <a16:creationId xmlns:a16="http://schemas.microsoft.com/office/drawing/2014/main" id="{D5D441C3-0547-8756-235F-0F49320530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222" y="5505576"/>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NFN Frascati (Roma) | Future Circular Collider">
            <a:extLst>
              <a:ext uri="{FF2B5EF4-FFF2-40B4-BE49-F238E27FC236}">
                <a16:creationId xmlns:a16="http://schemas.microsoft.com/office/drawing/2014/main" id="{328D64DC-64F8-F38C-1095-7E9962C7B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7466" y="5621590"/>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F5421050-5DE3-0B35-ED44-653F5D52023F}"/>
              </a:ext>
            </a:extLst>
          </p:cNvPr>
          <p:cNvSpPr txBox="1"/>
          <p:nvPr/>
        </p:nvSpPr>
        <p:spPr>
          <a:xfrm>
            <a:off x="185222" y="817349"/>
            <a:ext cx="11559738" cy="646331"/>
          </a:xfrm>
          <a:prstGeom prst="rect">
            <a:avLst/>
          </a:prstGeom>
          <a:noFill/>
        </p:spPr>
        <p:txBody>
          <a:bodyPr wrap="square">
            <a:spAutoFit/>
          </a:bodyPr>
          <a:lstStyle/>
          <a:p>
            <a:pPr algn="l"/>
            <a:r>
              <a:rPr lang="en-US" sz="1800" b="0" i="0" u="none" strike="noStrike" baseline="0" dirty="0">
                <a:solidFill>
                  <a:srgbClr val="231F20"/>
                </a:solidFill>
                <a:latin typeface="AdvOT483a8203"/>
              </a:rPr>
              <a:t>The beam dynamics has been studied to generate a single bunch with a variable length in the range </a:t>
            </a:r>
            <a:r>
              <a:rPr lang="en-US" sz="1800" b="0" i="0" u="none" strike="noStrike" baseline="0" dirty="0">
                <a:solidFill>
                  <a:srgbClr val="231F20"/>
                </a:solidFill>
                <a:latin typeface="AdvTTbdb21c9e"/>
              </a:rPr>
              <a:t>55</a:t>
            </a:r>
            <a:r>
              <a:rPr lang="en-US" sz="1800" b="0" i="0" u="none" strike="noStrike" baseline="0" dirty="0">
                <a:solidFill>
                  <a:srgbClr val="231F20"/>
                </a:solidFill>
                <a:latin typeface="AdvOT483a8203+20"/>
              </a:rPr>
              <a:t>–</a:t>
            </a:r>
            <a:r>
              <a:rPr lang="en-US" sz="1800" b="0" i="0" u="none" strike="noStrike" baseline="0" dirty="0">
                <a:solidFill>
                  <a:srgbClr val="231F20"/>
                </a:solidFill>
                <a:latin typeface="AdvTTbdb21c9e"/>
              </a:rPr>
              <a:t>280 </a:t>
            </a:r>
            <a:r>
              <a:rPr lang="en-US" sz="1800" b="0" i="0" u="none" strike="noStrike" baseline="0" dirty="0">
                <a:solidFill>
                  <a:srgbClr val="231F20"/>
                </a:solidFill>
                <a:latin typeface="AdvTTd877c31c+03"/>
              </a:rPr>
              <a:t>μ</a:t>
            </a:r>
            <a:r>
              <a:rPr lang="en-US" sz="1800" b="0" i="0" u="none" strike="noStrike" baseline="0" dirty="0">
                <a:solidFill>
                  <a:srgbClr val="231F20"/>
                </a:solidFill>
                <a:latin typeface="AdvOT483a8203"/>
              </a:rPr>
              <a:t>m and differen</a:t>
            </a:r>
            <a:r>
              <a:rPr lang="en-US" dirty="0">
                <a:solidFill>
                  <a:srgbClr val="231F20"/>
                </a:solidFill>
                <a:latin typeface="AdvOT483a8203"/>
              </a:rPr>
              <a:t>t charges</a:t>
            </a:r>
            <a:r>
              <a:rPr lang="en-US" sz="1800" b="0" i="0" u="none" strike="noStrike" baseline="0" dirty="0">
                <a:solidFill>
                  <a:srgbClr val="231F20"/>
                </a:solidFill>
                <a:latin typeface="AdvOT483a8203"/>
              </a:rPr>
              <a:t>. </a:t>
            </a:r>
            <a:endParaRPr lang="en-GB" dirty="0"/>
          </a:p>
        </p:txBody>
      </p:sp>
      <p:sp>
        <p:nvSpPr>
          <p:cNvPr id="6" name="CasellaDiTesto 5">
            <a:extLst>
              <a:ext uri="{FF2B5EF4-FFF2-40B4-BE49-F238E27FC236}">
                <a16:creationId xmlns:a16="http://schemas.microsoft.com/office/drawing/2014/main" id="{D7F9571E-F28B-0404-6213-42B9A1FD064B}"/>
              </a:ext>
            </a:extLst>
          </p:cNvPr>
          <p:cNvSpPr txBox="1"/>
          <p:nvPr/>
        </p:nvSpPr>
        <p:spPr>
          <a:xfrm>
            <a:off x="10087967" y="4578017"/>
            <a:ext cx="901930" cy="307777"/>
          </a:xfrm>
          <a:prstGeom prst="rect">
            <a:avLst/>
          </a:prstGeom>
          <a:noFill/>
        </p:spPr>
        <p:txBody>
          <a:bodyPr wrap="square" rtlCol="0">
            <a:spAutoFit/>
          </a:bodyPr>
          <a:lstStyle/>
          <a:p>
            <a:r>
              <a:rPr lang="en-US" sz="1400" b="1" i="0" u="none" strike="noStrike" baseline="0" dirty="0">
                <a:solidFill>
                  <a:srgbClr val="231F20"/>
                </a:solidFill>
                <a:latin typeface="AdvTTbdb21c9e"/>
              </a:rPr>
              <a:t>55 </a:t>
            </a:r>
            <a:r>
              <a:rPr lang="en-US" sz="1400" b="1" i="0" u="none" strike="noStrike" baseline="0" dirty="0">
                <a:solidFill>
                  <a:srgbClr val="231F20"/>
                </a:solidFill>
                <a:latin typeface="AdvTTd877c31c+03"/>
              </a:rPr>
              <a:t>μ</a:t>
            </a:r>
            <a:r>
              <a:rPr lang="en-US" sz="1400" b="1" i="0" u="none" strike="noStrike" baseline="0" dirty="0">
                <a:solidFill>
                  <a:srgbClr val="231F20"/>
                </a:solidFill>
                <a:latin typeface="AdvOT483a8203"/>
              </a:rPr>
              <a:t>m</a:t>
            </a:r>
            <a:endParaRPr lang="en-GB" sz="1400" b="1" dirty="0"/>
          </a:p>
        </p:txBody>
      </p:sp>
      <p:sp>
        <p:nvSpPr>
          <p:cNvPr id="7" name="CasellaDiTesto 6">
            <a:extLst>
              <a:ext uri="{FF2B5EF4-FFF2-40B4-BE49-F238E27FC236}">
                <a16:creationId xmlns:a16="http://schemas.microsoft.com/office/drawing/2014/main" id="{8F8CDF48-231F-72ED-2C8E-5526133D0C57}"/>
              </a:ext>
            </a:extLst>
          </p:cNvPr>
          <p:cNvSpPr txBox="1"/>
          <p:nvPr/>
        </p:nvSpPr>
        <p:spPr>
          <a:xfrm>
            <a:off x="8941366" y="4592766"/>
            <a:ext cx="901930" cy="307777"/>
          </a:xfrm>
          <a:prstGeom prst="rect">
            <a:avLst/>
          </a:prstGeom>
          <a:noFill/>
        </p:spPr>
        <p:txBody>
          <a:bodyPr wrap="square" rtlCol="0">
            <a:spAutoFit/>
          </a:bodyPr>
          <a:lstStyle/>
          <a:p>
            <a:r>
              <a:rPr lang="en-US" sz="1400" b="1" dirty="0">
                <a:solidFill>
                  <a:srgbClr val="231F20"/>
                </a:solidFill>
                <a:latin typeface="AdvTTbdb21c9e"/>
              </a:rPr>
              <a:t>100</a:t>
            </a:r>
            <a:r>
              <a:rPr lang="en-US" sz="1400" b="1" i="0" u="none" strike="noStrike" baseline="0" dirty="0">
                <a:solidFill>
                  <a:srgbClr val="231F20"/>
                </a:solidFill>
                <a:latin typeface="AdvTTbdb21c9e"/>
              </a:rPr>
              <a:t> </a:t>
            </a:r>
            <a:r>
              <a:rPr lang="en-US" sz="1400" b="1" i="0" u="none" strike="noStrike" baseline="0" dirty="0">
                <a:solidFill>
                  <a:srgbClr val="231F20"/>
                </a:solidFill>
                <a:latin typeface="AdvTTd877c31c+03"/>
              </a:rPr>
              <a:t>μ</a:t>
            </a:r>
            <a:r>
              <a:rPr lang="en-US" sz="1400" b="1" i="0" u="none" strike="noStrike" baseline="0" dirty="0">
                <a:solidFill>
                  <a:srgbClr val="231F20"/>
                </a:solidFill>
                <a:latin typeface="AdvOT483a8203"/>
              </a:rPr>
              <a:t>m</a:t>
            </a:r>
            <a:endParaRPr lang="en-GB" sz="1400" b="1" dirty="0"/>
          </a:p>
        </p:txBody>
      </p:sp>
      <p:sp>
        <p:nvSpPr>
          <p:cNvPr id="12" name="CasellaDiTesto 11">
            <a:extLst>
              <a:ext uri="{FF2B5EF4-FFF2-40B4-BE49-F238E27FC236}">
                <a16:creationId xmlns:a16="http://schemas.microsoft.com/office/drawing/2014/main" id="{CB66AF68-1A04-A60C-0C0D-8B984C82C79A}"/>
              </a:ext>
            </a:extLst>
          </p:cNvPr>
          <p:cNvSpPr txBox="1"/>
          <p:nvPr/>
        </p:nvSpPr>
        <p:spPr>
          <a:xfrm>
            <a:off x="7808616" y="4578017"/>
            <a:ext cx="901930" cy="307777"/>
          </a:xfrm>
          <a:prstGeom prst="rect">
            <a:avLst/>
          </a:prstGeom>
          <a:noFill/>
        </p:spPr>
        <p:txBody>
          <a:bodyPr wrap="square" rtlCol="0">
            <a:spAutoFit/>
          </a:bodyPr>
          <a:lstStyle/>
          <a:p>
            <a:r>
              <a:rPr lang="en-US" sz="1400" b="1" dirty="0">
                <a:solidFill>
                  <a:srgbClr val="231F20"/>
                </a:solidFill>
                <a:latin typeface="AdvTTbdb21c9e"/>
              </a:rPr>
              <a:t>280</a:t>
            </a:r>
            <a:r>
              <a:rPr lang="en-US" sz="1400" b="1" i="0" u="none" strike="noStrike" baseline="0" dirty="0">
                <a:solidFill>
                  <a:srgbClr val="231F20"/>
                </a:solidFill>
                <a:latin typeface="AdvTTbdb21c9e"/>
              </a:rPr>
              <a:t> </a:t>
            </a:r>
            <a:r>
              <a:rPr lang="en-US" sz="1400" b="1" i="0" u="none" strike="noStrike" baseline="0" dirty="0">
                <a:solidFill>
                  <a:srgbClr val="231F20"/>
                </a:solidFill>
                <a:latin typeface="AdvTTd877c31c+03"/>
              </a:rPr>
              <a:t>μ</a:t>
            </a:r>
            <a:r>
              <a:rPr lang="en-US" sz="1400" b="1" i="0" u="none" strike="noStrike" baseline="0" dirty="0">
                <a:solidFill>
                  <a:srgbClr val="231F20"/>
                </a:solidFill>
                <a:latin typeface="AdvOT483a8203"/>
              </a:rPr>
              <a:t>m</a:t>
            </a:r>
            <a:endParaRPr lang="en-GB" sz="1400" b="1" dirty="0"/>
          </a:p>
        </p:txBody>
      </p:sp>
      <p:grpSp>
        <p:nvGrpSpPr>
          <p:cNvPr id="17" name="Gruppo 16">
            <a:extLst>
              <a:ext uri="{FF2B5EF4-FFF2-40B4-BE49-F238E27FC236}">
                <a16:creationId xmlns:a16="http://schemas.microsoft.com/office/drawing/2014/main" id="{13B6F5CF-D071-7B4B-B082-2FC48ECFB455}"/>
              </a:ext>
            </a:extLst>
          </p:cNvPr>
          <p:cNvGrpSpPr/>
          <p:nvPr/>
        </p:nvGrpSpPr>
        <p:grpSpPr>
          <a:xfrm>
            <a:off x="9911542" y="3451371"/>
            <a:ext cx="1833418" cy="936980"/>
            <a:chOff x="9911542" y="3451371"/>
            <a:chExt cx="1833418" cy="936980"/>
          </a:xfrm>
        </p:grpSpPr>
        <p:sp>
          <p:nvSpPr>
            <p:cNvPr id="24" name="CasellaDiTesto 23">
              <a:extLst>
                <a:ext uri="{FF2B5EF4-FFF2-40B4-BE49-F238E27FC236}">
                  <a16:creationId xmlns:a16="http://schemas.microsoft.com/office/drawing/2014/main" id="{345715ED-9378-1539-90CD-72D492A5E142}"/>
                </a:ext>
              </a:extLst>
            </p:cNvPr>
            <p:cNvSpPr txBox="1"/>
            <p:nvPr/>
          </p:nvSpPr>
          <p:spPr>
            <a:xfrm>
              <a:off x="9911542" y="3451371"/>
              <a:ext cx="1833418" cy="369332"/>
            </a:xfrm>
            <a:prstGeom prst="rect">
              <a:avLst/>
            </a:prstGeom>
            <a:noFill/>
          </p:spPr>
          <p:txBody>
            <a:bodyPr wrap="square" rtlCol="0">
              <a:spAutoFit/>
            </a:bodyPr>
            <a:lstStyle/>
            <a:p>
              <a:r>
                <a:rPr lang="en-GB" dirty="0"/>
                <a:t>driver for PWFA</a:t>
              </a:r>
            </a:p>
          </p:txBody>
        </p:sp>
        <p:cxnSp>
          <p:nvCxnSpPr>
            <p:cNvPr id="25" name="Connettore 2 24">
              <a:extLst>
                <a:ext uri="{FF2B5EF4-FFF2-40B4-BE49-F238E27FC236}">
                  <a16:creationId xmlns:a16="http://schemas.microsoft.com/office/drawing/2014/main" id="{64E7FBF2-F259-AA4E-CEA3-3C00F8971452}"/>
                </a:ext>
              </a:extLst>
            </p:cNvPr>
            <p:cNvCxnSpPr>
              <a:cxnSpLocks/>
              <a:stCxn id="24" idx="2"/>
            </p:cNvCxnSpPr>
            <p:nvPr/>
          </p:nvCxnSpPr>
          <p:spPr>
            <a:xfrm flipH="1">
              <a:off x="10497001" y="3820703"/>
              <a:ext cx="331250" cy="567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5" name="Immagine 14">
            <a:extLst>
              <a:ext uri="{FF2B5EF4-FFF2-40B4-BE49-F238E27FC236}">
                <a16:creationId xmlns:a16="http://schemas.microsoft.com/office/drawing/2014/main" id="{57E4C44E-AC0D-5AD8-ECEE-87B138A79962}"/>
              </a:ext>
            </a:extLst>
          </p:cNvPr>
          <p:cNvPicPr>
            <a:picLocks noChangeAspect="1"/>
          </p:cNvPicPr>
          <p:nvPr/>
        </p:nvPicPr>
        <p:blipFill>
          <a:blip r:embed="rId8"/>
          <a:stretch>
            <a:fillRect/>
          </a:stretch>
        </p:blipFill>
        <p:spPr>
          <a:xfrm>
            <a:off x="185222" y="1492387"/>
            <a:ext cx="1943268" cy="769687"/>
          </a:xfrm>
          <a:prstGeom prst="rect">
            <a:avLst/>
          </a:prstGeom>
        </p:spPr>
      </p:pic>
      <p:pic>
        <p:nvPicPr>
          <p:cNvPr id="16" name="Picture 4">
            <a:extLst>
              <a:ext uri="{FF2B5EF4-FFF2-40B4-BE49-F238E27FC236}">
                <a16:creationId xmlns:a16="http://schemas.microsoft.com/office/drawing/2014/main" id="{EAD7076F-CF7F-5BBC-7866-BA0EDC3898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3296" y="1328712"/>
            <a:ext cx="2028476" cy="125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3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4618568-7DCC-70C0-31BF-9F801473B59C}"/>
              </a:ext>
            </a:extLst>
          </p:cNvPr>
          <p:cNvSpPr>
            <a:spLocks noGrp="1"/>
          </p:cNvSpPr>
          <p:nvPr>
            <p:ph type="sldNum" sz="quarter" idx="12"/>
          </p:nvPr>
        </p:nvSpPr>
        <p:spPr/>
        <p:txBody>
          <a:bodyPr/>
          <a:lstStyle/>
          <a:p>
            <a:fld id="{3A3A6714-3D1F-4857-9904-D935B84167FA}" type="slidenum">
              <a:rPr lang="en-GB" smtClean="0"/>
              <a:pPr/>
              <a:t>8</a:t>
            </a:fld>
            <a:endParaRPr lang="en-GB" dirty="0"/>
          </a:p>
        </p:txBody>
      </p:sp>
      <p:sp>
        <p:nvSpPr>
          <p:cNvPr id="4" name="Titolo 3">
            <a:extLst>
              <a:ext uri="{FF2B5EF4-FFF2-40B4-BE49-F238E27FC236}">
                <a16:creationId xmlns:a16="http://schemas.microsoft.com/office/drawing/2014/main" id="{D5772617-ED30-9A8A-3276-D5EF90C5A72B}"/>
              </a:ext>
            </a:extLst>
          </p:cNvPr>
          <p:cNvSpPr>
            <a:spLocks noGrp="1"/>
          </p:cNvSpPr>
          <p:nvPr>
            <p:ph type="title"/>
          </p:nvPr>
        </p:nvSpPr>
        <p:spPr/>
        <p:txBody>
          <a:bodyPr/>
          <a:lstStyle/>
          <a:p>
            <a:r>
              <a:rPr lang="en-GB" dirty="0"/>
              <a:t>The C-band Gun layout</a:t>
            </a:r>
          </a:p>
        </p:txBody>
      </p:sp>
      <p:sp>
        <p:nvSpPr>
          <p:cNvPr id="5" name="Segnaposto piè di pagina 4">
            <a:extLst>
              <a:ext uri="{FF2B5EF4-FFF2-40B4-BE49-F238E27FC236}">
                <a16:creationId xmlns:a16="http://schemas.microsoft.com/office/drawing/2014/main" id="{ABB6CDBA-37E9-82B1-89C7-AA43965C6803}"/>
              </a:ext>
            </a:extLst>
          </p:cNvPr>
          <p:cNvSpPr>
            <a:spLocks noGrp="1"/>
          </p:cNvSpPr>
          <p:nvPr>
            <p:ph type="ftr" sz="quarter" idx="13"/>
          </p:nvPr>
        </p:nvSpPr>
        <p:spPr/>
        <p:txBody>
          <a:bodyPr/>
          <a:lstStyle/>
          <a:p>
            <a:pPr algn="l"/>
            <a:r>
              <a:rPr lang="en-GB" dirty="0"/>
              <a:t>Gilles Jacopo Silvi, EuPRAXIA_ PP Annual Meeting 22/09/2024</a:t>
            </a:r>
          </a:p>
        </p:txBody>
      </p:sp>
      <p:pic>
        <p:nvPicPr>
          <p:cNvPr id="6" name="Immagine 5" descr="Immagine che contiene macchina, ingegneria, industria, fabbrica&#10;&#10;Descrizione generata automaticamente">
            <a:extLst>
              <a:ext uri="{FF2B5EF4-FFF2-40B4-BE49-F238E27FC236}">
                <a16:creationId xmlns:a16="http://schemas.microsoft.com/office/drawing/2014/main" id="{144BC7C7-98CD-5C59-E3F1-28176F8D21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890" t="-1297" r="26227" b="639"/>
          <a:stretch/>
        </p:blipFill>
        <p:spPr>
          <a:xfrm>
            <a:off x="2849524" y="1521825"/>
            <a:ext cx="2410946" cy="2513528"/>
          </a:xfrm>
          <a:prstGeom prst="rect">
            <a:avLst/>
          </a:prstGeom>
        </p:spPr>
      </p:pic>
      <p:pic>
        <p:nvPicPr>
          <p:cNvPr id="8" name="Immagine 7">
            <a:extLst>
              <a:ext uri="{FF2B5EF4-FFF2-40B4-BE49-F238E27FC236}">
                <a16:creationId xmlns:a16="http://schemas.microsoft.com/office/drawing/2014/main" id="{9394F951-8286-A034-2962-D53F49B68889}"/>
              </a:ext>
            </a:extLst>
          </p:cNvPr>
          <p:cNvPicPr>
            <a:picLocks noChangeAspect="1"/>
          </p:cNvPicPr>
          <p:nvPr/>
        </p:nvPicPr>
        <p:blipFill>
          <a:blip r:embed="rId4"/>
          <a:stretch>
            <a:fillRect/>
          </a:stretch>
        </p:blipFill>
        <p:spPr>
          <a:xfrm>
            <a:off x="5976756" y="1685004"/>
            <a:ext cx="3790103" cy="2458687"/>
          </a:xfrm>
          <a:prstGeom prst="rect">
            <a:avLst/>
          </a:prstGeom>
        </p:spPr>
      </p:pic>
      <p:sp>
        <p:nvSpPr>
          <p:cNvPr id="14" name="CasellaDiTesto 13">
            <a:extLst>
              <a:ext uri="{FF2B5EF4-FFF2-40B4-BE49-F238E27FC236}">
                <a16:creationId xmlns:a16="http://schemas.microsoft.com/office/drawing/2014/main" id="{AE29919F-504F-8B83-825F-79FE454DD702}"/>
              </a:ext>
            </a:extLst>
          </p:cNvPr>
          <p:cNvSpPr txBox="1"/>
          <p:nvPr/>
        </p:nvSpPr>
        <p:spPr>
          <a:xfrm>
            <a:off x="98639" y="912295"/>
            <a:ext cx="11756234" cy="523220"/>
          </a:xfrm>
          <a:prstGeom prst="rect">
            <a:avLst/>
          </a:prstGeom>
          <a:noFill/>
        </p:spPr>
        <p:txBody>
          <a:bodyPr wrap="square" rtlCol="0">
            <a:spAutoFit/>
          </a:bodyPr>
          <a:lstStyle/>
          <a:p>
            <a:r>
              <a:rPr lang="en-GB" sz="1400" dirty="0"/>
              <a:t>The Gun peak field is set to 160 MV/m, the limitation over the higher peak field for the high rep rate operation has been overcome by elongating the gun up 2,6 [10] cells so the beam energy after the Gun is 5,7 MeV</a:t>
            </a:r>
          </a:p>
        </p:txBody>
      </p:sp>
      <p:pic>
        <p:nvPicPr>
          <p:cNvPr id="7" name="Immagine 6" descr="Immagine che contiene diagramma, linea, Diagramma, testo&#10;&#10;Descrizione generata automaticamente">
            <a:extLst>
              <a:ext uri="{FF2B5EF4-FFF2-40B4-BE49-F238E27FC236}">
                <a16:creationId xmlns:a16="http://schemas.microsoft.com/office/drawing/2014/main" id="{545D3CD9-B3AC-9056-F913-23A6C6BC3979}"/>
              </a:ext>
            </a:extLst>
          </p:cNvPr>
          <p:cNvPicPr>
            <a:picLocks noChangeAspect="1"/>
          </p:cNvPicPr>
          <p:nvPr/>
        </p:nvPicPr>
        <p:blipFill>
          <a:blip r:embed="rId5">
            <a:extLst>
              <a:ext uri="{28A0092B-C50C-407E-A947-70E740481C1C}">
                <a14:useLocalDpi xmlns:a14="http://schemas.microsoft.com/office/drawing/2010/main" val="0"/>
              </a:ext>
            </a:extLst>
          </a:blip>
          <a:srcRect b="10061"/>
          <a:stretch/>
        </p:blipFill>
        <p:spPr>
          <a:xfrm>
            <a:off x="2929808" y="4421196"/>
            <a:ext cx="2623347" cy="1769553"/>
          </a:xfrm>
          <a:prstGeom prst="rect">
            <a:avLst/>
          </a:prstGeom>
        </p:spPr>
      </p:pic>
      <p:pic>
        <p:nvPicPr>
          <p:cNvPr id="12" name="Immagine 11" descr="Immagine che contiene diagramma, Diagramma, linea, testo&#10;&#10;Descrizione generata automaticamente">
            <a:extLst>
              <a:ext uri="{FF2B5EF4-FFF2-40B4-BE49-F238E27FC236}">
                <a16:creationId xmlns:a16="http://schemas.microsoft.com/office/drawing/2014/main" id="{ED9520D5-A2CA-F1B2-2C3B-FC5D45E80EC4}"/>
              </a:ext>
            </a:extLst>
          </p:cNvPr>
          <p:cNvPicPr>
            <a:picLocks noChangeAspect="1"/>
          </p:cNvPicPr>
          <p:nvPr/>
        </p:nvPicPr>
        <p:blipFill>
          <a:blip r:embed="rId6">
            <a:extLst>
              <a:ext uri="{28A0092B-C50C-407E-A947-70E740481C1C}">
                <a14:useLocalDpi xmlns:a14="http://schemas.microsoft.com/office/drawing/2010/main" val="0"/>
              </a:ext>
            </a:extLst>
          </a:blip>
          <a:srcRect b="11893"/>
          <a:stretch/>
        </p:blipFill>
        <p:spPr>
          <a:xfrm>
            <a:off x="6341969" y="4408096"/>
            <a:ext cx="2623347" cy="1733514"/>
          </a:xfrm>
          <a:prstGeom prst="rect">
            <a:avLst/>
          </a:prstGeom>
        </p:spPr>
      </p:pic>
      <p:sp>
        <p:nvSpPr>
          <p:cNvPr id="15" name="CasellaDiTesto 14">
            <a:extLst>
              <a:ext uri="{FF2B5EF4-FFF2-40B4-BE49-F238E27FC236}">
                <a16:creationId xmlns:a16="http://schemas.microsoft.com/office/drawing/2014/main" id="{932C4AAF-9A39-05B4-C902-67E34433F5CD}"/>
              </a:ext>
            </a:extLst>
          </p:cNvPr>
          <p:cNvSpPr txBox="1"/>
          <p:nvPr/>
        </p:nvSpPr>
        <p:spPr>
          <a:xfrm>
            <a:off x="3718622" y="4153872"/>
            <a:ext cx="1199632" cy="369332"/>
          </a:xfrm>
          <a:prstGeom prst="rect">
            <a:avLst/>
          </a:prstGeom>
          <a:solidFill>
            <a:schemeClr val="bg1"/>
          </a:solidFill>
        </p:spPr>
        <p:txBody>
          <a:bodyPr wrap="square" rtlCol="0">
            <a:spAutoFit/>
          </a:bodyPr>
          <a:lstStyle/>
          <a:p>
            <a:r>
              <a:rPr lang="en-GB" b="1" dirty="0"/>
              <a:t>Gun Field</a:t>
            </a:r>
          </a:p>
        </p:txBody>
      </p:sp>
      <p:sp>
        <p:nvSpPr>
          <p:cNvPr id="17" name="CasellaDiTesto 16">
            <a:extLst>
              <a:ext uri="{FF2B5EF4-FFF2-40B4-BE49-F238E27FC236}">
                <a16:creationId xmlns:a16="http://schemas.microsoft.com/office/drawing/2014/main" id="{EA83F956-EDA5-33D3-090D-A12C83523657}"/>
              </a:ext>
            </a:extLst>
          </p:cNvPr>
          <p:cNvSpPr txBox="1"/>
          <p:nvPr/>
        </p:nvSpPr>
        <p:spPr>
          <a:xfrm>
            <a:off x="6878768" y="4115121"/>
            <a:ext cx="1761256" cy="369332"/>
          </a:xfrm>
          <a:prstGeom prst="rect">
            <a:avLst/>
          </a:prstGeom>
          <a:solidFill>
            <a:schemeClr val="bg1"/>
          </a:solidFill>
        </p:spPr>
        <p:txBody>
          <a:bodyPr wrap="square" rtlCol="0">
            <a:spAutoFit/>
          </a:bodyPr>
          <a:lstStyle/>
          <a:p>
            <a:r>
              <a:rPr lang="en-GB" b="1" dirty="0"/>
              <a:t>Solenoid Field</a:t>
            </a:r>
          </a:p>
        </p:txBody>
      </p:sp>
      <p:pic>
        <p:nvPicPr>
          <p:cNvPr id="10" name="Picture 2" descr="C. De Michele Web">
            <a:extLst>
              <a:ext uri="{FF2B5EF4-FFF2-40B4-BE49-F238E27FC236}">
                <a16:creationId xmlns:a16="http://schemas.microsoft.com/office/drawing/2014/main" id="{F734A54C-C934-5F01-D6D3-84D13374E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222" y="5505576"/>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FN Frascati (Roma) | Future Circular Collider">
            <a:extLst>
              <a:ext uri="{FF2B5EF4-FFF2-40B4-BE49-F238E27FC236}">
                <a16:creationId xmlns:a16="http://schemas.microsoft.com/office/drawing/2014/main" id="{AA936388-8F9D-8B36-8BCB-5760942623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7466" y="5621590"/>
            <a:ext cx="1062822" cy="7519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0497FE8-6CC9-BC1F-B793-6B79F4F5CA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2569" y="1593981"/>
            <a:ext cx="2028476" cy="1251043"/>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6DCFE308-523B-125C-4E6F-B6AA00D6F9F9}"/>
              </a:ext>
            </a:extLst>
          </p:cNvPr>
          <p:cNvSpPr txBox="1"/>
          <p:nvPr/>
        </p:nvSpPr>
        <p:spPr>
          <a:xfrm>
            <a:off x="7253918" y="6150816"/>
            <a:ext cx="4164959" cy="769441"/>
          </a:xfrm>
          <a:prstGeom prst="rect">
            <a:avLst/>
          </a:prstGeom>
          <a:noFill/>
        </p:spPr>
        <p:txBody>
          <a:bodyPr wrap="square">
            <a:spAutoFit/>
          </a:bodyPr>
          <a:lstStyle/>
          <a:p>
            <a:r>
              <a:rPr lang="it-IT" sz="1100" dirty="0"/>
              <a:t>[10] M. Croia, D. Alesini, F. Cardelli, M. Diomede, M. Ferrario, A. Giribono, S. Romeo, C. Vaccarezza, and A. Vannozzi, High </a:t>
            </a:r>
            <a:r>
              <a:rPr lang="it-IT" sz="1100" dirty="0" err="1"/>
              <a:t>gradient</a:t>
            </a:r>
            <a:r>
              <a:rPr lang="it-IT" sz="1100" dirty="0"/>
              <a:t> ultra-high brightness C-band </a:t>
            </a:r>
            <a:r>
              <a:rPr lang="it-IT" sz="1100" dirty="0" err="1"/>
              <a:t>photoinjector</a:t>
            </a:r>
            <a:r>
              <a:rPr lang="it-IT" sz="1100" dirty="0"/>
              <a:t> </a:t>
            </a:r>
            <a:r>
              <a:rPr lang="it-IT" sz="1100" dirty="0" err="1"/>
              <a:t>optimization</a:t>
            </a:r>
            <a:r>
              <a:rPr lang="it-IT" sz="1100" dirty="0"/>
              <a:t>, J. Phys. Conf. Ser. 1596, 012031 (2020)</a:t>
            </a:r>
            <a:endParaRPr lang="en-GB" sz="1100" dirty="0"/>
          </a:p>
        </p:txBody>
      </p:sp>
    </p:spTree>
    <p:extLst>
      <p:ext uri="{BB962C8B-B14F-4D97-AF65-F5344CB8AC3E}">
        <p14:creationId xmlns:p14="http://schemas.microsoft.com/office/powerpoint/2010/main" val="1141657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EBD2067-3964-2DD4-E1C0-5234BA94FDE2}"/>
              </a:ext>
            </a:extLst>
          </p:cNvPr>
          <p:cNvSpPr>
            <a:spLocks noGrp="1"/>
          </p:cNvSpPr>
          <p:nvPr>
            <p:ph type="sldNum" sz="quarter" idx="12"/>
          </p:nvPr>
        </p:nvSpPr>
        <p:spPr/>
        <p:txBody>
          <a:bodyPr/>
          <a:lstStyle/>
          <a:p>
            <a:fld id="{3A3A6714-3D1F-4857-9904-D935B84167FA}" type="slidenum">
              <a:rPr lang="en-GB" smtClean="0"/>
              <a:pPr/>
              <a:t>9</a:t>
            </a:fld>
            <a:endParaRPr lang="en-GB"/>
          </a:p>
        </p:txBody>
      </p:sp>
      <p:sp>
        <p:nvSpPr>
          <p:cNvPr id="4" name="Titolo 3">
            <a:extLst>
              <a:ext uri="{FF2B5EF4-FFF2-40B4-BE49-F238E27FC236}">
                <a16:creationId xmlns:a16="http://schemas.microsoft.com/office/drawing/2014/main" id="{B60A9DE8-A61B-BDE5-B840-2249B4986AED}"/>
              </a:ext>
            </a:extLst>
          </p:cNvPr>
          <p:cNvSpPr>
            <a:spLocks noGrp="1"/>
          </p:cNvSpPr>
          <p:nvPr>
            <p:ph type="title"/>
          </p:nvPr>
        </p:nvSpPr>
        <p:spPr/>
        <p:txBody>
          <a:bodyPr/>
          <a:lstStyle/>
          <a:p>
            <a:r>
              <a:rPr lang="en-GB" dirty="0"/>
              <a:t>C-band Gun specs</a:t>
            </a:r>
          </a:p>
        </p:txBody>
      </p:sp>
      <p:sp>
        <p:nvSpPr>
          <p:cNvPr id="5" name="Segnaposto piè di pagina 4">
            <a:extLst>
              <a:ext uri="{FF2B5EF4-FFF2-40B4-BE49-F238E27FC236}">
                <a16:creationId xmlns:a16="http://schemas.microsoft.com/office/drawing/2014/main" id="{474C7372-5298-5B61-0B93-37B8126A6A52}"/>
              </a:ext>
            </a:extLst>
          </p:cNvPr>
          <p:cNvSpPr>
            <a:spLocks noGrp="1"/>
          </p:cNvSpPr>
          <p:nvPr>
            <p:ph type="ftr" sz="quarter" idx="13"/>
          </p:nvPr>
        </p:nvSpPr>
        <p:spPr/>
        <p:txBody>
          <a:bodyPr/>
          <a:lstStyle/>
          <a:p>
            <a:pPr algn="l"/>
            <a:r>
              <a:rPr lang="en-GB"/>
              <a:t>Gilles Jacopo Silvi, EuPRAXIA_ PP Annual Meeting 22/09/2024</a:t>
            </a:r>
          </a:p>
        </p:txBody>
      </p:sp>
      <p:graphicFrame>
        <p:nvGraphicFramePr>
          <p:cNvPr id="6" name="Tabella 5">
            <a:extLst>
              <a:ext uri="{FF2B5EF4-FFF2-40B4-BE49-F238E27FC236}">
                <a16:creationId xmlns:a16="http://schemas.microsoft.com/office/drawing/2014/main" id="{993E0502-FDB1-F8B5-2F88-BE1152E4929E}"/>
              </a:ext>
            </a:extLst>
          </p:cNvPr>
          <p:cNvGraphicFramePr>
            <a:graphicFrameLocks noGrp="1"/>
          </p:cNvGraphicFramePr>
          <p:nvPr>
            <p:extLst>
              <p:ext uri="{D42A27DB-BD31-4B8C-83A1-F6EECF244321}">
                <p14:modId xmlns:p14="http://schemas.microsoft.com/office/powerpoint/2010/main" val="346731835"/>
              </p:ext>
            </p:extLst>
          </p:nvPr>
        </p:nvGraphicFramePr>
        <p:xfrm>
          <a:off x="6647858" y="971265"/>
          <a:ext cx="4818343" cy="4398097"/>
        </p:xfrm>
        <a:graphic>
          <a:graphicData uri="http://schemas.openxmlformats.org/drawingml/2006/table">
            <a:tbl>
              <a:tblPr firstRow="1" firstCol="1" bandRow="1">
                <a:tableStyleId>{5940675A-B579-460E-94D1-54222C63F5DA}</a:tableStyleId>
              </a:tblPr>
              <a:tblGrid>
                <a:gridCol w="1854396">
                  <a:extLst>
                    <a:ext uri="{9D8B030D-6E8A-4147-A177-3AD203B41FA5}">
                      <a16:colId xmlns:a16="http://schemas.microsoft.com/office/drawing/2014/main" val="872158528"/>
                    </a:ext>
                  </a:extLst>
                </a:gridCol>
                <a:gridCol w="1498869">
                  <a:extLst>
                    <a:ext uri="{9D8B030D-6E8A-4147-A177-3AD203B41FA5}">
                      <a16:colId xmlns:a16="http://schemas.microsoft.com/office/drawing/2014/main" val="993397797"/>
                    </a:ext>
                  </a:extLst>
                </a:gridCol>
                <a:gridCol w="1465078">
                  <a:extLst>
                    <a:ext uri="{9D8B030D-6E8A-4147-A177-3AD203B41FA5}">
                      <a16:colId xmlns:a16="http://schemas.microsoft.com/office/drawing/2014/main" val="7053667"/>
                    </a:ext>
                  </a:extLst>
                </a:gridCol>
              </a:tblGrid>
              <a:tr h="208688">
                <a:tc>
                  <a:txBody>
                    <a:bodyPr/>
                    <a:lstStyle/>
                    <a:p>
                      <a:pPr algn="just">
                        <a:spcBef>
                          <a:spcPts val="100"/>
                        </a:spcBef>
                        <a:spcAft>
                          <a:spcPts val="100"/>
                        </a:spcAft>
                      </a:pPr>
                      <a:r>
                        <a:rPr lang="en-US" sz="1600" b="1" dirty="0">
                          <a:solidFill>
                            <a:schemeClr val="bg1"/>
                          </a:solidFill>
                          <a:effectLst/>
                        </a:rPr>
                        <a:t>Parameter</a:t>
                      </a:r>
                      <a:endParaRPr lang="it-IT"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70C0"/>
                    </a:solidFill>
                  </a:tcPr>
                </a:tc>
                <a:tc>
                  <a:txBody>
                    <a:bodyPr/>
                    <a:lstStyle/>
                    <a:p>
                      <a:pPr algn="ctr">
                        <a:spcBef>
                          <a:spcPts val="100"/>
                        </a:spcBef>
                        <a:spcAft>
                          <a:spcPts val="100"/>
                        </a:spcAft>
                      </a:pPr>
                      <a:r>
                        <a:rPr lang="it-IT"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Unit</a:t>
                      </a:r>
                    </a:p>
                  </a:txBody>
                  <a:tcPr marL="68580" marR="68580" marT="0" marB="0">
                    <a:solidFill>
                      <a:srgbClr val="0070C0"/>
                    </a:solidFill>
                  </a:tcPr>
                </a:tc>
                <a:tc>
                  <a:txBody>
                    <a:bodyPr/>
                    <a:lstStyle/>
                    <a:p>
                      <a:pPr algn="ctr">
                        <a:spcBef>
                          <a:spcPts val="100"/>
                        </a:spcBef>
                        <a:spcAft>
                          <a:spcPts val="100"/>
                        </a:spcAft>
                      </a:pPr>
                      <a:r>
                        <a:rPr lang="en-US" sz="1600" b="1" dirty="0">
                          <a:solidFill>
                            <a:schemeClr val="bg1"/>
                          </a:solidFill>
                          <a:effectLst/>
                        </a:rPr>
                        <a:t>Value</a:t>
                      </a:r>
                      <a:endParaRPr lang="it-IT"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4032071181"/>
                  </a:ext>
                </a:extLst>
              </a:tr>
              <a:tr h="236272">
                <a:tc>
                  <a:txBody>
                    <a:bodyPr/>
                    <a:lstStyle/>
                    <a:p>
                      <a:pPr algn="just">
                        <a:spcBef>
                          <a:spcPts val="100"/>
                        </a:spcBef>
                        <a:spcAft>
                          <a:spcPts val="100"/>
                        </a:spcAft>
                      </a:pPr>
                      <a:r>
                        <a:rPr lang="en-US" sz="1600" dirty="0">
                          <a:solidFill>
                            <a:schemeClr val="tx1"/>
                          </a:solidFill>
                          <a:effectLst/>
                        </a:rPr>
                        <a:t>Frequency</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GHz</a:t>
                      </a:r>
                    </a:p>
                  </a:txBody>
                  <a:tcPr marL="68580" marR="68580" marT="0" marB="0">
                    <a:solidFill>
                      <a:srgbClr val="FFFF00"/>
                    </a:solidFill>
                  </a:tcPr>
                </a:tc>
                <a:tc>
                  <a:txBody>
                    <a:bodyPr/>
                    <a:lstStyle/>
                    <a:p>
                      <a:pPr algn="ctr">
                        <a:spcBef>
                          <a:spcPts val="100"/>
                        </a:spcBef>
                        <a:spcAft>
                          <a:spcPts val="100"/>
                        </a:spcAft>
                      </a:pPr>
                      <a:r>
                        <a:rPr lang="en-US" sz="1600" dirty="0">
                          <a:solidFill>
                            <a:schemeClr val="tx1"/>
                          </a:solidFill>
                          <a:effectLst/>
                        </a:rPr>
                        <a:t>5.712</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2367690126"/>
                  </a:ext>
                </a:extLst>
              </a:tr>
              <a:tr h="269795">
                <a:tc>
                  <a:txBody>
                    <a:bodyPr/>
                    <a:lstStyle/>
                    <a:p>
                      <a:pPr algn="just">
                        <a:spcBef>
                          <a:spcPts val="100"/>
                        </a:spcBef>
                        <a:spcAft>
                          <a:spcPts val="100"/>
                        </a:spcAft>
                      </a:pPr>
                      <a:r>
                        <a:rPr lang="it-IT" sz="1600" dirty="0">
                          <a:solidFill>
                            <a:schemeClr val="tx1"/>
                          </a:solidFill>
                          <a:effectLst/>
                        </a:rPr>
                        <a:t>Number of cells</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it-IT" sz="1600" dirty="0">
                          <a:solidFill>
                            <a:schemeClr val="tx1"/>
                          </a:solidFill>
                          <a:effectLst/>
                        </a:rPr>
                        <a:t>2.6</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607359047"/>
                  </a:ext>
                </a:extLst>
              </a:tr>
              <a:tr h="236272">
                <a:tc>
                  <a:txBody>
                    <a:bodyPr/>
                    <a:lstStyle/>
                    <a:p>
                      <a:pPr algn="just">
                        <a:spcBef>
                          <a:spcPts val="100"/>
                        </a:spcBef>
                        <a:spcAft>
                          <a:spcPts val="100"/>
                        </a:spcAft>
                      </a:pPr>
                      <a:r>
                        <a:rPr lang="en-US" sz="1600" dirty="0">
                          <a:solidFill>
                            <a:schemeClr val="tx1"/>
                          </a:solidFill>
                          <a:effectLst/>
                        </a:rPr>
                        <a:t>E</a:t>
                      </a:r>
                      <a:r>
                        <a:rPr lang="en-US" sz="1600" baseline="-25000" dirty="0">
                          <a:solidFill>
                            <a:schemeClr val="tx1"/>
                          </a:solidFill>
                          <a:effectLst/>
                        </a:rPr>
                        <a:t>cath</a:t>
                      </a:r>
                      <a:r>
                        <a:rPr lang="en-US" sz="1600" dirty="0">
                          <a:solidFill>
                            <a:schemeClr val="tx1"/>
                          </a:solidFill>
                          <a:effectLst/>
                        </a:rPr>
                        <a:t>/</a:t>
                      </a:r>
                      <a:r>
                        <a:rPr lang="en-US" sz="1600" dirty="0">
                          <a:solidFill>
                            <a:schemeClr val="tx1"/>
                          </a:solidFill>
                          <a:effectLst/>
                          <a:sym typeface="Symbol" panose="05050102010706020507" pitchFamily="18" charset="2"/>
                        </a:rPr>
                        <a:t></a:t>
                      </a:r>
                      <a:r>
                        <a:rPr lang="en-US" sz="1600" dirty="0">
                          <a:solidFill>
                            <a:schemeClr val="tx1"/>
                          </a:solidFill>
                          <a:effectLst/>
                        </a:rPr>
                        <a:t>P</a:t>
                      </a:r>
                      <a:r>
                        <a:rPr lang="en-US" sz="1600" baseline="-25000" dirty="0">
                          <a:solidFill>
                            <a:schemeClr val="tx1"/>
                          </a:solidFill>
                          <a:effectLst/>
                        </a:rPr>
                        <a:t>diss</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en-US" sz="1600" dirty="0">
                          <a:solidFill>
                            <a:schemeClr val="tx1"/>
                          </a:solidFill>
                          <a:effectLst/>
                        </a:rPr>
                        <a:t>MV/(m</a:t>
                      </a:r>
                      <a:r>
                        <a:rPr lang="en-US" sz="1600" dirty="0">
                          <a:solidFill>
                            <a:schemeClr val="tx1"/>
                          </a:solidFill>
                          <a:effectLst/>
                          <a:sym typeface="Symbol" panose="05050102010706020507" pitchFamily="18" charset="2"/>
                        </a:rPr>
                        <a:t></a:t>
                      </a:r>
                      <a:r>
                        <a:rPr lang="en-US" sz="1600" dirty="0">
                          <a:solidFill>
                            <a:schemeClr val="tx1"/>
                          </a:solidFill>
                          <a:effectLst/>
                        </a:rPr>
                        <a:t>MW</a:t>
                      </a:r>
                      <a:r>
                        <a:rPr lang="en-US" sz="1600" baseline="30000" dirty="0">
                          <a:solidFill>
                            <a:schemeClr val="tx1"/>
                          </a:solidFill>
                          <a:effectLst/>
                        </a:rPr>
                        <a:t>0.5</a:t>
                      </a:r>
                      <a:r>
                        <a:rPr lang="en-US" sz="1600" dirty="0">
                          <a:solidFill>
                            <a:schemeClr val="tx1"/>
                          </a:solidFill>
                          <a:effectLst/>
                        </a:rPr>
                        <a:t>)</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en-US" sz="1600" dirty="0">
                          <a:solidFill>
                            <a:schemeClr val="tx1"/>
                          </a:solidFill>
                          <a:effectLst/>
                        </a:rPr>
                        <a:t>51.4</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049906712"/>
                  </a:ext>
                </a:extLst>
              </a:tr>
              <a:tr h="255826">
                <a:tc>
                  <a:txBody>
                    <a:bodyPr/>
                    <a:lstStyle/>
                    <a:p>
                      <a:pPr algn="just">
                        <a:spcBef>
                          <a:spcPts val="100"/>
                        </a:spcBef>
                        <a:spcAft>
                          <a:spcPts val="100"/>
                        </a:spcAft>
                      </a:pPr>
                      <a:r>
                        <a:rPr lang="en-US" sz="1600" dirty="0">
                          <a:solidFill>
                            <a:schemeClr val="tx1"/>
                          </a:solidFill>
                          <a:effectLst/>
                        </a:rPr>
                        <a:t>Peak input power</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MW</a:t>
                      </a:r>
                    </a:p>
                  </a:txBody>
                  <a:tcPr marL="68580" marR="68580" marT="0" marB="0">
                    <a:solidFill>
                      <a:srgbClr val="FFFF00"/>
                    </a:solidFill>
                  </a:tcPr>
                </a:tc>
                <a:tc>
                  <a:txBody>
                    <a:bodyPr/>
                    <a:lstStyle/>
                    <a:p>
                      <a:pPr algn="ctr">
                        <a:spcBef>
                          <a:spcPts val="100"/>
                        </a:spcBef>
                        <a:spcAft>
                          <a:spcPts val="100"/>
                        </a:spcAft>
                      </a:pPr>
                      <a:r>
                        <a:rPr lang="en-US" sz="1600" dirty="0">
                          <a:solidFill>
                            <a:schemeClr val="tx1"/>
                          </a:solidFill>
                          <a:effectLst/>
                        </a:rPr>
                        <a:t>18 </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666393325"/>
                  </a:ext>
                </a:extLst>
              </a:tr>
              <a:tr h="255826">
                <a:tc>
                  <a:txBody>
                    <a:bodyPr/>
                    <a:lstStyle/>
                    <a:p>
                      <a:pPr algn="just">
                        <a:spcBef>
                          <a:spcPts val="100"/>
                        </a:spcBef>
                        <a:spcAft>
                          <a:spcPts val="100"/>
                        </a:spcAft>
                      </a:pPr>
                      <a:r>
                        <a:rPr lang="en-US" sz="1600" dirty="0">
                          <a:solidFill>
                            <a:schemeClr val="tx1"/>
                          </a:solidFill>
                          <a:effectLst/>
                        </a:rPr>
                        <a:t>Cathode field</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MV/m</a:t>
                      </a:r>
                    </a:p>
                  </a:txBody>
                  <a:tcPr marL="68580" marR="68580" marT="0" marB="0">
                    <a:solidFill>
                      <a:srgbClr val="FFFF00"/>
                    </a:solidFill>
                  </a:tcPr>
                </a:tc>
                <a:tc>
                  <a:txBody>
                    <a:bodyPr/>
                    <a:lstStyle/>
                    <a:p>
                      <a:pPr algn="ctr">
                        <a:spcBef>
                          <a:spcPts val="100"/>
                        </a:spcBef>
                        <a:spcAft>
                          <a:spcPts val="100"/>
                        </a:spcAft>
                      </a:pPr>
                      <a:r>
                        <a:rPr lang="en-US" sz="1600" dirty="0">
                          <a:solidFill>
                            <a:schemeClr val="tx1"/>
                          </a:solidFill>
                          <a:effectLst/>
                        </a:rPr>
                        <a:t>160 (180)</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1282785987"/>
                  </a:ext>
                </a:extLst>
              </a:tr>
              <a:tr h="255826">
                <a:tc>
                  <a:txBody>
                    <a:bodyPr/>
                    <a:lstStyle/>
                    <a:p>
                      <a:pPr algn="just">
                        <a:spcBef>
                          <a:spcPts val="100"/>
                        </a:spcBef>
                        <a:spcAft>
                          <a:spcPts val="100"/>
                        </a:spcAft>
                      </a:pPr>
                      <a:r>
                        <a:rPr lang="en-US" sz="1600" dirty="0">
                          <a:solidFill>
                            <a:schemeClr val="tx1"/>
                          </a:solidFill>
                          <a:effectLst/>
                        </a:rPr>
                        <a:t>Cathode type</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en-US" sz="1600" dirty="0">
                          <a:solidFill>
                            <a:schemeClr val="tx1"/>
                          </a:solidFill>
                          <a:effectLst/>
                        </a:rPr>
                        <a:t>OFHC copper</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508954043"/>
                  </a:ext>
                </a:extLst>
              </a:tr>
              <a:tr h="255826">
                <a:tc>
                  <a:txBody>
                    <a:bodyPr/>
                    <a:lstStyle/>
                    <a:p>
                      <a:pPr algn="just">
                        <a:spcBef>
                          <a:spcPts val="100"/>
                        </a:spcBef>
                        <a:spcAft>
                          <a:spcPts val="100"/>
                        </a:spcAft>
                      </a:pPr>
                      <a:r>
                        <a:rPr lang="en-US" sz="1600" dirty="0">
                          <a:solidFill>
                            <a:schemeClr val="tx1"/>
                          </a:solidFill>
                          <a:effectLst/>
                        </a:rPr>
                        <a:t>Rep. rate</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Hz</a:t>
                      </a:r>
                    </a:p>
                  </a:txBody>
                  <a:tcPr marL="68580" marR="68580" marT="0" marB="0"/>
                </a:tc>
                <a:tc>
                  <a:txBody>
                    <a:bodyPr/>
                    <a:lstStyle/>
                    <a:p>
                      <a:pPr algn="ctr">
                        <a:spcBef>
                          <a:spcPts val="100"/>
                        </a:spcBef>
                        <a:spcAft>
                          <a:spcPts val="100"/>
                        </a:spcAft>
                      </a:pPr>
                      <a:r>
                        <a:rPr lang="it-IT" sz="1600" dirty="0">
                          <a:solidFill>
                            <a:schemeClr val="tx1"/>
                          </a:solidFill>
                          <a:effectLst/>
                        </a:rPr>
                        <a:t>100 (400)</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548153624"/>
                  </a:ext>
                </a:extLst>
              </a:tr>
              <a:tr h="255826">
                <a:tc>
                  <a:txBody>
                    <a:bodyPr/>
                    <a:lstStyle/>
                    <a:p>
                      <a:pPr algn="just">
                        <a:spcBef>
                          <a:spcPts val="100"/>
                        </a:spcBef>
                        <a:spcAft>
                          <a:spcPts val="100"/>
                        </a:spcAft>
                      </a:pPr>
                      <a:r>
                        <a:rPr lang="en-US" sz="1600" dirty="0">
                          <a:solidFill>
                            <a:schemeClr val="tx1"/>
                          </a:solidFill>
                          <a:effectLst/>
                        </a:rPr>
                        <a:t>Quality factor</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tc>
                  <a:txBody>
                    <a:bodyPr/>
                    <a:lstStyle/>
                    <a:p>
                      <a:pPr algn="ctr">
                        <a:spcBef>
                          <a:spcPts val="100"/>
                        </a:spcBef>
                        <a:spcAft>
                          <a:spcPts val="100"/>
                        </a:spcAft>
                      </a:pP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tc>
                  <a:txBody>
                    <a:bodyPr/>
                    <a:lstStyle/>
                    <a:p>
                      <a:pPr algn="ctr">
                        <a:spcBef>
                          <a:spcPts val="100"/>
                        </a:spcBef>
                        <a:spcAft>
                          <a:spcPts val="100"/>
                        </a:spcAft>
                      </a:pPr>
                      <a:r>
                        <a:rPr lang="en-US" sz="1600" dirty="0">
                          <a:solidFill>
                            <a:schemeClr val="tx1"/>
                          </a:solidFill>
                          <a:effectLst/>
                        </a:rPr>
                        <a:t>11900</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2643729008"/>
                  </a:ext>
                </a:extLst>
              </a:tr>
              <a:tr h="255826">
                <a:tc>
                  <a:txBody>
                    <a:bodyPr/>
                    <a:lstStyle/>
                    <a:p>
                      <a:pPr algn="just">
                        <a:spcBef>
                          <a:spcPts val="100"/>
                        </a:spcBef>
                        <a:spcAft>
                          <a:spcPts val="100"/>
                        </a:spcAft>
                      </a:pPr>
                      <a:r>
                        <a:rPr lang="en-US" sz="1600" dirty="0">
                          <a:solidFill>
                            <a:schemeClr val="tx1"/>
                          </a:solidFill>
                          <a:effectLst/>
                        </a:rPr>
                        <a:t>Filling time</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ns</a:t>
                      </a:r>
                    </a:p>
                  </a:txBody>
                  <a:tcPr marL="68580" marR="68580" marT="0" marB="0">
                    <a:solidFill>
                      <a:srgbClr val="FFFF00"/>
                    </a:solidFill>
                  </a:tcPr>
                </a:tc>
                <a:tc>
                  <a:txBody>
                    <a:bodyPr/>
                    <a:lstStyle/>
                    <a:p>
                      <a:pPr algn="ctr">
                        <a:spcBef>
                          <a:spcPts val="100"/>
                        </a:spcBef>
                        <a:spcAft>
                          <a:spcPts val="100"/>
                        </a:spcAft>
                      </a:pPr>
                      <a:r>
                        <a:rPr lang="en-US" sz="1600" dirty="0">
                          <a:solidFill>
                            <a:schemeClr val="tx1"/>
                          </a:solidFill>
                          <a:effectLst/>
                        </a:rPr>
                        <a:t>166</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2336943928"/>
                  </a:ext>
                </a:extLst>
              </a:tr>
              <a:tr h="255826">
                <a:tc>
                  <a:txBody>
                    <a:bodyPr/>
                    <a:lstStyle/>
                    <a:p>
                      <a:pPr algn="just">
                        <a:spcBef>
                          <a:spcPts val="100"/>
                        </a:spcBef>
                        <a:spcAft>
                          <a:spcPts val="100"/>
                        </a:spcAft>
                      </a:pPr>
                      <a:r>
                        <a:rPr lang="en-US" sz="1600" dirty="0">
                          <a:solidFill>
                            <a:schemeClr val="tx1"/>
                          </a:solidFill>
                          <a:effectLst/>
                        </a:rPr>
                        <a:t>Coupling coefficient</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tc>
                  <a:txBody>
                    <a:bodyPr/>
                    <a:lstStyle/>
                    <a:p>
                      <a:pPr algn="ctr">
                        <a:spcBef>
                          <a:spcPts val="100"/>
                        </a:spcBef>
                        <a:spcAft>
                          <a:spcPts val="100"/>
                        </a:spcAft>
                      </a:pP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tc>
                  <a:txBody>
                    <a:bodyPr/>
                    <a:lstStyle/>
                    <a:p>
                      <a:pPr algn="ctr">
                        <a:spcBef>
                          <a:spcPts val="100"/>
                        </a:spcBef>
                        <a:spcAft>
                          <a:spcPts val="100"/>
                        </a:spcAft>
                      </a:pPr>
                      <a:r>
                        <a:rPr lang="en-US" sz="1600" dirty="0">
                          <a:solidFill>
                            <a:schemeClr val="tx1"/>
                          </a:solidFill>
                          <a:effectLst/>
                        </a:rPr>
                        <a:t>3</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FFF00"/>
                    </a:solidFill>
                  </a:tcPr>
                </a:tc>
                <a:extLst>
                  <a:ext uri="{0D108BD9-81ED-4DB2-BD59-A6C34878D82A}">
                    <a16:rowId xmlns:a16="http://schemas.microsoft.com/office/drawing/2014/main" val="1471251957"/>
                  </a:ext>
                </a:extLst>
              </a:tr>
              <a:tr h="255826">
                <a:tc>
                  <a:txBody>
                    <a:bodyPr/>
                    <a:lstStyle/>
                    <a:p>
                      <a:pPr algn="just">
                        <a:spcBef>
                          <a:spcPts val="100"/>
                        </a:spcBef>
                        <a:spcAft>
                          <a:spcPts val="100"/>
                        </a:spcAft>
                      </a:pPr>
                      <a:r>
                        <a:rPr lang="en-US" sz="1600" dirty="0">
                          <a:solidFill>
                            <a:schemeClr val="tx1"/>
                          </a:solidFill>
                          <a:effectLst/>
                        </a:rPr>
                        <a:t>RF pulse length</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ns</a:t>
                      </a:r>
                    </a:p>
                  </a:txBody>
                  <a:tcPr marL="68580" marR="68580" marT="0" marB="0"/>
                </a:tc>
                <a:tc>
                  <a:txBody>
                    <a:bodyPr/>
                    <a:lstStyle/>
                    <a:p>
                      <a:pPr algn="ctr">
                        <a:spcBef>
                          <a:spcPts val="100"/>
                        </a:spcBef>
                        <a:spcAft>
                          <a:spcPts val="100"/>
                        </a:spcAft>
                      </a:pPr>
                      <a:r>
                        <a:rPr lang="en-US" sz="1600" dirty="0">
                          <a:solidFill>
                            <a:schemeClr val="tx1"/>
                          </a:solidFill>
                          <a:effectLst/>
                        </a:rPr>
                        <a:t>300</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110723285"/>
                  </a:ext>
                </a:extLst>
              </a:tr>
              <a:tr h="256257">
                <a:tc>
                  <a:txBody>
                    <a:bodyPr/>
                    <a:lstStyle/>
                    <a:p>
                      <a:pPr algn="just">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Mode sep. </a:t>
                      </a:r>
                      <a:r>
                        <a:rPr lang="el-GR"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π</a:t>
                      </a: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lang="el-GR"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π</a:t>
                      </a: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 </a:t>
                      </a:r>
                    </a:p>
                  </a:txBody>
                  <a:tcPr marL="68580" marR="68580" marT="0" marB="0"/>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MHz</a:t>
                      </a:r>
                    </a:p>
                  </a:txBody>
                  <a:tcPr marL="68580" marR="68580" marT="0" marB="0"/>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47</a:t>
                      </a:r>
                    </a:p>
                  </a:txBody>
                  <a:tcPr marL="68580" marR="68580" marT="0" marB="0"/>
                </a:tc>
                <a:extLst>
                  <a:ext uri="{0D108BD9-81ED-4DB2-BD59-A6C34878D82A}">
                    <a16:rowId xmlns:a16="http://schemas.microsoft.com/office/drawing/2014/main" val="3131551988"/>
                  </a:ext>
                </a:extLst>
              </a:tr>
              <a:tr h="327549">
                <a:tc>
                  <a:txBody>
                    <a:bodyPr/>
                    <a:lstStyle/>
                    <a:p>
                      <a:pPr algn="just">
                        <a:spcBef>
                          <a:spcPts val="100"/>
                        </a:spcBef>
                        <a:spcAft>
                          <a:spcPts val="100"/>
                        </a:spcAft>
                      </a:pPr>
                      <a:r>
                        <a:rPr lang="en-US" sz="1600" dirty="0">
                          <a:solidFill>
                            <a:schemeClr val="tx1"/>
                          </a:solidFill>
                          <a:effectLst/>
                        </a:rPr>
                        <a:t>E</a:t>
                      </a:r>
                      <a:r>
                        <a:rPr lang="en-US" sz="1600" baseline="-25000" dirty="0">
                          <a:solidFill>
                            <a:schemeClr val="tx1"/>
                          </a:solidFill>
                          <a:effectLst/>
                        </a:rPr>
                        <a:t>surf</a:t>
                      </a:r>
                      <a:r>
                        <a:rPr lang="en-US" sz="1600" dirty="0">
                          <a:solidFill>
                            <a:schemeClr val="tx1"/>
                          </a:solidFill>
                          <a:effectLst/>
                        </a:rPr>
                        <a:t>/E</a:t>
                      </a:r>
                      <a:r>
                        <a:rPr lang="en-US" sz="1600" baseline="-25000" dirty="0">
                          <a:solidFill>
                            <a:schemeClr val="tx1"/>
                          </a:solidFill>
                          <a:effectLst/>
                        </a:rPr>
                        <a:t>cath</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en-US" sz="1600" dirty="0">
                          <a:solidFill>
                            <a:schemeClr val="tx1"/>
                          </a:solidFill>
                          <a:effectLst/>
                        </a:rPr>
                        <a:t>0.96</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90692907"/>
                  </a:ext>
                </a:extLst>
              </a:tr>
              <a:tr h="255826">
                <a:tc>
                  <a:txBody>
                    <a:bodyPr/>
                    <a:lstStyle/>
                    <a:p>
                      <a:pPr algn="just">
                        <a:spcBef>
                          <a:spcPts val="100"/>
                        </a:spcBef>
                        <a:spcAft>
                          <a:spcPts val="100"/>
                        </a:spcAft>
                      </a:pPr>
                      <a:r>
                        <a:rPr lang="en-US" sz="1600" dirty="0">
                          <a:solidFill>
                            <a:schemeClr val="tx1"/>
                          </a:solidFill>
                          <a:effectLst/>
                        </a:rPr>
                        <a:t>Mod. Poy. Vect. </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a:t>
                      </a:r>
                      <a:r>
                        <a:rPr lang="en-US" sz="1600" dirty="0">
                          <a:solidFill>
                            <a:schemeClr val="tx1"/>
                          </a:solidFill>
                          <a:effectLst/>
                          <a:sym typeface="Symbol" panose="05050102010706020507" pitchFamily="18" charset="2"/>
                        </a:rPr>
                        <a:t></a:t>
                      </a:r>
                      <a:r>
                        <a:rPr lang="en-US" sz="1600" dirty="0">
                          <a:solidFill>
                            <a:schemeClr val="tx1"/>
                          </a:solidFill>
                          <a:effectLst/>
                        </a:rPr>
                        <a:t>m</a:t>
                      </a:r>
                      <a:r>
                        <a:rPr lang="en-US" sz="1600" baseline="30000" dirty="0">
                          <a:solidFill>
                            <a:schemeClr val="tx1"/>
                          </a:solidFill>
                          <a:effectLst/>
                        </a:rPr>
                        <a:t>2</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en-US" sz="1600" dirty="0">
                          <a:solidFill>
                            <a:schemeClr val="tx1"/>
                          </a:solidFill>
                          <a:effectLst/>
                        </a:rPr>
                        <a:t>2.5</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971419459"/>
                  </a:ext>
                </a:extLst>
              </a:tr>
              <a:tr h="254716">
                <a:tc>
                  <a:txBody>
                    <a:bodyPr/>
                    <a:lstStyle/>
                    <a:p>
                      <a:pPr marL="0" marR="0" indent="0" algn="just" defTabSz="914400" rtl="0" eaLnBrk="1" fontAlgn="auto" latinLnBrk="0" hangingPunct="1">
                        <a:lnSpc>
                          <a:spcPct val="100000"/>
                        </a:lnSpc>
                        <a:spcBef>
                          <a:spcPts val="100"/>
                        </a:spcBef>
                        <a:spcAft>
                          <a:spcPts val="100"/>
                        </a:spcAft>
                        <a:buClrTx/>
                        <a:buSzTx/>
                        <a:buFontTx/>
                        <a:buNone/>
                        <a:tabLst/>
                        <a:defRPr/>
                      </a:pPr>
                      <a:r>
                        <a:rPr lang="en-US" sz="1600" dirty="0">
                          <a:solidFill>
                            <a:schemeClr val="tx1"/>
                          </a:solidFill>
                          <a:effectLst/>
                        </a:rPr>
                        <a:t>Pulsed heating</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t>
                      </a:r>
                    </a:p>
                  </a:txBody>
                  <a:tcPr marL="68580" marR="68580" marT="0" marB="0"/>
                </a:tc>
                <a:tc>
                  <a:txBody>
                    <a:bodyPr/>
                    <a:lstStyle/>
                    <a:p>
                      <a:pPr algn="ctr">
                        <a:spcBef>
                          <a:spcPts val="100"/>
                        </a:spcBef>
                        <a:spcAft>
                          <a:spcPts val="100"/>
                        </a:spcAft>
                      </a:pPr>
                      <a:r>
                        <a:rPr lang="it-IT" sz="1600" dirty="0">
                          <a:solidFill>
                            <a:schemeClr val="tx1"/>
                          </a:solidFill>
                          <a:effectLst/>
                        </a:rPr>
                        <a:t>&lt;16</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47971578"/>
                  </a:ext>
                </a:extLst>
              </a:tr>
              <a:tr h="255826">
                <a:tc>
                  <a:txBody>
                    <a:bodyPr/>
                    <a:lstStyle/>
                    <a:p>
                      <a:pPr algn="just">
                        <a:spcBef>
                          <a:spcPts val="100"/>
                        </a:spcBef>
                        <a:spcAft>
                          <a:spcPts val="100"/>
                        </a:spcAft>
                      </a:pPr>
                      <a:r>
                        <a:rPr lang="en-US" sz="1600" dirty="0">
                          <a:solidFill>
                            <a:schemeClr val="tx1"/>
                          </a:solidFill>
                          <a:effectLst/>
                        </a:rPr>
                        <a:t>Av.diss. Power</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Bef>
                          <a:spcPts val="100"/>
                        </a:spcBef>
                        <a:spcAft>
                          <a:spcPts val="100"/>
                        </a:spcAft>
                      </a:pP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a:t>
                      </a:r>
                    </a:p>
                  </a:txBody>
                  <a:tcPr marL="68580" marR="68580" marT="0" marB="0"/>
                </a:tc>
                <a:tc>
                  <a:txBody>
                    <a:bodyPr/>
                    <a:lstStyle/>
                    <a:p>
                      <a:pPr algn="ctr">
                        <a:spcBef>
                          <a:spcPts val="100"/>
                        </a:spcBef>
                        <a:spcAft>
                          <a:spcPts val="100"/>
                        </a:spcAft>
                      </a:pPr>
                      <a:r>
                        <a:rPr lang="it-IT" sz="1600" dirty="0">
                          <a:solidFill>
                            <a:schemeClr val="tx1"/>
                          </a:solidFill>
                          <a:effectLst/>
                        </a:rPr>
                        <a:t>250 (1000)</a:t>
                      </a:r>
                      <a:endPar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000228808"/>
                  </a:ext>
                </a:extLst>
              </a:tr>
            </a:tbl>
          </a:graphicData>
        </a:graphic>
      </p:graphicFrame>
      <p:sp>
        <p:nvSpPr>
          <p:cNvPr id="7" name="CasellaDiTesto 6">
            <a:extLst>
              <a:ext uri="{FF2B5EF4-FFF2-40B4-BE49-F238E27FC236}">
                <a16:creationId xmlns:a16="http://schemas.microsoft.com/office/drawing/2014/main" id="{C8734D97-F50A-56FC-7F19-3E5008E3CAD2}"/>
              </a:ext>
            </a:extLst>
          </p:cNvPr>
          <p:cNvSpPr txBox="1"/>
          <p:nvPr/>
        </p:nvSpPr>
        <p:spPr>
          <a:xfrm>
            <a:off x="951318" y="791594"/>
            <a:ext cx="4532731" cy="5078313"/>
          </a:xfrm>
          <a:prstGeom prst="rect">
            <a:avLst/>
          </a:prstGeom>
          <a:noFill/>
        </p:spPr>
        <p:txBody>
          <a:bodyPr wrap="square" rtlCol="0">
            <a:spAutoFit/>
          </a:bodyPr>
          <a:lstStyle/>
          <a:p>
            <a:pPr marL="285750" marR="0" lvl="0" indent="-285750" algn="l" defTabSz="914400" rtl="0" eaLnBrk="1" fontAlgn="auto" latinLnBrk="0" hangingPunct="1">
              <a:spcBef>
                <a:spcPts val="1000"/>
              </a:spcBef>
              <a:spcAft>
                <a:spcPts val="0"/>
              </a:spcAft>
              <a:buClr>
                <a:srgbClr val="4196B4"/>
              </a:buClr>
              <a:buSzTx/>
              <a:buFont typeface="Cambria Math" panose="02040503050406030204" pitchFamily="18" charset="0"/>
              <a:buChar char="»"/>
              <a:tabLst/>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2.6 cells Standing wave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RF Gun</a:t>
            </a:r>
          </a:p>
          <a:p>
            <a:pPr marL="285750" indent="-285750">
              <a:spcBef>
                <a:spcPts val="1000"/>
              </a:spcBef>
              <a:buClr>
                <a:srgbClr val="4196B4"/>
              </a:buClr>
              <a:buFont typeface="Cambria Math" panose="02040503050406030204" pitchFamily="18" charset="0"/>
              <a:buChar char="»"/>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Coupling coefficient </a:t>
            </a:r>
            <a:r>
              <a:rPr kumimoji="0" lang="el-GR" sz="1600" b="0"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β</a:t>
            </a:r>
            <a:r>
              <a:rPr kumimoji="0" lang="it-IT" sz="1600" b="0"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 </a:t>
            </a:r>
            <a:r>
              <a:rPr kumimoji="0" lang="en-US" sz="1600" b="0"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 3 </a:t>
            </a:r>
          </a:p>
          <a:p>
            <a:pPr marL="742950" lvl="1" indent="-285750">
              <a:spcBef>
                <a:spcPts val="1000"/>
              </a:spcBef>
              <a:buClr>
                <a:srgbClr val="4196B4"/>
              </a:buClr>
              <a:buFont typeface="Cambria Math" panose="02040503050406030204" pitchFamily="18" charset="0"/>
              <a:buChar char="»"/>
              <a:defRPr/>
            </a:pPr>
            <a:r>
              <a:rPr lang="en-US" sz="1600" dirty="0">
                <a:solidFill>
                  <a:prstClr val="black"/>
                </a:solidFill>
                <a:latin typeface="Calibri" panose="020F0502020204030204"/>
                <a:sym typeface="Symbol" panose="05050102010706020507" pitchFamily="18" charset="2"/>
              </a:rPr>
              <a:t>Short RF Pulses</a:t>
            </a:r>
          </a:p>
          <a:p>
            <a:pPr marL="742950" lvl="1" indent="-285750">
              <a:spcBef>
                <a:spcPts val="1000"/>
              </a:spcBef>
              <a:buClr>
                <a:srgbClr val="4196B4"/>
              </a:buClr>
              <a:buFont typeface="Cambria Math" panose="02040503050406030204" pitchFamily="18" charset="0"/>
              <a:buChar char="»"/>
              <a:defRPr/>
            </a:pPr>
            <a:r>
              <a:rPr lang="en-US" sz="1600" dirty="0">
                <a:solidFill>
                  <a:prstClr val="black"/>
                </a:solidFill>
                <a:latin typeface="Calibri" panose="020F0502020204030204"/>
                <a:sym typeface="Symbol" panose="05050102010706020507" pitchFamily="18" charset="2"/>
              </a:rPr>
              <a:t>Reducing BDR, pulsed heating,</a:t>
            </a:r>
          </a:p>
          <a:p>
            <a:pPr marL="742950" lvl="1" indent="-285750">
              <a:spcBef>
                <a:spcPts val="1000"/>
              </a:spcBef>
              <a:buClr>
                <a:srgbClr val="4196B4"/>
              </a:buClr>
              <a:buFont typeface="Cambria Math" panose="02040503050406030204" pitchFamily="18" charset="0"/>
              <a:buChar char="»"/>
              <a:defRPr/>
            </a:pPr>
            <a:r>
              <a:rPr lang="en-US" sz="1600" dirty="0">
                <a:solidFill>
                  <a:prstClr val="black"/>
                </a:solidFill>
                <a:latin typeface="Calibri" panose="020F0502020204030204"/>
                <a:sym typeface="Symbol" panose="05050102010706020507" pitchFamily="18" charset="2"/>
              </a:rPr>
              <a:t>Reducing power dissipation</a:t>
            </a:r>
          </a:p>
          <a:p>
            <a:pPr marL="285750" indent="-285750">
              <a:spcBef>
                <a:spcPts val="1000"/>
              </a:spcBef>
              <a:buClr>
                <a:srgbClr val="4196B4"/>
              </a:buClr>
              <a:buFont typeface="Cambria Math" panose="02040503050406030204" pitchFamily="18" charset="0"/>
              <a:buChar char="»"/>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Elliptical</a:t>
            </a:r>
            <a:r>
              <a:rPr kumimoji="0" lang="en-US" sz="1600" b="0"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 </a:t>
            </a: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iris profile</a:t>
            </a:r>
            <a:r>
              <a:rPr lang="en-US" sz="1600" dirty="0">
                <a:solidFill>
                  <a:srgbClr val="0000FF"/>
                </a:solidFill>
                <a:latin typeface="Calibri" panose="020F0502020204030204"/>
                <a:sym typeface="Symbol" panose="05050102010706020507" pitchFamily="18" charset="2"/>
              </a:rPr>
              <a:t> </a:t>
            </a:r>
            <a:r>
              <a:rPr lang="en-US" sz="1600" dirty="0">
                <a:solidFill>
                  <a:prstClr val="black"/>
                </a:solidFill>
                <a:latin typeface="Calibri" panose="020F0502020204030204"/>
                <a:sym typeface="Symbol" panose="05050102010706020507" pitchFamily="18" charset="2"/>
              </a:rPr>
              <a:t>with large aperture</a:t>
            </a:r>
          </a:p>
          <a:p>
            <a:pPr marL="742950" lvl="1" indent="-285750">
              <a:spcBef>
                <a:spcPts val="1000"/>
              </a:spcBef>
              <a:buClr>
                <a:srgbClr val="4196B4"/>
              </a:buClr>
              <a:buFont typeface="Cambria Math" panose="02040503050406030204" pitchFamily="18" charset="0"/>
              <a:buChar char="»"/>
              <a:defRPr/>
            </a:pPr>
            <a:r>
              <a:rPr lang="en-US" sz="1600" dirty="0">
                <a:solidFill>
                  <a:prstClr val="black"/>
                </a:solidFill>
                <a:latin typeface="Calibri" panose="020F0502020204030204"/>
                <a:sym typeface="Symbol" panose="05050102010706020507" pitchFamily="18" charset="2"/>
              </a:rPr>
              <a:t>Reduce surface peak field</a:t>
            </a:r>
          </a:p>
          <a:p>
            <a:pPr marL="742950" lvl="1" indent="-285750">
              <a:spcBef>
                <a:spcPts val="1000"/>
              </a:spcBef>
              <a:buClr>
                <a:srgbClr val="4196B4"/>
              </a:buClr>
              <a:buFont typeface="Cambria Math" panose="02040503050406030204" pitchFamily="18" charset="0"/>
              <a:buChar char="»"/>
              <a:defRPr/>
            </a:pPr>
            <a:r>
              <a:rPr lang="en-US" sz="1600" dirty="0">
                <a:solidFill>
                  <a:prstClr val="black"/>
                </a:solidFill>
                <a:latin typeface="Calibri" panose="020F0502020204030204"/>
                <a:sym typeface="Symbol" panose="05050102010706020507" pitchFamily="18" charset="2"/>
              </a:rPr>
              <a:t>Increase frequency separation,</a:t>
            </a:r>
          </a:p>
          <a:p>
            <a:pPr marL="742950" lvl="1" indent="-285750">
              <a:spcBef>
                <a:spcPts val="1000"/>
              </a:spcBef>
              <a:buClr>
                <a:srgbClr val="4196B4"/>
              </a:buClr>
              <a:buFont typeface="Cambria Math" panose="02040503050406030204" pitchFamily="18" charset="0"/>
              <a:buChar char="»"/>
              <a:defRPr/>
            </a:pPr>
            <a:r>
              <a:rPr lang="en-US" sz="1600" dirty="0">
                <a:solidFill>
                  <a:prstClr val="black"/>
                </a:solidFill>
                <a:latin typeface="Calibri" panose="020F0502020204030204"/>
                <a:sym typeface="Symbol" panose="05050102010706020507" pitchFamily="18" charset="2"/>
              </a:rPr>
              <a:t>Increase pumping efficiency</a:t>
            </a:r>
          </a:p>
          <a:p>
            <a:pPr marL="285750" indent="-285750">
              <a:spcBef>
                <a:spcPts val="1000"/>
              </a:spcBef>
              <a:buClr>
                <a:srgbClr val="4196B4"/>
              </a:buClr>
              <a:buFont typeface="Cambria Math" panose="02040503050406030204" pitchFamily="18" charset="0"/>
              <a:buChar char="»"/>
              <a:defRPr/>
            </a:pPr>
            <a:r>
              <a:rPr kumimoji="0" lang="en-US" sz="1600" b="1" i="0" u="none" strike="noStrike" kern="1200" cap="none" spc="0" normalizeH="0" baseline="0" noProof="0" dirty="0">
                <a:ln>
                  <a:noFill/>
                </a:ln>
                <a:solidFill>
                  <a:srgbClr val="0000FF"/>
                </a:solidFill>
                <a:effectLst/>
                <a:uLnTx/>
                <a:uFillTx/>
                <a:latin typeface="Calibri" panose="020F0502020204030204"/>
                <a:ea typeface="+mn-ea"/>
                <a:cs typeface="+mn-cs"/>
                <a:sym typeface="Symbol" panose="05050102010706020507" pitchFamily="18" charset="2"/>
              </a:rPr>
              <a:t>4 port mode launcher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on-axis coupling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a:t>
            </a:r>
          </a:p>
          <a:p>
            <a:pPr marL="742950" lvl="1" indent="-285750">
              <a:spcBef>
                <a:spcPts val="1000"/>
              </a:spcBef>
              <a:buClr>
                <a:srgbClr val="4196B4"/>
              </a:buClr>
              <a:buFont typeface="Cambria Math" panose="02040503050406030204" pitchFamily="18"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Low pul</a:t>
            </a:r>
            <a:r>
              <a:rPr lang="en-US" sz="1600" dirty="0">
                <a:solidFill>
                  <a:prstClr val="black"/>
                </a:solidFill>
                <a:latin typeface="Calibri" panose="020F0502020204030204"/>
                <a:sym typeface="Symbol" panose="05050102010706020507" pitchFamily="18" charset="2"/>
              </a:rPr>
              <a:t>sed heating</a:t>
            </a:r>
          </a:p>
          <a:p>
            <a:pPr marL="742950" lvl="1" indent="-285750">
              <a:spcBef>
                <a:spcPts val="1000"/>
              </a:spcBef>
              <a:buClr>
                <a:srgbClr val="4196B4"/>
              </a:buClr>
              <a:buFont typeface="Cambria Math" panose="02040503050406030204" pitchFamily="18"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compensation of the dipole and quadrupole field components</a:t>
            </a:r>
          </a:p>
          <a:p>
            <a:pPr marL="742950" lvl="1" indent="-285750">
              <a:spcBef>
                <a:spcPts val="1000"/>
              </a:spcBef>
              <a:buClr>
                <a:srgbClr val="4196B4"/>
              </a:buClr>
              <a:buFont typeface="Cambria Math" panose="02040503050406030204" pitchFamily="18" charset="0"/>
              <a:buChar char="»"/>
              <a:defRPr/>
            </a:pPr>
            <a:r>
              <a:rPr lang="en-US" sz="1600" dirty="0">
                <a:solidFill>
                  <a:prstClr val="black"/>
                </a:solidFill>
                <a:latin typeface="Calibri" panose="020F0502020204030204"/>
                <a:sym typeface="Symbol" panose="05050102010706020507" pitchFamily="18" charset="2"/>
              </a:rPr>
              <a:t>Integrate 2 pumping units</a:t>
            </a:r>
          </a:p>
        </p:txBody>
      </p:sp>
      <p:sp>
        <p:nvSpPr>
          <p:cNvPr id="8" name="CasellaDiTesto 7">
            <a:extLst>
              <a:ext uri="{FF2B5EF4-FFF2-40B4-BE49-F238E27FC236}">
                <a16:creationId xmlns:a16="http://schemas.microsoft.com/office/drawing/2014/main" id="{5A4E05CC-DDA9-0A64-9A59-4FC5D0D7C46D}"/>
              </a:ext>
            </a:extLst>
          </p:cNvPr>
          <p:cNvSpPr txBox="1"/>
          <p:nvPr/>
        </p:nvSpPr>
        <p:spPr>
          <a:xfrm>
            <a:off x="6618620" y="5442698"/>
            <a:ext cx="2096769" cy="246221"/>
          </a:xfrm>
          <a:prstGeom prst="rect">
            <a:avLst/>
          </a:prstGeom>
          <a:solidFill>
            <a:schemeClr val="bg1"/>
          </a:solidFill>
          <a:ln w="25400">
            <a:noFill/>
          </a:ln>
        </p:spPr>
        <p:txBody>
          <a:bodyPr wrap="square" rtlCol="0">
            <a:spAutoFit/>
          </a:bodyPr>
          <a:lstStyle/>
          <a:p>
            <a:r>
              <a:rPr lang="en-US" sz="1000" i="1" dirty="0">
                <a:solidFill>
                  <a:schemeClr val="tx1">
                    <a:lumMod val="50000"/>
                    <a:lumOff val="50000"/>
                  </a:schemeClr>
                </a:solidFill>
              </a:rPr>
              <a:t>Courtesy of  F. Cardelli</a:t>
            </a:r>
          </a:p>
        </p:txBody>
      </p:sp>
      <p:sp>
        <p:nvSpPr>
          <p:cNvPr id="19" name="Rettangolo 18">
            <a:extLst>
              <a:ext uri="{FF2B5EF4-FFF2-40B4-BE49-F238E27FC236}">
                <a16:creationId xmlns:a16="http://schemas.microsoft.com/office/drawing/2014/main" id="{F91F0D68-1394-91F7-BDD3-01F8F875C11E}"/>
              </a:ext>
            </a:extLst>
          </p:cNvPr>
          <p:cNvSpPr/>
          <p:nvPr/>
        </p:nvSpPr>
        <p:spPr>
          <a:xfrm>
            <a:off x="1541276" y="5783293"/>
            <a:ext cx="8308685"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mn-cs"/>
              </a:rPr>
              <a:t>* </a:t>
            </a:r>
            <a:r>
              <a:rPr lang="it-IT" sz="1100" dirty="0"/>
              <a:t>[11] </a:t>
            </a:r>
            <a:r>
              <a:rPr kumimoji="0" lang="en-US" sz="1100" b="0" i="0" u="none" strike="noStrike" kern="1200" cap="none" spc="0" normalizeH="0" baseline="0" noProof="0" dirty="0">
                <a:ln>
                  <a:noFill/>
                </a:ln>
                <a:solidFill>
                  <a:prstClr val="black"/>
                </a:solidFill>
                <a:effectLst/>
                <a:uLnTx/>
                <a:uFillTx/>
                <a:ea typeface="+mn-ea"/>
                <a:cs typeface="+mn-cs"/>
              </a:rPr>
              <a:t>Design based on G Castorina et al 2018 J. Phys.: Conf. Ser. 1067 082025</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[12]  </a:t>
            </a:r>
            <a:r>
              <a:rPr lang="en-US" sz="1100" b="0" i="0" u="none" strike="noStrike" baseline="0" dirty="0"/>
              <a:t>D. Alesini et al., Design, realization and high-power RF test of the new brazed free C band photo-gun, Proc. IPAC'24, 2024</a:t>
            </a:r>
          </a:p>
          <a:p>
            <a:pPr>
              <a:defRPr/>
            </a:pPr>
            <a:r>
              <a:rPr lang="en-US" sz="1100" b="0" i="0" u="none" strike="noStrike" baseline="0" dirty="0">
                <a:solidFill>
                  <a:prstClr val="black"/>
                </a:solidFill>
              </a:rPr>
              <a:t>[</a:t>
            </a:r>
            <a:r>
              <a:rPr lang="en-US" sz="1100" dirty="0">
                <a:solidFill>
                  <a:prstClr val="black"/>
                </a:solidFill>
              </a:rPr>
              <a:t>13</a:t>
            </a:r>
            <a:r>
              <a:rPr lang="en-US" sz="1100" b="0" i="0" u="none" strike="noStrike" baseline="0" dirty="0">
                <a:solidFill>
                  <a:prstClr val="black"/>
                </a:solidFill>
              </a:rPr>
              <a:t>] F. Cardelli et al., </a:t>
            </a:r>
            <a:r>
              <a:rPr lang="en-US" sz="1100" b="0" i="0" dirty="0">
                <a:solidFill>
                  <a:srgbClr val="444444"/>
                </a:solidFill>
                <a:effectLst/>
                <a:latin typeface="Source Sans Pro" panose="020B0503030403020204" pitchFamily="34" charset="0"/>
              </a:rPr>
              <a:t>Design and realization of high-gradient C-band standing wave RF gun, </a:t>
            </a:r>
            <a:r>
              <a:rPr lang="it-IT" sz="1100" b="0" i="1" cap="all" dirty="0">
                <a:solidFill>
                  <a:srgbClr val="444444"/>
                </a:solidFill>
                <a:effectLst/>
                <a:latin typeface="Source Sans Pro" panose="020B0503030403020204" pitchFamily="34" charset="0"/>
              </a:rPr>
              <a:t>SIF Congress 2023, </a:t>
            </a:r>
            <a:r>
              <a:rPr lang="it-IT" sz="1100" b="0" i="0" u="none" strike="noStrike" dirty="0">
                <a:solidFill>
                  <a:srgbClr val="B3032F"/>
                </a:solidFill>
                <a:effectLst/>
                <a:latin typeface="Source Sans Pro" panose="020B0503030403020204" pitchFamily="34" charset="0"/>
                <a:hlinkClick r:id="rId3"/>
              </a:rPr>
              <a:t>10.1393/ncc/i2024-24272-y</a:t>
            </a:r>
            <a:endParaRPr lang="it-IT" sz="1100" b="1" i="0" cap="all" dirty="0">
              <a:solidFill>
                <a:srgbClr val="444444"/>
              </a:solidFill>
              <a:effectLst/>
              <a:latin typeface="Source Sans Pro" panose="020B0503030403020204" pitchFamily="34" charset="0"/>
            </a:endParaRPr>
          </a:p>
          <a:p>
            <a:pPr>
              <a:defRPr/>
            </a:pPr>
            <a:endParaRPr lang="en-US" sz="1100" b="0" i="0" dirty="0">
              <a:solidFill>
                <a:srgbClr val="444444"/>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ea typeface="+mn-ea"/>
              <a:cs typeface="+mn-cs"/>
            </a:endParaRPr>
          </a:p>
        </p:txBody>
      </p:sp>
      <p:pic>
        <p:nvPicPr>
          <p:cNvPr id="11" name="Picture 2" descr="C. De Michele Web">
            <a:extLst>
              <a:ext uri="{FF2B5EF4-FFF2-40B4-BE49-F238E27FC236}">
                <a16:creationId xmlns:a16="http://schemas.microsoft.com/office/drawing/2014/main" id="{2616D310-627D-05E2-EC65-32C2799F3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32" y="5442698"/>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NFN Frascati (Roma) | Future Circular Collider">
            <a:extLst>
              <a:ext uri="{FF2B5EF4-FFF2-40B4-BE49-F238E27FC236}">
                <a16:creationId xmlns:a16="http://schemas.microsoft.com/office/drawing/2014/main" id="{7E9BB1FD-C22B-237A-B281-0E4AC6C99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2051" y="5500706"/>
            <a:ext cx="1062822" cy="75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343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5936</TotalTime>
  <Words>3538</Words>
  <Application>Microsoft Office PowerPoint</Application>
  <PresentationFormat>Widescreen</PresentationFormat>
  <Paragraphs>354</Paragraphs>
  <Slides>24</Slides>
  <Notes>13</Notes>
  <HiddenSlides>0</HiddenSlides>
  <MMClips>2</MMClips>
  <ScaleCrop>false</ScaleCrop>
  <HeadingPairs>
    <vt:vector size="6" baseType="variant">
      <vt:variant>
        <vt:lpstr>Caratteri utilizzati</vt:lpstr>
      </vt:variant>
      <vt:variant>
        <vt:i4>22</vt:i4>
      </vt:variant>
      <vt:variant>
        <vt:lpstr>Tema</vt:lpstr>
      </vt:variant>
      <vt:variant>
        <vt:i4>1</vt:i4>
      </vt:variant>
      <vt:variant>
        <vt:lpstr>Titoli diapositive</vt:lpstr>
      </vt:variant>
      <vt:variant>
        <vt:i4>24</vt:i4>
      </vt:variant>
    </vt:vector>
  </HeadingPairs>
  <TitlesOfParts>
    <vt:vector size="47" baseType="lpstr">
      <vt:lpstr>AdvOT483a8203</vt:lpstr>
      <vt:lpstr>AdvOT483a8203+20</vt:lpstr>
      <vt:lpstr>AdvOTdd3b7348.I+03</vt:lpstr>
      <vt:lpstr>AdvTTbdb21c9e</vt:lpstr>
      <vt:lpstr>AdvTTd0b5fdba.I</vt:lpstr>
      <vt:lpstr>AdvTTd877c31c+03</vt:lpstr>
      <vt:lpstr>Arial</vt:lpstr>
      <vt:lpstr>Arial Narrow</vt:lpstr>
      <vt:lpstr>Arial Rounded MT Bold</vt:lpstr>
      <vt:lpstr>BAEKG M+ Adv O T 863180fb</vt:lpstr>
      <vt:lpstr>BAELC B+ Adv T T 2876772e+ 20</vt:lpstr>
      <vt:lpstr>Calibri</vt:lpstr>
      <vt:lpstr>Calibri Light</vt:lpstr>
      <vt:lpstr>Cambria Math</vt:lpstr>
      <vt:lpstr>DejaVu Sans</vt:lpstr>
      <vt:lpstr>Proxima Nova</vt:lpstr>
      <vt:lpstr>Source Sans Pro</vt:lpstr>
      <vt:lpstr>Source Sans Pro Light</vt:lpstr>
      <vt:lpstr>Symbol</vt:lpstr>
      <vt:lpstr>Times New Roman</vt:lpstr>
      <vt:lpstr>URWPalladioL-Roma</vt:lpstr>
      <vt:lpstr>Wingdings</vt:lpstr>
      <vt:lpstr>Office Theme</vt:lpstr>
      <vt:lpstr>High repetition rate C-band photoinjector</vt:lpstr>
      <vt:lpstr>OUTLINE</vt:lpstr>
      <vt:lpstr>EuPRAXIA@SPARC_LAB base-line RF injector</vt:lpstr>
      <vt:lpstr>Working point optimization</vt:lpstr>
      <vt:lpstr>Stability studies</vt:lpstr>
      <vt:lpstr>Motivation for a C-band RF injector</vt:lpstr>
      <vt:lpstr>Preliminary layout and beam dynamics studies </vt:lpstr>
      <vt:lpstr>The C-band Gun layout</vt:lpstr>
      <vt:lpstr>C-band Gun specs</vt:lpstr>
      <vt:lpstr> C-band TW structures, the INFN-LNF expertise</vt:lpstr>
      <vt:lpstr>Comb working point</vt:lpstr>
      <vt:lpstr>Comb beam dynamics results</vt:lpstr>
      <vt:lpstr>Matching condition in plasma</vt:lpstr>
      <vt:lpstr>C-band injector layout proposal</vt:lpstr>
      <vt:lpstr>Beam dynamics simulations</vt:lpstr>
      <vt:lpstr>Phase space manipulation with a SW Ka-band cavity</vt:lpstr>
      <vt:lpstr>Conclusions and future prospectives</vt:lpstr>
      <vt:lpstr>Thank you for your attention </vt:lpstr>
      <vt:lpstr>EuPRAXIA-PP Consortium I</vt:lpstr>
      <vt:lpstr>EuPRAXIA-PP Consortium II</vt:lpstr>
      <vt:lpstr>EuPRAXIA-PP Consortium III</vt:lpstr>
      <vt:lpstr>EuPRAXIA-PP Consortium IV</vt:lpstr>
      <vt:lpstr>EuPRAXIA-PP Structure</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gilles jacopo silvi</cp:lastModifiedBy>
  <cp:revision>141</cp:revision>
  <dcterms:created xsi:type="dcterms:W3CDTF">2018-02-09T13:41:45Z</dcterms:created>
  <dcterms:modified xsi:type="dcterms:W3CDTF">2024-09-26T07:07:21Z</dcterms:modified>
</cp:coreProperties>
</file>