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6"/>
  </p:notesMasterIdLst>
  <p:sldIdLst>
    <p:sldId id="261" r:id="rId2"/>
    <p:sldId id="308" r:id="rId3"/>
    <p:sldId id="309" r:id="rId4"/>
    <p:sldId id="258" r:id="rId5"/>
    <p:sldId id="310" r:id="rId6"/>
    <p:sldId id="307" r:id="rId7"/>
    <p:sldId id="313" r:id="rId8"/>
    <p:sldId id="311" r:id="rId9"/>
    <p:sldId id="265" r:id="rId10"/>
    <p:sldId id="264" r:id="rId11"/>
    <p:sldId id="312" r:id="rId12"/>
    <p:sldId id="271" r:id="rId13"/>
    <p:sldId id="314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57B"/>
    <a:srgbClr val="4B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1D7C0-DF47-4D06-8E49-CEA07BE0ABB1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72662-4387-477A-8300-E1001CFF1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1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72662-4387-477A-8300-E1001CFF15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72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4DE79-268F-4C1A-8933-263129D2AF90}" type="datetimeFigureOut">
              <a:rPr lang="en-US" smtClean="0"/>
              <a:pPr/>
              <a:t>9/24/2024</a:t>
            </a:fld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920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157" y="5998224"/>
            <a:ext cx="893259" cy="59132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4FB35E3E-1678-12EE-A1D3-66F51D2F0CB0}"/>
              </a:ext>
            </a:extLst>
          </p:cNvPr>
          <p:cNvSpPr/>
          <p:nvPr userDrawn="1"/>
        </p:nvSpPr>
        <p:spPr>
          <a:xfrm rot="16200000" flipH="1">
            <a:off x="797918" y="-204779"/>
            <a:ext cx="2055813" cy="2465373"/>
          </a:xfrm>
          <a:prstGeom prst="rtTriangle">
            <a:avLst/>
          </a:prstGeom>
          <a:gradFill flip="none" rotWithShape="1">
            <a:gsLst>
              <a:gs pos="0">
                <a:srgbClr val="4B9BD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A4207D-9818-12FA-A051-DA480E1359ED}"/>
              </a:ext>
            </a:extLst>
          </p:cNvPr>
          <p:cNvSpPr/>
          <p:nvPr userDrawn="1"/>
        </p:nvSpPr>
        <p:spPr>
          <a:xfrm>
            <a:off x="0" y="5998225"/>
            <a:ext cx="3297351" cy="92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" y="6030423"/>
            <a:ext cx="1649350" cy="379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88" y="5771598"/>
            <a:ext cx="1264709" cy="89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27" y="5941871"/>
            <a:ext cx="982631" cy="556663"/>
          </a:xfrm>
          <a:prstGeom prst="rect">
            <a:avLst/>
          </a:prstGeom>
        </p:spPr>
      </p:pic>
      <p:pic>
        <p:nvPicPr>
          <p:cNvPr id="1026" name="Picture 2" descr="EuPRAXIA - Home">
            <a:extLst>
              <a:ext uri="{FF2B5EF4-FFF2-40B4-BE49-F238E27FC236}">
                <a16:creationId xmlns:a16="http://schemas.microsoft.com/office/drawing/2014/main" id="{A9ABFBA6-2DB8-A0C4-4FD3-C4F28ECF633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3"/>
          <a:stretch/>
        </p:blipFill>
        <p:spPr bwMode="auto">
          <a:xfrm>
            <a:off x="5170323" y="5934502"/>
            <a:ext cx="1521012" cy="6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7C372A6-6444-F807-13F8-577BA9F7F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840" y="3902315"/>
            <a:ext cx="10363200" cy="8630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rgbClr val="AD357B"/>
                </a:solidFill>
                <a:latin typeface="Futura Bk BT" panose="020B0502020204020303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7A146779-5482-53AA-F867-9D9EE65027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800" y="4853093"/>
            <a:ext cx="9144000" cy="58057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aseline="0">
                <a:latin typeface="Futura Bk BT" panose="020B05020202040203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Carsten P Welsch</a:t>
            </a:r>
          </a:p>
        </p:txBody>
      </p:sp>
    </p:spTree>
    <p:extLst>
      <p:ext uri="{BB962C8B-B14F-4D97-AF65-F5344CB8AC3E}">
        <p14:creationId xmlns:p14="http://schemas.microsoft.com/office/powerpoint/2010/main" val="304231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2962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9104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43484" cy="666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35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77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EuPRAXIA - Home">
            <a:extLst>
              <a:ext uri="{FF2B5EF4-FFF2-40B4-BE49-F238E27FC236}">
                <a16:creationId xmlns:a16="http://schemas.microsoft.com/office/drawing/2014/main" id="{C372FD5D-CFFE-63EF-965E-749C6CE92D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3"/>
          <a:stretch/>
        </p:blipFill>
        <p:spPr bwMode="auto">
          <a:xfrm>
            <a:off x="10396868" y="383549"/>
            <a:ext cx="1521012" cy="6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47" y="6472856"/>
            <a:ext cx="5038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 P Welsch, University of Liverpool – EuPRAXIA Outreach Workshop 2024</a:t>
            </a:r>
          </a:p>
        </p:txBody>
      </p:sp>
    </p:spTree>
    <p:extLst>
      <p:ext uri="{BB962C8B-B14F-4D97-AF65-F5344CB8AC3E}">
        <p14:creationId xmlns:p14="http://schemas.microsoft.com/office/powerpoint/2010/main" val="405203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1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51345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4589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719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D1F999-1AD0-953A-2D79-11843E87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43484" cy="666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D35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AAAE26-6CD9-41B0-2377-05413C10A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9773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EuPRAXIA - Home">
            <a:extLst>
              <a:ext uri="{FF2B5EF4-FFF2-40B4-BE49-F238E27FC236}">
                <a16:creationId xmlns:a16="http://schemas.microsoft.com/office/drawing/2014/main" id="{60B8D82E-9E73-24F3-ADC4-FE95463929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3"/>
          <a:stretch/>
        </p:blipFill>
        <p:spPr bwMode="auto">
          <a:xfrm>
            <a:off x="10396868" y="383549"/>
            <a:ext cx="1521012" cy="69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D08EA4B-B040-6573-7231-DD462F2889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3917" y="6524774"/>
            <a:ext cx="887888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 P Welsch, University of Liverpool – EuPRAXIA Outreach Workshop 2024</a:t>
            </a:r>
          </a:p>
        </p:txBody>
      </p:sp>
    </p:spTree>
    <p:extLst>
      <p:ext uri="{BB962C8B-B14F-4D97-AF65-F5344CB8AC3E}">
        <p14:creationId xmlns:p14="http://schemas.microsoft.com/office/powerpoint/2010/main" val="286219105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208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9/24/2024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565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4EA586-1D6F-8459-9D4C-AD0CF7254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4" t="11863" r="1" b="74561"/>
          <a:stretch/>
        </p:blipFill>
        <p:spPr>
          <a:xfrm>
            <a:off x="0" y="6409974"/>
            <a:ext cx="12192000" cy="490890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4C46BC6-600C-200D-EFD7-48F141F97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47" y="6472856"/>
            <a:ext cx="5038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 P Welsch, University of Liverpool – EuPRAXIA Outreach Workshop 2024</a:t>
            </a:r>
          </a:p>
        </p:txBody>
      </p:sp>
    </p:spTree>
    <p:extLst>
      <p:ext uri="{BB962C8B-B14F-4D97-AF65-F5344CB8AC3E}">
        <p14:creationId xmlns:p14="http://schemas.microsoft.com/office/powerpoint/2010/main" val="14030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.to/AccSciSoc" TargetMode="External"/><Relationship Id="rId2" Type="http://schemas.openxmlformats.org/officeDocument/2006/relationships/hyperlink" Target="https://marie-curie-day-2017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inyurl.com/PhysicsofStarWar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ndi.to/AccSciSo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ac-project.eu/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www.livdat.org/" TargetMode="External"/><Relationship Id="rId7" Type="http://schemas.openxmlformats.org/officeDocument/2006/relationships/hyperlink" Target="http://www.la3net.nu/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v.ac.uk/ditanet" TargetMode="External"/><Relationship Id="rId11" Type="http://schemas.openxmlformats.org/officeDocument/2006/relationships/hyperlink" Target="http://www.eupraxia-dn.org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0" Type="http://schemas.openxmlformats.org/officeDocument/2006/relationships/hyperlink" Target="http://www.ava-project.eu/" TargetMode="External"/><Relationship Id="rId4" Type="http://schemas.openxmlformats.org/officeDocument/2006/relationships/hyperlink" Target="http://www.livinno.org/" TargetMode="External"/><Relationship Id="rId9" Type="http://schemas.openxmlformats.org/officeDocument/2006/relationships/hyperlink" Target="http://www.oma-project.eu/" TargetMode="External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Researcher Training in EU and                    Funding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Prof Dr Carsten P Welsch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8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0"/>
    </mc:Choice>
    <mc:Fallback xmlns="">
      <p:transition spd="slow" advTm="300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BE8F-A2DF-6CA2-EFC2-85C4CDA1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Outreach &amp; 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2487E-783E-AECA-A0E0-BE57D97C1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AD357B"/>
                </a:solidFill>
              </a:rPr>
              <a:t>Press releases, Newsletters, Symposia, Open Days, etc</a:t>
            </a:r>
            <a:r>
              <a:rPr lang="en-GB" dirty="0"/>
              <a:t> – all have more and wider impact if organized between several projects.</a:t>
            </a:r>
          </a:p>
          <a:p>
            <a:r>
              <a:rPr lang="en-GB" dirty="0">
                <a:solidFill>
                  <a:srgbClr val="AD357B"/>
                </a:solidFill>
              </a:rPr>
              <a:t>Enhanced visibility </a:t>
            </a:r>
            <a:r>
              <a:rPr lang="en-GB" dirty="0"/>
              <a:t>and better use of (always limited) resources are immediate benefits.</a:t>
            </a:r>
          </a:p>
          <a:p>
            <a:endParaRPr lang="en-GB" sz="1500" dirty="0"/>
          </a:p>
          <a:p>
            <a:r>
              <a:rPr lang="en-GB" u="sng" dirty="0"/>
              <a:t>Examples</a:t>
            </a:r>
            <a:r>
              <a:rPr lang="en-GB" dirty="0"/>
              <a:t>: </a:t>
            </a:r>
          </a:p>
          <a:p>
            <a:pPr lvl="1"/>
            <a:r>
              <a:rPr lang="en-GB" dirty="0">
                <a:hlinkClick r:id="rId2"/>
              </a:rPr>
              <a:t>https://marie-curie-day-2017.org/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https://indi.to/AccSciSoc</a:t>
            </a:r>
            <a:r>
              <a:rPr lang="en-GB" dirty="0"/>
              <a:t>    </a:t>
            </a:r>
          </a:p>
          <a:p>
            <a:pPr lvl="1"/>
            <a:r>
              <a:rPr lang="en-GB" dirty="0">
                <a:hlinkClick r:id="rId4"/>
              </a:rPr>
              <a:t>https://tinyurl.com/PhysicsofStarWars</a:t>
            </a:r>
            <a:r>
              <a:rPr lang="en-GB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5165BC-753E-9460-B0E8-30D36193F2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3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2A6B-22CC-7F16-D2CB-4227DBE62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Marie Curie Day 2017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135B4A-9291-7EA3-F8D7-775D8142A9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89D80A-12B3-F1C3-BFD0-A2C519DED0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4551" r="521" b="2817"/>
          <a:stretch/>
        </p:blipFill>
        <p:spPr>
          <a:xfrm>
            <a:off x="9681449" y="1674494"/>
            <a:ext cx="2024349" cy="1254530"/>
          </a:xfrm>
          <a:prstGeom prst="rect">
            <a:avLst/>
          </a:prstGeom>
        </p:spPr>
      </p:pic>
      <p:pic>
        <p:nvPicPr>
          <p:cNvPr id="12" name="Picture 2" descr="C:\Users\PNY88166\Desktop\mcday.jpg">
            <a:extLst>
              <a:ext uri="{FF2B5EF4-FFF2-40B4-BE49-F238E27FC236}">
                <a16:creationId xmlns:a16="http://schemas.microsoft.com/office/drawing/2014/main" id="{868209A8-7F71-98BF-FDCD-AADA752E4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49" y="5438784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7548A7-ACBF-61F4-9F4E-3D0D5EBFE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85" y="5598340"/>
            <a:ext cx="1124377" cy="519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0EB07-5385-5278-5486-036AA1C9E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50" y="5598341"/>
            <a:ext cx="567858" cy="5869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156F0F-7B15-610C-0A93-B2A8709E8D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11" y="5588628"/>
            <a:ext cx="881343" cy="582670"/>
          </a:xfrm>
          <a:prstGeom prst="rect">
            <a:avLst/>
          </a:prstGeom>
        </p:spPr>
      </p:pic>
      <p:pic>
        <p:nvPicPr>
          <p:cNvPr id="16" name="Picture 4" descr="Image result for uni liverpool logo">
            <a:extLst>
              <a:ext uri="{FF2B5EF4-FFF2-40B4-BE49-F238E27FC236}">
                <a16:creationId xmlns:a16="http://schemas.microsoft.com/office/drawing/2014/main" id="{B243D412-47D4-1F5D-096D-0544B4EE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428" y="5395294"/>
            <a:ext cx="2374900" cy="96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50D42ED-403E-8AEF-D1B2-734A6613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3" y="1397208"/>
            <a:ext cx="2574472" cy="328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ories - Optimization of Medical Accelerators Project - University of  Liverpool">
            <a:extLst>
              <a:ext uri="{FF2B5EF4-FFF2-40B4-BE49-F238E27FC236}">
                <a16:creationId xmlns:a16="http://schemas.microsoft.com/office/drawing/2014/main" id="{DA0036EF-AAD5-1168-8EA0-8E3AF0F71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44" y="1397208"/>
            <a:ext cx="2574472" cy="193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4EF454-6680-22DB-BDF3-3FA0F794BF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1674494"/>
            <a:ext cx="3211377" cy="165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A4542B-9806-966F-436F-87C78F5DE743}"/>
              </a:ext>
            </a:extLst>
          </p:cNvPr>
          <p:cNvSpPr txBox="1"/>
          <p:nvPr/>
        </p:nvSpPr>
        <p:spPr>
          <a:xfrm>
            <a:off x="3349256" y="3675114"/>
            <a:ext cx="72083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Introduction by Marie Curie (actor);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Talks by research leaders, online connection across three sites with other partners connected;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Hands-on activities for Schools;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Poster sessions for the general public.</a:t>
            </a:r>
          </a:p>
        </p:txBody>
      </p:sp>
    </p:spTree>
    <p:extLst>
      <p:ext uri="{BB962C8B-B14F-4D97-AF65-F5344CB8AC3E}">
        <p14:creationId xmlns:p14="http://schemas.microsoft.com/office/powerpoint/2010/main" val="1529485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0C0F-2376-9445-1269-75351BC3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/>
              <a:t>Accelerators for Science and Society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142528-3C07-748E-0855-2492E3B8A3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D2B72-AD53-1C83-62C5-89FAA52ED6DE}"/>
              </a:ext>
            </a:extLst>
          </p:cNvPr>
          <p:cNvSpPr txBox="1"/>
          <p:nvPr/>
        </p:nvSpPr>
        <p:spPr>
          <a:xfrm>
            <a:off x="954194" y="58475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https://indi.to/AccSciSoc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pic>
        <p:nvPicPr>
          <p:cNvPr id="6146" name="Picture 2" descr="Accelerators for Science and Society Symposium (28 June 2019): Overview ·  Indico">
            <a:extLst>
              <a:ext uri="{FF2B5EF4-FFF2-40B4-BE49-F238E27FC236}">
                <a16:creationId xmlns:a16="http://schemas.microsoft.com/office/drawing/2014/main" id="{ED8D0ECC-CBF0-8AC5-E621-02A23FB99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86" y="2444294"/>
            <a:ext cx="6390167" cy="38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ymposia - QUASAR Group - University of Liverpool">
            <a:extLst>
              <a:ext uri="{FF2B5EF4-FFF2-40B4-BE49-F238E27FC236}">
                <a16:creationId xmlns:a16="http://schemas.microsoft.com/office/drawing/2014/main" id="{12B46038-7A6D-C197-3977-936774E7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94" y="1109720"/>
            <a:ext cx="666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314B84-8185-A87D-149A-4B795BFEE5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66" y="3464558"/>
            <a:ext cx="3272978" cy="217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B0CB-F175-EC92-A756-9E778432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5E67B-EA05-BE9D-1EB4-73A3A3D7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GB" dirty="0">
                <a:solidFill>
                  <a:srgbClr val="AD357B"/>
                </a:solidFill>
              </a:rPr>
              <a:t>MSCA</a:t>
            </a:r>
            <a:r>
              <a:rPr lang="en-GB" dirty="0"/>
              <a:t>: Doctoral Networks and Individual Fellowships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GB" dirty="0">
                <a:solidFill>
                  <a:srgbClr val="AD357B"/>
                </a:solidFill>
              </a:rPr>
              <a:t>Erasmus</a:t>
            </a:r>
            <a:r>
              <a:rPr lang="en-GB" dirty="0"/>
              <a:t> Mundus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GB" dirty="0">
                <a:solidFill>
                  <a:srgbClr val="AD357B"/>
                </a:solidFill>
              </a:rPr>
              <a:t>COST Action </a:t>
            </a:r>
            <a:r>
              <a:rPr lang="en-GB" dirty="0"/>
              <a:t>for workshops and meetings, knowledge transfer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GB" dirty="0"/>
              <a:t>National and bi/multi-literal graduate schools and </a:t>
            </a:r>
            <a:r>
              <a:rPr lang="en-GB" dirty="0" err="1"/>
              <a:t>centers</a:t>
            </a:r>
            <a:r>
              <a:rPr lang="en-GB" dirty="0"/>
              <a:t> for doctoral training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GB" dirty="0"/>
              <a:t>EuPRAXIA is a great platform for this – and we need to do more to train the next generation of experts!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9B34D-6D16-7EAE-E15C-19B40921811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67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34650" cy="49773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de-DE" altLang="en-US" sz="2200" dirty="0" err="1"/>
              <a:t>Successful</a:t>
            </a:r>
            <a:r>
              <a:rPr lang="de-DE" altLang="en-US" sz="2200" dirty="0"/>
              <a:t> </a:t>
            </a:r>
            <a:r>
              <a:rPr lang="de-DE" altLang="en-US" sz="2200" dirty="0" err="1"/>
              <a:t>researcher</a:t>
            </a:r>
            <a:r>
              <a:rPr lang="de-DE" altLang="en-US" sz="2200" dirty="0"/>
              <a:t> </a:t>
            </a:r>
            <a:r>
              <a:rPr lang="de-DE" altLang="en-US" sz="2200" dirty="0" err="1"/>
              <a:t>training</a:t>
            </a:r>
            <a:r>
              <a:rPr lang="de-DE" altLang="en-US" sz="2200" dirty="0"/>
              <a:t> </a:t>
            </a:r>
            <a:r>
              <a:rPr lang="de-DE" altLang="en-US" sz="2200" dirty="0" err="1"/>
              <a:t>programs</a:t>
            </a:r>
            <a:r>
              <a:rPr lang="de-DE" altLang="en-US" sz="2200" dirty="0"/>
              <a:t> </a:t>
            </a:r>
            <a:r>
              <a:rPr lang="de-DE" altLang="en-US" sz="2200" dirty="0" err="1"/>
              <a:t>are</a:t>
            </a:r>
            <a:r>
              <a:rPr lang="de-DE" altLang="en-US" sz="2200" dirty="0"/>
              <a:t> </a:t>
            </a:r>
            <a:r>
              <a:rPr lang="de-DE" altLang="en-US" sz="2200" dirty="0" err="1"/>
              <a:t>based</a:t>
            </a:r>
            <a:r>
              <a:rPr lang="de-DE" altLang="en-US" sz="2200" dirty="0"/>
              <a:t> on </a:t>
            </a:r>
            <a:r>
              <a:rPr lang="de-DE" altLang="en-US" sz="2200" dirty="0" err="1">
                <a:solidFill>
                  <a:srgbClr val="AD357B"/>
                </a:solidFill>
              </a:rPr>
              <a:t>cohorts</a:t>
            </a:r>
            <a:r>
              <a:rPr lang="de-DE" altLang="en-US" sz="2200" dirty="0"/>
              <a:t> and connect </a:t>
            </a:r>
            <a:r>
              <a:rPr lang="de-DE" altLang="en-US" sz="2200" dirty="0" err="1"/>
              <a:t>universities</a:t>
            </a:r>
            <a:r>
              <a:rPr lang="de-DE" altLang="en-US" sz="2200" dirty="0"/>
              <a:t>, </a:t>
            </a:r>
            <a:r>
              <a:rPr lang="de-DE" altLang="en-US" sz="2200" dirty="0" err="1"/>
              <a:t>research</a:t>
            </a:r>
            <a:r>
              <a:rPr lang="de-DE" altLang="en-US" sz="2200" dirty="0"/>
              <a:t> </a:t>
            </a:r>
            <a:r>
              <a:rPr lang="de-DE" altLang="en-US" sz="2200" dirty="0" err="1"/>
              <a:t>centers</a:t>
            </a:r>
            <a:r>
              <a:rPr lang="de-DE" altLang="en-US" sz="2200" dirty="0"/>
              <a:t> and </a:t>
            </a:r>
            <a:r>
              <a:rPr lang="de-DE" altLang="en-US" sz="2200" dirty="0" err="1"/>
              <a:t>industry</a:t>
            </a:r>
            <a:r>
              <a:rPr lang="de-DE" altLang="en-US" sz="22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de-DE" altLang="en-US" sz="2200" dirty="0">
                <a:solidFill>
                  <a:srgbClr val="AD357B"/>
                </a:solidFill>
              </a:rPr>
              <a:t>Cross-</a:t>
            </a:r>
            <a:r>
              <a:rPr lang="de-DE" altLang="en-US" sz="2200" dirty="0" err="1">
                <a:solidFill>
                  <a:srgbClr val="AD357B"/>
                </a:solidFill>
              </a:rPr>
              <a:t>sector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>
                <a:solidFill>
                  <a:srgbClr val="AD357B"/>
                </a:solidFill>
              </a:rPr>
              <a:t>experience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/>
              <a:t>broadens</a:t>
            </a:r>
            <a:r>
              <a:rPr lang="de-DE" altLang="en-US" sz="2200" dirty="0"/>
              <a:t> </a:t>
            </a:r>
            <a:r>
              <a:rPr lang="de-DE" altLang="en-US" sz="2200" dirty="0" err="1"/>
              <a:t>skills</a:t>
            </a:r>
            <a:r>
              <a:rPr lang="de-DE" altLang="en-US" sz="2200" dirty="0"/>
              <a:t>, </a:t>
            </a:r>
            <a:r>
              <a:rPr lang="de-DE" altLang="en-US" sz="2200" dirty="0" err="1"/>
              <a:t>drives</a:t>
            </a:r>
            <a:r>
              <a:rPr lang="de-DE" altLang="en-US" sz="2200" dirty="0"/>
              <a:t> </a:t>
            </a:r>
            <a:r>
              <a:rPr lang="de-DE" altLang="en-US" sz="2200" dirty="0" err="1"/>
              <a:t>innovation</a:t>
            </a:r>
            <a:r>
              <a:rPr lang="de-DE" altLang="en-US" sz="2200" dirty="0"/>
              <a:t> and </a:t>
            </a:r>
            <a:r>
              <a:rPr lang="de-DE" altLang="en-US" sz="2200" dirty="0" err="1"/>
              <a:t>improves</a:t>
            </a:r>
            <a:r>
              <a:rPr lang="de-DE" altLang="en-US" sz="2200" dirty="0"/>
              <a:t> </a:t>
            </a:r>
            <a:r>
              <a:rPr lang="de-DE" altLang="en-US" sz="2200" dirty="0" err="1"/>
              <a:t>employability</a:t>
            </a:r>
            <a:r>
              <a:rPr lang="de-DE" altLang="en-US" sz="22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de-DE" altLang="en-US" sz="2200" dirty="0" err="1">
                <a:solidFill>
                  <a:srgbClr val="AD357B"/>
                </a:solidFill>
              </a:rPr>
              <a:t>Interdisciplinary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>
                <a:solidFill>
                  <a:srgbClr val="AD357B"/>
                </a:solidFill>
              </a:rPr>
              <a:t>training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>
                <a:solidFill>
                  <a:srgbClr val="AD357B"/>
                </a:solidFill>
              </a:rPr>
              <a:t>events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/>
              <a:t>support </a:t>
            </a:r>
            <a:r>
              <a:rPr lang="de-DE" altLang="en-US" sz="2200" dirty="0" err="1"/>
              <a:t>knowledge</a:t>
            </a:r>
            <a:r>
              <a:rPr lang="de-DE" altLang="en-US" sz="2200" dirty="0"/>
              <a:t> </a:t>
            </a:r>
            <a:r>
              <a:rPr lang="de-DE" altLang="en-US" sz="2200" dirty="0" err="1"/>
              <a:t>transfer</a:t>
            </a:r>
            <a:r>
              <a:rPr lang="de-DE" altLang="en-US" sz="2200" dirty="0"/>
              <a:t> and </a:t>
            </a:r>
            <a:r>
              <a:rPr lang="de-DE" altLang="en-US" sz="2200" dirty="0" err="1"/>
              <a:t>pave</a:t>
            </a:r>
            <a:r>
              <a:rPr lang="de-DE" altLang="en-US" sz="2200" dirty="0"/>
              <a:t> </a:t>
            </a:r>
            <a:r>
              <a:rPr lang="de-DE" altLang="en-US" sz="2200" dirty="0" err="1"/>
              <a:t>the</a:t>
            </a:r>
            <a:r>
              <a:rPr lang="de-DE" altLang="en-US" sz="2200" dirty="0"/>
              <a:t> </a:t>
            </a:r>
            <a:r>
              <a:rPr lang="de-DE" altLang="en-US" sz="2200" dirty="0" err="1"/>
              <a:t>way</a:t>
            </a:r>
            <a:r>
              <a:rPr lang="de-DE" altLang="en-US" sz="2200" dirty="0"/>
              <a:t> </a:t>
            </a:r>
            <a:r>
              <a:rPr lang="de-DE" altLang="en-US" sz="2200" dirty="0" err="1"/>
              <a:t>for</a:t>
            </a:r>
            <a:r>
              <a:rPr lang="de-DE" altLang="en-US" sz="2200" dirty="0"/>
              <a:t> </a:t>
            </a:r>
            <a:r>
              <a:rPr lang="de-DE" altLang="en-US" sz="2200" dirty="0" err="1"/>
              <a:t>collaborative</a:t>
            </a:r>
            <a:r>
              <a:rPr lang="de-DE" altLang="en-US" sz="2200" dirty="0"/>
              <a:t> R&amp;D.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de-DE" altLang="en-US" sz="2200" dirty="0" err="1">
                <a:solidFill>
                  <a:srgbClr val="AD357B"/>
                </a:solidFill>
              </a:rPr>
              <a:t>Successful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>
                <a:solidFill>
                  <a:srgbClr val="AD357B"/>
                </a:solidFill>
              </a:rPr>
              <a:t>training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>
                <a:solidFill>
                  <a:srgbClr val="AD357B"/>
                </a:solidFill>
              </a:rPr>
              <a:t>model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/>
              <a:t>has</a:t>
            </a:r>
            <a:r>
              <a:rPr lang="de-DE" altLang="en-US" sz="2200" dirty="0"/>
              <a:t> </a:t>
            </a:r>
            <a:r>
              <a:rPr lang="de-DE" altLang="en-US" sz="2200" dirty="0" err="1"/>
              <a:t>been</a:t>
            </a:r>
            <a:r>
              <a:rPr lang="de-DE" altLang="en-US" sz="2200" dirty="0"/>
              <a:t> </a:t>
            </a:r>
            <a:r>
              <a:rPr lang="de-DE" altLang="en-US" sz="2200" dirty="0" err="1"/>
              <a:t>promoted</a:t>
            </a:r>
            <a:r>
              <a:rPr lang="de-DE" altLang="en-US" sz="2200" dirty="0"/>
              <a:t> </a:t>
            </a:r>
            <a:r>
              <a:rPr lang="de-DE" altLang="en-US" sz="2200" dirty="0" err="1"/>
              <a:t>through</a:t>
            </a:r>
            <a:r>
              <a:rPr lang="de-DE" altLang="en-US" sz="2200" dirty="0"/>
              <a:t> international </a:t>
            </a:r>
            <a:r>
              <a:rPr lang="de-DE" altLang="en-US" sz="2200" dirty="0" err="1"/>
              <a:t>workshops</a:t>
            </a:r>
            <a:r>
              <a:rPr lang="de-DE" altLang="en-US" sz="2200" dirty="0"/>
              <a:t> and           L&amp;T </a:t>
            </a:r>
            <a:r>
              <a:rPr lang="de-DE" altLang="en-US" sz="2200" dirty="0" err="1"/>
              <a:t>conferences</a:t>
            </a:r>
            <a:r>
              <a:rPr lang="de-DE" altLang="en-US" sz="2200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</a:pPr>
            <a:r>
              <a:rPr lang="de-DE" altLang="en-US" sz="2200" dirty="0" err="1"/>
              <a:t>Significant</a:t>
            </a:r>
            <a:r>
              <a:rPr lang="de-DE" altLang="en-US" sz="2200" dirty="0"/>
              <a:t> </a:t>
            </a:r>
            <a:r>
              <a:rPr lang="de-DE" altLang="en-US" sz="2200" dirty="0" err="1">
                <a:solidFill>
                  <a:srgbClr val="AD357B"/>
                </a:solidFill>
              </a:rPr>
              <a:t>impact</a:t>
            </a:r>
            <a:r>
              <a:rPr lang="de-DE" altLang="en-US" sz="2200" dirty="0">
                <a:solidFill>
                  <a:srgbClr val="AD357B"/>
                </a:solidFill>
              </a:rPr>
              <a:t> </a:t>
            </a:r>
            <a:r>
              <a:rPr lang="de-DE" altLang="en-US" sz="2200" dirty="0" err="1"/>
              <a:t>generated</a:t>
            </a:r>
            <a:r>
              <a:rPr lang="de-DE" altLang="en-US" sz="2200" dirty="0"/>
              <a:t> in </a:t>
            </a:r>
            <a:r>
              <a:rPr lang="de-DE" altLang="en-US" sz="2200" dirty="0" err="1"/>
              <a:t>our</a:t>
            </a:r>
            <a:r>
              <a:rPr lang="de-DE" altLang="en-US" sz="2200" dirty="0"/>
              <a:t> </a:t>
            </a:r>
            <a:r>
              <a:rPr lang="de-DE" altLang="en-US" sz="2200" dirty="0" err="1"/>
              <a:t>research</a:t>
            </a:r>
            <a:r>
              <a:rPr lang="de-DE" altLang="en-US" sz="2200" dirty="0"/>
              <a:t> </a:t>
            </a:r>
            <a:r>
              <a:rPr lang="de-DE" altLang="en-US" sz="2200" dirty="0" err="1"/>
              <a:t>community</a:t>
            </a:r>
            <a:r>
              <a:rPr lang="de-DE" altLang="en-US" sz="2200" dirty="0"/>
              <a:t> and </a:t>
            </a:r>
            <a:r>
              <a:rPr lang="de-DE" altLang="en-US" sz="2200" dirty="0" err="1"/>
              <a:t>engaged</a:t>
            </a:r>
            <a:r>
              <a:rPr lang="de-DE" altLang="en-US" sz="2200" dirty="0"/>
              <a:t> </a:t>
            </a:r>
            <a:r>
              <a:rPr lang="de-DE" altLang="en-US" sz="2200" dirty="0" err="1"/>
              <a:t>Millions</a:t>
            </a:r>
            <a:r>
              <a:rPr lang="de-DE" altLang="en-US" sz="2200" dirty="0"/>
              <a:t> </a:t>
            </a:r>
            <a:r>
              <a:rPr lang="de-DE" altLang="en-US" sz="2200" dirty="0" err="1"/>
              <a:t>around</a:t>
            </a:r>
            <a:r>
              <a:rPr lang="de-DE" altLang="en-US" sz="2200" dirty="0"/>
              <a:t> </a:t>
            </a:r>
            <a:r>
              <a:rPr lang="de-DE" altLang="en-US" sz="2200" dirty="0" err="1"/>
              <a:t>the</a:t>
            </a:r>
            <a:r>
              <a:rPr lang="de-DE" altLang="en-US" sz="2200" dirty="0"/>
              <a:t> </a:t>
            </a:r>
            <a:r>
              <a:rPr lang="de-DE" altLang="en-US" sz="2200" dirty="0" err="1"/>
              <a:t>world</a:t>
            </a:r>
            <a:r>
              <a:rPr lang="de-DE" altLang="en-US" sz="2200" dirty="0"/>
              <a:t> </a:t>
            </a:r>
            <a:r>
              <a:rPr lang="de-DE" altLang="en-US" sz="2200" dirty="0" err="1"/>
              <a:t>with</a:t>
            </a:r>
            <a:r>
              <a:rPr lang="de-DE" altLang="en-US" sz="2200" dirty="0"/>
              <a:t> </a:t>
            </a:r>
            <a:r>
              <a:rPr lang="de-DE" altLang="en-US" sz="2200" dirty="0" err="1"/>
              <a:t>our</a:t>
            </a:r>
            <a:r>
              <a:rPr lang="de-DE" altLang="en-US" sz="2200" dirty="0"/>
              <a:t> </a:t>
            </a:r>
            <a:r>
              <a:rPr lang="de-DE" altLang="en-US" sz="2200" dirty="0" err="1"/>
              <a:t>research</a:t>
            </a:r>
            <a:r>
              <a:rPr lang="de-DE" altLang="en-US" sz="2200" dirty="0"/>
              <a:t>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None/>
            </a:pPr>
            <a:endParaRPr lang="de-DE" altLang="en-US" sz="2200" dirty="0"/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chemeClr val="tx1"/>
              </a:buClr>
              <a:buNone/>
            </a:pPr>
            <a:r>
              <a:rPr lang="de-DE" altLang="en-US" sz="2200" b="1" dirty="0">
                <a:solidFill>
                  <a:srgbClr val="AD357B"/>
                </a:solidFill>
              </a:rPr>
              <a:t>More </a:t>
            </a:r>
            <a:r>
              <a:rPr lang="de-DE" altLang="en-US" sz="2200" b="1" dirty="0" err="1">
                <a:solidFill>
                  <a:srgbClr val="AD357B"/>
                </a:solidFill>
              </a:rPr>
              <a:t>needs</a:t>
            </a:r>
            <a:r>
              <a:rPr lang="de-DE" altLang="en-US" sz="2200" b="1" dirty="0">
                <a:solidFill>
                  <a:srgbClr val="AD357B"/>
                </a:solidFill>
              </a:rPr>
              <a:t> </a:t>
            </a:r>
            <a:r>
              <a:rPr lang="de-DE" altLang="en-US" sz="2200" b="1" dirty="0" err="1">
                <a:solidFill>
                  <a:srgbClr val="AD357B"/>
                </a:solidFill>
              </a:rPr>
              <a:t>to</a:t>
            </a:r>
            <a:r>
              <a:rPr lang="de-DE" altLang="en-US" sz="2200" b="1" dirty="0">
                <a:solidFill>
                  <a:srgbClr val="AD357B"/>
                </a:solidFill>
              </a:rPr>
              <a:t> </a:t>
            </a:r>
            <a:r>
              <a:rPr lang="de-DE" altLang="en-US" sz="2200" b="1" dirty="0" err="1">
                <a:solidFill>
                  <a:srgbClr val="AD357B"/>
                </a:solidFill>
              </a:rPr>
              <a:t>be</a:t>
            </a:r>
            <a:r>
              <a:rPr lang="de-DE" altLang="en-US" sz="2200" b="1" dirty="0">
                <a:solidFill>
                  <a:srgbClr val="AD357B"/>
                </a:solidFill>
              </a:rPr>
              <a:t> </a:t>
            </a:r>
            <a:r>
              <a:rPr lang="de-DE" altLang="en-US" sz="2200" b="1" dirty="0" err="1">
                <a:solidFill>
                  <a:srgbClr val="AD357B"/>
                </a:solidFill>
              </a:rPr>
              <a:t>done</a:t>
            </a:r>
            <a:r>
              <a:rPr lang="de-DE" altLang="en-US" sz="2200" b="1" dirty="0">
                <a:solidFill>
                  <a:srgbClr val="AD357B"/>
                </a:solidFill>
              </a:rPr>
              <a:t>! </a:t>
            </a:r>
            <a:r>
              <a:rPr lang="de-DE" altLang="en-US" sz="2200" b="1" dirty="0" err="1">
                <a:solidFill>
                  <a:srgbClr val="AD357B"/>
                </a:solidFill>
              </a:rPr>
              <a:t>What</a:t>
            </a:r>
            <a:r>
              <a:rPr lang="de-DE" altLang="en-US" sz="2200" b="1" dirty="0">
                <a:solidFill>
                  <a:srgbClr val="AD357B"/>
                </a:solidFill>
              </a:rPr>
              <a:t> </a:t>
            </a:r>
            <a:r>
              <a:rPr lang="de-DE" altLang="en-US" sz="2200" b="1" dirty="0" err="1">
                <a:solidFill>
                  <a:srgbClr val="AD357B"/>
                </a:solidFill>
              </a:rPr>
              <a:t>are</a:t>
            </a:r>
            <a:r>
              <a:rPr lang="de-DE" altLang="en-US" sz="2200" b="1" dirty="0">
                <a:solidFill>
                  <a:srgbClr val="AD357B"/>
                </a:solidFill>
              </a:rPr>
              <a:t> </a:t>
            </a:r>
            <a:r>
              <a:rPr lang="de-DE" altLang="en-US" sz="2200" b="1" dirty="0" err="1">
                <a:solidFill>
                  <a:srgbClr val="AD357B"/>
                </a:solidFill>
              </a:rPr>
              <a:t>we</a:t>
            </a:r>
            <a:r>
              <a:rPr lang="de-DE" altLang="en-US" sz="2200" b="1" dirty="0">
                <a:solidFill>
                  <a:srgbClr val="AD357B"/>
                </a:solidFill>
              </a:rPr>
              <a:t> </a:t>
            </a:r>
            <a:r>
              <a:rPr lang="de-DE" altLang="en-US" sz="2200" b="1" dirty="0" err="1">
                <a:solidFill>
                  <a:srgbClr val="AD357B"/>
                </a:solidFill>
              </a:rPr>
              <a:t>waiting</a:t>
            </a:r>
            <a:r>
              <a:rPr lang="de-DE" altLang="en-US" sz="2200" b="1" dirty="0">
                <a:solidFill>
                  <a:srgbClr val="AD357B"/>
                </a:solidFill>
              </a:rPr>
              <a:t> </a:t>
            </a:r>
            <a:r>
              <a:rPr lang="de-DE" altLang="en-US" sz="2200" b="1" dirty="0" err="1">
                <a:solidFill>
                  <a:srgbClr val="AD357B"/>
                </a:solidFill>
              </a:rPr>
              <a:t>for</a:t>
            </a:r>
            <a:r>
              <a:rPr lang="de-DE" altLang="en-US" sz="2200" b="1" dirty="0">
                <a:solidFill>
                  <a:srgbClr val="AD357B"/>
                </a:solidFill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9FAF1-9225-1702-7195-BB288D81ED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0"/>
    </mc:Choice>
    <mc:Fallback xmlns="">
      <p:transition spd="slow" advTm="30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80C573-84E8-4CE6-8FAC-7A95C6F5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5C4E56-8FE3-48D3-B4CB-EBDAF2ED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479"/>
            <a:ext cx="10515600" cy="502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AD357B"/>
                </a:solidFill>
              </a:rPr>
              <a:t>Interdisciplinary R&amp;D </a:t>
            </a:r>
            <a:r>
              <a:rPr lang="en-US" dirty="0"/>
              <a:t>– driving cutting-edge science and innovation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D357B"/>
                </a:solidFill>
              </a:rPr>
              <a:t>Researcher training </a:t>
            </a:r>
            <a:r>
              <a:rPr lang="en-US" dirty="0"/>
              <a:t>– boosting skills and maximizing employability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AD357B"/>
                </a:solidFill>
              </a:rPr>
              <a:t>Communication </a:t>
            </a:r>
            <a:r>
              <a:rPr lang="en-US" dirty="0"/>
              <a:t>– maximizing reach and impact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469DE7-3583-3509-BCFB-18CFD3319D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0"/>
    </mc:Choice>
    <mc:Fallback xmlns="">
      <p:transition spd="slow" advTm="60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3E59-AE9B-43EC-81CB-0E64951A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Own 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C1A5FD-663E-15A6-8A4B-C16F45044E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B2D928-0761-4D8E-A14C-0E172645229E}"/>
              </a:ext>
            </a:extLst>
          </p:cNvPr>
          <p:cNvSpPr txBox="1"/>
          <p:nvPr/>
        </p:nvSpPr>
        <p:spPr>
          <a:xfrm>
            <a:off x="825562" y="2883309"/>
            <a:ext cx="1324310" cy="646331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GB" b="1" dirty="0"/>
              <a:t>MSCA Networks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2BF6CC-5A0F-4E1A-8545-71158A8EFEAD}"/>
              </a:ext>
            </a:extLst>
          </p:cNvPr>
          <p:cNvCxnSpPr/>
          <p:nvPr/>
        </p:nvCxnSpPr>
        <p:spPr>
          <a:xfrm>
            <a:off x="825563" y="5278082"/>
            <a:ext cx="846915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8406E3-5A29-495A-BD8E-1AA4251CBB82}"/>
              </a:ext>
            </a:extLst>
          </p:cNvPr>
          <p:cNvSpPr txBox="1"/>
          <p:nvPr/>
        </p:nvSpPr>
        <p:spPr>
          <a:xfrm>
            <a:off x="828045" y="5317482"/>
            <a:ext cx="1324310" cy="92333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/>
            <a:r>
              <a:rPr lang="en-GB" b="1" dirty="0"/>
              <a:t>Centre for Doctoral Training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BA908C-1CE9-45E0-B058-4664C8BC48AD}"/>
              </a:ext>
            </a:extLst>
          </p:cNvPr>
          <p:cNvSpPr txBox="1">
            <a:spLocks/>
          </p:cNvSpPr>
          <p:nvPr/>
        </p:nvSpPr>
        <p:spPr>
          <a:xfrm>
            <a:off x="4348641" y="5212771"/>
            <a:ext cx="5216236" cy="11776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utura Bk BT" panose="020B05020202040203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GB" sz="1400" dirty="0"/>
          </a:p>
          <a:p>
            <a:r>
              <a:rPr lang="en-GB" sz="2200" dirty="0">
                <a:solidFill>
                  <a:schemeClr val="accent1">
                    <a:lumMod val="75000"/>
                  </a:schemeClr>
                </a:solidFill>
              </a:rPr>
              <a:t>Data Intensive Science </a:t>
            </a:r>
            <a:r>
              <a:rPr lang="en-GB" sz="1900" i="1" dirty="0"/>
              <a:t>2017 - present</a:t>
            </a:r>
          </a:p>
          <a:p>
            <a:pPr lvl="1"/>
            <a:r>
              <a:rPr lang="en-GB" sz="1600" b="1" dirty="0">
                <a:solidFill>
                  <a:srgbClr val="AD357B"/>
                </a:solidFill>
              </a:rPr>
              <a:t>~80 PhD students</a:t>
            </a:r>
            <a:r>
              <a:rPr lang="en-GB" sz="1600" dirty="0">
                <a:solidFill>
                  <a:srgbClr val="AD357B"/>
                </a:solidFill>
              </a:rPr>
              <a:t>, 2 universities + industry</a:t>
            </a:r>
            <a:endParaRPr lang="en-GB" sz="1600" b="1" dirty="0">
              <a:solidFill>
                <a:srgbClr val="AD357B"/>
              </a:solidFill>
            </a:endParaRPr>
          </a:p>
          <a:p>
            <a:pPr lvl="1"/>
            <a:r>
              <a:rPr lang="en-GB" sz="1600" b="1" dirty="0">
                <a:solidFill>
                  <a:srgbClr val="AD357B"/>
                </a:solidFill>
              </a:rPr>
              <a:t> </a:t>
            </a:r>
            <a:r>
              <a:rPr lang="en-GB" sz="1600" dirty="0">
                <a:hlinkClick r:id="rId3"/>
              </a:rPr>
              <a:t>www.livdat.org</a:t>
            </a:r>
            <a:r>
              <a:rPr lang="en-GB" sz="1600" dirty="0"/>
              <a:t> and </a:t>
            </a:r>
            <a:r>
              <a:rPr lang="en-GB" sz="1600" dirty="0">
                <a:hlinkClick r:id="rId4"/>
              </a:rPr>
              <a:t>www.livinno.org</a:t>
            </a:r>
            <a:r>
              <a:rPr lang="en-GB" sz="1600" dirty="0"/>
              <a:t> </a:t>
            </a:r>
          </a:p>
          <a:p>
            <a:pPr lvl="1"/>
            <a:endParaRPr lang="en-GB" sz="1800" dirty="0"/>
          </a:p>
        </p:txBody>
      </p:sp>
      <p:pic>
        <p:nvPicPr>
          <p:cNvPr id="15" name="Picture 2" descr="Data Science · Liverpool HEP Indico (Indico)">
            <a:extLst>
              <a:ext uri="{FF2B5EF4-FFF2-40B4-BE49-F238E27FC236}">
                <a16:creationId xmlns:a16="http://schemas.microsoft.com/office/drawing/2014/main" id="{F52D1C0D-E719-A05B-FE11-9EDFF9199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 b="33855"/>
          <a:stretch/>
        </p:blipFill>
        <p:spPr bwMode="auto">
          <a:xfrm>
            <a:off x="2619944" y="5395796"/>
            <a:ext cx="1369471" cy="76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B8C64EA-830B-6383-275E-C3407A35C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641" y="1409250"/>
            <a:ext cx="5216236" cy="3986547"/>
          </a:xfrm>
        </p:spPr>
        <p:txBody>
          <a:bodyPr>
            <a:normAutofit lnSpcReduction="10000"/>
          </a:bodyPr>
          <a:lstStyle/>
          <a:p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Beam Diagnostics </a:t>
            </a:r>
            <a:r>
              <a:rPr lang="en-GB" sz="1800" i="1" dirty="0"/>
              <a:t>2008 - 2012</a:t>
            </a:r>
          </a:p>
          <a:p>
            <a:pPr lvl="1"/>
            <a:r>
              <a:rPr lang="en-GB" sz="1600" b="1" dirty="0">
                <a:solidFill>
                  <a:srgbClr val="AD357B"/>
                </a:solidFill>
              </a:rPr>
              <a:t>21 Fellows</a:t>
            </a:r>
            <a:r>
              <a:rPr lang="en-GB" sz="1600" dirty="0">
                <a:solidFill>
                  <a:srgbClr val="AD357B"/>
                </a:solidFill>
              </a:rPr>
              <a:t>, 32 partners </a:t>
            </a:r>
            <a:r>
              <a:rPr lang="en-GB" sz="1600" dirty="0">
                <a:hlinkClick r:id="rId6"/>
              </a:rPr>
              <a:t>www.liv.ac.uk/ditanet</a:t>
            </a:r>
            <a:endParaRPr lang="en-GB" sz="16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Laser Applications</a:t>
            </a:r>
            <a:r>
              <a:rPr lang="en-GB" sz="2000" dirty="0"/>
              <a:t> </a:t>
            </a:r>
            <a:r>
              <a:rPr lang="en-GB" sz="1800" i="1" dirty="0"/>
              <a:t>2011 - 2015</a:t>
            </a:r>
          </a:p>
          <a:p>
            <a:pPr lvl="1"/>
            <a:r>
              <a:rPr lang="en-GB" sz="1600" b="1" dirty="0">
                <a:solidFill>
                  <a:srgbClr val="AD357B"/>
                </a:solidFill>
              </a:rPr>
              <a:t>19 Fellows</a:t>
            </a:r>
            <a:r>
              <a:rPr lang="en-GB" sz="1600" dirty="0">
                <a:solidFill>
                  <a:srgbClr val="AD357B"/>
                </a:solidFill>
              </a:rPr>
              <a:t>, 38 Partners </a:t>
            </a:r>
            <a:r>
              <a:rPr lang="en-GB" sz="1600" dirty="0">
                <a:hlinkClick r:id="rId7"/>
              </a:rPr>
              <a:t>www.la3net.nu</a:t>
            </a:r>
            <a:endParaRPr lang="en-GB" sz="1600" dirty="0"/>
          </a:p>
          <a:p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Accelerator Optimization </a:t>
            </a:r>
            <a:r>
              <a:rPr lang="en-GB" sz="1800" i="1" dirty="0"/>
              <a:t>2011 - 2015</a:t>
            </a:r>
          </a:p>
          <a:p>
            <a:pPr lvl="1"/>
            <a:r>
              <a:rPr lang="en-GB" sz="1600" b="1" dirty="0">
                <a:solidFill>
                  <a:srgbClr val="AD357B"/>
                </a:solidFill>
              </a:rPr>
              <a:t>23 Fellows</a:t>
            </a:r>
            <a:r>
              <a:rPr lang="en-GB" sz="1600" dirty="0">
                <a:solidFill>
                  <a:srgbClr val="AD357B"/>
                </a:solidFill>
              </a:rPr>
              <a:t>, 35 Partners </a:t>
            </a:r>
            <a:r>
              <a:rPr lang="en-GB" sz="1600" dirty="0">
                <a:hlinkClick r:id="rId8"/>
              </a:rPr>
              <a:t>www.opac-project.eu</a:t>
            </a:r>
            <a:endParaRPr lang="en-GB" sz="16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Medical Applications </a:t>
            </a:r>
            <a:r>
              <a:rPr lang="en-GB" sz="1800" i="1" dirty="0"/>
              <a:t>2016 - 2020</a:t>
            </a:r>
          </a:p>
          <a:p>
            <a:pPr lvl="1"/>
            <a:r>
              <a:rPr lang="en-GB" sz="1500" b="1" dirty="0">
                <a:solidFill>
                  <a:srgbClr val="AD357B"/>
                </a:solidFill>
              </a:rPr>
              <a:t>15 Fellows</a:t>
            </a:r>
            <a:r>
              <a:rPr lang="en-GB" sz="1500" dirty="0">
                <a:solidFill>
                  <a:srgbClr val="AD357B"/>
                </a:solidFill>
              </a:rPr>
              <a:t>, 33 Partners </a:t>
            </a:r>
            <a:r>
              <a:rPr lang="en-GB" sz="1500" dirty="0">
                <a:hlinkClick r:id="rId9"/>
              </a:rPr>
              <a:t>www.oma-project.eu</a:t>
            </a:r>
            <a:endParaRPr lang="en-GB" sz="15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Antimatter R&amp;D </a:t>
            </a:r>
            <a:r>
              <a:rPr lang="en-GB" sz="1800" i="1" dirty="0"/>
              <a:t>2017 - 2021</a:t>
            </a:r>
          </a:p>
          <a:p>
            <a:pPr lvl="1"/>
            <a:r>
              <a:rPr lang="en-GB" sz="1500" b="1" dirty="0">
                <a:solidFill>
                  <a:srgbClr val="AD357B"/>
                </a:solidFill>
              </a:rPr>
              <a:t>16 Fellows</a:t>
            </a:r>
            <a:r>
              <a:rPr lang="en-GB" sz="1500" dirty="0">
                <a:solidFill>
                  <a:srgbClr val="AD357B"/>
                </a:solidFill>
              </a:rPr>
              <a:t>, 35 Partners </a:t>
            </a:r>
            <a:r>
              <a:rPr lang="en-GB" sz="1500" dirty="0">
                <a:hlinkClick r:id="rId10"/>
              </a:rPr>
              <a:t>www.ava-project.eu</a:t>
            </a:r>
            <a:endParaRPr lang="en-GB" sz="1500" dirty="0"/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EuPRAXIA-DN </a:t>
            </a:r>
            <a:r>
              <a:rPr lang="en-GB" sz="1800" i="1" dirty="0"/>
              <a:t>since 2023</a:t>
            </a:r>
          </a:p>
          <a:p>
            <a:pPr lvl="1"/>
            <a:r>
              <a:rPr lang="en-GB" sz="1500" b="1" dirty="0">
                <a:solidFill>
                  <a:srgbClr val="AD357B"/>
                </a:solidFill>
              </a:rPr>
              <a:t>12 Fellows</a:t>
            </a:r>
            <a:r>
              <a:rPr lang="en-GB" sz="1500" dirty="0">
                <a:solidFill>
                  <a:srgbClr val="AD357B"/>
                </a:solidFill>
              </a:rPr>
              <a:t>, 23 Partners </a:t>
            </a:r>
            <a:r>
              <a:rPr lang="en-GB" sz="1500" dirty="0">
                <a:hlinkClick r:id="rId11"/>
              </a:rPr>
              <a:t>www.eupraxia-dn.org</a:t>
            </a:r>
            <a:r>
              <a:rPr lang="en-GB" sz="1500" dirty="0"/>
              <a:t> </a:t>
            </a:r>
          </a:p>
        </p:txBody>
      </p:sp>
      <p:pic>
        <p:nvPicPr>
          <p:cNvPr id="27" name="Picture 3" descr="C:\Cockcroft\Proposal\Marie Curie ITN\oPAC\Logo\oPAC-logo-cmyk.jpg">
            <a:extLst>
              <a:ext uri="{FF2B5EF4-FFF2-40B4-BE49-F238E27FC236}">
                <a16:creationId xmlns:a16="http://schemas.microsoft.com/office/drawing/2014/main" id="{7363C242-FAF3-E7A8-F0A2-A4E7564F1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4602" y="2655584"/>
            <a:ext cx="1145257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9">
            <a:extLst>
              <a:ext uri="{FF2B5EF4-FFF2-40B4-BE49-F238E27FC236}">
                <a16:creationId xmlns:a16="http://schemas.microsoft.com/office/drawing/2014/main" id="{E7D0D843-DD20-A938-FEED-7509932E20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15075" y="1925420"/>
            <a:ext cx="1324310" cy="540000"/>
            <a:chOff x="7296729" y="93482"/>
            <a:chExt cx="1656184" cy="76470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BC63F2B-EA14-2ABB-434F-E235AD6A1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6729" y="93482"/>
              <a:ext cx="1656184" cy="76470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  <p:pic>
          <p:nvPicPr>
            <p:cNvPr id="30" name="Picture 29" descr="la3net-logo-cmyk.jpg">
              <a:extLst>
                <a:ext uri="{FF2B5EF4-FFF2-40B4-BE49-F238E27FC236}">
                  <a16:creationId xmlns:a16="http://schemas.microsoft.com/office/drawing/2014/main" id="{C049EBAC-D7D1-544F-0A13-D0515CE7D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88640"/>
              <a:ext cx="1504735" cy="529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12" descr="http://www.liv.ac.uk/media/livacuk/omaproject/logos/OMA,Logo,(CMYK-print).png">
            <a:extLst>
              <a:ext uri="{FF2B5EF4-FFF2-40B4-BE49-F238E27FC236}">
                <a16:creationId xmlns:a16="http://schemas.microsoft.com/office/drawing/2014/main" id="{8E5BA9B4-59C4-FF93-220A-1B5ECA48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115" y="3392067"/>
            <a:ext cx="958539" cy="2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050825-1101-1AA7-3C96-914B12C836B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153" y="3973448"/>
            <a:ext cx="874656" cy="468000"/>
          </a:xfrm>
          <a:prstGeom prst="rect">
            <a:avLst/>
          </a:prstGeom>
        </p:spPr>
      </p:pic>
      <p:pic>
        <p:nvPicPr>
          <p:cNvPr id="33" name="Picture 4" descr="Logo_ditanet_final_colour">
            <a:extLst>
              <a:ext uri="{FF2B5EF4-FFF2-40B4-BE49-F238E27FC236}">
                <a16:creationId xmlns:a16="http://schemas.microsoft.com/office/drawing/2014/main" id="{B5DAD631-FDAB-366A-2D06-4E6857A2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3282" y="1358825"/>
            <a:ext cx="1927896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E53FD60B-8076-7E00-1BB9-2D4006ED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540" y="4506129"/>
            <a:ext cx="1145257" cy="7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4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80C573-84E8-4CE6-8FAC-7A95C6F58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background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5C4E56-8FE3-48D3-B4CB-EBDAF2EDF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AD357B"/>
                </a:solidFill>
              </a:rPr>
              <a:t>Coordinator</a:t>
            </a:r>
            <a:r>
              <a:rPr lang="en-US" sz="2400" dirty="0"/>
              <a:t> of six MSCA research networks across life sciences, physics and engineering, overseeing training of ~100 Marie Curie Fellows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AD357B"/>
                </a:solidFill>
              </a:rPr>
              <a:t>Director </a:t>
            </a:r>
            <a:r>
              <a:rPr lang="en-US" sz="2400" dirty="0"/>
              <a:t>of two Centers for Doctoral Training in Data Intensive Science with ~40 PhD students per center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AD357B"/>
                </a:solidFill>
              </a:rPr>
              <a:t>Head of Physics Department </a:t>
            </a:r>
            <a:r>
              <a:rPr lang="en-US" sz="2400" dirty="0"/>
              <a:t>(2016 – 2023), responsible for training of +150 PhD students, plus all undergraduates and numerous fixed-term staff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/>
              <a:t>Chair of </a:t>
            </a:r>
            <a:r>
              <a:rPr lang="en-US" sz="2400" dirty="0">
                <a:solidFill>
                  <a:srgbClr val="AD357B"/>
                </a:solidFill>
              </a:rPr>
              <a:t>STFC’s Education Training and Careers Committee</a:t>
            </a:r>
            <a:r>
              <a:rPr lang="en-US" sz="2400" dirty="0"/>
              <a:t> and member of </a:t>
            </a:r>
            <a:r>
              <a:rPr lang="en-US" sz="2400" dirty="0">
                <a:solidFill>
                  <a:srgbClr val="AD357B"/>
                </a:solidFill>
              </a:rPr>
              <a:t>UKRI’s Skills Advisory Group </a:t>
            </a:r>
            <a:r>
              <a:rPr lang="en-US" sz="2400" dirty="0"/>
              <a:t>(2021 – 2023), shaping researcher development in UK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chemeClr val="tx1"/>
              </a:buClr>
            </a:pPr>
            <a:r>
              <a:rPr lang="en-US" sz="2400" dirty="0"/>
              <a:t>Member of </a:t>
            </a:r>
            <a:r>
              <a:rPr lang="en-US" sz="2400" dirty="0">
                <a:solidFill>
                  <a:srgbClr val="AD357B"/>
                </a:solidFill>
              </a:rPr>
              <a:t>STFC Council </a:t>
            </a:r>
            <a:r>
              <a:rPr lang="en-US" sz="2400" dirty="0"/>
              <a:t>(since 2023), contributing to strategic research and skills planning across all areas of STFC research.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>
                <a:schemeClr val="tx1"/>
              </a:buClr>
            </a:pPr>
            <a:endParaRPr lang="en-GB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17F245-B9F5-9A19-825E-70DBA1055E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00"/>
    </mc:Choice>
    <mc:Fallback xmlns="">
      <p:transition spd="slow" advTm="300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929E-6808-C3F5-A669-E7974BFC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Interdisciplinary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67DBF-B2EB-C4A8-4A48-3AE14FB2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MSCA networks are often part of something much bigger.</a:t>
            </a:r>
          </a:p>
          <a:p>
            <a:endParaRPr lang="en-GB" dirty="0"/>
          </a:p>
          <a:p>
            <a:r>
              <a:rPr lang="en-GB" dirty="0"/>
              <a:t>For example, the </a:t>
            </a:r>
            <a:r>
              <a:rPr lang="en-GB" dirty="0">
                <a:solidFill>
                  <a:srgbClr val="AD357B"/>
                </a:solidFill>
              </a:rPr>
              <a:t>EuPRAXIA MSCA Doctoral Network </a:t>
            </a:r>
            <a:r>
              <a:rPr lang="en-GB" dirty="0"/>
              <a:t>is closely connected with:</a:t>
            </a:r>
          </a:p>
          <a:p>
            <a:pPr lvl="1"/>
            <a:r>
              <a:rPr lang="en-GB" dirty="0">
                <a:solidFill>
                  <a:srgbClr val="AD357B"/>
                </a:solidFill>
              </a:rPr>
              <a:t>EuPRAXIA Design Study </a:t>
            </a:r>
            <a:r>
              <a:rPr lang="en-GB" dirty="0"/>
              <a:t>(Horizon 2020)</a:t>
            </a:r>
          </a:p>
          <a:p>
            <a:pPr lvl="1"/>
            <a:r>
              <a:rPr lang="en-GB" dirty="0">
                <a:solidFill>
                  <a:srgbClr val="AD357B"/>
                </a:solidFill>
              </a:rPr>
              <a:t>EuPRAXIA Preparatory Phase </a:t>
            </a:r>
            <a:r>
              <a:rPr lang="en-GB" dirty="0"/>
              <a:t>(Horizon Europe Infra)</a:t>
            </a:r>
          </a:p>
          <a:p>
            <a:pPr lvl="1"/>
            <a:r>
              <a:rPr lang="en-GB" dirty="0">
                <a:solidFill>
                  <a:srgbClr val="AD357B"/>
                </a:solidFill>
              </a:rPr>
              <a:t>EuPRAXIA facility </a:t>
            </a:r>
            <a:r>
              <a:rPr lang="en-GB" dirty="0"/>
              <a:t>(ESFRI roadmap, national and international funding)</a:t>
            </a:r>
          </a:p>
          <a:p>
            <a:pPr lvl="1"/>
            <a:r>
              <a:rPr lang="en-GB" dirty="0" err="1">
                <a:solidFill>
                  <a:srgbClr val="AD357B"/>
                </a:solidFill>
              </a:rPr>
              <a:t>EuAPS</a:t>
            </a:r>
            <a:r>
              <a:rPr lang="en-GB" dirty="0">
                <a:solidFill>
                  <a:srgbClr val="AD357B"/>
                </a:solidFill>
              </a:rPr>
              <a:t> </a:t>
            </a:r>
            <a:r>
              <a:rPr lang="en-GB" dirty="0"/>
              <a:t>(Nationally funded, Italy)</a:t>
            </a:r>
          </a:p>
          <a:p>
            <a:pPr lvl="1"/>
            <a:r>
              <a:rPr lang="en-GB" dirty="0">
                <a:solidFill>
                  <a:srgbClr val="AD357B"/>
                </a:solidFill>
              </a:rPr>
              <a:t>PACRI </a:t>
            </a:r>
            <a:r>
              <a:rPr lang="en-GB" dirty="0"/>
              <a:t>project (Horizon Europe)</a:t>
            </a:r>
          </a:p>
          <a:p>
            <a:pPr lvl="1"/>
            <a:r>
              <a:rPr lang="en-GB" dirty="0"/>
              <a:t>and more…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Doctoral Networks are stimulating collaboration and ideal to pave the way for follow-on projects.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CB375-BAAD-DCBC-0C0B-96CB2BCD6CE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3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B8A1-5A6B-255F-69A6-0D6F4DE4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Competence Framework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21CC57-C747-3F4F-78CE-CF9DFE9F37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D5AC0A-31E5-0C97-7725-B042DF7494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599122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 P Welsch, University of Liverpool – Joint ECFA-NuPECC-ApPEC JENAS Symposium, 3-6 May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AB121-69A5-EE7A-EE2C-AD86157F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62" y="1175171"/>
            <a:ext cx="5372376" cy="501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8A3BF-7205-F8F5-2488-7709CA2D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62" y="5289483"/>
            <a:ext cx="876842" cy="8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1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B38FF-40B6-72C6-66CF-EDF5E06B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9F5D-AF3F-8DD5-082A-F1BB40662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GB" u="sng" dirty="0"/>
              <a:t>Major issue</a:t>
            </a:r>
            <a:r>
              <a:rPr lang="en-GB" dirty="0"/>
              <a:t>: We live in one of the most dynamic times where the required skills for researchers are changing at record speed.</a:t>
            </a:r>
          </a:p>
          <a:p>
            <a:pPr>
              <a:buClr>
                <a:schemeClr val="tx1"/>
              </a:buClr>
            </a:pPr>
            <a:r>
              <a:rPr lang="en-GB" dirty="0">
                <a:solidFill>
                  <a:srgbClr val="AD357B"/>
                </a:solidFill>
              </a:rPr>
              <a:t>Key skills </a:t>
            </a:r>
            <a:r>
              <a:rPr lang="en-GB" dirty="0"/>
              <a:t>now required are </a:t>
            </a:r>
            <a:r>
              <a:rPr lang="en-GB" u="sng" dirty="0"/>
              <a:t>not even mentioned</a:t>
            </a:r>
            <a:r>
              <a:rPr lang="en-GB" dirty="0"/>
              <a:t> in any of the major competence frameworks, e.g. digital literacy, prompt engineering, opportunities and challenges related to tools such as ChatGPT, looking after each other.</a:t>
            </a:r>
          </a:p>
          <a:p>
            <a:pPr>
              <a:buClr>
                <a:schemeClr val="tx1"/>
              </a:buClr>
            </a:pPr>
            <a:r>
              <a:rPr lang="en-GB" dirty="0">
                <a:solidFill>
                  <a:srgbClr val="AD357B"/>
                </a:solidFill>
              </a:rPr>
              <a:t>Consortia</a:t>
            </a:r>
            <a:r>
              <a:rPr lang="en-GB" dirty="0"/>
              <a:t> are powerful way to go beyond framework and define future best practice.</a:t>
            </a:r>
          </a:p>
          <a:p>
            <a:pPr>
              <a:buClr>
                <a:schemeClr val="tx1"/>
              </a:buClr>
            </a:pPr>
            <a:r>
              <a:rPr lang="en-GB" dirty="0">
                <a:solidFill>
                  <a:srgbClr val="AD357B"/>
                </a:solidFill>
              </a:rPr>
              <a:t>Role of industry? </a:t>
            </a:r>
            <a:r>
              <a:rPr lang="en-GB" dirty="0"/>
              <a:t>We need to re-think researcher training…in particular the opportunities from </a:t>
            </a:r>
            <a:r>
              <a:rPr lang="en-GB" u="sng" dirty="0"/>
              <a:t>placements</a:t>
            </a:r>
            <a:r>
              <a:rPr lang="en-GB" dirty="0"/>
              <a:t>, see LIV.INNO.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02B4D-297E-32C8-90E1-B4A790F27C7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2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8A4-43D6-555A-4C19-76DE14CB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8AE7-9D05-3637-8797-4E4D08B9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Joint organization leads to </a:t>
            </a:r>
            <a:r>
              <a:rPr lang="en-GB" dirty="0">
                <a:solidFill>
                  <a:srgbClr val="AD357B"/>
                </a:solidFill>
              </a:rPr>
              <a:t>improved efficiency and better experience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AD357B"/>
                </a:solidFill>
              </a:rPr>
              <a:t>Employability aspects are more attractive</a:t>
            </a:r>
            <a:r>
              <a:rPr lang="en-GB" dirty="0"/>
              <a:t> for businesses as they get access to larger pool of Fellows – </a:t>
            </a:r>
            <a:r>
              <a:rPr lang="en-GB" i="1" dirty="0"/>
              <a:t>and vice versa</a:t>
            </a:r>
            <a:r>
              <a:rPr lang="en-GB" dirty="0"/>
              <a:t>.</a:t>
            </a:r>
          </a:p>
          <a:p>
            <a:r>
              <a:rPr lang="en-GB" dirty="0"/>
              <a:t>Close links allow to identify best practice and share experiences.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7BF137-1F7D-27A5-51A4-51524A3E0AE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Stories - AVA - University of Liverpool">
            <a:extLst>
              <a:ext uri="{FF2B5EF4-FFF2-40B4-BE49-F238E27FC236}">
                <a16:creationId xmlns:a16="http://schemas.microsoft.com/office/drawing/2014/main" id="{F3A24B84-1CF7-E812-DFB1-DCC05C0D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84" y="2049397"/>
            <a:ext cx="4016831" cy="2519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171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B8A4-43D6-555A-4C19-76DE14CB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Researcher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8AE7-9D05-3637-8797-4E4D08B9A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Fellows get insight into other cutting-edge research areas; this is an excellent opportunity for them to make contacts – and identify future job opportunities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u="sng" dirty="0"/>
          </a:p>
          <a:p>
            <a:pPr marL="0" indent="0">
              <a:buNone/>
            </a:pPr>
            <a:endParaRPr lang="en-GB" sz="2200" u="sng" dirty="0"/>
          </a:p>
          <a:p>
            <a:pPr marL="0" indent="0">
              <a:buNone/>
            </a:pPr>
            <a:endParaRPr lang="en-GB" sz="2200" u="sng" dirty="0"/>
          </a:p>
          <a:p>
            <a:pPr marL="0" indent="0">
              <a:buNone/>
            </a:pPr>
            <a:r>
              <a:rPr lang="en-GB" sz="2200" u="sng" dirty="0"/>
              <a:t>Case study</a:t>
            </a:r>
            <a:r>
              <a:rPr lang="en-GB" sz="2200" dirty="0"/>
              <a:t>: Miha </a:t>
            </a:r>
            <a:r>
              <a:rPr lang="en-GB" sz="2200" dirty="0" err="1"/>
              <a:t>Cerv</a:t>
            </a:r>
            <a:r>
              <a:rPr lang="en-GB" sz="2200" dirty="0"/>
              <a:t> (</a:t>
            </a:r>
            <a:r>
              <a:rPr lang="en-GB" sz="2200" dirty="0" err="1"/>
              <a:t>center</a:t>
            </a:r>
            <a:r>
              <a:rPr lang="en-GB" sz="2200" dirty="0"/>
              <a:t>) held Fellowship in AVA, now working on medical accelerators (OMA); links were created through joint events.</a:t>
            </a:r>
          </a:p>
          <a:p>
            <a:endParaRPr lang="en-GB" sz="2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A040A-DCEA-C94C-1BF0-0D3ACAD1A9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tories - Optimization of Medical Accelerators Project - University of  Liverpool">
            <a:extLst>
              <a:ext uri="{FF2B5EF4-FFF2-40B4-BE49-F238E27FC236}">
                <a16:creationId xmlns:a16="http://schemas.microsoft.com/office/drawing/2014/main" id="{C36A87DA-1D2C-C464-1835-EF0F4A897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252" y="2166120"/>
            <a:ext cx="4837496" cy="3034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00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844</Words>
  <Application>Microsoft Office PowerPoint</Application>
  <PresentationFormat>Widescreen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Futura Bk BT</vt:lpstr>
      <vt:lpstr>Office 2013 - 2022 Theme</vt:lpstr>
      <vt:lpstr>Researcher Training in EU and                    Funding Opportunities</vt:lpstr>
      <vt:lpstr>Overview</vt:lpstr>
      <vt:lpstr>Own Background</vt:lpstr>
      <vt:lpstr>Personal background</vt:lpstr>
      <vt:lpstr>Interdisciplinary R&amp;D</vt:lpstr>
      <vt:lpstr>European Competence Framework</vt:lpstr>
      <vt:lpstr>Researcher Training</vt:lpstr>
      <vt:lpstr>Researcher Training</vt:lpstr>
      <vt:lpstr>Researcher Training</vt:lpstr>
      <vt:lpstr>Outreach &amp; Communication </vt:lpstr>
      <vt:lpstr>Marie Curie Day 2017</vt:lpstr>
      <vt:lpstr>Accelerators for Science and Society</vt:lpstr>
      <vt:lpstr>Funding Opportunities</vt:lpstr>
      <vt:lpstr>Summary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Welsch, Carsten</cp:lastModifiedBy>
  <cp:revision>43</cp:revision>
  <dcterms:created xsi:type="dcterms:W3CDTF">2021-08-18T11:42:20Z</dcterms:created>
  <dcterms:modified xsi:type="dcterms:W3CDTF">2024-09-24T12:33:54Z</dcterms:modified>
</cp:coreProperties>
</file>