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574" r:id="rId2"/>
    <p:sldId id="593" r:id="rId3"/>
    <p:sldId id="314" r:id="rId4"/>
    <p:sldId id="564" r:id="rId5"/>
    <p:sldId id="592" r:id="rId6"/>
    <p:sldId id="590" r:id="rId7"/>
    <p:sldId id="587" r:id="rId8"/>
    <p:sldId id="611" r:id="rId9"/>
    <p:sldId id="556" r:id="rId10"/>
    <p:sldId id="613" r:id="rId11"/>
    <p:sldId id="534" r:id="rId12"/>
    <p:sldId id="594" r:id="rId13"/>
    <p:sldId id="595" r:id="rId14"/>
    <p:sldId id="614" r:id="rId15"/>
    <p:sldId id="481" r:id="rId16"/>
    <p:sldId id="609" r:id="rId17"/>
    <p:sldId id="568" r:id="rId18"/>
    <p:sldId id="617" r:id="rId19"/>
    <p:sldId id="618" r:id="rId20"/>
    <p:sldId id="554" r:id="rId21"/>
    <p:sldId id="483" r:id="rId22"/>
    <p:sldId id="619" r:id="rId23"/>
    <p:sldId id="569" r:id="rId24"/>
    <p:sldId id="559" r:id="rId25"/>
    <p:sldId id="620" r:id="rId26"/>
    <p:sldId id="572" r:id="rId27"/>
    <p:sldId id="573" r:id="rId28"/>
    <p:sldId id="494" r:id="rId29"/>
    <p:sldId id="612" r:id="rId30"/>
    <p:sldId id="563" r:id="rId31"/>
    <p:sldId id="505" r:id="rId32"/>
    <p:sldId id="576" r:id="rId33"/>
    <p:sldId id="303" r:id="rId3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FBF7A81-2722-493E-B73E-B890CCE4C63C}">
          <p14:sldIdLst>
            <p14:sldId id="574"/>
            <p14:sldId id="593"/>
            <p14:sldId id="314"/>
            <p14:sldId id="564"/>
            <p14:sldId id="592"/>
            <p14:sldId id="590"/>
            <p14:sldId id="587"/>
            <p14:sldId id="611"/>
            <p14:sldId id="556"/>
            <p14:sldId id="613"/>
            <p14:sldId id="534"/>
            <p14:sldId id="594"/>
            <p14:sldId id="595"/>
            <p14:sldId id="614"/>
            <p14:sldId id="481"/>
            <p14:sldId id="609"/>
            <p14:sldId id="568"/>
            <p14:sldId id="617"/>
            <p14:sldId id="618"/>
            <p14:sldId id="554"/>
            <p14:sldId id="483"/>
            <p14:sldId id="619"/>
            <p14:sldId id="569"/>
            <p14:sldId id="559"/>
            <p14:sldId id="620"/>
            <p14:sldId id="572"/>
            <p14:sldId id="573"/>
            <p14:sldId id="494"/>
            <p14:sldId id="612"/>
            <p14:sldId id="563"/>
            <p14:sldId id="505"/>
          </p14:sldIdLst>
        </p14:section>
        <p14:section name="Sección sin título" id="{4C75CE9D-22CB-414D-8D27-C0AC2E4A7D2C}">
          <p14:sldIdLst>
            <p14:sldId id="57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ileo Violini" initials="GV" lastIdx="1" clrIdx="0">
    <p:extLst>
      <p:ext uri="{19B8F6BF-5375-455C-9EA6-DF929625EA0E}">
        <p15:presenceInfo xmlns:p15="http://schemas.microsoft.com/office/powerpoint/2012/main" userId="4937bebef71aa32c" providerId="Windows Live"/>
      </p:ext>
    </p:extLst>
  </p:cmAuthor>
  <p:cmAuthor id="2" name="Investiga-fondo02" initials="If" lastIdx="2" clrIdx="1">
    <p:extLst>
      <p:ext uri="{19B8F6BF-5375-455C-9EA6-DF929625EA0E}">
        <p15:presenceInfo xmlns:p15="http://schemas.microsoft.com/office/powerpoint/2012/main" userId="Investiga-fondo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307" autoAdjust="0"/>
  </p:normalViewPr>
  <p:slideViewPr>
    <p:cSldViewPr>
      <p:cViewPr>
        <p:scale>
          <a:sx n="74" d="100"/>
          <a:sy n="74" d="100"/>
        </p:scale>
        <p:origin x="10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vestiga-fondo02\Desktop\Costo%20sincrotro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 dirty="0"/>
              <a:t>25% </a:t>
            </a:r>
            <a:r>
              <a:rPr lang="es-DO" dirty="0" err="1"/>
              <a:t>cap</a:t>
            </a:r>
            <a:r>
              <a:rPr lang="es-DO" dirty="0"/>
              <a:t> -35M/y</a:t>
            </a:r>
          </a:p>
        </c:rich>
      </c:tx>
      <c:layout>
        <c:manualLayout>
          <c:xMode val="edge"/>
          <c:yMode val="edge"/>
          <c:x val="0.35134711286089237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>
        <c:manualLayout>
          <c:layoutTarget val="inner"/>
          <c:xMode val="edge"/>
          <c:yMode val="edge"/>
          <c:x val="5.2692065212007519E-2"/>
          <c:y val="0.17537992411617565"/>
          <c:w val="0.90286351706036749"/>
          <c:h val="0.727358997148464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Hoja1!$R$1:$R$25</c:f>
              <c:numCache>
                <c:formatCode>General</c:formatCode>
                <c:ptCount val="25"/>
                <c:pt idx="0">
                  <c:v>3.7819012896555482E-2</c:v>
                </c:pt>
                <c:pt idx="1">
                  <c:v>0.12229961364749414</c:v>
                </c:pt>
                <c:pt idx="2">
                  <c:v>0.27747546752280927</c:v>
                </c:pt>
                <c:pt idx="3">
                  <c:v>6.0832381056030185E-2</c:v>
                </c:pt>
                <c:pt idx="4">
                  <c:v>7.6229117919138059</c:v>
                </c:pt>
                <c:pt idx="5">
                  <c:v>1.8137254901960786</c:v>
                </c:pt>
                <c:pt idx="6">
                  <c:v>2.1309925450291125</c:v>
                </c:pt>
                <c:pt idx="7">
                  <c:v>1.3082476283760499E-2</c:v>
                </c:pt>
                <c:pt idx="8">
                  <c:v>2.4498694019698539</c:v>
                </c:pt>
                <c:pt idx="9">
                  <c:v>2.475172770310714</c:v>
                </c:pt>
                <c:pt idx="10">
                  <c:v>2.6164952567520997E-2</c:v>
                </c:pt>
                <c:pt idx="11">
                  <c:v>2.0439271915981929</c:v>
                </c:pt>
                <c:pt idx="12">
                  <c:v>0.31692695579619451</c:v>
                </c:pt>
                <c:pt idx="13">
                  <c:v>0.67818015272714072</c:v>
                </c:pt>
                <c:pt idx="14">
                  <c:v>0.43609765830476505</c:v>
                </c:pt>
                <c:pt idx="15">
                  <c:v>0.36581052402459596</c:v>
                </c:pt>
                <c:pt idx="16">
                  <c:v>2.0791387785456458E-2</c:v>
                </c:pt>
                <c:pt idx="17">
                  <c:v>4.9427726687344693E-2</c:v>
                </c:pt>
                <c:pt idx="18">
                  <c:v>8.75</c:v>
                </c:pt>
                <c:pt idx="19">
                  <c:v>0.33715151185358511</c:v>
                </c:pt>
                <c:pt idx="20">
                  <c:v>1.6463287442636629</c:v>
                </c:pt>
                <c:pt idx="21">
                  <c:v>0.69897154051259724</c:v>
                </c:pt>
                <c:pt idx="22">
                  <c:v>0.64657361557018733</c:v>
                </c:pt>
                <c:pt idx="23">
                  <c:v>2.0428615479494296E-2</c:v>
                </c:pt>
                <c:pt idx="24">
                  <c:v>1.9590384720030474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E-47E7-9CAE-FFC74F08A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7473119"/>
        <c:axId val="837476863"/>
      </c:barChart>
      <c:catAx>
        <c:axId val="83747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837476863"/>
        <c:crosses val="autoZero"/>
        <c:auto val="1"/>
        <c:lblAlgn val="ctr"/>
        <c:lblOffset val="100"/>
        <c:noMultiLvlLbl val="0"/>
      </c:catAx>
      <c:valAx>
        <c:axId val="83747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83747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0C2FB-F6C1-4362-AF3E-EB3FD4E99552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22E378A9-5611-4DC8-BDD9-37B69C24DC90}">
      <dgm:prSet phldrT="[Texto]" custT="1"/>
      <dgm:spPr/>
      <dgm:t>
        <a:bodyPr/>
        <a:lstStyle/>
        <a:p>
          <a:r>
            <a:rPr lang="es-DO" sz="1600" b="1" dirty="0" err="1"/>
            <a:t>Strengthen</a:t>
          </a:r>
          <a:r>
            <a:rPr lang="es-DO" sz="1600" b="1" dirty="0"/>
            <a:t> </a:t>
          </a:r>
          <a:r>
            <a:rPr lang="es-DO" sz="1600" b="1" dirty="0" err="1"/>
            <a:t>national</a:t>
          </a:r>
          <a:r>
            <a:rPr lang="es-DO" sz="1600" b="1" dirty="0"/>
            <a:t> and regional </a:t>
          </a:r>
          <a:r>
            <a:rPr lang="es-DO" sz="1600" b="1" dirty="0" err="1"/>
            <a:t>advanced</a:t>
          </a:r>
          <a:r>
            <a:rPr lang="es-DO" sz="1600" b="1" dirty="0"/>
            <a:t> </a:t>
          </a:r>
          <a:r>
            <a:rPr lang="es-DO" sz="1600" b="1" dirty="0" err="1"/>
            <a:t>education</a:t>
          </a:r>
          <a:r>
            <a:rPr lang="es-DO" sz="1600" b="1" dirty="0"/>
            <a:t>  </a:t>
          </a:r>
          <a:r>
            <a:rPr lang="es-DO" sz="1600" dirty="0"/>
            <a:t>(</a:t>
          </a:r>
          <a:r>
            <a:rPr lang="es-DO" sz="1600" dirty="0" err="1"/>
            <a:t>Ph</a:t>
          </a:r>
          <a:r>
            <a:rPr lang="es-DO" sz="1600" dirty="0"/>
            <a:t> D </a:t>
          </a:r>
          <a:r>
            <a:rPr lang="es-DO" sz="1600" dirty="0" err="1"/>
            <a:t>programs</a:t>
          </a:r>
          <a:r>
            <a:rPr lang="es-DO" sz="1600" dirty="0"/>
            <a:t>)</a:t>
          </a:r>
        </a:p>
        <a:p>
          <a:endParaRPr lang="es-DO" sz="1600" dirty="0"/>
        </a:p>
        <a:p>
          <a:endParaRPr lang="es-DO" sz="1600" dirty="0"/>
        </a:p>
      </dgm:t>
    </dgm:pt>
    <dgm:pt modelId="{347D6725-8B82-4B22-8927-B5B5FE81BBCC}" type="parTrans" cxnId="{28FB0183-0E8B-4DD1-B162-D12B785A43EF}">
      <dgm:prSet/>
      <dgm:spPr/>
      <dgm:t>
        <a:bodyPr/>
        <a:lstStyle/>
        <a:p>
          <a:endParaRPr lang="es-EC" sz="2000"/>
        </a:p>
      </dgm:t>
    </dgm:pt>
    <dgm:pt modelId="{6D3C095C-3D72-4E83-9919-79026A418306}" type="sibTrans" cxnId="{28FB0183-0E8B-4DD1-B162-D12B785A43EF}">
      <dgm:prSet/>
      <dgm:spPr/>
      <dgm:t>
        <a:bodyPr/>
        <a:lstStyle/>
        <a:p>
          <a:endParaRPr lang="es-EC" sz="2000"/>
        </a:p>
      </dgm:t>
    </dgm:pt>
    <dgm:pt modelId="{14AABDD5-B552-4859-A5CF-4FE6DD37CD15}">
      <dgm:prSet phldrT="[Texto]" custT="1"/>
      <dgm:spPr/>
      <dgm:t>
        <a:bodyPr/>
        <a:lstStyle/>
        <a:p>
          <a:r>
            <a:rPr lang="es-DO" sz="1600" b="1" dirty="0">
              <a:solidFill>
                <a:srgbClr val="FF0000"/>
              </a:solidFill>
            </a:rPr>
            <a:t>ADEQUATE AND STABLE FUNDING </a:t>
          </a:r>
          <a:endParaRPr lang="es-DO" sz="1600" dirty="0">
            <a:solidFill>
              <a:srgbClr val="FF0000"/>
            </a:solidFill>
          </a:endParaRPr>
        </a:p>
        <a:p>
          <a:endParaRPr lang="es-DO" sz="1600" dirty="0"/>
        </a:p>
        <a:p>
          <a:endParaRPr lang="es-EC" sz="1600" dirty="0"/>
        </a:p>
      </dgm:t>
    </dgm:pt>
    <dgm:pt modelId="{21F9B140-D729-4F85-BCEF-81E777247635}" type="parTrans" cxnId="{C8E9A68A-BF49-4FCB-B0E4-EBE77666010F}">
      <dgm:prSet/>
      <dgm:spPr/>
      <dgm:t>
        <a:bodyPr/>
        <a:lstStyle/>
        <a:p>
          <a:endParaRPr lang="es-EC" sz="2000"/>
        </a:p>
      </dgm:t>
    </dgm:pt>
    <dgm:pt modelId="{7536AA39-B997-47E9-816D-1F672A58176F}" type="sibTrans" cxnId="{C8E9A68A-BF49-4FCB-B0E4-EBE77666010F}">
      <dgm:prSet/>
      <dgm:spPr/>
      <dgm:t>
        <a:bodyPr/>
        <a:lstStyle/>
        <a:p>
          <a:endParaRPr lang="es-EC" sz="2000"/>
        </a:p>
      </dgm:t>
    </dgm:pt>
    <dgm:pt modelId="{DCBBA90B-7F29-4878-912E-72C16FFDC78F}">
      <dgm:prSet phldrT="[Texto]" custT="1"/>
      <dgm:spPr/>
      <dgm:t>
        <a:bodyPr/>
        <a:lstStyle/>
        <a:p>
          <a:endParaRPr lang="es-DO" sz="1600" dirty="0"/>
        </a:p>
        <a:p>
          <a:r>
            <a:rPr lang="es-DO" sz="1600" b="1" dirty="0" err="1"/>
            <a:t>Strengthen</a:t>
          </a:r>
          <a:r>
            <a:rPr lang="es-DO" sz="1600" b="1" dirty="0"/>
            <a:t> </a:t>
          </a:r>
          <a:r>
            <a:rPr lang="es-DO" sz="1600" b="1" dirty="0" err="1"/>
            <a:t>Infrastructure</a:t>
          </a:r>
          <a:r>
            <a:rPr lang="es-DO" sz="1600" b="1" dirty="0"/>
            <a:t> (</a:t>
          </a:r>
          <a:r>
            <a:rPr lang="es-DO" sz="1600" b="1" dirty="0" err="1"/>
            <a:t>Research</a:t>
          </a:r>
          <a:r>
            <a:rPr lang="es-DO" sz="1600" b="1" dirty="0"/>
            <a:t> Centers, </a:t>
          </a:r>
          <a:r>
            <a:rPr lang="es-DO" sz="1600" b="1" dirty="0" err="1"/>
            <a:t>Megaprojects</a:t>
          </a:r>
          <a:r>
            <a:rPr lang="es-DO" sz="1600" b="1" dirty="0"/>
            <a:t>)</a:t>
          </a:r>
          <a:endParaRPr lang="es-EC" sz="1600" b="1" dirty="0"/>
        </a:p>
      </dgm:t>
    </dgm:pt>
    <dgm:pt modelId="{0115A7D1-3EE7-465B-A514-7D98D33E0C45}" type="sibTrans" cxnId="{98E45EE5-8B29-412A-A78B-9A844FAE4306}">
      <dgm:prSet/>
      <dgm:spPr/>
      <dgm:t>
        <a:bodyPr/>
        <a:lstStyle/>
        <a:p>
          <a:endParaRPr lang="es-EC" sz="2000"/>
        </a:p>
      </dgm:t>
    </dgm:pt>
    <dgm:pt modelId="{460C6F0A-6595-42C7-8866-20DAC393630C}" type="parTrans" cxnId="{98E45EE5-8B29-412A-A78B-9A844FAE4306}">
      <dgm:prSet/>
      <dgm:spPr/>
      <dgm:t>
        <a:bodyPr/>
        <a:lstStyle/>
        <a:p>
          <a:endParaRPr lang="es-EC" sz="2000"/>
        </a:p>
      </dgm:t>
    </dgm:pt>
    <dgm:pt modelId="{1EA34A47-F1AD-4678-967A-4E2BA71711D9}">
      <dgm:prSet phldrT="[Texto]" custT="1"/>
      <dgm:spPr/>
      <dgm:t>
        <a:bodyPr/>
        <a:lstStyle/>
        <a:p>
          <a:r>
            <a:rPr lang="es-DO" sz="1500" b="1" dirty="0" err="1"/>
            <a:t>Strengthen</a:t>
          </a:r>
          <a:r>
            <a:rPr lang="es-DO" sz="1500" b="1" dirty="0"/>
            <a:t> </a:t>
          </a:r>
          <a:r>
            <a:rPr lang="es-DO" sz="1500" b="1" dirty="0" err="1"/>
            <a:t>research</a:t>
          </a:r>
          <a:r>
            <a:rPr lang="es-DO" sz="1500" b="1" dirty="0"/>
            <a:t> </a:t>
          </a:r>
          <a:r>
            <a:rPr lang="es-DO" sz="1500" b="1" dirty="0" err="1"/>
            <a:t>groups</a:t>
          </a:r>
          <a:r>
            <a:rPr lang="es-DO" sz="1500" b="1" dirty="0"/>
            <a:t> New </a:t>
          </a:r>
          <a:r>
            <a:rPr lang="es-DO" sz="1500" b="1" dirty="0" err="1"/>
            <a:t>research</a:t>
          </a:r>
          <a:r>
            <a:rPr lang="es-DO" sz="1500" b="1" dirty="0"/>
            <a:t> </a:t>
          </a:r>
          <a:r>
            <a:rPr lang="es-DO" sz="1500" b="1" dirty="0" err="1"/>
            <a:t>lines</a:t>
          </a:r>
          <a:endParaRPr lang="es-DO" sz="1500" b="1" dirty="0"/>
        </a:p>
        <a:p>
          <a:r>
            <a:rPr lang="es-DO" sz="1500" b="1" dirty="0"/>
            <a:t>International </a:t>
          </a:r>
          <a:r>
            <a:rPr lang="es-DO" sz="1500" b="1" dirty="0" err="1"/>
            <a:t>Networking</a:t>
          </a:r>
          <a:endParaRPr lang="es-DO" sz="1500" b="1" dirty="0"/>
        </a:p>
        <a:p>
          <a:endParaRPr lang="es-EC" sz="1500" b="0" dirty="0"/>
        </a:p>
      </dgm:t>
    </dgm:pt>
    <dgm:pt modelId="{E6316771-7DA8-4B08-8157-6ED2DF49F8CA}" type="sibTrans" cxnId="{DFEEBC02-F747-493E-B431-B2A290A25FC0}">
      <dgm:prSet/>
      <dgm:spPr/>
      <dgm:t>
        <a:bodyPr/>
        <a:lstStyle/>
        <a:p>
          <a:endParaRPr lang="es-EC" sz="2000"/>
        </a:p>
      </dgm:t>
    </dgm:pt>
    <dgm:pt modelId="{9431807E-342A-426E-B142-67EC4C19DE35}" type="parTrans" cxnId="{DFEEBC02-F747-493E-B431-B2A290A25FC0}">
      <dgm:prSet/>
      <dgm:spPr/>
      <dgm:t>
        <a:bodyPr/>
        <a:lstStyle/>
        <a:p>
          <a:endParaRPr lang="es-EC" sz="2000"/>
        </a:p>
      </dgm:t>
    </dgm:pt>
    <dgm:pt modelId="{08E71012-D9D9-4C98-BCCC-660186D48BA9}" type="pres">
      <dgm:prSet presAssocID="{5C40C2FB-F6C1-4362-AF3E-EB3FD4E99552}" presName="compositeShape" presStyleCnt="0">
        <dgm:presLayoutVars>
          <dgm:chMax val="9"/>
          <dgm:dir/>
          <dgm:resizeHandles val="exact"/>
        </dgm:presLayoutVars>
      </dgm:prSet>
      <dgm:spPr/>
    </dgm:pt>
    <dgm:pt modelId="{323BF125-3666-4F5B-8846-460E0BADDB42}" type="pres">
      <dgm:prSet presAssocID="{5C40C2FB-F6C1-4362-AF3E-EB3FD4E99552}" presName="triangle1" presStyleLbl="node1" presStyleIdx="0" presStyleCnt="4" custScaleX="139664" custLinFactNeighborX="-1515" custLinFactNeighborY="-2276">
        <dgm:presLayoutVars>
          <dgm:bulletEnabled val="1"/>
        </dgm:presLayoutVars>
      </dgm:prSet>
      <dgm:spPr/>
    </dgm:pt>
    <dgm:pt modelId="{E99228EF-7200-445D-B09B-FA4511CF861A}" type="pres">
      <dgm:prSet presAssocID="{5C40C2FB-F6C1-4362-AF3E-EB3FD4E99552}" presName="triangle2" presStyleLbl="node1" presStyleIdx="1" presStyleCnt="4" custScaleX="142423" custLinFactNeighborX="-19562" custLinFactNeighborY="1812">
        <dgm:presLayoutVars>
          <dgm:bulletEnabled val="1"/>
        </dgm:presLayoutVars>
      </dgm:prSet>
      <dgm:spPr/>
    </dgm:pt>
    <dgm:pt modelId="{2CE674D0-4CD7-43CF-AEA9-97775F0E3490}" type="pres">
      <dgm:prSet presAssocID="{5C40C2FB-F6C1-4362-AF3E-EB3FD4E99552}" presName="triangle3" presStyleLbl="node1" presStyleIdx="2" presStyleCnt="4" custScaleX="139124">
        <dgm:presLayoutVars>
          <dgm:bulletEnabled val="1"/>
        </dgm:presLayoutVars>
      </dgm:prSet>
      <dgm:spPr/>
    </dgm:pt>
    <dgm:pt modelId="{C15A0FE8-133E-4321-B26E-0CA621579D47}" type="pres">
      <dgm:prSet presAssocID="{5C40C2FB-F6C1-4362-AF3E-EB3FD4E99552}" presName="triangle4" presStyleLbl="node1" presStyleIdx="3" presStyleCnt="4" custScaleX="136363" custLinFactNeighborX="13771" custLinFactNeighborY="-1219">
        <dgm:presLayoutVars>
          <dgm:bulletEnabled val="1"/>
        </dgm:presLayoutVars>
      </dgm:prSet>
      <dgm:spPr/>
    </dgm:pt>
  </dgm:ptLst>
  <dgm:cxnLst>
    <dgm:cxn modelId="{DFEEBC02-F747-493E-B431-B2A290A25FC0}" srcId="{5C40C2FB-F6C1-4362-AF3E-EB3FD4E99552}" destId="{1EA34A47-F1AD-4678-967A-4E2BA71711D9}" srcOrd="0" destOrd="0" parTransId="{9431807E-342A-426E-B142-67EC4C19DE35}" sibTransId="{E6316771-7DA8-4B08-8157-6ED2DF49F8CA}"/>
    <dgm:cxn modelId="{8FD46A12-0B9F-4748-BCA7-3E623538906D}" type="presOf" srcId="{5C40C2FB-F6C1-4362-AF3E-EB3FD4E99552}" destId="{08E71012-D9D9-4C98-BCCC-660186D48BA9}" srcOrd="0" destOrd="0" presId="urn:microsoft.com/office/officeart/2005/8/layout/pyramid4"/>
    <dgm:cxn modelId="{A2A4A218-987F-4832-8F61-62364630CD10}" type="presOf" srcId="{14AABDD5-B552-4859-A5CF-4FE6DD37CD15}" destId="{C15A0FE8-133E-4321-B26E-0CA621579D47}" srcOrd="0" destOrd="0" presId="urn:microsoft.com/office/officeart/2005/8/layout/pyramid4"/>
    <dgm:cxn modelId="{4BA96071-9F6E-41CB-B41B-267C42132897}" type="presOf" srcId="{22E378A9-5611-4DC8-BDD9-37B69C24DC90}" destId="{E99228EF-7200-445D-B09B-FA4511CF861A}" srcOrd="0" destOrd="0" presId="urn:microsoft.com/office/officeart/2005/8/layout/pyramid4"/>
    <dgm:cxn modelId="{4DA59756-5A48-4304-975F-CE9F210F06A8}" type="presOf" srcId="{1EA34A47-F1AD-4678-967A-4E2BA71711D9}" destId="{323BF125-3666-4F5B-8846-460E0BADDB42}" srcOrd="0" destOrd="0" presId="urn:microsoft.com/office/officeart/2005/8/layout/pyramid4"/>
    <dgm:cxn modelId="{28FB0183-0E8B-4DD1-B162-D12B785A43EF}" srcId="{5C40C2FB-F6C1-4362-AF3E-EB3FD4E99552}" destId="{22E378A9-5611-4DC8-BDD9-37B69C24DC90}" srcOrd="1" destOrd="0" parTransId="{347D6725-8B82-4B22-8927-B5B5FE81BBCC}" sibTransId="{6D3C095C-3D72-4E83-9919-79026A418306}"/>
    <dgm:cxn modelId="{C8E9A68A-BF49-4FCB-B0E4-EBE77666010F}" srcId="{5C40C2FB-F6C1-4362-AF3E-EB3FD4E99552}" destId="{14AABDD5-B552-4859-A5CF-4FE6DD37CD15}" srcOrd="3" destOrd="0" parTransId="{21F9B140-D729-4F85-BCEF-81E777247635}" sibTransId="{7536AA39-B997-47E9-816D-1F672A58176F}"/>
    <dgm:cxn modelId="{9CF69DA5-27DB-4D59-9C77-F162E6F60B10}" type="presOf" srcId="{DCBBA90B-7F29-4878-912E-72C16FFDC78F}" destId="{2CE674D0-4CD7-43CF-AEA9-97775F0E3490}" srcOrd="0" destOrd="0" presId="urn:microsoft.com/office/officeart/2005/8/layout/pyramid4"/>
    <dgm:cxn modelId="{98E45EE5-8B29-412A-A78B-9A844FAE4306}" srcId="{5C40C2FB-F6C1-4362-AF3E-EB3FD4E99552}" destId="{DCBBA90B-7F29-4878-912E-72C16FFDC78F}" srcOrd="2" destOrd="0" parTransId="{460C6F0A-6595-42C7-8866-20DAC393630C}" sibTransId="{0115A7D1-3EE7-465B-A514-7D98D33E0C45}"/>
    <dgm:cxn modelId="{940F6E37-B7E5-40BE-9EC6-907AB60BAC15}" type="presParOf" srcId="{08E71012-D9D9-4C98-BCCC-660186D48BA9}" destId="{323BF125-3666-4F5B-8846-460E0BADDB42}" srcOrd="0" destOrd="0" presId="urn:microsoft.com/office/officeart/2005/8/layout/pyramid4"/>
    <dgm:cxn modelId="{FAE02F03-1AB7-4A4E-949C-5E8634909FB9}" type="presParOf" srcId="{08E71012-D9D9-4C98-BCCC-660186D48BA9}" destId="{E99228EF-7200-445D-B09B-FA4511CF861A}" srcOrd="1" destOrd="0" presId="urn:microsoft.com/office/officeart/2005/8/layout/pyramid4"/>
    <dgm:cxn modelId="{EF3D79E2-D6D6-4A81-950E-41CC8259229F}" type="presParOf" srcId="{08E71012-D9D9-4C98-BCCC-660186D48BA9}" destId="{2CE674D0-4CD7-43CF-AEA9-97775F0E3490}" srcOrd="2" destOrd="0" presId="urn:microsoft.com/office/officeart/2005/8/layout/pyramid4"/>
    <dgm:cxn modelId="{3CAFBE60-8082-43EB-B827-3269A36A01BE}" type="presParOf" srcId="{08E71012-D9D9-4C98-BCCC-660186D48BA9}" destId="{C15A0FE8-133E-4321-B26E-0CA621579D4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BF125-3666-4F5B-8846-460E0BADDB42}">
      <dsp:nvSpPr>
        <dsp:cNvPr id="0" name=""/>
        <dsp:cNvSpPr/>
      </dsp:nvSpPr>
      <dsp:spPr>
        <a:xfrm>
          <a:off x="2369843" y="0"/>
          <a:ext cx="3318785" cy="237626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500" b="1" kern="1200" dirty="0" err="1"/>
            <a:t>Strengthen</a:t>
          </a:r>
          <a:r>
            <a:rPr lang="es-DO" sz="1500" b="1" kern="1200" dirty="0"/>
            <a:t> </a:t>
          </a:r>
          <a:r>
            <a:rPr lang="es-DO" sz="1500" b="1" kern="1200" dirty="0" err="1"/>
            <a:t>research</a:t>
          </a:r>
          <a:r>
            <a:rPr lang="es-DO" sz="1500" b="1" kern="1200" dirty="0"/>
            <a:t> </a:t>
          </a:r>
          <a:r>
            <a:rPr lang="es-DO" sz="1500" b="1" kern="1200" dirty="0" err="1"/>
            <a:t>groups</a:t>
          </a:r>
          <a:r>
            <a:rPr lang="es-DO" sz="1500" b="1" kern="1200" dirty="0"/>
            <a:t> New </a:t>
          </a:r>
          <a:r>
            <a:rPr lang="es-DO" sz="1500" b="1" kern="1200" dirty="0" err="1"/>
            <a:t>research</a:t>
          </a:r>
          <a:r>
            <a:rPr lang="es-DO" sz="1500" b="1" kern="1200" dirty="0"/>
            <a:t> </a:t>
          </a:r>
          <a:r>
            <a:rPr lang="es-DO" sz="1500" b="1" kern="1200" dirty="0" err="1"/>
            <a:t>lines</a:t>
          </a:r>
          <a:endParaRPr lang="es-DO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500" b="1" kern="1200" dirty="0"/>
            <a:t>International </a:t>
          </a:r>
          <a:r>
            <a:rPr lang="es-DO" sz="1500" b="1" kern="1200" dirty="0" err="1"/>
            <a:t>Networking</a:t>
          </a:r>
          <a:endParaRPr lang="es-DO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b="0" kern="1200" dirty="0"/>
        </a:p>
      </dsp:txBody>
      <dsp:txXfrm>
        <a:off x="3199539" y="1188132"/>
        <a:ext cx="1659393" cy="1188132"/>
      </dsp:txXfrm>
    </dsp:sp>
    <dsp:sp modelId="{E99228EF-7200-445D-B09B-FA4511CF861A}">
      <dsp:nvSpPr>
        <dsp:cNvPr id="0" name=""/>
        <dsp:cNvSpPr/>
      </dsp:nvSpPr>
      <dsp:spPr>
        <a:xfrm>
          <a:off x="720086" y="2376264"/>
          <a:ext cx="3384346" cy="237626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b="1" kern="1200" dirty="0" err="1"/>
            <a:t>Strengthen</a:t>
          </a:r>
          <a:r>
            <a:rPr lang="es-DO" sz="1600" b="1" kern="1200" dirty="0"/>
            <a:t> </a:t>
          </a:r>
          <a:r>
            <a:rPr lang="es-DO" sz="1600" b="1" kern="1200" dirty="0" err="1"/>
            <a:t>national</a:t>
          </a:r>
          <a:r>
            <a:rPr lang="es-DO" sz="1600" b="1" kern="1200" dirty="0"/>
            <a:t> and regional </a:t>
          </a:r>
          <a:r>
            <a:rPr lang="es-DO" sz="1600" b="1" kern="1200" dirty="0" err="1"/>
            <a:t>advanced</a:t>
          </a:r>
          <a:r>
            <a:rPr lang="es-DO" sz="1600" b="1" kern="1200" dirty="0"/>
            <a:t> </a:t>
          </a:r>
          <a:r>
            <a:rPr lang="es-DO" sz="1600" b="1" kern="1200" dirty="0" err="1"/>
            <a:t>education</a:t>
          </a:r>
          <a:r>
            <a:rPr lang="es-DO" sz="1600" b="1" kern="1200" dirty="0"/>
            <a:t>  </a:t>
          </a:r>
          <a:r>
            <a:rPr lang="es-DO" sz="1600" kern="1200" dirty="0"/>
            <a:t>(</a:t>
          </a:r>
          <a:r>
            <a:rPr lang="es-DO" sz="1600" kern="1200" dirty="0" err="1"/>
            <a:t>Ph</a:t>
          </a:r>
          <a:r>
            <a:rPr lang="es-DO" sz="1600" kern="1200" dirty="0"/>
            <a:t> D </a:t>
          </a:r>
          <a:r>
            <a:rPr lang="es-DO" sz="1600" kern="1200" dirty="0" err="1"/>
            <a:t>programs</a:t>
          </a:r>
          <a:r>
            <a:rPr lang="es-DO" sz="1600" kern="1200" dirty="0"/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600" kern="1200" dirty="0"/>
        </a:p>
      </dsp:txBody>
      <dsp:txXfrm>
        <a:off x="1566173" y="3564396"/>
        <a:ext cx="1692173" cy="1188132"/>
      </dsp:txXfrm>
    </dsp:sp>
    <dsp:sp modelId="{2CE674D0-4CD7-43CF-AEA9-97775F0E3490}">
      <dsp:nvSpPr>
        <dsp:cNvPr id="0" name=""/>
        <dsp:cNvSpPr/>
      </dsp:nvSpPr>
      <dsp:spPr>
        <a:xfrm rot="10800000">
          <a:off x="2412259" y="2376264"/>
          <a:ext cx="3305953" cy="237626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b="1" kern="1200" dirty="0" err="1"/>
            <a:t>Strengthen</a:t>
          </a:r>
          <a:r>
            <a:rPr lang="es-DO" sz="1600" b="1" kern="1200" dirty="0"/>
            <a:t> </a:t>
          </a:r>
          <a:r>
            <a:rPr lang="es-DO" sz="1600" b="1" kern="1200" dirty="0" err="1"/>
            <a:t>Infrastructure</a:t>
          </a:r>
          <a:r>
            <a:rPr lang="es-DO" sz="1600" b="1" kern="1200" dirty="0"/>
            <a:t> (</a:t>
          </a:r>
          <a:r>
            <a:rPr lang="es-DO" sz="1600" b="1" kern="1200" dirty="0" err="1"/>
            <a:t>Research</a:t>
          </a:r>
          <a:r>
            <a:rPr lang="es-DO" sz="1600" b="1" kern="1200" dirty="0"/>
            <a:t> Centers, </a:t>
          </a:r>
          <a:r>
            <a:rPr lang="es-DO" sz="1600" b="1" kern="1200" dirty="0" err="1"/>
            <a:t>Megaprojects</a:t>
          </a:r>
          <a:r>
            <a:rPr lang="es-DO" sz="1600" b="1" kern="1200" dirty="0"/>
            <a:t>)</a:t>
          </a:r>
          <a:endParaRPr lang="es-EC" sz="1600" b="1" kern="1200" dirty="0"/>
        </a:p>
      </dsp:txBody>
      <dsp:txXfrm rot="10800000">
        <a:off x="3238747" y="2376264"/>
        <a:ext cx="1652977" cy="1188132"/>
      </dsp:txXfrm>
    </dsp:sp>
    <dsp:sp modelId="{C15A0FE8-133E-4321-B26E-0CA621579D47}">
      <dsp:nvSpPr>
        <dsp:cNvPr id="0" name=""/>
        <dsp:cNvSpPr/>
      </dsp:nvSpPr>
      <dsp:spPr>
        <a:xfrm>
          <a:off x="3960431" y="2347297"/>
          <a:ext cx="3240344" cy="237626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b="1" kern="1200" dirty="0">
              <a:solidFill>
                <a:srgbClr val="FF0000"/>
              </a:solidFill>
            </a:rPr>
            <a:t>ADEQUATE AND STABLE FUNDING </a:t>
          </a:r>
          <a:endParaRPr lang="es-DO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4770517" y="3535429"/>
        <a:ext cx="1620172" cy="118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1D9E737-F39F-4A1B-A780-36BA25648528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FEBD665-AC62-4377-A7BE-CE76602B40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66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C059116-DF61-4245-8212-4AE58D2BF0E1}" type="datetimeFigureOut">
              <a:rPr lang="es-ES" smtClean="0"/>
              <a:pPr/>
              <a:t>23/09/2024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9CB63C8-CD35-46BD-8379-D62B196131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37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98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/>
              <a:t>Alianza para el Progreso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49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36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77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83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/>
              <a:t>Comentario sobre la </a:t>
            </a:r>
            <a:r>
              <a:rPr lang="es-DO" dirty="0" err="1"/>
              <a:t>Governance</a:t>
            </a:r>
            <a:r>
              <a:rPr lang="es-DO" baseline="0" dirty="0"/>
              <a:t> (Argentina ?)</a:t>
            </a:r>
          </a:p>
          <a:p>
            <a:pPr algn="r"/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3982-CB65-45E8-97F6-A70D275CEA52}" type="slidenum">
              <a:rPr lang="es-DO" smtClean="0"/>
              <a:pPr/>
              <a:t>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840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Industry</a:t>
            </a:r>
            <a:r>
              <a:rPr lang="es-ES" dirty="0"/>
              <a:t> </a:t>
            </a:r>
            <a:r>
              <a:rPr lang="es-ES" dirty="0" err="1"/>
              <a:t>Innovation</a:t>
            </a:r>
            <a:r>
              <a:rPr lang="es-ES" dirty="0"/>
              <a:t> </a:t>
            </a:r>
            <a:r>
              <a:rPr lang="es-ES" dirty="0" err="1"/>
              <a:t>Infrastructure</a:t>
            </a:r>
            <a:r>
              <a:rPr lang="es-ES" dirty="0"/>
              <a:t> </a:t>
            </a:r>
            <a:r>
              <a:rPr lang="es-ES" dirty="0" err="1"/>
              <a:t>Inequality</a:t>
            </a: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35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Through</a:t>
            </a:r>
            <a:r>
              <a:rPr lang="es-ES" dirty="0"/>
              <a:t> </a:t>
            </a: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92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00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70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66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/>
              <a:t>Alianza para el Progreso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B63C8-CD35-46BD-8379-D62B196131FD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8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6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13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80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1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37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6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6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16EA7B-1C33-4E5D-9697-9E27CC7C3324}" type="datetimeFigureOut">
              <a:rPr lang="es-CO" smtClean="0"/>
              <a:pPr/>
              <a:t>23/09/2024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6F80A7-7353-4948-A30C-B2E4C1043C22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2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9.1197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9.1197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d41586-024-005198-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395537" y="498339"/>
            <a:ext cx="8568952" cy="1176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1D2228"/>
                </a:solidFill>
                <a:latin typeface="Calbri (Cuerpo)"/>
              </a:rPr>
              <a:t> The Latin American Synchrotron in the Greater Caribbean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E2F088CE-3AB5-36A8-4AC2-DEB1E044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3900" b="1" dirty="0"/>
              <a:t>Galileo Violini</a:t>
            </a:r>
            <a:r>
              <a:rPr lang="en-US" sz="2100" b="1" dirty="0"/>
              <a:t> </a:t>
            </a:r>
          </a:p>
          <a:p>
            <a:pPr lvl="0" algn="ctr">
              <a:buNone/>
              <a:defRPr/>
            </a:pPr>
            <a:r>
              <a:rPr lang="it-IT" sz="2100" dirty="0"/>
              <a:t>International Center of  Physics, CIF, Bogota</a:t>
            </a:r>
          </a:p>
          <a:p>
            <a:pPr lvl="0" algn="ctr">
              <a:defRPr/>
            </a:pPr>
            <a:endParaRPr lang="it-IT" sz="2300" dirty="0"/>
          </a:p>
          <a:p>
            <a:pPr lvl="0" algn="ctr">
              <a:defRPr/>
            </a:pPr>
            <a:endParaRPr lang="it-IT" sz="2300" dirty="0"/>
          </a:p>
          <a:p>
            <a:pPr lvl="0" algn="ctr">
              <a:defRPr/>
            </a:pPr>
            <a:endParaRPr lang="it-IT" sz="2300" dirty="0"/>
          </a:p>
          <a:p>
            <a:pPr algn="ctr">
              <a:buNone/>
            </a:pPr>
            <a:r>
              <a:rPr lang="en-US" dirty="0" err="1"/>
              <a:t>EuPRAXIA_PP</a:t>
            </a:r>
            <a:r>
              <a:rPr lang="en-US" dirty="0"/>
              <a:t> ANNUAL MEETING</a:t>
            </a:r>
          </a:p>
          <a:p>
            <a:pPr algn="ctr">
              <a:buNone/>
            </a:pPr>
            <a:r>
              <a:rPr lang="en-US" dirty="0"/>
              <a:t>La </a:t>
            </a:r>
            <a:r>
              <a:rPr lang="en-US" dirty="0" err="1"/>
              <a:t>Biobola</a:t>
            </a:r>
            <a:r>
              <a:rPr lang="en-US" dirty="0"/>
              <a:t> Bay, Elba Island, Italy, September 27, 2024</a:t>
            </a:r>
          </a:p>
        </p:txBody>
      </p:sp>
    </p:spTree>
    <p:extLst>
      <p:ext uri="{BB962C8B-B14F-4D97-AF65-F5344CB8AC3E}">
        <p14:creationId xmlns:p14="http://schemas.microsoft.com/office/powerpoint/2010/main" val="32134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58192" y="4416"/>
            <a:ext cx="8072065" cy="1039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>
                <a:solidFill>
                  <a:schemeClr val="bg1"/>
                </a:solidFill>
                <a:latin typeface="Calbri (Cuerpo)"/>
                <a:ea typeface="+mj-ea"/>
                <a:cs typeface="+mj-cs"/>
              </a:rPr>
              <a:t>Where?</a:t>
            </a:r>
            <a:endParaRPr lang="it-IT" sz="4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4D28F38-6DAB-B339-81DF-664F48DE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196752"/>
            <a:ext cx="7543800" cy="50405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b="1" dirty="0"/>
              <a:t>Probably NOT URGENT DECISION – Political and Financial considerations are to be taken into account</a:t>
            </a:r>
          </a:p>
          <a:p>
            <a:pPr marL="0" indent="0" algn="just">
              <a:buNone/>
            </a:pPr>
            <a:r>
              <a:rPr lang="it-IT" sz="2200" b="1" dirty="0"/>
              <a:t>Several possibilities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>
                <a:solidFill>
                  <a:srgbClr val="FF0000"/>
                </a:solidFill>
              </a:rPr>
              <a:t>- Mexico – Plans exist. Hidalgo offered land for the Mexican project. Largest GNP in the region. Political complexity (federal structure allows local decisions, but eventual decision by Federal government) 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rgbClr val="0070C0"/>
                </a:solidFill>
              </a:rPr>
              <a:t> - Colombia – Royalties Law 2056 (Sept.30, 2020). Regional development of Atlantic Coast</a:t>
            </a:r>
          </a:p>
          <a:p>
            <a:pPr marL="0" indent="0" algn="just">
              <a:buNone/>
            </a:pPr>
            <a:r>
              <a:rPr lang="it-IT" sz="2200" dirty="0">
                <a:solidFill>
                  <a:srgbClr val="7030A0"/>
                </a:solidFill>
              </a:rPr>
              <a:t> </a:t>
            </a:r>
            <a:r>
              <a:rPr lang="it-IT" sz="2200" dirty="0">
                <a:solidFill>
                  <a:srgbClr val="FF0000"/>
                </a:solidFill>
              </a:rPr>
              <a:t>- Dominican Republic – Project of a City of Knowledge </a:t>
            </a:r>
          </a:p>
          <a:p>
            <a:pPr marL="0" indent="0" algn="just">
              <a:buNone/>
            </a:pPr>
            <a:endParaRPr lang="it-IT" sz="22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it-IT" sz="2200" dirty="0">
                <a:solidFill>
                  <a:srgbClr val="7030A0"/>
                </a:solidFill>
              </a:rPr>
              <a:t>C</a:t>
            </a:r>
            <a:r>
              <a:rPr lang="es-DO" sz="2200" dirty="0" err="1">
                <a:solidFill>
                  <a:srgbClr val="7030A0"/>
                </a:solidFill>
              </a:rPr>
              <a:t>entral</a:t>
            </a:r>
            <a:r>
              <a:rPr lang="es-DO" sz="2200" dirty="0">
                <a:solidFill>
                  <a:srgbClr val="7030A0"/>
                </a:solidFill>
              </a:rPr>
              <a:t> </a:t>
            </a:r>
            <a:r>
              <a:rPr lang="es-DO" sz="2200" dirty="0" err="1">
                <a:solidFill>
                  <a:srgbClr val="7030A0"/>
                </a:solidFill>
              </a:rPr>
              <a:t>America</a:t>
            </a:r>
            <a:r>
              <a:rPr lang="es-DO" sz="2200" dirty="0">
                <a:solidFill>
                  <a:srgbClr val="7030A0"/>
                </a:solidFill>
              </a:rPr>
              <a:t>? </a:t>
            </a:r>
            <a:r>
              <a:rPr lang="es-DO" sz="2200" dirty="0" err="1">
                <a:solidFill>
                  <a:srgbClr val="7030A0"/>
                </a:solidFill>
              </a:rPr>
              <a:t>Jointly</a:t>
            </a:r>
            <a:r>
              <a:rPr lang="es-DO" sz="2200" dirty="0">
                <a:solidFill>
                  <a:srgbClr val="7030A0"/>
                </a:solidFill>
              </a:rPr>
              <a:t> El Salvador - Guatemala - Honduras? Jamaica?</a:t>
            </a:r>
          </a:p>
          <a:p>
            <a:pPr marL="0" indent="0" algn="just">
              <a:buNone/>
            </a:pPr>
            <a:endParaRPr lang="es-DO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425820"/>
            <a:ext cx="8072065" cy="11261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it-IT" sz="40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bri (Cuerpo)"/>
                <a:ea typeface="+mj-ea"/>
                <a:cs typeface="+mj-cs"/>
              </a:rPr>
              <a:t>What  else elsewhere?</a:t>
            </a:r>
            <a:endParaRPr lang="it-IT" sz="4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sz="2400" b="1" dirty="0" err="1"/>
              <a:t>Wherever</a:t>
            </a:r>
            <a:r>
              <a:rPr lang="es-DO" sz="2400" b="1" dirty="0"/>
              <a:t> </a:t>
            </a:r>
            <a:r>
              <a:rPr lang="es-DO" sz="2400" b="1" dirty="0" err="1"/>
              <a:t>established</a:t>
            </a:r>
            <a:r>
              <a:rPr lang="es-DO" sz="2400" b="1" dirty="0"/>
              <a:t>, </a:t>
            </a:r>
            <a:r>
              <a:rPr lang="es-DO" sz="2400" b="1" dirty="0" err="1"/>
              <a:t>it</a:t>
            </a:r>
            <a:r>
              <a:rPr lang="es-DO" sz="2400" b="1" dirty="0"/>
              <a:t> </a:t>
            </a:r>
            <a:r>
              <a:rPr lang="es-DO" sz="2400" b="1" dirty="0" err="1"/>
              <a:t>must</a:t>
            </a:r>
            <a:r>
              <a:rPr lang="es-DO" sz="2400" b="1" dirty="0"/>
              <a:t> be a </a:t>
            </a:r>
            <a:r>
              <a:rPr lang="es-DO" sz="2400" b="1" dirty="0" err="1">
                <a:solidFill>
                  <a:srgbClr val="FF0000"/>
                </a:solidFill>
              </a:rPr>
              <a:t>Latin</a:t>
            </a:r>
            <a:r>
              <a:rPr lang="es-DO" sz="2400" b="1" dirty="0">
                <a:solidFill>
                  <a:srgbClr val="FF0000"/>
                </a:solidFill>
              </a:rPr>
              <a:t> American </a:t>
            </a:r>
            <a:r>
              <a:rPr lang="es-DO" sz="2400" b="1" dirty="0" err="1"/>
              <a:t>Synchrotron</a:t>
            </a:r>
            <a:r>
              <a:rPr lang="es-DO" sz="2400" b="1" dirty="0"/>
              <a:t>, </a:t>
            </a:r>
            <a:r>
              <a:rPr lang="es-DO" sz="2400" b="1" dirty="0" err="1"/>
              <a:t>located</a:t>
            </a:r>
            <a:r>
              <a:rPr lang="es-DO" sz="2400" b="1" dirty="0"/>
              <a:t> </a:t>
            </a:r>
            <a:r>
              <a:rPr lang="es-DO" sz="2400" b="1" dirty="0">
                <a:solidFill>
                  <a:srgbClr val="FF0000"/>
                </a:solidFill>
              </a:rPr>
              <a:t>WITHIN</a:t>
            </a:r>
            <a:r>
              <a:rPr lang="es-DO" sz="2400" b="1" dirty="0"/>
              <a:t> the Great </a:t>
            </a:r>
            <a:r>
              <a:rPr lang="es-DO" sz="2400" b="1" dirty="0" err="1"/>
              <a:t>Caribbean</a:t>
            </a:r>
            <a:endParaRPr lang="es-DO" sz="2400" b="1" dirty="0"/>
          </a:p>
          <a:p>
            <a:r>
              <a:rPr lang="es-DO" sz="2400" dirty="0" err="1"/>
              <a:t>Possible</a:t>
            </a:r>
            <a:r>
              <a:rPr lang="es-DO" sz="2400" dirty="0"/>
              <a:t> </a:t>
            </a:r>
            <a:r>
              <a:rPr lang="es-DO" sz="2400" dirty="0" err="1"/>
              <a:t>additional</a:t>
            </a:r>
            <a:r>
              <a:rPr lang="es-DO" sz="2400" dirty="0"/>
              <a:t> </a:t>
            </a:r>
            <a:r>
              <a:rPr lang="es-DO" sz="2400" dirty="0" err="1"/>
              <a:t>facilities</a:t>
            </a:r>
            <a:r>
              <a:rPr lang="es-DO" sz="2400" dirty="0"/>
              <a:t>. Compact Light </a:t>
            </a:r>
            <a:r>
              <a:rPr lang="es-DO" sz="2400" dirty="0" err="1"/>
              <a:t>Sources</a:t>
            </a:r>
            <a:r>
              <a:rPr lang="es-DO" sz="2400" dirty="0"/>
              <a:t> and </a:t>
            </a:r>
            <a:r>
              <a:rPr lang="es-DO" sz="2400" dirty="0" err="1"/>
              <a:t>small</a:t>
            </a:r>
            <a:r>
              <a:rPr lang="es-DO" sz="2400" dirty="0"/>
              <a:t> </a:t>
            </a:r>
            <a:r>
              <a:rPr lang="es-DO" sz="2400" dirty="0" err="1"/>
              <a:t>accelerators</a:t>
            </a:r>
            <a:r>
              <a:rPr lang="es-DO" sz="2400" dirty="0"/>
              <a:t> </a:t>
            </a:r>
            <a:r>
              <a:rPr lang="es-DO" sz="2400" dirty="0" err="1"/>
              <a:t>may</a:t>
            </a:r>
            <a:r>
              <a:rPr lang="es-DO" sz="2400" dirty="0"/>
              <a:t> be more </a:t>
            </a:r>
            <a:r>
              <a:rPr lang="es-DO" sz="2400" dirty="0" err="1"/>
              <a:t>than</a:t>
            </a:r>
            <a:r>
              <a:rPr lang="es-DO" sz="2400" dirty="0"/>
              <a:t> </a:t>
            </a:r>
            <a:r>
              <a:rPr lang="es-DO" sz="2400" dirty="0" err="1"/>
              <a:t>an</a:t>
            </a:r>
            <a:r>
              <a:rPr lang="es-DO" sz="2400" dirty="0"/>
              <a:t> </a:t>
            </a:r>
            <a:r>
              <a:rPr lang="es-DO" sz="2400" dirty="0" err="1"/>
              <a:t>intermediate</a:t>
            </a:r>
            <a:r>
              <a:rPr lang="es-DO" sz="2400" dirty="0"/>
              <a:t>-time </a:t>
            </a:r>
            <a:r>
              <a:rPr lang="es-DO" sz="2400" dirty="0" err="1"/>
              <a:t>option</a:t>
            </a:r>
            <a:endParaRPr lang="es-DO" sz="2400" dirty="0"/>
          </a:p>
          <a:p>
            <a:r>
              <a:rPr lang="es-DO" sz="2400" b="1" dirty="0">
                <a:solidFill>
                  <a:srgbClr val="FF0000"/>
                </a:solidFill>
              </a:rPr>
              <a:t>Regional </a:t>
            </a:r>
            <a:r>
              <a:rPr lang="es-DO" sz="2400" b="1" dirty="0" err="1">
                <a:solidFill>
                  <a:srgbClr val="FF0000"/>
                </a:solidFill>
              </a:rPr>
              <a:t>system</a:t>
            </a:r>
            <a:r>
              <a:rPr lang="es-DO" sz="2400" b="1" dirty="0">
                <a:solidFill>
                  <a:srgbClr val="FF0000"/>
                </a:solidFill>
              </a:rPr>
              <a:t> </a:t>
            </a:r>
            <a:r>
              <a:rPr lang="es-DO" sz="2400" b="1" dirty="0" err="1">
                <a:solidFill>
                  <a:srgbClr val="FF0000"/>
                </a:solidFill>
              </a:rPr>
              <a:t>of</a:t>
            </a:r>
            <a:r>
              <a:rPr lang="es-DO" sz="2400" b="1" dirty="0">
                <a:solidFill>
                  <a:srgbClr val="FF0000"/>
                </a:solidFill>
              </a:rPr>
              <a:t> </a:t>
            </a:r>
            <a:r>
              <a:rPr lang="es-DO" sz="2400" b="1" dirty="0" err="1">
                <a:solidFill>
                  <a:srgbClr val="FF0000"/>
                </a:solidFill>
              </a:rPr>
              <a:t>small</a:t>
            </a:r>
            <a:r>
              <a:rPr lang="es-DO" sz="2400" b="1" dirty="0">
                <a:solidFill>
                  <a:srgbClr val="FF0000"/>
                </a:solidFill>
              </a:rPr>
              <a:t> </a:t>
            </a:r>
            <a:r>
              <a:rPr lang="es-DO" sz="2400" b="1" dirty="0" err="1">
                <a:solidFill>
                  <a:srgbClr val="FF0000"/>
                </a:solidFill>
              </a:rPr>
              <a:t>accelerators</a:t>
            </a:r>
            <a:r>
              <a:rPr lang="es-DO" sz="2400" b="1" dirty="0">
                <a:solidFill>
                  <a:srgbClr val="FF0000"/>
                </a:solidFill>
              </a:rPr>
              <a:t>?  </a:t>
            </a:r>
            <a:r>
              <a:rPr lang="es-DO" sz="2400" b="1" dirty="0" err="1">
                <a:solidFill>
                  <a:srgbClr val="FF0000"/>
                </a:solidFill>
              </a:rPr>
              <a:t>Potential</a:t>
            </a:r>
            <a:r>
              <a:rPr lang="es-DO" sz="2400" b="1" dirty="0">
                <a:solidFill>
                  <a:srgbClr val="FF0000"/>
                </a:solidFill>
              </a:rPr>
              <a:t> </a:t>
            </a:r>
            <a:r>
              <a:rPr lang="es-DO" sz="2400" b="1" dirty="0" err="1">
                <a:solidFill>
                  <a:srgbClr val="FF0000"/>
                </a:solidFill>
              </a:rPr>
              <a:t>Political</a:t>
            </a:r>
            <a:r>
              <a:rPr lang="es-DO" sz="2400" b="1" dirty="0">
                <a:solidFill>
                  <a:srgbClr val="FF0000"/>
                </a:solidFill>
              </a:rPr>
              <a:t> NECESSITY</a:t>
            </a:r>
          </a:p>
          <a:p>
            <a:r>
              <a:rPr lang="es-DO" sz="2400" dirty="0" err="1"/>
              <a:t>Belonging</a:t>
            </a:r>
            <a:r>
              <a:rPr lang="es-DO" sz="2400" dirty="0"/>
              <a:t> </a:t>
            </a:r>
            <a:r>
              <a:rPr lang="es-DO" sz="2400" dirty="0" err="1"/>
              <a:t>to</a:t>
            </a:r>
            <a:r>
              <a:rPr lang="es-DO" sz="2400" dirty="0"/>
              <a:t> a </a:t>
            </a:r>
            <a:r>
              <a:rPr lang="es-DO" sz="2400" dirty="0" err="1"/>
              <a:t>unique</a:t>
            </a:r>
            <a:r>
              <a:rPr lang="es-DO" sz="2400" dirty="0"/>
              <a:t> </a:t>
            </a:r>
            <a:r>
              <a:rPr lang="es-DO" sz="2400" dirty="0" err="1"/>
              <a:t>institution</a:t>
            </a:r>
            <a:r>
              <a:rPr lang="es-DO" sz="2400" dirty="0"/>
              <a:t>?  </a:t>
            </a:r>
            <a:r>
              <a:rPr lang="es-DO" sz="2400" dirty="0" err="1"/>
              <a:t>If</a:t>
            </a:r>
            <a:r>
              <a:rPr lang="es-DO" sz="2400" dirty="0"/>
              <a:t> (and </a:t>
            </a:r>
            <a:r>
              <a:rPr lang="es-DO" sz="2400" dirty="0" err="1"/>
              <a:t>probably</a:t>
            </a:r>
            <a:r>
              <a:rPr lang="es-DO" sz="2400" dirty="0"/>
              <a:t> </a:t>
            </a:r>
            <a:r>
              <a:rPr lang="es-DO" sz="2400" dirty="0" err="1"/>
              <a:t>only</a:t>
            </a:r>
            <a:r>
              <a:rPr lang="es-DO" sz="2400" dirty="0"/>
              <a:t> </a:t>
            </a:r>
            <a:r>
              <a:rPr lang="es-DO" sz="2400" dirty="0" err="1"/>
              <a:t>if</a:t>
            </a:r>
            <a:r>
              <a:rPr lang="es-DO" sz="2400" dirty="0"/>
              <a:t>) </a:t>
            </a:r>
            <a:r>
              <a:rPr lang="es-DO" sz="2400" dirty="0" err="1"/>
              <a:t>part</a:t>
            </a:r>
            <a:r>
              <a:rPr lang="es-DO" sz="2400" dirty="0"/>
              <a:t> </a:t>
            </a:r>
            <a:r>
              <a:rPr lang="es-DO" sz="2400" dirty="0" err="1"/>
              <a:t>of</a:t>
            </a:r>
            <a:r>
              <a:rPr lang="es-DO" sz="2400" dirty="0"/>
              <a:t> a regional </a:t>
            </a:r>
            <a:r>
              <a:rPr lang="es-DO" sz="2400" dirty="0" err="1"/>
              <a:t>lab</a:t>
            </a:r>
            <a:r>
              <a:rPr lang="es-DO" sz="2400" dirty="0"/>
              <a:t>., </a:t>
            </a:r>
            <a:r>
              <a:rPr lang="es-DO" sz="2400" dirty="0" err="1"/>
              <a:t>independence</a:t>
            </a:r>
            <a:r>
              <a:rPr lang="es-DO" sz="2400" dirty="0"/>
              <a:t> </a:t>
            </a:r>
            <a:r>
              <a:rPr lang="es-DO" sz="2400" dirty="0" err="1"/>
              <a:t>of</a:t>
            </a:r>
            <a:r>
              <a:rPr lang="es-DO" sz="2400" dirty="0"/>
              <a:t> </a:t>
            </a:r>
            <a:r>
              <a:rPr lang="es-DO" sz="2400" dirty="0" err="1"/>
              <a:t>possible</a:t>
            </a:r>
            <a:r>
              <a:rPr lang="es-DO" sz="2400" dirty="0"/>
              <a:t> </a:t>
            </a:r>
            <a:r>
              <a:rPr lang="es-DO" sz="2400" dirty="0" err="1"/>
              <a:t>national</a:t>
            </a:r>
            <a:r>
              <a:rPr lang="es-DO" sz="2400" dirty="0"/>
              <a:t> </a:t>
            </a:r>
            <a:r>
              <a:rPr lang="es-DO" sz="2400" dirty="0" err="1"/>
              <a:t>political</a:t>
            </a:r>
            <a:r>
              <a:rPr lang="es-DO" sz="2400" dirty="0"/>
              <a:t> </a:t>
            </a:r>
            <a:r>
              <a:rPr lang="es-DO" sz="2400" dirty="0" err="1"/>
              <a:t>changes</a:t>
            </a:r>
            <a:r>
              <a:rPr lang="es-DO" sz="2400" dirty="0"/>
              <a:t> </a:t>
            </a:r>
            <a:r>
              <a:rPr lang="es-DO" sz="2400" dirty="0" err="1"/>
              <a:t>ensured</a:t>
            </a:r>
            <a:endParaRPr lang="es-DO" sz="2400" dirty="0"/>
          </a:p>
          <a:p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6729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425820"/>
            <a:ext cx="8072065" cy="11261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it-IT" sz="40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bri (Cuerpo)"/>
                <a:ea typeface="+mj-ea"/>
                <a:cs typeface="+mj-cs"/>
              </a:rPr>
              <a:t>Feasibility Conditions</a:t>
            </a:r>
            <a:endParaRPr lang="it-IT" sz="4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dirty="0" err="1"/>
              <a:t>Exixtence</a:t>
            </a:r>
            <a:r>
              <a:rPr lang="es-DO" dirty="0"/>
              <a:t> </a:t>
            </a:r>
            <a:r>
              <a:rPr lang="es-DO" dirty="0" err="1"/>
              <a:t>of</a:t>
            </a:r>
            <a:r>
              <a:rPr lang="es-DO" dirty="0"/>
              <a:t> </a:t>
            </a:r>
            <a:r>
              <a:rPr lang="es-DO" dirty="0" err="1"/>
              <a:t>scientific</a:t>
            </a:r>
            <a:r>
              <a:rPr lang="es-DO" dirty="0"/>
              <a:t> </a:t>
            </a:r>
            <a:r>
              <a:rPr lang="es-DO" dirty="0" err="1"/>
              <a:t>demand</a:t>
            </a:r>
            <a:r>
              <a:rPr lang="es-DO" dirty="0"/>
              <a:t> and </a:t>
            </a:r>
            <a:r>
              <a:rPr lang="es-DO" dirty="0" err="1"/>
              <a:t>technical</a:t>
            </a:r>
            <a:r>
              <a:rPr lang="es-DO" dirty="0"/>
              <a:t> </a:t>
            </a:r>
            <a:r>
              <a:rPr lang="es-DO" dirty="0" err="1"/>
              <a:t>capacity</a:t>
            </a:r>
            <a:endParaRPr lang="es-DO" dirty="0"/>
          </a:p>
          <a:p>
            <a:endParaRPr lang="es-DO" dirty="0"/>
          </a:p>
          <a:p>
            <a:r>
              <a:rPr lang="es-DO" dirty="0" err="1"/>
              <a:t>Availability</a:t>
            </a:r>
            <a:r>
              <a:rPr lang="es-DO" dirty="0"/>
              <a:t> </a:t>
            </a:r>
            <a:r>
              <a:rPr lang="es-DO" dirty="0" err="1"/>
              <a:t>of</a:t>
            </a:r>
            <a:r>
              <a:rPr lang="es-DO" dirty="0"/>
              <a:t> </a:t>
            </a:r>
            <a:r>
              <a:rPr lang="es-DO" dirty="0" err="1"/>
              <a:t>economic</a:t>
            </a:r>
            <a:r>
              <a:rPr lang="es-DO" dirty="0"/>
              <a:t> </a:t>
            </a:r>
            <a:r>
              <a:rPr lang="es-DO" dirty="0" err="1"/>
              <a:t>interest</a:t>
            </a:r>
            <a:r>
              <a:rPr lang="es-DO" dirty="0"/>
              <a:t> and </a:t>
            </a:r>
            <a:r>
              <a:rPr lang="es-DO" dirty="0" err="1"/>
              <a:t>financial</a:t>
            </a:r>
            <a:r>
              <a:rPr lang="es-DO" dirty="0"/>
              <a:t> </a:t>
            </a:r>
            <a:r>
              <a:rPr lang="es-DO" dirty="0" err="1"/>
              <a:t>resources</a:t>
            </a:r>
            <a:endParaRPr lang="es-DO" dirty="0"/>
          </a:p>
          <a:p>
            <a:endParaRPr lang="es-DO" dirty="0"/>
          </a:p>
          <a:p>
            <a:r>
              <a:rPr lang="es-DO" dirty="0"/>
              <a:t>Social </a:t>
            </a:r>
            <a:r>
              <a:rPr lang="es-DO" dirty="0" err="1"/>
              <a:t>acceptance</a:t>
            </a:r>
            <a:r>
              <a:rPr lang="es-DO" dirty="0"/>
              <a:t> </a:t>
            </a:r>
          </a:p>
          <a:p>
            <a:endParaRPr lang="es-DO" dirty="0"/>
          </a:p>
          <a:p>
            <a:r>
              <a:rPr lang="es-DO" dirty="0" err="1"/>
              <a:t>Favourable</a:t>
            </a:r>
            <a:r>
              <a:rPr lang="es-DO" dirty="0"/>
              <a:t> </a:t>
            </a:r>
            <a:r>
              <a:rPr lang="es-DO" dirty="0" err="1"/>
              <a:t>national</a:t>
            </a:r>
            <a:r>
              <a:rPr lang="es-DO" dirty="0"/>
              <a:t>, regional and </a:t>
            </a:r>
            <a:r>
              <a:rPr lang="es-DO" dirty="0" err="1"/>
              <a:t>international</a:t>
            </a:r>
            <a:r>
              <a:rPr lang="es-DO" dirty="0"/>
              <a:t> </a:t>
            </a:r>
            <a:r>
              <a:rPr lang="es-DO" dirty="0" err="1"/>
              <a:t>context</a:t>
            </a:r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127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70270" y="425820"/>
            <a:ext cx="8072065" cy="11261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it-IT" sz="40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bri (Cuerpo)"/>
                <a:ea typeface="+mj-ea"/>
                <a:cs typeface="+mj-cs"/>
              </a:rPr>
              <a:t>Scientific Demand and technical Capacity</a:t>
            </a:r>
            <a:endParaRPr lang="it-IT" sz="4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DO" sz="8000" b="1" dirty="0" err="1"/>
              <a:t>Scientific</a:t>
            </a:r>
            <a:r>
              <a:rPr lang="es-DO" sz="8000" b="1" dirty="0"/>
              <a:t> </a:t>
            </a:r>
            <a:r>
              <a:rPr lang="es-DO" sz="8000" b="1" dirty="0" err="1"/>
              <a:t>demand</a:t>
            </a:r>
            <a:r>
              <a:rPr lang="es-DO" sz="8000" b="1" dirty="0"/>
              <a:t> and </a:t>
            </a:r>
            <a:r>
              <a:rPr lang="es-DO" sz="8000" b="1" dirty="0" err="1"/>
              <a:t>potential</a:t>
            </a:r>
            <a:r>
              <a:rPr lang="es-DO" sz="8000" b="1" dirty="0"/>
              <a:t> </a:t>
            </a:r>
            <a:r>
              <a:rPr lang="es-DO" sz="8000" b="1" dirty="0" err="1"/>
              <a:t>users</a:t>
            </a:r>
            <a:r>
              <a:rPr lang="es-DO" sz="8000" b="1" dirty="0"/>
              <a:t> (</a:t>
            </a:r>
            <a:r>
              <a:rPr lang="es-DO" sz="8000" b="1" dirty="0" err="1"/>
              <a:t>basin</a:t>
            </a:r>
            <a:r>
              <a:rPr lang="es-DO" sz="8000" b="1" dirty="0"/>
              <a:t> </a:t>
            </a:r>
            <a:r>
              <a:rPr lang="es-DO" sz="8000" b="1" dirty="0" err="1"/>
              <a:t>of</a:t>
            </a:r>
            <a:r>
              <a:rPr lang="es-DO" sz="8000" b="1" dirty="0"/>
              <a:t> </a:t>
            </a:r>
            <a:r>
              <a:rPr lang="es-DO" sz="8000" b="1" dirty="0" err="1"/>
              <a:t>several</a:t>
            </a:r>
            <a:r>
              <a:rPr lang="es-DO" sz="8000" b="1" dirty="0"/>
              <a:t> </a:t>
            </a:r>
            <a:r>
              <a:rPr lang="es-DO" sz="8000" b="1" dirty="0" err="1"/>
              <a:t>thousands</a:t>
            </a:r>
            <a:r>
              <a:rPr lang="es-DO" sz="8000" b="1" dirty="0"/>
              <a:t> </a:t>
            </a:r>
            <a:r>
              <a:rPr lang="es-DO" sz="8000" b="1" dirty="0" err="1"/>
              <a:t>needed</a:t>
            </a:r>
            <a:r>
              <a:rPr lang="es-DO" sz="8000" b="1" dirty="0"/>
              <a:t>)</a:t>
            </a:r>
          </a:p>
          <a:p>
            <a:r>
              <a:rPr lang="es-DO" sz="8000" dirty="0" err="1"/>
              <a:t>Expected</a:t>
            </a:r>
            <a:r>
              <a:rPr lang="es-DO" sz="8000" dirty="0"/>
              <a:t> </a:t>
            </a:r>
            <a:r>
              <a:rPr lang="es-DO" sz="8000" dirty="0" err="1"/>
              <a:t>also</a:t>
            </a:r>
            <a:r>
              <a:rPr lang="es-DO" sz="8000" dirty="0"/>
              <a:t> </a:t>
            </a:r>
            <a:r>
              <a:rPr lang="es-DO" sz="8000" dirty="0" err="1"/>
              <a:t>users</a:t>
            </a:r>
            <a:r>
              <a:rPr lang="es-DO" sz="8000" dirty="0"/>
              <a:t> </a:t>
            </a:r>
            <a:r>
              <a:rPr lang="es-DO" sz="8000" dirty="0" err="1"/>
              <a:t>from</a:t>
            </a:r>
            <a:r>
              <a:rPr lang="es-DO" sz="8000" dirty="0"/>
              <a:t> </a:t>
            </a:r>
            <a:r>
              <a:rPr lang="es-DO" sz="8000" dirty="0" err="1"/>
              <a:t>outside</a:t>
            </a:r>
            <a:r>
              <a:rPr lang="es-DO" sz="8000" dirty="0"/>
              <a:t> </a:t>
            </a:r>
            <a:r>
              <a:rPr lang="es-DO" sz="8000" dirty="0" err="1"/>
              <a:t>the</a:t>
            </a:r>
            <a:r>
              <a:rPr lang="es-DO" sz="8000" dirty="0"/>
              <a:t> </a:t>
            </a:r>
            <a:r>
              <a:rPr lang="es-DO" sz="8000" dirty="0" err="1"/>
              <a:t>Region</a:t>
            </a:r>
            <a:endParaRPr lang="es-DO" sz="8000" dirty="0"/>
          </a:p>
          <a:p>
            <a:r>
              <a:rPr lang="es-DO" sz="8000" dirty="0" err="1">
                <a:solidFill>
                  <a:srgbClr val="FF0000"/>
                </a:solidFill>
              </a:rPr>
              <a:t>Potentially</a:t>
            </a:r>
            <a:r>
              <a:rPr lang="es-DO" sz="8000" dirty="0">
                <a:solidFill>
                  <a:srgbClr val="FF0000"/>
                </a:solidFill>
              </a:rPr>
              <a:t> </a:t>
            </a:r>
            <a:r>
              <a:rPr lang="es-DO" sz="8000" dirty="0" err="1"/>
              <a:t>high</a:t>
            </a:r>
            <a:r>
              <a:rPr lang="es-DO" sz="8000" dirty="0"/>
              <a:t> </a:t>
            </a:r>
            <a:r>
              <a:rPr lang="es-DO" sz="8000" dirty="0" err="1"/>
              <a:t>availability</a:t>
            </a:r>
            <a:r>
              <a:rPr lang="es-DO" sz="8000" dirty="0"/>
              <a:t>, </a:t>
            </a:r>
            <a:r>
              <a:rPr lang="es-DO" sz="8000" dirty="0" err="1"/>
              <a:t>especially</a:t>
            </a:r>
            <a:r>
              <a:rPr lang="es-DO" sz="8000" dirty="0"/>
              <a:t> in </a:t>
            </a:r>
            <a:r>
              <a:rPr lang="es-DO" sz="8000" dirty="0" err="1"/>
              <a:t>sectors</a:t>
            </a:r>
            <a:r>
              <a:rPr lang="es-DO" sz="8000" dirty="0"/>
              <a:t> </a:t>
            </a:r>
            <a:r>
              <a:rPr lang="es-DO" sz="8000" dirty="0" err="1"/>
              <a:t>where</a:t>
            </a:r>
            <a:r>
              <a:rPr lang="es-DO" sz="8000" dirty="0"/>
              <a:t> </a:t>
            </a:r>
            <a:r>
              <a:rPr lang="es-DO" sz="8000" dirty="0" err="1"/>
              <a:t>Region’s</a:t>
            </a:r>
            <a:r>
              <a:rPr lang="es-DO" sz="8000" dirty="0"/>
              <a:t> non-</a:t>
            </a:r>
            <a:r>
              <a:rPr lang="es-DO" sz="8000" dirty="0" err="1"/>
              <a:t>scientific</a:t>
            </a:r>
            <a:r>
              <a:rPr lang="es-DO" sz="8000" dirty="0"/>
              <a:t> </a:t>
            </a:r>
            <a:r>
              <a:rPr lang="es-DO" sz="8000" dirty="0" err="1"/>
              <a:t>demand</a:t>
            </a:r>
            <a:r>
              <a:rPr lang="es-DO" sz="8000" dirty="0"/>
              <a:t> </a:t>
            </a:r>
            <a:r>
              <a:rPr lang="es-DO" sz="8000" dirty="0" err="1"/>
              <a:t>is</a:t>
            </a:r>
            <a:r>
              <a:rPr lang="es-DO" sz="8000" dirty="0"/>
              <a:t> </a:t>
            </a:r>
            <a:r>
              <a:rPr lang="es-DO" sz="8000" dirty="0" err="1"/>
              <a:t>high</a:t>
            </a:r>
            <a:r>
              <a:rPr lang="es-DO" sz="8000" dirty="0"/>
              <a:t>, </a:t>
            </a:r>
            <a:r>
              <a:rPr lang="es-DO" sz="8000" dirty="0" err="1"/>
              <a:t>such</a:t>
            </a:r>
            <a:r>
              <a:rPr lang="es-DO" sz="8000" dirty="0"/>
              <a:t> as </a:t>
            </a:r>
            <a:r>
              <a:rPr lang="es-DO" sz="8000" dirty="0" err="1"/>
              <a:t>health</a:t>
            </a:r>
            <a:r>
              <a:rPr lang="es-DO" sz="8000" dirty="0"/>
              <a:t>, </a:t>
            </a:r>
            <a:r>
              <a:rPr lang="es-DO" sz="8000" dirty="0" err="1"/>
              <a:t>food</a:t>
            </a:r>
            <a:r>
              <a:rPr lang="es-DO" sz="8000" dirty="0"/>
              <a:t> safety, </a:t>
            </a:r>
            <a:r>
              <a:rPr lang="es-DO" sz="8000" dirty="0" err="1"/>
              <a:t>biodiversity</a:t>
            </a:r>
            <a:r>
              <a:rPr lang="es-DO" sz="8000" dirty="0"/>
              <a:t>, </a:t>
            </a:r>
            <a:r>
              <a:rPr lang="es-DO" sz="8000" dirty="0" err="1"/>
              <a:t>all</a:t>
            </a:r>
            <a:r>
              <a:rPr lang="es-DO" sz="8000" dirty="0"/>
              <a:t> </a:t>
            </a:r>
            <a:r>
              <a:rPr lang="es-DO" sz="8000" dirty="0" err="1"/>
              <a:t>of</a:t>
            </a:r>
            <a:r>
              <a:rPr lang="es-DO" sz="8000" dirty="0"/>
              <a:t> </a:t>
            </a:r>
            <a:r>
              <a:rPr lang="es-DO" sz="8000" dirty="0" err="1"/>
              <a:t>socioeconomic</a:t>
            </a:r>
            <a:r>
              <a:rPr lang="es-DO" sz="8000" dirty="0"/>
              <a:t> </a:t>
            </a:r>
            <a:r>
              <a:rPr lang="es-DO" sz="8000" dirty="0" err="1"/>
              <a:t>importance</a:t>
            </a:r>
            <a:r>
              <a:rPr lang="es-DO" sz="8000" dirty="0"/>
              <a:t>. </a:t>
            </a:r>
            <a:r>
              <a:rPr lang="es-DO" sz="8000" dirty="0" err="1"/>
              <a:t>Estimated</a:t>
            </a:r>
            <a:r>
              <a:rPr lang="es-DO" sz="8000" dirty="0"/>
              <a:t> </a:t>
            </a:r>
            <a:r>
              <a:rPr lang="es-DO" sz="8000" dirty="0" err="1"/>
              <a:t>size</a:t>
            </a:r>
            <a:r>
              <a:rPr lang="es-DO" sz="8000" dirty="0"/>
              <a:t> </a:t>
            </a:r>
            <a:r>
              <a:rPr lang="es-DO" sz="8000" dirty="0" err="1"/>
              <a:t>of</a:t>
            </a:r>
            <a:r>
              <a:rPr lang="es-DO" sz="8000" dirty="0"/>
              <a:t> </a:t>
            </a:r>
            <a:r>
              <a:rPr lang="es-DO" sz="8000" dirty="0" err="1"/>
              <a:t>this</a:t>
            </a:r>
            <a:r>
              <a:rPr lang="es-DO" sz="8000" dirty="0"/>
              <a:t> </a:t>
            </a:r>
            <a:r>
              <a:rPr lang="es-DO" sz="8000" dirty="0" err="1"/>
              <a:t>community</a:t>
            </a:r>
            <a:r>
              <a:rPr lang="es-DO" sz="8000" dirty="0"/>
              <a:t>: </a:t>
            </a:r>
            <a:r>
              <a:rPr lang="es-DO" sz="8000" dirty="0" err="1"/>
              <a:t>tens</a:t>
            </a:r>
            <a:r>
              <a:rPr lang="es-DO" sz="8000" dirty="0"/>
              <a:t> </a:t>
            </a:r>
            <a:r>
              <a:rPr lang="es-DO" sz="8000" dirty="0" err="1"/>
              <a:t>of</a:t>
            </a:r>
            <a:r>
              <a:rPr lang="es-DO" sz="8000" dirty="0"/>
              <a:t> </a:t>
            </a:r>
            <a:r>
              <a:rPr lang="es-DO" sz="8000" dirty="0" err="1"/>
              <a:t>thousands</a:t>
            </a:r>
            <a:r>
              <a:rPr lang="es-DO" sz="8000" dirty="0"/>
              <a:t> </a:t>
            </a:r>
            <a:r>
              <a:rPr lang="es-DO" sz="8000" dirty="0" err="1"/>
              <a:t>potential</a:t>
            </a:r>
            <a:r>
              <a:rPr lang="es-DO" sz="8000" dirty="0"/>
              <a:t> </a:t>
            </a:r>
            <a:r>
              <a:rPr lang="es-DO" sz="8000" dirty="0" err="1"/>
              <a:t>users</a:t>
            </a:r>
            <a:r>
              <a:rPr lang="es-DO" sz="8000" dirty="0"/>
              <a:t>. </a:t>
            </a:r>
          </a:p>
          <a:p>
            <a:r>
              <a:rPr lang="es-DO" sz="8000" dirty="0"/>
              <a:t>Little </a:t>
            </a:r>
            <a:r>
              <a:rPr lang="es-DO" sz="8000" dirty="0" err="1"/>
              <a:t>experience</a:t>
            </a:r>
            <a:r>
              <a:rPr lang="es-DO" sz="8000" dirty="0"/>
              <a:t>. </a:t>
            </a:r>
            <a:r>
              <a:rPr lang="es-DO" sz="8000" dirty="0" err="1"/>
              <a:t>Existing</a:t>
            </a:r>
            <a:r>
              <a:rPr lang="es-DO" sz="8000" dirty="0"/>
              <a:t> </a:t>
            </a:r>
            <a:r>
              <a:rPr lang="es-DO" sz="8000" dirty="0" err="1"/>
              <a:t>synchrotrons</a:t>
            </a:r>
            <a:r>
              <a:rPr lang="es-DO" sz="8000" dirty="0"/>
              <a:t> </a:t>
            </a:r>
            <a:r>
              <a:rPr lang="es-DO" sz="8000" dirty="0" err="1"/>
              <a:t>far</a:t>
            </a:r>
            <a:r>
              <a:rPr lang="es-DO" sz="8000" dirty="0"/>
              <a:t> </a:t>
            </a:r>
            <a:r>
              <a:rPr lang="es-DO" sz="8000" dirty="0" err="1"/>
              <a:t>located</a:t>
            </a:r>
            <a:r>
              <a:rPr lang="es-DO" sz="8000" dirty="0"/>
              <a:t>. </a:t>
            </a:r>
            <a:r>
              <a:rPr lang="es-DO" sz="8000" dirty="0" err="1"/>
              <a:t>Other</a:t>
            </a:r>
            <a:r>
              <a:rPr lang="es-DO" sz="8000" dirty="0"/>
              <a:t> </a:t>
            </a:r>
            <a:r>
              <a:rPr lang="es-DO" sz="8000" dirty="0" err="1"/>
              <a:t>research</a:t>
            </a:r>
            <a:r>
              <a:rPr lang="es-DO" sz="8000" dirty="0"/>
              <a:t> </a:t>
            </a:r>
            <a:r>
              <a:rPr lang="es-DO" sz="8000" dirty="0" err="1"/>
              <a:t>techniques</a:t>
            </a:r>
            <a:r>
              <a:rPr lang="es-DO" sz="8000" dirty="0"/>
              <a:t> are </a:t>
            </a:r>
            <a:r>
              <a:rPr lang="es-DO" sz="8000" dirty="0" err="1"/>
              <a:t>used</a:t>
            </a:r>
            <a:r>
              <a:rPr lang="es-DO" sz="8000" dirty="0"/>
              <a:t>. </a:t>
            </a:r>
            <a:r>
              <a:rPr lang="es-DO" sz="8000" dirty="0">
                <a:solidFill>
                  <a:srgbClr val="FF0000"/>
                </a:solidFill>
              </a:rPr>
              <a:t>Training </a:t>
            </a:r>
            <a:r>
              <a:rPr lang="es-DO" sz="8000" dirty="0" err="1">
                <a:solidFill>
                  <a:srgbClr val="FF0000"/>
                </a:solidFill>
              </a:rPr>
              <a:t>necessary</a:t>
            </a:r>
            <a:r>
              <a:rPr lang="es-DO" sz="8000" dirty="0"/>
              <a:t>, </a:t>
            </a:r>
            <a:r>
              <a:rPr lang="es-DO" sz="8000" dirty="0" err="1"/>
              <a:t>Possible</a:t>
            </a:r>
            <a:r>
              <a:rPr lang="es-DO" sz="8000" dirty="0"/>
              <a:t> </a:t>
            </a:r>
            <a:r>
              <a:rPr lang="es-DO" sz="8000" dirty="0" err="1"/>
              <a:t>support</a:t>
            </a:r>
            <a:r>
              <a:rPr lang="es-DO" sz="8000" dirty="0"/>
              <a:t> </a:t>
            </a:r>
            <a:r>
              <a:rPr lang="es-DO" sz="8000" dirty="0" err="1"/>
              <a:t>from</a:t>
            </a:r>
            <a:r>
              <a:rPr lang="es-DO" sz="8000" dirty="0"/>
              <a:t> </a:t>
            </a:r>
            <a:r>
              <a:rPr lang="es-DO" sz="8000" dirty="0" err="1"/>
              <a:t>e.g</a:t>
            </a:r>
            <a:r>
              <a:rPr lang="es-DO" sz="8000" dirty="0"/>
              <a:t>.  Elettra, Sirius, SESAME, US. </a:t>
            </a:r>
          </a:p>
          <a:p>
            <a:r>
              <a:rPr lang="es-DO" sz="8000" dirty="0"/>
              <a:t>A GC (South?) </a:t>
            </a:r>
            <a:r>
              <a:rPr lang="es-DO" sz="8000" dirty="0" err="1"/>
              <a:t>beamline</a:t>
            </a:r>
            <a:r>
              <a:rPr lang="es-DO" sz="8000" dirty="0"/>
              <a:t>? </a:t>
            </a:r>
            <a:r>
              <a:rPr lang="es-DO" sz="8000" dirty="0" err="1"/>
              <a:t>Joining</a:t>
            </a:r>
            <a:r>
              <a:rPr lang="es-DO" sz="8000" dirty="0"/>
              <a:t> a </a:t>
            </a:r>
            <a:r>
              <a:rPr lang="es-DO" sz="8000" dirty="0" err="1"/>
              <a:t>research</a:t>
            </a:r>
            <a:r>
              <a:rPr lang="es-DO" sz="8000" dirty="0"/>
              <a:t> </a:t>
            </a:r>
            <a:r>
              <a:rPr lang="es-DO" sz="8000" dirty="0" err="1"/>
              <a:t>group</a:t>
            </a:r>
            <a:r>
              <a:rPr lang="es-DO" sz="8000" dirty="0"/>
              <a:t> at </a:t>
            </a:r>
            <a:r>
              <a:rPr lang="es-DO" sz="8000" dirty="0" err="1"/>
              <a:t>some</a:t>
            </a:r>
            <a:r>
              <a:rPr lang="es-DO" sz="8000" dirty="0"/>
              <a:t> </a:t>
            </a:r>
            <a:r>
              <a:rPr lang="es-DO" sz="8000" dirty="0" err="1"/>
              <a:t>beamline</a:t>
            </a:r>
            <a:r>
              <a:rPr lang="es-DO" sz="8000" dirty="0"/>
              <a:t>? </a:t>
            </a:r>
          </a:p>
          <a:p>
            <a:r>
              <a:rPr lang="es-DO" sz="8000" b="1" dirty="0" err="1"/>
              <a:t>Technical</a:t>
            </a:r>
            <a:r>
              <a:rPr lang="es-DO" sz="8000" b="1" dirty="0"/>
              <a:t> </a:t>
            </a:r>
            <a:r>
              <a:rPr lang="es-DO" sz="8000" b="1" dirty="0" err="1"/>
              <a:t>capacity</a:t>
            </a:r>
            <a:r>
              <a:rPr lang="es-DO" sz="8000" b="1" dirty="0"/>
              <a:t> - </a:t>
            </a:r>
            <a:r>
              <a:rPr lang="es-DO" sz="8000" b="1" dirty="0" err="1"/>
              <a:t>Engineers</a:t>
            </a:r>
            <a:r>
              <a:rPr lang="es-DO" sz="8000" b="1" dirty="0"/>
              <a:t>, staff and </a:t>
            </a:r>
            <a:r>
              <a:rPr lang="es-DO" sz="8000" b="1" dirty="0" err="1"/>
              <a:t>technicians</a:t>
            </a:r>
            <a:r>
              <a:rPr lang="es-DO" sz="8000" b="1" dirty="0"/>
              <a:t> </a:t>
            </a:r>
          </a:p>
          <a:p>
            <a:pPr marL="0" indent="0">
              <a:buNone/>
            </a:pPr>
            <a:r>
              <a:rPr lang="es-DO" sz="8000" dirty="0" err="1">
                <a:solidFill>
                  <a:srgbClr val="FF0000"/>
                </a:solidFill>
              </a:rPr>
              <a:t>Vigogorus</a:t>
            </a:r>
            <a:r>
              <a:rPr lang="es-DO" sz="8000" dirty="0">
                <a:solidFill>
                  <a:srgbClr val="FF0000"/>
                </a:solidFill>
              </a:rPr>
              <a:t> training </a:t>
            </a:r>
            <a:r>
              <a:rPr lang="es-DO" sz="8000" dirty="0" err="1">
                <a:solidFill>
                  <a:srgbClr val="FF0000"/>
                </a:solidFill>
              </a:rPr>
              <a:t>program</a:t>
            </a:r>
            <a:r>
              <a:rPr lang="es-DO" sz="8000" dirty="0">
                <a:solidFill>
                  <a:srgbClr val="FF0000"/>
                </a:solidFill>
              </a:rPr>
              <a:t> </a:t>
            </a:r>
            <a:r>
              <a:rPr lang="es-DO" sz="8000" dirty="0" err="1">
                <a:solidFill>
                  <a:srgbClr val="FF0000"/>
                </a:solidFill>
              </a:rPr>
              <a:t>necessary</a:t>
            </a:r>
            <a:r>
              <a:rPr lang="es-DO" sz="8000" dirty="0"/>
              <a:t>. SESAME </a:t>
            </a:r>
            <a:r>
              <a:rPr lang="es-DO" sz="8000" dirty="0" err="1"/>
              <a:t>experience</a:t>
            </a:r>
            <a:r>
              <a:rPr lang="es-DO" sz="8000" dirty="0"/>
              <a:t>: </a:t>
            </a:r>
            <a:r>
              <a:rPr lang="es-DO" sz="8000" dirty="0" err="1"/>
              <a:t>It</a:t>
            </a:r>
            <a:r>
              <a:rPr lang="es-DO" sz="8000" dirty="0"/>
              <a:t> </a:t>
            </a:r>
            <a:r>
              <a:rPr lang="es-DO" sz="8000" dirty="0" err="1"/>
              <a:t>is</a:t>
            </a:r>
            <a:r>
              <a:rPr lang="es-DO" sz="8000" dirty="0"/>
              <a:t> </a:t>
            </a:r>
            <a:r>
              <a:rPr lang="es-DO" sz="8000" dirty="0" err="1"/>
              <a:t>possible</a:t>
            </a:r>
            <a:r>
              <a:rPr lang="es-DO" sz="8000" dirty="0"/>
              <a:t> </a:t>
            </a:r>
            <a:r>
              <a:rPr lang="es-DO" sz="8000" dirty="0" err="1"/>
              <a:t>to</a:t>
            </a:r>
            <a:r>
              <a:rPr lang="es-DO" sz="8000" dirty="0"/>
              <a:t> </a:t>
            </a:r>
            <a:r>
              <a:rPr lang="es-DO" sz="8000" dirty="0" err="1"/>
              <a:t>carry</a:t>
            </a:r>
            <a:r>
              <a:rPr lang="es-DO" sz="8000" dirty="0"/>
              <a:t> </a:t>
            </a:r>
            <a:r>
              <a:rPr lang="es-DO" sz="8000" dirty="0" err="1"/>
              <a:t>on</a:t>
            </a:r>
            <a:r>
              <a:rPr lang="es-DO" sz="8000" dirty="0"/>
              <a:t> </a:t>
            </a:r>
            <a:r>
              <a:rPr lang="es-DO" sz="8000" dirty="0" err="1"/>
              <a:t>such</a:t>
            </a:r>
            <a:r>
              <a:rPr lang="es-DO" sz="8000" dirty="0"/>
              <a:t> a </a:t>
            </a:r>
            <a:r>
              <a:rPr lang="es-DO" sz="8000" dirty="0" err="1"/>
              <a:t>program</a:t>
            </a:r>
            <a:r>
              <a:rPr lang="es-DO" sz="8000" dirty="0"/>
              <a:t> </a:t>
            </a:r>
            <a:r>
              <a:rPr lang="es-DO" sz="8000" dirty="0" err="1"/>
              <a:t>during</a:t>
            </a:r>
            <a:r>
              <a:rPr lang="es-DO" sz="8000" dirty="0"/>
              <a:t> </a:t>
            </a:r>
            <a:r>
              <a:rPr lang="es-DO" sz="8000" dirty="0" err="1"/>
              <a:t>the</a:t>
            </a:r>
            <a:r>
              <a:rPr lang="es-DO" sz="8000" dirty="0"/>
              <a:t> </a:t>
            </a:r>
            <a:r>
              <a:rPr lang="es-DO" sz="8000" dirty="0" err="1"/>
              <a:t>building</a:t>
            </a:r>
            <a:r>
              <a:rPr lang="es-DO" sz="8000" dirty="0"/>
              <a:t> </a:t>
            </a:r>
            <a:r>
              <a:rPr lang="es-DO" sz="8000" dirty="0" err="1"/>
              <a:t>of</a:t>
            </a:r>
            <a:r>
              <a:rPr lang="es-DO" sz="8000" dirty="0"/>
              <a:t> </a:t>
            </a:r>
            <a:r>
              <a:rPr lang="es-DO" sz="8000" dirty="0" err="1"/>
              <a:t>the</a:t>
            </a:r>
            <a:r>
              <a:rPr lang="es-DO" sz="8000" dirty="0"/>
              <a:t> </a:t>
            </a:r>
            <a:r>
              <a:rPr lang="es-DO" sz="8000" dirty="0" err="1"/>
              <a:t>facility</a:t>
            </a:r>
            <a:endParaRPr lang="es-DO" sz="8000" dirty="0"/>
          </a:p>
          <a:p>
            <a:pPr marL="0" indent="0">
              <a:buNone/>
            </a:pPr>
            <a:r>
              <a:rPr lang="es-DO" sz="8000" dirty="0"/>
              <a:t> </a:t>
            </a:r>
          </a:p>
          <a:p>
            <a:pPr marL="0" indent="0">
              <a:buNone/>
            </a:pPr>
            <a:endParaRPr lang="es-DO" sz="8000" dirty="0"/>
          </a:p>
          <a:p>
            <a:pPr marL="0" indent="0">
              <a:buNone/>
            </a:pPr>
            <a:r>
              <a:rPr lang="es-DO" sz="2000" dirty="0"/>
              <a:t> </a:t>
            </a:r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865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6912" y="260648"/>
            <a:ext cx="7910175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Economic</a:t>
            </a:r>
            <a:r>
              <a:rPr lang="es-DO" sz="4000" b="1" dirty="0"/>
              <a:t> </a:t>
            </a:r>
            <a:r>
              <a:rPr lang="es-DO" sz="4000" b="1" dirty="0" err="1"/>
              <a:t>Context</a:t>
            </a:r>
            <a:r>
              <a:rPr lang="es-DO" sz="4000" b="1" dirty="0"/>
              <a:t> - LA Matrix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18C7D18-5889-A66B-7066-1BBE8B68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340768"/>
            <a:ext cx="7543800" cy="4968552"/>
          </a:xfrm>
        </p:spPr>
        <p:txBody>
          <a:bodyPr>
            <a:normAutofit fontScale="92500" lnSpcReduction="10000"/>
          </a:bodyPr>
          <a:lstStyle/>
          <a:p>
            <a:r>
              <a:rPr lang="es-DO" sz="2400" dirty="0"/>
              <a:t>- </a:t>
            </a:r>
            <a:r>
              <a:rPr lang="es-DO" sz="2400" dirty="0" err="1">
                <a:solidFill>
                  <a:srgbClr val="FF0000"/>
                </a:solidFill>
              </a:rPr>
              <a:t>Explotation</a:t>
            </a:r>
            <a:r>
              <a:rPr lang="es-DO" sz="2400" dirty="0">
                <a:solidFill>
                  <a:srgbClr val="FF0000"/>
                </a:solidFill>
              </a:rPr>
              <a:t> </a:t>
            </a:r>
            <a:r>
              <a:rPr lang="es-DO" sz="2400" dirty="0" err="1">
                <a:solidFill>
                  <a:srgbClr val="FF0000"/>
                </a:solidFill>
              </a:rPr>
              <a:t>of</a:t>
            </a:r>
            <a:r>
              <a:rPr lang="es-DO" sz="2400" dirty="0">
                <a:solidFill>
                  <a:srgbClr val="FF0000"/>
                </a:solidFill>
              </a:rPr>
              <a:t> Natural </a:t>
            </a:r>
            <a:r>
              <a:rPr lang="es-DO" sz="2400" dirty="0" err="1">
                <a:solidFill>
                  <a:srgbClr val="FF0000"/>
                </a:solidFill>
              </a:rPr>
              <a:t>Resources</a:t>
            </a:r>
            <a:r>
              <a:rPr lang="es-DO" sz="2400" dirty="0">
                <a:solidFill>
                  <a:srgbClr val="FF0000"/>
                </a:solidFill>
              </a:rPr>
              <a:t> </a:t>
            </a:r>
          </a:p>
          <a:p>
            <a:r>
              <a:rPr lang="es-DO" sz="2400" dirty="0"/>
              <a:t>- </a:t>
            </a:r>
            <a:r>
              <a:rPr lang="es-DO" sz="2400" dirty="0" err="1">
                <a:solidFill>
                  <a:srgbClr val="FF0000"/>
                </a:solidFill>
              </a:rPr>
              <a:t>Agriculture</a:t>
            </a:r>
            <a:endParaRPr lang="es-DO" sz="2400" dirty="0">
              <a:solidFill>
                <a:srgbClr val="FF0000"/>
              </a:solidFill>
            </a:endParaRPr>
          </a:p>
          <a:p>
            <a:endParaRPr lang="es-DO" sz="2400" dirty="0">
              <a:solidFill>
                <a:srgbClr val="FF0000"/>
              </a:solidFill>
            </a:endParaRPr>
          </a:p>
          <a:p>
            <a:r>
              <a:rPr lang="es-DO" sz="2400" dirty="0"/>
              <a:t>- </a:t>
            </a:r>
            <a:r>
              <a:rPr lang="es-DO" sz="2400" dirty="0" err="1"/>
              <a:t>Tourism</a:t>
            </a:r>
            <a:r>
              <a:rPr lang="es-DO" sz="2400" dirty="0"/>
              <a:t> </a:t>
            </a:r>
          </a:p>
          <a:p>
            <a:r>
              <a:rPr lang="es-DO" sz="2400" dirty="0"/>
              <a:t>- </a:t>
            </a:r>
            <a:r>
              <a:rPr lang="es-DO" sz="2400" dirty="0" err="1"/>
              <a:t>Trade</a:t>
            </a:r>
            <a:r>
              <a:rPr lang="es-DO" sz="2400" dirty="0"/>
              <a:t> – </a:t>
            </a:r>
            <a:r>
              <a:rPr lang="es-DO" sz="2400" dirty="0" err="1"/>
              <a:t>Internal</a:t>
            </a:r>
            <a:r>
              <a:rPr lang="es-DO" sz="2400" dirty="0"/>
              <a:t> </a:t>
            </a:r>
            <a:r>
              <a:rPr lang="es-DO" sz="2400" dirty="0" err="1"/>
              <a:t>economies</a:t>
            </a:r>
            <a:r>
              <a:rPr lang="es-DO" sz="2400" dirty="0"/>
              <a:t>                   </a:t>
            </a:r>
          </a:p>
          <a:p>
            <a:r>
              <a:rPr lang="es-DO" sz="2400" dirty="0"/>
              <a:t>- </a:t>
            </a:r>
            <a:r>
              <a:rPr lang="es-DO" sz="2400" b="1" dirty="0" err="1"/>
              <a:t>Import</a:t>
            </a:r>
            <a:r>
              <a:rPr lang="es-DO" sz="2400" b="1" dirty="0"/>
              <a:t> </a:t>
            </a:r>
            <a:r>
              <a:rPr lang="es-DO" sz="2400" b="1" dirty="0" err="1"/>
              <a:t>of</a:t>
            </a:r>
            <a:r>
              <a:rPr lang="es-DO" sz="2400" b="1" dirty="0"/>
              <a:t> </a:t>
            </a:r>
            <a:r>
              <a:rPr lang="es-DO" sz="2400" b="1" dirty="0" err="1"/>
              <a:t>technological</a:t>
            </a:r>
            <a:r>
              <a:rPr lang="es-DO" sz="2400" b="1" dirty="0"/>
              <a:t> </a:t>
            </a:r>
            <a:r>
              <a:rPr lang="es-DO" sz="2400" b="1" dirty="0" err="1"/>
              <a:t>goods</a:t>
            </a:r>
            <a:endParaRPr lang="es-DO" sz="2400" b="1" dirty="0"/>
          </a:p>
          <a:p>
            <a:r>
              <a:rPr lang="es-DO" sz="2400" dirty="0"/>
              <a:t>- </a:t>
            </a:r>
            <a:r>
              <a:rPr lang="es-DO" sz="2400" dirty="0" err="1"/>
              <a:t>Services</a:t>
            </a:r>
            <a:endParaRPr lang="es-DO" sz="2400" dirty="0"/>
          </a:p>
          <a:p>
            <a:r>
              <a:rPr lang="es-DO" sz="2400" dirty="0"/>
              <a:t>- Migrant Remittances</a:t>
            </a:r>
          </a:p>
          <a:p>
            <a:endParaRPr lang="es-DO" sz="2400" b="1" dirty="0">
              <a:solidFill>
                <a:srgbClr val="FF0000"/>
              </a:solidFill>
            </a:endParaRPr>
          </a:p>
          <a:p>
            <a:r>
              <a:rPr lang="es-DO" sz="2400" b="1" dirty="0" err="1">
                <a:solidFill>
                  <a:srgbClr val="FF0000"/>
                </a:solidFill>
              </a:rPr>
              <a:t>Limited</a:t>
            </a:r>
            <a:r>
              <a:rPr lang="es-DO" sz="2400" b="1" dirty="0">
                <a:solidFill>
                  <a:srgbClr val="FF0000"/>
                </a:solidFill>
              </a:rPr>
              <a:t> and </a:t>
            </a:r>
            <a:r>
              <a:rPr lang="es-DO" sz="2400" b="1" dirty="0" err="1">
                <a:solidFill>
                  <a:srgbClr val="FF0000"/>
                </a:solidFill>
              </a:rPr>
              <a:t>unequal</a:t>
            </a:r>
            <a:r>
              <a:rPr lang="es-DO" sz="2400" b="1" dirty="0">
                <a:solidFill>
                  <a:srgbClr val="FF0000"/>
                </a:solidFill>
              </a:rPr>
              <a:t> Industrial </a:t>
            </a:r>
            <a:r>
              <a:rPr lang="es-DO" sz="2400" b="1" dirty="0" err="1">
                <a:solidFill>
                  <a:srgbClr val="FF0000"/>
                </a:solidFill>
              </a:rPr>
              <a:t>development</a:t>
            </a:r>
            <a:endParaRPr lang="es-DO" sz="2400" b="1" dirty="0">
              <a:solidFill>
                <a:srgbClr val="FF0000"/>
              </a:solidFill>
            </a:endParaRPr>
          </a:p>
          <a:p>
            <a:r>
              <a:rPr lang="es-DO" sz="2400" b="1" dirty="0" err="1">
                <a:solidFill>
                  <a:srgbClr val="FF0000"/>
                </a:solidFill>
              </a:rPr>
              <a:t>Options</a:t>
            </a:r>
            <a:r>
              <a:rPr lang="es-DO" sz="2400" b="1" dirty="0">
                <a:solidFill>
                  <a:srgbClr val="FF0000"/>
                </a:solidFill>
              </a:rPr>
              <a:t>: </a:t>
            </a:r>
            <a:r>
              <a:rPr lang="es-DO" sz="2400" b="1" dirty="0" err="1">
                <a:solidFill>
                  <a:srgbClr val="FF0000"/>
                </a:solidFill>
              </a:rPr>
              <a:t>National</a:t>
            </a:r>
            <a:r>
              <a:rPr lang="es-DO" sz="2400" b="1" dirty="0">
                <a:solidFill>
                  <a:srgbClr val="FF0000"/>
                </a:solidFill>
              </a:rPr>
              <a:t> High </a:t>
            </a:r>
            <a:r>
              <a:rPr lang="es-DO" sz="2400" b="1" dirty="0" err="1">
                <a:solidFill>
                  <a:srgbClr val="FF0000"/>
                </a:solidFill>
              </a:rPr>
              <a:t>Tech</a:t>
            </a:r>
            <a:r>
              <a:rPr lang="es-DO" sz="2400" b="1" dirty="0">
                <a:solidFill>
                  <a:srgbClr val="FF0000"/>
                </a:solidFill>
              </a:rPr>
              <a:t> vs. Offshore </a:t>
            </a:r>
            <a:r>
              <a:rPr lang="es-DO" sz="2400" b="1" dirty="0" err="1">
                <a:solidFill>
                  <a:srgbClr val="FF0000"/>
                </a:solidFill>
              </a:rPr>
              <a:t>foreign</a:t>
            </a:r>
            <a:r>
              <a:rPr lang="es-DO" sz="2400" b="1" dirty="0">
                <a:solidFill>
                  <a:srgbClr val="FF0000"/>
                </a:solidFill>
              </a:rPr>
              <a:t> Medium </a:t>
            </a:r>
            <a:r>
              <a:rPr lang="es-DO" sz="2400" b="1" dirty="0" err="1">
                <a:solidFill>
                  <a:srgbClr val="FF0000"/>
                </a:solidFill>
              </a:rPr>
              <a:t>Tech</a:t>
            </a:r>
            <a:endParaRPr lang="es-DO" sz="2400" b="1" dirty="0">
              <a:solidFill>
                <a:srgbClr val="FF0000"/>
              </a:solidFill>
            </a:endParaRPr>
          </a:p>
          <a:p>
            <a:endParaRPr lang="es-DO" sz="2400" b="1" dirty="0">
              <a:solidFill>
                <a:srgbClr val="FF0000"/>
              </a:solidFill>
            </a:endParaRPr>
          </a:p>
          <a:p>
            <a:endParaRPr lang="es-DO" b="1" dirty="0">
              <a:solidFill>
                <a:srgbClr val="FF0000"/>
              </a:solidFill>
            </a:endParaRPr>
          </a:p>
          <a:p>
            <a:endParaRPr lang="es-DO" b="1" dirty="0">
              <a:solidFill>
                <a:srgbClr val="FF0000"/>
              </a:solidFill>
            </a:endParaRPr>
          </a:p>
          <a:p>
            <a:endParaRPr lang="es-DO" b="1" dirty="0">
              <a:solidFill>
                <a:srgbClr val="FF0000"/>
              </a:solidFill>
            </a:endParaRPr>
          </a:p>
          <a:p>
            <a:endParaRPr lang="es-DO" b="1" dirty="0">
              <a:solidFill>
                <a:srgbClr val="FF0000"/>
              </a:solidFill>
            </a:endParaRPr>
          </a:p>
          <a:p>
            <a:endParaRPr lang="es-DO" b="1" dirty="0">
              <a:solidFill>
                <a:srgbClr val="FF0000"/>
              </a:solidFill>
            </a:endParaRPr>
          </a:p>
          <a:p>
            <a:endParaRPr lang="es-DO" b="1" dirty="0">
              <a:solidFill>
                <a:srgbClr val="FF0000"/>
              </a:solidFill>
            </a:endParaRPr>
          </a:p>
          <a:p>
            <a:endParaRPr lang="es-DO" b="1" dirty="0">
              <a:solidFill>
                <a:srgbClr val="FF0000"/>
              </a:solidFill>
            </a:endParaRP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497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6912" y="104371"/>
            <a:ext cx="7910175" cy="8886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Science</a:t>
            </a:r>
            <a:r>
              <a:rPr lang="es-DO" sz="4000" b="1" dirty="0"/>
              <a:t> in </a:t>
            </a:r>
            <a:r>
              <a:rPr lang="es-DO" sz="4000" b="1" dirty="0" err="1"/>
              <a:t>the</a:t>
            </a:r>
            <a:r>
              <a:rPr lang="es-DO" sz="4000" b="1" dirty="0"/>
              <a:t> </a:t>
            </a:r>
            <a:r>
              <a:rPr lang="es-DO" sz="4000" b="1" dirty="0" err="1"/>
              <a:t>Greater</a:t>
            </a:r>
            <a:r>
              <a:rPr lang="es-DO" sz="4000" b="1" dirty="0"/>
              <a:t> </a:t>
            </a:r>
            <a:r>
              <a:rPr lang="es-DO" sz="4000" b="1" dirty="0" err="1"/>
              <a:t>Caribbean</a:t>
            </a:r>
            <a:r>
              <a:rPr lang="es-DO" sz="4000" b="1" dirty="0"/>
              <a:t> </a:t>
            </a:r>
            <a:endParaRPr lang="es-DO" sz="1200" b="1" dirty="0">
              <a:solidFill>
                <a:schemeClr val="bg1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4BBE077-709D-47E2-A5AD-85C5AA2E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64704"/>
            <a:ext cx="7848872" cy="5544616"/>
          </a:xfrm>
        </p:spPr>
        <p:txBody>
          <a:bodyPr>
            <a:normAutofit fontScale="25000" lnSpcReduction="20000"/>
          </a:bodyPr>
          <a:lstStyle/>
          <a:p>
            <a:endParaRPr lang="es-DO" sz="5200" dirty="0"/>
          </a:p>
          <a:p>
            <a:r>
              <a:rPr lang="es-DO" sz="5600" dirty="0"/>
              <a:t>Country             Res/1000 labor </a:t>
            </a:r>
            <a:r>
              <a:rPr lang="es-DO" sz="5600" dirty="0" err="1"/>
              <a:t>force</a:t>
            </a:r>
            <a:r>
              <a:rPr lang="es-DO" sz="5600" dirty="0"/>
              <a:t>  </a:t>
            </a:r>
            <a:r>
              <a:rPr lang="es-DO" sz="5600" dirty="0" err="1"/>
              <a:t>HEExp</a:t>
            </a:r>
            <a:r>
              <a:rPr lang="es-DO" sz="5600" dirty="0"/>
              <a:t>/GNP    </a:t>
            </a:r>
            <a:r>
              <a:rPr lang="es-DO" sz="5600" dirty="0" err="1"/>
              <a:t>Ph</a:t>
            </a:r>
            <a:r>
              <a:rPr lang="es-DO" sz="5600" dirty="0"/>
              <a:t> D </a:t>
            </a:r>
            <a:r>
              <a:rPr lang="es-DO" sz="5600" dirty="0" err="1"/>
              <a:t>students</a:t>
            </a:r>
            <a:r>
              <a:rPr lang="es-DO" sz="5600" dirty="0"/>
              <a:t>         </a:t>
            </a:r>
            <a:r>
              <a:rPr lang="es-DO" sz="5600" dirty="0" err="1"/>
              <a:t>Publications</a:t>
            </a:r>
            <a:r>
              <a:rPr lang="es-DO" sz="5600" dirty="0"/>
              <a:t>      R &amp; D/GNP </a:t>
            </a:r>
          </a:p>
          <a:p>
            <a:r>
              <a:rPr lang="es-DO" sz="5600" dirty="0"/>
              <a:t>                                 (%) 2018 (</a:t>
            </a:r>
            <a:r>
              <a:rPr lang="es-DO" sz="5600" dirty="0" err="1"/>
              <a:t>year</a:t>
            </a:r>
            <a:r>
              <a:rPr lang="es-DO" sz="5600" dirty="0"/>
              <a:t>)          </a:t>
            </a:r>
            <a:r>
              <a:rPr lang="es-DO" sz="5600" dirty="0">
                <a:solidFill>
                  <a:schemeClr val="tx1"/>
                </a:solidFill>
              </a:rPr>
              <a:t>(2018)</a:t>
            </a:r>
            <a:r>
              <a:rPr lang="es-DO" sz="5600" dirty="0"/>
              <a:t>                       (%)</a:t>
            </a:r>
            <a:r>
              <a:rPr lang="es-DO" sz="5600" dirty="0">
                <a:solidFill>
                  <a:schemeClr val="tx1"/>
                </a:solidFill>
              </a:rPr>
              <a:t> (2018)             (2018) </a:t>
            </a:r>
            <a:endParaRPr lang="es-DO" sz="5600" dirty="0"/>
          </a:p>
          <a:p>
            <a:pPr marL="0" indent="0">
              <a:buNone/>
            </a:pPr>
            <a:r>
              <a:rPr lang="es-DO" sz="5600" dirty="0" err="1">
                <a:solidFill>
                  <a:schemeClr val="tx1"/>
                </a:solidFill>
              </a:rPr>
              <a:t>Mexico</a:t>
            </a:r>
            <a:r>
              <a:rPr lang="es-DO" sz="5600" dirty="0">
                <a:solidFill>
                  <a:schemeClr val="tx1"/>
                </a:solidFill>
              </a:rPr>
              <a:t>                         0.71                              1.02                 43774 (2018)               23508           </a:t>
            </a:r>
            <a:r>
              <a:rPr lang="es-DO" sz="5600" dirty="0">
                <a:solidFill>
                  <a:srgbClr val="00B0F0"/>
                </a:solidFill>
              </a:rPr>
              <a:t> 0.27</a:t>
            </a:r>
            <a:r>
              <a:rPr lang="es-DO" sz="5600" dirty="0">
                <a:solidFill>
                  <a:schemeClr val="tx1"/>
                </a:solidFill>
              </a:rPr>
              <a:t>- </a:t>
            </a:r>
            <a:r>
              <a:rPr lang="es-DO" sz="5600" dirty="0">
                <a:solidFill>
                  <a:srgbClr val="FF0000"/>
                </a:solidFill>
              </a:rPr>
              <a:t>0.31</a:t>
            </a:r>
          </a:p>
          <a:p>
            <a:pPr marL="0" indent="0">
              <a:buNone/>
            </a:pPr>
            <a:r>
              <a:rPr lang="es-DO" sz="5600" dirty="0">
                <a:solidFill>
                  <a:schemeClr val="tx1"/>
                </a:solidFill>
              </a:rPr>
              <a:t>Colombia                     0.17                               1.05                   6225 (2018)               11193           </a:t>
            </a:r>
            <a:r>
              <a:rPr lang="es-DO" sz="5600" dirty="0">
                <a:solidFill>
                  <a:srgbClr val="00B0F0"/>
                </a:solidFill>
              </a:rPr>
              <a:t>0.29</a:t>
            </a:r>
            <a:r>
              <a:rPr lang="es-DO" sz="5600" dirty="0">
                <a:solidFill>
                  <a:schemeClr val="tx1"/>
                </a:solidFill>
              </a:rPr>
              <a:t>-</a:t>
            </a:r>
            <a:r>
              <a:rPr lang="es-DO" sz="5600" dirty="0">
                <a:solidFill>
                  <a:srgbClr val="FF0000"/>
                </a:solidFill>
              </a:rPr>
              <a:t>0.24</a:t>
            </a:r>
          </a:p>
          <a:p>
            <a:pPr marL="0" indent="0">
              <a:buNone/>
            </a:pPr>
            <a:r>
              <a:rPr lang="es-DO" sz="5600" dirty="0">
                <a:solidFill>
                  <a:schemeClr val="tx1"/>
                </a:solidFill>
              </a:rPr>
              <a:t>SICA </a:t>
            </a:r>
            <a:r>
              <a:rPr lang="es-DO" sz="5600" dirty="0" err="1">
                <a:solidFill>
                  <a:schemeClr val="tx1"/>
                </a:solidFill>
              </a:rPr>
              <a:t>countries</a:t>
            </a:r>
            <a:endParaRPr lang="es-DO" sz="5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DO" sz="5600" dirty="0"/>
              <a:t>Guatemala                   0.03                               0.41                     881 (2017)                  269            </a:t>
            </a:r>
            <a:r>
              <a:rPr lang="es-DO" sz="5600" dirty="0">
                <a:solidFill>
                  <a:srgbClr val="00B0F0"/>
                </a:solidFill>
              </a:rPr>
              <a:t>0.06</a:t>
            </a:r>
            <a:r>
              <a:rPr lang="es-DO" sz="5600" dirty="0"/>
              <a:t>- </a:t>
            </a:r>
            <a:r>
              <a:rPr lang="es-DO" sz="5600" dirty="0">
                <a:solidFill>
                  <a:srgbClr val="FF0000"/>
                </a:solidFill>
              </a:rPr>
              <a:t>0.03</a:t>
            </a:r>
          </a:p>
          <a:p>
            <a:pPr marL="0" indent="0">
              <a:buNone/>
            </a:pPr>
            <a:r>
              <a:rPr lang="es-DO" sz="5600" dirty="0" err="1"/>
              <a:t>Belize</a:t>
            </a:r>
            <a:r>
              <a:rPr lang="es-DO" sz="5600" dirty="0"/>
              <a:t>*</a:t>
            </a:r>
          </a:p>
          <a:p>
            <a:pPr marL="0" indent="0">
              <a:buNone/>
            </a:pPr>
            <a:r>
              <a:rPr lang="es-DO" sz="5600" dirty="0"/>
              <a:t>El Salvador                  0.15                               0.33                       63 </a:t>
            </a:r>
            <a:r>
              <a:rPr lang="es-DO" sz="5600" dirty="0">
                <a:solidFill>
                  <a:schemeClr val="tx1"/>
                </a:solidFill>
              </a:rPr>
              <a:t>(2018)</a:t>
            </a:r>
            <a:r>
              <a:rPr lang="es-DO" sz="5600" dirty="0"/>
              <a:t>                     69            </a:t>
            </a:r>
            <a:r>
              <a:rPr lang="es-DO" sz="5600" dirty="0">
                <a:solidFill>
                  <a:srgbClr val="00B0F0"/>
                </a:solidFill>
              </a:rPr>
              <a:t>0.16-</a:t>
            </a:r>
            <a:r>
              <a:rPr lang="es-DO" sz="5600" dirty="0">
                <a:solidFill>
                  <a:srgbClr val="FF0000"/>
                </a:solidFill>
              </a:rPr>
              <a:t>0.16</a:t>
            </a:r>
          </a:p>
          <a:p>
            <a:pPr marL="0" indent="0">
              <a:buNone/>
            </a:pPr>
            <a:r>
              <a:rPr lang="es-DO" sz="5600" dirty="0"/>
              <a:t>Honduras                     0.08                               0.88                     492 (2017)                  181            </a:t>
            </a:r>
            <a:r>
              <a:rPr lang="es-DO" sz="5600" dirty="0">
                <a:solidFill>
                  <a:srgbClr val="00B0F0"/>
                </a:solidFill>
              </a:rPr>
              <a:t>0.06</a:t>
            </a:r>
            <a:r>
              <a:rPr lang="es-DO" sz="5600" dirty="0"/>
              <a:t>-</a:t>
            </a:r>
            <a:r>
              <a:rPr lang="es-DO" sz="5600" dirty="0">
                <a:solidFill>
                  <a:srgbClr val="FF0000"/>
                </a:solidFill>
              </a:rPr>
              <a:t>0.04</a:t>
            </a:r>
          </a:p>
          <a:p>
            <a:pPr marL="0" indent="0">
              <a:buNone/>
            </a:pPr>
            <a:r>
              <a:rPr lang="es-DO" sz="5600" dirty="0"/>
              <a:t>Costa Rica                    0.79                               1.36                   2805 (2019)                1053           </a:t>
            </a:r>
            <a:r>
              <a:rPr lang="es-DO" sz="5600" dirty="0">
                <a:solidFill>
                  <a:srgbClr val="00B0F0"/>
                </a:solidFill>
              </a:rPr>
              <a:t>0.28</a:t>
            </a:r>
            <a:r>
              <a:rPr lang="es-DO" sz="5600" dirty="0">
                <a:solidFill>
                  <a:srgbClr val="FF0000"/>
                </a:solidFill>
              </a:rPr>
              <a:t>-0.39</a:t>
            </a:r>
          </a:p>
          <a:p>
            <a:pPr marL="0" indent="0">
              <a:buNone/>
            </a:pPr>
            <a:r>
              <a:rPr lang="es-DO" sz="5600" dirty="0"/>
              <a:t>Nicaragua                                                                                                                               118           </a:t>
            </a:r>
            <a:r>
              <a:rPr lang="es-DO" sz="5600" dirty="0">
                <a:solidFill>
                  <a:srgbClr val="00B0F0"/>
                </a:solidFill>
              </a:rPr>
              <a:t>0.11</a:t>
            </a:r>
          </a:p>
          <a:p>
            <a:pPr marL="0" indent="0">
              <a:buNone/>
            </a:pPr>
            <a:r>
              <a:rPr lang="es-DO" sz="5600" dirty="0" err="1"/>
              <a:t>Panama</a:t>
            </a:r>
            <a:r>
              <a:rPr lang="es-DO" sz="5600" dirty="0"/>
              <a:t>                        0.08                                 1.1                      107 (2016)                   727          </a:t>
            </a:r>
            <a:r>
              <a:rPr lang="es-DO" sz="5600" dirty="0">
                <a:solidFill>
                  <a:srgbClr val="00B0F0"/>
                </a:solidFill>
              </a:rPr>
              <a:t>0.18</a:t>
            </a:r>
            <a:r>
              <a:rPr lang="es-DO" sz="5600" dirty="0"/>
              <a:t>-</a:t>
            </a:r>
            <a:r>
              <a:rPr lang="es-DO" sz="5600" dirty="0">
                <a:solidFill>
                  <a:srgbClr val="FF0000"/>
                </a:solidFill>
              </a:rPr>
              <a:t>0.15</a:t>
            </a:r>
          </a:p>
          <a:p>
            <a:pPr marL="0" indent="0">
              <a:buNone/>
            </a:pPr>
            <a:r>
              <a:rPr lang="es-DO" sz="5600" dirty="0" err="1"/>
              <a:t>Dominican</a:t>
            </a:r>
            <a:r>
              <a:rPr lang="es-DO" sz="5600" dirty="0"/>
              <a:t> Rep.                                                                                                                     232              </a:t>
            </a:r>
            <a:r>
              <a:rPr lang="es-DO" sz="5600" dirty="0">
                <a:solidFill>
                  <a:srgbClr val="7030A0"/>
                </a:solidFill>
              </a:rPr>
              <a:t>0,24</a:t>
            </a:r>
          </a:p>
          <a:p>
            <a:pPr marL="0" indent="0">
              <a:buNone/>
            </a:pPr>
            <a:r>
              <a:rPr lang="es-DO" sz="5600" dirty="0"/>
              <a:t>* </a:t>
            </a:r>
            <a:r>
              <a:rPr lang="es-DO" sz="5600" dirty="0" err="1"/>
              <a:t>not</a:t>
            </a:r>
            <a:r>
              <a:rPr lang="es-DO" sz="5600" dirty="0"/>
              <a:t> </a:t>
            </a:r>
            <a:r>
              <a:rPr lang="es-DO" sz="5600" dirty="0" err="1"/>
              <a:t>considered</a:t>
            </a:r>
            <a:r>
              <a:rPr lang="es-DO" sz="5600" dirty="0"/>
              <a:t> </a:t>
            </a:r>
            <a:r>
              <a:rPr lang="es-DO" sz="5600" dirty="0" err="1"/>
              <a:t>by</a:t>
            </a:r>
            <a:r>
              <a:rPr lang="es-DO" sz="5600" dirty="0"/>
              <a:t> UNESCO </a:t>
            </a:r>
            <a:r>
              <a:rPr lang="es-DO" sz="5600" dirty="0" err="1"/>
              <a:t>Science</a:t>
            </a:r>
            <a:r>
              <a:rPr lang="es-DO" sz="5600" dirty="0"/>
              <a:t> </a:t>
            </a:r>
            <a:r>
              <a:rPr lang="es-DO" sz="5600" dirty="0" err="1"/>
              <a:t>Report</a:t>
            </a:r>
            <a:r>
              <a:rPr lang="es-DO" sz="5600" dirty="0"/>
              <a:t> becase </a:t>
            </a:r>
            <a:r>
              <a:rPr lang="es-DO" sz="5600" dirty="0" err="1"/>
              <a:t>included</a:t>
            </a:r>
            <a:r>
              <a:rPr lang="es-DO" sz="5600" dirty="0"/>
              <a:t> in the </a:t>
            </a:r>
            <a:r>
              <a:rPr lang="es-DO" sz="5600" dirty="0" err="1"/>
              <a:t>Caricom</a:t>
            </a:r>
            <a:r>
              <a:rPr lang="es-DO" sz="5600" dirty="0"/>
              <a:t> </a:t>
            </a:r>
            <a:r>
              <a:rPr lang="es-DO" sz="5600" dirty="0" err="1"/>
              <a:t>section</a:t>
            </a:r>
            <a:r>
              <a:rPr lang="es-DO" sz="5600" dirty="0"/>
              <a:t>.</a:t>
            </a:r>
          </a:p>
          <a:p>
            <a:pPr marL="0" indent="0">
              <a:buNone/>
            </a:pPr>
            <a:r>
              <a:rPr lang="es-DO" sz="5600" dirty="0" err="1"/>
              <a:t>Sources</a:t>
            </a:r>
            <a:r>
              <a:rPr lang="es-DO" sz="5600" dirty="0"/>
              <a:t>: </a:t>
            </a:r>
            <a:r>
              <a:rPr lang="es-DO" sz="5600" dirty="0">
                <a:solidFill>
                  <a:srgbClr val="FF0000"/>
                </a:solidFill>
              </a:rPr>
              <a:t>UNESCO </a:t>
            </a:r>
            <a:r>
              <a:rPr lang="es-DO" sz="5600" dirty="0" err="1">
                <a:solidFill>
                  <a:srgbClr val="FF0000"/>
                </a:solidFill>
              </a:rPr>
              <a:t>Science</a:t>
            </a:r>
            <a:r>
              <a:rPr lang="es-DO" sz="5600" dirty="0">
                <a:solidFill>
                  <a:srgbClr val="FF0000"/>
                </a:solidFill>
              </a:rPr>
              <a:t> </a:t>
            </a:r>
            <a:r>
              <a:rPr lang="es-DO" sz="5600" dirty="0" err="1">
                <a:solidFill>
                  <a:srgbClr val="FF0000"/>
                </a:solidFill>
              </a:rPr>
              <a:t>Report</a:t>
            </a:r>
            <a:r>
              <a:rPr lang="es-DO" sz="5600" dirty="0">
                <a:solidFill>
                  <a:srgbClr val="FF0000"/>
                </a:solidFill>
              </a:rPr>
              <a:t> 2021 (Gabriela </a:t>
            </a:r>
            <a:r>
              <a:rPr lang="es-DO" sz="5600" dirty="0" err="1">
                <a:solidFill>
                  <a:srgbClr val="FF0000"/>
                </a:solidFill>
              </a:rPr>
              <a:t>Dutrénit</a:t>
            </a:r>
            <a:r>
              <a:rPr lang="es-DO" sz="5600" dirty="0">
                <a:solidFill>
                  <a:srgbClr val="FF0000"/>
                </a:solidFill>
              </a:rPr>
              <a:t>, Carlos Aguirre, Martín </a:t>
            </a:r>
            <a:r>
              <a:rPr lang="es-DO" sz="5600" dirty="0" err="1">
                <a:solidFill>
                  <a:srgbClr val="FF0000"/>
                </a:solidFill>
              </a:rPr>
              <a:t>Puchet</a:t>
            </a:r>
            <a:r>
              <a:rPr lang="es-DO" sz="5600" dirty="0">
                <a:solidFill>
                  <a:srgbClr val="FF0000"/>
                </a:solidFill>
              </a:rPr>
              <a:t> Mónica Salazar) and Carlos Aguirre, </a:t>
            </a:r>
            <a:r>
              <a:rPr lang="es-DO" sz="5600" dirty="0" err="1">
                <a:solidFill>
                  <a:srgbClr val="FF0000"/>
                </a:solidFill>
              </a:rPr>
              <a:t>private</a:t>
            </a:r>
            <a:r>
              <a:rPr lang="es-DO" sz="5600" dirty="0">
                <a:solidFill>
                  <a:srgbClr val="FF0000"/>
                </a:solidFill>
              </a:rPr>
              <a:t> </a:t>
            </a:r>
            <a:r>
              <a:rPr lang="es-DO" sz="5600" dirty="0" err="1">
                <a:solidFill>
                  <a:srgbClr val="FF0000"/>
                </a:solidFill>
              </a:rPr>
              <a:t>communiation</a:t>
            </a:r>
            <a:r>
              <a:rPr lang="es-DO" sz="5600" dirty="0">
                <a:solidFill>
                  <a:srgbClr val="FF0000"/>
                </a:solidFill>
              </a:rPr>
              <a:t>. </a:t>
            </a:r>
            <a:r>
              <a:rPr lang="es-DO" sz="5600" dirty="0">
                <a:solidFill>
                  <a:srgbClr val="00B0F0"/>
                </a:solidFill>
              </a:rPr>
              <a:t>CEPAL 2023 </a:t>
            </a:r>
            <a:r>
              <a:rPr lang="es-DO" sz="5600" dirty="0" err="1">
                <a:solidFill>
                  <a:srgbClr val="00B0F0"/>
                </a:solidFill>
              </a:rPr>
              <a:t>Report</a:t>
            </a:r>
            <a:r>
              <a:rPr lang="es-DO" sz="5600" dirty="0">
                <a:solidFill>
                  <a:srgbClr val="00B0F0"/>
                </a:solidFill>
              </a:rPr>
              <a:t>, </a:t>
            </a:r>
            <a:r>
              <a:rPr lang="es-DO" sz="5600" dirty="0" err="1">
                <a:solidFill>
                  <a:srgbClr val="7030A0"/>
                </a:solidFill>
              </a:rPr>
              <a:t>Estimate</a:t>
            </a:r>
            <a:endParaRPr lang="es-DO" sz="5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692696"/>
            <a:ext cx="7543800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4000" b="1" dirty="0"/>
              <a:t>Structure of S &amp; T Funding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8000" dirty="0"/>
              <a:t>Low investment: Average 0.6% of GNP, Big asymmetries, two extreme cases: Brasil (1.4%) Guatemala 0.04%)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/>
              <a:t>GNP Percentage poor indicator for small under 10-15 million population), and/or low per capita </a:t>
            </a:r>
            <a:r>
              <a:rPr lang="en-US" sz="8000" dirty="0">
                <a:solidFill>
                  <a:schemeClr val="tx1"/>
                </a:solidFill>
              </a:rPr>
              <a:t>income countries.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1"/>
                </a:solidFill>
              </a:rPr>
              <a:t>Big national scientific programs impossible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FF0000"/>
              </a:solidFill>
            </a:endParaRPr>
          </a:p>
          <a:p>
            <a:r>
              <a:rPr lang="es-DO" sz="8000" dirty="0" err="1"/>
              <a:t>Funding</a:t>
            </a:r>
            <a:r>
              <a:rPr lang="es-DO" sz="8000" dirty="0"/>
              <a:t> </a:t>
            </a:r>
            <a:r>
              <a:rPr lang="es-DO" sz="8000" dirty="0" err="1"/>
              <a:t>sources</a:t>
            </a:r>
            <a:r>
              <a:rPr lang="es-DO" sz="8000" dirty="0"/>
              <a:t>:</a:t>
            </a:r>
          </a:p>
          <a:p>
            <a:pPr marL="0" indent="0" algn="just">
              <a:buNone/>
            </a:pPr>
            <a:r>
              <a:rPr lang="it-IT" sz="8000" dirty="0"/>
              <a:t>   - National public (</a:t>
            </a:r>
            <a:r>
              <a:rPr lang="it-IT" sz="8000" b="1" dirty="0"/>
              <a:t>very little, if any, private</a:t>
            </a:r>
            <a:r>
              <a:rPr lang="it-IT" sz="8000" dirty="0"/>
              <a:t>) </a:t>
            </a:r>
          </a:p>
          <a:p>
            <a:pPr marL="0" indent="0" algn="just">
              <a:buNone/>
            </a:pPr>
            <a:r>
              <a:rPr lang="en-US" sz="8000" dirty="0"/>
              <a:t>   - International – Development Banks, (often earmarked, not allowing structural actions)</a:t>
            </a:r>
          </a:p>
          <a:p>
            <a:pPr marL="0" indent="0" algn="just">
              <a:buNone/>
            </a:pPr>
            <a:r>
              <a:rPr lang="en-US" sz="8000" dirty="0"/>
              <a:t>   - Cooperation, often considered as a primary source and not as a complementary one. External-policy priorities may limit and constrain the eligibility of research programs.</a:t>
            </a:r>
          </a:p>
          <a:p>
            <a:pPr marL="0" indent="0" algn="just">
              <a:buNone/>
            </a:pPr>
            <a:endParaRPr lang="en-US" sz="8000" dirty="0"/>
          </a:p>
          <a:p>
            <a:pPr marL="0" indent="0" algn="just">
              <a:buNone/>
            </a:pPr>
            <a:r>
              <a:rPr lang="en-US" sz="8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it-IT" baseline="-250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11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533832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Cost – Financing - Governance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4457D93-A024-C9F4-067B-23D5F433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Rough estimate: Initial investment: 300 MUS$ spread over 5-6 years. International support possible (Development Banks, International Cooperation ?)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Operational cost: 35 MUS$/year, (although SESAME, until now: 90 MUS$ (full solar-energy electric power) with financing from participating countries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 Governance: Intergovernmental (CERN-like), Private-semipublic (Consortium of participants, ESFR-like)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7098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533832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800" b="1" dirty="0">
                <a:solidFill>
                  <a:schemeClr val="bg1"/>
                </a:solidFill>
              </a:rPr>
              <a:t>Yearly Cost per Country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4457D93-A024-C9F4-067B-23D5F433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80557"/>
            <a:ext cx="7543800" cy="398843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No external contribution for operation (35M$/y), </a:t>
            </a:r>
            <a:r>
              <a:rPr lang="en-US" b="1" dirty="0">
                <a:solidFill>
                  <a:srgbClr val="FF0000"/>
                </a:solidFill>
              </a:rPr>
              <a:t>Contributions</a:t>
            </a:r>
            <a:r>
              <a:rPr lang="en-US" dirty="0">
                <a:solidFill>
                  <a:srgbClr val="FF0000"/>
                </a:solidFill>
              </a:rPr>
              <a:t>: proportional to GNP, with a 25 % cap for individual countries 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Impact on the choice of host country (Mexico? Colombia?) Compatibility with countries policies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s-ES" dirty="0"/>
          </a:p>
          <a:p>
            <a:endParaRPr lang="es-DO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F5A3A8A-2370-4A9F-8967-379D513F4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952512"/>
              </p:ext>
            </p:extLst>
          </p:nvPr>
        </p:nvGraphicFramePr>
        <p:xfrm>
          <a:off x="899592" y="3597214"/>
          <a:ext cx="8176715" cy="264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91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280899"/>
            <a:ext cx="8072065" cy="708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it-IT" sz="40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bri (Cuerpo)"/>
                <a:ea typeface="+mj-ea"/>
                <a:cs typeface="+mj-cs"/>
              </a:rPr>
              <a:t>Social </a:t>
            </a:r>
            <a:r>
              <a:rPr lang="it-IT" sz="4000" b="1" dirty="0">
                <a:solidFill>
                  <a:schemeClr val="bg1"/>
                </a:solidFill>
                <a:latin typeface="Calbri (Cuerpo)"/>
                <a:ea typeface="+mj-ea"/>
                <a:cs typeface="+mj-cs"/>
              </a:rPr>
              <a:t>Acceptance</a:t>
            </a:r>
            <a:endParaRPr lang="it-IT" sz="4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137726"/>
            <a:ext cx="7543801" cy="40233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</a:rPr>
              <a:t>Problem: </a:t>
            </a:r>
            <a:r>
              <a:rPr lang="en-US" sz="8000" dirty="0"/>
              <a:t>Cost of opportunity, vis à vis social and educational problems of the region. </a:t>
            </a:r>
            <a:r>
              <a:rPr lang="en-US" sz="8000" dirty="0" err="1"/>
              <a:t>Usueally</a:t>
            </a:r>
            <a:r>
              <a:rPr lang="en-US" sz="8000" dirty="0"/>
              <a:t> Science is not real governmental priority</a:t>
            </a:r>
            <a:endParaRPr lang="en-US" sz="8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</a:rPr>
              <a:t>However:</a:t>
            </a:r>
          </a:p>
          <a:p>
            <a:pPr>
              <a:buNone/>
            </a:pPr>
            <a:r>
              <a:rPr lang="en-US" sz="8000" dirty="0"/>
              <a:t>Insufficient scientific education and development cause indirect costs</a:t>
            </a:r>
          </a:p>
          <a:p>
            <a:pPr>
              <a:buNone/>
            </a:pPr>
            <a:r>
              <a:rPr lang="en-US" sz="8000" dirty="0"/>
              <a:t> Natural risk, Environment, Food security, Contamination), Agriculture, Health are socially relevant issues</a:t>
            </a:r>
          </a:p>
          <a:p>
            <a:pPr>
              <a:buNone/>
            </a:pPr>
            <a:r>
              <a:rPr lang="en-US" sz="8000" dirty="0"/>
              <a:t> Regional integration, industrial development, Biodiversity are part of political speech</a:t>
            </a:r>
          </a:p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dirty="0"/>
              <a:t>Right of people to develop their capacities (RIGHT TO SCIENCE, not limited to access and use) Ethical, but politically weak argument</a:t>
            </a:r>
          </a:p>
          <a:p>
            <a:pPr marL="0" indent="0">
              <a:buNone/>
            </a:pPr>
            <a:r>
              <a:rPr lang="es-DO" sz="8000" dirty="0" err="1">
                <a:solidFill>
                  <a:srgbClr val="00B0F0"/>
                </a:solidFill>
              </a:rPr>
              <a:t>Necessary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to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present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the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benefit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of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the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project</a:t>
            </a:r>
            <a:r>
              <a:rPr lang="es-DO" sz="8000" dirty="0">
                <a:solidFill>
                  <a:srgbClr val="00B0F0"/>
                </a:solidFill>
              </a:rPr>
              <a:t>, targeting </a:t>
            </a:r>
            <a:r>
              <a:rPr lang="es-DO" sz="8000" dirty="0" err="1">
                <a:solidFill>
                  <a:srgbClr val="00B0F0"/>
                </a:solidFill>
              </a:rPr>
              <a:t>both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the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society</a:t>
            </a:r>
            <a:r>
              <a:rPr lang="es-DO" sz="8000" dirty="0">
                <a:solidFill>
                  <a:srgbClr val="00B0F0"/>
                </a:solidFill>
              </a:rPr>
              <a:t> in general, and </a:t>
            </a:r>
            <a:r>
              <a:rPr lang="es-DO" sz="8000" dirty="0" err="1">
                <a:solidFill>
                  <a:srgbClr val="00B0F0"/>
                </a:solidFill>
              </a:rPr>
              <a:t>the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private</a:t>
            </a:r>
            <a:r>
              <a:rPr lang="es-DO" sz="8000" dirty="0">
                <a:solidFill>
                  <a:srgbClr val="00B0F0"/>
                </a:solidFill>
              </a:rPr>
              <a:t> productive sector</a:t>
            </a:r>
          </a:p>
          <a:p>
            <a:pPr marL="0" indent="0">
              <a:buNone/>
            </a:pPr>
            <a:r>
              <a:rPr lang="es-DO" sz="8000" dirty="0" err="1">
                <a:solidFill>
                  <a:srgbClr val="00B0F0"/>
                </a:solidFill>
              </a:rPr>
              <a:t>Scientific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world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support</a:t>
            </a:r>
            <a:r>
              <a:rPr lang="es-DO" sz="8000" dirty="0">
                <a:solidFill>
                  <a:srgbClr val="00B0F0"/>
                </a:solidFill>
              </a:rPr>
              <a:t> (</a:t>
            </a:r>
            <a:r>
              <a:rPr lang="es-DO" sz="8000" dirty="0" err="1">
                <a:solidFill>
                  <a:srgbClr val="00B0F0"/>
                </a:solidFill>
              </a:rPr>
              <a:t>universities</a:t>
            </a:r>
            <a:r>
              <a:rPr lang="es-DO" sz="8000" dirty="0">
                <a:solidFill>
                  <a:srgbClr val="00B0F0"/>
                </a:solidFill>
              </a:rPr>
              <a:t>, </a:t>
            </a:r>
            <a:r>
              <a:rPr lang="es-DO" sz="8000" dirty="0" err="1">
                <a:solidFill>
                  <a:srgbClr val="00B0F0"/>
                </a:solidFill>
              </a:rPr>
              <a:t>academies</a:t>
            </a:r>
            <a:r>
              <a:rPr lang="es-DO" sz="8000" dirty="0">
                <a:solidFill>
                  <a:srgbClr val="00B0F0"/>
                </a:solidFill>
              </a:rPr>
              <a:t>, </a:t>
            </a:r>
            <a:r>
              <a:rPr lang="es-DO" sz="8000" dirty="0" err="1">
                <a:solidFill>
                  <a:srgbClr val="00B0F0"/>
                </a:solidFill>
              </a:rPr>
              <a:t>scientific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societies</a:t>
            </a:r>
            <a:r>
              <a:rPr lang="es-DO" sz="8000" dirty="0">
                <a:solidFill>
                  <a:srgbClr val="00B0F0"/>
                </a:solidFill>
              </a:rPr>
              <a:t>) </a:t>
            </a:r>
            <a:r>
              <a:rPr lang="es-DO" sz="8000" dirty="0" err="1">
                <a:solidFill>
                  <a:srgbClr val="00B0F0"/>
                </a:solidFill>
              </a:rPr>
              <a:t>necessary</a:t>
            </a:r>
            <a:r>
              <a:rPr lang="es-DO" sz="8000" dirty="0">
                <a:solidFill>
                  <a:srgbClr val="00B0F0"/>
                </a:solidFill>
              </a:rPr>
              <a:t>, </a:t>
            </a:r>
            <a:r>
              <a:rPr lang="es-DO" sz="8000" dirty="0" err="1">
                <a:solidFill>
                  <a:srgbClr val="00B0F0"/>
                </a:solidFill>
              </a:rPr>
              <a:t>but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not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granted</a:t>
            </a:r>
            <a:r>
              <a:rPr lang="es-DO" sz="8000" dirty="0">
                <a:solidFill>
                  <a:srgbClr val="00B0F0"/>
                </a:solidFill>
              </a:rPr>
              <a:t>. Personal and sectorial </a:t>
            </a:r>
            <a:r>
              <a:rPr lang="es-DO" sz="8000" dirty="0" err="1">
                <a:solidFill>
                  <a:srgbClr val="00B0F0"/>
                </a:solidFill>
              </a:rPr>
              <a:t>interests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may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reflect</a:t>
            </a:r>
            <a:r>
              <a:rPr lang="es-DO" sz="8000" dirty="0">
                <a:solidFill>
                  <a:srgbClr val="00B0F0"/>
                </a:solidFill>
              </a:rPr>
              <a:t> in negative positions </a:t>
            </a:r>
          </a:p>
          <a:p>
            <a:pPr marL="0" indent="0">
              <a:buNone/>
            </a:pPr>
            <a:r>
              <a:rPr lang="es-DO" sz="8000" dirty="0">
                <a:solidFill>
                  <a:srgbClr val="00B0F0"/>
                </a:solidFill>
              </a:rPr>
              <a:t>Role </a:t>
            </a:r>
            <a:r>
              <a:rPr lang="es-DO" sz="8000" dirty="0" err="1">
                <a:solidFill>
                  <a:srgbClr val="00B0F0"/>
                </a:solidFill>
              </a:rPr>
              <a:t>of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scientific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journalism</a:t>
            </a:r>
            <a:r>
              <a:rPr lang="es-DO" sz="8000" dirty="0">
                <a:solidFill>
                  <a:srgbClr val="00B0F0"/>
                </a:solidFill>
              </a:rPr>
              <a:t> (</a:t>
            </a:r>
            <a:r>
              <a:rPr lang="es-DO" sz="8000" dirty="0" err="1">
                <a:solidFill>
                  <a:srgbClr val="00B0F0"/>
                </a:solidFill>
              </a:rPr>
              <a:t>weak</a:t>
            </a:r>
            <a:r>
              <a:rPr lang="es-DO" sz="8000" dirty="0">
                <a:solidFill>
                  <a:srgbClr val="00B0F0"/>
                </a:solidFill>
              </a:rPr>
              <a:t> in </a:t>
            </a:r>
            <a:r>
              <a:rPr lang="es-DO" sz="8000" dirty="0" err="1">
                <a:solidFill>
                  <a:srgbClr val="00B0F0"/>
                </a:solidFill>
              </a:rPr>
              <a:t>the</a:t>
            </a:r>
            <a:r>
              <a:rPr lang="es-DO" sz="8000" dirty="0">
                <a:solidFill>
                  <a:srgbClr val="00B0F0"/>
                </a:solidFill>
              </a:rPr>
              <a:t> </a:t>
            </a:r>
            <a:r>
              <a:rPr lang="es-DO" sz="8000" dirty="0" err="1">
                <a:solidFill>
                  <a:srgbClr val="00B0F0"/>
                </a:solidFill>
              </a:rPr>
              <a:t>region</a:t>
            </a:r>
            <a:r>
              <a:rPr lang="es-DO" sz="8000" dirty="0">
                <a:solidFill>
                  <a:srgbClr val="00B0F0"/>
                </a:solidFill>
              </a:rPr>
              <a:t>)</a:t>
            </a:r>
          </a:p>
          <a:p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290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3568" y="606750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Greater Caribbean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4EA9FE5-C70E-CC27-8502-88C68C42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543801" cy="4023360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tx1"/>
              </a:solidFill>
              <a:latin typeface="Calbri (Cuerpo)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s-DO" dirty="0"/>
          </a:p>
        </p:txBody>
      </p:sp>
      <p:pic>
        <p:nvPicPr>
          <p:cNvPr id="3" name="Picture 4" descr="Map of Caribbean">
            <a:extLst>
              <a:ext uri="{FF2B5EF4-FFF2-40B4-BE49-F238E27FC236}">
                <a16:creationId xmlns:a16="http://schemas.microsoft.com/office/drawing/2014/main" id="{1F463BC3-824B-1A1E-D98B-7D874830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29371"/>
            <a:ext cx="5311553" cy="39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6F03A2A-3486-AB74-B3D7-E4937D674A9A}"/>
              </a:ext>
            </a:extLst>
          </p:cNvPr>
          <p:cNvSpPr txBox="1"/>
          <p:nvPr/>
        </p:nvSpPr>
        <p:spPr>
          <a:xfrm>
            <a:off x="5987950" y="2132856"/>
            <a:ext cx="31560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dirty="0" err="1">
                <a:latin typeface="Calbri (Cuerpo)"/>
              </a:rPr>
              <a:t>Our</a:t>
            </a:r>
            <a:r>
              <a:rPr lang="es-DO" dirty="0">
                <a:latin typeface="Calbri (Cuerpo)"/>
              </a:rPr>
              <a:t> </a:t>
            </a:r>
            <a:r>
              <a:rPr lang="es-DO" dirty="0" err="1">
                <a:latin typeface="Calbri (Cuerpo)"/>
              </a:rPr>
              <a:t>project</a:t>
            </a:r>
            <a:r>
              <a:rPr lang="es-DO" sz="1800" dirty="0">
                <a:latin typeface="Calbri (Cuerpo)"/>
              </a:rPr>
              <a:t>: </a:t>
            </a:r>
            <a:r>
              <a:rPr lang="es-DO" sz="1800" dirty="0" err="1">
                <a:latin typeface="Calbri (Cuerpo)"/>
              </a:rPr>
              <a:t>Mexico</a:t>
            </a:r>
            <a:r>
              <a:rPr lang="es-DO" sz="1800" dirty="0">
                <a:latin typeface="Calbri (Cuerpo)"/>
              </a:rPr>
              <a:t>, SICA </a:t>
            </a:r>
            <a:r>
              <a:rPr lang="es-DO" sz="1800" dirty="0" err="1">
                <a:latin typeface="Calbri (Cuerpo)"/>
              </a:rPr>
              <a:t>countries</a:t>
            </a:r>
            <a:r>
              <a:rPr lang="es-DO" sz="1800" dirty="0">
                <a:latin typeface="Calbri (Cuerpo)"/>
              </a:rPr>
              <a:t> (Continental Central </a:t>
            </a:r>
            <a:r>
              <a:rPr lang="es-DO" sz="1800" dirty="0" err="1">
                <a:latin typeface="Calbri (Cuerpo)"/>
              </a:rPr>
              <a:t>America</a:t>
            </a:r>
            <a:r>
              <a:rPr lang="es-DO" sz="1800" dirty="0">
                <a:latin typeface="Calbri (Cuerpo)"/>
              </a:rPr>
              <a:t> and </a:t>
            </a:r>
            <a:r>
              <a:rPr lang="es-DO" sz="1800" dirty="0" err="1">
                <a:latin typeface="Calbri (Cuerpo)"/>
              </a:rPr>
              <a:t>Dominican</a:t>
            </a:r>
            <a:r>
              <a:rPr lang="es-DO" sz="1800" dirty="0">
                <a:latin typeface="Calbri (Cuerpo)"/>
              </a:rPr>
              <a:t> </a:t>
            </a:r>
            <a:r>
              <a:rPr lang="es-DO" sz="1800" dirty="0" err="1">
                <a:latin typeface="Calbri (Cuerpo)"/>
              </a:rPr>
              <a:t>Republic</a:t>
            </a:r>
            <a:r>
              <a:rPr lang="es-DO" sz="1800" dirty="0">
                <a:latin typeface="Calbri (Cuerpo)"/>
              </a:rPr>
              <a:t>), Colombia, </a:t>
            </a:r>
            <a:r>
              <a:rPr lang="es-DO" sz="1800" dirty="0" err="1">
                <a:latin typeface="Calbri (Cuerpo)"/>
              </a:rPr>
              <a:t>Caribbean</a:t>
            </a:r>
            <a:r>
              <a:rPr lang="es-DO" sz="1800" dirty="0">
                <a:latin typeface="Calbri (Cuerpo)"/>
              </a:rPr>
              <a:t> </a:t>
            </a:r>
            <a:r>
              <a:rPr lang="es-DO" sz="1800" dirty="0" err="1">
                <a:latin typeface="Calbri (Cuerpo)"/>
              </a:rPr>
              <a:t>islands</a:t>
            </a:r>
            <a:r>
              <a:rPr lang="es-DO" sz="1800" dirty="0">
                <a:latin typeface="Calbri (Cuerpo)"/>
              </a:rPr>
              <a:t>.</a:t>
            </a:r>
          </a:p>
          <a:p>
            <a:endParaRPr lang="es-DO" dirty="0">
              <a:latin typeface="Calbri (Cuerpo)"/>
            </a:endParaRPr>
          </a:p>
          <a:p>
            <a:r>
              <a:rPr lang="es-DO" sz="1800" dirty="0" err="1">
                <a:latin typeface="Calbri (Cuerpo)"/>
              </a:rPr>
              <a:t>Geographically</a:t>
            </a:r>
            <a:r>
              <a:rPr lang="es-DO" dirty="0">
                <a:latin typeface="Calbri (Cuerpo)"/>
              </a:rPr>
              <a:t>:</a:t>
            </a:r>
            <a:r>
              <a:rPr lang="es-DO" sz="1800" dirty="0">
                <a:latin typeface="Calbri (Cuerpo)"/>
              </a:rPr>
              <a:t> </a:t>
            </a:r>
            <a:r>
              <a:rPr lang="es-DO" sz="1800" dirty="0" err="1">
                <a:latin typeface="Calbri (Cuerpo)"/>
              </a:rPr>
              <a:t>also</a:t>
            </a:r>
            <a:r>
              <a:rPr lang="es-DO" sz="1800" dirty="0">
                <a:latin typeface="Calbri (Cuerpo)"/>
              </a:rPr>
              <a:t> Venezuela, Cuba, Puerto Rico</a:t>
            </a:r>
          </a:p>
          <a:p>
            <a:endParaRPr lang="es-DO" dirty="0">
              <a:latin typeface="Calbri (Cuerpo)"/>
            </a:endParaRPr>
          </a:p>
          <a:p>
            <a:r>
              <a:rPr lang="es-DO" dirty="0">
                <a:latin typeface="Calbri (Cuerpo)"/>
              </a:rPr>
              <a:t>GC + </a:t>
            </a:r>
            <a:r>
              <a:rPr lang="es-DO" dirty="0" err="1">
                <a:latin typeface="Calbri (Cuerpo)"/>
              </a:rPr>
              <a:t>Gulf</a:t>
            </a:r>
            <a:r>
              <a:rPr lang="es-DO" dirty="0">
                <a:latin typeface="Calbri (Cuerpo)"/>
              </a:rPr>
              <a:t> </a:t>
            </a:r>
            <a:r>
              <a:rPr lang="es-DO" dirty="0" err="1">
                <a:latin typeface="Calbri (Cuerpo)"/>
              </a:rPr>
              <a:t>of</a:t>
            </a:r>
            <a:r>
              <a:rPr lang="es-DO" dirty="0">
                <a:latin typeface="Calbri (Cuerpo)"/>
              </a:rPr>
              <a:t> </a:t>
            </a:r>
            <a:r>
              <a:rPr lang="es-DO" dirty="0" err="1">
                <a:latin typeface="Calbri (Cuerpo)"/>
              </a:rPr>
              <a:t>Mexico</a:t>
            </a:r>
            <a:r>
              <a:rPr lang="es-DO" dirty="0">
                <a:latin typeface="Calbri (Cuerpo)"/>
              </a:rPr>
              <a:t>: </a:t>
            </a:r>
            <a:r>
              <a:rPr lang="es-DO" dirty="0" err="1">
                <a:latin typeface="Calbri (Cuerpo)"/>
              </a:rPr>
              <a:t>add</a:t>
            </a:r>
            <a:r>
              <a:rPr lang="es-DO" dirty="0">
                <a:latin typeface="Calbri (Cuerpo)"/>
              </a:rPr>
              <a:t> South Eastern US, </a:t>
            </a:r>
            <a:r>
              <a:rPr lang="es-DO" dirty="0" err="1">
                <a:latin typeface="Calbri (Cuerpo)"/>
              </a:rPr>
              <a:t>namely</a:t>
            </a:r>
            <a:r>
              <a:rPr lang="es-DO" sz="1800" dirty="0">
                <a:solidFill>
                  <a:schemeClr val="tx1"/>
                </a:solidFill>
                <a:latin typeface="Calbri (Cuerpo)"/>
              </a:rPr>
              <a:t> S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bri (Cuerpo)"/>
              </a:rPr>
              <a:t>outhern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bri (Cuerpo)"/>
              </a:rPr>
              <a:t> Texas, </a:t>
            </a:r>
            <a:r>
              <a:rPr lang="en-US" sz="1800" i="0" dirty="0">
                <a:solidFill>
                  <a:schemeClr val="tx1"/>
                </a:solidFill>
                <a:effectLst/>
                <a:latin typeface="Calbri (Cuerpo)"/>
              </a:rPr>
              <a:t>Louisiana,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bri (Cuerpo)"/>
              </a:rPr>
              <a:t>Alabama, Mississippi, and Florida</a:t>
            </a:r>
            <a:r>
              <a:rPr lang="es-DO" dirty="0">
                <a:latin typeface="Calbri (Cuerpo)"/>
              </a:rPr>
              <a:t> </a:t>
            </a:r>
            <a:endParaRPr lang="es-DO" sz="1800" dirty="0">
              <a:latin typeface="Cal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41425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3568" y="345426"/>
            <a:ext cx="8072065" cy="13294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Cost of Opportunity?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8E3490-B808-387F-9372-9970B781C3F5}"/>
              </a:ext>
            </a:extLst>
          </p:cNvPr>
          <p:cNvSpPr txBox="1"/>
          <p:nvPr/>
        </p:nvSpPr>
        <p:spPr>
          <a:xfrm>
            <a:off x="683568" y="1772816"/>
            <a:ext cx="792804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 rarely used to deny financing in this sector (Average LA: 4.6% GNP, against 0.6% Science)</a:t>
            </a:r>
          </a:p>
          <a:p>
            <a:endParaRPr lang="it-IT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Health: </a:t>
            </a:r>
            <a:r>
              <a:rPr lang="it-IT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pandemic the BCIE (Centr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American Bank for Economic integration) gave $400 million to the 8 SICA countries</a:t>
            </a:r>
          </a:p>
          <a:p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 Military expenditure (40% of LA one): 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2021: $21.2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mostly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Mexico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Colombia ($18.9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remaining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expenditure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$2.3 </a:t>
            </a:r>
            <a:r>
              <a:rPr lang="es-DO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</a:t>
            </a:r>
            <a:r>
              <a:rPr lang="es-D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s-D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DO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DO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</a:t>
            </a:r>
            <a:r>
              <a:rPr lang="es-DO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DO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Stockholm</a:t>
            </a:r>
            <a:r>
              <a:rPr lang="es-DO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</a:t>
            </a:r>
            <a:r>
              <a:rPr lang="es-DO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  <a:r>
              <a:rPr lang="es-DO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es-DO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DO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</a:t>
            </a:r>
            <a:r>
              <a:rPr lang="es-DO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D. </a:t>
            </a:r>
            <a:r>
              <a:rPr lang="es-DO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Lopes</a:t>
            </a:r>
            <a:r>
              <a:rPr lang="es-DO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Silva et al., https://www.macrotrends.net/countries/LCN/latin-america-caribbean-/military-spending-defense-Budget)</a:t>
            </a:r>
          </a:p>
          <a:p>
            <a:endParaRPr lang="es-D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200" b="1" dirty="0">
              <a:solidFill>
                <a:schemeClr val="tx1"/>
              </a:solidFill>
              <a:latin typeface="Calbri (Cuerpo)"/>
            </a:endParaRPr>
          </a:p>
          <a:p>
            <a:endParaRPr lang="es-DO" sz="1800" dirty="0"/>
          </a:p>
        </p:txBody>
      </p:sp>
    </p:spTree>
    <p:extLst>
      <p:ext uri="{BB962C8B-B14F-4D97-AF65-F5344CB8AC3E}">
        <p14:creationId xmlns:p14="http://schemas.microsoft.com/office/powerpoint/2010/main" val="2432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78865"/>
            <a:ext cx="8072065" cy="11178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/>
              <a:t>A must: Regional Financing</a:t>
            </a:r>
          </a:p>
          <a:p>
            <a:pPr algn="ctr"/>
            <a:r>
              <a:rPr lang="it-IT" sz="3200" b="1" dirty="0"/>
              <a:t>Interesting Proposal: FORCyT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4D32BDC-AFF2-1541-4AD2-794EEA1F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988840"/>
            <a:ext cx="7543800" cy="4022725"/>
          </a:xfrm>
        </p:spPr>
        <p:txBody>
          <a:bodyPr>
            <a:normAutofit fontScale="25000" lnSpcReduction="20000"/>
          </a:bodyPr>
          <a:lstStyle/>
          <a:p>
            <a:r>
              <a:rPr lang="it-IT" sz="8800" dirty="0"/>
              <a:t>First suggestion: GV, June 2015, CSUCA meeting in Cartagena, presented to Guatemala Government by J.A. Fuentes Soria, then CSUCA ‘s SG .</a:t>
            </a:r>
          </a:p>
          <a:p>
            <a:r>
              <a:rPr lang="it-IT" sz="8800" dirty="0"/>
              <a:t>Endorsement by Guatemala Government (again J. A. Fuentes Soria, as Vicepresident) at a SICA Meeting, El Salvador, December 2015, </a:t>
            </a:r>
            <a:r>
              <a:rPr lang="it-IT" sz="8800" dirty="0">
                <a:solidFill>
                  <a:srgbClr val="FF0000"/>
                </a:solidFill>
              </a:rPr>
              <a:t>25M$/year during 5 years</a:t>
            </a:r>
          </a:p>
          <a:p>
            <a:r>
              <a:rPr lang="it-IT" sz="8800" dirty="0"/>
              <a:t>CTCAP Meeting in Guatemala (September 28, 2016)</a:t>
            </a:r>
          </a:p>
          <a:p>
            <a:r>
              <a:rPr lang="it-IT" sz="8800" dirty="0">
                <a:solidFill>
                  <a:srgbClr val="FF0000"/>
                </a:solidFill>
              </a:rPr>
              <a:t>Still waiting for the decision of the Heads of State</a:t>
            </a:r>
          </a:p>
          <a:p>
            <a:endParaRPr lang="it-IT" sz="8800" dirty="0"/>
          </a:p>
          <a:p>
            <a:r>
              <a:rPr lang="es-DO" sz="7200" dirty="0"/>
              <a:t>Fuentes Soria, J. A. (2017), “Fondo Regional de Ciencia y Tecnología del Sistema de la Integración Centroamericana, FORCYT-SICA” in </a:t>
            </a:r>
            <a:r>
              <a:rPr lang="es-DO" sz="7200" dirty="0" err="1"/>
              <a:t>Lemarchand</a:t>
            </a:r>
            <a:r>
              <a:rPr lang="es-DO" sz="7200" dirty="0"/>
              <a:t> G., Relevamiento de la investigación y la innovación en la República de Guatemala, Paris, UNESCO</a:t>
            </a:r>
            <a:endParaRPr lang="it-IT" sz="7200" dirty="0"/>
          </a:p>
          <a:p>
            <a:endParaRPr lang="it-IT" sz="6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2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82D68-0CE6-A0F0-2C5D-EBC0AF44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008112"/>
            <a:ext cx="8072065" cy="4104456"/>
          </a:xfrm>
        </p:spPr>
        <p:txBody>
          <a:bodyPr>
            <a:normAutofit fontScale="25000" lnSpcReduction="20000"/>
          </a:bodyPr>
          <a:lstStyle/>
          <a:p>
            <a:r>
              <a:rPr lang="es-DO" sz="8800" dirty="0"/>
              <a:t>House </a:t>
            </a:r>
            <a:r>
              <a:rPr lang="es-DO" sz="8800" dirty="0" err="1"/>
              <a:t>Resolution</a:t>
            </a:r>
            <a:r>
              <a:rPr lang="es-DO" sz="8800" dirty="0"/>
              <a:t> </a:t>
            </a:r>
            <a:r>
              <a:rPr lang="es-DO" sz="8800" dirty="0" err="1"/>
              <a:t>for</a:t>
            </a:r>
            <a:r>
              <a:rPr lang="es-DO" sz="8800" dirty="0"/>
              <a:t> SESAME: </a:t>
            </a:r>
            <a:r>
              <a:rPr lang="en-US" sz="8800" b="0" i="1" dirty="0">
                <a:solidFill>
                  <a:srgbClr val="1F3864"/>
                </a:solidFill>
                <a:effectLst/>
                <a:latin typeface="New serif"/>
              </a:rPr>
              <a:t>Funding is intended to promote scientific excellence in the Middle East region and prevent the loss of scientific expertise that is holding back science education and research in the region.</a:t>
            </a:r>
          </a:p>
          <a:p>
            <a:r>
              <a:rPr lang="es-DO" sz="8800" dirty="0" err="1"/>
              <a:t>Science</a:t>
            </a:r>
            <a:r>
              <a:rPr lang="es-DO" sz="8800" dirty="0"/>
              <a:t> </a:t>
            </a:r>
            <a:r>
              <a:rPr lang="es-DO" sz="8800" dirty="0" err="1"/>
              <a:t>Diplomacy</a:t>
            </a:r>
            <a:r>
              <a:rPr lang="es-DO" sz="8800" dirty="0"/>
              <a:t>, </a:t>
            </a:r>
            <a:r>
              <a:rPr lang="es-DO" sz="8800" dirty="0" err="1"/>
              <a:t>Latin</a:t>
            </a:r>
            <a:r>
              <a:rPr lang="es-DO" sz="8800" dirty="0"/>
              <a:t> </a:t>
            </a:r>
            <a:r>
              <a:rPr lang="es-DO" sz="8800" dirty="0" err="1"/>
              <a:t>America</a:t>
            </a:r>
            <a:r>
              <a:rPr lang="es-DO" sz="8800" dirty="0"/>
              <a:t> </a:t>
            </a:r>
            <a:r>
              <a:rPr lang="es-DO" sz="8800" dirty="0" err="1"/>
              <a:t>strategically</a:t>
            </a:r>
            <a:r>
              <a:rPr lang="es-DO" sz="8800" dirty="0"/>
              <a:t> </a:t>
            </a:r>
            <a:r>
              <a:rPr lang="es-DO" sz="8800" dirty="0" err="1"/>
              <a:t>important</a:t>
            </a:r>
            <a:r>
              <a:rPr lang="es-DO" sz="8800" dirty="0"/>
              <a:t> </a:t>
            </a:r>
            <a:r>
              <a:rPr lang="es-DO" sz="8800" dirty="0" err="1"/>
              <a:t>for</a:t>
            </a:r>
            <a:r>
              <a:rPr lang="es-DO" sz="8800" dirty="0"/>
              <a:t> US, in particular after </a:t>
            </a:r>
            <a:r>
              <a:rPr lang="es-DO" sz="8800" dirty="0" err="1"/>
              <a:t>the</a:t>
            </a:r>
            <a:r>
              <a:rPr lang="es-DO" sz="8800" dirty="0"/>
              <a:t> </a:t>
            </a:r>
            <a:r>
              <a:rPr lang="es-DO" sz="8800" dirty="0" err="1"/>
              <a:t>pandemic</a:t>
            </a:r>
            <a:r>
              <a:rPr lang="es-DO" sz="8800" dirty="0"/>
              <a:t> (</a:t>
            </a:r>
            <a:r>
              <a:rPr lang="es-DO" sz="8800" dirty="0" err="1"/>
              <a:t>Vaccines</a:t>
            </a:r>
            <a:r>
              <a:rPr lang="es-DO" sz="8800" dirty="0"/>
              <a:t> </a:t>
            </a:r>
            <a:r>
              <a:rPr lang="es-DO" sz="8800" dirty="0" err="1"/>
              <a:t>issue</a:t>
            </a:r>
            <a:r>
              <a:rPr lang="es-DO" sz="8800" dirty="0"/>
              <a:t>)</a:t>
            </a:r>
          </a:p>
          <a:p>
            <a:r>
              <a:rPr lang="es-DO" sz="8800" dirty="0"/>
              <a:t>A </a:t>
            </a:r>
            <a:r>
              <a:rPr lang="es-DO" sz="8800" dirty="0" err="1"/>
              <a:t>Latin</a:t>
            </a:r>
            <a:r>
              <a:rPr lang="es-DO" sz="8800" dirty="0"/>
              <a:t> American </a:t>
            </a:r>
            <a:r>
              <a:rPr lang="es-DO" sz="8800" dirty="0" err="1"/>
              <a:t>focused</a:t>
            </a:r>
            <a:r>
              <a:rPr lang="es-DO" sz="8800" dirty="0"/>
              <a:t> </a:t>
            </a:r>
            <a:r>
              <a:rPr lang="es-DO" sz="8800" dirty="0" err="1"/>
              <a:t>program</a:t>
            </a:r>
            <a:r>
              <a:rPr lang="es-DO" sz="8800" dirty="0"/>
              <a:t>? A Marshall Plan </a:t>
            </a:r>
            <a:r>
              <a:rPr lang="es-DO" sz="8800" dirty="0" err="1"/>
              <a:t>for</a:t>
            </a:r>
            <a:r>
              <a:rPr lang="es-DO" sz="8800" dirty="0"/>
              <a:t> Central </a:t>
            </a:r>
            <a:r>
              <a:rPr lang="es-DO" sz="8800" dirty="0" err="1"/>
              <a:t>America</a:t>
            </a:r>
            <a:r>
              <a:rPr lang="es-DO" sz="8800" dirty="0"/>
              <a:t>? </a:t>
            </a:r>
            <a:r>
              <a:rPr lang="es-DO" sz="8800" dirty="0" err="1"/>
              <a:t>Two</a:t>
            </a:r>
            <a:r>
              <a:rPr lang="es-DO" sz="8800" dirty="0"/>
              <a:t> </a:t>
            </a:r>
            <a:r>
              <a:rPr lang="es-DO" sz="8800" dirty="0" err="1"/>
              <a:t>years</a:t>
            </a:r>
            <a:r>
              <a:rPr lang="es-DO" sz="8800" dirty="0"/>
              <a:t> </a:t>
            </a:r>
            <a:r>
              <a:rPr lang="es-DO" sz="8800" dirty="0" err="1"/>
              <a:t>ago</a:t>
            </a:r>
            <a:r>
              <a:rPr lang="es-DO" sz="8800" dirty="0"/>
              <a:t>, </a:t>
            </a:r>
            <a:r>
              <a:rPr lang="es-DO" sz="8800" dirty="0" err="1"/>
              <a:t>Hispanic</a:t>
            </a:r>
            <a:r>
              <a:rPr lang="es-DO" sz="8800" dirty="0"/>
              <a:t> </a:t>
            </a:r>
            <a:r>
              <a:rPr lang="es-DO" sz="8800" dirty="0" err="1"/>
              <a:t>Law-makers</a:t>
            </a:r>
            <a:r>
              <a:rPr lang="es-DO" sz="8800" dirty="0"/>
              <a:t> </a:t>
            </a:r>
            <a:r>
              <a:rPr lang="es-DO" sz="8800" dirty="0" err="1"/>
              <a:t>advocated</a:t>
            </a:r>
            <a:r>
              <a:rPr lang="es-DO" sz="8800" dirty="0"/>
              <a:t> </a:t>
            </a:r>
            <a:r>
              <a:rPr lang="es-DO" sz="8800" dirty="0" err="1"/>
              <a:t>one</a:t>
            </a:r>
            <a:r>
              <a:rPr lang="es-DO" sz="8800" dirty="0"/>
              <a:t> - </a:t>
            </a:r>
            <a:r>
              <a:rPr lang="es-DO" sz="8800" dirty="0" err="1"/>
              <a:t>Main</a:t>
            </a:r>
            <a:r>
              <a:rPr lang="es-DO" sz="8800" dirty="0"/>
              <a:t> </a:t>
            </a:r>
            <a:r>
              <a:rPr lang="es-DO" sz="8800" dirty="0" err="1"/>
              <a:t>motivation</a:t>
            </a:r>
            <a:r>
              <a:rPr lang="es-DO" sz="8800" dirty="0"/>
              <a:t>: social </a:t>
            </a:r>
            <a:r>
              <a:rPr lang="es-DO" sz="8800" dirty="0" err="1"/>
              <a:t>problems</a:t>
            </a:r>
            <a:r>
              <a:rPr lang="es-DO" sz="8800" dirty="0"/>
              <a:t>. </a:t>
            </a:r>
            <a:r>
              <a:rPr lang="es-DO" sz="8800" dirty="0" err="1"/>
              <a:t>What</a:t>
            </a:r>
            <a:r>
              <a:rPr lang="es-DO" sz="8800" dirty="0"/>
              <a:t> </a:t>
            </a:r>
            <a:r>
              <a:rPr lang="es-DO" sz="8800" dirty="0" err="1"/>
              <a:t>about</a:t>
            </a:r>
            <a:r>
              <a:rPr lang="es-DO" sz="8800" dirty="0"/>
              <a:t>  </a:t>
            </a:r>
            <a:r>
              <a:rPr lang="es-DO" sz="8800" dirty="0" err="1"/>
              <a:t>the</a:t>
            </a:r>
            <a:r>
              <a:rPr lang="es-DO" sz="8800" dirty="0"/>
              <a:t> role </a:t>
            </a:r>
            <a:r>
              <a:rPr lang="es-DO" sz="8800" dirty="0" err="1"/>
              <a:t>of</a:t>
            </a:r>
            <a:r>
              <a:rPr lang="es-DO" sz="8800" dirty="0"/>
              <a:t> </a:t>
            </a:r>
            <a:r>
              <a:rPr lang="es-DO" sz="8800" dirty="0" err="1"/>
              <a:t>Science</a:t>
            </a:r>
            <a:r>
              <a:rPr lang="es-DO" sz="8800" dirty="0"/>
              <a:t> </a:t>
            </a:r>
            <a:r>
              <a:rPr lang="es-DO" sz="8800" dirty="0" err="1"/>
              <a:t>for</a:t>
            </a:r>
            <a:r>
              <a:rPr lang="es-DO" sz="8800" dirty="0"/>
              <a:t> </a:t>
            </a:r>
            <a:r>
              <a:rPr lang="es-DO" sz="8800" dirty="0" err="1"/>
              <a:t>that</a:t>
            </a:r>
            <a:r>
              <a:rPr lang="es-DO" sz="8800" dirty="0"/>
              <a:t>? </a:t>
            </a:r>
          </a:p>
          <a:p>
            <a:r>
              <a:rPr lang="es-DO" sz="8800" dirty="0"/>
              <a:t>USAID ? DOE ? NSF ? Puerto Rico?</a:t>
            </a:r>
          </a:p>
          <a:p>
            <a:r>
              <a:rPr lang="es-DO" sz="8800" dirty="0" err="1"/>
              <a:t>Consortium</a:t>
            </a:r>
            <a:r>
              <a:rPr lang="es-DO" sz="8800" dirty="0"/>
              <a:t> </a:t>
            </a:r>
            <a:r>
              <a:rPr lang="es-DO" sz="8800" dirty="0" err="1"/>
              <a:t>of</a:t>
            </a:r>
            <a:r>
              <a:rPr lang="es-DO" sz="8800" dirty="0"/>
              <a:t> </a:t>
            </a:r>
            <a:r>
              <a:rPr lang="es-DO" sz="8800" dirty="0" err="1"/>
              <a:t>institutions</a:t>
            </a:r>
            <a:r>
              <a:rPr lang="es-DO" sz="8800" dirty="0"/>
              <a:t> </a:t>
            </a:r>
            <a:r>
              <a:rPr lang="es-DO" sz="8800" dirty="0" err="1"/>
              <a:t>having</a:t>
            </a:r>
            <a:r>
              <a:rPr lang="es-DO" sz="8800" dirty="0"/>
              <a:t> </a:t>
            </a:r>
            <a:r>
              <a:rPr lang="es-DO" sz="8800" dirty="0" err="1"/>
              <a:t>important</a:t>
            </a:r>
            <a:r>
              <a:rPr lang="es-DO" sz="8800" dirty="0"/>
              <a:t> LA </a:t>
            </a:r>
            <a:r>
              <a:rPr lang="es-DO" sz="8800" dirty="0" err="1"/>
              <a:t>programs</a:t>
            </a:r>
            <a:r>
              <a:rPr lang="es-DO" sz="8800" dirty="0"/>
              <a:t>?, </a:t>
            </a:r>
            <a:r>
              <a:rPr lang="es-DO" sz="8800" dirty="0" err="1"/>
              <a:t>of</a:t>
            </a:r>
            <a:r>
              <a:rPr lang="es-DO" sz="8800" dirty="0"/>
              <a:t> </a:t>
            </a:r>
            <a:r>
              <a:rPr lang="es-DO" sz="8800" dirty="0" err="1"/>
              <a:t>synchrotrons</a:t>
            </a:r>
            <a:r>
              <a:rPr lang="es-DO" sz="8800" dirty="0"/>
              <a:t>? </a:t>
            </a:r>
            <a:r>
              <a:rPr lang="es-DO" sz="8800" dirty="0" err="1"/>
              <a:t>First</a:t>
            </a:r>
            <a:r>
              <a:rPr lang="es-DO" sz="8800" dirty="0"/>
              <a:t> </a:t>
            </a:r>
            <a:r>
              <a:rPr lang="es-DO" sz="8800" dirty="0" err="1"/>
              <a:t>contacts</a:t>
            </a:r>
            <a:r>
              <a:rPr lang="es-DO" sz="8800" dirty="0"/>
              <a:t>: SLAC, LBNL, UPR, Cornell</a:t>
            </a:r>
          </a:p>
          <a:p>
            <a:r>
              <a:rPr lang="es-DO" sz="8800" b="1" dirty="0" err="1"/>
              <a:t>Political</a:t>
            </a:r>
            <a:r>
              <a:rPr lang="es-DO" sz="8800" b="1" dirty="0"/>
              <a:t> </a:t>
            </a:r>
            <a:r>
              <a:rPr lang="es-DO" sz="8800" b="1" dirty="0" err="1"/>
              <a:t>opportunities</a:t>
            </a:r>
            <a:r>
              <a:rPr lang="es-DO" sz="8800" b="1" dirty="0"/>
              <a:t> – </a:t>
            </a:r>
            <a:r>
              <a:rPr lang="es-DO" sz="8800" b="1" dirty="0" err="1"/>
              <a:t>July</a:t>
            </a:r>
            <a:r>
              <a:rPr lang="es-DO" sz="8800" b="1" dirty="0"/>
              <a:t> 2023, US </a:t>
            </a:r>
            <a:r>
              <a:rPr lang="es-DO" sz="8800" b="1" dirty="0" err="1"/>
              <a:t>rejoined</a:t>
            </a:r>
            <a:r>
              <a:rPr lang="es-DO" sz="8800" b="1" dirty="0"/>
              <a:t> UNESCO, </a:t>
            </a:r>
            <a:r>
              <a:rPr lang="es-DO" sz="8800" b="1" dirty="0" err="1"/>
              <a:t>key</a:t>
            </a:r>
            <a:endParaRPr lang="es-DO" sz="8800" b="1" dirty="0"/>
          </a:p>
          <a:p>
            <a:r>
              <a:rPr lang="es-DO" sz="8800" b="1" dirty="0"/>
              <a:t>                                             </a:t>
            </a:r>
            <a:r>
              <a:rPr lang="es-DO" sz="8800" b="1" dirty="0" err="1"/>
              <a:t>promoter</a:t>
            </a:r>
            <a:r>
              <a:rPr lang="es-DO" sz="8800" b="1" dirty="0"/>
              <a:t> </a:t>
            </a:r>
            <a:r>
              <a:rPr lang="es-DO" sz="8800" b="1" dirty="0" err="1"/>
              <a:t>of</a:t>
            </a:r>
            <a:r>
              <a:rPr lang="es-DO" sz="8800" b="1" dirty="0"/>
              <a:t> SESAME</a:t>
            </a:r>
          </a:p>
          <a:p>
            <a:r>
              <a:rPr lang="es-DO" sz="8800" b="1" dirty="0"/>
              <a:t>                                         – August 2023, US </a:t>
            </a:r>
            <a:r>
              <a:rPr lang="es-DO" sz="8800" b="1" dirty="0" err="1"/>
              <a:t>lifted</a:t>
            </a:r>
            <a:r>
              <a:rPr lang="es-DO" sz="8800" b="1" dirty="0"/>
              <a:t> Venezuela </a:t>
            </a:r>
            <a:r>
              <a:rPr lang="es-DO" sz="8800" b="1" dirty="0" err="1"/>
              <a:t>sanctions</a:t>
            </a:r>
            <a:r>
              <a:rPr lang="es-DO" sz="8800" b="1" dirty="0"/>
              <a:t> </a:t>
            </a:r>
            <a:endParaRPr lang="es-DO" sz="8800" dirty="0"/>
          </a:p>
          <a:p>
            <a:r>
              <a:rPr lang="es-DO" sz="8800" dirty="0" err="1"/>
              <a:t>Possible</a:t>
            </a:r>
            <a:r>
              <a:rPr lang="es-DO" sz="8800" dirty="0"/>
              <a:t> </a:t>
            </a:r>
            <a:r>
              <a:rPr lang="es-DO" sz="8800" dirty="0" err="1"/>
              <a:t>technical</a:t>
            </a:r>
            <a:r>
              <a:rPr lang="es-DO" sz="8800" dirty="0"/>
              <a:t> </a:t>
            </a:r>
            <a:r>
              <a:rPr lang="es-DO" sz="8800" dirty="0" err="1"/>
              <a:t>difficulty</a:t>
            </a:r>
            <a:r>
              <a:rPr lang="es-DO" sz="8800" dirty="0"/>
              <a:t>: </a:t>
            </a:r>
            <a:r>
              <a:rPr lang="es-DO" sz="8800" dirty="0" err="1"/>
              <a:t>Multilaterality</a:t>
            </a:r>
            <a:r>
              <a:rPr lang="es-DO" sz="8800" dirty="0"/>
              <a:t> </a:t>
            </a:r>
            <a:r>
              <a:rPr lang="es-DO" sz="8800" dirty="0" err="1"/>
              <a:t>of</a:t>
            </a:r>
            <a:r>
              <a:rPr lang="es-DO" sz="8800" dirty="0"/>
              <a:t> </a:t>
            </a:r>
            <a:r>
              <a:rPr lang="es-DO" sz="8800" dirty="0" err="1"/>
              <a:t>the</a:t>
            </a:r>
            <a:r>
              <a:rPr lang="es-DO" sz="8800" dirty="0"/>
              <a:t> </a:t>
            </a:r>
            <a:r>
              <a:rPr lang="es-DO" sz="8800" dirty="0" err="1"/>
              <a:t>project</a:t>
            </a:r>
            <a:endParaRPr lang="es-DO" sz="8800" dirty="0"/>
          </a:p>
          <a:p>
            <a:endParaRPr lang="es-DO" dirty="0"/>
          </a:p>
          <a:p>
            <a:endParaRPr lang="en-US" i="1" dirty="0">
              <a:solidFill>
                <a:srgbClr val="1F3864"/>
              </a:solidFill>
              <a:latin typeface="New serif"/>
            </a:endParaRPr>
          </a:p>
          <a:p>
            <a:endParaRPr lang="es-D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A9F6FB4-E86B-A6AF-0668-45A50D3C5A31}"/>
              </a:ext>
            </a:extLst>
          </p:cNvPr>
          <p:cNvSpPr txBox="1">
            <a:spLocks/>
          </p:cNvSpPr>
          <p:nvPr/>
        </p:nvSpPr>
        <p:spPr>
          <a:xfrm>
            <a:off x="467544" y="1"/>
            <a:ext cx="8072065" cy="836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Possibilities</a:t>
            </a:r>
            <a:r>
              <a:rPr lang="es-DO" sz="4000" b="1" dirty="0"/>
              <a:t> </a:t>
            </a:r>
            <a:r>
              <a:rPr lang="es-DO" sz="4000" b="1" dirty="0" err="1"/>
              <a:t>of</a:t>
            </a:r>
            <a:r>
              <a:rPr lang="es-DO" sz="4000" b="1" dirty="0"/>
              <a:t> </a:t>
            </a:r>
            <a:r>
              <a:rPr lang="es-DO" sz="4000" b="1" dirty="0" err="1"/>
              <a:t>Cooperation</a:t>
            </a:r>
            <a:r>
              <a:rPr lang="es-DO" sz="4000" b="1" dirty="0"/>
              <a:t>: 1- US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82D68-0CE6-A0F0-2C5D-EBC0AF44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464496"/>
          </a:xfrm>
        </p:spPr>
        <p:txBody>
          <a:bodyPr>
            <a:normAutofit fontScale="55000" lnSpcReduction="20000"/>
          </a:bodyPr>
          <a:lstStyle/>
          <a:p>
            <a:r>
              <a:rPr lang="it-IT" sz="4000" dirty="0"/>
              <a:t>European Union Association Agreement with Central America. </a:t>
            </a:r>
          </a:p>
          <a:p>
            <a:r>
              <a:rPr lang="it-IT" sz="4000" dirty="0"/>
              <a:t>European Union Program for CELAC Infrastructure</a:t>
            </a:r>
          </a:p>
          <a:p>
            <a:r>
              <a:rPr lang="it-IT" sz="4000" dirty="0"/>
              <a:t>7-year European Union Programs, current one, the ninth: Horizon Europe </a:t>
            </a:r>
          </a:p>
          <a:p>
            <a:endParaRPr lang="it-IT" sz="4000" dirty="0"/>
          </a:p>
          <a:p>
            <a:r>
              <a:rPr lang="it-IT" sz="4000" dirty="0"/>
              <a:t>Bilateral cooperation. In Italy, intergovernmental: Istituto Italo-Latino-Americano. Spain, leading European country. France, Agence Francophonie</a:t>
            </a:r>
          </a:p>
          <a:p>
            <a:endParaRPr lang="it-IT" sz="4000" dirty="0"/>
          </a:p>
          <a:p>
            <a:r>
              <a:rPr lang="it-IT" sz="4000" dirty="0"/>
              <a:t>Possible form: Matching Funds</a:t>
            </a:r>
            <a:endParaRPr lang="es-DO" sz="4000" dirty="0"/>
          </a:p>
          <a:p>
            <a:r>
              <a:rPr lang="it-IT" sz="3400" dirty="0"/>
              <a:t> </a:t>
            </a:r>
          </a:p>
          <a:p>
            <a:pPr marL="0" indent="0">
              <a:buNone/>
            </a:pPr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s-DO" dirty="0"/>
          </a:p>
          <a:p>
            <a:endParaRPr lang="en-US" i="1" dirty="0">
              <a:solidFill>
                <a:srgbClr val="1F3864"/>
              </a:solidFill>
              <a:latin typeface="New serif"/>
            </a:endParaRPr>
          </a:p>
          <a:p>
            <a:endParaRPr lang="es-DO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A9F6FB4-E86B-A6AF-0668-45A50D3C5A31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Possibilities</a:t>
            </a:r>
            <a:r>
              <a:rPr lang="es-DO" sz="4000" b="1" dirty="0"/>
              <a:t> </a:t>
            </a:r>
            <a:r>
              <a:rPr lang="es-DO" sz="4000" b="1" dirty="0" err="1"/>
              <a:t>of</a:t>
            </a:r>
            <a:r>
              <a:rPr lang="es-DO" sz="4000" b="1" dirty="0"/>
              <a:t> </a:t>
            </a:r>
            <a:r>
              <a:rPr lang="es-DO" sz="4000" b="1" dirty="0" err="1"/>
              <a:t>Cooperation</a:t>
            </a:r>
            <a:r>
              <a:rPr lang="es-DO" sz="4000" b="1" dirty="0"/>
              <a:t>: 2- EU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75419" y="87867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Possibilities</a:t>
            </a:r>
            <a:r>
              <a:rPr lang="es-DO" sz="4000" b="1" dirty="0"/>
              <a:t> </a:t>
            </a:r>
            <a:r>
              <a:rPr lang="es-DO" sz="4000" b="1" dirty="0" err="1"/>
              <a:t>of</a:t>
            </a:r>
            <a:r>
              <a:rPr lang="es-DO" sz="4000" b="1" dirty="0"/>
              <a:t> </a:t>
            </a:r>
            <a:r>
              <a:rPr lang="es-DO" sz="4000" b="1" dirty="0" err="1"/>
              <a:t>Cooperation</a:t>
            </a:r>
            <a:r>
              <a:rPr lang="es-DO" sz="4000" b="1" dirty="0"/>
              <a:t>: 3- </a:t>
            </a:r>
            <a:r>
              <a:rPr lang="es-DO" sz="4000" b="1" dirty="0" err="1"/>
              <a:t>Others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4EA9FE5-C70E-CC27-8502-88C68C42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628800"/>
            <a:ext cx="7543801" cy="3407710"/>
          </a:xfrm>
        </p:spPr>
        <p:txBody>
          <a:bodyPr>
            <a:noAutofit/>
          </a:bodyPr>
          <a:lstStyle/>
          <a:p>
            <a:r>
              <a:rPr lang="it-IT" sz="2700" dirty="0"/>
              <a:t>Development Funds. Nominally stable (2000—2020) about 1 billion US$, 35% decrease in real terms</a:t>
            </a:r>
          </a:p>
          <a:p>
            <a:r>
              <a:rPr lang="it-IT" sz="2700" dirty="0"/>
              <a:t>Direct Foreign Investiment: About 15 billion US$, </a:t>
            </a:r>
          </a:p>
          <a:p>
            <a:r>
              <a:rPr lang="it-IT" sz="2700" dirty="0"/>
              <a:t>For both: rethinking goals?</a:t>
            </a:r>
          </a:p>
          <a:p>
            <a:endParaRPr lang="it-IT" sz="2700" dirty="0"/>
          </a:p>
          <a:p>
            <a:r>
              <a:rPr lang="it-IT" sz="2700" dirty="0"/>
              <a:t>IDB Regional Public Goods Program, WB, BCIE. CAF</a:t>
            </a:r>
          </a:p>
          <a:p>
            <a:r>
              <a:rPr lang="it-IT" sz="2700" dirty="0"/>
              <a:t>Commonwealth programs </a:t>
            </a:r>
          </a:p>
          <a:p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8633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5967" y="533832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>
                <a:solidFill>
                  <a:schemeClr val="bg1"/>
                </a:solidFill>
              </a:rPr>
              <a:t>When</a:t>
            </a:r>
            <a:r>
              <a:rPr lang="es-DO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22A3857-D11A-D4FB-EBFD-B37238B9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DO" dirty="0"/>
              <a:t> </a:t>
            </a:r>
            <a:endParaRPr lang="es-DO" sz="9600" dirty="0">
              <a:latin typeface="Calbri (Cuerpo)"/>
            </a:endParaRPr>
          </a:p>
          <a:p>
            <a:r>
              <a:rPr lang="es-DO" sz="8800" dirty="0">
                <a:latin typeface="Calbri (Cuerpo)"/>
              </a:rPr>
              <a:t>LNLS, SESAME, </a:t>
            </a:r>
            <a:r>
              <a:rPr lang="es-DO" sz="8800" dirty="0" err="1">
                <a:latin typeface="Calbri (Cuerpo)"/>
              </a:rPr>
              <a:t>AfLS</a:t>
            </a:r>
            <a:r>
              <a:rPr lang="es-DO" sz="8800" dirty="0">
                <a:latin typeface="Calbri (Cuerpo)"/>
              </a:rPr>
              <a:t>: 10-15 </a:t>
            </a:r>
            <a:r>
              <a:rPr lang="es-DO" sz="8800" dirty="0" err="1">
                <a:latin typeface="Calbri (Cuerpo)"/>
              </a:rPr>
              <a:t>yrs</a:t>
            </a:r>
            <a:r>
              <a:rPr lang="es-DO" sz="8800" dirty="0">
                <a:latin typeface="Calbri (Cuerpo)"/>
              </a:rPr>
              <a:t> </a:t>
            </a:r>
            <a:r>
              <a:rPr lang="es-DO" sz="8800" dirty="0" err="1">
                <a:latin typeface="Calbri (Cuerpo)"/>
              </a:rPr>
              <a:t>for</a:t>
            </a:r>
            <a:r>
              <a:rPr lang="es-DO" sz="8800" dirty="0">
                <a:latin typeface="Calbri (Cuerpo)"/>
              </a:rPr>
              <a:t> </a:t>
            </a:r>
            <a:r>
              <a:rPr lang="es-DO" sz="8800" dirty="0" err="1">
                <a:latin typeface="Calbri (Cuerpo)"/>
              </a:rPr>
              <a:t>first</a:t>
            </a:r>
            <a:r>
              <a:rPr lang="es-DO" sz="8800" dirty="0">
                <a:latin typeface="Calbri (Cuerpo)"/>
              </a:rPr>
              <a:t> idea </a:t>
            </a:r>
            <a:r>
              <a:rPr lang="es-DO" sz="8800" dirty="0" err="1">
                <a:latin typeface="Calbri (Cuerpo)"/>
              </a:rPr>
              <a:t>to</a:t>
            </a:r>
            <a:r>
              <a:rPr lang="es-DO" sz="8800" dirty="0">
                <a:latin typeface="Calbri (Cuerpo)"/>
              </a:rPr>
              <a:t> </a:t>
            </a:r>
            <a:r>
              <a:rPr lang="es-DO" sz="8800" dirty="0" err="1">
                <a:latin typeface="Calbri (Cuerpo)"/>
              </a:rPr>
              <a:t>decision</a:t>
            </a:r>
            <a:r>
              <a:rPr lang="es-DO" sz="8800" dirty="0">
                <a:latin typeface="Calbri (Cuerpo)"/>
              </a:rPr>
              <a:t> </a:t>
            </a:r>
          </a:p>
          <a:p>
            <a:r>
              <a:rPr lang="es-DO" sz="8800" dirty="0">
                <a:latin typeface="Calbri (Cuerpo)"/>
              </a:rPr>
              <a:t>LNLS, SESAME: 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10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yrs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</a:rPr>
              <a:t>for</a:t>
            </a:r>
            <a:r>
              <a:rPr lang="es-DO" sz="8800" dirty="0">
                <a:latin typeface="Calbri (Cuerpo)"/>
              </a:rPr>
              <a:t> </a:t>
            </a:r>
            <a:r>
              <a:rPr lang="es-DO" sz="8800" dirty="0" err="1">
                <a:latin typeface="Calbri (Cuerpo)"/>
              </a:rPr>
              <a:t>decision</a:t>
            </a:r>
            <a:r>
              <a:rPr lang="es-DO" sz="8800" dirty="0">
                <a:latin typeface="Calbri (Cuerpo)"/>
              </a:rPr>
              <a:t> </a:t>
            </a:r>
            <a:r>
              <a:rPr lang="es-DO" sz="8800" dirty="0" err="1">
                <a:latin typeface="Calbri (Cuerpo)"/>
              </a:rPr>
              <a:t>to</a:t>
            </a:r>
            <a:r>
              <a:rPr lang="es-DO" sz="8800" dirty="0">
                <a:latin typeface="Calbri (Cuerpo)"/>
              </a:rPr>
              <a:t> </a:t>
            </a:r>
            <a:r>
              <a:rPr lang="es-DO" sz="8800" dirty="0" err="1">
                <a:latin typeface="Calbri (Cuerpo)"/>
              </a:rPr>
              <a:t>operation</a:t>
            </a:r>
            <a:endParaRPr lang="es-DO" sz="8800" dirty="0">
              <a:latin typeface="Calbri (Cuerpo)"/>
              <a:ea typeface="Microsoft YaHei" panose="020B0503020204020204" pitchFamily="34" charset="-122"/>
            </a:endParaRPr>
          </a:p>
          <a:p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AfLS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: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First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idea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nineties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,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Interim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Steering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Committee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2015,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First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governmental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formal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declaration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of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support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: 2019 (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Ghana’s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president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Akufo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Addo),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triggering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Benin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, South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Africa</a:t>
            </a:r>
            <a:r>
              <a:rPr lang="es-DO" sz="8800" dirty="0">
                <a:latin typeface="Calbri (Cuerpo)"/>
                <a:ea typeface="Microsoft YaHei" panose="020B0503020204020204" pitchFamily="34" charset="-122"/>
              </a:rPr>
              <a:t>, Nigeria and Ivory </a:t>
            </a:r>
            <a:r>
              <a:rPr lang="es-DO" sz="8800" dirty="0" err="1">
                <a:latin typeface="Calbri (Cuerpo)"/>
                <a:ea typeface="Microsoft YaHei" panose="020B0503020204020204" pitchFamily="34" charset="-122"/>
              </a:rPr>
              <a:t>Coast</a:t>
            </a:r>
            <a:endParaRPr lang="es-DO" sz="8800" dirty="0">
              <a:latin typeface="Calbri (Cuerpo)"/>
              <a:ea typeface="Microsoft YaHei" panose="020B0503020204020204" pitchFamily="34" charset="-122"/>
            </a:endParaRPr>
          </a:p>
          <a:p>
            <a:endParaRPr lang="es-DO" sz="9600" dirty="0">
              <a:latin typeface="Calbri (Cuerpo)"/>
              <a:ea typeface="Microsoft YaHei" panose="020B0503020204020204" pitchFamily="34" charset="-122"/>
            </a:endParaRPr>
          </a:p>
          <a:p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Optimistic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: 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This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project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develops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faster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than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 similar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projects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.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Mid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thirties</a:t>
            </a:r>
            <a:endParaRPr lang="es-DO" sz="11200" dirty="0">
              <a:solidFill>
                <a:srgbClr val="FF0000"/>
              </a:solidFill>
              <a:latin typeface="Calbri (Cuerpo)"/>
            </a:endParaRPr>
          </a:p>
          <a:p>
            <a:pPr marL="0" indent="0">
              <a:buNone/>
            </a:pPr>
            <a:r>
              <a:rPr lang="es-DO" sz="11200" dirty="0">
                <a:solidFill>
                  <a:srgbClr val="FF0000"/>
                </a:solidFill>
                <a:latin typeface="Calbri (Cuerpo)"/>
              </a:rPr>
              <a:t> More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realistic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: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End</a:t>
            </a:r>
            <a:r>
              <a:rPr lang="es-DO" sz="11200" dirty="0">
                <a:solidFill>
                  <a:srgbClr val="FF0000"/>
                </a:solidFill>
                <a:latin typeface="Calbri (Cuerpo)"/>
              </a:rPr>
              <a:t> </a:t>
            </a:r>
            <a:r>
              <a:rPr lang="es-DO" sz="11200" dirty="0" err="1">
                <a:solidFill>
                  <a:srgbClr val="FF0000"/>
                </a:solidFill>
                <a:latin typeface="Calbri (Cuerpo)"/>
              </a:rPr>
              <a:t>thirties</a:t>
            </a:r>
            <a:endParaRPr lang="es-DO" sz="11200" dirty="0">
              <a:solidFill>
                <a:srgbClr val="FF0000"/>
              </a:solidFill>
              <a:latin typeface="Calbri (Cuerpo)"/>
            </a:endParaRPr>
          </a:p>
          <a:p>
            <a:pPr marL="0" indent="0">
              <a:buNone/>
            </a:pPr>
            <a:endParaRPr lang="es-DO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21167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5967" y="15672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>
                <a:solidFill>
                  <a:schemeClr val="bg1"/>
                </a:solidFill>
              </a:rPr>
              <a:t>Expected</a:t>
            </a:r>
            <a:r>
              <a:rPr lang="es-DO" sz="4000" b="1" dirty="0">
                <a:solidFill>
                  <a:schemeClr val="bg1"/>
                </a:solidFill>
              </a:rPr>
              <a:t> </a:t>
            </a:r>
            <a:r>
              <a:rPr lang="es-DO" sz="4000" b="1" dirty="0" err="1">
                <a:solidFill>
                  <a:schemeClr val="bg1"/>
                </a:solidFill>
              </a:rPr>
              <a:t>Results</a:t>
            </a:r>
            <a:r>
              <a:rPr lang="es-DO" sz="4000" b="1" dirty="0">
                <a:solidFill>
                  <a:schemeClr val="bg1"/>
                </a:solidFill>
              </a:rPr>
              <a:t> - 1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22A3857-D11A-D4FB-EBFD-B37238B9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925819"/>
            <a:ext cx="7543800" cy="5167477"/>
          </a:xfrm>
        </p:spPr>
        <p:txBody>
          <a:bodyPr>
            <a:normAutofit fontScale="25000" lnSpcReduction="20000"/>
          </a:bodyPr>
          <a:lstStyle/>
          <a:p>
            <a:r>
              <a:rPr lang="es-DO" sz="10400" b="1" dirty="0" err="1"/>
              <a:t>Scientific</a:t>
            </a:r>
            <a:r>
              <a:rPr lang="es-DO" sz="10400" b="1" dirty="0"/>
              <a:t> </a:t>
            </a:r>
            <a:r>
              <a:rPr lang="es-DO" sz="10400" b="1" dirty="0" err="1"/>
              <a:t>development</a:t>
            </a:r>
            <a:r>
              <a:rPr lang="es-DO" sz="10400" b="1" dirty="0"/>
              <a:t>,</a:t>
            </a:r>
            <a:r>
              <a:rPr lang="es-DO" sz="10400" dirty="0"/>
              <a:t> </a:t>
            </a:r>
            <a:r>
              <a:rPr lang="es-DO" sz="10400" dirty="0" err="1"/>
              <a:t>advanced</a:t>
            </a:r>
            <a:r>
              <a:rPr lang="es-DO" sz="10400" dirty="0"/>
              <a:t> </a:t>
            </a:r>
            <a:r>
              <a:rPr lang="es-DO" sz="10400" dirty="0" err="1"/>
              <a:t>research</a:t>
            </a:r>
            <a:r>
              <a:rPr lang="es-DO" sz="10400" dirty="0"/>
              <a:t>, </a:t>
            </a:r>
            <a:r>
              <a:rPr lang="es-DO" sz="10400" dirty="0" err="1"/>
              <a:t>increase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</a:t>
            </a:r>
            <a:r>
              <a:rPr lang="es-DO" sz="10400" dirty="0" err="1"/>
              <a:t>publication</a:t>
            </a:r>
            <a:r>
              <a:rPr lang="es-DO" sz="10400" dirty="0"/>
              <a:t> </a:t>
            </a:r>
            <a:r>
              <a:rPr lang="es-DO" sz="10400" dirty="0" err="1"/>
              <a:t>number</a:t>
            </a:r>
            <a:r>
              <a:rPr lang="es-DO" sz="10400" dirty="0"/>
              <a:t> (case </a:t>
            </a:r>
            <a:r>
              <a:rPr lang="es-DO" sz="10400" dirty="0" err="1"/>
              <a:t>of</a:t>
            </a:r>
            <a:r>
              <a:rPr lang="es-DO" sz="10400" dirty="0"/>
              <a:t> SESAME) </a:t>
            </a:r>
            <a:r>
              <a:rPr lang="es-DO" sz="10400" dirty="0" err="1"/>
              <a:t>integration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</a:t>
            </a:r>
            <a:r>
              <a:rPr lang="es-DO" sz="10400" dirty="0" err="1"/>
              <a:t>groups</a:t>
            </a:r>
            <a:r>
              <a:rPr lang="es-DO" sz="10400" dirty="0"/>
              <a:t> </a:t>
            </a:r>
            <a:r>
              <a:rPr lang="es-DO" sz="10400" dirty="0" err="1"/>
              <a:t>from</a:t>
            </a:r>
            <a:r>
              <a:rPr lang="es-DO" sz="10400" dirty="0"/>
              <a:t> </a:t>
            </a:r>
            <a:r>
              <a:rPr lang="es-DO" sz="10400" dirty="0" err="1"/>
              <a:t>different</a:t>
            </a:r>
            <a:r>
              <a:rPr lang="es-DO" sz="10400" dirty="0"/>
              <a:t> disciplines and </a:t>
            </a:r>
            <a:r>
              <a:rPr lang="es-DO" sz="10400" dirty="0" err="1"/>
              <a:t>sectors</a:t>
            </a:r>
            <a:r>
              <a:rPr lang="es-DO" sz="10400" dirty="0"/>
              <a:t>, </a:t>
            </a:r>
            <a:r>
              <a:rPr lang="es-DO" sz="10400" dirty="0" err="1"/>
              <a:t>strengthening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</a:t>
            </a:r>
            <a:r>
              <a:rPr lang="es-DO" sz="10400" dirty="0" err="1"/>
              <a:t>internationalization</a:t>
            </a:r>
            <a:r>
              <a:rPr lang="es-DO" sz="10400" dirty="0"/>
              <a:t>, </a:t>
            </a:r>
            <a:r>
              <a:rPr lang="es-DO" sz="10400" dirty="0" err="1"/>
              <a:t>increased</a:t>
            </a:r>
            <a:r>
              <a:rPr lang="es-DO" sz="10400" dirty="0"/>
              <a:t> </a:t>
            </a:r>
            <a:r>
              <a:rPr lang="es-DO" sz="10400" dirty="0" err="1"/>
              <a:t>access</a:t>
            </a:r>
            <a:r>
              <a:rPr lang="es-DO" sz="10400" dirty="0"/>
              <a:t> </a:t>
            </a:r>
            <a:r>
              <a:rPr lang="es-DO" sz="10400" dirty="0" err="1"/>
              <a:t>to</a:t>
            </a:r>
            <a:r>
              <a:rPr lang="es-DO" sz="10400" dirty="0"/>
              <a:t> </a:t>
            </a:r>
            <a:r>
              <a:rPr lang="es-DO" sz="10400" dirty="0" err="1"/>
              <a:t>international</a:t>
            </a:r>
            <a:r>
              <a:rPr lang="es-DO" sz="10400" dirty="0"/>
              <a:t> </a:t>
            </a:r>
            <a:r>
              <a:rPr lang="es-DO" sz="10400" dirty="0" err="1"/>
              <a:t>facilities</a:t>
            </a:r>
            <a:r>
              <a:rPr lang="es-DO" sz="10400" dirty="0"/>
              <a:t>, </a:t>
            </a:r>
          </a:p>
          <a:p>
            <a:endParaRPr lang="es-DO" sz="10400" dirty="0"/>
          </a:p>
          <a:p>
            <a:r>
              <a:rPr lang="es-DO" sz="10400" b="1" dirty="0" err="1"/>
              <a:t>Technological</a:t>
            </a:r>
            <a:r>
              <a:rPr lang="es-DO" sz="10400" b="1" dirty="0"/>
              <a:t> and industrial </a:t>
            </a:r>
            <a:r>
              <a:rPr lang="es-DO" sz="10400" b="1" dirty="0" err="1"/>
              <a:t>development</a:t>
            </a:r>
            <a:r>
              <a:rPr lang="es-DO" sz="10400" dirty="0"/>
              <a:t>, </a:t>
            </a:r>
            <a:r>
              <a:rPr lang="es-DO" sz="10400" dirty="0" err="1"/>
              <a:t>Challenges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the </a:t>
            </a:r>
            <a:r>
              <a:rPr lang="es-DO" sz="10400" dirty="0" err="1"/>
              <a:t>construction</a:t>
            </a:r>
            <a:r>
              <a:rPr lang="es-DO" sz="10400" dirty="0"/>
              <a:t> and </a:t>
            </a:r>
            <a:r>
              <a:rPr lang="es-DO" sz="10400" dirty="0" err="1"/>
              <a:t>maintenance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the </a:t>
            </a:r>
            <a:r>
              <a:rPr lang="es-DO" sz="10400" dirty="0" err="1"/>
              <a:t>facility</a:t>
            </a:r>
            <a:r>
              <a:rPr lang="es-DO" sz="10400" dirty="0"/>
              <a:t>, and </a:t>
            </a:r>
            <a:r>
              <a:rPr lang="es-DO" sz="10400" dirty="0" err="1"/>
              <a:t>its</a:t>
            </a:r>
            <a:r>
              <a:rPr lang="es-DO" sz="10400" dirty="0"/>
              <a:t> </a:t>
            </a:r>
            <a:r>
              <a:rPr lang="es-DO" sz="10400" dirty="0" err="1"/>
              <a:t>beamlines</a:t>
            </a:r>
            <a:r>
              <a:rPr lang="es-DO" sz="10400" dirty="0"/>
              <a:t>, </a:t>
            </a:r>
            <a:r>
              <a:rPr lang="es-DO" sz="10400" dirty="0" err="1"/>
              <a:t>of</a:t>
            </a:r>
            <a:r>
              <a:rPr lang="es-DO" sz="10400" dirty="0"/>
              <a:t> the data </a:t>
            </a:r>
            <a:r>
              <a:rPr lang="es-DO" sz="10400" dirty="0" err="1"/>
              <a:t>analisis</a:t>
            </a:r>
            <a:r>
              <a:rPr lang="es-DO" sz="10400" dirty="0"/>
              <a:t>, Sirius </a:t>
            </a:r>
            <a:r>
              <a:rPr lang="es-DO" sz="10400" dirty="0" err="1"/>
              <a:t>example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CERN </a:t>
            </a:r>
            <a:r>
              <a:rPr lang="es-DO" sz="10400" dirty="0" err="1"/>
              <a:t>patents</a:t>
            </a:r>
            <a:r>
              <a:rPr lang="es-DO" sz="10400" dirty="0"/>
              <a:t> use. </a:t>
            </a:r>
            <a:endParaRPr lang="es-DO" sz="10400" b="1" dirty="0"/>
          </a:p>
          <a:p>
            <a:endParaRPr lang="es-DO" sz="10400" b="1" dirty="0"/>
          </a:p>
          <a:p>
            <a:r>
              <a:rPr lang="es-DO" sz="10400" b="1" dirty="0" err="1"/>
              <a:t>Academic</a:t>
            </a:r>
            <a:r>
              <a:rPr lang="es-DO" sz="10400" b="1" dirty="0"/>
              <a:t> </a:t>
            </a:r>
            <a:r>
              <a:rPr lang="es-DO" sz="10400" b="1" dirty="0" err="1"/>
              <a:t>development</a:t>
            </a:r>
            <a:r>
              <a:rPr lang="es-DO" sz="10400" dirty="0"/>
              <a:t>. </a:t>
            </a:r>
            <a:r>
              <a:rPr lang="es-DO" sz="10400" dirty="0" err="1"/>
              <a:t>Doctorates</a:t>
            </a:r>
            <a:r>
              <a:rPr lang="es-DO" sz="10400" dirty="0"/>
              <a:t>, </a:t>
            </a:r>
            <a:r>
              <a:rPr lang="es-DO" sz="10400" dirty="0" err="1"/>
              <a:t>broadening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</a:t>
            </a:r>
            <a:r>
              <a:rPr lang="es-DO" sz="10400" dirty="0" err="1"/>
              <a:t>the</a:t>
            </a:r>
            <a:r>
              <a:rPr lang="es-DO" sz="10400" dirty="0"/>
              <a:t> actual </a:t>
            </a:r>
            <a:r>
              <a:rPr lang="es-DO" sz="10400" dirty="0" err="1"/>
              <a:t>range</a:t>
            </a:r>
            <a:r>
              <a:rPr lang="es-DO" sz="10400" dirty="0"/>
              <a:t> </a:t>
            </a:r>
            <a:r>
              <a:rPr lang="es-DO" sz="10400" dirty="0" err="1"/>
              <a:t>of</a:t>
            </a:r>
            <a:r>
              <a:rPr lang="es-DO" sz="10400" dirty="0"/>
              <a:t> </a:t>
            </a:r>
            <a:r>
              <a:rPr lang="es-DO" sz="10400" dirty="0" err="1"/>
              <a:t>advanced</a:t>
            </a:r>
            <a:r>
              <a:rPr lang="es-DO" sz="10400" dirty="0"/>
              <a:t> </a:t>
            </a:r>
            <a:r>
              <a:rPr lang="es-DO" sz="10400" dirty="0" err="1"/>
              <a:t>teaching</a:t>
            </a:r>
            <a:r>
              <a:rPr lang="es-DO" sz="10400" dirty="0"/>
              <a:t>, </a:t>
            </a:r>
            <a:r>
              <a:rPr lang="es-DO" sz="10400" dirty="0" err="1"/>
              <a:t>with</a:t>
            </a:r>
            <a:r>
              <a:rPr lang="es-DO" sz="10400" dirty="0"/>
              <a:t> </a:t>
            </a:r>
            <a:r>
              <a:rPr lang="es-DO" sz="10400" dirty="0" err="1"/>
              <a:t>less</a:t>
            </a:r>
            <a:r>
              <a:rPr lang="es-DO" sz="10400" dirty="0"/>
              <a:t> </a:t>
            </a:r>
            <a:r>
              <a:rPr lang="es-DO" sz="10400" dirty="0" err="1"/>
              <a:t>scientific</a:t>
            </a:r>
            <a:r>
              <a:rPr lang="es-DO" sz="10400" dirty="0"/>
              <a:t> </a:t>
            </a:r>
            <a:r>
              <a:rPr lang="es-DO" sz="10400" dirty="0" err="1"/>
              <a:t>inbreeding</a:t>
            </a:r>
            <a:endParaRPr lang="es-DO" sz="10400" dirty="0"/>
          </a:p>
          <a:p>
            <a:endParaRPr lang="es-DO" sz="7200" dirty="0"/>
          </a:p>
          <a:p>
            <a:pPr marL="0" indent="0">
              <a:buNone/>
            </a:pPr>
            <a:r>
              <a:rPr lang="es-DO" sz="7200" dirty="0"/>
              <a:t> 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163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5967" y="15672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>
                <a:solidFill>
                  <a:schemeClr val="bg1"/>
                </a:solidFill>
              </a:rPr>
              <a:t>Expected</a:t>
            </a:r>
            <a:r>
              <a:rPr lang="es-DO" sz="4000" b="1" dirty="0">
                <a:solidFill>
                  <a:schemeClr val="bg1"/>
                </a:solidFill>
              </a:rPr>
              <a:t> </a:t>
            </a:r>
            <a:r>
              <a:rPr lang="es-DO" sz="4000" b="1" dirty="0" err="1">
                <a:solidFill>
                  <a:schemeClr val="bg1"/>
                </a:solidFill>
              </a:rPr>
              <a:t>Results</a:t>
            </a:r>
            <a:r>
              <a:rPr lang="es-DO" sz="4000" b="1" dirty="0">
                <a:solidFill>
                  <a:schemeClr val="bg1"/>
                </a:solidFill>
              </a:rPr>
              <a:t> - 2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22A3857-D11A-D4FB-EBFD-B37238B9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925819"/>
            <a:ext cx="7543800" cy="5167477"/>
          </a:xfrm>
        </p:spPr>
        <p:txBody>
          <a:bodyPr>
            <a:normAutofit fontScale="25000" lnSpcReduction="20000"/>
          </a:bodyPr>
          <a:lstStyle/>
          <a:p>
            <a:r>
              <a:rPr lang="es-DO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and </a:t>
            </a:r>
            <a:r>
              <a:rPr lang="es-DO" sz="9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</a:t>
            </a:r>
            <a:r>
              <a:rPr lang="es-DO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sensible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safety, circular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Cardiology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Neuronal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degeneration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radioisotopes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medicine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natural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tomography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molecular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nanomaterials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biosensors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DO" sz="9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DO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</a:t>
            </a:r>
            <a:r>
              <a:rPr lang="es-DO" sz="9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</a:t>
            </a:r>
            <a:r>
              <a:rPr lang="es-DO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fostering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industries,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DO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DO" sz="9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DO" sz="9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es-DO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Regional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particular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Spanish-speaking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English-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9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Caribbean</a:t>
            </a:r>
            <a:r>
              <a:rPr lang="es-DO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DO" sz="9200" b="1" dirty="0"/>
          </a:p>
          <a:p>
            <a:r>
              <a:rPr lang="es-DO" sz="9200" b="1" dirty="0" err="1"/>
              <a:t>Return</a:t>
            </a:r>
            <a:r>
              <a:rPr lang="es-DO" sz="9200" b="1" dirty="0"/>
              <a:t> (</a:t>
            </a:r>
            <a:r>
              <a:rPr lang="en-US" sz="9200" dirty="0">
                <a:solidFill>
                  <a:schemeClr val="tx1"/>
                </a:solidFill>
              </a:rPr>
              <a:t>Massimo Florio: Cost- Benefit of Big scientific Infrastructure): T</a:t>
            </a:r>
            <a:r>
              <a:rPr lang="en-US" sz="9200" dirty="0"/>
              <a:t>angible, estimate from existing facilities. Intangible, Indirect (industrial development, scientific growth)</a:t>
            </a:r>
          </a:p>
          <a:p>
            <a:endParaRPr lang="es-DO" sz="10400" b="1" dirty="0"/>
          </a:p>
          <a:p>
            <a:pPr marL="0" indent="0">
              <a:buNone/>
            </a:pPr>
            <a:r>
              <a:rPr lang="es-DO" sz="7200" dirty="0"/>
              <a:t> </a:t>
            </a:r>
          </a:p>
          <a:p>
            <a:r>
              <a:rPr lang="es-DO" dirty="0"/>
              <a:t>Articular )</a:t>
            </a:r>
          </a:p>
        </p:txBody>
      </p:sp>
    </p:spTree>
    <p:extLst>
      <p:ext uri="{BB962C8B-B14F-4D97-AF65-F5344CB8AC3E}">
        <p14:creationId xmlns:p14="http://schemas.microsoft.com/office/powerpoint/2010/main" val="21885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5967" y="116632"/>
            <a:ext cx="8072065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it-IT" sz="30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bri (Cuerpo)"/>
                <a:ea typeface="+mj-ea"/>
                <a:cs typeface="+mj-cs"/>
              </a:rPr>
              <a:t>Interregional and intercontinental Dimension</a:t>
            </a:r>
          </a:p>
          <a:p>
            <a:pPr algn="ctr"/>
            <a:endParaRPr lang="it-IT" sz="3000" b="1" dirty="0">
              <a:solidFill>
                <a:schemeClr val="bg1"/>
              </a:solidFill>
              <a:latin typeface="Calbri (Cuerpo)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22A3857-D11A-D4FB-EBFD-B37238B9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022725"/>
          </a:xfrm>
        </p:spPr>
        <p:txBody>
          <a:bodyPr>
            <a:normAutofit fontScale="77500" lnSpcReduction="20000"/>
          </a:bodyPr>
          <a:lstStyle/>
          <a:p>
            <a:r>
              <a:rPr lang="es-DO" dirty="0" err="1"/>
              <a:t>AfLS</a:t>
            </a:r>
            <a:r>
              <a:rPr lang="es-DO" dirty="0"/>
              <a:t> </a:t>
            </a:r>
            <a:r>
              <a:rPr lang="es-DO" dirty="0" err="1"/>
              <a:t>Partnership</a:t>
            </a:r>
            <a:r>
              <a:rPr lang="es-DO" dirty="0"/>
              <a:t> – link </a:t>
            </a:r>
            <a:r>
              <a:rPr lang="es-DO" dirty="0" err="1"/>
              <a:t>through</a:t>
            </a:r>
            <a:r>
              <a:rPr lang="es-DO" dirty="0"/>
              <a:t> LAAAMP – </a:t>
            </a:r>
            <a:r>
              <a:rPr lang="es-DO" dirty="0" err="1"/>
              <a:t>Joint</a:t>
            </a:r>
            <a:r>
              <a:rPr lang="es-DO" dirty="0"/>
              <a:t> </a:t>
            </a:r>
            <a:r>
              <a:rPr lang="es-DO" dirty="0" err="1"/>
              <a:t>presentation</a:t>
            </a:r>
            <a:r>
              <a:rPr lang="es-DO" dirty="0"/>
              <a:t> at </a:t>
            </a:r>
            <a:r>
              <a:rPr lang="es-DO" dirty="0" err="1"/>
              <a:t>the</a:t>
            </a:r>
            <a:r>
              <a:rPr lang="es-DO" dirty="0"/>
              <a:t> 2022 </a:t>
            </a:r>
            <a:r>
              <a:rPr lang="es-DO" dirty="0" err="1"/>
              <a:t>World</a:t>
            </a:r>
            <a:r>
              <a:rPr lang="es-DO" dirty="0"/>
              <a:t> </a:t>
            </a:r>
            <a:r>
              <a:rPr lang="es-DO" dirty="0" err="1"/>
              <a:t>Science</a:t>
            </a:r>
            <a:r>
              <a:rPr lang="es-DO" dirty="0"/>
              <a:t> </a:t>
            </a:r>
            <a:r>
              <a:rPr lang="es-DO" dirty="0" err="1"/>
              <a:t>Forum</a:t>
            </a:r>
            <a:r>
              <a:rPr lang="es-DO" dirty="0"/>
              <a:t> in Cape Town, GCLS </a:t>
            </a:r>
            <a:r>
              <a:rPr lang="es-DO" dirty="0" err="1"/>
              <a:t>participation</a:t>
            </a:r>
            <a:r>
              <a:rPr lang="es-DO" dirty="0"/>
              <a:t> in </a:t>
            </a:r>
            <a:r>
              <a:rPr lang="es-DO" dirty="0" err="1"/>
              <a:t>the</a:t>
            </a:r>
            <a:r>
              <a:rPr lang="es-DO" dirty="0"/>
              <a:t> </a:t>
            </a:r>
            <a:r>
              <a:rPr lang="es-DO" dirty="0" err="1"/>
              <a:t>AfLS</a:t>
            </a:r>
            <a:r>
              <a:rPr lang="es-DO" dirty="0"/>
              <a:t> </a:t>
            </a:r>
            <a:r>
              <a:rPr lang="es-DO" dirty="0" err="1"/>
              <a:t>Conference</a:t>
            </a:r>
            <a:r>
              <a:rPr lang="es-DO" dirty="0"/>
              <a:t>. </a:t>
            </a:r>
          </a:p>
          <a:p>
            <a:endParaRPr lang="es-DO" dirty="0"/>
          </a:p>
          <a:p>
            <a:r>
              <a:rPr lang="es-DO" dirty="0"/>
              <a:t>Short </a:t>
            </a:r>
            <a:r>
              <a:rPr lang="es-DO" dirty="0" err="1"/>
              <a:t>term</a:t>
            </a:r>
            <a:r>
              <a:rPr lang="es-DO" dirty="0"/>
              <a:t> - </a:t>
            </a:r>
            <a:r>
              <a:rPr lang="es-DO" dirty="0" err="1"/>
              <a:t>Joint</a:t>
            </a:r>
            <a:r>
              <a:rPr lang="es-DO" dirty="0"/>
              <a:t> </a:t>
            </a:r>
            <a:r>
              <a:rPr lang="es-DO" dirty="0" err="1"/>
              <a:t>lobbying</a:t>
            </a:r>
            <a:r>
              <a:rPr lang="es-DO" dirty="0"/>
              <a:t> </a:t>
            </a:r>
            <a:r>
              <a:rPr lang="es-DO" dirty="0" err="1"/>
              <a:t>to</a:t>
            </a:r>
            <a:r>
              <a:rPr lang="es-DO" dirty="0"/>
              <a:t> </a:t>
            </a:r>
            <a:r>
              <a:rPr lang="es-DO" dirty="0" err="1"/>
              <a:t>get</a:t>
            </a:r>
            <a:r>
              <a:rPr lang="es-DO" dirty="0"/>
              <a:t> </a:t>
            </a:r>
            <a:r>
              <a:rPr lang="es-DO" dirty="0" err="1"/>
              <a:t>international</a:t>
            </a:r>
            <a:r>
              <a:rPr lang="es-DO" dirty="0"/>
              <a:t> </a:t>
            </a:r>
            <a:r>
              <a:rPr lang="es-DO" dirty="0" err="1"/>
              <a:t>support</a:t>
            </a:r>
            <a:r>
              <a:rPr lang="es-DO" dirty="0"/>
              <a:t>. – </a:t>
            </a:r>
            <a:r>
              <a:rPr lang="es-DO" dirty="0">
                <a:solidFill>
                  <a:srgbClr val="FF0000"/>
                </a:solidFill>
              </a:rPr>
              <a:t>A case  </a:t>
            </a:r>
            <a:r>
              <a:rPr lang="es-DO" dirty="0" err="1">
                <a:solidFill>
                  <a:srgbClr val="FF0000"/>
                </a:solidFill>
              </a:rPr>
              <a:t>for</a:t>
            </a:r>
            <a:r>
              <a:rPr lang="es-DO" dirty="0">
                <a:solidFill>
                  <a:srgbClr val="FF0000"/>
                </a:solidFill>
              </a:rPr>
              <a:t> UNESCO, US and Commonwealth? Role </a:t>
            </a:r>
            <a:r>
              <a:rPr lang="es-DO" dirty="0" err="1">
                <a:solidFill>
                  <a:srgbClr val="FF0000"/>
                </a:solidFill>
              </a:rPr>
              <a:t>of</a:t>
            </a:r>
            <a:r>
              <a:rPr lang="es-DO" dirty="0">
                <a:solidFill>
                  <a:srgbClr val="FF0000"/>
                </a:solidFill>
              </a:rPr>
              <a:t> </a:t>
            </a:r>
            <a:r>
              <a:rPr lang="es-DO" dirty="0" err="1">
                <a:solidFill>
                  <a:srgbClr val="FF0000"/>
                </a:solidFill>
              </a:rPr>
              <a:t>Brazil</a:t>
            </a:r>
            <a:r>
              <a:rPr lang="es-DO" dirty="0">
                <a:solidFill>
                  <a:srgbClr val="FF0000"/>
                </a:solidFill>
              </a:rPr>
              <a:t> </a:t>
            </a:r>
            <a:r>
              <a:rPr lang="es-DO" dirty="0" err="1">
                <a:solidFill>
                  <a:srgbClr val="FF0000"/>
                </a:solidFill>
              </a:rPr>
              <a:t>for</a:t>
            </a:r>
            <a:r>
              <a:rPr lang="es-DO" dirty="0">
                <a:solidFill>
                  <a:srgbClr val="FF0000"/>
                </a:solidFill>
              </a:rPr>
              <a:t> a SESAME-</a:t>
            </a:r>
            <a:r>
              <a:rPr lang="es-DO" dirty="0" err="1">
                <a:solidFill>
                  <a:srgbClr val="FF0000"/>
                </a:solidFill>
              </a:rPr>
              <a:t>like</a:t>
            </a:r>
            <a:r>
              <a:rPr lang="es-DO" dirty="0">
                <a:solidFill>
                  <a:srgbClr val="FF0000"/>
                </a:solidFill>
              </a:rPr>
              <a:t> </a:t>
            </a:r>
            <a:r>
              <a:rPr lang="es-DO" dirty="0" err="1">
                <a:solidFill>
                  <a:srgbClr val="FF0000"/>
                </a:solidFill>
              </a:rPr>
              <a:t>resolution</a:t>
            </a:r>
            <a:r>
              <a:rPr lang="es-DO" dirty="0">
                <a:solidFill>
                  <a:srgbClr val="FF0000"/>
                </a:solidFill>
              </a:rPr>
              <a:t> </a:t>
            </a:r>
            <a:r>
              <a:rPr lang="es-DO" dirty="0" err="1">
                <a:solidFill>
                  <a:srgbClr val="FF0000"/>
                </a:solidFill>
              </a:rPr>
              <a:t>jointly</a:t>
            </a:r>
            <a:r>
              <a:rPr lang="es-DO" dirty="0">
                <a:solidFill>
                  <a:srgbClr val="FF0000"/>
                </a:solidFill>
              </a:rPr>
              <a:t> </a:t>
            </a:r>
            <a:r>
              <a:rPr lang="es-DO" dirty="0" err="1">
                <a:solidFill>
                  <a:srgbClr val="FF0000"/>
                </a:solidFill>
              </a:rPr>
              <a:t>supporting</a:t>
            </a:r>
            <a:r>
              <a:rPr lang="es-DO" dirty="0">
                <a:solidFill>
                  <a:srgbClr val="FF0000"/>
                </a:solidFill>
              </a:rPr>
              <a:t> GCLS, </a:t>
            </a:r>
            <a:r>
              <a:rPr lang="es-DO" dirty="0" err="1">
                <a:solidFill>
                  <a:srgbClr val="FF0000"/>
                </a:solidFill>
              </a:rPr>
              <a:t>AfLS</a:t>
            </a:r>
            <a:r>
              <a:rPr lang="es-DO" dirty="0">
                <a:solidFill>
                  <a:srgbClr val="FF0000"/>
                </a:solidFill>
              </a:rPr>
              <a:t> and SESAME</a:t>
            </a:r>
          </a:p>
          <a:p>
            <a:endParaRPr lang="es-DO" dirty="0">
              <a:solidFill>
                <a:srgbClr val="FF0000"/>
              </a:solidFill>
            </a:endParaRPr>
          </a:p>
          <a:p>
            <a:r>
              <a:rPr lang="es-DO" dirty="0" err="1">
                <a:solidFill>
                  <a:srgbClr val="FF0000"/>
                </a:solidFill>
              </a:rPr>
              <a:t>Yesterday</a:t>
            </a:r>
            <a:r>
              <a:rPr lang="es-DO" dirty="0">
                <a:solidFill>
                  <a:srgbClr val="FF0000"/>
                </a:solidFill>
              </a:rPr>
              <a:t> ADG/SC UNESCO speaker in </a:t>
            </a:r>
            <a:r>
              <a:rPr lang="es-DO" dirty="0" err="1">
                <a:solidFill>
                  <a:srgbClr val="FF0000"/>
                </a:solidFill>
              </a:rPr>
              <a:t>our</a:t>
            </a:r>
            <a:r>
              <a:rPr lang="es-DO" dirty="0">
                <a:solidFill>
                  <a:srgbClr val="FF0000"/>
                </a:solidFill>
              </a:rPr>
              <a:t> Workshop at UNGA </a:t>
            </a:r>
            <a:r>
              <a:rPr lang="es-DO" dirty="0" err="1">
                <a:solidFill>
                  <a:srgbClr val="FF0000"/>
                </a:solidFill>
              </a:rPr>
              <a:t>Science</a:t>
            </a:r>
            <a:r>
              <a:rPr lang="es-DO" dirty="0">
                <a:solidFill>
                  <a:srgbClr val="FF0000"/>
                </a:solidFill>
              </a:rPr>
              <a:t> Summit </a:t>
            </a:r>
          </a:p>
          <a:p>
            <a:endParaRPr lang="es-DO" dirty="0"/>
          </a:p>
          <a:p>
            <a:r>
              <a:rPr lang="es-DO" dirty="0"/>
              <a:t>Interregional </a:t>
            </a:r>
            <a:r>
              <a:rPr lang="es-DO" dirty="0" err="1"/>
              <a:t>coordination</a:t>
            </a:r>
            <a:r>
              <a:rPr lang="es-DO" dirty="0"/>
              <a:t> </a:t>
            </a:r>
            <a:r>
              <a:rPr lang="es-DO" dirty="0" err="1"/>
              <a:t>group</a:t>
            </a:r>
            <a:r>
              <a:rPr lang="es-DO" dirty="0"/>
              <a:t> </a:t>
            </a:r>
            <a:r>
              <a:rPr lang="es-DO" dirty="0" err="1"/>
              <a:t>with</a:t>
            </a:r>
            <a:r>
              <a:rPr lang="es-DO" dirty="0"/>
              <a:t> </a:t>
            </a:r>
            <a:r>
              <a:rPr lang="es-DO" dirty="0" err="1"/>
              <a:t>other</a:t>
            </a:r>
            <a:r>
              <a:rPr lang="es-DO" dirty="0"/>
              <a:t> South </a:t>
            </a:r>
            <a:r>
              <a:rPr lang="es-DO" dirty="0" err="1"/>
              <a:t>projects</a:t>
            </a:r>
            <a:r>
              <a:rPr lang="es-DO" dirty="0"/>
              <a:t> (</a:t>
            </a:r>
            <a:r>
              <a:rPr lang="es-DO" dirty="0" err="1"/>
              <a:t>AfLS</a:t>
            </a:r>
            <a:r>
              <a:rPr lang="es-DO" dirty="0"/>
              <a:t>, ILSF, </a:t>
            </a:r>
            <a:r>
              <a:rPr lang="es-DO" dirty="0" err="1"/>
              <a:t>Uzbekistan</a:t>
            </a:r>
            <a:r>
              <a:rPr lang="es-DO" dirty="0"/>
              <a:t>, SESAME). </a:t>
            </a:r>
            <a:r>
              <a:rPr lang="es-DO" dirty="0" err="1"/>
              <a:t>Possible</a:t>
            </a:r>
            <a:r>
              <a:rPr lang="es-DO" dirty="0"/>
              <a:t> </a:t>
            </a:r>
            <a:r>
              <a:rPr lang="es-DO" dirty="0" err="1"/>
              <a:t>goal</a:t>
            </a:r>
            <a:r>
              <a:rPr lang="es-DO" dirty="0"/>
              <a:t>: </a:t>
            </a:r>
            <a:r>
              <a:rPr lang="es-DO" dirty="0" err="1"/>
              <a:t>coordianted</a:t>
            </a:r>
            <a:r>
              <a:rPr lang="es-DO" dirty="0"/>
              <a:t> </a:t>
            </a:r>
            <a:r>
              <a:rPr lang="es-DO" dirty="0" err="1"/>
              <a:t>representation</a:t>
            </a:r>
            <a:r>
              <a:rPr lang="es-DO" dirty="0"/>
              <a:t>, </a:t>
            </a:r>
            <a:r>
              <a:rPr lang="es-DO" dirty="0" err="1"/>
              <a:t>availability</a:t>
            </a:r>
            <a:r>
              <a:rPr lang="es-DO" dirty="0"/>
              <a:t> </a:t>
            </a:r>
            <a:r>
              <a:rPr lang="es-DO" dirty="0" err="1"/>
              <a:t>of</a:t>
            </a:r>
            <a:r>
              <a:rPr lang="es-DO" dirty="0"/>
              <a:t> </a:t>
            </a:r>
            <a:r>
              <a:rPr lang="es-DO" dirty="0" err="1"/>
              <a:t>some</a:t>
            </a:r>
            <a:r>
              <a:rPr lang="es-DO" dirty="0"/>
              <a:t> South </a:t>
            </a:r>
            <a:r>
              <a:rPr lang="es-DO" dirty="0" err="1"/>
              <a:t>dedicated</a:t>
            </a:r>
            <a:r>
              <a:rPr lang="es-DO" dirty="0"/>
              <a:t> </a:t>
            </a:r>
            <a:r>
              <a:rPr lang="es-DO" dirty="0" err="1"/>
              <a:t>beamline</a:t>
            </a:r>
            <a:endParaRPr lang="es-DO" dirty="0"/>
          </a:p>
          <a:p>
            <a:endParaRPr lang="es-DO" dirty="0"/>
          </a:p>
          <a:p>
            <a:r>
              <a:rPr lang="es-DO" dirty="0"/>
              <a:t>Long </a:t>
            </a:r>
            <a:r>
              <a:rPr lang="es-DO" dirty="0" err="1"/>
              <a:t>term</a:t>
            </a:r>
            <a:r>
              <a:rPr lang="es-DO" dirty="0"/>
              <a:t> prospective: South </a:t>
            </a:r>
            <a:r>
              <a:rPr lang="es-DO" dirty="0" err="1"/>
              <a:t>research</a:t>
            </a:r>
            <a:r>
              <a:rPr lang="es-DO" dirty="0"/>
              <a:t> </a:t>
            </a:r>
            <a:r>
              <a:rPr lang="es-DO" dirty="0" err="1"/>
              <a:t>collaborations</a:t>
            </a:r>
            <a:r>
              <a:rPr lang="es-DO" dirty="0"/>
              <a:t>.  </a:t>
            </a: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0049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9B7A0-307A-F643-1BBC-200825A6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E6F1079-501B-B0B6-904A-DB6E62B47984}"/>
              </a:ext>
            </a:extLst>
          </p:cNvPr>
          <p:cNvSpPr txBox="1">
            <a:spLocks/>
          </p:cNvSpPr>
          <p:nvPr/>
        </p:nvSpPr>
        <p:spPr>
          <a:xfrm>
            <a:off x="683568" y="156787"/>
            <a:ext cx="8072065" cy="1111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GCLSI/LAMISTAD Organization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A0F7488-7326-7664-D30A-3AC0DA23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67" y="123291"/>
            <a:ext cx="8516569" cy="713422"/>
          </a:xfrm>
        </p:spPr>
        <p:txBody>
          <a:bodyPr>
            <a:normAutofit/>
          </a:bodyPr>
          <a:lstStyle/>
          <a:p>
            <a:pPr algn="ctr"/>
            <a:r>
              <a:rPr lang="es-DO" sz="4000" b="1" dirty="0">
                <a:solidFill>
                  <a:schemeClr val="bg1"/>
                </a:solidFill>
                <a:latin typeface="Calibri(Cuerpo))"/>
              </a:rPr>
              <a:t>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AF97AC0-2854-7359-CE35-109C51EC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535065"/>
          </a:xfrm>
        </p:spPr>
        <p:txBody>
          <a:bodyPr>
            <a:normAutofit fontScale="25000" lnSpcReduction="20000"/>
          </a:bodyPr>
          <a:lstStyle/>
          <a:p>
            <a:r>
              <a:rPr lang="es-DO" sz="11200" dirty="0" err="1"/>
              <a:t>About</a:t>
            </a:r>
            <a:r>
              <a:rPr lang="es-DO" sz="11200" dirty="0"/>
              <a:t> 60 </a:t>
            </a:r>
            <a:r>
              <a:rPr lang="es-DO" sz="11200" dirty="0" err="1"/>
              <a:t>scientists</a:t>
            </a:r>
            <a:r>
              <a:rPr lang="es-DO" sz="11200" dirty="0"/>
              <a:t>, 20 </a:t>
            </a:r>
            <a:r>
              <a:rPr lang="es-DO" sz="11200" dirty="0" err="1"/>
              <a:t>countries</a:t>
            </a:r>
            <a:r>
              <a:rPr lang="es-DO" sz="11200" dirty="0"/>
              <a:t> </a:t>
            </a:r>
            <a:r>
              <a:rPr lang="es-DO" sz="11200" dirty="0" err="1"/>
              <a:t>with</a:t>
            </a:r>
            <a:r>
              <a:rPr lang="es-DO" sz="11200" dirty="0"/>
              <a:t> 3 </a:t>
            </a:r>
            <a:r>
              <a:rPr lang="es-DO" sz="11200" dirty="0" err="1"/>
              <a:t>national</a:t>
            </a:r>
            <a:r>
              <a:rPr lang="es-DO" sz="11200" dirty="0"/>
              <a:t> </a:t>
            </a:r>
            <a:r>
              <a:rPr lang="es-DO" sz="11200" dirty="0" err="1"/>
              <a:t>chapters</a:t>
            </a:r>
            <a:r>
              <a:rPr lang="es-DO" sz="11200" dirty="0"/>
              <a:t>: Colombia, </a:t>
            </a:r>
            <a:r>
              <a:rPr lang="es-DO" sz="11200" dirty="0" err="1"/>
              <a:t>Dominican</a:t>
            </a:r>
            <a:r>
              <a:rPr lang="es-DO" sz="11200" dirty="0"/>
              <a:t> </a:t>
            </a:r>
            <a:r>
              <a:rPr lang="es-DO" sz="11200" dirty="0" err="1"/>
              <a:t>Republic</a:t>
            </a:r>
            <a:r>
              <a:rPr lang="es-DO" sz="11200" dirty="0"/>
              <a:t>, Ecuador</a:t>
            </a:r>
          </a:p>
          <a:p>
            <a:endParaRPr lang="es-DO" sz="11200" dirty="0"/>
          </a:p>
          <a:p>
            <a:r>
              <a:rPr lang="es-DO" sz="11200" dirty="0"/>
              <a:t>Executive </a:t>
            </a:r>
            <a:r>
              <a:rPr lang="es-DO" sz="11200" dirty="0" err="1"/>
              <a:t>Committee</a:t>
            </a:r>
            <a:r>
              <a:rPr lang="es-DO" sz="11200" dirty="0"/>
              <a:t>: </a:t>
            </a:r>
            <a:r>
              <a:rPr lang="es-DO" sz="11200" dirty="0" err="1"/>
              <a:t>chair</a:t>
            </a:r>
            <a:r>
              <a:rPr lang="es-DO" sz="11200" dirty="0"/>
              <a:t> GV, </a:t>
            </a:r>
            <a:r>
              <a:rPr lang="es-DO" sz="11200" dirty="0" err="1"/>
              <a:t>deputy</a:t>
            </a:r>
            <a:r>
              <a:rPr lang="es-DO" sz="11200" dirty="0"/>
              <a:t> </a:t>
            </a:r>
            <a:r>
              <a:rPr lang="es-DO" sz="11200" dirty="0" err="1"/>
              <a:t>chair</a:t>
            </a:r>
            <a:r>
              <a:rPr lang="es-DO" sz="11200" dirty="0"/>
              <a:t> Abel Moreno, </a:t>
            </a:r>
            <a:r>
              <a:rPr lang="es-DO" sz="11200" dirty="0" err="1"/>
              <a:t>Mexico</a:t>
            </a:r>
            <a:r>
              <a:rPr lang="es-DO" sz="11200" dirty="0"/>
              <a:t>, </a:t>
            </a:r>
            <a:r>
              <a:rPr lang="es-DO" sz="11200" dirty="0" err="1"/>
              <a:t>members</a:t>
            </a:r>
            <a:r>
              <a:rPr lang="es-DO" sz="11200" dirty="0"/>
              <a:t>: </a:t>
            </a:r>
            <a:r>
              <a:rPr lang="es-DO" sz="11200" dirty="0" err="1"/>
              <a:t>chairs</a:t>
            </a:r>
            <a:r>
              <a:rPr lang="es-DO" sz="11200" dirty="0"/>
              <a:t> </a:t>
            </a:r>
            <a:r>
              <a:rPr lang="es-DO" sz="11200" dirty="0" err="1"/>
              <a:t>of</a:t>
            </a:r>
            <a:r>
              <a:rPr lang="es-DO" sz="11200" dirty="0"/>
              <a:t> 5 </a:t>
            </a:r>
            <a:r>
              <a:rPr lang="es-DO" sz="11200" dirty="0" err="1"/>
              <a:t>committees</a:t>
            </a:r>
            <a:r>
              <a:rPr lang="es-DO" sz="11200" dirty="0"/>
              <a:t>:</a:t>
            </a:r>
          </a:p>
          <a:p>
            <a:r>
              <a:rPr lang="es-DO" sz="9600" dirty="0" err="1"/>
              <a:t>Communications</a:t>
            </a:r>
            <a:r>
              <a:rPr lang="es-DO" sz="9600" dirty="0"/>
              <a:t> (Carlos </a:t>
            </a:r>
            <a:r>
              <a:rPr lang="es-DO" sz="9600" dirty="0" err="1"/>
              <a:t>Rudamas</a:t>
            </a:r>
            <a:r>
              <a:rPr lang="es-DO" sz="9600" dirty="0"/>
              <a:t>, El Salvador)</a:t>
            </a:r>
          </a:p>
          <a:p>
            <a:r>
              <a:rPr lang="es-DO" sz="9600" dirty="0" err="1"/>
              <a:t>Capacity</a:t>
            </a:r>
            <a:r>
              <a:rPr lang="es-DO" sz="9600" dirty="0"/>
              <a:t> </a:t>
            </a:r>
            <a:r>
              <a:rPr lang="es-DO" sz="9600" dirty="0" err="1"/>
              <a:t>building</a:t>
            </a:r>
            <a:r>
              <a:rPr lang="es-DO" sz="9600" dirty="0"/>
              <a:t> (</a:t>
            </a:r>
            <a:r>
              <a:rPr lang="es-DO" sz="9600" dirty="0" err="1"/>
              <a:t>Marvadeen</a:t>
            </a:r>
            <a:r>
              <a:rPr lang="es-DO" sz="9600" dirty="0"/>
              <a:t> </a:t>
            </a:r>
            <a:r>
              <a:rPr lang="es-DO" sz="9600" dirty="0" err="1"/>
              <a:t>Wilmoth</a:t>
            </a:r>
            <a:r>
              <a:rPr lang="es-DO" sz="9600" dirty="0"/>
              <a:t>-Singh, Jamaica)</a:t>
            </a:r>
          </a:p>
          <a:p>
            <a:r>
              <a:rPr lang="es-DO" sz="9600" dirty="0"/>
              <a:t>International </a:t>
            </a:r>
            <a:r>
              <a:rPr lang="es-DO" sz="9600" dirty="0" err="1"/>
              <a:t>Relations</a:t>
            </a:r>
            <a:r>
              <a:rPr lang="es-DO" sz="9600" dirty="0"/>
              <a:t> (Víctor Castaño, </a:t>
            </a:r>
            <a:r>
              <a:rPr lang="es-DO" sz="9600" dirty="0" err="1"/>
              <a:t>Mexico</a:t>
            </a:r>
            <a:r>
              <a:rPr lang="es-DO" sz="9600" dirty="0"/>
              <a:t>)</a:t>
            </a:r>
          </a:p>
          <a:p>
            <a:r>
              <a:rPr lang="es-DO" sz="9600" dirty="0" err="1"/>
              <a:t>Financial</a:t>
            </a:r>
            <a:r>
              <a:rPr lang="es-DO" sz="9600" dirty="0"/>
              <a:t> </a:t>
            </a:r>
            <a:r>
              <a:rPr lang="es-DO" sz="9600" dirty="0" err="1"/>
              <a:t>Committee</a:t>
            </a:r>
            <a:r>
              <a:rPr lang="es-DO" sz="9600" dirty="0"/>
              <a:t> (</a:t>
            </a:r>
            <a:r>
              <a:rPr lang="es-DO" sz="9600" dirty="0" err="1"/>
              <a:t>chair</a:t>
            </a:r>
            <a:r>
              <a:rPr lang="es-DO" sz="9600" dirty="0"/>
              <a:t> </a:t>
            </a:r>
            <a:r>
              <a:rPr lang="es-DO" sz="9600" dirty="0" err="1"/>
              <a:t>to</a:t>
            </a:r>
            <a:r>
              <a:rPr lang="es-DO" sz="9600" dirty="0"/>
              <a:t> be </a:t>
            </a:r>
            <a:r>
              <a:rPr lang="es-DO" sz="9600" dirty="0" err="1"/>
              <a:t>elected</a:t>
            </a:r>
            <a:r>
              <a:rPr lang="es-DO" sz="9600" dirty="0"/>
              <a:t>) </a:t>
            </a:r>
          </a:p>
          <a:p>
            <a:r>
              <a:rPr lang="es-DO" sz="9600" dirty="0" err="1"/>
              <a:t>Scientific-Technical</a:t>
            </a:r>
            <a:r>
              <a:rPr lang="es-DO" sz="9600" dirty="0"/>
              <a:t> (Mayra Cuéllar, </a:t>
            </a:r>
            <a:r>
              <a:rPr lang="es-DO" sz="9600" dirty="0" err="1"/>
              <a:t>Mexico</a:t>
            </a:r>
            <a:r>
              <a:rPr lang="es-DO" sz="9600" dirty="0"/>
              <a:t>)</a:t>
            </a:r>
          </a:p>
          <a:p>
            <a:r>
              <a:rPr lang="es-DO" sz="9600" dirty="0"/>
              <a:t>r</a:t>
            </a:r>
          </a:p>
          <a:p>
            <a:endParaRPr lang="es-DO" sz="7400" dirty="0"/>
          </a:p>
          <a:p>
            <a:r>
              <a:rPr lang="es-DO" dirty="0"/>
              <a:t>                         </a:t>
            </a:r>
          </a:p>
          <a:p>
            <a:r>
              <a:rPr lang="es-D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6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07366"/>
            <a:ext cx="7704856" cy="8063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s-DO" sz="4000" b="1" dirty="0">
                <a:solidFill>
                  <a:schemeClr val="bg1"/>
                </a:solidFill>
              </a:rPr>
            </a:br>
            <a:r>
              <a:rPr lang="es-DO" sz="4000" b="1" dirty="0">
                <a:solidFill>
                  <a:schemeClr val="bg1"/>
                </a:solidFill>
              </a:rPr>
              <a:t>South </a:t>
            </a:r>
            <a:r>
              <a:rPr lang="es-DO" sz="4000" b="1" dirty="0" err="1">
                <a:solidFill>
                  <a:schemeClr val="bg1"/>
                </a:solidFill>
              </a:rPr>
              <a:t>Science</a:t>
            </a:r>
            <a:r>
              <a:rPr lang="es-DO" sz="4000" b="1" dirty="0">
                <a:solidFill>
                  <a:schemeClr val="bg1"/>
                </a:solidFill>
              </a:rPr>
              <a:t> - </a:t>
            </a:r>
            <a:r>
              <a:rPr lang="es-DO" sz="4000" b="1" dirty="0" err="1">
                <a:solidFill>
                  <a:schemeClr val="bg1"/>
                </a:solidFill>
              </a:rPr>
              <a:t>Priorities</a:t>
            </a:r>
            <a:r>
              <a:rPr lang="es-DO" sz="4000" b="1" dirty="0">
                <a:solidFill>
                  <a:schemeClr val="bg1"/>
                </a:solidFill>
              </a:rPr>
              <a:t> and </a:t>
            </a:r>
            <a:r>
              <a:rPr lang="es-DO" sz="4000" b="1" dirty="0" err="1">
                <a:solidFill>
                  <a:schemeClr val="bg1"/>
                </a:solidFill>
              </a:rPr>
              <a:t>Needs</a:t>
            </a:r>
            <a:r>
              <a:rPr lang="es-DO" sz="40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59" y="1845734"/>
            <a:ext cx="3172977" cy="2735394"/>
          </a:xfrm>
        </p:spPr>
        <p:txBody>
          <a:bodyPr>
            <a:normAutofit/>
          </a:bodyPr>
          <a:lstStyle/>
          <a:p>
            <a:endParaRPr lang="es-DO" dirty="0"/>
          </a:p>
          <a:p>
            <a:endParaRPr lang="es-DO" dirty="0"/>
          </a:p>
          <a:p>
            <a:pPr marL="0" indent="0">
              <a:buNone/>
            </a:pPr>
            <a:endParaRPr lang="es-DO" dirty="0"/>
          </a:p>
          <a:p>
            <a:endParaRPr lang="es-DO" dirty="0"/>
          </a:p>
        </p:txBody>
      </p:sp>
      <p:sp>
        <p:nvSpPr>
          <p:cNvPr id="4" name="3 Rectángulo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D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8071393"/>
              </p:ext>
            </p:extLst>
          </p:nvPr>
        </p:nvGraphicFramePr>
        <p:xfrm>
          <a:off x="395536" y="1513744"/>
          <a:ext cx="80584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39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3568" y="764704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Conclusion: Where we are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Autofit/>
          </a:bodyPr>
          <a:lstStyle/>
          <a:p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(SESAME, Sirius,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 and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synchrotrons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AfLS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s-D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country  (Colombia,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Jamaica,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Salvador,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Dominican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multi-venue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endParaRPr lang="es-D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Kenya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Australia</a:t>
            </a:r>
          </a:p>
          <a:p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News, </a:t>
            </a:r>
            <a:r>
              <a:rPr lang="es-DO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es-D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Post</a:t>
            </a:r>
          </a:p>
        </p:txBody>
      </p:sp>
    </p:spTree>
    <p:extLst>
      <p:ext uri="{BB962C8B-B14F-4D97-AF65-F5344CB8AC3E}">
        <p14:creationId xmlns:p14="http://schemas.microsoft.com/office/powerpoint/2010/main" val="9446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94463" y="476673"/>
            <a:ext cx="824203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400" b="1" dirty="0">
                <a:solidFill>
                  <a:schemeClr val="bg1"/>
                </a:solidFill>
              </a:rPr>
              <a:t>Conclusion: Short &amp; Medium-term Road Map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68761"/>
            <a:ext cx="7543801" cy="4968551"/>
          </a:xfrm>
        </p:spPr>
        <p:txBody>
          <a:bodyPr>
            <a:normAutofit/>
          </a:bodyPr>
          <a:lstStyle/>
          <a:p>
            <a:r>
              <a:rPr lang="en-US" sz="2400" dirty="0"/>
              <a:t>Creation of an Association (or Foundation) to promote the project, possibly in connection with RCN </a:t>
            </a:r>
          </a:p>
          <a:p>
            <a:r>
              <a:rPr lang="en-US" sz="2400" dirty="0"/>
              <a:t>Technical detailed article, and feasibility study (with PULS?)</a:t>
            </a:r>
          </a:p>
          <a:p>
            <a:r>
              <a:rPr lang="en-US" sz="2400" dirty="0"/>
              <a:t>Further diffusion of the project (Civil Society, Press, Private Sector, Politicians)</a:t>
            </a:r>
          </a:p>
          <a:p>
            <a:r>
              <a:rPr lang="en-US" sz="2400" dirty="0"/>
              <a:t>Strengthen contact with International Organizations (UNESCO, CARICOM, ISC, FAO, </a:t>
            </a:r>
            <a:r>
              <a:rPr lang="en-US" sz="2400"/>
              <a:t>OMS)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Immediate short term goal:</a:t>
            </a:r>
            <a:r>
              <a:rPr lang="en-US" sz="2400" dirty="0">
                <a:solidFill>
                  <a:srgbClr val="FF0000"/>
                </a:solidFill>
              </a:rPr>
              <a:t> UNESCO resolution jointly supporting a big program of development of Synchrotrons in the South of the World, including the establishment of GCSL, </a:t>
            </a:r>
            <a:r>
              <a:rPr lang="en-US" sz="2400" dirty="0" err="1">
                <a:solidFill>
                  <a:srgbClr val="FF0000"/>
                </a:solidFill>
              </a:rPr>
              <a:t>AfLS</a:t>
            </a:r>
            <a:r>
              <a:rPr lang="en-US" sz="2400" dirty="0">
                <a:solidFill>
                  <a:srgbClr val="FF0000"/>
                </a:solidFill>
              </a:rPr>
              <a:t>, possibly the Uzbekistan synchrotron, and the strengthening of SESAME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4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58826" y="50983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/>
              <a:t>Acknowledgments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961130"/>
            <a:ext cx="7543801" cy="4907964"/>
          </a:xfrm>
        </p:spPr>
        <p:txBody>
          <a:bodyPr>
            <a:normAutofit/>
          </a:bodyPr>
          <a:lstStyle/>
          <a:p>
            <a:r>
              <a:rPr lang="es-DO" sz="1800" dirty="0" err="1"/>
              <a:t>My</a:t>
            </a:r>
            <a:r>
              <a:rPr lang="es-DO" sz="1800" dirty="0"/>
              <a:t> </a:t>
            </a:r>
            <a:r>
              <a:rPr lang="es-DO" sz="1800" dirty="0" err="1"/>
              <a:t>deepest</a:t>
            </a:r>
            <a:r>
              <a:rPr lang="es-DO" sz="1800" dirty="0"/>
              <a:t> </a:t>
            </a:r>
            <a:r>
              <a:rPr lang="es-DO" sz="1800" dirty="0" err="1"/>
              <a:t>thanks</a:t>
            </a:r>
            <a:r>
              <a:rPr lang="es-DO" sz="1800" dirty="0"/>
              <a:t> </a:t>
            </a:r>
            <a:r>
              <a:rPr lang="es-DO" sz="1800" dirty="0" err="1"/>
              <a:t>to</a:t>
            </a:r>
            <a:r>
              <a:rPr lang="es-DO" sz="1800" dirty="0"/>
              <a:t> </a:t>
            </a:r>
            <a:r>
              <a:rPr lang="es-DO" sz="1800" dirty="0" err="1"/>
              <a:t>my</a:t>
            </a:r>
            <a:r>
              <a:rPr lang="es-DO" sz="1800" dirty="0"/>
              <a:t> </a:t>
            </a:r>
            <a:r>
              <a:rPr lang="es-DO" sz="1800" dirty="0" err="1"/>
              <a:t>colleagues</a:t>
            </a:r>
            <a:r>
              <a:rPr lang="es-DO" sz="1800" dirty="0"/>
              <a:t> </a:t>
            </a:r>
            <a:r>
              <a:rPr lang="es-DO" sz="1800" dirty="0" err="1"/>
              <a:t>of</a:t>
            </a:r>
            <a:r>
              <a:rPr lang="es-DO" sz="1800" dirty="0"/>
              <a:t> </a:t>
            </a:r>
            <a:r>
              <a:rPr lang="es-DO" sz="1800" dirty="0" err="1"/>
              <a:t>the</a:t>
            </a:r>
            <a:r>
              <a:rPr lang="es-DO" sz="1800" dirty="0"/>
              <a:t> </a:t>
            </a:r>
            <a:r>
              <a:rPr lang="es-DO" sz="1800" dirty="0" err="1"/>
              <a:t>ArXiv</a:t>
            </a:r>
            <a:r>
              <a:rPr lang="es-DO" sz="1800" dirty="0"/>
              <a:t> </a:t>
            </a:r>
            <a:r>
              <a:rPr lang="es-DO" sz="1800" dirty="0" err="1"/>
              <a:t>paper</a:t>
            </a:r>
            <a:r>
              <a:rPr lang="es-DO" sz="1800" dirty="0"/>
              <a:t>, </a:t>
            </a:r>
            <a:r>
              <a:rPr lang="es-DO" sz="1800" dirty="0" err="1"/>
              <a:t>the</a:t>
            </a:r>
            <a:r>
              <a:rPr lang="es-DO" sz="1800" dirty="0"/>
              <a:t> </a:t>
            </a:r>
            <a:r>
              <a:rPr lang="es-DO" sz="1800" dirty="0" err="1"/>
              <a:t>working</a:t>
            </a:r>
            <a:r>
              <a:rPr lang="es-DO" sz="1800" dirty="0"/>
              <a:t> </a:t>
            </a:r>
            <a:r>
              <a:rPr lang="es-DO" sz="1800" dirty="0" err="1"/>
              <a:t>group</a:t>
            </a:r>
            <a:r>
              <a:rPr lang="es-DO" sz="1800" dirty="0"/>
              <a:t> and </a:t>
            </a:r>
            <a:r>
              <a:rPr lang="es-DO" sz="1800" dirty="0" err="1"/>
              <a:t>the</a:t>
            </a:r>
            <a:r>
              <a:rPr lang="es-DO" sz="1800" dirty="0"/>
              <a:t> GCLS Executive </a:t>
            </a:r>
            <a:r>
              <a:rPr lang="es-DO" sz="1800" dirty="0" err="1"/>
              <a:t>Committee,in</a:t>
            </a:r>
            <a:r>
              <a:rPr lang="es-DO" sz="1800" dirty="0"/>
              <a:t> particular </a:t>
            </a:r>
            <a:r>
              <a:rPr lang="es-DO" sz="1800" dirty="0" err="1"/>
              <a:t>its</a:t>
            </a:r>
            <a:r>
              <a:rPr lang="es-DO" sz="1800" dirty="0"/>
              <a:t> </a:t>
            </a:r>
            <a:r>
              <a:rPr lang="es-DO" sz="1800" dirty="0" err="1"/>
              <a:t>previous</a:t>
            </a:r>
            <a:r>
              <a:rPr lang="es-DO" sz="1800"/>
              <a:t> cochairs</a:t>
            </a:r>
            <a:r>
              <a:rPr lang="es-DO" sz="1800" dirty="0"/>
              <a:t>, Carolina Santacruz, </a:t>
            </a:r>
            <a:r>
              <a:rPr lang="es-DO" sz="1800" dirty="0" err="1"/>
              <a:t>Victor</a:t>
            </a:r>
            <a:r>
              <a:rPr lang="es-DO" sz="1800" dirty="0"/>
              <a:t> Castaño, </a:t>
            </a:r>
            <a:r>
              <a:rPr lang="es-DO" sz="1800" dirty="0" err="1"/>
              <a:t>Victor</a:t>
            </a:r>
            <a:r>
              <a:rPr lang="es-DO" sz="1800" dirty="0"/>
              <a:t> Del Rio and </a:t>
            </a:r>
            <a:r>
              <a:rPr lang="es-DO" sz="1800" dirty="0" err="1"/>
              <a:t>Sekazi</a:t>
            </a:r>
            <a:r>
              <a:rPr lang="es-DO" sz="1800" dirty="0"/>
              <a:t> </a:t>
            </a:r>
            <a:r>
              <a:rPr lang="es-DO" sz="1800" dirty="0" err="1"/>
              <a:t>Mtingwa</a:t>
            </a:r>
            <a:r>
              <a:rPr lang="es-DO" sz="1800" dirty="0"/>
              <a:t> and </a:t>
            </a:r>
            <a:r>
              <a:rPr lang="es-DO" sz="1800" dirty="0" err="1"/>
              <a:t>the</a:t>
            </a:r>
            <a:r>
              <a:rPr lang="es-DO" sz="1800" dirty="0"/>
              <a:t> </a:t>
            </a:r>
            <a:r>
              <a:rPr lang="es-DO" sz="1800" dirty="0" err="1"/>
              <a:t>current</a:t>
            </a:r>
            <a:r>
              <a:rPr lang="es-DO" sz="1800" dirty="0"/>
              <a:t> </a:t>
            </a:r>
            <a:r>
              <a:rPr lang="es-DO" sz="1800" dirty="0" err="1"/>
              <a:t>Vicechair</a:t>
            </a:r>
            <a:r>
              <a:rPr lang="es-DO" sz="1800" dirty="0"/>
              <a:t> Abel Moreno</a:t>
            </a:r>
          </a:p>
          <a:p>
            <a:r>
              <a:rPr lang="es-DO" sz="1800" dirty="0" err="1"/>
              <a:t>However</a:t>
            </a:r>
            <a:r>
              <a:rPr lang="es-DO" sz="1800" dirty="0"/>
              <a:t>, </a:t>
            </a:r>
            <a:r>
              <a:rPr lang="es-DO" sz="1800" dirty="0" err="1"/>
              <a:t>without</a:t>
            </a:r>
            <a:r>
              <a:rPr lang="es-DO" sz="1800" dirty="0"/>
              <a:t> </a:t>
            </a:r>
            <a:r>
              <a:rPr lang="es-DO" sz="1800" dirty="0" err="1"/>
              <a:t>the</a:t>
            </a:r>
            <a:r>
              <a:rPr lang="es-DO" sz="1800" dirty="0"/>
              <a:t> </a:t>
            </a:r>
            <a:r>
              <a:rPr lang="es-DO" sz="1800" dirty="0" err="1"/>
              <a:t>advice</a:t>
            </a:r>
            <a:r>
              <a:rPr lang="es-DO" sz="1800" dirty="0"/>
              <a:t> and </a:t>
            </a:r>
            <a:r>
              <a:rPr lang="es-DO" sz="1800" dirty="0" err="1"/>
              <a:t>support</a:t>
            </a:r>
            <a:r>
              <a:rPr lang="es-DO" sz="1800" dirty="0"/>
              <a:t> </a:t>
            </a:r>
            <a:r>
              <a:rPr lang="es-DO" sz="1800" dirty="0" err="1"/>
              <a:t>of</a:t>
            </a:r>
            <a:r>
              <a:rPr lang="es-DO" sz="1800" dirty="0"/>
              <a:t> </a:t>
            </a:r>
            <a:r>
              <a:rPr lang="es-DO" sz="1800" dirty="0" err="1"/>
              <a:t>my</a:t>
            </a:r>
            <a:r>
              <a:rPr lang="es-DO" sz="1800" dirty="0"/>
              <a:t> </a:t>
            </a:r>
            <a:r>
              <a:rPr lang="es-DO" sz="1800" dirty="0" err="1"/>
              <a:t>Science</a:t>
            </a:r>
            <a:r>
              <a:rPr lang="es-DO" sz="1800" dirty="0"/>
              <a:t> </a:t>
            </a:r>
            <a:r>
              <a:rPr lang="es-DO" sz="1800" dirty="0" err="1"/>
              <a:t>policy</a:t>
            </a:r>
            <a:r>
              <a:rPr lang="es-DO" sz="1800" dirty="0"/>
              <a:t> </a:t>
            </a:r>
            <a:r>
              <a:rPr lang="es-DO" sz="1800" dirty="0" err="1"/>
              <a:t>mentors</a:t>
            </a:r>
            <a:r>
              <a:rPr lang="es-DO" sz="1800" dirty="0"/>
              <a:t>, </a:t>
            </a:r>
            <a:r>
              <a:rPr lang="es-DO" sz="1800" dirty="0" err="1"/>
              <a:t>Edoardo</a:t>
            </a:r>
            <a:r>
              <a:rPr lang="es-DO" sz="1800" dirty="0"/>
              <a:t> </a:t>
            </a:r>
            <a:r>
              <a:rPr lang="es-DO" sz="1800" dirty="0" err="1"/>
              <a:t>Amaldi</a:t>
            </a:r>
            <a:r>
              <a:rPr lang="es-DO" sz="1800" dirty="0"/>
              <a:t>, </a:t>
            </a:r>
            <a:r>
              <a:rPr lang="es-DO" sz="1800" dirty="0" err="1"/>
              <a:t>Leon</a:t>
            </a:r>
            <a:r>
              <a:rPr lang="es-DO" sz="1800" dirty="0"/>
              <a:t> </a:t>
            </a:r>
            <a:r>
              <a:rPr lang="es-DO" sz="1800" dirty="0" err="1"/>
              <a:t>Lederman</a:t>
            </a:r>
            <a:r>
              <a:rPr lang="es-DO" sz="1800" dirty="0"/>
              <a:t> and </a:t>
            </a:r>
            <a:r>
              <a:rPr lang="es-DO" sz="1800" dirty="0" err="1"/>
              <a:t>Abdus</a:t>
            </a:r>
            <a:r>
              <a:rPr lang="es-DO" sz="1800" dirty="0"/>
              <a:t> </a:t>
            </a:r>
            <a:r>
              <a:rPr lang="es-DO" sz="1800" dirty="0" err="1"/>
              <a:t>Salam</a:t>
            </a:r>
            <a:r>
              <a:rPr lang="es-DO" sz="1800" dirty="0"/>
              <a:t>, </a:t>
            </a:r>
            <a:r>
              <a:rPr lang="es-DO" sz="1800" dirty="0" err="1"/>
              <a:t>my</a:t>
            </a:r>
            <a:r>
              <a:rPr lang="es-DO" sz="1800" dirty="0"/>
              <a:t> </a:t>
            </a:r>
            <a:r>
              <a:rPr lang="es-DO" sz="1800" dirty="0" err="1"/>
              <a:t>contribution</a:t>
            </a:r>
            <a:r>
              <a:rPr lang="es-DO" sz="1800" dirty="0"/>
              <a:t> </a:t>
            </a:r>
            <a:r>
              <a:rPr lang="es-DO" sz="1800" dirty="0" err="1"/>
              <a:t>to</a:t>
            </a:r>
            <a:r>
              <a:rPr lang="es-DO" sz="1800" dirty="0"/>
              <a:t> </a:t>
            </a:r>
            <a:r>
              <a:rPr lang="es-DO" sz="1800" dirty="0" err="1"/>
              <a:t>this</a:t>
            </a:r>
            <a:r>
              <a:rPr lang="es-DO" sz="1800" dirty="0"/>
              <a:t> </a:t>
            </a:r>
            <a:r>
              <a:rPr lang="es-DO" sz="1800" dirty="0" err="1"/>
              <a:t>proposal</a:t>
            </a:r>
            <a:r>
              <a:rPr lang="es-DO" sz="1800" dirty="0"/>
              <a:t> and </a:t>
            </a:r>
            <a:r>
              <a:rPr lang="es-DO" sz="1800" dirty="0" err="1"/>
              <a:t>my</a:t>
            </a:r>
            <a:r>
              <a:rPr lang="es-DO" sz="1800" dirty="0"/>
              <a:t> </a:t>
            </a:r>
            <a:r>
              <a:rPr lang="es-DO" sz="1800" dirty="0" err="1"/>
              <a:t>half-century</a:t>
            </a:r>
            <a:r>
              <a:rPr lang="es-DO" sz="1800" dirty="0"/>
              <a:t> </a:t>
            </a:r>
            <a:r>
              <a:rPr lang="es-DO" sz="1800" dirty="0" err="1"/>
              <a:t>activity</a:t>
            </a:r>
            <a:r>
              <a:rPr lang="es-DO" sz="1800" dirty="0"/>
              <a:t> in </a:t>
            </a:r>
            <a:r>
              <a:rPr lang="es-DO" sz="1800" dirty="0" err="1"/>
              <a:t>Latin</a:t>
            </a:r>
            <a:r>
              <a:rPr lang="es-DO" sz="1800" dirty="0"/>
              <a:t> </a:t>
            </a:r>
            <a:r>
              <a:rPr lang="es-DO" sz="1800" dirty="0" err="1"/>
              <a:t>America</a:t>
            </a:r>
            <a:r>
              <a:rPr lang="es-DO" sz="1800" dirty="0"/>
              <a:t> </a:t>
            </a:r>
            <a:r>
              <a:rPr lang="es-DO" sz="1800" dirty="0" err="1"/>
              <a:t>would</a:t>
            </a:r>
            <a:r>
              <a:rPr lang="es-DO" sz="1800" dirty="0"/>
              <a:t> </a:t>
            </a:r>
            <a:r>
              <a:rPr lang="es-DO" sz="1800" dirty="0" err="1"/>
              <a:t>have</a:t>
            </a:r>
            <a:r>
              <a:rPr lang="es-DO" sz="1800" dirty="0"/>
              <a:t> </a:t>
            </a:r>
            <a:r>
              <a:rPr lang="es-DO" sz="1800" dirty="0" err="1"/>
              <a:t>never</a:t>
            </a:r>
            <a:r>
              <a:rPr lang="es-DO" sz="1800" dirty="0"/>
              <a:t> </a:t>
            </a:r>
            <a:r>
              <a:rPr lang="es-DO" sz="1800" dirty="0" err="1"/>
              <a:t>been</a:t>
            </a:r>
            <a:r>
              <a:rPr lang="es-DO" sz="1800" dirty="0"/>
              <a:t> </a:t>
            </a:r>
            <a:r>
              <a:rPr lang="es-DO" sz="1800" dirty="0" err="1"/>
              <a:t>possible</a:t>
            </a:r>
            <a:r>
              <a:rPr lang="es-DO" sz="1800" dirty="0"/>
              <a:t>.</a:t>
            </a:r>
          </a:p>
          <a:p>
            <a:endParaRPr lang="es-DO" sz="1800" dirty="0"/>
          </a:p>
          <a:p>
            <a:endParaRPr lang="es-DO" sz="1800" dirty="0"/>
          </a:p>
          <a:p>
            <a:endParaRPr lang="es-DO" dirty="0"/>
          </a:p>
          <a:p>
            <a:endParaRPr lang="es-DO" dirty="0"/>
          </a:p>
          <a:p>
            <a:pPr marL="0" indent="0">
              <a:buNone/>
            </a:pPr>
            <a:endParaRPr lang="es-DO" dirty="0"/>
          </a:p>
          <a:p>
            <a:endParaRPr lang="es-DO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DBC31A8-C7A6-11D4-5170-274A5688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5956" y="3209026"/>
            <a:ext cx="2310662" cy="291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115AB7-F4BF-453A-A57C-9F60BD54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49" y="3209026"/>
            <a:ext cx="2348550" cy="28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INNETTE MARGARITA\Desktop\descarga.jpg">
            <a:extLst>
              <a:ext uri="{FF2B5EF4-FFF2-40B4-BE49-F238E27FC236}">
                <a16:creationId xmlns:a16="http://schemas.microsoft.com/office/drawing/2014/main" id="{E1353445-C7CF-4243-8174-E1DA4863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1" y="3209026"/>
            <a:ext cx="2348549" cy="28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8064895" cy="46085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23528" y="1"/>
            <a:ext cx="8072065" cy="1124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800" b="1" dirty="0"/>
              <a:t>The  Case  for Synchrotrons - SDG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F2C982C-62B0-E846-FE8E-EE285241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6263"/>
            <a:ext cx="8210821" cy="439104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endParaRPr lang="es-DO" dirty="0"/>
          </a:p>
        </p:txBody>
      </p:sp>
      <p:pic>
        <p:nvPicPr>
          <p:cNvPr id="8" name="Picture 3" descr="A picture containing many, sitting, cat, different&#10;&#10;Description automatically generated">
            <a:extLst>
              <a:ext uri="{FF2B5EF4-FFF2-40B4-BE49-F238E27FC236}">
                <a16:creationId xmlns:a16="http://schemas.microsoft.com/office/drawing/2014/main" id="{0F1AF07D-3268-9FF4-91D2-ECDC94D1F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43979"/>
            <a:ext cx="3960440" cy="46493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502740D-1890-4BD3-D517-D75B5F416106}"/>
              </a:ext>
            </a:extLst>
          </p:cNvPr>
          <p:cNvSpPr txBox="1"/>
          <p:nvPr/>
        </p:nvSpPr>
        <p:spPr>
          <a:xfrm>
            <a:off x="467544" y="2348880"/>
            <a:ext cx="639045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 err="1"/>
              <a:t>Synchrotron</a:t>
            </a:r>
            <a:r>
              <a:rPr lang="es-ES" sz="2200" dirty="0"/>
              <a:t> </a:t>
            </a:r>
            <a:r>
              <a:rPr lang="es-ES" sz="2200" dirty="0" err="1"/>
              <a:t>research</a:t>
            </a:r>
            <a:r>
              <a:rPr lang="es-ES" sz="2200" dirty="0"/>
              <a:t> </a:t>
            </a:r>
            <a:r>
              <a:rPr lang="es-ES" sz="2200" dirty="0" err="1"/>
              <a:t>relevant</a:t>
            </a:r>
            <a:r>
              <a:rPr lang="es-ES" sz="2200" dirty="0"/>
              <a:t> </a:t>
            </a:r>
            <a:r>
              <a:rPr lang="es-ES" sz="2200" dirty="0" err="1"/>
              <a:t>for</a:t>
            </a:r>
            <a:r>
              <a:rPr lang="es-ES" sz="2200" dirty="0"/>
              <a:t> </a:t>
            </a:r>
          </a:p>
          <a:p>
            <a:r>
              <a:rPr lang="es-ES" sz="2200" dirty="0"/>
              <a:t>13 </a:t>
            </a:r>
            <a:r>
              <a:rPr lang="es-ES" sz="2200" dirty="0" err="1"/>
              <a:t>out</a:t>
            </a:r>
            <a:r>
              <a:rPr lang="es-ES" sz="2200" dirty="0"/>
              <a:t> </a:t>
            </a:r>
            <a:r>
              <a:rPr lang="es-ES" sz="2200" dirty="0" err="1"/>
              <a:t>of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17 UN </a:t>
            </a:r>
            <a:r>
              <a:rPr lang="es-ES" sz="2200" dirty="0" err="1"/>
              <a:t>Sustainable</a:t>
            </a:r>
            <a:endParaRPr lang="es-ES" sz="2200" dirty="0"/>
          </a:p>
          <a:p>
            <a:r>
              <a:rPr lang="es-ES" sz="2200" dirty="0" err="1"/>
              <a:t>Development</a:t>
            </a:r>
            <a:r>
              <a:rPr lang="es-ES" sz="2200" dirty="0"/>
              <a:t> </a:t>
            </a:r>
            <a:r>
              <a:rPr lang="es-ES" sz="2200" dirty="0" err="1"/>
              <a:t>Goals</a:t>
            </a:r>
            <a:endParaRPr lang="es-ES" sz="2200" dirty="0"/>
          </a:p>
          <a:p>
            <a:endParaRPr lang="es-ES" sz="2200" dirty="0"/>
          </a:p>
          <a:p>
            <a:r>
              <a:rPr lang="es-ES" dirty="0" err="1"/>
              <a:t>Among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13 </a:t>
            </a:r>
            <a:r>
              <a:rPr lang="es-ES" dirty="0" err="1"/>
              <a:t>goals</a:t>
            </a:r>
            <a:r>
              <a:rPr lang="es-ES" dirty="0"/>
              <a:t>, </a:t>
            </a:r>
            <a:r>
              <a:rPr lang="es-ES" dirty="0" err="1"/>
              <a:t>Poverty</a:t>
            </a:r>
            <a:r>
              <a:rPr lang="es-ES" dirty="0"/>
              <a:t>, </a:t>
            </a:r>
            <a:r>
              <a:rPr lang="es-ES" dirty="0" err="1"/>
              <a:t>Health</a:t>
            </a:r>
            <a:r>
              <a:rPr lang="es-ES" dirty="0"/>
              <a:t>, </a:t>
            </a:r>
            <a:r>
              <a:rPr lang="es-ES" dirty="0" err="1"/>
              <a:t>Water</a:t>
            </a:r>
            <a:r>
              <a:rPr lang="es-ES" dirty="0"/>
              <a:t>, </a:t>
            </a:r>
          </a:p>
          <a:p>
            <a:r>
              <a:rPr lang="es-ES" dirty="0"/>
              <a:t>Energy, </a:t>
            </a:r>
            <a:r>
              <a:rPr lang="es-ES" dirty="0" err="1"/>
              <a:t>four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, </a:t>
            </a:r>
            <a:r>
              <a:rPr lang="es-ES" dirty="0" err="1"/>
              <a:t>Climate</a:t>
            </a:r>
            <a:r>
              <a:rPr lang="es-ES" dirty="0"/>
              <a:t>, </a:t>
            </a:r>
            <a:r>
              <a:rPr lang="es-ES" sz="2000" dirty="0" err="1"/>
              <a:t>especially</a:t>
            </a:r>
            <a:r>
              <a:rPr lang="es-ES" sz="2000" dirty="0"/>
              <a:t> </a:t>
            </a:r>
            <a:r>
              <a:rPr lang="es-ES" sz="2000" dirty="0" err="1"/>
              <a:t>relevant</a:t>
            </a:r>
            <a:endParaRPr lang="es-ES" sz="2000" dirty="0"/>
          </a:p>
          <a:p>
            <a:r>
              <a:rPr lang="es-ES" sz="2000" dirty="0" err="1"/>
              <a:t>for</a:t>
            </a:r>
            <a:r>
              <a:rPr lang="es-ES" sz="2000" dirty="0"/>
              <a:t> GC.</a:t>
            </a:r>
          </a:p>
          <a:p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9872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258695"/>
            <a:ext cx="7543800" cy="1226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Synchrotrons in the South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920597F2-BE75-BA93-F404-46B42778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06100"/>
            <a:ext cx="7543800" cy="43564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/>
              <a:t>In Africa: No synchrotrons. </a:t>
            </a:r>
            <a:r>
              <a:rPr lang="en-US" sz="8000" b="1" dirty="0" err="1"/>
              <a:t>AfLS</a:t>
            </a:r>
            <a:r>
              <a:rPr lang="en-US" sz="8000" b="1" dirty="0"/>
              <a:t> </a:t>
            </a:r>
            <a:r>
              <a:rPr lang="en-US" sz="8000" dirty="0"/>
              <a:t>proposal (1990-2015):  </a:t>
            </a:r>
            <a:r>
              <a:rPr lang="en-US" sz="8000" dirty="0" err="1"/>
              <a:t>AfLS</a:t>
            </a:r>
            <a:r>
              <a:rPr lang="en-US" sz="8000" dirty="0"/>
              <a:t>  may offer guidelines for GC project, and is a potential partner for international lobbying and training programs</a:t>
            </a:r>
          </a:p>
          <a:p>
            <a:r>
              <a:rPr lang="en-US" sz="8000" dirty="0"/>
              <a:t>In Latin America:</a:t>
            </a:r>
            <a:r>
              <a:rPr lang="es-DO" sz="8000" dirty="0"/>
              <a:t> LNLS, Campinas: </a:t>
            </a:r>
            <a:r>
              <a:rPr lang="es-DO" sz="8000" dirty="0" err="1"/>
              <a:t>first</a:t>
            </a:r>
            <a:r>
              <a:rPr lang="es-DO" sz="8000" dirty="0"/>
              <a:t> </a:t>
            </a:r>
            <a:r>
              <a:rPr lang="es-DO" sz="8000" dirty="0" err="1"/>
              <a:t>proposal</a:t>
            </a:r>
            <a:r>
              <a:rPr lang="es-DO" sz="8000" dirty="0"/>
              <a:t> 1981, VUV (1997), Sirius (2018) - </a:t>
            </a:r>
            <a:r>
              <a:rPr lang="en-US" sz="8000" dirty="0"/>
              <a:t>Great impact on scientific and industrial development. Direct (SIRIUS built, 86%, by Brazilian enterprises). Indirect, e.g. pharmaceutical industries, production of radioisotopes.</a:t>
            </a:r>
          </a:p>
          <a:p>
            <a:pPr>
              <a:lnSpc>
                <a:spcPct val="120000"/>
              </a:lnSpc>
            </a:pPr>
            <a:endParaRPr lang="en-US" sz="8000" b="1" dirty="0"/>
          </a:p>
          <a:p>
            <a:pPr>
              <a:lnSpc>
                <a:spcPct val="120000"/>
              </a:lnSpc>
            </a:pPr>
            <a:r>
              <a:rPr lang="en-US" sz="8000" b="1" dirty="0"/>
              <a:t>SESAME, a successful case:</a:t>
            </a:r>
          </a:p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chemeClr val="tx1"/>
                </a:solidFill>
              </a:rPr>
              <a:t>Promoted by international organizations: UNESCO, CERN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chemeClr val="tx1"/>
                </a:solidFill>
              </a:rPr>
              <a:t>Political and diplomatic differences overcome through Science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0" b="1" dirty="0"/>
          </a:p>
          <a:p>
            <a:pPr>
              <a:lnSpc>
                <a:spcPct val="120000"/>
              </a:lnSpc>
            </a:pPr>
            <a:endParaRPr lang="en-US" sz="8000" dirty="0"/>
          </a:p>
          <a:p>
            <a:pPr>
              <a:lnSpc>
                <a:spcPct val="120000"/>
              </a:lnSpc>
            </a:pPr>
            <a:endParaRPr lang="en-US" sz="8000" dirty="0"/>
          </a:p>
          <a:p>
            <a:pPr>
              <a:lnSpc>
                <a:spcPct val="120000"/>
              </a:lnSpc>
            </a:pPr>
            <a:r>
              <a:rPr lang="en-US" sz="8000" dirty="0"/>
              <a:t>  </a:t>
            </a:r>
          </a:p>
          <a:p>
            <a:pPr>
              <a:lnSpc>
                <a:spcPct val="120000"/>
              </a:lnSpc>
            </a:pPr>
            <a:endParaRPr lang="en-US" sz="8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/>
              <a:t>     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0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3568" y="404664"/>
            <a:ext cx="8208912" cy="1270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3500" b="1" dirty="0"/>
              <a:t>Big </a:t>
            </a:r>
            <a:r>
              <a:rPr lang="es-DO" sz="3500" b="1" dirty="0" err="1"/>
              <a:t>scientific</a:t>
            </a:r>
            <a:r>
              <a:rPr lang="es-DO" sz="3500" b="1" dirty="0"/>
              <a:t> </a:t>
            </a:r>
            <a:r>
              <a:rPr lang="es-DO" sz="3500" b="1" dirty="0" err="1"/>
              <a:t>Infrastructure</a:t>
            </a:r>
            <a:r>
              <a:rPr lang="es-DO" sz="3500" b="1" dirty="0"/>
              <a:t> in </a:t>
            </a:r>
            <a:r>
              <a:rPr lang="es-DO" sz="3500" b="1" dirty="0" err="1"/>
              <a:t>Latin</a:t>
            </a:r>
            <a:r>
              <a:rPr lang="es-DO" sz="3500" b="1" dirty="0"/>
              <a:t> </a:t>
            </a:r>
            <a:r>
              <a:rPr lang="es-DO" sz="3500" b="1" dirty="0" err="1"/>
              <a:t>America</a:t>
            </a:r>
            <a:r>
              <a:rPr lang="es-DO" sz="3500" b="1" dirty="0"/>
              <a:t>:  </a:t>
            </a:r>
            <a:r>
              <a:rPr lang="es-DO" sz="3500" b="1" dirty="0" err="1"/>
              <a:t>Astronomy</a:t>
            </a:r>
            <a:r>
              <a:rPr lang="es-DO" sz="3500" b="1" dirty="0"/>
              <a:t> and </a:t>
            </a:r>
            <a:r>
              <a:rPr lang="es-DO" sz="3500" b="1" dirty="0" err="1"/>
              <a:t>Astrophysics</a:t>
            </a:r>
            <a:endParaRPr lang="es-DO" sz="35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B0087-FDEB-786E-691C-A5EA77DEE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DO" sz="9200" dirty="0" err="1"/>
              <a:t>Chacaltaya</a:t>
            </a:r>
            <a:r>
              <a:rPr lang="es-DO" sz="9200" dirty="0"/>
              <a:t> </a:t>
            </a:r>
            <a:r>
              <a:rPr lang="es-DO" sz="9200" dirty="0" err="1"/>
              <a:t>Lab</a:t>
            </a:r>
            <a:r>
              <a:rPr lang="es-DO" sz="9200" dirty="0"/>
              <a:t> in Bolivia, 1947 (pion </a:t>
            </a:r>
            <a:r>
              <a:rPr lang="es-DO" sz="9200" dirty="0" err="1"/>
              <a:t>discovery</a:t>
            </a:r>
            <a:r>
              <a:rPr lang="es-DO" sz="9200" dirty="0"/>
              <a:t>)</a:t>
            </a:r>
          </a:p>
          <a:p>
            <a:r>
              <a:rPr lang="es-DO" sz="9200" dirty="0">
                <a:solidFill>
                  <a:srgbClr val="FF0000"/>
                </a:solidFill>
              </a:rPr>
              <a:t>Arecibo (1963) </a:t>
            </a:r>
            <a:r>
              <a:rPr lang="es-DO" sz="9200" dirty="0" err="1">
                <a:solidFill>
                  <a:srgbClr val="FF0000"/>
                </a:solidFill>
              </a:rPr>
              <a:t>closed</a:t>
            </a:r>
            <a:r>
              <a:rPr lang="es-DO" sz="9200" dirty="0">
                <a:solidFill>
                  <a:srgbClr val="FF0000"/>
                </a:solidFill>
              </a:rPr>
              <a:t> August 2023 </a:t>
            </a:r>
          </a:p>
          <a:p>
            <a:r>
              <a:rPr lang="es-DO" sz="9200" dirty="0"/>
              <a:t>La Silla (ESO) and Cerro Tololo (</a:t>
            </a:r>
            <a:r>
              <a:rPr lang="es-DO" sz="9200" dirty="0" err="1"/>
              <a:t>Interamerican</a:t>
            </a:r>
            <a:r>
              <a:rPr lang="es-DO" sz="9200" dirty="0"/>
              <a:t>) </a:t>
            </a:r>
            <a:r>
              <a:rPr lang="es-DO" sz="9200" dirty="0" err="1"/>
              <a:t>Observatories</a:t>
            </a:r>
            <a:r>
              <a:rPr lang="es-DO" sz="9200" dirty="0"/>
              <a:t>, 1969</a:t>
            </a:r>
          </a:p>
          <a:p>
            <a:r>
              <a:rPr lang="es-DO" sz="9200" dirty="0"/>
              <a:t>Pierre Augier </a:t>
            </a:r>
            <a:r>
              <a:rPr lang="es-DO" sz="9200" dirty="0" err="1"/>
              <a:t>Observatory</a:t>
            </a:r>
            <a:r>
              <a:rPr lang="es-DO" sz="9200" dirty="0"/>
              <a:t> (Mendoza, </a:t>
            </a:r>
            <a:r>
              <a:rPr lang="es-DO" sz="9200" dirty="0" err="1"/>
              <a:t>Cronin</a:t>
            </a:r>
            <a:r>
              <a:rPr lang="es-DO" sz="9200" dirty="0"/>
              <a:t>) 1999</a:t>
            </a:r>
          </a:p>
          <a:p>
            <a:endParaRPr lang="es-DO" sz="9200" b="1" dirty="0"/>
          </a:p>
          <a:p>
            <a:endParaRPr lang="es-DO" sz="9200" b="1" dirty="0"/>
          </a:p>
          <a:p>
            <a:pPr marL="0" indent="0" algn="ctr">
              <a:buNone/>
            </a:pPr>
            <a:endParaRPr lang="es-DO" sz="6000" b="1" dirty="0"/>
          </a:p>
        </p:txBody>
      </p:sp>
    </p:spTree>
    <p:extLst>
      <p:ext uri="{BB962C8B-B14F-4D97-AF65-F5344CB8AC3E}">
        <p14:creationId xmlns:p14="http://schemas.microsoft.com/office/powerpoint/2010/main" val="30975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9B7A0-307A-F643-1BBC-200825A6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E6F1079-501B-B0B6-904A-DB6E62B47984}"/>
              </a:ext>
            </a:extLst>
          </p:cNvPr>
          <p:cNvSpPr txBox="1">
            <a:spLocks/>
          </p:cNvSpPr>
          <p:nvPr/>
        </p:nvSpPr>
        <p:spPr>
          <a:xfrm>
            <a:off x="822324" y="277420"/>
            <a:ext cx="8072065" cy="12744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30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A0F7488-7326-7664-D30A-3AC0DA23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66" y="483330"/>
            <a:ext cx="8643490" cy="104160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Calbri (Cuerpo)"/>
              </a:rPr>
              <a:t>Our</a:t>
            </a:r>
            <a:r>
              <a:rPr lang="es-ES" sz="4400" b="1" dirty="0">
                <a:solidFill>
                  <a:schemeClr val="bg1"/>
                </a:solidFill>
                <a:latin typeface="Calbri (Cuerpo)"/>
              </a:rPr>
              <a:t> </a:t>
            </a:r>
            <a:r>
              <a:rPr lang="it-IT" sz="4400" b="1" dirty="0">
                <a:solidFill>
                  <a:schemeClr val="bg1"/>
                </a:solidFill>
                <a:latin typeface="Calbri (Cuerpo)"/>
              </a:rPr>
              <a:t>Proposal</a:t>
            </a:r>
            <a:br>
              <a:rPr lang="it-IT" sz="3600" b="1" dirty="0">
                <a:solidFill>
                  <a:schemeClr val="bg1"/>
                </a:solidFill>
              </a:rPr>
            </a:br>
            <a:endParaRPr lang="es-DO" sz="3800" b="1" dirty="0">
              <a:solidFill>
                <a:schemeClr val="bg1"/>
              </a:solidFill>
              <a:latin typeface="Calibri(Cuerpo))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AF97AC0-2854-7359-CE35-109C51EC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923819" cy="40227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DO" sz="9600" u="sng" dirty="0" err="1">
                <a:latin typeface="Lucida Bright" panose="02040602050505020304" pitchFamily="18" charset="0"/>
                <a:hlinkClick r:id="rId2"/>
              </a:rPr>
              <a:t>ht</a:t>
            </a:r>
            <a:r>
              <a:rPr lang="en-US" sz="9600" u="sng" dirty="0">
                <a:latin typeface="Lucida Bright" panose="02040602050505020304" pitchFamily="18" charset="0"/>
                <a:hlinkClick r:id="rId2"/>
              </a:rPr>
              <a:t>tps://arxiv.org/abs/2109.11979</a:t>
            </a:r>
            <a:endParaRPr lang="en-US" sz="9600" u="sng" dirty="0">
              <a:latin typeface="Lucida Bright" panose="02040602050505020304" pitchFamily="18" charset="0"/>
            </a:endParaRPr>
          </a:p>
          <a:p>
            <a:r>
              <a:rPr lang="es-DO" sz="11200" dirty="0" err="1"/>
              <a:t>Independent</a:t>
            </a:r>
            <a:r>
              <a:rPr lang="es-DO" sz="11200" dirty="0"/>
              <a:t>, </a:t>
            </a:r>
            <a:r>
              <a:rPr lang="es-DO" sz="11200" dirty="0" err="1"/>
              <a:t>although</a:t>
            </a:r>
            <a:r>
              <a:rPr lang="es-DO" sz="11200" dirty="0"/>
              <a:t> </a:t>
            </a:r>
            <a:r>
              <a:rPr lang="es-DO" sz="11200" dirty="0" err="1"/>
              <a:t>not</a:t>
            </a:r>
            <a:r>
              <a:rPr lang="es-DO" sz="11200" dirty="0"/>
              <a:t> new. </a:t>
            </a:r>
            <a:r>
              <a:rPr lang="es-DO" sz="11200" b="1" dirty="0"/>
              <a:t>REGIONAL</a:t>
            </a:r>
          </a:p>
          <a:p>
            <a:endParaRPr lang="es-DO" sz="9600" dirty="0"/>
          </a:p>
          <a:p>
            <a:r>
              <a:rPr lang="es-DO" sz="9600" dirty="0"/>
              <a:t>Colombia: Bernardo Gómez (2015) </a:t>
            </a:r>
          </a:p>
          <a:p>
            <a:r>
              <a:rPr lang="es-DO" sz="9600" dirty="0" err="1"/>
              <a:t>Mexico</a:t>
            </a:r>
            <a:r>
              <a:rPr lang="es-DO" sz="9600" dirty="0"/>
              <a:t>: first in Morelos (Brenda Valderrama, Víctor del Rio, 2015)</a:t>
            </a:r>
            <a:r>
              <a:rPr lang="es-DO" sz="9600" dirty="0">
                <a:solidFill>
                  <a:schemeClr val="tx1"/>
                </a:solidFill>
              </a:rPr>
              <a:t>, </a:t>
            </a:r>
            <a:r>
              <a:rPr lang="es-DO" sz="9600" dirty="0" err="1">
                <a:solidFill>
                  <a:schemeClr val="tx1"/>
                </a:solidFill>
              </a:rPr>
              <a:t>then</a:t>
            </a:r>
            <a:r>
              <a:rPr lang="es-DO" sz="9600" dirty="0">
                <a:solidFill>
                  <a:schemeClr val="tx1"/>
                </a:solidFill>
              </a:rPr>
              <a:t> </a:t>
            </a:r>
            <a:r>
              <a:rPr lang="es-DO" sz="9600" dirty="0"/>
              <a:t>Hidalgo</a:t>
            </a:r>
          </a:p>
          <a:p>
            <a:r>
              <a:rPr lang="es-DO" sz="9600" dirty="0"/>
              <a:t>Cuba: After </a:t>
            </a:r>
            <a:r>
              <a:rPr lang="es-DO" sz="9600" dirty="0" err="1"/>
              <a:t>Obama’s</a:t>
            </a:r>
            <a:r>
              <a:rPr lang="es-DO" sz="9600" dirty="0"/>
              <a:t> </a:t>
            </a:r>
            <a:r>
              <a:rPr lang="es-DO" sz="9600" dirty="0" err="1"/>
              <a:t>visit</a:t>
            </a:r>
            <a:r>
              <a:rPr lang="es-DO" sz="9600" dirty="0"/>
              <a:t> (2016), Jeremy Rothstein and Fidel Castro </a:t>
            </a:r>
            <a:r>
              <a:rPr lang="es-DO" sz="9600" dirty="0" err="1"/>
              <a:t>Smirnov</a:t>
            </a:r>
            <a:r>
              <a:rPr lang="es-DO" sz="9600" dirty="0"/>
              <a:t> </a:t>
            </a:r>
          </a:p>
          <a:p>
            <a:endParaRPr lang="es-DO" sz="9600" dirty="0"/>
          </a:p>
          <a:p>
            <a:r>
              <a:rPr lang="es-DO" sz="9600" dirty="0" err="1"/>
              <a:t>Currently</a:t>
            </a:r>
            <a:r>
              <a:rPr lang="es-DO" sz="9600" dirty="0"/>
              <a:t>: Puerto Rico PULS</a:t>
            </a:r>
          </a:p>
          <a:p>
            <a:endParaRPr lang="es-DO" sz="12000" dirty="0"/>
          </a:p>
          <a:p>
            <a:endParaRPr lang="es-DO" sz="7400" dirty="0"/>
          </a:p>
          <a:p>
            <a:r>
              <a:rPr lang="es-DO" dirty="0"/>
              <a:t>                         </a:t>
            </a:r>
          </a:p>
          <a:p>
            <a:r>
              <a:rPr lang="es-D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3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31F00-B044-7C4E-7387-FCEB745F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8CACBFE-B39E-671D-24EF-FEED9DEC3BF2}"/>
              </a:ext>
            </a:extLst>
          </p:cNvPr>
          <p:cNvSpPr txBox="1">
            <a:spLocks/>
          </p:cNvSpPr>
          <p:nvPr/>
        </p:nvSpPr>
        <p:spPr>
          <a:xfrm>
            <a:off x="535967" y="188640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/>
              <a:t>Background and Milestones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9F7C76BC-D417-8348-301B-EBFA5749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66" y="1098787"/>
            <a:ext cx="8356513" cy="477020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 XVI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Dominican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postpandemic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LA 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s-DO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 XVII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Dominican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Megastructures</a:t>
            </a:r>
            <a:endParaRPr lang="es-DO" sz="6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LAAAMP, SESAME.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Sirius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ICTP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Alliance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AfLS</a:t>
            </a:r>
            <a:endParaRPr lang="es-DO" sz="6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 SLAC and LNBL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Joining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Mexican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Project.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Formalization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XVIII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Dominican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-country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LAMISTAD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DO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https://www.nature.com/articles/d41586-024-005198-4</a:t>
            </a:r>
            <a:endParaRPr lang="es-DO" sz="6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dozens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Workshops,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Symposia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DO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Meetings)  </a:t>
            </a:r>
            <a:endParaRPr lang="es-DO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DO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s-DO" sz="10000" b="0" i="0" u="none" strike="noStrike" dirty="0">
              <a:solidFill>
                <a:srgbClr val="FF0000"/>
              </a:solidFill>
              <a:effectLst/>
              <a:latin typeface="Lucida Bright" panose="02040602050505020304" pitchFamily="18" charset="0"/>
            </a:endParaRPr>
          </a:p>
          <a:p>
            <a:pPr>
              <a:lnSpc>
                <a:spcPct val="120000"/>
              </a:lnSpc>
            </a:pPr>
            <a:endParaRPr lang="es-DO" sz="68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60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DO" sz="6000" dirty="0">
              <a:latin typeface="Lucida Bright" panose="020406020505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DO" sz="6000" dirty="0">
                <a:latin typeface="Lucida Bright" panose="020406020505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DO" sz="6000" dirty="0">
                <a:latin typeface="Lucida Grande"/>
              </a:rPr>
              <a:t> </a:t>
            </a:r>
            <a:endParaRPr lang="en-US" sz="6000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>
              <a:lnSpc>
                <a:spcPct val="120000"/>
              </a:lnSpc>
              <a:buNone/>
            </a:pPr>
            <a:r>
              <a:rPr lang="en-US" sz="7200" dirty="0"/>
              <a:t> 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9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5967" y="139090"/>
            <a:ext cx="8072065" cy="9101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 err="1">
                <a:solidFill>
                  <a:schemeClr val="bg1"/>
                </a:solidFill>
              </a:rPr>
              <a:t>Which</a:t>
            </a:r>
            <a:r>
              <a:rPr lang="es-DO" sz="4000" b="1" dirty="0">
                <a:solidFill>
                  <a:schemeClr val="bg1"/>
                </a:solidFill>
              </a:rPr>
              <a:t> </a:t>
            </a:r>
            <a:r>
              <a:rPr lang="es-DO" sz="4000" b="1" dirty="0" err="1">
                <a:solidFill>
                  <a:schemeClr val="bg1"/>
                </a:solidFill>
              </a:rPr>
              <a:t>Kind</a:t>
            </a:r>
            <a:r>
              <a:rPr lang="es-DO" sz="4000" b="1" dirty="0">
                <a:solidFill>
                  <a:schemeClr val="bg1"/>
                </a:solidFill>
              </a:rPr>
              <a:t> </a:t>
            </a:r>
            <a:r>
              <a:rPr lang="es-DO" sz="4000" b="1" dirty="0" err="1">
                <a:solidFill>
                  <a:schemeClr val="bg1"/>
                </a:solidFill>
              </a:rPr>
              <a:t>of</a:t>
            </a:r>
            <a:r>
              <a:rPr lang="es-DO" sz="4000" b="1" dirty="0">
                <a:solidFill>
                  <a:schemeClr val="bg1"/>
                </a:solidFill>
              </a:rPr>
              <a:t> </a:t>
            </a:r>
            <a:r>
              <a:rPr lang="es-DO" sz="4000" b="1" dirty="0" err="1">
                <a:solidFill>
                  <a:schemeClr val="bg1"/>
                </a:solidFill>
              </a:rPr>
              <a:t>Synchrotron</a:t>
            </a:r>
            <a:r>
              <a:rPr lang="es-DO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1DD7BD-47C8-03CD-5D7E-E9BFC5E65F15}"/>
              </a:ext>
            </a:extLst>
          </p:cNvPr>
          <p:cNvSpPr txBox="1"/>
          <p:nvPr/>
        </p:nvSpPr>
        <p:spPr>
          <a:xfrm>
            <a:off x="683569" y="1340769"/>
            <a:ext cx="807206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DO" sz="2200" dirty="0"/>
          </a:p>
          <a:p>
            <a:r>
              <a:rPr lang="es-DO" sz="2200" dirty="0"/>
              <a:t>1- GCS: </a:t>
            </a:r>
            <a:r>
              <a:rPr lang="es-DO" sz="2200" dirty="0" err="1"/>
              <a:t>foreseen</a:t>
            </a:r>
            <a:r>
              <a:rPr lang="es-DO" sz="2200" dirty="0"/>
              <a:t> </a:t>
            </a:r>
            <a:r>
              <a:rPr lang="es-DO" sz="2200" dirty="0" err="1"/>
              <a:t>operating</a:t>
            </a:r>
            <a:r>
              <a:rPr lang="es-DO" sz="2200" dirty="0"/>
              <a:t> in </a:t>
            </a:r>
            <a:r>
              <a:rPr lang="es-DO" sz="2200" dirty="0" err="1"/>
              <a:t>the</a:t>
            </a:r>
            <a:r>
              <a:rPr lang="es-DO" sz="2200" dirty="0"/>
              <a:t> </a:t>
            </a:r>
            <a:r>
              <a:rPr lang="es-DO" sz="2200" dirty="0" err="1"/>
              <a:t>thirties</a:t>
            </a:r>
            <a:r>
              <a:rPr lang="es-DO" sz="2200" dirty="0"/>
              <a:t>, </a:t>
            </a:r>
            <a:r>
              <a:rPr lang="es-DO" sz="2200" dirty="0" err="1"/>
              <a:t>should</a:t>
            </a:r>
            <a:r>
              <a:rPr lang="es-DO" sz="2200" dirty="0"/>
              <a:t> be a 4th </a:t>
            </a:r>
            <a:r>
              <a:rPr lang="es-DO" sz="2200" dirty="0" err="1"/>
              <a:t>generation</a:t>
            </a:r>
            <a:r>
              <a:rPr lang="es-DO" sz="2200" dirty="0"/>
              <a:t> </a:t>
            </a:r>
            <a:r>
              <a:rPr lang="es-DO" sz="2200" dirty="0" err="1"/>
              <a:t>one</a:t>
            </a:r>
            <a:r>
              <a:rPr lang="es-DO" sz="2200" dirty="0"/>
              <a:t>. (</a:t>
            </a:r>
            <a:r>
              <a:rPr lang="es-DO" sz="2200" dirty="0" err="1"/>
              <a:t>Currently</a:t>
            </a:r>
            <a:r>
              <a:rPr lang="es-DO" sz="2200" dirty="0"/>
              <a:t>, </a:t>
            </a:r>
            <a:r>
              <a:rPr lang="es-DO" sz="2200" dirty="0" err="1"/>
              <a:t>only</a:t>
            </a:r>
            <a:r>
              <a:rPr lang="es-DO" sz="2200" dirty="0"/>
              <a:t> </a:t>
            </a:r>
            <a:r>
              <a:rPr lang="es-DO" sz="2200" dirty="0" err="1"/>
              <a:t>MaxIV</a:t>
            </a:r>
            <a:r>
              <a:rPr lang="es-DO" sz="2200" dirty="0"/>
              <a:t>, ESRF and Sirius are 4th </a:t>
            </a:r>
            <a:r>
              <a:rPr lang="es-DO" sz="2200" dirty="0" err="1"/>
              <a:t>generation</a:t>
            </a:r>
            <a:r>
              <a:rPr lang="es-DO" sz="2200" dirty="0"/>
              <a:t>, </a:t>
            </a:r>
            <a:r>
              <a:rPr lang="es-DO" sz="2200" dirty="0" err="1"/>
              <a:t>although</a:t>
            </a:r>
            <a:r>
              <a:rPr lang="es-DO" sz="2200" dirty="0"/>
              <a:t> </a:t>
            </a:r>
            <a:r>
              <a:rPr lang="es-DO" sz="2200" dirty="0" err="1"/>
              <a:t>many</a:t>
            </a:r>
            <a:r>
              <a:rPr lang="es-DO" sz="2200" dirty="0"/>
              <a:t> 3rd </a:t>
            </a:r>
            <a:r>
              <a:rPr lang="es-DO" sz="2200" dirty="0" err="1"/>
              <a:t>generation</a:t>
            </a:r>
            <a:r>
              <a:rPr lang="es-DO" sz="2200" dirty="0"/>
              <a:t> </a:t>
            </a:r>
            <a:r>
              <a:rPr lang="es-DO" sz="2200" dirty="0" err="1"/>
              <a:t>facilities</a:t>
            </a:r>
            <a:r>
              <a:rPr lang="es-DO" sz="2200" dirty="0"/>
              <a:t> are </a:t>
            </a:r>
            <a:r>
              <a:rPr lang="es-DO" sz="2200" dirty="0" err="1"/>
              <a:t>being</a:t>
            </a:r>
            <a:r>
              <a:rPr lang="es-DO" sz="2200" dirty="0"/>
              <a:t> </a:t>
            </a:r>
            <a:r>
              <a:rPr lang="es-DO" sz="2200" dirty="0" err="1"/>
              <a:t>upgraded</a:t>
            </a:r>
            <a:r>
              <a:rPr lang="es-DO" sz="2200" dirty="0"/>
              <a:t> and a new </a:t>
            </a:r>
            <a:r>
              <a:rPr lang="es-DO" sz="2200" dirty="0" err="1"/>
              <a:t>one</a:t>
            </a:r>
            <a:r>
              <a:rPr lang="es-DO" sz="2200" dirty="0"/>
              <a:t> </a:t>
            </a:r>
            <a:r>
              <a:rPr lang="es-DO" sz="2200" dirty="0" err="1"/>
              <a:t>is</a:t>
            </a:r>
            <a:r>
              <a:rPr lang="es-DO" sz="2200" dirty="0"/>
              <a:t> </a:t>
            </a:r>
            <a:r>
              <a:rPr lang="es-DO" sz="2200" dirty="0" err="1"/>
              <a:t>under</a:t>
            </a:r>
            <a:r>
              <a:rPr lang="es-DO" sz="2200" dirty="0"/>
              <a:t> </a:t>
            </a:r>
            <a:r>
              <a:rPr lang="es-DO" sz="2200" dirty="0" err="1"/>
              <a:t>construction</a:t>
            </a:r>
            <a:r>
              <a:rPr lang="es-DO" sz="2200" dirty="0"/>
              <a:t> in China). </a:t>
            </a:r>
          </a:p>
          <a:p>
            <a:endParaRPr lang="es-DO" sz="2200" dirty="0"/>
          </a:p>
          <a:p>
            <a:r>
              <a:rPr lang="es-DO" sz="2200" dirty="0"/>
              <a:t>2- Energy: </a:t>
            </a:r>
            <a:r>
              <a:rPr lang="es-DO" sz="2200" dirty="0" err="1"/>
              <a:t>complementary</a:t>
            </a:r>
            <a:r>
              <a:rPr lang="es-DO" sz="2200" dirty="0"/>
              <a:t> </a:t>
            </a:r>
            <a:r>
              <a:rPr lang="es-DO" sz="2200" dirty="0" err="1"/>
              <a:t>to</a:t>
            </a:r>
            <a:r>
              <a:rPr lang="es-DO" sz="2200" dirty="0"/>
              <a:t> 3 </a:t>
            </a:r>
            <a:r>
              <a:rPr lang="es-DO" sz="2200" dirty="0" err="1"/>
              <a:t>GeV</a:t>
            </a:r>
            <a:r>
              <a:rPr lang="es-DO" sz="2200" dirty="0"/>
              <a:t> Sirius </a:t>
            </a:r>
            <a:r>
              <a:rPr lang="es-DO" sz="2200" dirty="0" err="1"/>
              <a:t>synchrotron</a:t>
            </a:r>
            <a:endParaRPr lang="es-DO" sz="2200" dirty="0"/>
          </a:p>
          <a:p>
            <a:endParaRPr lang="es-DO" sz="2200" dirty="0"/>
          </a:p>
          <a:p>
            <a:r>
              <a:rPr lang="es-DO" sz="2200" dirty="0"/>
              <a:t>3- </a:t>
            </a:r>
            <a:r>
              <a:rPr lang="es-DO" sz="2200" dirty="0" err="1"/>
              <a:t>Higher</a:t>
            </a:r>
            <a:r>
              <a:rPr lang="es-DO" sz="2200" dirty="0"/>
              <a:t> </a:t>
            </a:r>
            <a:r>
              <a:rPr lang="es-DO" sz="2200" dirty="0" err="1"/>
              <a:t>energy</a:t>
            </a:r>
            <a:r>
              <a:rPr lang="es-DO" sz="2200" dirty="0"/>
              <a:t>? </a:t>
            </a:r>
            <a:r>
              <a:rPr lang="es-DO" sz="2200" dirty="0" err="1"/>
              <a:t>Lower</a:t>
            </a:r>
            <a:r>
              <a:rPr lang="es-DO" sz="2200" dirty="0"/>
              <a:t> </a:t>
            </a:r>
            <a:r>
              <a:rPr lang="es-DO" sz="2200" dirty="0" err="1"/>
              <a:t>energy</a:t>
            </a:r>
            <a:r>
              <a:rPr lang="es-DO" sz="2200" dirty="0"/>
              <a:t>? 1.5 </a:t>
            </a:r>
            <a:r>
              <a:rPr lang="es-DO" sz="2200" dirty="0" err="1"/>
              <a:t>GeV</a:t>
            </a:r>
            <a:r>
              <a:rPr lang="es-DO" sz="2200" dirty="0"/>
              <a:t> </a:t>
            </a:r>
            <a:r>
              <a:rPr lang="es-DO" sz="2200" dirty="0" err="1"/>
              <a:t>interesting</a:t>
            </a:r>
            <a:r>
              <a:rPr lang="es-DO" sz="2200" dirty="0"/>
              <a:t> </a:t>
            </a:r>
            <a:r>
              <a:rPr lang="es-DO" sz="2200" dirty="0" err="1"/>
              <a:t>for</a:t>
            </a:r>
            <a:r>
              <a:rPr lang="es-DO" sz="2200" dirty="0"/>
              <a:t> </a:t>
            </a:r>
            <a:r>
              <a:rPr lang="es-DO" sz="2200" dirty="0" err="1"/>
              <a:t>several</a:t>
            </a:r>
            <a:r>
              <a:rPr lang="es-DO" sz="2200" dirty="0"/>
              <a:t> </a:t>
            </a:r>
            <a:r>
              <a:rPr lang="es-DO" sz="2200" dirty="0" err="1"/>
              <a:t>areas</a:t>
            </a:r>
            <a:r>
              <a:rPr lang="es-DO" sz="2200" dirty="0"/>
              <a:t> </a:t>
            </a:r>
            <a:r>
              <a:rPr lang="es-DO" sz="2200" dirty="0" err="1"/>
              <a:t>of</a:t>
            </a:r>
            <a:r>
              <a:rPr lang="es-DO" sz="2200" dirty="0"/>
              <a:t> </a:t>
            </a:r>
            <a:r>
              <a:rPr lang="es-DO" sz="2200" dirty="0" err="1"/>
              <a:t>application</a:t>
            </a:r>
            <a:r>
              <a:rPr lang="es-DO" sz="2200" dirty="0"/>
              <a:t> </a:t>
            </a:r>
            <a:r>
              <a:rPr lang="es-DO" sz="2200" dirty="0" err="1"/>
              <a:t>relevant</a:t>
            </a:r>
            <a:r>
              <a:rPr lang="es-DO" sz="2200" dirty="0"/>
              <a:t> </a:t>
            </a:r>
            <a:r>
              <a:rPr lang="es-DO" sz="2200" dirty="0" err="1"/>
              <a:t>for</a:t>
            </a:r>
            <a:r>
              <a:rPr lang="es-DO" sz="2200" dirty="0"/>
              <a:t> </a:t>
            </a:r>
            <a:r>
              <a:rPr lang="es-DO" sz="2200" dirty="0" err="1"/>
              <a:t>the</a:t>
            </a:r>
            <a:r>
              <a:rPr lang="es-DO" sz="2200" dirty="0"/>
              <a:t> </a:t>
            </a:r>
            <a:r>
              <a:rPr lang="es-DO" sz="2200" dirty="0" err="1"/>
              <a:t>region</a:t>
            </a:r>
            <a:r>
              <a:rPr lang="es-DO" sz="2200" dirty="0"/>
              <a:t> (</a:t>
            </a:r>
            <a:r>
              <a:rPr lang="es-DO" sz="2200" dirty="0" err="1"/>
              <a:t>e.g</a:t>
            </a:r>
            <a:r>
              <a:rPr lang="es-DO" sz="2200" dirty="0"/>
              <a:t>., bio - </a:t>
            </a:r>
            <a:r>
              <a:rPr lang="es-DO" sz="2200" dirty="0" err="1"/>
              <a:t>health</a:t>
            </a:r>
            <a:r>
              <a:rPr lang="es-DO" sz="2200" dirty="0"/>
              <a:t>), </a:t>
            </a:r>
            <a:r>
              <a:rPr lang="es-DO" sz="2200" dirty="0" err="1"/>
              <a:t>although</a:t>
            </a:r>
            <a:r>
              <a:rPr lang="es-DO" sz="2200" dirty="0"/>
              <a:t> </a:t>
            </a:r>
            <a:r>
              <a:rPr lang="es-DO" sz="2200" dirty="0" err="1"/>
              <a:t>mining</a:t>
            </a:r>
            <a:r>
              <a:rPr lang="es-DO" sz="2200" dirty="0"/>
              <a:t> and </a:t>
            </a:r>
            <a:r>
              <a:rPr lang="es-DO" sz="2200" dirty="0" err="1"/>
              <a:t>soil</a:t>
            </a:r>
            <a:r>
              <a:rPr lang="es-DO" sz="2200" dirty="0"/>
              <a:t> </a:t>
            </a:r>
            <a:r>
              <a:rPr lang="es-DO" sz="2200" dirty="0" err="1"/>
              <a:t>study</a:t>
            </a:r>
            <a:r>
              <a:rPr lang="es-DO" sz="2200" dirty="0"/>
              <a:t> are </a:t>
            </a:r>
            <a:r>
              <a:rPr lang="es-DO" sz="2200" dirty="0" err="1"/>
              <a:t>also</a:t>
            </a:r>
            <a:r>
              <a:rPr lang="es-DO" sz="2200" dirty="0"/>
              <a:t> </a:t>
            </a:r>
            <a:r>
              <a:rPr lang="es-DO" sz="2200" dirty="0" err="1"/>
              <a:t>important</a:t>
            </a:r>
            <a:r>
              <a:rPr lang="es-DO" sz="2200" dirty="0"/>
              <a:t> (case </a:t>
            </a:r>
            <a:r>
              <a:rPr lang="es-DO" sz="2200" dirty="0" err="1"/>
              <a:t>for</a:t>
            </a:r>
            <a:r>
              <a:rPr lang="es-DO" sz="2200" dirty="0"/>
              <a:t> 6 </a:t>
            </a:r>
            <a:r>
              <a:rPr lang="es-DO" sz="2200" dirty="0" err="1"/>
              <a:t>GeV</a:t>
            </a:r>
            <a:r>
              <a:rPr lang="es-DO" sz="2200" dirty="0"/>
              <a:t>)</a:t>
            </a:r>
          </a:p>
          <a:p>
            <a:endParaRPr lang="es-DO" sz="2200" dirty="0"/>
          </a:p>
          <a:p>
            <a:r>
              <a:rPr lang="es-DO" sz="2200" dirty="0"/>
              <a:t>4- MAX IV </a:t>
            </a:r>
            <a:r>
              <a:rPr lang="es-DO" sz="2200" dirty="0" err="1"/>
              <a:t>Example</a:t>
            </a:r>
            <a:r>
              <a:rPr lang="es-DO" sz="2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669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6985</TotalTime>
  <Words>2887</Words>
  <Application>Microsoft Office PowerPoint</Application>
  <PresentationFormat>Presentación en pantalla (4:3)</PresentationFormat>
  <Paragraphs>359</Paragraphs>
  <Slides>33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5" baseType="lpstr">
      <vt:lpstr>Arial</vt:lpstr>
      <vt:lpstr>Calbri (Cuerpo)</vt:lpstr>
      <vt:lpstr>Calibri</vt:lpstr>
      <vt:lpstr>Calibri (Cuerpo)</vt:lpstr>
      <vt:lpstr>Calibri Light</vt:lpstr>
      <vt:lpstr>Calibri(Cuerpo))</vt:lpstr>
      <vt:lpstr>Lucida Bright</vt:lpstr>
      <vt:lpstr>Lucida Grande</vt:lpstr>
      <vt:lpstr>New serif</vt:lpstr>
      <vt:lpstr>Tahoma</vt:lpstr>
      <vt:lpstr>Times New Roman</vt:lpstr>
      <vt:lpstr>Retrospección</vt:lpstr>
      <vt:lpstr>Presentación de PowerPoint</vt:lpstr>
      <vt:lpstr>Presentación de PowerPoint</vt:lpstr>
      <vt:lpstr> South Science - Priorities and Needs  </vt:lpstr>
      <vt:lpstr>Presentación de PowerPoint</vt:lpstr>
      <vt:lpstr>Presentación de PowerPoint</vt:lpstr>
      <vt:lpstr>Presentación de PowerPoint</vt:lpstr>
      <vt:lpstr>Our Proposal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Structure of S &amp; T Funding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Naranjo Africano</dc:creator>
  <cp:lastModifiedBy>Investiga-fondo02</cp:lastModifiedBy>
  <cp:revision>531</cp:revision>
  <dcterms:created xsi:type="dcterms:W3CDTF">2012-01-20T13:08:42Z</dcterms:created>
  <dcterms:modified xsi:type="dcterms:W3CDTF">2024-09-23T17:39:24Z</dcterms:modified>
</cp:coreProperties>
</file>