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92" r:id="rId2"/>
    <p:sldId id="296" r:id="rId3"/>
    <p:sldId id="295" r:id="rId4"/>
    <p:sldId id="294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4186"/>
    <a:srgbClr val="0055A5"/>
    <a:srgbClr val="437AAB"/>
    <a:srgbClr val="A6A6A6"/>
    <a:srgbClr val="DDE9F7"/>
    <a:srgbClr val="385273"/>
    <a:srgbClr val="EF37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332" autoAdjust="0"/>
    <p:restoredTop sz="94635"/>
  </p:normalViewPr>
  <p:slideViewPr>
    <p:cSldViewPr snapToGrid="0">
      <p:cViewPr varScale="1">
        <p:scale>
          <a:sx n="61" d="100"/>
          <a:sy n="61" d="100"/>
        </p:scale>
        <p:origin x="30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940B7A-9A06-42E7-BEE9-7EEA08A63A9F}" type="datetimeFigureOut">
              <a:rPr lang="en-GB" smtClean="0"/>
              <a:t>27/09/2024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28567-BDF5-451C-8737-F40313BC91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628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Underline that the mandate of this WP is towards the institutional partners. Other (technical) WPs are taking care of interaction with industries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28567-BDF5-451C-8737-F40313BC91E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823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G"/><Relationship Id="rId16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jp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D6FE7A-B020-4958-8B6D-27CB296925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6" t="3604" b="18163"/>
          <a:stretch/>
        </p:blipFill>
        <p:spPr>
          <a:xfrm>
            <a:off x="0" y="-294639"/>
            <a:ext cx="12192000" cy="71526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7148D2-B24D-4976-994F-BB66CEEA5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3488" y="1939633"/>
            <a:ext cx="7813967" cy="1043854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30B7C0-3837-4386-90FE-545DE779AD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32723" y="3153930"/>
            <a:ext cx="7813967" cy="812944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C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author / institute</a:t>
            </a:r>
            <a:r>
              <a:rPr lang="en-GB" dirty="0"/>
              <a:t> and occasion</a:t>
            </a:r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5D55CEB-8871-4376-83C3-EB75954FFB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3939" y="376194"/>
            <a:ext cx="278815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altLang="en-US" sz="2400">
                <a:solidFill>
                  <a:srgbClr val="3399FF"/>
                </a:solidFill>
                <a:latin typeface="Arial Narrow" pitchFamily="34" charset="0"/>
              </a:rPr>
              <a:t>EUROPEAN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PLASMA RESEARCH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ACCELERATOR WITH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EXCELLENCE IN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APPLICATIONS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FFC2DC-0A79-4704-822E-B607547128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995" y="273553"/>
            <a:ext cx="2788151" cy="126123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829EB28-3979-4E23-B67B-4BD9DC678876}"/>
              </a:ext>
            </a:extLst>
          </p:cNvPr>
          <p:cNvSpPr/>
          <p:nvPr userDrawn="1"/>
        </p:nvSpPr>
        <p:spPr>
          <a:xfrm rot="5400000">
            <a:off x="1734098" y="3620994"/>
            <a:ext cx="1152130" cy="4032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E90DE8-3BA8-471E-9749-65A67AA27786}"/>
              </a:ext>
            </a:extLst>
          </p:cNvPr>
          <p:cNvSpPr txBox="1"/>
          <p:nvPr userDrawn="1"/>
        </p:nvSpPr>
        <p:spPr>
          <a:xfrm>
            <a:off x="974908" y="6288044"/>
            <a:ext cx="3309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>
                <a:solidFill>
                  <a:schemeClr val="bg1"/>
                </a:solidFill>
              </a:rPr>
              <a:t>This project has received funding from the European Union´s Horizon Europe research and innovation programme under grant agreement </a:t>
            </a:r>
          </a:p>
          <a:p>
            <a:r>
              <a:rPr lang="en-GB" sz="800">
                <a:solidFill>
                  <a:schemeClr val="bg1"/>
                </a:solidFill>
              </a:rPr>
              <a:t>No. 101079773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5D08789-6EA1-4445-B452-85ED00E5C105}"/>
              </a:ext>
            </a:extLst>
          </p:cNvPr>
          <p:cNvGrpSpPr/>
          <p:nvPr userDrawn="1"/>
        </p:nvGrpSpPr>
        <p:grpSpPr>
          <a:xfrm>
            <a:off x="442100" y="5210346"/>
            <a:ext cx="3736126" cy="853744"/>
            <a:chOff x="400753" y="5359778"/>
            <a:chExt cx="3736126" cy="853744"/>
          </a:xfrm>
        </p:grpSpPr>
        <p:pic>
          <p:nvPicPr>
            <p:cNvPr id="16" name="Picture 15" descr="Shape, background pattern, rectangle&#10;&#10;Description automatically generated">
              <a:extLst>
                <a:ext uri="{FF2B5EF4-FFF2-40B4-BE49-F238E27FC236}">
                  <a16:creationId xmlns:a16="http://schemas.microsoft.com/office/drawing/2014/main" id="{EB353F2C-276C-46A5-BFB4-EDBF3952D3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072" y="5359778"/>
              <a:ext cx="539714" cy="360000"/>
            </a:xfrm>
            <a:prstGeom prst="rect">
              <a:avLst/>
            </a:prstGeom>
          </p:spPr>
        </p:pic>
        <p:pic>
          <p:nvPicPr>
            <p:cNvPr id="20" name="Picture 19" descr="Shape&#10;&#10;Description automatically generated">
              <a:extLst>
                <a:ext uri="{FF2B5EF4-FFF2-40B4-BE49-F238E27FC236}">
                  <a16:creationId xmlns:a16="http://schemas.microsoft.com/office/drawing/2014/main" id="{B40DA2FC-500E-4637-AD7D-89070242F1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753" y="5359778"/>
              <a:ext cx="539895" cy="360000"/>
            </a:xfrm>
            <a:prstGeom prst="rect">
              <a:avLst/>
            </a:prstGeom>
          </p:spPr>
        </p:pic>
        <p:pic>
          <p:nvPicPr>
            <p:cNvPr id="22" name="Picture 21" descr="Logo, company name&#10;&#10;Description automatically generated">
              <a:extLst>
                <a:ext uri="{FF2B5EF4-FFF2-40B4-BE49-F238E27FC236}">
                  <a16:creationId xmlns:a16="http://schemas.microsoft.com/office/drawing/2014/main" id="{5B92E49D-42F5-4F3F-87B5-89E4F69384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9210" y="5359778"/>
              <a:ext cx="539714" cy="360000"/>
            </a:xfrm>
            <a:prstGeom prst="rect">
              <a:avLst/>
            </a:prstGeom>
          </p:spPr>
        </p:pic>
        <p:pic>
          <p:nvPicPr>
            <p:cNvPr id="28" name="Picture 27" descr="Shape&#10;&#10;Description automatically generated">
              <a:extLst>
                <a:ext uri="{FF2B5EF4-FFF2-40B4-BE49-F238E27FC236}">
                  <a16:creationId xmlns:a16="http://schemas.microsoft.com/office/drawing/2014/main" id="{23025C6F-90C7-462A-8C0E-8079D07BC3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8348" y="5359778"/>
              <a:ext cx="539895" cy="360000"/>
            </a:xfrm>
            <a:prstGeom prst="rect">
              <a:avLst/>
            </a:prstGeom>
          </p:spPr>
        </p:pic>
        <p:pic>
          <p:nvPicPr>
            <p:cNvPr id="30" name="Picture 29" descr="Chart&#10;&#10;Description automatically generated">
              <a:extLst>
                <a:ext uri="{FF2B5EF4-FFF2-40B4-BE49-F238E27FC236}">
                  <a16:creationId xmlns:a16="http://schemas.microsoft.com/office/drawing/2014/main" id="{5EEF9B71-7283-4C50-AF40-4C42338F61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7667" y="5359778"/>
              <a:ext cx="539895" cy="360000"/>
            </a:xfrm>
            <a:prstGeom prst="rect">
              <a:avLst/>
            </a:prstGeom>
          </p:spPr>
        </p:pic>
        <p:pic>
          <p:nvPicPr>
            <p:cNvPr id="32" name="Picture 31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54181E05-6FC8-4FE7-96E3-22D4AE603C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6984" y="5359778"/>
              <a:ext cx="539895" cy="360000"/>
            </a:xfrm>
            <a:prstGeom prst="rect">
              <a:avLst/>
            </a:prstGeom>
          </p:spPr>
        </p:pic>
        <p:pic>
          <p:nvPicPr>
            <p:cNvPr id="34" name="Picture 33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1B7B7ABD-7FF4-416E-82E5-F7D825396B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753" y="5853522"/>
              <a:ext cx="539895" cy="360000"/>
            </a:xfrm>
            <a:prstGeom prst="rect">
              <a:avLst/>
            </a:prstGeom>
          </p:spPr>
        </p:pic>
        <p:pic>
          <p:nvPicPr>
            <p:cNvPr id="36" name="Picture 35" descr="Shape, rectangle&#10;&#10;Description automatically generated">
              <a:extLst>
                <a:ext uri="{FF2B5EF4-FFF2-40B4-BE49-F238E27FC236}">
                  <a16:creationId xmlns:a16="http://schemas.microsoft.com/office/drawing/2014/main" id="{0E6B17BD-38E6-40E8-81B9-61656C20CE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072" y="5853522"/>
              <a:ext cx="539895" cy="360000"/>
            </a:xfrm>
            <a:prstGeom prst="rect">
              <a:avLst/>
            </a:prstGeom>
          </p:spPr>
        </p:pic>
        <p:pic>
          <p:nvPicPr>
            <p:cNvPr id="38" name="Picture 37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AFBA9081-7D6A-4386-BE99-3B9915CAF3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8710" y="5853522"/>
              <a:ext cx="539895" cy="360000"/>
            </a:xfrm>
            <a:prstGeom prst="rect">
              <a:avLst/>
            </a:prstGeom>
          </p:spPr>
        </p:pic>
        <p:pic>
          <p:nvPicPr>
            <p:cNvPr id="40" name="Picture 39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F4B1B9E-9C34-41AA-BA3F-19A5FC834B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8029" y="5853522"/>
              <a:ext cx="539714" cy="360000"/>
            </a:xfrm>
            <a:prstGeom prst="rect">
              <a:avLst/>
            </a:prstGeom>
          </p:spPr>
        </p:pic>
        <p:pic>
          <p:nvPicPr>
            <p:cNvPr id="42" name="Picture 41" descr="Logo&#10;&#10;Description automatically generated">
              <a:extLst>
                <a:ext uri="{FF2B5EF4-FFF2-40B4-BE49-F238E27FC236}">
                  <a16:creationId xmlns:a16="http://schemas.microsoft.com/office/drawing/2014/main" id="{DAFE8E6F-FDE1-40AB-A91E-75B4752808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9391" y="5853522"/>
              <a:ext cx="539895" cy="360000"/>
            </a:xfrm>
            <a:prstGeom prst="rect">
              <a:avLst/>
            </a:prstGeom>
          </p:spPr>
        </p:pic>
        <p:pic>
          <p:nvPicPr>
            <p:cNvPr id="44" name="Picture 43" descr="Background pattern&#10;&#10;Description automatically generated">
              <a:extLst>
                <a:ext uri="{FF2B5EF4-FFF2-40B4-BE49-F238E27FC236}">
                  <a16:creationId xmlns:a16="http://schemas.microsoft.com/office/drawing/2014/main" id="{6DC76842-022A-455A-913E-9A58E2CB99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7165" y="5853522"/>
              <a:ext cx="539714" cy="360000"/>
            </a:xfrm>
            <a:prstGeom prst="rect">
              <a:avLst/>
            </a:prstGeom>
          </p:spPr>
        </p:pic>
      </p:grpSp>
      <p:pic>
        <p:nvPicPr>
          <p:cNvPr id="47" name="Picture 46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5B2C4CE0-B863-4444-AEEB-8AA58C194D9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00" y="6339528"/>
            <a:ext cx="543816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893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89FF0-0307-4B4D-A505-B6EF11E64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D7D9C3-6A3D-4B49-8F69-6DD5267217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6D667-E267-4B13-95C1-C3CB82FF2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7A08C-906E-43EA-885E-38D7E516C950}" type="datetime1">
              <a:rPr lang="en-GB" smtClean="0"/>
              <a:t>27/09/2024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111F9-9D6D-4B00-A3A0-9F8E5E517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F3CE0-8238-4AB5-96E8-D7E7DC9F7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9765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EB73AB-ED98-4653-B7C8-8E9A1CAE88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C88A75-0E25-484A-ABB6-91EE48CB6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853A6-59D6-4F0D-867C-E0769B650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24375-5B77-493B-B985-7DE9ED0B3819}" type="datetime1">
              <a:rPr lang="en-GB" smtClean="0"/>
              <a:t>27/09/2024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F17E7-7655-43A1-88B7-88B541B0D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C23E5-FBEB-4136-8F33-3D684E5DE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6970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C411757-6C00-4818-AAC7-B952F80424A0}"/>
              </a:ext>
            </a:extLst>
          </p:cNvPr>
          <p:cNvSpPr/>
          <p:nvPr userDrawn="1"/>
        </p:nvSpPr>
        <p:spPr>
          <a:xfrm>
            <a:off x="0" y="6462572"/>
            <a:ext cx="12192000" cy="40156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67453-40FC-4135-9BBF-E2B2967A5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E585B8-9B74-42AB-BF12-E38CF20412A3}"/>
              </a:ext>
            </a:extLst>
          </p:cNvPr>
          <p:cNvSpPr/>
          <p:nvPr userDrawn="1"/>
        </p:nvSpPr>
        <p:spPr>
          <a:xfrm>
            <a:off x="0" y="-20367"/>
            <a:ext cx="12192000" cy="80312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6D9F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0A59D-C33F-4A72-AE63-A30B8327B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89"/>
            <a:ext cx="2743200" cy="365125"/>
          </a:xfrm>
        </p:spPr>
        <p:txBody>
          <a:bodyPr/>
          <a:lstStyle>
            <a:lvl1pPr>
              <a:defRPr>
                <a:solidFill>
                  <a:srgbClr val="334186"/>
                </a:solidFill>
              </a:defRPr>
            </a:lvl1pPr>
          </a:lstStyle>
          <a:p>
            <a:fld id="{3A3A6714-3D1F-4857-9904-D935B84167F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24E374-2929-425B-AB91-F7DB9C25E8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4" y="83790"/>
            <a:ext cx="1421141" cy="6105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07062F-D1E3-4938-A350-3A6A49BD0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7" y="-272186"/>
            <a:ext cx="7961747" cy="1325563"/>
          </a:xfrm>
        </p:spPr>
        <p:txBody>
          <a:bodyPr>
            <a:normAutofit/>
          </a:bodyPr>
          <a:lstStyle>
            <a:lvl1pPr algn="ctr">
              <a:defRPr sz="3500" b="1">
                <a:solidFill>
                  <a:srgbClr val="334186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91A38598-CD5E-4EEA-8C9C-B6A45CED45F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7145288" cy="365125"/>
          </a:xfrm>
        </p:spPr>
        <p:txBody>
          <a:bodyPr/>
          <a:lstStyle>
            <a:lvl1pPr>
              <a:defRPr i="1">
                <a:solidFill>
                  <a:srgbClr val="334186"/>
                </a:solidFill>
              </a:defRPr>
            </a:lvl1pPr>
          </a:lstStyle>
          <a:p>
            <a:pPr algn="l"/>
            <a:r>
              <a:rPr lang="en-GB" dirty="0"/>
              <a:t>B. Cross and A. Mostacci, EuPRAXIA-PP Kick-off Meeting, 24-25 November 2022, INFN-LNF Frascati (Italy)</a:t>
            </a:r>
          </a:p>
        </p:txBody>
      </p:sp>
      <p:pic>
        <p:nvPicPr>
          <p:cNvPr id="13" name="Picture 12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973C7385-2199-42AF-B848-1AA17D566D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939" y="52479"/>
            <a:ext cx="670727" cy="4440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9017754-B362-4B90-AFAB-3C5BE07D2499}"/>
              </a:ext>
            </a:extLst>
          </p:cNvPr>
          <p:cNvSpPr txBox="1"/>
          <p:nvPr userDrawn="1"/>
        </p:nvSpPr>
        <p:spPr>
          <a:xfrm>
            <a:off x="11171767" y="506633"/>
            <a:ext cx="800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>
                <a:solidFill>
                  <a:srgbClr val="0055A5"/>
                </a:solidFill>
                <a:latin typeface="Arial Rounded MT Bold" panose="020F0704030504030204" pitchFamily="34" charset="0"/>
              </a:rPr>
              <a:t>Funded by the European Union</a:t>
            </a:r>
          </a:p>
        </p:txBody>
      </p:sp>
    </p:spTree>
    <p:extLst>
      <p:ext uri="{BB962C8B-B14F-4D97-AF65-F5344CB8AC3E}">
        <p14:creationId xmlns:p14="http://schemas.microsoft.com/office/powerpoint/2010/main" val="46373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B3ECE-38C0-41C5-B5FD-FE7542F4B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EF0D06-D3A0-4DE6-8CC0-4A4DB982C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DBD5B-7B49-4589-B594-DC9A90BE6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EA432-0A7F-4C00-891E-203DB036B6DB}" type="datetime1">
              <a:rPr lang="en-GB" smtClean="0"/>
              <a:t>27/09/2024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5FAE6-1818-45F4-AEC4-DBBFF2AE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A27FB-CC42-4806-BF2F-FE72E1D4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9643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6CA7D-A958-4D83-BD37-67554F183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B50BF-F605-4DE5-B849-F548979E33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81190D-8B24-4D0B-AB84-0487BA62C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64D7AB-43E4-4907-8B55-0CABC49F7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D0466-3B82-475E-B082-527677DD09F8}" type="datetime1">
              <a:rPr lang="en-GB" smtClean="0"/>
              <a:t>27/09/2024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FD668E-A853-4EB6-A108-544CE1BE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DDB9E-69C7-425F-BA2E-AB92B143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2961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9C7D-0F9D-47A1-9DB8-D92207491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01449B-6526-4DB3-A7E1-BCFE694AB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C8AFD-55B9-4DEF-9594-32D67BF89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14B171-114D-4EB3-B2F6-76B341C17B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35E9F9-8F3C-4A54-9D9D-4866E84F51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8F391B-4A5B-44FF-9112-4C72FEEEF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02D47-8CAF-40B8-839E-ACD68B3A7126}" type="datetime1">
              <a:rPr lang="en-GB" smtClean="0"/>
              <a:t>27/09/2024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32BDC6-EF28-4639-A57D-93A951DEB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5C620B-A49F-4FC3-9CDE-D3A099B3F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2401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2FE39-874E-4CD5-9BD9-668C5962A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5816B5-48BD-495C-97CE-D4EC4A72C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E0591-3475-4EBB-8016-10D483697907}" type="datetime1">
              <a:rPr lang="en-GB" smtClean="0"/>
              <a:t>27/09/2024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65F970-D40B-41CC-905B-66E452A4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39323-00DD-40F7-BE76-2E6C11066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3675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E74BC5-C71B-4911-8D4D-48BF1DDFD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57272-7EFB-437A-AE66-D494C00346C2}" type="datetime1">
              <a:rPr lang="en-GB" smtClean="0"/>
              <a:t>27/09/2024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889837-F55F-4D94-96C6-FDC14111A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EE0A9-FF88-435A-A5BA-C04A4A20F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100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6F680-0DF0-4DB9-84FC-E03D1D17E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2A6C4-45FE-4F28-9E5D-C22C4EABA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9418E-6DFD-433F-B449-1AC315412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E703E-50D6-4624-ADC0-1F454A4F7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A27A4-D14A-4CCB-9FE4-240F31646354}" type="datetime1">
              <a:rPr lang="en-GB" smtClean="0"/>
              <a:t>27/09/2024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204868-D742-42C8-B758-8015CC939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04860-41DB-4D59-92DE-2D5DCEB6C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1959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F056A-5A1D-46F6-8C0E-C94D64AB0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20A7AD-34E1-479D-96D9-41D73D2BC7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ECF396-5BDA-493A-BE14-6970B2A6A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549718-E11B-4798-B557-8535A42A3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01834-46A7-4729-87E5-523A704ACD68}" type="datetime1">
              <a:rPr lang="en-GB" smtClean="0"/>
              <a:t>27/09/2024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2643F-AD2D-4880-8FAA-CCFBD436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3E56F-CB65-40EB-80C3-544322231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972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46E843-1B05-4977-8104-1DC6A86DD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577BB-E99E-4876-8CC0-1A7F4D259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D2D1D-E502-44D4-87BD-F176059087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C45F3-8D30-4E47-A23B-88EACEE32C39}" type="datetime1">
              <a:rPr lang="en-GB" smtClean="0"/>
              <a:t>27/09/2024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72751-5C8B-42ED-AFFA-8B417E0C7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Insert author and occasion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9079B-8063-4254-9FF2-FCFA3D1E13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9177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9D7DC5-F8FA-674F-8580-DB5036DB0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A6714-3D1F-4857-9904-D935B84167F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53DD6F-B41D-13D3-38B2-568EB8DD04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86" r="7027" b="14735"/>
          <a:stretch/>
        </p:blipFill>
        <p:spPr>
          <a:xfrm>
            <a:off x="3423139" y="791844"/>
            <a:ext cx="8767124" cy="5670728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BB524E4D-00AF-F3EF-E9D4-DC5C1441D4EA}"/>
              </a:ext>
            </a:extLst>
          </p:cNvPr>
          <p:cNvGrpSpPr/>
          <p:nvPr/>
        </p:nvGrpSpPr>
        <p:grpSpPr>
          <a:xfrm>
            <a:off x="240431" y="826822"/>
            <a:ext cx="3367620" cy="923330"/>
            <a:chOff x="240431" y="826822"/>
            <a:chExt cx="3367620" cy="92333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12BDFCF-94BD-DD43-9183-1D61A2AFA61F}"/>
                </a:ext>
              </a:extLst>
            </p:cNvPr>
            <p:cNvSpPr txBox="1"/>
            <p:nvPr/>
          </p:nvSpPr>
          <p:spPr>
            <a:xfrm>
              <a:off x="240431" y="826822"/>
              <a:ext cx="2420706" cy="923330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Presentation of </a:t>
              </a:r>
              <a:r>
                <a:rPr kumimoji="0" lang="en-GB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EuPRAXIA</a:t>
              </a:r>
              <a:endPara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i="1" u="sng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Chair:</a:t>
              </a:r>
              <a:r>
                <a:rPr kumimoji="0" lang="en-GB" sz="1800" i="1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1800" i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A. </a:t>
              </a:r>
              <a:r>
                <a:rPr kumimoji="0" lang="en-GB" sz="1800" i="1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Mostacci</a:t>
              </a:r>
              <a:endParaRPr kumimoji="0" lang="en-GB" sz="18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C5E6E16-2912-6306-3D70-F9D146A32D4C}"/>
                </a:ext>
              </a:extLst>
            </p:cNvPr>
            <p:cNvCxnSpPr/>
            <p:nvPr/>
          </p:nvCxnSpPr>
          <p:spPr>
            <a:xfrm>
              <a:off x="3608051" y="944335"/>
              <a:ext cx="0" cy="740299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ADF2945-0896-7F60-6FAE-2A80C3295D06}"/>
                </a:ext>
              </a:extLst>
            </p:cNvPr>
            <p:cNvCxnSpPr>
              <a:cxnSpLocks/>
              <a:stCxn id="22" idx="3"/>
            </p:cNvCxnSpPr>
            <p:nvPr/>
          </p:nvCxnSpPr>
          <p:spPr>
            <a:xfrm flipV="1">
              <a:off x="2661137" y="1270995"/>
              <a:ext cx="946914" cy="17492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ABBE365-9AF4-E319-763B-551CB95C300C}"/>
              </a:ext>
            </a:extLst>
          </p:cNvPr>
          <p:cNvGrpSpPr/>
          <p:nvPr/>
        </p:nvGrpSpPr>
        <p:grpSpPr>
          <a:xfrm>
            <a:off x="286500" y="1794790"/>
            <a:ext cx="3321551" cy="1813580"/>
            <a:chOff x="286500" y="1794790"/>
            <a:chExt cx="3321551" cy="181358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98DD3F4-7A9B-7343-BD9F-73C1668FE7B8}"/>
                </a:ext>
              </a:extLst>
            </p:cNvPr>
            <p:cNvSpPr txBox="1"/>
            <p:nvPr/>
          </p:nvSpPr>
          <p:spPr>
            <a:xfrm>
              <a:off x="286500" y="2131042"/>
              <a:ext cx="2374637" cy="1477328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Potential links in countries not yet represented in </a:t>
              </a:r>
              <a:r>
                <a:rPr kumimoji="0" lang="en-GB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EuPRAXIA</a:t>
              </a:r>
              <a:endPara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i="1" u="sng" dirty="0">
                  <a:solidFill>
                    <a:schemeClr val="bg1"/>
                  </a:solidFill>
                  <a:latin typeface="Calibri" panose="020F0502020204030204"/>
                </a:rPr>
                <a:t>Chair:</a:t>
              </a:r>
              <a:r>
                <a:rPr lang="en-GB" i="1" dirty="0">
                  <a:solidFill>
                    <a:schemeClr val="bg1"/>
                  </a:solidFill>
                  <a:latin typeface="Calibri" panose="020F0502020204030204"/>
                </a:rPr>
                <a:t> L. Serafini</a:t>
              </a:r>
              <a:endParaRPr kumimoji="0" lang="en-GB" sz="18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9D9D880-6E34-5CE5-58C0-14B3F51961EF}"/>
                </a:ext>
              </a:extLst>
            </p:cNvPr>
            <p:cNvCxnSpPr/>
            <p:nvPr/>
          </p:nvCxnSpPr>
          <p:spPr>
            <a:xfrm>
              <a:off x="3608051" y="1794790"/>
              <a:ext cx="0" cy="1586897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402E9AA-8D44-56D5-CB43-771FFBE8684A}"/>
                </a:ext>
              </a:extLst>
            </p:cNvPr>
            <p:cNvCxnSpPr>
              <a:cxnSpLocks/>
              <a:stCxn id="23" idx="3"/>
            </p:cNvCxnSpPr>
            <p:nvPr/>
          </p:nvCxnSpPr>
          <p:spPr>
            <a:xfrm flipV="1">
              <a:off x="2661137" y="2543908"/>
              <a:ext cx="946914" cy="325798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502604B-AA4D-C92A-6805-756E46D15BFE}"/>
              </a:ext>
            </a:extLst>
          </p:cNvPr>
          <p:cNvGrpSpPr/>
          <p:nvPr/>
        </p:nvGrpSpPr>
        <p:grpSpPr>
          <a:xfrm>
            <a:off x="286499" y="5309398"/>
            <a:ext cx="3342340" cy="1246948"/>
            <a:chOff x="286499" y="5309398"/>
            <a:chExt cx="3342340" cy="1246948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9CF57CD-14DC-204F-92A2-05CCC48C44F1}"/>
                </a:ext>
              </a:extLst>
            </p:cNvPr>
            <p:cNvSpPr txBox="1"/>
            <p:nvPr/>
          </p:nvSpPr>
          <p:spPr>
            <a:xfrm flipH="1">
              <a:off x="286499" y="5633016"/>
              <a:ext cx="2374639" cy="923330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rgbClr val="FFFF00"/>
                  </a:solidFill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Training and young researcher education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b="0" i="1" u="sng" dirty="0">
                  <a:solidFill>
                    <a:schemeClr val="bg1"/>
                  </a:solidFill>
                  <a:latin typeface="Calibri" panose="020F0502020204030204"/>
                </a:rPr>
                <a:t>Chair:</a:t>
              </a:r>
              <a:r>
                <a:rPr lang="en-GB" i="1" dirty="0">
                  <a:solidFill>
                    <a:schemeClr val="bg1"/>
                  </a:solidFill>
                  <a:latin typeface="Calibri" panose="020F0502020204030204"/>
                </a:rPr>
                <a:t> </a:t>
              </a:r>
              <a:r>
                <a:rPr lang="en-GB" b="0" i="1" dirty="0">
                  <a:solidFill>
                    <a:schemeClr val="bg1"/>
                  </a:solidFill>
                  <a:latin typeface="Calibri" panose="020F0502020204030204"/>
                </a:rPr>
                <a:t>E. </a:t>
              </a:r>
              <a:r>
                <a:rPr lang="en-GB" b="0" i="1" dirty="0" err="1">
                  <a:solidFill>
                    <a:schemeClr val="bg1"/>
                  </a:solidFill>
                  <a:latin typeface="Calibri" panose="020F0502020204030204"/>
                </a:rPr>
                <a:t>Chiadroni</a:t>
              </a:r>
              <a:endPara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CF689D7-6E2B-5CEC-4ADF-58B26C3D03E9}"/>
                </a:ext>
              </a:extLst>
            </p:cNvPr>
            <p:cNvCxnSpPr/>
            <p:nvPr/>
          </p:nvCxnSpPr>
          <p:spPr>
            <a:xfrm>
              <a:off x="3628839" y="5309398"/>
              <a:ext cx="0" cy="459667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0D39C51-BCB4-3A63-72E1-BE5B1B42A7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94909" y="5531792"/>
              <a:ext cx="1113142" cy="377086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C3DAABC-417F-7B58-03EE-A90FEFBF01DE}"/>
              </a:ext>
            </a:extLst>
          </p:cNvPr>
          <p:cNvGrpSpPr/>
          <p:nvPr/>
        </p:nvGrpSpPr>
        <p:grpSpPr>
          <a:xfrm>
            <a:off x="286498" y="3520139"/>
            <a:ext cx="3342341" cy="1539141"/>
            <a:chOff x="286498" y="3520139"/>
            <a:chExt cx="3342341" cy="153914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ADA0F60-010C-E844-9A60-6EA177FCF6DF}"/>
                </a:ext>
              </a:extLst>
            </p:cNvPr>
            <p:cNvSpPr txBox="1"/>
            <p:nvPr/>
          </p:nvSpPr>
          <p:spPr>
            <a:xfrm flipH="1">
              <a:off x="286498" y="4135950"/>
              <a:ext cx="2374639" cy="923330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EuPRAXIA</a:t>
              </a: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framework for R&amp;D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i="1" u="sng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Chair:</a:t>
              </a:r>
              <a:r>
                <a:rPr kumimoji="0" lang="en-GB" sz="1800" i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E. </a:t>
              </a:r>
              <a:r>
                <a:rPr kumimoji="0" lang="en-GB" sz="1800" i="1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Principi</a:t>
              </a:r>
              <a:endParaRPr kumimoji="0" lang="en-GB" sz="18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9939559-76E8-DEED-549C-71B6D8513455}"/>
                </a:ext>
              </a:extLst>
            </p:cNvPr>
            <p:cNvCxnSpPr/>
            <p:nvPr/>
          </p:nvCxnSpPr>
          <p:spPr>
            <a:xfrm>
              <a:off x="3617116" y="3520139"/>
              <a:ext cx="0" cy="1442634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6C14074-16AC-7B1B-51A4-196593DE1AB2}"/>
                </a:ext>
              </a:extLst>
            </p:cNvPr>
            <p:cNvCxnSpPr>
              <a:cxnSpLocks/>
              <a:stCxn id="15" idx="1"/>
            </p:cNvCxnSpPr>
            <p:nvPr/>
          </p:nvCxnSpPr>
          <p:spPr>
            <a:xfrm flipV="1">
              <a:off x="2661137" y="4220308"/>
              <a:ext cx="967702" cy="377307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74BCB0FE-C0E3-3999-F91E-17C525F45452}"/>
              </a:ext>
            </a:extLst>
          </p:cNvPr>
          <p:cNvSpPr/>
          <p:nvPr/>
        </p:nvSpPr>
        <p:spPr>
          <a:xfrm rot="528071">
            <a:off x="11925287" y="5757164"/>
            <a:ext cx="188478" cy="3980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E085B27D-59F9-A3F3-D367-FB97CB086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7" y="-272186"/>
            <a:ext cx="7961747" cy="1325563"/>
          </a:xfrm>
        </p:spPr>
        <p:txBody>
          <a:bodyPr/>
          <a:lstStyle/>
          <a:p>
            <a:r>
              <a:rPr lang="en-GB" dirty="0" err="1">
                <a:solidFill>
                  <a:srgbClr val="FFFF00"/>
                </a:solidFill>
              </a:rPr>
              <a:t>EuPRAXIA</a:t>
            </a:r>
            <a:r>
              <a:rPr lang="en-GB" dirty="0">
                <a:solidFill>
                  <a:srgbClr val="FFFF00"/>
                </a:solidFill>
              </a:rPr>
              <a:t> outreach workshop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0A3B64-F7DE-E7DE-B432-015836F56B12}"/>
              </a:ext>
            </a:extLst>
          </p:cNvPr>
          <p:cNvSpPr txBox="1"/>
          <p:nvPr/>
        </p:nvSpPr>
        <p:spPr>
          <a:xfrm>
            <a:off x="10076874" y="5205858"/>
            <a:ext cx="2113388" cy="3231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l"/>
            <a:r>
              <a:rPr lang="it-IT" sz="1500" i="1" spc="0" dirty="0" err="1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Mounia</a:t>
            </a:r>
            <a:r>
              <a:rPr lang="it-IT" sz="1500" i="1" spc="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500" i="1" spc="0" dirty="0" err="1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Laasiri</a:t>
            </a:r>
            <a:endParaRPr lang="it-IT" sz="1500" i="1" spc="0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951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1C2259-6C03-4FC1-A420-39D944343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6854F2D-10F0-48AC-B5BE-17619705B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EuPRAXIA’s</a:t>
            </a:r>
            <a:r>
              <a:rPr lang="en-US" dirty="0"/>
              <a:t> 2</a:t>
            </a:r>
            <a:r>
              <a:rPr lang="en-US" baseline="30000" dirty="0"/>
              <a:t>nd</a:t>
            </a:r>
            <a:r>
              <a:rPr lang="en-US" dirty="0"/>
              <a:t> site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EFEF6-F2CC-4B27-ACF9-66D0EDA259F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B. Cross and A. Mostacci, EuPRAXIA-PP Kick-off Meeting, 24-25 November 2022, INFN-LNF Frascati (Italy)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32C25B-7967-4847-9016-60CEF27ACB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393" y="703324"/>
            <a:ext cx="8660524" cy="575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8787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47FF70-6737-718C-6A2B-F1BA9184E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5C75ED2-40B1-D94C-3724-6F95434D0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Afternoon Schedule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5EB45-0DAA-4134-7601-F7D037A7C2D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B. Cross and A. Mostacci, EuPRAXIA-PP Kick-off Meeting, 24-25 November 2022, INFN-LNF Frascati (Italy)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D7E592-DE6C-5348-8945-5AF81F4DC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145728"/>
            <a:ext cx="7772400" cy="5140725"/>
          </a:xfrm>
          <a:prstGeom prst="rect">
            <a:avLst/>
          </a:prstGeom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D7BDE97B-1BEE-A027-40C8-4B172E90EF94}"/>
              </a:ext>
            </a:extLst>
          </p:cNvPr>
          <p:cNvSpPr/>
          <p:nvPr/>
        </p:nvSpPr>
        <p:spPr>
          <a:xfrm>
            <a:off x="395220" y="3538090"/>
            <a:ext cx="1548436" cy="555358"/>
          </a:xfrm>
          <a:prstGeom prst="rightArrow">
            <a:avLst/>
          </a:prstGeom>
          <a:solidFill>
            <a:srgbClr val="FF0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4098BE-2298-54A6-F888-4AAF8E3209B3}"/>
              </a:ext>
            </a:extLst>
          </p:cNvPr>
          <p:cNvSpPr txBox="1"/>
          <p:nvPr/>
        </p:nvSpPr>
        <p:spPr>
          <a:xfrm>
            <a:off x="5543903" y="1898750"/>
            <a:ext cx="40238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5400" dirty="0"/>
              <a:t>16:00 – 17:40</a:t>
            </a:r>
          </a:p>
        </p:txBody>
      </p:sp>
    </p:spTree>
    <p:extLst>
      <p:ext uri="{BB962C8B-B14F-4D97-AF65-F5344CB8AC3E}">
        <p14:creationId xmlns:p14="http://schemas.microsoft.com/office/powerpoint/2010/main" val="2326391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6B4F15-EEA2-CA49-B9C7-383EAC47C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671FFE6-B70B-7A48-94A5-AF57E8F67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Round table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5CB145-000C-E949-8ADE-4231B66D940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 dirty="0"/>
              <a:t>B. </a:t>
            </a:r>
            <a:r>
              <a:rPr lang="en-GB" dirty="0" err="1"/>
              <a:t>Cros</a:t>
            </a:r>
            <a:r>
              <a:rPr lang="en-GB" dirty="0"/>
              <a:t> and A. </a:t>
            </a:r>
            <a:r>
              <a:rPr lang="en-GB" dirty="0" err="1"/>
              <a:t>Mostacci</a:t>
            </a:r>
            <a:r>
              <a:rPr lang="en-GB" dirty="0"/>
              <a:t>, </a:t>
            </a:r>
            <a:r>
              <a:rPr lang="en-GB" dirty="0" err="1"/>
              <a:t>EuPRAXIA</a:t>
            </a:r>
            <a:r>
              <a:rPr lang="en-GB" dirty="0"/>
              <a:t>-PP Annual Meeting 2024, La </a:t>
            </a:r>
            <a:r>
              <a:rPr lang="en-GB" dirty="0" err="1"/>
              <a:t>Biodola</a:t>
            </a:r>
            <a:r>
              <a:rPr lang="en-GB" dirty="0"/>
              <a:t> Bay, Portoferraio (Italy)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2AA0E1-F893-0745-B734-7AC86EFD9FD9}"/>
              </a:ext>
            </a:extLst>
          </p:cNvPr>
          <p:cNvSpPr txBox="1"/>
          <p:nvPr/>
        </p:nvSpPr>
        <p:spPr>
          <a:xfrm>
            <a:off x="637027" y="5741485"/>
            <a:ext cx="11326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GB" sz="2000" dirty="0" err="1">
                <a:solidFill>
                  <a:srgbClr val="FF0000"/>
                </a:solidFill>
                <a:effectLst/>
              </a:rPr>
              <a:t>Ketevi</a:t>
            </a:r>
            <a:r>
              <a:rPr lang="en-GB" sz="2000" dirty="0">
                <a:solidFill>
                  <a:srgbClr val="FF0000"/>
                </a:solidFill>
                <a:effectLst/>
              </a:rPr>
              <a:t> </a:t>
            </a:r>
            <a:r>
              <a:rPr lang="en-GB" sz="2000" dirty="0" err="1">
                <a:solidFill>
                  <a:srgbClr val="FF0000"/>
                </a:solidFill>
                <a:effectLst/>
              </a:rPr>
              <a:t>Adikle</a:t>
            </a:r>
            <a:r>
              <a:rPr lang="en-GB" sz="2000" dirty="0">
                <a:solidFill>
                  <a:srgbClr val="FF0000"/>
                </a:solidFill>
                <a:effectLst/>
              </a:rPr>
              <a:t> </a:t>
            </a:r>
            <a:r>
              <a:rPr lang="en-GB" sz="2000" b="1" dirty="0" err="1">
                <a:solidFill>
                  <a:srgbClr val="FF0000"/>
                </a:solidFill>
                <a:effectLst/>
              </a:rPr>
              <a:t>Assamagan</a:t>
            </a:r>
            <a:r>
              <a:rPr lang="en-GB" sz="2000" dirty="0">
                <a:solidFill>
                  <a:srgbClr val="FF0000"/>
                </a:solidFill>
                <a:effectLst/>
              </a:rPr>
              <a:t>,  Christine </a:t>
            </a:r>
            <a:r>
              <a:rPr lang="en-GB" sz="2000" b="1" dirty="0" err="1">
                <a:solidFill>
                  <a:srgbClr val="FF0000"/>
                </a:solidFill>
                <a:effectLst/>
              </a:rPr>
              <a:t>Darve</a:t>
            </a:r>
            <a:r>
              <a:rPr lang="en-GB" sz="2000" dirty="0">
                <a:solidFill>
                  <a:srgbClr val="FF0000"/>
                </a:solidFill>
                <a:effectLst/>
              </a:rPr>
              <a:t>, Massimo </a:t>
            </a:r>
            <a:r>
              <a:rPr lang="en-GB" sz="2000" b="1" dirty="0" err="1">
                <a:solidFill>
                  <a:srgbClr val="FF0000"/>
                </a:solidFill>
                <a:effectLst/>
              </a:rPr>
              <a:t>Ferrario</a:t>
            </a:r>
            <a:r>
              <a:rPr lang="en-GB" sz="2000" dirty="0">
                <a:solidFill>
                  <a:srgbClr val="FF0000"/>
                </a:solidFill>
                <a:effectLst/>
              </a:rPr>
              <a:t>, Andrea </a:t>
            </a:r>
            <a:r>
              <a:rPr lang="en-GB" sz="2000" b="1" dirty="0" err="1">
                <a:solidFill>
                  <a:srgbClr val="FF0000"/>
                </a:solidFill>
                <a:effectLst/>
              </a:rPr>
              <a:t>Lausi</a:t>
            </a:r>
            <a:r>
              <a:rPr lang="en-GB" sz="2000" dirty="0">
                <a:solidFill>
                  <a:srgbClr val="FF0000"/>
                </a:solidFill>
              </a:rPr>
              <a:t>, </a:t>
            </a:r>
            <a:r>
              <a:rPr lang="en-GB" sz="2000" dirty="0">
                <a:solidFill>
                  <a:srgbClr val="FF0000"/>
                </a:solidFill>
                <a:effectLst/>
              </a:rPr>
              <a:t>Rajeev </a:t>
            </a:r>
            <a:r>
              <a:rPr lang="en-GB" sz="2000" b="1" dirty="0" err="1">
                <a:solidFill>
                  <a:srgbClr val="FF0000"/>
                </a:solidFill>
                <a:effectLst/>
              </a:rPr>
              <a:t>Pattathil</a:t>
            </a:r>
            <a:r>
              <a:rPr lang="en-GB" sz="2000" dirty="0">
                <a:solidFill>
                  <a:srgbClr val="FF0000"/>
                </a:solidFill>
                <a:effectLst/>
              </a:rPr>
              <a:t>, </a:t>
            </a:r>
            <a:r>
              <a:rPr lang="en-GB" sz="2000" dirty="0">
                <a:solidFill>
                  <a:srgbClr val="FF0000"/>
                </a:solidFill>
              </a:rPr>
              <a:t>G</a:t>
            </a:r>
            <a:r>
              <a:rPr lang="en-GB" sz="2000" dirty="0">
                <a:solidFill>
                  <a:srgbClr val="FF0000"/>
                </a:solidFill>
                <a:effectLst/>
              </a:rPr>
              <a:t>alileo </a:t>
            </a:r>
            <a:r>
              <a:rPr lang="en-GB" sz="2000" b="1" dirty="0" err="1">
                <a:solidFill>
                  <a:srgbClr val="FF0000"/>
                </a:solidFill>
                <a:effectLst/>
              </a:rPr>
              <a:t>Violini</a:t>
            </a:r>
            <a:endParaRPr lang="en-GB" sz="2000" b="1" dirty="0">
              <a:solidFill>
                <a:srgbClr val="FF0000"/>
              </a:solidFill>
              <a:effectLst/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70969EDF-2A77-514E-A54E-2813019C3DFF}"/>
              </a:ext>
            </a:extLst>
          </p:cNvPr>
          <p:cNvSpPr/>
          <p:nvPr/>
        </p:nvSpPr>
        <p:spPr>
          <a:xfrm>
            <a:off x="637028" y="2534188"/>
            <a:ext cx="596989" cy="160867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BC33E119-8538-2341-8042-964182462115}"/>
              </a:ext>
            </a:extLst>
          </p:cNvPr>
          <p:cNvSpPr/>
          <p:nvPr/>
        </p:nvSpPr>
        <p:spPr>
          <a:xfrm>
            <a:off x="637027" y="3434730"/>
            <a:ext cx="596989" cy="160867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9B5CDA-C638-344C-92AB-C76F030D15CF}"/>
              </a:ext>
            </a:extLst>
          </p:cNvPr>
          <p:cNvSpPr txBox="1"/>
          <p:nvPr/>
        </p:nvSpPr>
        <p:spPr>
          <a:xfrm>
            <a:off x="325108" y="5251951"/>
            <a:ext cx="1503691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pPr algn="ctr"/>
            <a:r>
              <a:rPr lang="en-GB" b="1" dirty="0">
                <a:solidFill>
                  <a:schemeClr val="bg1"/>
                </a:solidFill>
              </a:rPr>
              <a:t>Speakers</a:t>
            </a:r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3401B6B1-3600-7070-78A5-B1BA639E8229}"/>
              </a:ext>
            </a:extLst>
          </p:cNvPr>
          <p:cNvSpPr/>
          <p:nvPr/>
        </p:nvSpPr>
        <p:spPr>
          <a:xfrm>
            <a:off x="637027" y="4322217"/>
            <a:ext cx="623841" cy="160867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B3D0A9-C31E-1DC6-BB02-E9B1F811B4E7}"/>
              </a:ext>
            </a:extLst>
          </p:cNvPr>
          <p:cNvSpPr txBox="1"/>
          <p:nvPr/>
        </p:nvSpPr>
        <p:spPr>
          <a:xfrm>
            <a:off x="325108" y="1722132"/>
            <a:ext cx="1503692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pPr algn="ctr"/>
            <a:r>
              <a:rPr lang="en-GB" b="1" dirty="0">
                <a:solidFill>
                  <a:schemeClr val="bg1"/>
                </a:solidFill>
              </a:rPr>
              <a:t>Discussion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1245F3-0819-E3B2-74C7-8CD989C02A42}"/>
              </a:ext>
            </a:extLst>
          </p:cNvPr>
          <p:cNvSpPr txBox="1"/>
          <p:nvPr/>
        </p:nvSpPr>
        <p:spPr>
          <a:xfrm>
            <a:off x="1354492" y="3311912"/>
            <a:ext cx="79289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GB" sz="2000" dirty="0"/>
              <a:t>How can </a:t>
            </a:r>
            <a:r>
              <a:rPr lang="en-GB" sz="2000" dirty="0" err="1"/>
              <a:t>EuPRAXIA</a:t>
            </a:r>
            <a:r>
              <a:rPr lang="en-GB" sz="2000" dirty="0"/>
              <a:t> be beneficial for the communities that you represent?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00647F-A647-495B-ABB3-556EF216C85E}"/>
              </a:ext>
            </a:extLst>
          </p:cNvPr>
          <p:cNvSpPr txBox="1"/>
          <p:nvPr/>
        </p:nvSpPr>
        <p:spPr>
          <a:xfrm>
            <a:off x="1354492" y="2307746"/>
            <a:ext cx="107240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GB" sz="2000" dirty="0"/>
              <a:t>How do you see the role of </a:t>
            </a:r>
            <a:r>
              <a:rPr lang="en-GB" sz="2000" dirty="0" err="1"/>
              <a:t>EuPRAXIA</a:t>
            </a:r>
            <a:r>
              <a:rPr lang="en-GB" sz="2000" dirty="0"/>
              <a:t> in the interaction with facilities/activities outside the present </a:t>
            </a:r>
            <a:r>
              <a:rPr lang="en-GB" sz="2000" dirty="0" err="1"/>
              <a:t>EuPRAXIA</a:t>
            </a:r>
            <a:r>
              <a:rPr lang="en-GB" sz="2000" dirty="0"/>
              <a:t> consortium?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53CA8C-F69B-0FE8-2D6B-C9723FA5E067}"/>
              </a:ext>
            </a:extLst>
          </p:cNvPr>
          <p:cNvSpPr txBox="1"/>
          <p:nvPr/>
        </p:nvSpPr>
        <p:spPr>
          <a:xfrm>
            <a:off x="1354492" y="4097987"/>
            <a:ext cx="10672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GB" sz="2000" dirty="0"/>
              <a:t>After today's presentations/discussion, do you see any specific topic/issue that </a:t>
            </a:r>
            <a:r>
              <a:rPr lang="en-GB" sz="2000" dirty="0" err="1"/>
              <a:t>EuPRAXIA</a:t>
            </a:r>
            <a:r>
              <a:rPr lang="en-GB" sz="2000" dirty="0"/>
              <a:t> could try to address?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82327A-566F-FB7D-AA70-D8697FF412DB}"/>
              </a:ext>
            </a:extLst>
          </p:cNvPr>
          <p:cNvSpPr txBox="1"/>
          <p:nvPr/>
        </p:nvSpPr>
        <p:spPr>
          <a:xfrm>
            <a:off x="196277" y="877027"/>
            <a:ext cx="117994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00"/>
                </a:solidFill>
              </a:rPr>
              <a:t>Strategy for linking </a:t>
            </a:r>
            <a:r>
              <a:rPr lang="en-GB" sz="2800" b="1" dirty="0" err="1">
                <a:solidFill>
                  <a:srgbClr val="FF0000"/>
                </a:solidFill>
              </a:rPr>
              <a:t>EuPRAXIA</a:t>
            </a:r>
            <a:r>
              <a:rPr lang="en-GB" sz="2800" b="1" dirty="0">
                <a:solidFill>
                  <a:srgbClr val="FF0000"/>
                </a:solidFill>
              </a:rPr>
              <a:t> to other worldwide similar accelerator activities</a:t>
            </a:r>
            <a:endParaRPr lang="en-IT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7046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2478</TotalTime>
  <Words>235</Words>
  <Application>Microsoft Office PowerPoint</Application>
  <PresentationFormat>Widescreen</PresentationFormat>
  <Paragraphs>30</Paragraphs>
  <Slides>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Arial</vt:lpstr>
      <vt:lpstr>Arial Narrow</vt:lpstr>
      <vt:lpstr>Arial Rounded MT Bold</vt:lpstr>
      <vt:lpstr>Calibri</vt:lpstr>
      <vt:lpstr>Calibri Light</vt:lpstr>
      <vt:lpstr>Office Theme</vt:lpstr>
      <vt:lpstr>EuPRAXIA outreach workshop</vt:lpstr>
      <vt:lpstr>EuPRAXIA’s 2nd site</vt:lpstr>
      <vt:lpstr>Afternoon Schedule</vt:lpstr>
      <vt:lpstr>Round table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Welsch, Alexandra (Cockcroft Inst,DL,-)</dc:creator>
  <cp:lastModifiedBy>emiliano.principi@elettra.trieste.it</cp:lastModifiedBy>
  <cp:revision>132</cp:revision>
  <dcterms:created xsi:type="dcterms:W3CDTF">2018-02-09T13:41:45Z</dcterms:created>
  <dcterms:modified xsi:type="dcterms:W3CDTF">2024-09-27T12:10:55Z</dcterms:modified>
</cp:coreProperties>
</file>