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theme/theme2.xml" ContentType="application/vnd.openxmlformats-officedocument.theme+xml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1" name="Shape 13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1.png"/><Relationship Id="rId5" Type="http://schemas.openxmlformats.org/officeDocument/2006/relationships/image" Target="../media/image3.jpe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4.jpeg"/><Relationship Id="rId13" Type="http://schemas.openxmlformats.org/officeDocument/2006/relationships/image" Target="../media/image8.png"/><Relationship Id="rId14" Type="http://schemas.openxmlformats.org/officeDocument/2006/relationships/image" Target="../media/image5.jpeg"/><Relationship Id="rId15" Type="http://schemas.openxmlformats.org/officeDocument/2006/relationships/image" Target="../media/image6.jpeg"/><Relationship Id="rId16" Type="http://schemas.openxmlformats.org/officeDocument/2006/relationships/image" Target="../media/image9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7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7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l="21586" t="3604" r="0" b="18162"/>
          <a:stretch>
            <a:fillRect/>
          </a:stretch>
        </p:blipFill>
        <p:spPr>
          <a:xfrm>
            <a:off x="-1" y="-294639"/>
            <a:ext cx="12192002" cy="715264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itolo Testo"/>
          <p:cNvSpPr txBox="1"/>
          <p:nvPr>
            <p:ph type="title"/>
          </p:nvPr>
        </p:nvSpPr>
        <p:spPr>
          <a:xfrm>
            <a:off x="3223487" y="1939632"/>
            <a:ext cx="7813969" cy="1043855"/>
          </a:xfrm>
          <a:prstGeom prst="rect">
            <a:avLst/>
          </a:prstGeom>
        </p:spPr>
        <p:txBody>
          <a:bodyPr anchor="b"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13" name="Corpo livello uno…"/>
          <p:cNvSpPr txBox="1"/>
          <p:nvPr>
            <p:ph type="body" sz="quarter" idx="1" hasCustomPrompt="1"/>
          </p:nvPr>
        </p:nvSpPr>
        <p:spPr>
          <a:xfrm>
            <a:off x="3232723" y="3153929"/>
            <a:ext cx="7813968" cy="81294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chemeClr val="accent4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chemeClr val="accent4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chemeClr val="accent4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chemeClr val="accent4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chemeClr val="accent4"/>
                </a:solidFill>
              </a:defRPr>
            </a:lvl5pPr>
          </a:lstStyle>
          <a:p>
            <a:pPr/>
            <a:r>
              <a:t>Click to add author / institute and occasion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Rectangle 3"/>
          <p:cNvSpPr txBox="1"/>
          <p:nvPr/>
        </p:nvSpPr>
        <p:spPr>
          <a:xfrm>
            <a:off x="339658" y="376194"/>
            <a:ext cx="2696713" cy="180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>
                <a:solidFill>
                  <a:srgbClr val="3399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EUROPEAN</a:t>
            </a:r>
          </a:p>
          <a:p>
            <a:pPr>
              <a:defRPr sz="2400">
                <a:solidFill>
                  <a:srgbClr val="33CC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PLASMA RESEARCH</a:t>
            </a:r>
          </a:p>
          <a:p>
            <a:pPr>
              <a:defRPr sz="2400">
                <a:solidFill>
                  <a:srgbClr val="33CC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ACCELERATOR WITH</a:t>
            </a:r>
          </a:p>
          <a:p>
            <a:pPr>
              <a:defRPr sz="24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EXCELLENCE IN</a:t>
            </a:r>
          </a:p>
          <a:p>
            <a:pPr>
              <a:defRPr sz="24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APPLICATIONS</a:t>
            </a:r>
          </a:p>
        </p:txBody>
      </p:sp>
      <p:sp>
        <p:nvSpPr>
          <p:cNvPr id="15" name="Rectangle 10"/>
          <p:cNvSpPr/>
          <p:nvPr/>
        </p:nvSpPr>
        <p:spPr>
          <a:xfrm rot="5400000">
            <a:off x="1713091" y="3642000"/>
            <a:ext cx="1152131" cy="39904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" name="TextBox 24"/>
          <p:cNvSpPr txBox="1"/>
          <p:nvPr/>
        </p:nvSpPr>
        <p:spPr>
          <a:xfrm>
            <a:off x="1020628" y="6288044"/>
            <a:ext cx="3218028" cy="450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800">
                <a:solidFill>
                  <a:srgbClr val="FFFFFF"/>
                </a:solidFill>
              </a:defRPr>
            </a:pPr>
            <a:r>
              <a:t>This project has received funding from the European Union´s Horizon Europe research and innovation programme under grant agreement </a:t>
            </a:r>
          </a:p>
          <a:p>
            <a:pPr>
              <a:defRPr sz="800">
                <a:solidFill>
                  <a:srgbClr val="FFFFFF"/>
                </a:solidFill>
              </a:defRPr>
            </a:pPr>
            <a:r>
              <a:t>No. 101079773</a:t>
            </a:r>
          </a:p>
        </p:txBody>
      </p:sp>
      <p:pic>
        <p:nvPicPr>
          <p:cNvPr id="17" name="Picture 15" descr="Picture 1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02618" y="5201842"/>
            <a:ext cx="539715" cy="360001"/>
          </a:xfrm>
          <a:prstGeom prst="rect">
            <a:avLst/>
          </a:prstGeom>
          <a:ln w="3175">
            <a:solidFill>
              <a:srgbClr val="D9D9D9"/>
            </a:solidFill>
          </a:ln>
        </p:spPr>
      </p:pic>
      <p:pic>
        <p:nvPicPr>
          <p:cNvPr id="18" name="Picture 19" descr="Picture 1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2100" y="5204383"/>
            <a:ext cx="539896" cy="360001"/>
          </a:xfrm>
          <a:prstGeom prst="rect">
            <a:avLst/>
          </a:prstGeom>
          <a:ln w="3175">
            <a:solidFill>
              <a:srgbClr val="D9D9D9"/>
            </a:solidFill>
          </a:ln>
        </p:spPr>
      </p:pic>
      <p:pic>
        <p:nvPicPr>
          <p:cNvPr id="19" name="Picture 21" descr="Picture 2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92764" y="5201842"/>
            <a:ext cx="539715" cy="360001"/>
          </a:xfrm>
          <a:prstGeom prst="rect">
            <a:avLst/>
          </a:prstGeom>
          <a:ln w="3175">
            <a:solidFill>
              <a:srgbClr val="D9D9D9"/>
            </a:solidFill>
          </a:ln>
        </p:spPr>
      </p:pic>
      <p:pic>
        <p:nvPicPr>
          <p:cNvPr id="20" name="Picture 27" descr="Picture 2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71961" y="5204383"/>
            <a:ext cx="539896" cy="360001"/>
          </a:xfrm>
          <a:prstGeom prst="rect">
            <a:avLst/>
          </a:prstGeom>
          <a:ln w="3175">
            <a:solidFill>
              <a:srgbClr val="D9D9D9"/>
            </a:solidFill>
          </a:ln>
        </p:spPr>
      </p:pic>
      <p:pic>
        <p:nvPicPr>
          <p:cNvPr id="21" name="Picture 29" descr="Picture 29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961909" y="5204383"/>
            <a:ext cx="539896" cy="360001"/>
          </a:xfrm>
          <a:prstGeom prst="rect">
            <a:avLst/>
          </a:prstGeom>
          <a:ln w="3175">
            <a:solidFill>
              <a:srgbClr val="D9D9D9"/>
            </a:solidFill>
          </a:ln>
        </p:spPr>
      </p:pic>
      <p:pic>
        <p:nvPicPr>
          <p:cNvPr id="22" name="Picture 31" descr="Picture 31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331434" y="5201842"/>
            <a:ext cx="539896" cy="360001"/>
          </a:xfrm>
          <a:prstGeom prst="rect">
            <a:avLst/>
          </a:prstGeom>
          <a:ln w="3175">
            <a:solidFill>
              <a:srgbClr val="D9D9D9"/>
            </a:solidFill>
          </a:ln>
        </p:spPr>
      </p:pic>
      <p:pic>
        <p:nvPicPr>
          <p:cNvPr id="23" name="Picture 33" descr="Picture 33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42100" y="5703103"/>
            <a:ext cx="539896" cy="360001"/>
          </a:xfrm>
          <a:prstGeom prst="rect">
            <a:avLst/>
          </a:prstGeom>
          <a:ln w="3175">
            <a:solidFill>
              <a:srgbClr val="D9D9D9"/>
            </a:solidFill>
          </a:ln>
        </p:spPr>
      </p:pic>
      <p:pic>
        <p:nvPicPr>
          <p:cNvPr id="24" name="Picture 35" descr="Picture 35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72269" y="5703103"/>
            <a:ext cx="539896" cy="360001"/>
          </a:xfrm>
          <a:prstGeom prst="rect">
            <a:avLst/>
          </a:prstGeom>
          <a:ln w="3175">
            <a:solidFill>
              <a:srgbClr val="D9D9D9"/>
            </a:solidFill>
          </a:ln>
        </p:spPr>
      </p:pic>
      <p:pic>
        <p:nvPicPr>
          <p:cNvPr id="25" name="Picture 37" descr="Picture 37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332607" y="5703103"/>
            <a:ext cx="539896" cy="360001"/>
          </a:xfrm>
          <a:prstGeom prst="rect">
            <a:avLst/>
          </a:prstGeom>
          <a:ln w="3175">
            <a:solidFill>
              <a:srgbClr val="D9D9D9"/>
            </a:solidFill>
          </a:ln>
        </p:spPr>
      </p:pic>
      <p:pic>
        <p:nvPicPr>
          <p:cNvPr id="26" name="Picture 39" descr="Picture 39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962775" y="5703103"/>
            <a:ext cx="539715" cy="360001"/>
          </a:xfrm>
          <a:prstGeom prst="rect">
            <a:avLst/>
          </a:prstGeom>
          <a:ln w="3175">
            <a:solidFill>
              <a:srgbClr val="D9D9D9"/>
            </a:solidFill>
          </a:ln>
        </p:spPr>
      </p:pic>
      <p:pic>
        <p:nvPicPr>
          <p:cNvPr id="27" name="Picture 41" descr="Picture 41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702437" y="5703103"/>
            <a:ext cx="539896" cy="360001"/>
          </a:xfrm>
          <a:prstGeom prst="rect">
            <a:avLst/>
          </a:prstGeom>
          <a:ln w="3175">
            <a:solidFill>
              <a:srgbClr val="D9D9D9"/>
            </a:solidFill>
          </a:ln>
        </p:spPr>
      </p:pic>
      <p:pic>
        <p:nvPicPr>
          <p:cNvPr id="28" name="Picture 43" descr="Picture 43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3592764" y="5703103"/>
            <a:ext cx="539715" cy="360001"/>
          </a:xfrm>
          <a:prstGeom prst="rect">
            <a:avLst/>
          </a:prstGeom>
          <a:ln w="3175">
            <a:solidFill>
              <a:srgbClr val="D9D9D9"/>
            </a:solidFill>
          </a:ln>
        </p:spPr>
      </p:pic>
      <p:pic>
        <p:nvPicPr>
          <p:cNvPr id="29" name="Picture 46" descr="Picture 46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442100" y="6339528"/>
            <a:ext cx="543816" cy="36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Picture 4" descr="Picture 4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9109912" y="114715"/>
            <a:ext cx="2242633" cy="1415564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Numero diapositiva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olo Testo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Titolo Testo</a:t>
            </a:r>
          </a:p>
        </p:txBody>
      </p:sp>
      <p:sp>
        <p:nvSpPr>
          <p:cNvPr id="122" name="Picture Placeholder 2"/>
          <p:cNvSpPr/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23" name="Corpo livello uno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10"/>
          <p:cNvSpPr/>
          <p:nvPr/>
        </p:nvSpPr>
        <p:spPr>
          <a:xfrm>
            <a:off x="0" y="6462571"/>
            <a:ext cx="12192000" cy="401562"/>
          </a:xfrm>
          <a:prstGeom prst="rect">
            <a:avLst/>
          </a:prstGeom>
          <a:solidFill>
            <a:srgbClr val="DDE9F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9" name="Corpo livello uno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0" name="Rectangle 6"/>
          <p:cNvSpPr/>
          <p:nvPr/>
        </p:nvSpPr>
        <p:spPr>
          <a:xfrm>
            <a:off x="0" y="-20367"/>
            <a:ext cx="12192000" cy="803121"/>
          </a:xfrm>
          <a:prstGeom prst="rect">
            <a:avLst/>
          </a:prstGeom>
          <a:solidFill>
            <a:srgbClr val="DDE9F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C6D9F1"/>
                </a:solidFill>
              </a:defRPr>
            </a:pPr>
          </a:p>
        </p:txBody>
      </p:sp>
      <p:sp>
        <p:nvSpPr>
          <p:cNvPr id="41" name="Numero diapositiva"/>
          <p:cNvSpPr txBox="1"/>
          <p:nvPr>
            <p:ph type="sldNum" sz="quarter" idx="2"/>
          </p:nvPr>
        </p:nvSpPr>
        <p:spPr>
          <a:xfrm>
            <a:off x="11596249" y="6539198"/>
            <a:ext cx="258625" cy="24830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42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0543" y="83789"/>
            <a:ext cx="1421142" cy="610581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Titolo Testo"/>
          <p:cNvSpPr txBox="1"/>
          <p:nvPr>
            <p:ph type="title"/>
          </p:nvPr>
        </p:nvSpPr>
        <p:spPr>
          <a:xfrm>
            <a:off x="2115127" y="-272187"/>
            <a:ext cx="7961748" cy="1325564"/>
          </a:xfrm>
          <a:prstGeom prst="rect">
            <a:avLst/>
          </a:prstGeom>
        </p:spPr>
        <p:txBody>
          <a:bodyPr/>
          <a:lstStyle>
            <a:lvl1pPr algn="ctr">
              <a:defRPr sz="3500">
                <a:solidFill>
                  <a:srgbClr val="334186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pic>
        <p:nvPicPr>
          <p:cNvPr id="44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24938" y="52478"/>
            <a:ext cx="670728" cy="444015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TextBox 13"/>
          <p:cNvSpPr txBox="1"/>
          <p:nvPr/>
        </p:nvSpPr>
        <p:spPr>
          <a:xfrm>
            <a:off x="11217486" y="506632"/>
            <a:ext cx="708661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600">
                <a:solidFill>
                  <a:srgbClr val="0055A5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Funded by the European Union</a:t>
            </a:r>
          </a:p>
        </p:txBody>
      </p:sp>
      <p:sp>
        <p:nvSpPr>
          <p:cNvPr id="46" name="TextBox 4"/>
          <p:cNvSpPr txBox="1"/>
          <p:nvPr/>
        </p:nvSpPr>
        <p:spPr>
          <a:xfrm>
            <a:off x="4501953" y="6458365"/>
            <a:ext cx="3188091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2C3982"/>
                </a:solidFill>
              </a:defRPr>
            </a:lvl1pPr>
          </a:lstStyle>
          <a:p>
            <a:pPr/>
            <a:r>
              <a:t>www.eupraxia-pp.org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Title and Content">
    <p:bg>
      <p:bgPr>
        <a:solidFill>
          <a:srgbClr val="2C398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10"/>
          <p:cNvSpPr/>
          <p:nvPr/>
        </p:nvSpPr>
        <p:spPr>
          <a:xfrm>
            <a:off x="0" y="6462571"/>
            <a:ext cx="12192000" cy="401562"/>
          </a:xfrm>
          <a:prstGeom prst="rect">
            <a:avLst/>
          </a:prstGeom>
          <a:solidFill>
            <a:srgbClr val="DDE9F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4" name="Corpo livello uno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5" name="Rectangle 6"/>
          <p:cNvSpPr/>
          <p:nvPr/>
        </p:nvSpPr>
        <p:spPr>
          <a:xfrm>
            <a:off x="0" y="-20367"/>
            <a:ext cx="12192000" cy="803121"/>
          </a:xfrm>
          <a:prstGeom prst="rect">
            <a:avLst/>
          </a:prstGeom>
          <a:solidFill>
            <a:srgbClr val="DDE9F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C6D9F1"/>
                </a:solidFill>
              </a:defRPr>
            </a:pPr>
          </a:p>
        </p:txBody>
      </p:sp>
      <p:sp>
        <p:nvSpPr>
          <p:cNvPr id="56" name="Numero diapositiva"/>
          <p:cNvSpPr txBox="1"/>
          <p:nvPr>
            <p:ph type="sldNum" sz="quarter" idx="2"/>
          </p:nvPr>
        </p:nvSpPr>
        <p:spPr>
          <a:xfrm>
            <a:off x="11596249" y="6539198"/>
            <a:ext cx="258625" cy="24830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57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0543" y="83789"/>
            <a:ext cx="1421142" cy="610581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Titolo Testo"/>
          <p:cNvSpPr txBox="1"/>
          <p:nvPr>
            <p:ph type="title"/>
          </p:nvPr>
        </p:nvSpPr>
        <p:spPr>
          <a:xfrm>
            <a:off x="2115127" y="-272187"/>
            <a:ext cx="7961748" cy="1325564"/>
          </a:xfrm>
          <a:prstGeom prst="rect">
            <a:avLst/>
          </a:prstGeom>
        </p:spPr>
        <p:txBody>
          <a:bodyPr/>
          <a:lstStyle>
            <a:lvl1pPr algn="ctr">
              <a:defRPr sz="3500">
                <a:solidFill>
                  <a:srgbClr val="334186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pic>
        <p:nvPicPr>
          <p:cNvPr id="59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24938" y="52478"/>
            <a:ext cx="670728" cy="444015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TextBox 13"/>
          <p:cNvSpPr txBox="1"/>
          <p:nvPr/>
        </p:nvSpPr>
        <p:spPr>
          <a:xfrm>
            <a:off x="11217486" y="506632"/>
            <a:ext cx="708661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600">
                <a:solidFill>
                  <a:srgbClr val="0055A5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Funded by the European Union</a:t>
            </a:r>
          </a:p>
        </p:txBody>
      </p:sp>
      <p:sp>
        <p:nvSpPr>
          <p:cNvPr id="61" name="TextBox 3"/>
          <p:cNvSpPr txBox="1"/>
          <p:nvPr/>
        </p:nvSpPr>
        <p:spPr>
          <a:xfrm>
            <a:off x="4501953" y="6458365"/>
            <a:ext cx="3188091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2C3982"/>
                </a:solidFill>
              </a:defRPr>
            </a:lvl1pPr>
          </a:lstStyle>
          <a:p>
            <a:pPr/>
            <a:r>
              <a:t>www.eupraxia-pp.org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olo Testo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Titolo Testo</a:t>
            </a:r>
          </a:p>
        </p:txBody>
      </p:sp>
      <p:sp>
        <p:nvSpPr>
          <p:cNvPr id="69" name="Corpo livello uno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78" name="Corpo livello uno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itolo Testo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87" name="Corpo livello uno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8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8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9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tolo Testo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Titolo Testo</a:t>
            </a:r>
          </a:p>
        </p:txBody>
      </p:sp>
      <p:sp>
        <p:nvSpPr>
          <p:cNvPr id="112" name="Corpo livello uno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13" name="Text Placeholder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11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3" name="Numero diapositiva"/>
          <p:cNvSpPr txBox="1"/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" name="Corpo livello uno…"/>
          <p:cNvSpPr txBox="1"/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15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6.png"/><Relationship Id="rId4" Type="http://schemas.openxmlformats.org/officeDocument/2006/relationships/image" Target="../media/image33.png"/><Relationship Id="rId5" Type="http://schemas.openxmlformats.org/officeDocument/2006/relationships/image" Target="../media/image17.png"/><Relationship Id="rId6" Type="http://schemas.openxmlformats.org/officeDocument/2006/relationships/image" Target="../media/image1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19.png"/><Relationship Id="rId5" Type="http://schemas.openxmlformats.org/officeDocument/2006/relationships/image" Target="../media/image26.png"/><Relationship Id="rId6" Type="http://schemas.openxmlformats.org/officeDocument/2006/relationships/image" Target="../media/image33.png"/><Relationship Id="rId7" Type="http://schemas.openxmlformats.org/officeDocument/2006/relationships/image" Target="../media/image17.png"/><Relationship Id="rId8" Type="http://schemas.openxmlformats.org/officeDocument/2006/relationships/image" Target="../media/image16.png"/><Relationship Id="rId9" Type="http://schemas.openxmlformats.org/officeDocument/2006/relationships/image" Target="../media/image36.png"/><Relationship Id="rId10" Type="http://schemas.openxmlformats.org/officeDocument/2006/relationships/image" Target="../media/image1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26.png"/><Relationship Id="rId4" Type="http://schemas.openxmlformats.org/officeDocument/2006/relationships/image" Target="../media/image33.png"/><Relationship Id="rId5" Type="http://schemas.openxmlformats.org/officeDocument/2006/relationships/image" Target="../media/image17.png"/><Relationship Id="rId6" Type="http://schemas.openxmlformats.org/officeDocument/2006/relationships/image" Target="../media/image16.png"/><Relationship Id="rId7" Type="http://schemas.openxmlformats.org/officeDocument/2006/relationships/image" Target="../media/image36.png"/><Relationship Id="rId8" Type="http://schemas.openxmlformats.org/officeDocument/2006/relationships/image" Target="../media/image1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19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36.png"/><Relationship Id="rId8" Type="http://schemas.openxmlformats.org/officeDocument/2006/relationships/image" Target="../media/image26.png"/><Relationship Id="rId9" Type="http://schemas.openxmlformats.org/officeDocument/2006/relationships/image" Target="../media/image33.png"/><Relationship Id="rId10" Type="http://schemas.openxmlformats.org/officeDocument/2006/relationships/image" Target="../media/image17.png"/><Relationship Id="rId11" Type="http://schemas.openxmlformats.org/officeDocument/2006/relationships/image" Target="../media/image1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36.png"/><Relationship Id="rId7" Type="http://schemas.openxmlformats.org/officeDocument/2006/relationships/image" Target="../media/image26.png"/><Relationship Id="rId8" Type="http://schemas.openxmlformats.org/officeDocument/2006/relationships/image" Target="../media/image33.png"/><Relationship Id="rId9" Type="http://schemas.openxmlformats.org/officeDocument/2006/relationships/image" Target="../media/image17.png"/><Relationship Id="rId10" Type="http://schemas.openxmlformats.org/officeDocument/2006/relationships/image" Target="../media/image1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36.png"/><Relationship Id="rId4" Type="http://schemas.openxmlformats.org/officeDocument/2006/relationships/image" Target="../media/image41.png"/><Relationship Id="rId5" Type="http://schemas.openxmlformats.org/officeDocument/2006/relationships/image" Target="../media/image26.png"/><Relationship Id="rId6" Type="http://schemas.openxmlformats.org/officeDocument/2006/relationships/image" Target="../media/image33.png"/><Relationship Id="rId7" Type="http://schemas.openxmlformats.org/officeDocument/2006/relationships/image" Target="../media/image17.png"/><Relationship Id="rId8" Type="http://schemas.openxmlformats.org/officeDocument/2006/relationships/image" Target="../media/image1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6.png"/><Relationship Id="rId4" Type="http://schemas.openxmlformats.org/officeDocument/2006/relationships/image" Target="../media/image41.png"/><Relationship Id="rId5" Type="http://schemas.openxmlformats.org/officeDocument/2006/relationships/image" Target="../media/image26.png"/><Relationship Id="rId6" Type="http://schemas.openxmlformats.org/officeDocument/2006/relationships/image" Target="../media/image33.png"/><Relationship Id="rId7" Type="http://schemas.openxmlformats.org/officeDocument/2006/relationships/image" Target="../media/image17.png"/><Relationship Id="rId8" Type="http://schemas.openxmlformats.org/officeDocument/2006/relationships/image" Target="../media/image16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19.png"/><Relationship Id="rId5" Type="http://schemas.openxmlformats.org/officeDocument/2006/relationships/image" Target="../media/image36.png"/><Relationship Id="rId6" Type="http://schemas.openxmlformats.org/officeDocument/2006/relationships/image" Target="../media/image41.png"/><Relationship Id="rId7" Type="http://schemas.openxmlformats.org/officeDocument/2006/relationships/image" Target="../media/image26.png"/><Relationship Id="rId8" Type="http://schemas.openxmlformats.org/officeDocument/2006/relationships/image" Target="../media/image33.png"/><Relationship Id="rId9" Type="http://schemas.openxmlformats.org/officeDocument/2006/relationships/image" Target="../media/image17.png"/><Relationship Id="rId10" Type="http://schemas.openxmlformats.org/officeDocument/2006/relationships/image" Target="../media/image16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6.png"/><Relationship Id="rId4" Type="http://schemas.openxmlformats.org/officeDocument/2006/relationships/image" Target="../media/image41.png"/><Relationship Id="rId5" Type="http://schemas.openxmlformats.org/officeDocument/2006/relationships/image" Target="../media/image26.png"/><Relationship Id="rId6" Type="http://schemas.openxmlformats.org/officeDocument/2006/relationships/image" Target="../media/image33.png"/><Relationship Id="rId7" Type="http://schemas.openxmlformats.org/officeDocument/2006/relationships/image" Target="../media/image17.png"/><Relationship Id="rId8" Type="http://schemas.openxmlformats.org/officeDocument/2006/relationships/image" Target="../media/image1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19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36.png"/><Relationship Id="rId8" Type="http://schemas.openxmlformats.org/officeDocument/2006/relationships/image" Target="../media/image26.png"/><Relationship Id="rId9" Type="http://schemas.openxmlformats.org/officeDocument/2006/relationships/image" Target="../media/image33.png"/><Relationship Id="rId10" Type="http://schemas.openxmlformats.org/officeDocument/2006/relationships/image" Target="../media/image17.png"/><Relationship Id="rId11" Type="http://schemas.openxmlformats.org/officeDocument/2006/relationships/image" Target="../media/image16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36.png"/><Relationship Id="rId7" Type="http://schemas.openxmlformats.org/officeDocument/2006/relationships/image" Target="../media/image26.png"/><Relationship Id="rId8" Type="http://schemas.openxmlformats.org/officeDocument/2006/relationships/image" Target="../media/image33.png"/><Relationship Id="rId9" Type="http://schemas.openxmlformats.org/officeDocument/2006/relationships/image" Target="../media/image17.png"/><Relationship Id="rId10" Type="http://schemas.openxmlformats.org/officeDocument/2006/relationships/image" Target="../media/image16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image" Target="../media/image10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11.png"/><Relationship Id="rId4" Type="http://schemas.openxmlformats.org/officeDocument/2006/relationships/image" Target="../media/image21.png"/><Relationship Id="rId5" Type="http://schemas.openxmlformats.org/officeDocument/2006/relationships/image" Target="../media/image15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21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1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EuPRXIA@SPARC_LAB energy boosting to 5 GeV by LWFA and external injection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667512">
              <a:defRPr sz="3504"/>
            </a:lvl1pPr>
          </a:lstStyle>
          <a:p>
            <a:pPr/>
            <a:r>
              <a:t>EuPRXIA@SPARC_LAB energy boosting to 5 GeV by LWFA and external injection</a:t>
            </a:r>
          </a:p>
        </p:txBody>
      </p:sp>
      <p:sp>
        <p:nvSpPr>
          <p:cNvPr id="134" name="Andrea R. Rossi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Andrea R. Rossi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83" name="Plasma chamber: the LWFA op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Plasma chamber: the LWFA option</a:t>
            </a:r>
          </a:p>
        </p:txBody>
      </p:sp>
      <p:grpSp>
        <p:nvGrpSpPr>
          <p:cNvPr id="290" name="Raggruppa"/>
          <p:cNvGrpSpPr/>
          <p:nvPr/>
        </p:nvGrpSpPr>
        <p:grpSpPr>
          <a:xfrm>
            <a:off x="5364826" y="2105449"/>
            <a:ext cx="5624915" cy="4005028"/>
            <a:chOff x="0" y="0"/>
            <a:chExt cx="5624914" cy="4005027"/>
          </a:xfrm>
        </p:grpSpPr>
        <p:grpSp>
          <p:nvGrpSpPr>
            <p:cNvPr id="286" name="Raggruppa"/>
            <p:cNvGrpSpPr/>
            <p:nvPr/>
          </p:nvGrpSpPr>
          <p:grpSpPr>
            <a:xfrm>
              <a:off x="1868549" y="0"/>
              <a:ext cx="1458567" cy="2626421"/>
              <a:chOff x="0" y="0"/>
              <a:chExt cx="1458565" cy="2626420"/>
            </a:xfrm>
          </p:grpSpPr>
          <p:sp>
            <p:nvSpPr>
              <p:cNvPr id="284" name="ASSUME:"/>
              <p:cNvSpPr/>
              <p:nvPr/>
            </p:nvSpPr>
            <p:spPr>
              <a:xfrm>
                <a:off x="0" y="0"/>
                <a:ext cx="1270000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/>
              <a:p>
                <a:pPr/>
                <a:r>
                  <a:t>ASSUME:</a:t>
                </a:r>
              </a:p>
              <a:p>
                <a:pPr marL="228600" indent="-228600">
                  <a:buSzPct val="100000"/>
                  <a:buChar char="•"/>
                </a:pPr>
                <a14:m>
                  <m:oMathPara>
                    <m:oMathParaPr>
                      <m:jc m:val="left"/>
                    </m:oMathParaPr>
                    <m:oMath>
                      <m:sSub>
                        <m:e>
                          <m:r>
                            <a:rPr xmlns:a="http://schemas.openxmlformats.org/drawingml/2006/main" sz="19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a:rPr xmlns:a="http://schemas.openxmlformats.org/drawingml/2006/main" sz="19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xmlns:a="http://schemas.openxmlformats.org/drawingml/2006/main" sz="19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sub>
                      </m:sSub>
                      <m:r>
                        <a:rPr xmlns:a="http://schemas.openxmlformats.org/drawingml/2006/main" sz="19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xmlns:a="http://schemas.openxmlformats.org/drawingml/2006/main" sz="19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0.5</m:t>
                      </m:r>
                      <m:r>
                        <a:rPr xmlns:a="http://schemas.openxmlformats.org/drawingml/2006/main" sz="19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19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1.0</m:t>
                      </m:r>
                      <m:r>
                        <m:rPr>
                          <m:nor/>
                        </m:rPr>
                        <a:rPr xmlns:a="http://schemas.openxmlformats.org/drawingml/2006/main" sz="19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</a:p>
              <a:p>
                <a:pPr marL="228600" indent="-228600">
                  <a:buSzPct val="100000"/>
                  <a:buChar char="•"/>
                </a:pPr>
                <a14:m>
                  <m:oMathPara>
                    <m:oMathParaPr>
                      <m:jc m:val="left"/>
                    </m:oMathParaPr>
                    <m:oMath>
                      <m:r>
                        <a:rPr xmlns:a="http://schemas.openxmlformats.org/drawingml/2006/main" sz="19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⟨</m:t>
                      </m:r>
                      <m:sSub>
                        <m:e>
                          <m:r>
                            <a:rPr xmlns:a="http://schemas.openxmlformats.org/drawingml/2006/main" sz="19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a:rPr xmlns:a="http://schemas.openxmlformats.org/drawingml/2006/main" sz="19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z</m:t>
                          </m:r>
                        </m:sub>
                      </m:sSub>
                      <m:r>
                        <a:rPr xmlns:a="http://schemas.openxmlformats.org/drawingml/2006/main" sz="19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  <m:r>
                        <a:rPr xmlns:a="http://schemas.openxmlformats.org/drawingml/2006/main" sz="19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≳</m:t>
                      </m:r>
                      <m:r>
                        <a:rPr xmlns:a="http://schemas.openxmlformats.org/drawingml/2006/main" sz="19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7.0</m:t>
                      </m:r>
                      <m:r>
                        <m:rPr>
                          <m:nor/>
                        </m:rPr>
                        <a:rPr xmlns:a="http://schemas.openxmlformats.org/drawingml/2006/main" sz="19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</a:p>
            </p:txBody>
          </p:sp>
          <p:sp>
            <p:nvSpPr>
              <p:cNvPr id="285" name="Freccia"/>
              <p:cNvSpPr/>
              <p:nvPr/>
            </p:nvSpPr>
            <p:spPr>
              <a:xfrm rot="5400000">
                <a:off x="201092" y="1368947"/>
                <a:ext cx="1485633" cy="1029316"/>
              </a:xfrm>
              <a:prstGeom prst="rightArrow">
                <a:avLst>
                  <a:gd name="adj1" fmla="val 31773"/>
                  <a:gd name="adj2" fmla="val 65162"/>
                </a:avLst>
              </a:prstGeom>
              <a:solidFill>
                <a:schemeClr val="accent5">
                  <a:lumOff val="20196"/>
                </a:schemeClr>
              </a:solidFill>
              <a:ln w="12700" cap="flat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89" name="Raggruppa"/>
            <p:cNvGrpSpPr/>
            <p:nvPr/>
          </p:nvGrpSpPr>
          <p:grpSpPr>
            <a:xfrm>
              <a:off x="0" y="2698722"/>
              <a:ext cx="5624915" cy="1306306"/>
              <a:chOff x="0" y="0"/>
              <a:chExt cx="5624914" cy="1306305"/>
            </a:xfrm>
          </p:grpSpPr>
          <p:sp>
            <p:nvSpPr>
              <p:cNvPr id="287" name="5 GeV plasma target:  , int chamber"/>
              <p:cNvSpPr txBox="1"/>
              <p:nvPr/>
            </p:nvSpPr>
            <p:spPr>
              <a:xfrm>
                <a:off x="0" y="0"/>
                <a:ext cx="5624915" cy="35145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/>
                <a:r>
                  <a:t>5 GeV plasma target: </a:t>
                </a:r>
                <a14:m>
                  <m:oMath>
                    <m:r>
                      <a:rPr xmlns:a="http://schemas.openxmlformats.org/drawingml/2006/main" sz="1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xmlns:a="http://schemas.openxmlformats.org/drawingml/2006/main" sz="1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50</m:t>
                    </m:r>
                    <m:r>
                      <m:rPr>
                        <m:nor/>
                      </m:rPr>
                      <a:rPr xmlns:a="http://schemas.openxmlformats.org/drawingml/2006/main" sz="1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r>
                  <a:t>, int chamber </a:t>
                </a:r>
                <a14:m>
                  <m:oMath>
                    <m:r>
                      <a:rPr xmlns:a="http://schemas.openxmlformats.org/drawingml/2006/main" sz="1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m:rPr>
                        <m:nor/>
                      </m:rPr>
                      <a:rPr xmlns:a="http://schemas.openxmlformats.org/drawingml/2006/main" sz="1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 -</m:t>
                    </m:r>
                    <m:r>
                      <a:rPr xmlns:a="http://schemas.openxmlformats.org/drawingml/2006/main" sz="1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m:rPr>
                        <m:nor/>
                      </m:rPr>
                      <a:rPr xmlns:a="http://schemas.openxmlformats.org/drawingml/2006/main" sz="1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</a:p>
            </p:txBody>
          </p:sp>
          <p:pic>
            <p:nvPicPr>
              <p:cNvPr id="288" name="Immagine" descr="Immagine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193207" y="468105"/>
                <a:ext cx="3238501" cy="8382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291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14815" y="1050894"/>
            <a:ext cx="4531658" cy="679097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Ovale"/>
          <p:cNvSpPr/>
          <p:nvPr/>
        </p:nvSpPr>
        <p:spPr>
          <a:xfrm>
            <a:off x="5377052" y="1074235"/>
            <a:ext cx="1198562" cy="708615"/>
          </a:xfrm>
          <a:prstGeom prst="ellipse">
            <a:avLst/>
          </a:prstGeom>
          <a:ln w="50800">
            <a:solidFill>
              <a:srgbClr val="FF2600">
                <a:alpha val="80295"/>
              </a:srgbClr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96" name="Raggruppa"/>
          <p:cNvGrpSpPr/>
          <p:nvPr/>
        </p:nvGrpSpPr>
        <p:grpSpPr>
          <a:xfrm>
            <a:off x="32963" y="1461290"/>
            <a:ext cx="4556924" cy="4695407"/>
            <a:chOff x="0" y="0"/>
            <a:chExt cx="4556923" cy="4695406"/>
          </a:xfrm>
        </p:grpSpPr>
        <p:sp>
          <p:nvSpPr>
            <p:cNvPr id="293" name="Rettangolo"/>
            <p:cNvSpPr/>
            <p:nvPr/>
          </p:nvSpPr>
          <p:spPr>
            <a:xfrm>
              <a:off x="86067" y="3072963"/>
              <a:ext cx="4163267" cy="370841"/>
            </a:xfrm>
            <a:prstGeom prst="rect">
              <a:avLst/>
            </a:prstGeom>
            <a:solidFill>
              <a:srgbClr val="FFFB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94" name="Immagine" descr="Immagin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45069" y="0"/>
              <a:ext cx="2066785" cy="18111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5" name="Immagine" descr="Immagin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1894506"/>
              <a:ext cx="4556924" cy="2800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99" name="Straight PWF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Straight PWFA</a:t>
            </a:r>
          </a:p>
        </p:txBody>
      </p:sp>
      <p:pic>
        <p:nvPicPr>
          <p:cNvPr id="300" name="JpFBmIay0nwYIIp9.png" descr="JpFBmIay0nwYIIp9.png"/>
          <p:cNvPicPr>
            <a:picLocks noChangeAspect="1"/>
          </p:cNvPicPr>
          <p:nvPr/>
        </p:nvPicPr>
        <p:blipFill>
          <a:blip r:embed="rId2">
            <a:extLst/>
          </a:blip>
          <a:srcRect l="0" t="33441" r="0" b="13561"/>
          <a:stretch>
            <a:fillRect/>
          </a:stretch>
        </p:blipFill>
        <p:spPr>
          <a:xfrm>
            <a:off x="120650" y="1264707"/>
            <a:ext cx="11950700" cy="32480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9" name="Raggruppa"/>
          <p:cNvGrpSpPr/>
          <p:nvPr/>
        </p:nvGrpSpPr>
        <p:grpSpPr>
          <a:xfrm>
            <a:off x="414298" y="1475351"/>
            <a:ext cx="9793807" cy="2596617"/>
            <a:chOff x="0" y="0"/>
            <a:chExt cx="9793806" cy="2596616"/>
          </a:xfrm>
        </p:grpSpPr>
        <p:grpSp>
          <p:nvGrpSpPr>
            <p:cNvPr id="305" name="Raggruppa"/>
            <p:cNvGrpSpPr/>
            <p:nvPr/>
          </p:nvGrpSpPr>
          <p:grpSpPr>
            <a:xfrm>
              <a:off x="-1" y="597483"/>
              <a:ext cx="1781757" cy="1162356"/>
              <a:chOff x="0" y="0"/>
              <a:chExt cx="1781755" cy="1162355"/>
            </a:xfrm>
          </p:grpSpPr>
          <p:pic>
            <p:nvPicPr>
              <p:cNvPr id="301" name="Immagine" descr="Immagine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1781756" cy="63639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304" name="Raggruppa"/>
              <p:cNvGrpSpPr/>
              <p:nvPr/>
            </p:nvGrpSpPr>
            <p:grpSpPr>
              <a:xfrm>
                <a:off x="-1" y="803184"/>
                <a:ext cx="1781757" cy="359172"/>
                <a:chOff x="0" y="0"/>
                <a:chExt cx="1781755" cy="359170"/>
              </a:xfrm>
            </p:grpSpPr>
            <p:sp>
              <p:nvSpPr>
                <p:cNvPr id="302" name="Linea"/>
                <p:cNvSpPr/>
                <p:nvPr/>
              </p:nvSpPr>
              <p:spPr>
                <a:xfrm>
                  <a:off x="0" y="0"/>
                  <a:ext cx="1781756" cy="0"/>
                </a:xfrm>
                <a:prstGeom prst="line">
                  <a:avLst/>
                </a:prstGeom>
                <a:noFill/>
                <a:ln w="12700" cap="flat">
                  <a:solidFill>
                    <a:schemeClr val="accent1"/>
                  </a:solidFill>
                  <a:prstDash val="solid"/>
                  <a:miter lim="800000"/>
                  <a:headEnd type="triangle" w="med" len="med"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3" name="5 m"/>
                <p:cNvSpPr txBox="1"/>
                <p:nvPr/>
              </p:nvSpPr>
              <p:spPr>
                <a:xfrm>
                  <a:off x="890877" y="26083"/>
                  <a:ext cx="454297" cy="33308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>
                      <a:solidFill>
                        <a:schemeClr val="accent1"/>
                      </a:solidFill>
                    </a:defRPr>
                  </a:lvl1pPr>
                </a:lstStyle>
                <a:p>
                  <a:pPr/>
                  <a:r>
                    <a:t>5 m</a:t>
                  </a:r>
                </a:p>
              </p:txBody>
            </p:sp>
          </p:grpSp>
        </p:grpSp>
        <p:grpSp>
          <p:nvGrpSpPr>
            <p:cNvPr id="309" name="Raggruppa"/>
            <p:cNvGrpSpPr/>
            <p:nvPr/>
          </p:nvGrpSpPr>
          <p:grpSpPr>
            <a:xfrm>
              <a:off x="1789883" y="520832"/>
              <a:ext cx="3559821" cy="1245070"/>
              <a:chOff x="0" y="0"/>
              <a:chExt cx="3559819" cy="1245069"/>
            </a:xfrm>
          </p:grpSpPr>
          <p:pic>
            <p:nvPicPr>
              <p:cNvPr id="306" name="Immagine" descr="Immagine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3819" y="0"/>
                <a:ext cx="3556001" cy="8509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07" name="Linea"/>
              <p:cNvSpPr/>
              <p:nvPr/>
            </p:nvSpPr>
            <p:spPr>
              <a:xfrm>
                <a:off x="0" y="879836"/>
                <a:ext cx="3536411" cy="1"/>
              </a:xfrm>
              <a:prstGeom prst="line">
                <a:avLst/>
              </a:prstGeom>
              <a:noFill/>
              <a:ln w="12700" cap="flat">
                <a:solidFill>
                  <a:schemeClr val="accent1"/>
                </a:solidFill>
                <a:prstDash val="solid"/>
                <a:miter lim="800000"/>
                <a:headEnd type="triangle" w="med" len="med"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8" name="10 m"/>
              <p:cNvSpPr txBox="1"/>
              <p:nvPr/>
            </p:nvSpPr>
            <p:spPr>
              <a:xfrm>
                <a:off x="1768205" y="911982"/>
                <a:ext cx="570159" cy="3330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>
                    <a:solidFill>
                      <a:schemeClr val="accent1"/>
                    </a:solidFill>
                  </a:defRPr>
                </a:lvl1pPr>
              </a:lstStyle>
              <a:p>
                <a:pPr/>
                <a:r>
                  <a:t>10 m</a:t>
                </a:r>
              </a:p>
            </p:txBody>
          </p:sp>
        </p:grpSp>
        <p:grpSp>
          <p:nvGrpSpPr>
            <p:cNvPr id="318" name="Raggruppa"/>
            <p:cNvGrpSpPr/>
            <p:nvPr/>
          </p:nvGrpSpPr>
          <p:grpSpPr>
            <a:xfrm>
              <a:off x="5334422" y="0"/>
              <a:ext cx="4459385" cy="2596617"/>
              <a:chOff x="0" y="0"/>
              <a:chExt cx="4459383" cy="2596616"/>
            </a:xfrm>
          </p:grpSpPr>
          <p:grpSp>
            <p:nvGrpSpPr>
              <p:cNvPr id="316" name="Raggruppa"/>
              <p:cNvGrpSpPr/>
              <p:nvPr/>
            </p:nvGrpSpPr>
            <p:grpSpPr>
              <a:xfrm>
                <a:off x="-1" y="0"/>
                <a:ext cx="3186986" cy="1689365"/>
                <a:chOff x="0" y="0"/>
                <a:chExt cx="3186984" cy="1689364"/>
              </a:xfrm>
            </p:grpSpPr>
            <p:grpSp>
              <p:nvGrpSpPr>
                <p:cNvPr id="312" name="Raggruppa"/>
                <p:cNvGrpSpPr/>
                <p:nvPr/>
              </p:nvGrpSpPr>
              <p:grpSpPr>
                <a:xfrm>
                  <a:off x="10513" y="562013"/>
                  <a:ext cx="3176472" cy="1127352"/>
                  <a:chOff x="0" y="0"/>
                  <a:chExt cx="3176471" cy="1127351"/>
                </a:xfrm>
              </p:grpSpPr>
              <p:sp>
                <p:nvSpPr>
                  <p:cNvPr id="310" name="Linea"/>
                  <p:cNvSpPr/>
                  <p:nvPr/>
                </p:nvSpPr>
                <p:spPr>
                  <a:xfrm>
                    <a:off x="1443681" y="430599"/>
                    <a:ext cx="1732791" cy="696753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0000"/>
                    </a:solidFill>
                    <a:custDash>
                      <a:ds d="200000" sp="200000"/>
                    </a:custDash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/>
                  </a:p>
                </p:txBody>
              </p:sp>
              <p:pic>
                <p:nvPicPr>
                  <p:cNvPr id="311" name="bending_magnet.png" descr="bending_magnet.png"/>
                  <p:cNvPicPr>
                    <a:picLocks noChangeAspect="0"/>
                  </p:cNvPicPr>
                  <p:nvPr/>
                </p:nvPicPr>
                <p:blipFill>
                  <a:blip r:embed="rId5">
                    <a:extLst/>
                  </a:blip>
                  <a:stretch>
                    <a:fillRect/>
                  </a:stretch>
                </p:blipFill>
                <p:spPr>
                  <a:xfrm>
                    <a:off x="0" y="0"/>
                    <a:ext cx="1422400" cy="612529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315" name="Raggruppa"/>
                <p:cNvGrpSpPr/>
                <p:nvPr/>
              </p:nvGrpSpPr>
              <p:grpSpPr>
                <a:xfrm>
                  <a:off x="-1" y="0"/>
                  <a:ext cx="1977919" cy="1270000"/>
                  <a:chOff x="0" y="0"/>
                  <a:chExt cx="1977917" cy="1270000"/>
                </a:xfrm>
              </p:grpSpPr>
              <p:sp>
                <p:nvSpPr>
                  <p:cNvPr id="313" name="Linea"/>
                  <p:cNvSpPr/>
                  <p:nvPr/>
                </p:nvSpPr>
                <p:spPr>
                  <a:xfrm>
                    <a:off x="0" y="386959"/>
                    <a:ext cx="1415835" cy="1"/>
                  </a:xfrm>
                  <a:prstGeom prst="line">
                    <a:avLst/>
                  </a:prstGeom>
                  <a:noFill/>
                  <a:ln w="12700" cap="flat">
                    <a:solidFill>
                      <a:schemeClr val="accent1"/>
                    </a:solidFill>
                    <a:prstDash val="solid"/>
                    <a:miter lim="800000"/>
                    <a:headEnd type="triangle" w="med" len="med"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4" name="4 m"/>
                  <p:cNvSpPr/>
                  <p:nvPr/>
                </p:nvSpPr>
                <p:spPr>
                  <a:xfrm>
                    <a:off x="707917" y="0"/>
                    <a:ext cx="1270001" cy="1270000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t">
                    <a:spAutoFit/>
                  </a:bodyPr>
                  <a:lstStyle>
                    <a:lvl1pPr>
                      <a:defRPr>
                        <a:solidFill>
                          <a:schemeClr val="accent1"/>
                        </a:solidFill>
                      </a:defRPr>
                    </a:lvl1pPr>
                  </a:lstStyle>
                  <a:p>
                    <a:pPr/>
                    <a:r>
                      <a:t>4 m</a:t>
                    </a:r>
                  </a:p>
                </p:txBody>
              </p:sp>
            </p:grpSp>
          </p:grpSp>
          <p:pic>
            <p:nvPicPr>
              <p:cNvPr id="317" name="Immagine" descr="Immagine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2897283" y="1275816"/>
                <a:ext cx="1562101" cy="13208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20" name="The most trivial solution is “invasive”!…"/>
          <p:cNvSpPr txBox="1"/>
          <p:nvPr/>
        </p:nvSpPr>
        <p:spPr>
          <a:xfrm>
            <a:off x="225456" y="4953220"/>
            <a:ext cx="11741088" cy="1195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defRPr b="1" sz="2400">
                <a:solidFill>
                  <a:schemeClr val="accent4">
                    <a:lumOff val="-9999"/>
                  </a:schemeClr>
                </a:solidFill>
              </a:defRPr>
            </a:pPr>
            <a:r>
              <a:t>The most trivial solution is “invasive”!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defRPr b="1" sz="2400">
                <a:solidFill>
                  <a:schemeClr val="accent4">
                    <a:lumOff val="-9999"/>
                  </a:schemeClr>
                </a:solidFill>
              </a:defRPr>
            </a:pPr>
            <a:r>
              <a:t>It’s implementation prevents facility operation for a long time and requires significant intervention and careful planning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9" grpId="2"/>
      <p:bldP build="whole" bldLvl="1" animBg="1" rev="0" advAuto="0" spid="320" grpId="3"/>
      <p:bldP build="whole" bldLvl="1" animBg="1" rev="0" advAuto="0" spid="30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23" name="Dogleg PWF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Dogleg PWFA</a:t>
            </a:r>
          </a:p>
        </p:txBody>
      </p:sp>
      <p:sp>
        <p:nvSpPr>
          <p:cNvPr id="324" name="Testo"/>
          <p:cNvSpPr txBox="1"/>
          <p:nvPr/>
        </p:nvSpPr>
        <p:spPr>
          <a:xfrm>
            <a:off x="-10842002" y="-5617524"/>
            <a:ext cx="127001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grpSp>
        <p:nvGrpSpPr>
          <p:cNvPr id="329" name="Raggruppa"/>
          <p:cNvGrpSpPr/>
          <p:nvPr/>
        </p:nvGrpSpPr>
        <p:grpSpPr>
          <a:xfrm>
            <a:off x="27181" y="1266943"/>
            <a:ext cx="12137638" cy="3019702"/>
            <a:chOff x="0" y="0"/>
            <a:chExt cx="12137637" cy="3019701"/>
          </a:xfrm>
        </p:grpSpPr>
        <p:grpSp>
          <p:nvGrpSpPr>
            <p:cNvPr id="327" name="Raggruppa"/>
            <p:cNvGrpSpPr/>
            <p:nvPr/>
          </p:nvGrpSpPr>
          <p:grpSpPr>
            <a:xfrm>
              <a:off x="7598650" y="148"/>
              <a:ext cx="4538988" cy="3019525"/>
              <a:chOff x="0" y="0"/>
              <a:chExt cx="4538986" cy="3019524"/>
            </a:xfrm>
          </p:grpSpPr>
          <p:pic>
            <p:nvPicPr>
              <p:cNvPr id="325" name="Immagine" descr="Immagine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4538987" cy="30195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26" name="Immagine" descr="Immagine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613598" y="309440"/>
                <a:ext cx="1684893" cy="6850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328" name="JpFBmIay0nwYIIp9.png" descr="JpFBmIay0nwYIIp9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6977" t="39618" r="0" b="7974"/>
            <a:stretch>
              <a:fillRect/>
            </a:stretch>
          </p:blipFill>
          <p:spPr>
            <a:xfrm>
              <a:off x="0" y="0"/>
              <a:ext cx="8204486" cy="30197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57" name="Raggruppa"/>
          <p:cNvGrpSpPr/>
          <p:nvPr/>
        </p:nvGrpSpPr>
        <p:grpSpPr>
          <a:xfrm>
            <a:off x="218918" y="1840830"/>
            <a:ext cx="11935352" cy="2195238"/>
            <a:chOff x="0" y="0"/>
            <a:chExt cx="11935350" cy="2195237"/>
          </a:xfrm>
        </p:grpSpPr>
        <p:grpSp>
          <p:nvGrpSpPr>
            <p:cNvPr id="344" name="Raggruppa"/>
            <p:cNvGrpSpPr/>
            <p:nvPr/>
          </p:nvGrpSpPr>
          <p:grpSpPr>
            <a:xfrm>
              <a:off x="3785595" y="970854"/>
              <a:ext cx="6436776" cy="1051224"/>
              <a:chOff x="0" y="0"/>
              <a:chExt cx="6436774" cy="1051223"/>
            </a:xfrm>
          </p:grpSpPr>
          <p:grpSp>
            <p:nvGrpSpPr>
              <p:cNvPr id="334" name="Raggruppa"/>
              <p:cNvGrpSpPr/>
              <p:nvPr/>
            </p:nvGrpSpPr>
            <p:grpSpPr>
              <a:xfrm>
                <a:off x="-1" y="60570"/>
                <a:ext cx="1694725" cy="981114"/>
                <a:chOff x="0" y="0"/>
                <a:chExt cx="1694723" cy="981113"/>
              </a:xfrm>
            </p:grpSpPr>
            <p:grpSp>
              <p:nvGrpSpPr>
                <p:cNvPr id="332" name="Raggruppa"/>
                <p:cNvGrpSpPr/>
                <p:nvPr/>
              </p:nvGrpSpPr>
              <p:grpSpPr>
                <a:xfrm>
                  <a:off x="-1" y="634682"/>
                  <a:ext cx="1694725" cy="346432"/>
                  <a:chOff x="0" y="0"/>
                  <a:chExt cx="1694723" cy="346430"/>
                </a:xfrm>
              </p:grpSpPr>
              <p:sp>
                <p:nvSpPr>
                  <p:cNvPr id="330" name="Linea"/>
                  <p:cNvSpPr/>
                  <p:nvPr/>
                </p:nvSpPr>
                <p:spPr>
                  <a:xfrm>
                    <a:off x="0" y="0"/>
                    <a:ext cx="1694724" cy="0"/>
                  </a:xfrm>
                  <a:prstGeom prst="line">
                    <a:avLst/>
                  </a:prstGeom>
                  <a:noFill/>
                  <a:ln w="12700" cap="flat">
                    <a:solidFill>
                      <a:schemeClr val="accent1"/>
                    </a:solidFill>
                    <a:prstDash val="solid"/>
                    <a:miter lim="800000"/>
                    <a:headEnd type="triangle" w="med" len="med"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31" name="5 m"/>
                  <p:cNvSpPr txBox="1"/>
                  <p:nvPr/>
                </p:nvSpPr>
                <p:spPr>
                  <a:xfrm>
                    <a:off x="538749" y="14806"/>
                    <a:ext cx="617225" cy="33162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45719" tIns="45719" rIns="45719" bIns="45719" numCol="1" anchor="t">
                    <a:noAutofit/>
                  </a:bodyPr>
                  <a:lstStyle>
                    <a:lvl1pPr>
                      <a:defRPr>
                        <a:solidFill>
                          <a:schemeClr val="accent1"/>
                        </a:solidFill>
                      </a:defRPr>
                    </a:lvl1pPr>
                  </a:lstStyle>
                  <a:p>
                    <a:pPr/>
                    <a:r>
                      <a:t>5 m</a:t>
                    </a:r>
                  </a:p>
                </p:txBody>
              </p:sp>
            </p:grpSp>
            <p:pic>
              <p:nvPicPr>
                <p:cNvPr id="333" name="Immagine" descr="Immagine"/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694724" cy="50288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338" name="Raggruppa"/>
              <p:cNvGrpSpPr/>
              <p:nvPr/>
            </p:nvGrpSpPr>
            <p:grpSpPr>
              <a:xfrm>
                <a:off x="1702454" y="0"/>
                <a:ext cx="3385936" cy="1040283"/>
                <a:chOff x="0" y="0"/>
                <a:chExt cx="3385934" cy="1040282"/>
              </a:xfrm>
            </p:grpSpPr>
            <p:pic>
              <p:nvPicPr>
                <p:cNvPr id="335" name="Immagine" descr="Immagine"/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3632" y="0"/>
                  <a:ext cx="3382303" cy="67238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36" name="Linea"/>
                <p:cNvSpPr/>
                <p:nvPr/>
              </p:nvSpPr>
              <p:spPr>
                <a:xfrm>
                  <a:off x="0" y="695253"/>
                  <a:ext cx="3363670" cy="1"/>
                </a:xfrm>
                <a:prstGeom prst="line">
                  <a:avLst/>
                </a:prstGeom>
                <a:noFill/>
                <a:ln w="12700" cap="flat">
                  <a:solidFill>
                    <a:schemeClr val="accent1"/>
                  </a:solidFill>
                  <a:prstDash val="solid"/>
                  <a:miter lim="800000"/>
                  <a:headEnd type="triangle" w="med" len="med"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7" name="10 m"/>
                <p:cNvSpPr txBox="1"/>
                <p:nvPr/>
              </p:nvSpPr>
              <p:spPr>
                <a:xfrm>
                  <a:off x="1321096" y="720655"/>
                  <a:ext cx="721478" cy="31962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noAutofit/>
                </a:bodyPr>
                <a:lstStyle>
                  <a:lvl1pPr>
                    <a:defRPr>
                      <a:solidFill>
                        <a:schemeClr val="accent1"/>
                      </a:solidFill>
                    </a:defRPr>
                  </a:lvl1pPr>
                </a:lstStyle>
                <a:p>
                  <a:pPr/>
                  <a:r>
                    <a:t>10 m</a:t>
                  </a:r>
                </a:p>
              </p:txBody>
            </p:sp>
          </p:grpSp>
          <p:grpSp>
            <p:nvGrpSpPr>
              <p:cNvPr id="343" name="Raggruppa"/>
              <p:cNvGrpSpPr/>
              <p:nvPr/>
            </p:nvGrpSpPr>
            <p:grpSpPr>
              <a:xfrm>
                <a:off x="5073854" y="32541"/>
                <a:ext cx="1362921" cy="1018683"/>
                <a:chOff x="0" y="0"/>
                <a:chExt cx="1362920" cy="1018681"/>
              </a:xfrm>
            </p:grpSpPr>
            <p:pic>
              <p:nvPicPr>
                <p:cNvPr id="339" name="bending_magnet.png" descr="bending_magnet.png"/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9999" y="0"/>
                  <a:ext cx="1352922" cy="48402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grpSp>
              <p:nvGrpSpPr>
                <p:cNvPr id="342" name="Raggruppa"/>
                <p:cNvGrpSpPr/>
                <p:nvPr/>
              </p:nvGrpSpPr>
              <p:grpSpPr>
                <a:xfrm>
                  <a:off x="0" y="666268"/>
                  <a:ext cx="1346677" cy="352414"/>
                  <a:chOff x="0" y="305778"/>
                  <a:chExt cx="1346676" cy="352413"/>
                </a:xfrm>
              </p:grpSpPr>
              <p:sp>
                <p:nvSpPr>
                  <p:cNvPr id="340" name="Linea"/>
                  <p:cNvSpPr/>
                  <p:nvPr/>
                </p:nvSpPr>
                <p:spPr>
                  <a:xfrm>
                    <a:off x="0" y="305778"/>
                    <a:ext cx="1346677" cy="1"/>
                  </a:xfrm>
                  <a:prstGeom prst="line">
                    <a:avLst/>
                  </a:prstGeom>
                  <a:noFill/>
                  <a:ln w="12700" cap="flat">
                    <a:solidFill>
                      <a:schemeClr val="accent1"/>
                    </a:solidFill>
                    <a:prstDash val="solid"/>
                    <a:miter lim="800000"/>
                    <a:headEnd type="triangle" w="med" len="med"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1" name="4 m"/>
                  <p:cNvSpPr txBox="1"/>
                  <p:nvPr/>
                </p:nvSpPr>
                <p:spPr>
                  <a:xfrm>
                    <a:off x="388388" y="316962"/>
                    <a:ext cx="569901" cy="34123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45719" tIns="45719" rIns="45719" bIns="45719" numCol="1" anchor="t">
                    <a:noAutofit/>
                  </a:bodyPr>
                  <a:lstStyle>
                    <a:lvl1pPr>
                      <a:defRPr>
                        <a:solidFill>
                          <a:schemeClr val="accent1"/>
                        </a:solidFill>
                      </a:defRPr>
                    </a:lvl1pPr>
                  </a:lstStyle>
                  <a:p>
                    <a:pPr/>
                    <a:r>
                      <a:t>4 m</a:t>
                    </a:r>
                  </a:p>
                </p:txBody>
              </p:sp>
            </p:grpSp>
          </p:grpSp>
        </p:grpSp>
        <p:grpSp>
          <p:nvGrpSpPr>
            <p:cNvPr id="347" name="Raggruppa"/>
            <p:cNvGrpSpPr/>
            <p:nvPr/>
          </p:nvGrpSpPr>
          <p:grpSpPr>
            <a:xfrm>
              <a:off x="10224214" y="1279845"/>
              <a:ext cx="1711137" cy="915393"/>
              <a:chOff x="0" y="0"/>
              <a:chExt cx="1711135" cy="915392"/>
            </a:xfrm>
          </p:grpSpPr>
          <p:sp>
            <p:nvSpPr>
              <p:cNvPr id="345" name="Linea"/>
              <p:cNvSpPr/>
              <p:nvPr/>
            </p:nvSpPr>
            <p:spPr>
              <a:xfrm>
                <a:off x="0" y="-1"/>
                <a:ext cx="992632" cy="399137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46" name="Immagine" descr="Immagine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816283" y="158769"/>
                <a:ext cx="894853" cy="7566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56" name="Raggruppa"/>
            <p:cNvGrpSpPr/>
            <p:nvPr/>
          </p:nvGrpSpPr>
          <p:grpSpPr>
            <a:xfrm>
              <a:off x="-1" y="-1"/>
              <a:ext cx="6307171" cy="1474212"/>
              <a:chOff x="0" y="0"/>
              <a:chExt cx="6307169" cy="1474210"/>
            </a:xfrm>
          </p:grpSpPr>
          <p:grpSp>
            <p:nvGrpSpPr>
              <p:cNvPr id="351" name="Raggruppa"/>
              <p:cNvGrpSpPr/>
              <p:nvPr/>
            </p:nvGrpSpPr>
            <p:grpSpPr>
              <a:xfrm>
                <a:off x="112684" y="155184"/>
                <a:ext cx="2800108" cy="1131318"/>
                <a:chOff x="0" y="0"/>
                <a:chExt cx="2800106" cy="1131316"/>
              </a:xfrm>
            </p:grpSpPr>
            <p:sp>
              <p:nvSpPr>
                <p:cNvPr id="348" name="Linea"/>
                <p:cNvSpPr/>
                <p:nvPr/>
              </p:nvSpPr>
              <p:spPr>
                <a:xfrm>
                  <a:off x="-1" y="-1"/>
                  <a:ext cx="2800109" cy="1131318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pic>
              <p:nvPicPr>
                <p:cNvPr id="349" name="Immagine" descr="Immagine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 rot="1320000">
                  <a:off x="324931" y="112182"/>
                  <a:ext cx="507818" cy="29367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50" name="Immagine" descr="Immagine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 rot="1320000">
                  <a:off x="1822491" y="721663"/>
                  <a:ext cx="507818" cy="29367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352" name="d0yc4cUTIdh0ZA4a.png" descr="d0yc4cUTIdh0ZA4a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66403" t="56065" r="32922" b="42235"/>
              <a:stretch>
                <a:fillRect/>
              </a:stretch>
            </p:blipFill>
            <p:spPr>
              <a:xfrm>
                <a:off x="0" y="0"/>
                <a:ext cx="175105" cy="2370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3" name="d0yc4cUTIdh0ZA4a.png" descr="d0yc4cUTIdh0ZA4a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66403" t="56065" r="32922" b="42235"/>
              <a:stretch>
                <a:fillRect/>
              </a:stretch>
            </p:blipFill>
            <p:spPr>
              <a:xfrm rot="10800000">
                <a:off x="2855796" y="1184436"/>
                <a:ext cx="175106" cy="2370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54" name="Linea"/>
              <p:cNvSpPr/>
              <p:nvPr/>
            </p:nvSpPr>
            <p:spPr>
              <a:xfrm>
                <a:off x="2997503" y="1294012"/>
                <a:ext cx="3309667" cy="1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55" name="Immagine" descr="Immagine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3142148" y="1180532"/>
                <a:ext cx="507818" cy="29367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58" name="PROS:…"/>
          <p:cNvSpPr txBox="1"/>
          <p:nvPr/>
        </p:nvSpPr>
        <p:spPr>
          <a:xfrm>
            <a:off x="259464" y="4377304"/>
            <a:ext cx="5334292" cy="1322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solidFill>
                  <a:srgbClr val="008F00"/>
                </a:solidFill>
              </a:defRPr>
            </a:pPr>
            <a:r>
              <a:t>PROS:</a:t>
            </a:r>
          </a:p>
          <a:p>
            <a:pPr marL="240631" indent="-240631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400">
                <a:solidFill>
                  <a:srgbClr val="008F00"/>
                </a:solidFill>
              </a:defRPr>
            </a:pPr>
            <a:r>
              <a:t>Compatible with facility current layout</a:t>
            </a:r>
          </a:p>
          <a:p>
            <a:pPr marL="240631" indent="-240631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400">
                <a:solidFill>
                  <a:srgbClr val="008F00"/>
                </a:solidFill>
              </a:defRPr>
            </a:pPr>
            <a:r>
              <a:t>All PWFA</a:t>
            </a:r>
          </a:p>
        </p:txBody>
      </p:sp>
      <p:sp>
        <p:nvSpPr>
          <p:cNvPr id="359" name="CONS:…"/>
          <p:cNvSpPr txBox="1"/>
          <p:nvPr/>
        </p:nvSpPr>
        <p:spPr>
          <a:xfrm>
            <a:off x="6481471" y="4377304"/>
            <a:ext cx="5334292" cy="1322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solidFill>
                  <a:srgbClr val="FF2600"/>
                </a:solidFill>
              </a:defRPr>
            </a:pPr>
            <a:r>
              <a:t>CONS:</a:t>
            </a:r>
          </a:p>
          <a:p>
            <a:pPr marL="240631" indent="-240631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400">
                <a:solidFill>
                  <a:srgbClr val="FF2600"/>
                </a:solidFill>
              </a:defRPr>
            </a:pPr>
            <a:r>
              <a:t>Large bending angle (22 deg)</a:t>
            </a:r>
          </a:p>
          <a:p>
            <a:pPr marL="240631" indent="-240631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400">
                <a:solidFill>
                  <a:srgbClr val="FF2600"/>
                </a:solidFill>
              </a:defRPr>
            </a:pPr>
            <a:r>
              <a:t>Highly risky: dogleg + COMB structure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2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Class="entr" nodeType="after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Class="entr" nodeType="after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0"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7" grpId="2"/>
      <p:bldP build="whole" bldLvl="1" animBg="1" rev="0" advAuto="0" spid="358" grpId="3"/>
      <p:bldP build="whole" bldLvl="1" animBg="1" rev="0" advAuto="0" spid="329" grpId="1"/>
      <p:bldP build="whole" bldLvl="1" animBg="1" rev="0" advAuto="0" spid="359" grpId="4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62" name="Dogleg PWFA: building constrai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Dogleg PWFA: building constraints</a:t>
            </a:r>
          </a:p>
        </p:txBody>
      </p:sp>
      <p:pic>
        <p:nvPicPr>
          <p:cNvPr id="363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rcRect l="0" t="25898" r="59521" b="0"/>
          <a:stretch>
            <a:fillRect/>
          </a:stretch>
        </p:blipFill>
        <p:spPr>
          <a:xfrm rot="10800000">
            <a:off x="153795" y="1853706"/>
            <a:ext cx="11884412" cy="38179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0" name="Raggruppa"/>
          <p:cNvGrpSpPr/>
          <p:nvPr/>
        </p:nvGrpSpPr>
        <p:grpSpPr>
          <a:xfrm>
            <a:off x="565911" y="3206962"/>
            <a:ext cx="9361287" cy="1721798"/>
            <a:chOff x="0" y="0"/>
            <a:chExt cx="9361286" cy="1721796"/>
          </a:xfrm>
        </p:grpSpPr>
        <p:grpSp>
          <p:nvGrpSpPr>
            <p:cNvPr id="367" name="Raggruppa"/>
            <p:cNvGrpSpPr/>
            <p:nvPr/>
          </p:nvGrpSpPr>
          <p:grpSpPr>
            <a:xfrm>
              <a:off x="2969166" y="761472"/>
              <a:ext cx="5048574" cy="527376"/>
              <a:chOff x="0" y="0"/>
              <a:chExt cx="5048573" cy="527375"/>
            </a:xfrm>
          </p:grpSpPr>
          <p:pic>
            <p:nvPicPr>
              <p:cNvPr id="364" name="Raggruppa" descr="Raggruppa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47507"/>
                <a:ext cx="1329227" cy="3944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5" name="Raggruppa" descr="Raggruppa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338139" y="0"/>
                <a:ext cx="2652852" cy="5273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6" name="Raggruppa" descr="Raggruppa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987433" y="25523"/>
                <a:ext cx="1061141" cy="3796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70" name="Raggruppa"/>
            <p:cNvGrpSpPr/>
            <p:nvPr/>
          </p:nvGrpSpPr>
          <p:grpSpPr>
            <a:xfrm>
              <a:off x="8019186" y="1003824"/>
              <a:ext cx="1342101" cy="717973"/>
              <a:chOff x="0" y="0"/>
              <a:chExt cx="1342099" cy="717972"/>
            </a:xfrm>
          </p:grpSpPr>
          <p:sp>
            <p:nvSpPr>
              <p:cNvPr id="368" name="Linea"/>
              <p:cNvSpPr/>
              <p:nvPr/>
            </p:nvSpPr>
            <p:spPr>
              <a:xfrm>
                <a:off x="0" y="-1"/>
                <a:ext cx="778554" cy="31305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69" name="Immagine" descr="Immagine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640238" y="124528"/>
                <a:ext cx="701862" cy="5934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79" name="Raggruppa"/>
            <p:cNvGrpSpPr/>
            <p:nvPr/>
          </p:nvGrpSpPr>
          <p:grpSpPr>
            <a:xfrm>
              <a:off x="0" y="0"/>
              <a:ext cx="4946920" cy="1156271"/>
              <a:chOff x="0" y="0"/>
              <a:chExt cx="4946919" cy="1156270"/>
            </a:xfrm>
          </p:grpSpPr>
          <p:grpSp>
            <p:nvGrpSpPr>
              <p:cNvPr id="374" name="Raggruppa"/>
              <p:cNvGrpSpPr/>
              <p:nvPr/>
            </p:nvGrpSpPr>
            <p:grpSpPr>
              <a:xfrm>
                <a:off x="88382" y="121716"/>
                <a:ext cx="2196216" cy="887329"/>
                <a:chOff x="0" y="0"/>
                <a:chExt cx="2196215" cy="887328"/>
              </a:xfrm>
            </p:grpSpPr>
            <p:sp>
              <p:nvSpPr>
                <p:cNvPr id="371" name="Linea"/>
                <p:cNvSpPr/>
                <p:nvPr/>
              </p:nvSpPr>
              <p:spPr>
                <a:xfrm>
                  <a:off x="0" y="-1"/>
                  <a:ext cx="2196216" cy="887330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pic>
              <p:nvPicPr>
                <p:cNvPr id="372" name="Immagine" descr="Immagine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 rot="1320000">
                  <a:off x="254854" y="87988"/>
                  <a:ext cx="398299" cy="23034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73" name="Immagine" descr="Immagine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 rot="1320000">
                  <a:off x="1429439" y="566023"/>
                  <a:ext cx="398298" cy="23034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375" name="d0yc4cUTIdh0ZA4a.png" descr="d0yc4cUTIdh0ZA4a.pn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66403" t="56065" r="32922" b="42235"/>
              <a:stretch>
                <a:fillRect/>
              </a:stretch>
            </p:blipFill>
            <p:spPr>
              <a:xfrm>
                <a:off x="0" y="0"/>
                <a:ext cx="137341" cy="18591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6" name="d0yc4cUTIdh0ZA4a.png" descr="d0yc4cUTIdh0ZA4a.pn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66403" t="56065" r="32922" b="42235"/>
              <a:stretch>
                <a:fillRect/>
              </a:stretch>
            </p:blipFill>
            <p:spPr>
              <a:xfrm rot="10800000">
                <a:off x="2239896" y="928991"/>
                <a:ext cx="137341" cy="1859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77" name="Linea"/>
              <p:cNvSpPr/>
              <p:nvPr/>
            </p:nvSpPr>
            <p:spPr>
              <a:xfrm>
                <a:off x="2351039" y="1014936"/>
                <a:ext cx="2595881" cy="1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78" name="Immagine" descr="Immagine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2464490" y="925930"/>
                <a:ext cx="398298" cy="23034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83" name="Dogleg LWFA: injection @ 500 - 600 MeV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Dogleg LWFA: injection @ 500 - 600 MeV</a:t>
            </a:r>
          </a:p>
        </p:txBody>
      </p:sp>
      <p:grpSp>
        <p:nvGrpSpPr>
          <p:cNvPr id="386" name="Raggruppa"/>
          <p:cNvGrpSpPr/>
          <p:nvPr/>
        </p:nvGrpSpPr>
        <p:grpSpPr>
          <a:xfrm>
            <a:off x="81184" y="1270000"/>
            <a:ext cx="12029633" cy="2480742"/>
            <a:chOff x="0" y="0"/>
            <a:chExt cx="12029631" cy="2480741"/>
          </a:xfrm>
        </p:grpSpPr>
        <p:pic>
          <p:nvPicPr>
            <p:cNvPr id="384" name="Zl092c7B5wOXfRud.png" descr="Zl092c7B5wOXfRud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415" t="42099" r="296" b="18014"/>
            <a:stretch>
              <a:fillRect/>
            </a:stretch>
          </p:blipFill>
          <p:spPr>
            <a:xfrm>
              <a:off x="0" y="1831"/>
              <a:ext cx="7227506" cy="24716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5" name="JpFBmIay0nwYIIp9.png" descr="JpFBmIay0nwYIIp9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39618" r="58073" b="19054"/>
            <a:stretch>
              <a:fillRect/>
            </a:stretch>
          </p:blipFill>
          <p:spPr>
            <a:xfrm>
              <a:off x="7122187" y="0"/>
              <a:ext cx="4907445" cy="24807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15" name="Raggruppa"/>
          <p:cNvGrpSpPr/>
          <p:nvPr/>
        </p:nvGrpSpPr>
        <p:grpSpPr>
          <a:xfrm>
            <a:off x="164721" y="1562822"/>
            <a:ext cx="11942271" cy="2143443"/>
            <a:chOff x="0" y="0"/>
            <a:chExt cx="11942270" cy="2143441"/>
          </a:xfrm>
        </p:grpSpPr>
        <p:grpSp>
          <p:nvGrpSpPr>
            <p:cNvPr id="389" name="Raggruppa"/>
            <p:cNvGrpSpPr/>
            <p:nvPr/>
          </p:nvGrpSpPr>
          <p:grpSpPr>
            <a:xfrm>
              <a:off x="0" y="-1"/>
              <a:ext cx="2373110" cy="935883"/>
              <a:chOff x="0" y="0"/>
              <a:chExt cx="2373109" cy="935881"/>
            </a:xfrm>
          </p:grpSpPr>
          <p:pic>
            <p:nvPicPr>
              <p:cNvPr id="387" name="Immagine" descr="Immagine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flipH="1" rot="10800000">
                <a:off x="66367" y="0"/>
                <a:ext cx="2240375" cy="6468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8" name="Immagine" descr="Immagine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608242"/>
                <a:ext cx="2373110" cy="32764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14" name="Raggruppa"/>
            <p:cNvGrpSpPr/>
            <p:nvPr/>
          </p:nvGrpSpPr>
          <p:grpSpPr>
            <a:xfrm>
              <a:off x="256665" y="438958"/>
              <a:ext cx="11685606" cy="1704484"/>
              <a:chOff x="0" y="0"/>
              <a:chExt cx="11685605" cy="1704482"/>
            </a:xfrm>
          </p:grpSpPr>
          <p:grpSp>
            <p:nvGrpSpPr>
              <p:cNvPr id="394" name="Raggruppa"/>
              <p:cNvGrpSpPr/>
              <p:nvPr/>
            </p:nvGrpSpPr>
            <p:grpSpPr>
              <a:xfrm>
                <a:off x="0" y="0"/>
                <a:ext cx="6104705" cy="638632"/>
                <a:chOff x="0" y="0"/>
                <a:chExt cx="6104704" cy="638631"/>
              </a:xfrm>
            </p:grpSpPr>
            <p:pic>
              <p:nvPicPr>
                <p:cNvPr id="390" name="Immagine" descr="Immagine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2680960" y="319763"/>
                  <a:ext cx="627613" cy="31886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91" name="Linea"/>
                <p:cNvSpPr/>
                <p:nvPr/>
              </p:nvSpPr>
              <p:spPr>
                <a:xfrm>
                  <a:off x="-1" y="0"/>
                  <a:ext cx="2783765" cy="490853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pic>
              <p:nvPicPr>
                <p:cNvPr id="392" name="Immagine" descr="Immagine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 rot="600000">
                  <a:off x="1117724" y="135902"/>
                  <a:ext cx="436686" cy="25254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93" name="Linea"/>
                <p:cNvSpPr/>
                <p:nvPr/>
              </p:nvSpPr>
              <p:spPr>
                <a:xfrm>
                  <a:off x="3277997" y="495944"/>
                  <a:ext cx="2826708" cy="1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413" name="Raggruppa"/>
              <p:cNvGrpSpPr/>
              <p:nvPr/>
            </p:nvGrpSpPr>
            <p:grpSpPr>
              <a:xfrm>
                <a:off x="3594356" y="216648"/>
                <a:ext cx="8091250" cy="1487835"/>
                <a:chOff x="0" y="0"/>
                <a:chExt cx="8091248" cy="1487834"/>
              </a:xfrm>
            </p:grpSpPr>
            <p:grpSp>
              <p:nvGrpSpPr>
                <p:cNvPr id="399" name="Raggruppa"/>
                <p:cNvGrpSpPr/>
                <p:nvPr/>
              </p:nvGrpSpPr>
              <p:grpSpPr>
                <a:xfrm>
                  <a:off x="0" y="56564"/>
                  <a:ext cx="1046665" cy="1093411"/>
                  <a:chOff x="0" y="0"/>
                  <a:chExt cx="1046664" cy="1093409"/>
                </a:xfrm>
              </p:grpSpPr>
              <p:pic>
                <p:nvPicPr>
                  <p:cNvPr id="395" name="Immagine" descr="Immagine"/>
                  <p:cNvPicPr>
                    <a:picLocks noChangeAspect="0"/>
                  </p:cNvPicPr>
                  <p:nvPr/>
                </p:nvPicPr>
                <p:blipFill>
                  <a:blip r:embed="rId8">
                    <a:extLst/>
                  </a:blip>
                  <a:stretch>
                    <a:fillRect/>
                  </a:stretch>
                </p:blipFill>
                <p:spPr>
                  <a:xfrm>
                    <a:off x="0" y="0"/>
                    <a:ext cx="1046665" cy="419585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grpSp>
                <p:nvGrpSpPr>
                  <p:cNvPr id="398" name="Raggruppa"/>
                  <p:cNvGrpSpPr/>
                  <p:nvPr/>
                </p:nvGrpSpPr>
                <p:grpSpPr>
                  <a:xfrm>
                    <a:off x="0" y="772420"/>
                    <a:ext cx="1046665" cy="320990"/>
                    <a:chOff x="0" y="242868"/>
                    <a:chExt cx="1046664" cy="320988"/>
                  </a:xfrm>
                </p:grpSpPr>
                <p:sp>
                  <p:nvSpPr>
                    <p:cNvPr id="396" name="Linea"/>
                    <p:cNvSpPr/>
                    <p:nvPr/>
                  </p:nvSpPr>
                  <p:spPr>
                    <a:xfrm>
                      <a:off x="0" y="242868"/>
                      <a:ext cx="1046665" cy="1"/>
                    </a:xfrm>
                    <a:prstGeom prst="line">
                      <a:avLst/>
                    </a:prstGeom>
                    <a:noFill/>
                    <a:ln w="12700" cap="flat">
                      <a:solidFill>
                        <a:schemeClr val="accent1"/>
                      </a:solidFill>
                      <a:prstDash val="solid"/>
                      <a:miter lim="800000"/>
                      <a:headEnd type="triangle" w="med" len="med"/>
                      <a:tailEnd type="triangle" w="med" len="med"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7" name="3 m"/>
                    <p:cNvSpPr txBox="1"/>
                    <p:nvPr/>
                  </p:nvSpPr>
                  <p:spPr>
                    <a:xfrm>
                      <a:off x="225066" y="251970"/>
                      <a:ext cx="596532" cy="311888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45719" tIns="45719" rIns="45719" bIns="45719" numCol="1" anchor="t">
                      <a:noAutofit/>
                    </a:bodyPr>
                    <a:lstStyle>
                      <a:lvl1pPr>
                        <a:defRPr>
                          <a:solidFill>
                            <a:schemeClr val="accent1"/>
                          </a:solidFill>
                        </a:defRPr>
                      </a:lvl1pPr>
                    </a:lstStyle>
                    <a:p>
                      <a:pPr/>
                      <a:r>
                        <a:t>3 m</a:t>
                      </a:r>
                    </a:p>
                  </p:txBody>
                </p:sp>
              </p:grpSp>
            </p:grpSp>
            <p:grpSp>
              <p:nvGrpSpPr>
                <p:cNvPr id="403" name="Raggruppa"/>
                <p:cNvGrpSpPr/>
                <p:nvPr/>
              </p:nvGrpSpPr>
              <p:grpSpPr>
                <a:xfrm>
                  <a:off x="1051142" y="57712"/>
                  <a:ext cx="3546819" cy="1103125"/>
                  <a:chOff x="0" y="0"/>
                  <a:chExt cx="3546818" cy="1103123"/>
                </a:xfrm>
              </p:grpSpPr>
              <p:pic>
                <p:nvPicPr>
                  <p:cNvPr id="400" name="Immagine" descr="Immagine"/>
                  <p:cNvPicPr>
                    <a:picLocks noChangeAspect="0"/>
                  </p:cNvPicPr>
                  <p:nvPr/>
                </p:nvPicPr>
                <p:blipFill>
                  <a:blip r:embed="rId9">
                    <a:extLst/>
                  </a:blip>
                  <a:stretch>
                    <a:fillRect/>
                  </a:stretch>
                </p:blipFill>
                <p:spPr>
                  <a:xfrm>
                    <a:off x="0" y="0"/>
                    <a:ext cx="3491671" cy="461831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401" name="Linea"/>
                  <p:cNvSpPr/>
                  <p:nvPr/>
                </p:nvSpPr>
                <p:spPr>
                  <a:xfrm>
                    <a:off x="9364" y="775107"/>
                    <a:ext cx="3537455" cy="1"/>
                  </a:xfrm>
                  <a:prstGeom prst="line">
                    <a:avLst/>
                  </a:prstGeom>
                  <a:noFill/>
                  <a:ln w="12700" cap="flat">
                    <a:solidFill>
                      <a:schemeClr val="accent1"/>
                    </a:solidFill>
                    <a:prstDash val="solid"/>
                    <a:miter lim="800000"/>
                    <a:headEnd type="triangle" w="med" len="med"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2" name="10 m"/>
                  <p:cNvSpPr txBox="1"/>
                  <p:nvPr/>
                </p:nvSpPr>
                <p:spPr>
                  <a:xfrm>
                    <a:off x="1373432" y="779084"/>
                    <a:ext cx="744808" cy="32404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45719" tIns="45719" rIns="45719" bIns="45719" numCol="1" anchor="t">
                    <a:noAutofit/>
                  </a:bodyPr>
                  <a:lstStyle>
                    <a:lvl1pPr>
                      <a:defRPr>
                        <a:solidFill>
                          <a:schemeClr val="accent1"/>
                        </a:solidFill>
                      </a:defRPr>
                    </a:lvl1pPr>
                  </a:lstStyle>
                  <a:p>
                    <a:pPr/>
                    <a:r>
                      <a:t>10 m</a:t>
                    </a:r>
                  </a:p>
                </p:txBody>
              </p:sp>
            </p:grpSp>
            <p:grpSp>
              <p:nvGrpSpPr>
                <p:cNvPr id="412" name="Raggruppa"/>
                <p:cNvGrpSpPr/>
                <p:nvPr/>
              </p:nvGrpSpPr>
              <p:grpSpPr>
                <a:xfrm>
                  <a:off x="4549337" y="0"/>
                  <a:ext cx="3541912" cy="1487835"/>
                  <a:chOff x="0" y="0"/>
                  <a:chExt cx="3541911" cy="1487834"/>
                </a:xfrm>
              </p:grpSpPr>
              <p:grpSp>
                <p:nvGrpSpPr>
                  <p:cNvPr id="408" name="Raggruppa"/>
                  <p:cNvGrpSpPr/>
                  <p:nvPr/>
                </p:nvGrpSpPr>
                <p:grpSpPr>
                  <a:xfrm>
                    <a:off x="0" y="0"/>
                    <a:ext cx="1410468" cy="1174272"/>
                    <a:chOff x="0" y="0"/>
                    <a:chExt cx="1410468" cy="1174271"/>
                  </a:xfrm>
                </p:grpSpPr>
                <p:pic>
                  <p:nvPicPr>
                    <p:cNvPr id="404" name="bending_magnet.png" descr="bending_magnet.png"/>
                    <p:cNvPicPr>
                      <a:picLocks noChangeAspect="0"/>
                    </p:cNvPicPr>
                    <p:nvPr/>
                  </p:nvPicPr>
                  <p:blipFill>
                    <a:blip r:embed="rId10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10370" y="0"/>
                      <a:ext cx="1400099" cy="604232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grpSp>
                  <p:nvGrpSpPr>
                    <p:cNvPr id="407" name="Raggruppa"/>
                    <p:cNvGrpSpPr/>
                    <p:nvPr/>
                  </p:nvGrpSpPr>
                  <p:grpSpPr>
                    <a:xfrm>
                      <a:off x="-1" y="831735"/>
                      <a:ext cx="1396659" cy="342537"/>
                      <a:chOff x="0" y="0"/>
                      <a:chExt cx="1396657" cy="342536"/>
                    </a:xfrm>
                  </p:grpSpPr>
                  <p:sp>
                    <p:nvSpPr>
                      <p:cNvPr id="405" name="Linea"/>
                      <p:cNvSpPr/>
                      <p:nvPr/>
                    </p:nvSpPr>
                    <p:spPr>
                      <a:xfrm>
                        <a:off x="0" y="0"/>
                        <a:ext cx="1396658" cy="0"/>
                      </a:xfrm>
                      <a:prstGeom prst="line">
                        <a:avLst/>
                      </a:prstGeom>
                      <a:noFill/>
                      <a:ln w="12700" cap="flat">
                        <a:solidFill>
                          <a:schemeClr val="accent1"/>
                        </a:solidFill>
                        <a:prstDash val="solid"/>
                        <a:miter lim="800000"/>
                        <a:headEnd type="triangle" w="med" len="med"/>
                        <a:tailEnd type="triangle" w="med" len="med"/>
                      </a:ln>
                      <a:effectLst/>
                    </p:spPr>
                    <p:txBody>
                      <a:bodyPr wrap="square" lIns="45719" tIns="45719" rIns="45719" bIns="45719" numCol="1" anchor="t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06" name="4 m"/>
                      <p:cNvSpPr txBox="1"/>
                      <p:nvPr/>
                    </p:nvSpPr>
                    <p:spPr>
                      <a:xfrm>
                        <a:off x="402803" y="13961"/>
                        <a:ext cx="591052" cy="328576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val="1"/>
                        </a:ext>
                      </a:extLst>
                    </p:spPr>
                    <p:txBody>
                      <a:bodyPr wrap="square" lIns="45719" tIns="45719" rIns="45719" bIns="45719" numCol="1" anchor="t">
                        <a:noAutofit/>
                      </a:bodyPr>
                      <a:lstStyle>
                        <a:lvl1pPr>
                          <a:defRPr>
                            <a:solidFill>
                              <a:schemeClr val="accent1"/>
                            </a:solidFill>
                          </a:defRPr>
                        </a:lvl1pPr>
                      </a:lstStyle>
                      <a:p>
                        <a:pPr/>
                        <a:r>
                          <a:t>4 m</a:t>
                        </a:r>
                      </a:p>
                    </p:txBody>
                  </p:sp>
                </p:grpSp>
              </p:grpSp>
              <p:grpSp>
                <p:nvGrpSpPr>
                  <p:cNvPr id="411" name="Raggruppa"/>
                  <p:cNvGrpSpPr/>
                  <p:nvPr/>
                </p:nvGrpSpPr>
                <p:grpSpPr>
                  <a:xfrm>
                    <a:off x="1405816" y="345105"/>
                    <a:ext cx="2136096" cy="1142730"/>
                    <a:chOff x="0" y="0"/>
                    <a:chExt cx="2136094" cy="1142729"/>
                  </a:xfrm>
                </p:grpSpPr>
                <p:sp>
                  <p:nvSpPr>
                    <p:cNvPr id="409" name="Linea"/>
                    <p:cNvSpPr/>
                    <p:nvPr/>
                  </p:nvSpPr>
                  <p:spPr>
                    <a:xfrm>
                      <a:off x="-1" y="0"/>
                      <a:ext cx="1239153" cy="498261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/>
                    </a:p>
                  </p:txBody>
                </p:sp>
                <p:pic>
                  <p:nvPicPr>
                    <p:cNvPr id="410" name="Immagine" descr="Immagine"/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1019007" y="198200"/>
                      <a:ext cx="1117088" cy="944530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</p:grpSp>
          </p:grpSp>
        </p:grpSp>
      </p:grpSp>
      <p:sp>
        <p:nvSpPr>
          <p:cNvPr id="416" name="PROS:…"/>
          <p:cNvSpPr txBox="1"/>
          <p:nvPr/>
        </p:nvSpPr>
        <p:spPr>
          <a:xfrm>
            <a:off x="259464" y="3818504"/>
            <a:ext cx="5334292" cy="2253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solidFill>
                  <a:srgbClr val="008F00"/>
                </a:solidFill>
              </a:defRPr>
            </a:pPr>
            <a:r>
              <a:t>PROS:</a:t>
            </a:r>
          </a:p>
          <a:p>
            <a:pPr marL="240631" indent="-240631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400">
                <a:solidFill>
                  <a:srgbClr val="008F00"/>
                </a:solidFill>
              </a:defRPr>
            </a:pPr>
            <a:r>
              <a:t>Compatible with facility current layout</a:t>
            </a:r>
          </a:p>
          <a:p>
            <a:pPr marL="240631" indent="-240631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400">
                <a:solidFill>
                  <a:srgbClr val="008F00"/>
                </a:solidFill>
              </a:defRPr>
            </a:pPr>
            <a:r>
              <a:t>Dogleg with smaller angle (10 deg)</a:t>
            </a:r>
          </a:p>
          <a:p>
            <a:pPr marL="240631" indent="-240631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400">
                <a:solidFill>
                  <a:srgbClr val="008F00"/>
                </a:solidFill>
              </a:defRPr>
            </a:pPr>
            <a:r>
              <a:t>Works with 12J laser on target</a:t>
            </a:r>
          </a:p>
          <a:p>
            <a:pPr marL="240631" indent="-240631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400">
                <a:solidFill>
                  <a:srgbClr val="008F00"/>
                </a:solidFill>
              </a:defRPr>
            </a:pPr>
            <a:r>
              <a:t>Undulator room downstream</a:t>
            </a:r>
          </a:p>
        </p:txBody>
      </p:sp>
      <p:sp>
        <p:nvSpPr>
          <p:cNvPr id="417" name="CONS:…"/>
          <p:cNvSpPr txBox="1"/>
          <p:nvPr/>
        </p:nvSpPr>
        <p:spPr>
          <a:xfrm>
            <a:off x="6481471" y="3818504"/>
            <a:ext cx="5334292" cy="2253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solidFill>
                  <a:srgbClr val="FF2600"/>
                </a:solidFill>
              </a:defRPr>
            </a:pPr>
            <a:r>
              <a:t>CONS:</a:t>
            </a:r>
          </a:p>
          <a:p>
            <a:pPr marL="240631" indent="-240631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400">
                <a:solidFill>
                  <a:srgbClr val="FF2600"/>
                </a:solidFill>
              </a:defRPr>
            </a:pPr>
            <a:r>
              <a:t>No PWFA at all</a:t>
            </a:r>
          </a:p>
          <a:p>
            <a:pPr marL="240631" indent="-240631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400">
                <a:solidFill>
                  <a:srgbClr val="FF2600"/>
                </a:solidFill>
              </a:defRPr>
            </a:pPr>
            <a:r>
              <a:t>Risky: long laser guiding</a:t>
            </a:r>
          </a:p>
          <a:p>
            <a:pPr marL="240631" indent="-240631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400">
                <a:solidFill>
                  <a:srgbClr val="FF2600"/>
                </a:solidFill>
              </a:defRPr>
            </a:pPr>
            <a:r>
              <a:t>Low rep rate</a:t>
            </a:r>
          </a:p>
          <a:p>
            <a:pPr marL="240631" indent="-240631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400">
                <a:solidFill>
                  <a:srgbClr val="FF2600"/>
                </a:solidFill>
              </a:defRPr>
            </a:pPr>
            <a:r>
              <a:t>Laser should be removed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2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7"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2"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5" grpId="2"/>
      <p:bldP build="whole" bldLvl="1" animBg="1" rev="0" advAuto="0" spid="386" grpId="1"/>
      <p:bldP build="whole" bldLvl="1" animBg="1" rev="0" advAuto="0" spid="417" grpId="4"/>
      <p:bldP build="whole" bldLvl="1" animBg="1" rev="0" advAuto="0" spid="416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Raggruppa"/>
          <p:cNvGrpSpPr/>
          <p:nvPr/>
        </p:nvGrpSpPr>
        <p:grpSpPr>
          <a:xfrm>
            <a:off x="195369" y="1216854"/>
            <a:ext cx="11801260" cy="4939604"/>
            <a:chOff x="0" y="11080"/>
            <a:chExt cx="11801258" cy="4939602"/>
          </a:xfrm>
        </p:grpSpPr>
        <p:pic>
          <p:nvPicPr>
            <p:cNvPr id="419" name="Immagine" descr="Immagin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3637" t="19607" r="32615" b="0"/>
            <a:stretch>
              <a:fillRect/>
            </a:stretch>
          </p:blipFill>
          <p:spPr>
            <a:xfrm rot="10800000">
              <a:off x="0" y="11080"/>
              <a:ext cx="11801258" cy="49336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0" name="Rettangolo"/>
            <p:cNvSpPr/>
            <p:nvPr/>
          </p:nvSpPr>
          <p:spPr>
            <a:xfrm>
              <a:off x="3478" y="4221678"/>
              <a:ext cx="5421440" cy="729005"/>
            </a:xfrm>
            <a:prstGeom prst="rect">
              <a:avLst/>
            </a:prstGeom>
            <a:solidFill>
              <a:srgbClr val="FF2600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42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23" name="Dogleg LWFA @ 500 MeV: building constrai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pPr/>
            <a:r>
              <a:t>Dogleg LWFA @ 500 MeV: building constraints</a:t>
            </a:r>
          </a:p>
        </p:txBody>
      </p:sp>
      <p:grpSp>
        <p:nvGrpSpPr>
          <p:cNvPr id="452" name="Raggruppa"/>
          <p:cNvGrpSpPr/>
          <p:nvPr/>
        </p:nvGrpSpPr>
        <p:grpSpPr>
          <a:xfrm>
            <a:off x="281443" y="2552219"/>
            <a:ext cx="11103099" cy="1992825"/>
            <a:chOff x="0" y="0"/>
            <a:chExt cx="11103097" cy="1992824"/>
          </a:xfrm>
        </p:grpSpPr>
        <p:grpSp>
          <p:nvGrpSpPr>
            <p:cNvPr id="426" name="Raggruppa"/>
            <p:cNvGrpSpPr/>
            <p:nvPr/>
          </p:nvGrpSpPr>
          <p:grpSpPr>
            <a:xfrm>
              <a:off x="0" y="-1"/>
              <a:ext cx="2206353" cy="870120"/>
              <a:chOff x="0" y="0"/>
              <a:chExt cx="2206352" cy="870118"/>
            </a:xfrm>
          </p:grpSpPr>
          <p:pic>
            <p:nvPicPr>
              <p:cNvPr id="424" name="Immagine" descr="Immagin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flipH="1" rot="10800000">
                <a:off x="61703" y="0"/>
                <a:ext cx="2082947" cy="60141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5" name="Immagine" descr="Immagine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565501"/>
                <a:ext cx="2206353" cy="3046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51" name="Raggruppa"/>
            <p:cNvGrpSpPr/>
            <p:nvPr/>
          </p:nvGrpSpPr>
          <p:grpSpPr>
            <a:xfrm>
              <a:off x="238629" y="408113"/>
              <a:ext cx="10864469" cy="1584712"/>
              <a:chOff x="0" y="0"/>
              <a:chExt cx="10864467" cy="1584710"/>
            </a:xfrm>
          </p:grpSpPr>
          <p:grpSp>
            <p:nvGrpSpPr>
              <p:cNvPr id="431" name="Raggruppa"/>
              <p:cNvGrpSpPr/>
              <p:nvPr/>
            </p:nvGrpSpPr>
            <p:grpSpPr>
              <a:xfrm>
                <a:off x="0" y="0"/>
                <a:ext cx="5675733" cy="593756"/>
                <a:chOff x="0" y="0"/>
                <a:chExt cx="5675732" cy="593755"/>
              </a:xfrm>
            </p:grpSpPr>
            <p:pic>
              <p:nvPicPr>
                <p:cNvPr id="427" name="Immagine" descr="Immagine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2492571" y="297294"/>
                  <a:ext cx="583512" cy="29646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428" name="Linea"/>
                <p:cNvSpPr/>
                <p:nvPr/>
              </p:nvSpPr>
              <p:spPr>
                <a:xfrm>
                  <a:off x="-1" y="0"/>
                  <a:ext cx="2588152" cy="456361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pic>
              <p:nvPicPr>
                <p:cNvPr id="429" name="Immagine" descr="Immagine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 rot="600000">
                  <a:off x="1039183" y="126352"/>
                  <a:ext cx="406000" cy="23479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430" name="Linea"/>
                <p:cNvSpPr/>
                <p:nvPr/>
              </p:nvSpPr>
              <p:spPr>
                <a:xfrm>
                  <a:off x="3047655" y="461094"/>
                  <a:ext cx="2628078" cy="1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450" name="Raggruppa"/>
              <p:cNvGrpSpPr/>
              <p:nvPr/>
            </p:nvGrpSpPr>
            <p:grpSpPr>
              <a:xfrm>
                <a:off x="3341784" y="201425"/>
                <a:ext cx="7522684" cy="1383286"/>
                <a:chOff x="0" y="0"/>
                <a:chExt cx="7522683" cy="1383285"/>
              </a:xfrm>
            </p:grpSpPr>
            <p:grpSp>
              <p:nvGrpSpPr>
                <p:cNvPr id="436" name="Raggruppa"/>
                <p:cNvGrpSpPr/>
                <p:nvPr/>
              </p:nvGrpSpPr>
              <p:grpSpPr>
                <a:xfrm>
                  <a:off x="-1" y="52590"/>
                  <a:ext cx="973117" cy="1016577"/>
                  <a:chOff x="0" y="0"/>
                  <a:chExt cx="973115" cy="1016576"/>
                </a:xfrm>
              </p:grpSpPr>
              <p:pic>
                <p:nvPicPr>
                  <p:cNvPr id="432" name="Immagine" descr="Immagine"/>
                  <p:cNvPicPr>
                    <a:picLocks noChangeAspect="0"/>
                  </p:cNvPicPr>
                  <p:nvPr/>
                </p:nvPicPr>
                <p:blipFill>
                  <a:blip r:embed="rId7">
                    <a:extLst/>
                  </a:blip>
                  <a:stretch>
                    <a:fillRect/>
                  </a:stretch>
                </p:blipFill>
                <p:spPr>
                  <a:xfrm>
                    <a:off x="0" y="0"/>
                    <a:ext cx="973116" cy="390101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grpSp>
                <p:nvGrpSpPr>
                  <p:cNvPr id="435" name="Raggruppa"/>
                  <p:cNvGrpSpPr/>
                  <p:nvPr/>
                </p:nvGrpSpPr>
                <p:grpSpPr>
                  <a:xfrm>
                    <a:off x="-1" y="718143"/>
                    <a:ext cx="973117" cy="298434"/>
                    <a:chOff x="0" y="225802"/>
                    <a:chExt cx="973115" cy="298433"/>
                  </a:xfrm>
                </p:grpSpPr>
                <p:sp>
                  <p:nvSpPr>
                    <p:cNvPr id="433" name="Linea"/>
                    <p:cNvSpPr/>
                    <p:nvPr/>
                  </p:nvSpPr>
                  <p:spPr>
                    <a:xfrm>
                      <a:off x="0" y="225802"/>
                      <a:ext cx="973116" cy="1"/>
                    </a:xfrm>
                    <a:prstGeom prst="line">
                      <a:avLst/>
                    </a:prstGeom>
                    <a:noFill/>
                    <a:ln w="12700" cap="flat">
                      <a:solidFill>
                        <a:schemeClr val="accent1"/>
                      </a:solidFill>
                      <a:prstDash val="solid"/>
                      <a:miter lim="800000"/>
                      <a:headEnd type="triangle" w="med" len="med"/>
                      <a:tailEnd type="triangle" w="med" len="med"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4" name="3 m"/>
                    <p:cNvSpPr txBox="1"/>
                    <p:nvPr/>
                  </p:nvSpPr>
                  <p:spPr>
                    <a:xfrm>
                      <a:off x="209250" y="234264"/>
                      <a:ext cx="554615" cy="289972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45719" tIns="45719" rIns="45719" bIns="45719" numCol="1" anchor="t">
                      <a:noAutofit/>
                    </a:bodyPr>
                    <a:lstStyle>
                      <a:lvl1pPr>
                        <a:defRPr>
                          <a:solidFill>
                            <a:schemeClr val="accent1"/>
                          </a:solidFill>
                        </a:defRPr>
                      </a:lvl1pPr>
                    </a:lstStyle>
                    <a:p>
                      <a:pPr/>
                      <a:r>
                        <a:t>3 m</a:t>
                      </a:r>
                    </a:p>
                  </p:txBody>
                </p:sp>
              </p:grpSp>
            </p:grpSp>
            <p:grpSp>
              <p:nvGrpSpPr>
                <p:cNvPr id="440" name="Raggruppa"/>
                <p:cNvGrpSpPr/>
                <p:nvPr/>
              </p:nvGrpSpPr>
              <p:grpSpPr>
                <a:xfrm>
                  <a:off x="977279" y="53656"/>
                  <a:ext cx="3297587" cy="1025610"/>
                  <a:chOff x="0" y="0"/>
                  <a:chExt cx="3297586" cy="1025608"/>
                </a:xfrm>
              </p:grpSpPr>
              <p:pic>
                <p:nvPicPr>
                  <p:cNvPr id="437" name="Immagine" descr="Immagine"/>
                  <p:cNvPicPr>
                    <a:picLocks noChangeAspect="0"/>
                  </p:cNvPicPr>
                  <p:nvPr/>
                </p:nvPicPr>
                <p:blipFill>
                  <a:blip r:embed="rId8">
                    <a:extLst/>
                  </a:blip>
                  <a:stretch>
                    <a:fillRect/>
                  </a:stretch>
                </p:blipFill>
                <p:spPr>
                  <a:xfrm>
                    <a:off x="0" y="0"/>
                    <a:ext cx="3246315" cy="429379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438" name="Linea"/>
                  <p:cNvSpPr/>
                  <p:nvPr/>
                </p:nvSpPr>
                <p:spPr>
                  <a:xfrm>
                    <a:off x="8706" y="720641"/>
                    <a:ext cx="3288881" cy="1"/>
                  </a:xfrm>
                  <a:prstGeom prst="line">
                    <a:avLst/>
                  </a:prstGeom>
                  <a:noFill/>
                  <a:ln w="12700" cap="flat">
                    <a:solidFill>
                      <a:schemeClr val="accent1"/>
                    </a:solidFill>
                    <a:prstDash val="solid"/>
                    <a:miter lim="800000"/>
                    <a:headEnd type="triangle" w="med" len="med"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39" name="10 m"/>
                  <p:cNvSpPr txBox="1"/>
                  <p:nvPr/>
                </p:nvSpPr>
                <p:spPr>
                  <a:xfrm>
                    <a:off x="1276922" y="724338"/>
                    <a:ext cx="692471" cy="30127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45719" tIns="45719" rIns="45719" bIns="45719" numCol="1" anchor="t">
                    <a:noAutofit/>
                  </a:bodyPr>
                  <a:lstStyle>
                    <a:lvl1pPr>
                      <a:defRPr>
                        <a:solidFill>
                          <a:schemeClr val="accent1"/>
                        </a:solidFill>
                      </a:defRPr>
                    </a:lvl1pPr>
                  </a:lstStyle>
                  <a:p>
                    <a:pPr/>
                    <a:r>
                      <a:t>10 m</a:t>
                    </a:r>
                  </a:p>
                </p:txBody>
              </p:sp>
            </p:grpSp>
            <p:grpSp>
              <p:nvGrpSpPr>
                <p:cNvPr id="449" name="Raggruppa"/>
                <p:cNvGrpSpPr/>
                <p:nvPr/>
              </p:nvGrpSpPr>
              <p:grpSpPr>
                <a:xfrm>
                  <a:off x="4229659" y="-1"/>
                  <a:ext cx="3293025" cy="1383287"/>
                  <a:chOff x="0" y="0"/>
                  <a:chExt cx="3293024" cy="1383285"/>
                </a:xfrm>
              </p:grpSpPr>
              <p:grpSp>
                <p:nvGrpSpPr>
                  <p:cNvPr id="445" name="Raggruppa"/>
                  <p:cNvGrpSpPr/>
                  <p:nvPr/>
                </p:nvGrpSpPr>
                <p:grpSpPr>
                  <a:xfrm>
                    <a:off x="-1" y="-1"/>
                    <a:ext cx="1311357" cy="1091758"/>
                    <a:chOff x="0" y="0"/>
                    <a:chExt cx="1311355" cy="1091756"/>
                  </a:xfrm>
                </p:grpSpPr>
                <p:pic>
                  <p:nvPicPr>
                    <p:cNvPr id="441" name="bending_magnet.png" descr="bending_magnet.png"/>
                    <p:cNvPicPr>
                      <a:picLocks noChangeAspect="0"/>
                    </p:cNvPicPr>
                    <p:nvPr/>
                  </p:nvPicPr>
                  <p:blipFill>
                    <a:blip r:embed="rId9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9641" y="0"/>
                      <a:ext cx="1301715" cy="561773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grpSp>
                  <p:nvGrpSpPr>
                    <p:cNvPr id="444" name="Raggruppa"/>
                    <p:cNvGrpSpPr/>
                    <p:nvPr/>
                  </p:nvGrpSpPr>
                  <p:grpSpPr>
                    <a:xfrm>
                      <a:off x="-1" y="773289"/>
                      <a:ext cx="1298517" cy="318468"/>
                      <a:chOff x="0" y="0"/>
                      <a:chExt cx="1298515" cy="318467"/>
                    </a:xfrm>
                  </p:grpSpPr>
                  <p:sp>
                    <p:nvSpPr>
                      <p:cNvPr id="442" name="Linea"/>
                      <p:cNvSpPr/>
                      <p:nvPr/>
                    </p:nvSpPr>
                    <p:spPr>
                      <a:xfrm>
                        <a:off x="0" y="0"/>
                        <a:ext cx="1298516" cy="0"/>
                      </a:xfrm>
                      <a:prstGeom prst="line">
                        <a:avLst/>
                      </a:prstGeom>
                      <a:noFill/>
                      <a:ln w="12700" cap="flat">
                        <a:solidFill>
                          <a:schemeClr val="accent1"/>
                        </a:solidFill>
                        <a:prstDash val="solid"/>
                        <a:miter lim="800000"/>
                        <a:headEnd type="triangle" w="med" len="med"/>
                        <a:tailEnd type="triangle" w="med" len="med"/>
                      </a:ln>
                      <a:effectLst/>
                    </p:spPr>
                    <p:txBody>
                      <a:bodyPr wrap="square" lIns="45719" tIns="45719" rIns="45719" bIns="45719" numCol="1" anchor="t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43" name="4 m"/>
                      <p:cNvSpPr txBox="1"/>
                      <p:nvPr/>
                    </p:nvSpPr>
                    <p:spPr>
                      <a:xfrm>
                        <a:off x="374498" y="12980"/>
                        <a:ext cx="549520" cy="305488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val="1"/>
                        </a:ext>
                      </a:extLst>
                    </p:spPr>
                    <p:txBody>
                      <a:bodyPr wrap="square" lIns="45719" tIns="45719" rIns="45719" bIns="45719" numCol="1" anchor="t">
                        <a:noAutofit/>
                      </a:bodyPr>
                      <a:lstStyle>
                        <a:lvl1pPr>
                          <a:defRPr>
                            <a:solidFill>
                              <a:schemeClr val="accent1"/>
                            </a:solidFill>
                          </a:defRPr>
                        </a:lvl1pPr>
                      </a:lstStyle>
                      <a:p>
                        <a:pPr/>
                        <a:r>
                          <a:t>4 m</a:t>
                        </a:r>
                      </a:p>
                    </p:txBody>
                  </p:sp>
                </p:grpSp>
              </p:grpSp>
              <p:grpSp>
                <p:nvGrpSpPr>
                  <p:cNvPr id="448" name="Raggruppa"/>
                  <p:cNvGrpSpPr/>
                  <p:nvPr/>
                </p:nvGrpSpPr>
                <p:grpSpPr>
                  <a:xfrm>
                    <a:off x="1307031" y="320854"/>
                    <a:ext cx="1985994" cy="1062432"/>
                    <a:chOff x="0" y="0"/>
                    <a:chExt cx="1985993" cy="1062430"/>
                  </a:xfrm>
                </p:grpSpPr>
                <p:sp>
                  <p:nvSpPr>
                    <p:cNvPr id="446" name="Linea"/>
                    <p:cNvSpPr/>
                    <p:nvPr/>
                  </p:nvSpPr>
                  <p:spPr>
                    <a:xfrm>
                      <a:off x="-1" y="0"/>
                      <a:ext cx="1152079" cy="463249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/>
                    </a:p>
                  </p:txBody>
                </p:sp>
                <p:pic>
                  <p:nvPicPr>
                    <p:cNvPr id="447" name="Immagine" descr="Immagine"/>
                    <p:cNvPicPr>
                      <a:picLocks noChangeAspect="1"/>
                    </p:cNvPicPr>
                    <p:nvPr/>
                  </p:nvPicPr>
                  <p:blipFill>
                    <a:blip r:embed="rId10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947402" y="184272"/>
                      <a:ext cx="1038592" cy="878159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</p:grpSp>
          </p:grp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55" name="Dogleg LWFA: injection @ 100 MeV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Dogleg LWFA: injection @ 100 MeV</a:t>
            </a:r>
          </a:p>
        </p:txBody>
      </p:sp>
      <p:pic>
        <p:nvPicPr>
          <p:cNvPr id="456" name="Raggruppa" descr="Raggruppa"/>
          <p:cNvPicPr>
            <a:picLocks noChangeAspect="1"/>
          </p:cNvPicPr>
          <p:nvPr/>
        </p:nvPicPr>
        <p:blipFill>
          <a:blip r:embed="rId2">
            <a:extLst/>
          </a:blip>
          <a:srcRect l="14556" t="54419" r="40604" b="28986"/>
          <a:stretch>
            <a:fillRect/>
          </a:stretch>
        </p:blipFill>
        <p:spPr>
          <a:xfrm>
            <a:off x="118261" y="1267065"/>
            <a:ext cx="11955478" cy="23736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2" name="Raggruppa"/>
          <p:cNvGrpSpPr/>
          <p:nvPr/>
        </p:nvGrpSpPr>
        <p:grpSpPr>
          <a:xfrm>
            <a:off x="666997" y="1703401"/>
            <a:ext cx="11249506" cy="1677230"/>
            <a:chOff x="0" y="0"/>
            <a:chExt cx="11249504" cy="1677228"/>
          </a:xfrm>
        </p:grpSpPr>
        <p:grpSp>
          <p:nvGrpSpPr>
            <p:cNvPr id="460" name="Raggruppa"/>
            <p:cNvGrpSpPr/>
            <p:nvPr/>
          </p:nvGrpSpPr>
          <p:grpSpPr>
            <a:xfrm>
              <a:off x="0" y="-1"/>
              <a:ext cx="3941669" cy="695245"/>
              <a:chOff x="0" y="0"/>
              <a:chExt cx="3941668" cy="695243"/>
            </a:xfrm>
          </p:grpSpPr>
          <p:sp>
            <p:nvSpPr>
              <p:cNvPr id="457" name="Linea"/>
              <p:cNvSpPr/>
              <p:nvPr/>
            </p:nvSpPr>
            <p:spPr>
              <a:xfrm>
                <a:off x="0" y="-1"/>
                <a:ext cx="3941669" cy="695245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458" name="Immagine" descr="Immagin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600000">
                <a:off x="1080579" y="134177"/>
                <a:ext cx="359108" cy="20767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59" name="Immagine" descr="Immagin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600000">
                <a:off x="2796850" y="449906"/>
                <a:ext cx="359108" cy="20767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81" name="Raggruppa"/>
            <p:cNvGrpSpPr/>
            <p:nvPr/>
          </p:nvGrpSpPr>
          <p:grpSpPr>
            <a:xfrm>
              <a:off x="3844536" y="453708"/>
              <a:ext cx="7404969" cy="1223521"/>
              <a:chOff x="0" y="0"/>
              <a:chExt cx="7404967" cy="1223520"/>
            </a:xfrm>
          </p:grpSpPr>
          <p:pic>
            <p:nvPicPr>
              <p:cNvPr id="461" name="Immagine" descr="Immagine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-1" y="84796"/>
                <a:ext cx="516119" cy="2622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62" name="Linea"/>
              <p:cNvSpPr/>
              <p:nvPr/>
            </p:nvSpPr>
            <p:spPr>
              <a:xfrm>
                <a:off x="490973" y="229678"/>
                <a:ext cx="2324543" cy="1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grpSp>
            <p:nvGrpSpPr>
              <p:cNvPr id="467" name="Raggruppa"/>
              <p:cNvGrpSpPr/>
              <p:nvPr/>
            </p:nvGrpSpPr>
            <p:grpSpPr>
              <a:xfrm>
                <a:off x="751131" y="46516"/>
                <a:ext cx="860725" cy="937241"/>
                <a:chOff x="0" y="0"/>
                <a:chExt cx="860723" cy="937239"/>
              </a:xfrm>
            </p:grpSpPr>
            <p:pic>
              <p:nvPicPr>
                <p:cNvPr id="463" name="Immagine" descr="Immagine"/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860724" cy="3450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grpSp>
              <p:nvGrpSpPr>
                <p:cNvPr id="466" name="Raggruppa"/>
                <p:cNvGrpSpPr/>
                <p:nvPr/>
              </p:nvGrpSpPr>
              <p:grpSpPr>
                <a:xfrm>
                  <a:off x="-1" y="635200"/>
                  <a:ext cx="860725" cy="302040"/>
                  <a:chOff x="0" y="0"/>
                  <a:chExt cx="860723" cy="302039"/>
                </a:xfrm>
              </p:grpSpPr>
              <p:sp>
                <p:nvSpPr>
                  <p:cNvPr id="464" name="Linea"/>
                  <p:cNvSpPr/>
                  <p:nvPr/>
                </p:nvSpPr>
                <p:spPr>
                  <a:xfrm>
                    <a:off x="0" y="0"/>
                    <a:ext cx="860724" cy="0"/>
                  </a:xfrm>
                  <a:prstGeom prst="line">
                    <a:avLst/>
                  </a:prstGeom>
                  <a:noFill/>
                  <a:ln w="12700" cap="flat">
                    <a:solidFill>
                      <a:schemeClr val="accent1"/>
                    </a:solidFill>
                    <a:prstDash val="solid"/>
                    <a:miter lim="800000"/>
                    <a:headEnd type="triangle" w="med" len="med"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65" name="3 m"/>
                  <p:cNvSpPr txBox="1"/>
                  <p:nvPr/>
                </p:nvSpPr>
                <p:spPr>
                  <a:xfrm>
                    <a:off x="185083" y="7484"/>
                    <a:ext cx="490558" cy="29455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45719" tIns="45719" rIns="45719" bIns="45719" numCol="1" anchor="t">
                    <a:noAutofit/>
                  </a:bodyPr>
                  <a:lstStyle>
                    <a:lvl1pPr>
                      <a:defRPr>
                        <a:solidFill>
                          <a:schemeClr val="accent1"/>
                        </a:solidFill>
                      </a:defRPr>
                    </a:lvl1pPr>
                  </a:lstStyle>
                  <a:p>
                    <a:pPr/>
                    <a:r>
                      <a:t>3 m</a:t>
                    </a:r>
                  </a:p>
                </p:txBody>
              </p:sp>
            </p:grpSp>
          </p:grpSp>
          <p:grpSp>
            <p:nvGrpSpPr>
              <p:cNvPr id="471" name="Raggruppa"/>
              <p:cNvGrpSpPr/>
              <p:nvPr/>
            </p:nvGrpSpPr>
            <p:grpSpPr>
              <a:xfrm>
                <a:off x="1615538" y="47459"/>
                <a:ext cx="2916726" cy="941656"/>
                <a:chOff x="0" y="0"/>
                <a:chExt cx="2916725" cy="941654"/>
              </a:xfrm>
            </p:grpSpPr>
            <p:pic>
              <p:nvPicPr>
                <p:cNvPr id="468" name="Immagine" descr="Immagine"/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2871375" cy="37978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469" name="Linea"/>
                <p:cNvSpPr/>
                <p:nvPr/>
              </p:nvSpPr>
              <p:spPr>
                <a:xfrm>
                  <a:off x="7700" y="637409"/>
                  <a:ext cx="2909026" cy="1"/>
                </a:xfrm>
                <a:prstGeom prst="line">
                  <a:avLst/>
                </a:prstGeom>
                <a:noFill/>
                <a:ln w="12700" cap="flat">
                  <a:solidFill>
                    <a:schemeClr val="accent1"/>
                  </a:solidFill>
                  <a:prstDash val="solid"/>
                  <a:miter lim="800000"/>
                  <a:headEnd type="triangle" w="med" len="med"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0" name="10 m"/>
                <p:cNvSpPr txBox="1"/>
                <p:nvPr/>
              </p:nvSpPr>
              <p:spPr>
                <a:xfrm>
                  <a:off x="1129441" y="640679"/>
                  <a:ext cx="612493" cy="3009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noAutofit/>
                </a:bodyPr>
                <a:lstStyle>
                  <a:lvl1pPr>
                    <a:defRPr>
                      <a:solidFill>
                        <a:schemeClr val="accent1"/>
                      </a:solidFill>
                    </a:defRPr>
                  </a:lvl1pPr>
                </a:lstStyle>
                <a:p>
                  <a:pPr/>
                  <a:r>
                    <a:t>10 m</a:t>
                  </a:r>
                </a:p>
              </p:txBody>
            </p:sp>
          </p:grpSp>
          <p:grpSp>
            <p:nvGrpSpPr>
              <p:cNvPr id="480" name="Raggruppa"/>
              <p:cNvGrpSpPr/>
              <p:nvPr/>
            </p:nvGrpSpPr>
            <p:grpSpPr>
              <a:xfrm>
                <a:off x="4492278" y="-1"/>
                <a:ext cx="2912690" cy="1223522"/>
                <a:chOff x="0" y="0"/>
                <a:chExt cx="2912689" cy="1223520"/>
              </a:xfrm>
            </p:grpSpPr>
            <p:grpSp>
              <p:nvGrpSpPr>
                <p:cNvPr id="476" name="Raggruppa"/>
                <p:cNvGrpSpPr/>
                <p:nvPr/>
              </p:nvGrpSpPr>
              <p:grpSpPr>
                <a:xfrm>
                  <a:off x="0" y="0"/>
                  <a:ext cx="1159899" cy="1015533"/>
                  <a:chOff x="0" y="0"/>
                  <a:chExt cx="1159898" cy="1015532"/>
                </a:xfrm>
              </p:grpSpPr>
              <p:pic>
                <p:nvPicPr>
                  <p:cNvPr id="472" name="bending_magnet.png" descr="bending_magnet.png"/>
                  <p:cNvPicPr>
                    <a:picLocks noChangeAspect="0"/>
                  </p:cNvPicPr>
                  <p:nvPr/>
                </p:nvPicPr>
                <p:blipFill>
                  <a:blip r:embed="rId7">
                    <a:extLst/>
                  </a:blip>
                  <a:stretch>
                    <a:fillRect/>
                  </a:stretch>
                </p:blipFill>
                <p:spPr>
                  <a:xfrm>
                    <a:off x="8528" y="0"/>
                    <a:ext cx="1151371" cy="496890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grpSp>
                <p:nvGrpSpPr>
                  <p:cNvPr id="475" name="Raggruppa"/>
                  <p:cNvGrpSpPr/>
                  <p:nvPr/>
                </p:nvGrpSpPr>
                <p:grpSpPr>
                  <a:xfrm>
                    <a:off x="0" y="683977"/>
                    <a:ext cx="1148541" cy="331556"/>
                    <a:chOff x="0" y="0"/>
                    <a:chExt cx="1148540" cy="331555"/>
                  </a:xfrm>
                </p:grpSpPr>
                <p:sp>
                  <p:nvSpPr>
                    <p:cNvPr id="473" name="Linea"/>
                    <p:cNvSpPr/>
                    <p:nvPr/>
                  </p:nvSpPr>
                  <p:spPr>
                    <a:xfrm>
                      <a:off x="0" y="0"/>
                      <a:ext cx="1148541" cy="0"/>
                    </a:xfrm>
                    <a:prstGeom prst="line">
                      <a:avLst/>
                    </a:prstGeom>
                    <a:noFill/>
                    <a:ln w="12700" cap="flat">
                      <a:solidFill>
                        <a:schemeClr val="accent1"/>
                      </a:solidFill>
                      <a:prstDash val="solid"/>
                      <a:miter lim="800000"/>
                      <a:headEnd type="triangle" w="med" len="med"/>
                      <a:tailEnd type="triangle" w="med" len="med"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74" name="4 m"/>
                    <p:cNvSpPr txBox="1"/>
                    <p:nvPr/>
                  </p:nvSpPr>
                  <p:spPr>
                    <a:xfrm>
                      <a:off x="331244" y="11480"/>
                      <a:ext cx="486052" cy="320076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45719" tIns="45719" rIns="45719" bIns="45719" numCol="1" anchor="t">
                      <a:noAutofit/>
                    </a:bodyPr>
                    <a:lstStyle>
                      <a:lvl1pPr>
                        <a:defRPr>
                          <a:solidFill>
                            <a:schemeClr val="accent1"/>
                          </a:solidFill>
                        </a:defRPr>
                      </a:lvl1pPr>
                    </a:lstStyle>
                    <a:p>
                      <a:pPr/>
                      <a:r>
                        <a:t>4 m</a:t>
                      </a:r>
                    </a:p>
                  </p:txBody>
                </p:sp>
              </p:grpSp>
            </p:grpSp>
            <p:grpSp>
              <p:nvGrpSpPr>
                <p:cNvPr id="479" name="Raggruppa"/>
                <p:cNvGrpSpPr/>
                <p:nvPr/>
              </p:nvGrpSpPr>
              <p:grpSpPr>
                <a:xfrm>
                  <a:off x="1156072" y="283797"/>
                  <a:ext cx="1756618" cy="939724"/>
                  <a:chOff x="0" y="0"/>
                  <a:chExt cx="1756616" cy="939722"/>
                </a:xfrm>
              </p:grpSpPr>
              <p:sp>
                <p:nvSpPr>
                  <p:cNvPr id="477" name="Linea"/>
                  <p:cNvSpPr/>
                  <p:nvPr/>
                </p:nvSpPr>
                <p:spPr>
                  <a:xfrm>
                    <a:off x="-1" y="0"/>
                    <a:ext cx="1019017" cy="409745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0000"/>
                    </a:solidFill>
                    <a:custDash>
                      <a:ds d="200000" sp="200000"/>
                    </a:custDash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/>
                  </a:p>
                </p:txBody>
              </p:sp>
              <p:pic>
                <p:nvPicPr>
                  <p:cNvPr id="478" name="Immagine" descr="Immagine"/>
                  <p:cNvPicPr>
                    <a:picLocks noChangeAspect="1"/>
                  </p:cNvPicPr>
                  <p:nvPr/>
                </p:nvPicPr>
                <p:blipFill>
                  <a:blip r:embed="rId8">
                    <a:extLst/>
                  </a:blip>
                  <a:stretch>
                    <a:fillRect/>
                  </a:stretch>
                </p:blipFill>
                <p:spPr>
                  <a:xfrm>
                    <a:off x="837980" y="162989"/>
                    <a:ext cx="918637" cy="776734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</p:grpSp>
        </p:grpSp>
      </p:grpSp>
      <p:sp>
        <p:nvSpPr>
          <p:cNvPr id="483" name="PROS:…"/>
          <p:cNvSpPr txBox="1"/>
          <p:nvPr/>
        </p:nvSpPr>
        <p:spPr>
          <a:xfrm>
            <a:off x="259464" y="3716904"/>
            <a:ext cx="5334292" cy="1788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solidFill>
                  <a:srgbClr val="008F00"/>
                </a:solidFill>
              </a:defRPr>
            </a:pPr>
            <a:r>
              <a:t>PROS:</a:t>
            </a:r>
          </a:p>
          <a:p>
            <a:pPr marL="240631" indent="-240631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400">
                <a:solidFill>
                  <a:srgbClr val="008F00"/>
                </a:solidFill>
              </a:defRPr>
            </a:pPr>
            <a:r>
              <a:t>Compatible with facility current layout</a:t>
            </a:r>
          </a:p>
          <a:p>
            <a:pPr marL="240631" indent="-240631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400">
                <a:solidFill>
                  <a:srgbClr val="008F00"/>
                </a:solidFill>
              </a:defRPr>
            </a:pPr>
            <a:r>
              <a:t>Dogleg with smaller angle (10 deg)</a:t>
            </a:r>
          </a:p>
          <a:p>
            <a:pPr marL="240631" indent="-240631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400">
                <a:solidFill>
                  <a:srgbClr val="008F00"/>
                </a:solidFill>
              </a:defRPr>
            </a:pPr>
            <a:r>
              <a:t>Lot of space downstream</a:t>
            </a:r>
          </a:p>
        </p:txBody>
      </p:sp>
      <p:sp>
        <p:nvSpPr>
          <p:cNvPr id="484" name="CONS:…"/>
          <p:cNvSpPr txBox="1"/>
          <p:nvPr/>
        </p:nvSpPr>
        <p:spPr>
          <a:xfrm>
            <a:off x="6481471" y="3716904"/>
            <a:ext cx="5334292" cy="2591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solidFill>
                  <a:srgbClr val="FF2600"/>
                </a:solidFill>
              </a:defRPr>
            </a:pPr>
            <a:r>
              <a:t>CONS:</a:t>
            </a:r>
          </a:p>
          <a:p>
            <a:pPr marL="240631" indent="-240631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400">
                <a:solidFill>
                  <a:srgbClr val="FF2600"/>
                </a:solidFill>
              </a:defRPr>
            </a:pPr>
            <a:r>
              <a:t>No PWFA at all</a:t>
            </a:r>
          </a:p>
          <a:p>
            <a:pPr marL="240631" indent="-240631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400">
                <a:solidFill>
                  <a:srgbClr val="FF2600"/>
                </a:solidFill>
              </a:defRPr>
            </a:pPr>
            <a:r>
              <a:t>Lower injection energy, requires 1 PW laser</a:t>
            </a:r>
          </a:p>
          <a:p>
            <a:pPr marL="240631" indent="-240631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400">
                <a:solidFill>
                  <a:srgbClr val="FF2600"/>
                </a:solidFill>
              </a:defRPr>
            </a:pPr>
            <a:r>
              <a:t>Risky: long laser guiding</a:t>
            </a:r>
          </a:p>
          <a:p>
            <a:pPr marL="240631" indent="-240631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400">
                <a:solidFill>
                  <a:srgbClr val="FF2600"/>
                </a:solidFill>
              </a:defRPr>
            </a:pPr>
            <a:r>
              <a:t>Low rep rate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3" dur="20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Class="entr" nodeType="after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7" dur="1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Class="entr" nodeType="after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1" dur="10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4" grpId="4"/>
      <p:bldP build="whole" bldLvl="1" animBg="1" rev="0" advAuto="0" spid="482" grpId="2"/>
      <p:bldP build="whole" bldLvl="1" animBg="1" rev="0" advAuto="0" spid="483" grpId="3"/>
      <p:bldP build="whole" bldLvl="1" animBg="1" rev="0" advAuto="0" spid="45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87" name="Dogleg LWFA @ 100 MeV: building constrai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pPr/>
            <a:r>
              <a:t>Dogleg LWFA @ 100 MeV: building constraints</a:t>
            </a:r>
          </a:p>
        </p:txBody>
      </p:sp>
      <p:pic>
        <p:nvPicPr>
          <p:cNvPr id="488" name="Raggruppa" descr="Raggruppa"/>
          <p:cNvPicPr>
            <a:picLocks noChangeAspect="1"/>
          </p:cNvPicPr>
          <p:nvPr/>
        </p:nvPicPr>
        <p:blipFill>
          <a:blip r:embed="rId2">
            <a:extLst/>
          </a:blip>
          <a:srcRect l="45399" t="34974" r="17013" b="0"/>
          <a:stretch>
            <a:fillRect/>
          </a:stretch>
        </p:blipFill>
        <p:spPr>
          <a:xfrm rot="10800000">
            <a:off x="262842" y="1992973"/>
            <a:ext cx="11666316" cy="35418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3" name="Raggruppa"/>
          <p:cNvGrpSpPr/>
          <p:nvPr/>
        </p:nvGrpSpPr>
        <p:grpSpPr>
          <a:xfrm>
            <a:off x="662489" y="3551791"/>
            <a:ext cx="11104833" cy="1655661"/>
            <a:chOff x="0" y="0"/>
            <a:chExt cx="11104832" cy="1655659"/>
          </a:xfrm>
        </p:grpSpPr>
        <p:grpSp>
          <p:nvGrpSpPr>
            <p:cNvPr id="492" name="Raggruppa"/>
            <p:cNvGrpSpPr/>
            <p:nvPr/>
          </p:nvGrpSpPr>
          <p:grpSpPr>
            <a:xfrm>
              <a:off x="-1" y="0"/>
              <a:ext cx="3890979" cy="686303"/>
              <a:chOff x="0" y="0"/>
              <a:chExt cx="3890978" cy="686302"/>
            </a:xfrm>
          </p:grpSpPr>
          <p:sp>
            <p:nvSpPr>
              <p:cNvPr id="489" name="Linea"/>
              <p:cNvSpPr/>
              <p:nvPr/>
            </p:nvSpPr>
            <p:spPr>
              <a:xfrm>
                <a:off x="-1" y="-1"/>
                <a:ext cx="3890979" cy="686304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490" name="Immagine" descr="Immagin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600000">
                <a:off x="1066682" y="132451"/>
                <a:ext cx="354490" cy="2050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91" name="Immagine" descr="Immagin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600000">
                <a:off x="2760881" y="444120"/>
                <a:ext cx="354491" cy="2050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02" name="Raggruppa"/>
            <p:cNvGrpSpPr/>
            <p:nvPr/>
          </p:nvGrpSpPr>
          <p:grpSpPr>
            <a:xfrm>
              <a:off x="3795094" y="447873"/>
              <a:ext cx="7309739" cy="1207787"/>
              <a:chOff x="0" y="0"/>
              <a:chExt cx="7309737" cy="1207785"/>
            </a:xfrm>
          </p:grpSpPr>
          <p:pic>
            <p:nvPicPr>
              <p:cNvPr id="493" name="Immagine" descr="Immagine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-1" y="83706"/>
                <a:ext cx="509481" cy="2588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94" name="Linea"/>
              <p:cNvSpPr/>
              <p:nvPr/>
            </p:nvSpPr>
            <p:spPr>
              <a:xfrm>
                <a:off x="484659" y="226725"/>
                <a:ext cx="2294649" cy="1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495" name="Raggruppa" descr="Raggruppa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741472" y="45917"/>
                <a:ext cx="849655" cy="3406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96" name="Raggruppa" descr="Raggruppa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1594761" y="46849"/>
                <a:ext cx="2834449" cy="37490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501" name="Raggruppa"/>
              <p:cNvGrpSpPr/>
              <p:nvPr/>
            </p:nvGrpSpPr>
            <p:grpSpPr>
              <a:xfrm>
                <a:off x="4442925" y="-1"/>
                <a:ext cx="2866813" cy="1207787"/>
                <a:chOff x="0" y="0"/>
                <a:chExt cx="2866812" cy="1207785"/>
              </a:xfrm>
            </p:grpSpPr>
            <p:pic>
              <p:nvPicPr>
                <p:cNvPr id="497" name="Raggruppa" descr="Raggruppa"/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136563" cy="49050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grpSp>
              <p:nvGrpSpPr>
                <p:cNvPr id="500" name="Raggruppa"/>
                <p:cNvGrpSpPr/>
                <p:nvPr/>
              </p:nvGrpSpPr>
              <p:grpSpPr>
                <a:xfrm>
                  <a:off x="1132786" y="280147"/>
                  <a:ext cx="1734027" cy="927639"/>
                  <a:chOff x="0" y="0"/>
                  <a:chExt cx="1734025" cy="927637"/>
                </a:xfrm>
              </p:grpSpPr>
              <p:sp>
                <p:nvSpPr>
                  <p:cNvPr id="498" name="Linea"/>
                  <p:cNvSpPr/>
                  <p:nvPr/>
                </p:nvSpPr>
                <p:spPr>
                  <a:xfrm>
                    <a:off x="-1" y="0"/>
                    <a:ext cx="1005912" cy="404475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0000"/>
                    </a:solidFill>
                    <a:custDash>
                      <a:ds d="200000" sp="200000"/>
                    </a:custDash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/>
                  </a:p>
                </p:txBody>
              </p:sp>
              <p:pic>
                <p:nvPicPr>
                  <p:cNvPr id="499" name="Immagine" descr="Immagine"/>
                  <p:cNvPicPr>
                    <a:picLocks noChangeAspect="1"/>
                  </p:cNvPicPr>
                  <p:nvPr/>
                </p:nvPicPr>
                <p:blipFill>
                  <a:blip r:embed="rId8">
                    <a:extLst/>
                  </a:blip>
                  <a:stretch>
                    <a:fillRect/>
                  </a:stretch>
                </p:blipFill>
                <p:spPr>
                  <a:xfrm>
                    <a:off x="827203" y="160893"/>
                    <a:ext cx="906823" cy="766745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</p:grp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0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06" name="Hybrid PWFA + dogleg LWFA, option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Hybrid PWFA + dogleg LWFA, option 1</a:t>
            </a:r>
          </a:p>
        </p:txBody>
      </p:sp>
      <p:grpSp>
        <p:nvGrpSpPr>
          <p:cNvPr id="511" name="Raggruppa"/>
          <p:cNvGrpSpPr/>
          <p:nvPr/>
        </p:nvGrpSpPr>
        <p:grpSpPr>
          <a:xfrm>
            <a:off x="47345" y="1275038"/>
            <a:ext cx="12102095" cy="3060913"/>
            <a:chOff x="0" y="0"/>
            <a:chExt cx="12102093" cy="3060911"/>
          </a:xfrm>
        </p:grpSpPr>
        <p:grpSp>
          <p:nvGrpSpPr>
            <p:cNvPr id="509" name="Raggruppa"/>
            <p:cNvGrpSpPr/>
            <p:nvPr/>
          </p:nvGrpSpPr>
          <p:grpSpPr>
            <a:xfrm>
              <a:off x="7915999" y="0"/>
              <a:ext cx="4186095" cy="3060912"/>
              <a:chOff x="0" y="0"/>
              <a:chExt cx="4186093" cy="3060911"/>
            </a:xfrm>
          </p:grpSpPr>
          <p:pic>
            <p:nvPicPr>
              <p:cNvPr id="507" name="Immagine" descr="Immagine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4186094" cy="306091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08" name="Immagine" descr="Immagin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637210" y="322519"/>
                <a:ext cx="1749731" cy="7136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510" name="JpFBmIay0nwYIIp9.png" descr="JpFBmIay0nwYIIp9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6977" t="39618" r="0" b="9506"/>
            <a:stretch>
              <a:fillRect/>
            </a:stretch>
          </p:blipFill>
          <p:spPr>
            <a:xfrm>
              <a:off x="-1" y="0"/>
              <a:ext cx="8547139" cy="30538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36" name="Raggruppa"/>
          <p:cNvGrpSpPr/>
          <p:nvPr/>
        </p:nvGrpSpPr>
        <p:grpSpPr>
          <a:xfrm>
            <a:off x="368334" y="2034576"/>
            <a:ext cx="11604163" cy="2298775"/>
            <a:chOff x="0" y="0"/>
            <a:chExt cx="11604162" cy="2298773"/>
          </a:xfrm>
        </p:grpSpPr>
        <p:grpSp>
          <p:nvGrpSpPr>
            <p:cNvPr id="514" name="Raggruppa"/>
            <p:cNvGrpSpPr/>
            <p:nvPr/>
          </p:nvGrpSpPr>
          <p:grpSpPr>
            <a:xfrm>
              <a:off x="0" y="0"/>
              <a:ext cx="2902043" cy="1172338"/>
              <a:chOff x="0" y="0"/>
              <a:chExt cx="2902042" cy="1172337"/>
            </a:xfrm>
          </p:grpSpPr>
          <p:sp>
            <p:nvSpPr>
              <p:cNvPr id="512" name="Linea"/>
              <p:cNvSpPr/>
              <p:nvPr/>
            </p:nvSpPr>
            <p:spPr>
              <a:xfrm>
                <a:off x="0" y="-1"/>
                <a:ext cx="2902043" cy="1172339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513" name="Immagine" descr="Immagine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320000">
                <a:off x="706081" y="267528"/>
                <a:ext cx="436686" cy="25254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35" name="Raggruppa"/>
            <p:cNvGrpSpPr/>
            <p:nvPr/>
          </p:nvGrpSpPr>
          <p:grpSpPr>
            <a:xfrm>
              <a:off x="2777316" y="868974"/>
              <a:ext cx="8826847" cy="1429800"/>
              <a:chOff x="0" y="0"/>
              <a:chExt cx="8826845" cy="1429798"/>
            </a:xfrm>
          </p:grpSpPr>
          <p:pic>
            <p:nvPicPr>
              <p:cNvPr id="515" name="Immagine" descr="Immagine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103115"/>
                <a:ext cx="627613" cy="31886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16" name="Linea"/>
              <p:cNvSpPr/>
              <p:nvPr/>
            </p:nvSpPr>
            <p:spPr>
              <a:xfrm>
                <a:off x="597037" y="279295"/>
                <a:ext cx="2826709" cy="1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grpSp>
            <p:nvGrpSpPr>
              <p:cNvPr id="521" name="Raggruppa"/>
              <p:cNvGrpSpPr/>
              <p:nvPr/>
            </p:nvGrpSpPr>
            <p:grpSpPr>
              <a:xfrm>
                <a:off x="735597" y="56564"/>
                <a:ext cx="1046665" cy="1093411"/>
                <a:chOff x="0" y="0"/>
                <a:chExt cx="1046664" cy="1093409"/>
              </a:xfrm>
            </p:grpSpPr>
            <p:pic>
              <p:nvPicPr>
                <p:cNvPr id="517" name="Immagine" descr="Immagine"/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046665" cy="41958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grpSp>
              <p:nvGrpSpPr>
                <p:cNvPr id="520" name="Raggruppa"/>
                <p:cNvGrpSpPr/>
                <p:nvPr/>
              </p:nvGrpSpPr>
              <p:grpSpPr>
                <a:xfrm>
                  <a:off x="0" y="772420"/>
                  <a:ext cx="1046665" cy="320990"/>
                  <a:chOff x="0" y="0"/>
                  <a:chExt cx="1046664" cy="320988"/>
                </a:xfrm>
              </p:grpSpPr>
              <p:sp>
                <p:nvSpPr>
                  <p:cNvPr id="518" name="Linea"/>
                  <p:cNvSpPr/>
                  <p:nvPr/>
                </p:nvSpPr>
                <p:spPr>
                  <a:xfrm>
                    <a:off x="0" y="0"/>
                    <a:ext cx="1046665" cy="0"/>
                  </a:xfrm>
                  <a:prstGeom prst="line">
                    <a:avLst/>
                  </a:prstGeom>
                  <a:noFill/>
                  <a:ln w="12700" cap="flat">
                    <a:solidFill>
                      <a:schemeClr val="accent1"/>
                    </a:solidFill>
                    <a:prstDash val="solid"/>
                    <a:miter lim="800000"/>
                    <a:headEnd type="triangle" w="med" len="med"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19" name="3 m"/>
                  <p:cNvSpPr txBox="1"/>
                  <p:nvPr/>
                </p:nvSpPr>
                <p:spPr>
                  <a:xfrm>
                    <a:off x="225066" y="9101"/>
                    <a:ext cx="596532" cy="31188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45719" tIns="45719" rIns="45719" bIns="45719" numCol="1" anchor="t">
                    <a:noAutofit/>
                  </a:bodyPr>
                  <a:lstStyle>
                    <a:lvl1pPr>
                      <a:defRPr>
                        <a:solidFill>
                          <a:schemeClr val="accent1"/>
                        </a:solidFill>
                      </a:defRPr>
                    </a:lvl1pPr>
                  </a:lstStyle>
                  <a:p>
                    <a:pPr/>
                    <a:r>
                      <a:t>3 m</a:t>
                    </a:r>
                  </a:p>
                </p:txBody>
              </p:sp>
            </p:grpSp>
          </p:grpSp>
          <p:grpSp>
            <p:nvGrpSpPr>
              <p:cNvPr id="525" name="Raggruppa"/>
              <p:cNvGrpSpPr/>
              <p:nvPr/>
            </p:nvGrpSpPr>
            <p:grpSpPr>
              <a:xfrm>
                <a:off x="1786739" y="57711"/>
                <a:ext cx="3546819" cy="1103125"/>
                <a:chOff x="0" y="0"/>
                <a:chExt cx="3546818" cy="1103123"/>
              </a:xfrm>
            </p:grpSpPr>
            <p:pic>
              <p:nvPicPr>
                <p:cNvPr id="522" name="Immagine" descr="Immagine"/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3491671" cy="46183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523" name="Linea"/>
                <p:cNvSpPr/>
                <p:nvPr/>
              </p:nvSpPr>
              <p:spPr>
                <a:xfrm>
                  <a:off x="9363" y="775107"/>
                  <a:ext cx="3537456" cy="1"/>
                </a:xfrm>
                <a:prstGeom prst="line">
                  <a:avLst/>
                </a:prstGeom>
                <a:noFill/>
                <a:ln w="12700" cap="flat">
                  <a:solidFill>
                    <a:schemeClr val="accent1"/>
                  </a:solidFill>
                  <a:prstDash val="solid"/>
                  <a:miter lim="800000"/>
                  <a:headEnd type="triangle" w="med" len="med"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4" name="10 m"/>
                <p:cNvSpPr txBox="1"/>
                <p:nvPr/>
              </p:nvSpPr>
              <p:spPr>
                <a:xfrm>
                  <a:off x="1373432" y="779084"/>
                  <a:ext cx="744807" cy="3240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noAutofit/>
                </a:bodyPr>
                <a:lstStyle>
                  <a:lvl1pPr>
                    <a:defRPr>
                      <a:solidFill>
                        <a:schemeClr val="accent1"/>
                      </a:solidFill>
                    </a:defRPr>
                  </a:lvl1pPr>
                </a:lstStyle>
                <a:p>
                  <a:pPr/>
                  <a:r>
                    <a:t>10 m</a:t>
                  </a:r>
                </a:p>
              </p:txBody>
            </p:sp>
          </p:grpSp>
          <p:grpSp>
            <p:nvGrpSpPr>
              <p:cNvPr id="534" name="Raggruppa"/>
              <p:cNvGrpSpPr/>
              <p:nvPr/>
            </p:nvGrpSpPr>
            <p:grpSpPr>
              <a:xfrm>
                <a:off x="5284934" y="0"/>
                <a:ext cx="3541912" cy="1429799"/>
                <a:chOff x="0" y="0"/>
                <a:chExt cx="3541910" cy="1429798"/>
              </a:xfrm>
            </p:grpSpPr>
            <p:grpSp>
              <p:nvGrpSpPr>
                <p:cNvPr id="530" name="Raggruppa"/>
                <p:cNvGrpSpPr/>
                <p:nvPr/>
              </p:nvGrpSpPr>
              <p:grpSpPr>
                <a:xfrm>
                  <a:off x="0" y="0"/>
                  <a:ext cx="1410468" cy="1174272"/>
                  <a:chOff x="0" y="0"/>
                  <a:chExt cx="1410468" cy="1174271"/>
                </a:xfrm>
              </p:grpSpPr>
              <p:pic>
                <p:nvPicPr>
                  <p:cNvPr id="526" name="bending_magnet.png" descr="bending_magnet.png"/>
                  <p:cNvPicPr>
                    <a:picLocks noChangeAspect="0"/>
                  </p:cNvPicPr>
                  <p:nvPr/>
                </p:nvPicPr>
                <p:blipFill>
                  <a:blip r:embed="rId9">
                    <a:extLst/>
                  </a:blip>
                  <a:stretch>
                    <a:fillRect/>
                  </a:stretch>
                </p:blipFill>
                <p:spPr>
                  <a:xfrm>
                    <a:off x="10370" y="0"/>
                    <a:ext cx="1400099" cy="60423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grpSp>
                <p:nvGrpSpPr>
                  <p:cNvPr id="529" name="Raggruppa"/>
                  <p:cNvGrpSpPr/>
                  <p:nvPr/>
                </p:nvGrpSpPr>
                <p:grpSpPr>
                  <a:xfrm>
                    <a:off x="-1" y="831735"/>
                    <a:ext cx="1396659" cy="342537"/>
                    <a:chOff x="0" y="0"/>
                    <a:chExt cx="1396657" cy="342536"/>
                  </a:xfrm>
                </p:grpSpPr>
                <p:sp>
                  <p:nvSpPr>
                    <p:cNvPr id="527" name="Linea"/>
                    <p:cNvSpPr/>
                    <p:nvPr/>
                  </p:nvSpPr>
                  <p:spPr>
                    <a:xfrm>
                      <a:off x="0" y="0"/>
                      <a:ext cx="1396658" cy="0"/>
                    </a:xfrm>
                    <a:prstGeom prst="line">
                      <a:avLst/>
                    </a:prstGeom>
                    <a:noFill/>
                    <a:ln w="12700" cap="flat">
                      <a:solidFill>
                        <a:schemeClr val="accent1"/>
                      </a:solidFill>
                      <a:prstDash val="solid"/>
                      <a:miter lim="800000"/>
                      <a:headEnd type="triangle" w="med" len="med"/>
                      <a:tailEnd type="triangle" w="med" len="med"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528" name="4 m"/>
                    <p:cNvSpPr txBox="1"/>
                    <p:nvPr/>
                  </p:nvSpPr>
                  <p:spPr>
                    <a:xfrm>
                      <a:off x="402803" y="13961"/>
                      <a:ext cx="591052" cy="328576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45719" tIns="45719" rIns="45719" bIns="45719" numCol="1" anchor="t">
                      <a:noAutofit/>
                    </a:bodyPr>
                    <a:lstStyle>
                      <a:lvl1pPr>
                        <a:defRPr>
                          <a:solidFill>
                            <a:schemeClr val="accent1"/>
                          </a:solidFill>
                        </a:defRPr>
                      </a:lvl1pPr>
                    </a:lstStyle>
                    <a:p>
                      <a:pPr/>
                      <a:r>
                        <a:t>4 m</a:t>
                      </a:r>
                    </a:p>
                  </p:txBody>
                </p:sp>
              </p:grpSp>
            </p:grpSp>
            <p:grpSp>
              <p:nvGrpSpPr>
                <p:cNvPr id="533" name="Raggruppa"/>
                <p:cNvGrpSpPr/>
                <p:nvPr/>
              </p:nvGrpSpPr>
              <p:grpSpPr>
                <a:xfrm>
                  <a:off x="1405816" y="345105"/>
                  <a:ext cx="2136095" cy="1084694"/>
                  <a:chOff x="0" y="0"/>
                  <a:chExt cx="2136094" cy="1084693"/>
                </a:xfrm>
              </p:grpSpPr>
              <p:sp>
                <p:nvSpPr>
                  <p:cNvPr id="531" name="Linea"/>
                  <p:cNvSpPr/>
                  <p:nvPr/>
                </p:nvSpPr>
                <p:spPr>
                  <a:xfrm>
                    <a:off x="-1" y="0"/>
                    <a:ext cx="1239153" cy="49826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0000"/>
                    </a:solidFill>
                    <a:custDash>
                      <a:ds d="200000" sp="200000"/>
                    </a:custDash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/>
                  </a:p>
                </p:txBody>
              </p:sp>
              <p:pic>
                <p:nvPicPr>
                  <p:cNvPr id="532" name="Immagine" descr="Immagine"/>
                  <p:cNvPicPr>
                    <a:picLocks noChangeAspect="1"/>
                  </p:cNvPicPr>
                  <p:nvPr/>
                </p:nvPicPr>
                <p:blipFill>
                  <a:blip r:embed="rId10">
                    <a:extLst/>
                  </a:blip>
                  <a:srcRect l="0" t="0" r="0" b="6144"/>
                  <a:stretch>
                    <a:fillRect/>
                  </a:stretch>
                </p:blipFill>
                <p:spPr>
                  <a:xfrm>
                    <a:off x="1019007" y="198200"/>
                    <a:ext cx="1117088" cy="886494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</p:grpSp>
        </p:grpSp>
      </p:grpSp>
      <p:sp>
        <p:nvSpPr>
          <p:cNvPr id="537" name="PROS:…"/>
          <p:cNvSpPr txBox="1"/>
          <p:nvPr/>
        </p:nvSpPr>
        <p:spPr>
          <a:xfrm>
            <a:off x="259464" y="4415404"/>
            <a:ext cx="5334292" cy="1322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solidFill>
                  <a:srgbClr val="008F00"/>
                </a:solidFill>
              </a:defRPr>
            </a:pPr>
            <a:r>
              <a:t>PROS:</a:t>
            </a:r>
          </a:p>
          <a:p>
            <a:pPr marL="240631" indent="-240631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400">
                <a:solidFill>
                  <a:srgbClr val="008F00"/>
                </a:solidFill>
              </a:defRPr>
            </a:pPr>
            <a:r>
              <a:t>Compatible with facility current layout</a:t>
            </a:r>
          </a:p>
          <a:p>
            <a:pPr marL="240631" indent="-240631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400">
                <a:solidFill>
                  <a:srgbClr val="008F00"/>
                </a:solidFill>
              </a:defRPr>
            </a:pPr>
            <a:r>
              <a:t>PWFA + LWFA!</a:t>
            </a:r>
          </a:p>
        </p:txBody>
      </p:sp>
      <p:sp>
        <p:nvSpPr>
          <p:cNvPr id="538" name="CONS:…"/>
          <p:cNvSpPr txBox="1"/>
          <p:nvPr/>
        </p:nvSpPr>
        <p:spPr>
          <a:xfrm>
            <a:off x="6481471" y="4415404"/>
            <a:ext cx="5334292" cy="1788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solidFill>
                  <a:srgbClr val="FF2600"/>
                </a:solidFill>
              </a:defRPr>
            </a:pPr>
            <a:r>
              <a:t>CONS:</a:t>
            </a:r>
          </a:p>
          <a:p>
            <a:pPr marL="240631" indent="-240631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400">
                <a:solidFill>
                  <a:srgbClr val="FF2600"/>
                </a:solidFill>
              </a:defRPr>
            </a:pPr>
            <a:r>
              <a:t>Large angle dogleg</a:t>
            </a:r>
          </a:p>
          <a:p>
            <a:pPr marL="240631" indent="-240631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400">
                <a:solidFill>
                  <a:srgbClr val="FF2600"/>
                </a:solidFill>
              </a:defRPr>
            </a:pPr>
            <a:r>
              <a:t>Risky: long laser guiding</a:t>
            </a:r>
          </a:p>
          <a:p>
            <a:pPr marL="240631" indent="-240631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400">
                <a:solidFill>
                  <a:srgbClr val="FF2600"/>
                </a:solidFill>
              </a:defRPr>
            </a:pPr>
            <a:r>
              <a:t>Staging</a:t>
            </a:r>
          </a:p>
        </p:txBody>
      </p:sp>
      <p:grpSp>
        <p:nvGrpSpPr>
          <p:cNvPr id="542" name="Raggruppa"/>
          <p:cNvGrpSpPr/>
          <p:nvPr/>
        </p:nvGrpSpPr>
        <p:grpSpPr>
          <a:xfrm>
            <a:off x="166469" y="862352"/>
            <a:ext cx="3251621" cy="697447"/>
            <a:chOff x="0" y="0"/>
            <a:chExt cx="3251619" cy="697445"/>
          </a:xfrm>
        </p:grpSpPr>
        <p:sp>
          <p:nvSpPr>
            <p:cNvPr id="539" name="From PWFA:"/>
            <p:cNvSpPr txBox="1"/>
            <p:nvPr/>
          </p:nvSpPr>
          <p:spPr>
            <a:xfrm>
              <a:off x="0" y="0"/>
              <a:ext cx="1247140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From PWFA:</a:t>
              </a:r>
            </a:p>
          </p:txBody>
        </p:sp>
        <p:sp>
          <p:nvSpPr>
            <p:cNvPr id="540" name="Eout = 1.0 - 1.7 GeV"/>
            <p:cNvSpPr txBox="1"/>
            <p:nvPr/>
          </p:nvSpPr>
          <p:spPr>
            <a:xfrm>
              <a:off x="1415604" y="0"/>
              <a:ext cx="1836016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E</a:t>
              </a:r>
              <a:r>
                <a:rPr baseline="-5999"/>
                <a:t>out</a:t>
              </a:r>
              <a:r>
                <a:t> = 1.0 - 1.7 GeV</a:t>
              </a:r>
            </a:p>
          </p:txBody>
        </p:sp>
        <p:sp>
          <p:nvSpPr>
            <p:cNvPr id="541" name="Linea"/>
            <p:cNvSpPr/>
            <p:nvPr/>
          </p:nvSpPr>
          <p:spPr>
            <a:xfrm flipH="1">
              <a:off x="168954" y="328597"/>
              <a:ext cx="368849" cy="368849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547" name="Raggruppa"/>
          <p:cNvGrpSpPr/>
          <p:nvPr/>
        </p:nvGrpSpPr>
        <p:grpSpPr>
          <a:xfrm>
            <a:off x="2544833" y="3412052"/>
            <a:ext cx="3942165" cy="1336441"/>
            <a:chOff x="0" y="-1003352"/>
            <a:chExt cx="3942163" cy="1336439"/>
          </a:xfrm>
        </p:grpSpPr>
        <p:sp>
          <p:nvSpPr>
            <p:cNvPr id="543" name="LWFA:"/>
            <p:cNvSpPr txBox="1"/>
            <p:nvPr/>
          </p:nvSpPr>
          <p:spPr>
            <a:xfrm>
              <a:off x="0" y="0"/>
              <a:ext cx="676087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LWFA:</a:t>
              </a:r>
            </a:p>
          </p:txBody>
        </p:sp>
        <p:sp>
          <p:nvSpPr>
            <p:cNvPr id="544" name="Eout = 5.0 GeV"/>
            <p:cNvSpPr txBox="1"/>
            <p:nvPr/>
          </p:nvSpPr>
          <p:spPr>
            <a:xfrm>
              <a:off x="2568929" y="0"/>
              <a:ext cx="137323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E</a:t>
              </a:r>
              <a:r>
                <a:rPr baseline="-5999"/>
                <a:t>out</a:t>
              </a:r>
              <a:r>
                <a:t> = 5.0 GeV</a:t>
              </a:r>
            </a:p>
          </p:txBody>
        </p:sp>
        <p:sp>
          <p:nvSpPr>
            <p:cNvPr id="545" name="Linea"/>
            <p:cNvSpPr/>
            <p:nvPr/>
          </p:nvSpPr>
          <p:spPr>
            <a:xfrm flipV="1">
              <a:off x="295348" y="-1003353"/>
              <a:ext cx="1249185" cy="99220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46" name="Ein = 1.0 - 1.7 GeV"/>
            <p:cNvSpPr txBox="1"/>
            <p:nvPr/>
          </p:nvSpPr>
          <p:spPr>
            <a:xfrm>
              <a:off x="764440" y="-1"/>
              <a:ext cx="1739576" cy="3330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E</a:t>
              </a:r>
              <a:r>
                <a:rPr baseline="-5999"/>
                <a:t>in</a:t>
              </a:r>
              <a:r>
                <a:t> = 1.0 - 1.7 GeV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3" dur="20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7" dur="1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1" dur="10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6" dur="10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1" dur="1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6" grpId="2"/>
      <p:bldP build="whole" bldLvl="1" animBg="1" rev="0" advAuto="0" spid="547" grpId="4"/>
      <p:bldP build="whole" bldLvl="1" animBg="1" rev="0" advAuto="0" spid="537" grpId="5"/>
      <p:bldP build="whole" bldLvl="1" animBg="1" rev="0" advAuto="0" spid="538" grpId="6"/>
      <p:bldP build="whole" bldLvl="1" animBg="1" rev="0" advAuto="0" spid="542" grpId="3"/>
      <p:bldP build="whole" bldLvl="1" animBg="1" rev="0" advAuto="0" spid="51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50" name="Hybrid PWFA + LWFA 1: building constrai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Hybrid PWFA + LWFA 1: building constraints</a:t>
            </a:r>
          </a:p>
        </p:txBody>
      </p:sp>
      <p:pic>
        <p:nvPicPr>
          <p:cNvPr id="551" name="Raggruppa" descr="Raggruppa"/>
          <p:cNvPicPr>
            <a:picLocks noChangeAspect="1"/>
          </p:cNvPicPr>
          <p:nvPr/>
        </p:nvPicPr>
        <p:blipFill>
          <a:blip r:embed="rId2">
            <a:extLst/>
          </a:blip>
          <a:srcRect l="0" t="25898" r="59521" b="0"/>
          <a:stretch>
            <a:fillRect/>
          </a:stretch>
        </p:blipFill>
        <p:spPr>
          <a:xfrm rot="10800000">
            <a:off x="71355" y="1827223"/>
            <a:ext cx="12049284" cy="38709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5" name="Raggruppa"/>
          <p:cNvGrpSpPr/>
          <p:nvPr/>
        </p:nvGrpSpPr>
        <p:grpSpPr>
          <a:xfrm>
            <a:off x="541849" y="3310132"/>
            <a:ext cx="8822462" cy="1791846"/>
            <a:chOff x="0" y="0"/>
            <a:chExt cx="8822460" cy="1791844"/>
          </a:xfrm>
        </p:grpSpPr>
        <p:grpSp>
          <p:nvGrpSpPr>
            <p:cNvPr id="554" name="Raggruppa"/>
            <p:cNvGrpSpPr/>
            <p:nvPr/>
          </p:nvGrpSpPr>
          <p:grpSpPr>
            <a:xfrm>
              <a:off x="0" y="-1"/>
              <a:ext cx="2206377" cy="891311"/>
              <a:chOff x="0" y="0"/>
              <a:chExt cx="2206376" cy="891309"/>
            </a:xfrm>
          </p:grpSpPr>
          <p:sp>
            <p:nvSpPr>
              <p:cNvPr id="552" name="Linea"/>
              <p:cNvSpPr/>
              <p:nvPr/>
            </p:nvSpPr>
            <p:spPr>
              <a:xfrm>
                <a:off x="0" y="-1"/>
                <a:ext cx="2206377" cy="891311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553" name="Immagine" descr="Immagin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320000">
                <a:off x="536822" y="203397"/>
                <a:ext cx="332006" cy="1920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64" name="Raggruppa"/>
            <p:cNvGrpSpPr/>
            <p:nvPr/>
          </p:nvGrpSpPr>
          <p:grpSpPr>
            <a:xfrm>
              <a:off x="2111550" y="660667"/>
              <a:ext cx="6710911" cy="1131178"/>
              <a:chOff x="0" y="0"/>
              <a:chExt cx="6710910" cy="1131176"/>
            </a:xfrm>
          </p:grpSpPr>
          <p:pic>
            <p:nvPicPr>
              <p:cNvPr id="555" name="Immagine" descr="Immagine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78396"/>
                <a:ext cx="477165" cy="2424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56" name="Linea"/>
              <p:cNvSpPr/>
              <p:nvPr/>
            </p:nvSpPr>
            <p:spPr>
              <a:xfrm>
                <a:off x="453918" y="212344"/>
                <a:ext cx="2149102" cy="1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557" name="Raggruppa" descr="Raggruppa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559262" y="43005"/>
                <a:ext cx="795763" cy="3190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58" name="Raggruppa" descr="Raggruppa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1358429" y="43877"/>
                <a:ext cx="2654663" cy="35112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563" name="Raggruppa"/>
              <p:cNvGrpSpPr/>
              <p:nvPr/>
            </p:nvGrpSpPr>
            <p:grpSpPr>
              <a:xfrm>
                <a:off x="4025936" y="0"/>
                <a:ext cx="2684975" cy="1131177"/>
                <a:chOff x="0" y="0"/>
                <a:chExt cx="2684973" cy="1131176"/>
              </a:xfrm>
            </p:grpSpPr>
            <p:pic>
              <p:nvPicPr>
                <p:cNvPr id="559" name="Raggruppa" descr="Raggruppa"/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064472" cy="45938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grpSp>
              <p:nvGrpSpPr>
                <p:cNvPr id="562" name="Raggruppa"/>
                <p:cNvGrpSpPr/>
                <p:nvPr/>
              </p:nvGrpSpPr>
              <p:grpSpPr>
                <a:xfrm>
                  <a:off x="1060935" y="262377"/>
                  <a:ext cx="1624039" cy="868800"/>
                  <a:chOff x="0" y="0"/>
                  <a:chExt cx="1624038" cy="868798"/>
                </a:xfrm>
              </p:grpSpPr>
              <p:sp>
                <p:nvSpPr>
                  <p:cNvPr id="560" name="Linea"/>
                  <p:cNvSpPr/>
                  <p:nvPr/>
                </p:nvSpPr>
                <p:spPr>
                  <a:xfrm>
                    <a:off x="0" y="0"/>
                    <a:ext cx="942107" cy="378820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0000"/>
                    </a:solidFill>
                    <a:custDash>
                      <a:ds d="200000" sp="200000"/>
                    </a:custDash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/>
                  </a:p>
                </p:txBody>
              </p:sp>
              <p:pic>
                <p:nvPicPr>
                  <p:cNvPr id="561" name="Immagine" descr="Immagine"/>
                  <p:cNvPicPr>
                    <a:picLocks noChangeAspect="1"/>
                  </p:cNvPicPr>
                  <p:nvPr/>
                </p:nvPicPr>
                <p:blipFill>
                  <a:blip r:embed="rId8">
                    <a:extLst/>
                  </a:blip>
                  <a:stretch>
                    <a:fillRect/>
                  </a:stretch>
                </p:blipFill>
                <p:spPr>
                  <a:xfrm>
                    <a:off x="774735" y="150688"/>
                    <a:ext cx="849304" cy="718111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</p:grp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6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Numero diapositiva"/>
          <p:cNvSpPr txBox="1"/>
          <p:nvPr>
            <p:ph type="sldNum" sz="quarter" idx="2"/>
          </p:nvPr>
        </p:nvSpPr>
        <p:spPr>
          <a:xfrm>
            <a:off x="11673491" y="6539198"/>
            <a:ext cx="181383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7" name="From EuPRAXIA CD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From EuPRAXIA CDR</a:t>
            </a:r>
          </a:p>
        </p:txBody>
      </p:sp>
      <p:pic>
        <p:nvPicPr>
          <p:cNvPr id="138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0191" y="1393969"/>
            <a:ext cx="5112570" cy="15680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1" name="Raggruppa"/>
          <p:cNvGrpSpPr/>
          <p:nvPr/>
        </p:nvGrpSpPr>
        <p:grpSpPr>
          <a:xfrm>
            <a:off x="4681765" y="3360312"/>
            <a:ext cx="6560829" cy="2807583"/>
            <a:chOff x="0" y="0"/>
            <a:chExt cx="6560827" cy="2807582"/>
          </a:xfrm>
        </p:grpSpPr>
        <p:sp>
          <p:nvSpPr>
            <p:cNvPr id="139" name="Rettangolo"/>
            <p:cNvSpPr/>
            <p:nvPr/>
          </p:nvSpPr>
          <p:spPr>
            <a:xfrm>
              <a:off x="2179310" y="1996496"/>
              <a:ext cx="3033676" cy="209273"/>
            </a:xfrm>
            <a:prstGeom prst="rect">
              <a:avLst/>
            </a:prstGeom>
            <a:solidFill>
              <a:srgbClr val="FFFB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40" name="Immagine" descr="Immagin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560828" cy="28075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68" name="Hybrid PWFA + dogleg LWFA, option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Hybrid PWFA + dogleg LWFA, option 2</a:t>
            </a:r>
          </a:p>
        </p:txBody>
      </p:sp>
      <p:sp>
        <p:nvSpPr>
          <p:cNvPr id="569" name="PROS:…"/>
          <p:cNvSpPr txBox="1"/>
          <p:nvPr/>
        </p:nvSpPr>
        <p:spPr>
          <a:xfrm>
            <a:off x="317850" y="3641414"/>
            <a:ext cx="5334292" cy="2253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solidFill>
                  <a:srgbClr val="008F00"/>
                </a:solidFill>
              </a:defRPr>
            </a:pPr>
            <a:r>
              <a:t>PROS:</a:t>
            </a:r>
          </a:p>
          <a:p>
            <a:pPr marL="240631" indent="-240631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400">
                <a:solidFill>
                  <a:srgbClr val="008F00"/>
                </a:solidFill>
              </a:defRPr>
            </a:pPr>
            <a:r>
              <a:t>Compatible with facility current layout</a:t>
            </a:r>
          </a:p>
          <a:p>
            <a:pPr marL="240631" indent="-240631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400">
                <a:solidFill>
                  <a:srgbClr val="008F00"/>
                </a:solidFill>
              </a:defRPr>
            </a:pPr>
            <a:r>
              <a:t>Small dogleg angle (10 deg)</a:t>
            </a:r>
          </a:p>
          <a:p>
            <a:pPr marL="240631" indent="-240631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400">
                <a:solidFill>
                  <a:srgbClr val="008F00"/>
                </a:solidFill>
              </a:defRPr>
            </a:pPr>
            <a:r>
              <a:t>Only 1D + 1W in dogleg</a:t>
            </a:r>
          </a:p>
          <a:p>
            <a:pPr marL="240631" indent="-240631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400">
                <a:solidFill>
                  <a:srgbClr val="008F00"/>
                </a:solidFill>
              </a:defRPr>
            </a:pPr>
            <a:r>
              <a:t>PWFA + LWFA!</a:t>
            </a:r>
          </a:p>
        </p:txBody>
      </p:sp>
      <p:sp>
        <p:nvSpPr>
          <p:cNvPr id="570" name="CONS:…"/>
          <p:cNvSpPr txBox="1"/>
          <p:nvPr/>
        </p:nvSpPr>
        <p:spPr>
          <a:xfrm>
            <a:off x="6539858" y="3641414"/>
            <a:ext cx="5334292" cy="1788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solidFill>
                  <a:srgbClr val="FF2600"/>
                </a:solidFill>
              </a:defRPr>
            </a:pPr>
            <a:r>
              <a:t>CONS:</a:t>
            </a:r>
          </a:p>
          <a:p>
            <a:pPr marL="240631" indent="-240631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400">
                <a:solidFill>
                  <a:srgbClr val="FF2600"/>
                </a:solidFill>
              </a:defRPr>
            </a:pPr>
            <a:r>
              <a:t>Comb structure in dogleg</a:t>
            </a:r>
          </a:p>
          <a:p>
            <a:pPr marL="240631" indent="-240631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400">
                <a:solidFill>
                  <a:srgbClr val="FF2600"/>
                </a:solidFill>
              </a:defRPr>
            </a:pPr>
            <a:r>
              <a:t>Risky: long laser guiding</a:t>
            </a:r>
          </a:p>
          <a:p>
            <a:pPr marL="240631" indent="-240631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400">
                <a:solidFill>
                  <a:srgbClr val="FF2600"/>
                </a:solidFill>
              </a:defRPr>
            </a:pPr>
            <a:r>
              <a:t>Staging</a:t>
            </a:r>
          </a:p>
        </p:txBody>
      </p:sp>
      <p:grpSp>
        <p:nvGrpSpPr>
          <p:cNvPr id="573" name="Raggruppa"/>
          <p:cNvGrpSpPr/>
          <p:nvPr/>
        </p:nvGrpSpPr>
        <p:grpSpPr>
          <a:xfrm>
            <a:off x="78610" y="1269999"/>
            <a:ext cx="12034781" cy="1973070"/>
            <a:chOff x="0" y="0"/>
            <a:chExt cx="12034780" cy="1973068"/>
          </a:xfrm>
        </p:grpSpPr>
        <p:pic>
          <p:nvPicPr>
            <p:cNvPr id="571" name="Zl092c7B5wOXfRud.png" descr="Zl092c7B5wOXfRud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415" t="42099" r="296" b="18014"/>
            <a:stretch>
              <a:fillRect/>
            </a:stretch>
          </p:blipFill>
          <p:spPr>
            <a:xfrm>
              <a:off x="0" y="1456"/>
              <a:ext cx="5748428" cy="19658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2" name="JpFBmIay0nwYIIp9.png" descr="JpFBmIay0nwYIIp9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39618" r="31573" b="19054"/>
            <a:stretch>
              <a:fillRect/>
            </a:stretch>
          </p:blipFill>
          <p:spPr>
            <a:xfrm>
              <a:off x="5664662" y="-1"/>
              <a:ext cx="6370119" cy="19730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12" name="Raggruppa"/>
          <p:cNvGrpSpPr/>
          <p:nvPr/>
        </p:nvGrpSpPr>
        <p:grpSpPr>
          <a:xfrm>
            <a:off x="145051" y="1502897"/>
            <a:ext cx="10514337" cy="1704797"/>
            <a:chOff x="0" y="0"/>
            <a:chExt cx="10514335" cy="1704795"/>
          </a:xfrm>
        </p:grpSpPr>
        <p:grpSp>
          <p:nvGrpSpPr>
            <p:cNvPr id="610" name="Raggruppa"/>
            <p:cNvGrpSpPr/>
            <p:nvPr/>
          </p:nvGrpSpPr>
          <p:grpSpPr>
            <a:xfrm>
              <a:off x="0" y="-1"/>
              <a:ext cx="10514336" cy="1704797"/>
              <a:chOff x="0" y="0"/>
              <a:chExt cx="10514336" cy="1704795"/>
            </a:xfrm>
          </p:grpSpPr>
          <p:grpSp>
            <p:nvGrpSpPr>
              <p:cNvPr id="576" name="Raggruppa"/>
              <p:cNvGrpSpPr/>
              <p:nvPr/>
            </p:nvGrpSpPr>
            <p:grpSpPr>
              <a:xfrm>
                <a:off x="0" y="-1"/>
                <a:ext cx="1887463" cy="744359"/>
                <a:chOff x="0" y="0"/>
                <a:chExt cx="1887462" cy="744357"/>
              </a:xfrm>
            </p:grpSpPr>
            <p:pic>
              <p:nvPicPr>
                <p:cNvPr id="574" name="Immagine" descr="Immagine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 flipH="1" rot="10800000">
                  <a:off x="52785" y="0"/>
                  <a:ext cx="1781892" cy="51449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575" name="Immagine" descr="Immagine"/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0" y="483768"/>
                  <a:ext cx="1887463" cy="26059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609" name="Raggruppa"/>
              <p:cNvGrpSpPr/>
              <p:nvPr/>
            </p:nvGrpSpPr>
            <p:grpSpPr>
              <a:xfrm>
                <a:off x="204139" y="349127"/>
                <a:ext cx="10310198" cy="1355669"/>
                <a:chOff x="0" y="0"/>
                <a:chExt cx="10310196" cy="1355667"/>
              </a:xfrm>
            </p:grpSpPr>
            <p:grpSp>
              <p:nvGrpSpPr>
                <p:cNvPr id="581" name="Raggruppa"/>
                <p:cNvGrpSpPr/>
                <p:nvPr/>
              </p:nvGrpSpPr>
              <p:grpSpPr>
                <a:xfrm>
                  <a:off x="-1" y="0"/>
                  <a:ext cx="4855405" cy="507939"/>
                  <a:chOff x="0" y="0"/>
                  <a:chExt cx="4855403" cy="507938"/>
                </a:xfrm>
              </p:grpSpPr>
              <p:pic>
                <p:nvPicPr>
                  <p:cNvPr id="577" name="Immagine" descr="Immagine"/>
                  <p:cNvPicPr>
                    <a:picLocks noChangeAspect="1"/>
                  </p:cNvPicPr>
                  <p:nvPr/>
                </p:nvPicPr>
                <p:blipFill>
                  <a:blip r:embed="rId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2132313" y="254325"/>
                    <a:ext cx="499175" cy="253614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578" name="Linea"/>
                  <p:cNvSpPr/>
                  <p:nvPr/>
                </p:nvSpPr>
                <p:spPr>
                  <a:xfrm>
                    <a:off x="-1" y="0"/>
                    <a:ext cx="2214080" cy="390402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custDash>
                      <a:ds d="200000" sp="200000"/>
                    </a:custDash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/>
                  </a:p>
                </p:txBody>
              </p:sp>
              <p:pic>
                <p:nvPicPr>
                  <p:cNvPr id="579" name="Immagine" descr="Immagine"/>
                  <p:cNvPicPr>
                    <a:picLocks noChangeAspect="1"/>
                  </p:cNvPicPr>
                  <p:nvPr/>
                </p:nvPicPr>
                <p:blipFill>
                  <a:blip r:embed="rId7">
                    <a:extLst/>
                  </a:blip>
                  <a:stretch>
                    <a:fillRect/>
                  </a:stretch>
                </p:blipFill>
                <p:spPr>
                  <a:xfrm rot="600000">
                    <a:off x="888987" y="108090"/>
                    <a:ext cx="347320" cy="200861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580" name="Linea"/>
                  <p:cNvSpPr/>
                  <p:nvPr/>
                </p:nvSpPr>
                <p:spPr>
                  <a:xfrm>
                    <a:off x="2607169" y="394451"/>
                    <a:ext cx="2248235" cy="1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custDash>
                      <a:ds d="200000" sp="200000"/>
                    </a:custDash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608" name="Raggruppa"/>
                <p:cNvGrpSpPr/>
                <p:nvPr/>
              </p:nvGrpSpPr>
              <p:grpSpPr>
                <a:xfrm>
                  <a:off x="2731787" y="172312"/>
                  <a:ext cx="7578410" cy="1183356"/>
                  <a:chOff x="-1142999" y="0"/>
                  <a:chExt cx="7578409" cy="1183355"/>
                </a:xfrm>
              </p:grpSpPr>
              <p:grpSp>
                <p:nvGrpSpPr>
                  <p:cNvPr id="586" name="Raggruppa"/>
                  <p:cNvGrpSpPr/>
                  <p:nvPr/>
                </p:nvGrpSpPr>
                <p:grpSpPr>
                  <a:xfrm>
                    <a:off x="-1" y="44989"/>
                    <a:ext cx="832470" cy="977932"/>
                    <a:chOff x="0" y="0"/>
                    <a:chExt cx="832468" cy="977931"/>
                  </a:xfrm>
                </p:grpSpPr>
                <p:pic>
                  <p:nvPicPr>
                    <p:cNvPr id="582" name="Immagine" descr="Immagine"/>
                    <p:cNvPicPr>
                      <a:picLocks noChangeAspect="0"/>
                    </p:cNvPicPr>
                    <p:nvPr/>
                  </p:nvPicPr>
                  <p:blipFill>
                    <a:blip r:embed="rId8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0" y="0"/>
                      <a:ext cx="832469" cy="33371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grpSp>
                  <p:nvGrpSpPr>
                    <p:cNvPr id="585" name="Raggruppa"/>
                    <p:cNvGrpSpPr/>
                    <p:nvPr/>
                  </p:nvGrpSpPr>
                  <p:grpSpPr>
                    <a:xfrm>
                      <a:off x="-1" y="614348"/>
                      <a:ext cx="832470" cy="363584"/>
                      <a:chOff x="0" y="193166"/>
                      <a:chExt cx="832468" cy="363583"/>
                    </a:xfrm>
                  </p:grpSpPr>
                  <p:sp>
                    <p:nvSpPr>
                      <p:cNvPr id="583" name="Linea"/>
                      <p:cNvSpPr/>
                      <p:nvPr/>
                    </p:nvSpPr>
                    <p:spPr>
                      <a:xfrm>
                        <a:off x="0" y="193166"/>
                        <a:ext cx="832469" cy="1"/>
                      </a:xfrm>
                      <a:prstGeom prst="line">
                        <a:avLst/>
                      </a:prstGeom>
                      <a:noFill/>
                      <a:ln w="12700" cap="flat">
                        <a:solidFill>
                          <a:schemeClr val="accent1"/>
                        </a:solidFill>
                        <a:prstDash val="solid"/>
                        <a:miter lim="800000"/>
                        <a:headEnd type="triangle" w="med" len="med"/>
                        <a:tailEnd type="triangle" w="med" len="med"/>
                      </a:ln>
                      <a:effectLst/>
                    </p:spPr>
                    <p:txBody>
                      <a:bodyPr wrap="square" lIns="45719" tIns="45719" rIns="45719" bIns="45719" numCol="1" anchor="t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584" name="3 m"/>
                      <p:cNvSpPr txBox="1"/>
                      <p:nvPr/>
                    </p:nvSpPr>
                    <p:spPr>
                      <a:xfrm>
                        <a:off x="179007" y="200405"/>
                        <a:ext cx="474455" cy="356345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val="1"/>
                        </a:ext>
                      </a:extLst>
                    </p:spPr>
                    <p:txBody>
                      <a:bodyPr wrap="square" lIns="45719" tIns="45719" rIns="45719" bIns="45719" numCol="1" anchor="t">
                        <a:noAutofit/>
                      </a:bodyPr>
                      <a:lstStyle>
                        <a:lvl1pPr>
                          <a:defRPr>
                            <a:solidFill>
                              <a:schemeClr val="accent1"/>
                            </a:solidFill>
                          </a:defRPr>
                        </a:lvl1pPr>
                      </a:lstStyle>
                      <a:p>
                        <a:pPr/>
                        <a:r>
                          <a:t>3 m</a:t>
                        </a:r>
                      </a:p>
                    </p:txBody>
                  </p:sp>
                </p:grpSp>
              </p:grpSp>
              <p:grpSp>
                <p:nvGrpSpPr>
                  <p:cNvPr id="590" name="Raggruppa"/>
                  <p:cNvGrpSpPr/>
                  <p:nvPr/>
                </p:nvGrpSpPr>
                <p:grpSpPr>
                  <a:xfrm>
                    <a:off x="836030" y="45901"/>
                    <a:ext cx="2820978" cy="987373"/>
                    <a:chOff x="0" y="0"/>
                    <a:chExt cx="2820977" cy="987371"/>
                  </a:xfrm>
                </p:grpSpPr>
                <p:pic>
                  <p:nvPicPr>
                    <p:cNvPr id="587" name="Immagine" descr="Immagine"/>
                    <p:cNvPicPr>
                      <a:picLocks noChangeAspect="0"/>
                    </p:cNvPicPr>
                    <p:nvPr/>
                  </p:nvPicPr>
                  <p:blipFill>
                    <a:blip r:embed="rId9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0" y="0"/>
                      <a:ext cx="2777116" cy="367319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sp>
                  <p:nvSpPr>
                    <p:cNvPr id="588" name="Linea"/>
                    <p:cNvSpPr/>
                    <p:nvPr/>
                  </p:nvSpPr>
                  <p:spPr>
                    <a:xfrm>
                      <a:off x="7447" y="616484"/>
                      <a:ext cx="2813531" cy="1"/>
                    </a:xfrm>
                    <a:prstGeom prst="line">
                      <a:avLst/>
                    </a:prstGeom>
                    <a:noFill/>
                    <a:ln w="12700" cap="flat">
                      <a:solidFill>
                        <a:schemeClr val="accent1"/>
                      </a:solidFill>
                      <a:prstDash val="solid"/>
                      <a:miter lim="800000"/>
                      <a:headEnd type="triangle" w="med" len="med"/>
                      <a:tailEnd type="triangle" w="med" len="med"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589" name="10 m"/>
                    <p:cNvSpPr txBox="1"/>
                    <p:nvPr/>
                  </p:nvSpPr>
                  <p:spPr>
                    <a:xfrm>
                      <a:off x="1092365" y="619648"/>
                      <a:ext cx="592386" cy="367724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45719" tIns="45719" rIns="45719" bIns="45719" numCol="1" anchor="t">
                      <a:noAutofit/>
                    </a:bodyPr>
                    <a:lstStyle>
                      <a:lvl1pPr>
                        <a:defRPr>
                          <a:solidFill>
                            <a:schemeClr val="accent1"/>
                          </a:solidFill>
                        </a:defRPr>
                      </a:lvl1pPr>
                    </a:lstStyle>
                    <a:p>
                      <a:pPr/>
                      <a:r>
                        <a:t>10 m</a:t>
                      </a:r>
                    </a:p>
                  </p:txBody>
                </p:sp>
              </p:grpSp>
              <p:grpSp>
                <p:nvGrpSpPr>
                  <p:cNvPr id="599" name="Raggruppa"/>
                  <p:cNvGrpSpPr/>
                  <p:nvPr/>
                </p:nvGrpSpPr>
                <p:grpSpPr>
                  <a:xfrm>
                    <a:off x="3618334" y="0"/>
                    <a:ext cx="2817076" cy="1183356"/>
                    <a:chOff x="0" y="0"/>
                    <a:chExt cx="2817074" cy="1183355"/>
                  </a:xfrm>
                </p:grpSpPr>
                <p:grpSp>
                  <p:nvGrpSpPr>
                    <p:cNvPr id="595" name="Raggruppa"/>
                    <p:cNvGrpSpPr/>
                    <p:nvPr/>
                  </p:nvGrpSpPr>
                  <p:grpSpPr>
                    <a:xfrm>
                      <a:off x="-1" y="0"/>
                      <a:ext cx="1121823" cy="1049417"/>
                      <a:chOff x="0" y="0"/>
                      <a:chExt cx="1121821" cy="1049416"/>
                    </a:xfrm>
                  </p:grpSpPr>
                  <p:pic>
                    <p:nvPicPr>
                      <p:cNvPr id="591" name="bending_magnet.png" descr="bending_magnet.png"/>
                      <p:cNvPicPr>
                        <a:picLocks noChangeAspect="0"/>
                      </p:cNvPicPr>
                      <p:nvPr/>
                    </p:nvPicPr>
                    <p:blipFill>
                      <a:blip r:embed="rId10">
                        <a:extLst/>
                      </a:blip>
                      <a:stretch>
                        <a:fillRect/>
                      </a:stretch>
                    </p:blipFill>
                    <p:spPr>
                      <a:xfrm>
                        <a:off x="8248" y="0"/>
                        <a:ext cx="1113574" cy="480579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grpSp>
                    <p:nvGrpSpPr>
                      <p:cNvPr id="594" name="Raggruppa"/>
                      <p:cNvGrpSpPr/>
                      <p:nvPr/>
                    </p:nvGrpSpPr>
                    <p:grpSpPr>
                      <a:xfrm>
                        <a:off x="0" y="661524"/>
                        <a:ext cx="1110838" cy="387893"/>
                        <a:chOff x="0" y="303601"/>
                        <a:chExt cx="1110837" cy="387892"/>
                      </a:xfrm>
                    </p:grpSpPr>
                    <p:sp>
                      <p:nvSpPr>
                        <p:cNvPr id="592" name="Linea"/>
                        <p:cNvSpPr/>
                        <p:nvPr/>
                      </p:nvSpPr>
                      <p:spPr>
                        <a:xfrm>
                          <a:off x="0" y="303601"/>
                          <a:ext cx="1110838" cy="1"/>
                        </a:xfrm>
                        <a:prstGeom prst="line">
                          <a:avLst/>
                        </a:prstGeom>
                        <a:noFill/>
                        <a:ln w="12700" cap="flat">
                          <a:solidFill>
                            <a:schemeClr val="accent1"/>
                          </a:solidFill>
                          <a:prstDash val="solid"/>
                          <a:miter lim="800000"/>
                          <a:headEnd type="triangle" w="med" len="med"/>
                          <a:tailEnd type="triangle" w="med" len="med"/>
                        </a:ln>
                        <a:effectLst/>
                      </p:spPr>
                      <p:txBody>
                        <a:bodyPr wrap="square" lIns="45719" tIns="45719" rIns="45719" bIns="457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593" name="4 m"/>
                        <p:cNvSpPr txBox="1"/>
                        <p:nvPr/>
                      </p:nvSpPr>
                      <p:spPr>
                        <a:xfrm>
                          <a:off x="320371" y="314705"/>
                          <a:ext cx="470096" cy="376790"/>
                        </a:xfrm>
                        <a:prstGeom prst="rect">
                          <a:avLst/>
                        </a:prstGeom>
                        <a:noFill/>
                        <a:ln w="12700" cap="flat">
                          <a:noFill/>
                          <a:miter lim="400000"/>
                        </a:ln>
                        <a:effectLst/>
                        <a:extLst>
                          <a:ext uri="{C572A759-6A51-4108-AA02-DFA0A04FC94B}">
                            <ma14:wrappingTextBoxFlag xmlns:ma14="http://schemas.microsoft.com/office/mac/drawingml/2011/main" val="1"/>
                          </a:ext>
                        </a:extLst>
                      </p:spPr>
                      <p:txBody>
                        <a:bodyPr wrap="square" lIns="45719" tIns="45719" rIns="45719" bIns="45719" numCol="1" anchor="t">
                          <a:noAutofit/>
                        </a:bodyPr>
                        <a:lstStyle>
                          <a:lvl1pPr>
                            <a:defRPr>
                              <a:solidFill>
                                <a:schemeClr val="accent1"/>
                              </a:solidFill>
                            </a:defRPr>
                          </a:lvl1pPr>
                        </a:lstStyle>
                        <a:p>
                          <a:pPr/>
                          <a:r>
                            <a:t>4 m</a:t>
                          </a:r>
                        </a:p>
                      </p:txBody>
                    </p:sp>
                  </p:grpSp>
                </p:grpSp>
                <p:grpSp>
                  <p:nvGrpSpPr>
                    <p:cNvPr id="598" name="Raggruppa"/>
                    <p:cNvGrpSpPr/>
                    <p:nvPr/>
                  </p:nvGrpSpPr>
                  <p:grpSpPr>
                    <a:xfrm>
                      <a:off x="1118122" y="274480"/>
                      <a:ext cx="1698953" cy="908876"/>
                      <a:chOff x="0" y="0"/>
                      <a:chExt cx="1698951" cy="908874"/>
                    </a:xfrm>
                  </p:grpSpPr>
                  <p:sp>
                    <p:nvSpPr>
                      <p:cNvPr id="596" name="Linea"/>
                      <p:cNvSpPr/>
                      <p:nvPr/>
                    </p:nvSpPr>
                    <p:spPr>
                      <a:xfrm>
                        <a:off x="-1" y="0"/>
                        <a:ext cx="985566" cy="396294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custDash>
                          <a:ds d="200000" sp="200000"/>
                        </a:custDash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t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pic>
                    <p:nvPicPr>
                      <p:cNvPr id="597" name="Immagine" descr="Immagine"/>
                      <p:cNvPicPr>
                        <a:picLocks noChangeAspect="1"/>
                      </p:cNvPicPr>
                      <p:nvPr/>
                    </p:nvPicPr>
                    <p:blipFill>
                      <a:blip r:embed="rId11">
                        <a:extLst/>
                      </a:blip>
                      <a:stretch>
                        <a:fillRect/>
                      </a:stretch>
                    </p:blipFill>
                    <p:spPr>
                      <a:xfrm>
                        <a:off x="810471" y="157639"/>
                        <a:ext cx="888482" cy="751236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</p:grpSp>
              </p:grpSp>
              <p:grpSp>
                <p:nvGrpSpPr>
                  <p:cNvPr id="607" name="Raggruppa"/>
                  <p:cNvGrpSpPr/>
                  <p:nvPr/>
                </p:nvGrpSpPr>
                <p:grpSpPr>
                  <a:xfrm>
                    <a:off x="-1143000" y="44989"/>
                    <a:ext cx="1131497" cy="961201"/>
                    <a:chOff x="0" y="0"/>
                    <a:chExt cx="1131496" cy="961199"/>
                  </a:xfrm>
                </p:grpSpPr>
                <p:pic>
                  <p:nvPicPr>
                    <p:cNvPr id="600" name="Immagine" descr="Immagine"/>
                    <p:cNvPicPr>
                      <a:picLocks noChangeAspect="0"/>
                    </p:cNvPicPr>
                    <p:nvPr/>
                  </p:nvPicPr>
                  <p:blipFill>
                    <a:blip r:embed="rId8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0" y="0"/>
                      <a:ext cx="553069" cy="33371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grpSp>
                  <p:nvGrpSpPr>
                    <p:cNvPr id="603" name="Raggruppa"/>
                    <p:cNvGrpSpPr/>
                    <p:nvPr/>
                  </p:nvGrpSpPr>
                  <p:grpSpPr>
                    <a:xfrm>
                      <a:off x="-1" y="614348"/>
                      <a:ext cx="565770" cy="346852"/>
                      <a:chOff x="0" y="0"/>
                      <a:chExt cx="565768" cy="346851"/>
                    </a:xfrm>
                  </p:grpSpPr>
                  <p:sp>
                    <p:nvSpPr>
                      <p:cNvPr id="601" name="Linea"/>
                      <p:cNvSpPr/>
                      <p:nvPr/>
                    </p:nvSpPr>
                    <p:spPr>
                      <a:xfrm>
                        <a:off x="0" y="0"/>
                        <a:ext cx="565769" cy="0"/>
                      </a:xfrm>
                      <a:prstGeom prst="line">
                        <a:avLst/>
                      </a:prstGeom>
                      <a:noFill/>
                      <a:ln w="12700" cap="flat">
                        <a:solidFill>
                          <a:schemeClr val="accent1"/>
                        </a:solidFill>
                        <a:prstDash val="solid"/>
                        <a:miter lim="800000"/>
                        <a:headEnd type="triangle" w="med" len="med"/>
                        <a:tailEnd type="triangle" w="med" len="med"/>
                      </a:ln>
                      <a:effectLst/>
                    </p:spPr>
                    <p:txBody>
                      <a:bodyPr wrap="square" lIns="45719" tIns="45719" rIns="45719" bIns="45719" numCol="1" anchor="t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602" name="2m"/>
                      <p:cNvSpPr txBox="1"/>
                      <p:nvPr/>
                    </p:nvSpPr>
                    <p:spPr>
                      <a:xfrm>
                        <a:off x="90107" y="9834"/>
                        <a:ext cx="474455" cy="337018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val="1"/>
                        </a:ext>
                      </a:extLst>
                    </p:spPr>
                    <p:txBody>
                      <a:bodyPr wrap="square" lIns="45719" tIns="45719" rIns="45719" bIns="45719" numCol="1" anchor="t">
                        <a:noAutofit/>
                      </a:bodyPr>
                      <a:lstStyle>
                        <a:lvl1pPr>
                          <a:defRPr>
                            <a:solidFill>
                              <a:schemeClr val="accent1"/>
                            </a:solidFill>
                          </a:defRPr>
                        </a:lvl1pPr>
                      </a:lstStyle>
                      <a:p>
                        <a:pPr/>
                        <a:r>
                          <a:t>2m</a:t>
                        </a:r>
                      </a:p>
                    </p:txBody>
                  </p:sp>
                </p:grpSp>
                <p:grpSp>
                  <p:nvGrpSpPr>
                    <p:cNvPr id="606" name="Raggruppa"/>
                    <p:cNvGrpSpPr/>
                    <p:nvPr/>
                  </p:nvGrpSpPr>
                  <p:grpSpPr>
                    <a:xfrm>
                      <a:off x="565727" y="614348"/>
                      <a:ext cx="565769" cy="346852"/>
                      <a:chOff x="0" y="0"/>
                      <a:chExt cx="565768" cy="346851"/>
                    </a:xfrm>
                  </p:grpSpPr>
                  <p:sp>
                    <p:nvSpPr>
                      <p:cNvPr id="604" name="Linea"/>
                      <p:cNvSpPr/>
                      <p:nvPr/>
                    </p:nvSpPr>
                    <p:spPr>
                      <a:xfrm>
                        <a:off x="0" y="0"/>
                        <a:ext cx="565769" cy="0"/>
                      </a:xfrm>
                      <a:prstGeom prst="line">
                        <a:avLst/>
                      </a:prstGeom>
                      <a:noFill/>
                      <a:ln w="12700" cap="flat">
                        <a:solidFill>
                          <a:schemeClr val="accent1"/>
                        </a:solidFill>
                        <a:prstDash val="solid"/>
                        <a:miter lim="800000"/>
                        <a:headEnd type="triangle" w="med" len="med"/>
                        <a:tailEnd type="triangle" w="med" len="med"/>
                      </a:ln>
                      <a:effectLst/>
                    </p:spPr>
                    <p:txBody>
                      <a:bodyPr wrap="square" lIns="45719" tIns="45719" rIns="45719" bIns="45719" numCol="1" anchor="t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605" name="2m"/>
                      <p:cNvSpPr txBox="1"/>
                      <p:nvPr/>
                    </p:nvSpPr>
                    <p:spPr>
                      <a:xfrm>
                        <a:off x="90107" y="9834"/>
                        <a:ext cx="474455" cy="337018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val="1"/>
                        </a:ext>
                      </a:extLst>
                    </p:spPr>
                    <p:txBody>
                      <a:bodyPr wrap="square" lIns="45719" tIns="45719" rIns="45719" bIns="45719" numCol="1" anchor="t">
                        <a:noAutofit/>
                      </a:bodyPr>
                      <a:lstStyle>
                        <a:lvl1pPr>
                          <a:defRPr>
                            <a:solidFill>
                              <a:schemeClr val="accent1"/>
                            </a:solidFill>
                          </a:defRPr>
                        </a:lvl1pPr>
                      </a:lstStyle>
                      <a:p>
                        <a:pPr/>
                        <a:r>
                          <a:t>2m</a:t>
                        </a:r>
                      </a:p>
                    </p:txBody>
                  </p:sp>
                </p:grpSp>
              </p:grpSp>
            </p:grpSp>
          </p:grpSp>
        </p:grpSp>
        <p:pic>
          <p:nvPicPr>
            <p:cNvPr id="611" name="Immagine" descr="Immagin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610035" y="653206"/>
              <a:ext cx="347321" cy="2008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17" name="Raggruppa"/>
          <p:cNvGrpSpPr/>
          <p:nvPr/>
        </p:nvGrpSpPr>
        <p:grpSpPr>
          <a:xfrm>
            <a:off x="455106" y="2430227"/>
            <a:ext cx="4033989" cy="1165317"/>
            <a:chOff x="0" y="0"/>
            <a:chExt cx="4033988" cy="1165315"/>
          </a:xfrm>
        </p:grpSpPr>
        <p:sp>
          <p:nvSpPr>
            <p:cNvPr id="613" name="Ein = 500 MeV"/>
            <p:cNvSpPr txBox="1"/>
            <p:nvPr/>
          </p:nvSpPr>
          <p:spPr>
            <a:xfrm>
              <a:off x="992909" y="832228"/>
              <a:ext cx="1386183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E</a:t>
              </a:r>
              <a:r>
                <a:rPr baseline="-5999"/>
                <a:t>in</a:t>
              </a:r>
              <a:r>
                <a:t> = 500 MeV</a:t>
              </a:r>
            </a:p>
          </p:txBody>
        </p:sp>
        <p:sp>
          <p:nvSpPr>
            <p:cNvPr id="614" name="Eout = 1.0 GeV"/>
            <p:cNvSpPr txBox="1"/>
            <p:nvPr/>
          </p:nvSpPr>
          <p:spPr>
            <a:xfrm>
              <a:off x="2660753" y="815155"/>
              <a:ext cx="1373236" cy="3330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E</a:t>
              </a:r>
              <a:r>
                <a:rPr baseline="-5999"/>
                <a:t>out</a:t>
              </a:r>
              <a:r>
                <a:t> = 1.0 GeV</a:t>
              </a:r>
            </a:p>
          </p:txBody>
        </p:sp>
        <p:sp>
          <p:nvSpPr>
            <p:cNvPr id="615" name="PWFA:"/>
            <p:cNvSpPr txBox="1"/>
            <p:nvPr/>
          </p:nvSpPr>
          <p:spPr>
            <a:xfrm>
              <a:off x="0" y="815155"/>
              <a:ext cx="711248" cy="3330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PWFA:</a:t>
              </a:r>
            </a:p>
          </p:txBody>
        </p:sp>
        <p:sp>
          <p:nvSpPr>
            <p:cNvPr id="616" name="Linea"/>
            <p:cNvSpPr/>
            <p:nvPr/>
          </p:nvSpPr>
          <p:spPr>
            <a:xfrm flipV="1">
              <a:off x="347618" y="0"/>
              <a:ext cx="2198688" cy="87082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622" name="Raggruppa"/>
          <p:cNvGrpSpPr/>
          <p:nvPr/>
        </p:nvGrpSpPr>
        <p:grpSpPr>
          <a:xfrm>
            <a:off x="1785483" y="900452"/>
            <a:ext cx="4139189" cy="1062664"/>
            <a:chOff x="0" y="0"/>
            <a:chExt cx="4139188" cy="1062663"/>
          </a:xfrm>
        </p:grpSpPr>
        <p:sp>
          <p:nvSpPr>
            <p:cNvPr id="618" name="Ein = 1.0 GeV"/>
            <p:cNvSpPr txBox="1"/>
            <p:nvPr/>
          </p:nvSpPr>
          <p:spPr>
            <a:xfrm>
              <a:off x="1082623" y="17072"/>
              <a:ext cx="127679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E</a:t>
              </a:r>
              <a:r>
                <a:rPr baseline="-5999"/>
                <a:t>in</a:t>
              </a:r>
              <a:r>
                <a:t> = 1.0 GeV</a:t>
              </a:r>
            </a:p>
          </p:txBody>
        </p:sp>
        <p:sp>
          <p:nvSpPr>
            <p:cNvPr id="619" name="Eout = 5.0 GeV"/>
            <p:cNvSpPr txBox="1"/>
            <p:nvPr/>
          </p:nvSpPr>
          <p:spPr>
            <a:xfrm>
              <a:off x="2765954" y="0"/>
              <a:ext cx="137323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E</a:t>
              </a:r>
              <a:r>
                <a:rPr baseline="-5999"/>
                <a:t>out</a:t>
              </a:r>
              <a:r>
                <a:t> = 5.0 GeV</a:t>
              </a:r>
            </a:p>
          </p:txBody>
        </p:sp>
        <p:sp>
          <p:nvSpPr>
            <p:cNvPr id="620" name="LWFA:"/>
            <p:cNvSpPr txBox="1"/>
            <p:nvPr/>
          </p:nvSpPr>
          <p:spPr>
            <a:xfrm>
              <a:off x="0" y="0"/>
              <a:ext cx="676087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LWFA:</a:t>
              </a:r>
            </a:p>
          </p:txBody>
        </p:sp>
        <p:sp>
          <p:nvSpPr>
            <p:cNvPr id="621" name="Linea"/>
            <p:cNvSpPr/>
            <p:nvPr/>
          </p:nvSpPr>
          <p:spPr>
            <a:xfrm>
              <a:off x="321471" y="342513"/>
              <a:ext cx="2174245" cy="72015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9" dur="10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3" dur="10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22" grpId="3"/>
      <p:bldP build="whole" bldLvl="1" animBg="1" rev="0" advAuto="0" spid="612" grpId="1"/>
      <p:bldP build="whole" bldLvl="1" animBg="1" rev="0" advAuto="0" spid="569" grpId="4"/>
      <p:bldP build="whole" bldLvl="1" animBg="1" rev="0" advAuto="0" spid="617" grpId="2"/>
      <p:bldP build="whole" bldLvl="1" animBg="1" rev="0" advAuto="0" spid="570" grpId="5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Raggruppa"/>
          <p:cNvGrpSpPr/>
          <p:nvPr/>
        </p:nvGrpSpPr>
        <p:grpSpPr>
          <a:xfrm>
            <a:off x="195370" y="1196715"/>
            <a:ext cx="11801260" cy="4939603"/>
            <a:chOff x="0" y="11080"/>
            <a:chExt cx="11801258" cy="4939602"/>
          </a:xfrm>
        </p:grpSpPr>
        <p:pic>
          <p:nvPicPr>
            <p:cNvPr id="624" name="Immagine" descr="Immagin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3637" t="19607" r="32615" b="0"/>
            <a:stretch>
              <a:fillRect/>
            </a:stretch>
          </p:blipFill>
          <p:spPr>
            <a:xfrm rot="10800000">
              <a:off x="0" y="11080"/>
              <a:ext cx="11801258" cy="49336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25" name="Rettangolo"/>
            <p:cNvSpPr/>
            <p:nvPr/>
          </p:nvSpPr>
          <p:spPr>
            <a:xfrm>
              <a:off x="3478" y="4221678"/>
              <a:ext cx="5421440" cy="729005"/>
            </a:xfrm>
            <a:prstGeom prst="rect">
              <a:avLst/>
            </a:prstGeom>
            <a:solidFill>
              <a:srgbClr val="FF2600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62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28" name="Hybrid PWFA + LWFA 2: building constrai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Hybrid PWFA + LWFA 2: building constraints</a:t>
            </a:r>
          </a:p>
        </p:txBody>
      </p:sp>
      <p:grpSp>
        <p:nvGrpSpPr>
          <p:cNvPr id="667" name="Raggruppa"/>
          <p:cNvGrpSpPr/>
          <p:nvPr/>
        </p:nvGrpSpPr>
        <p:grpSpPr>
          <a:xfrm>
            <a:off x="295142" y="2542216"/>
            <a:ext cx="12192001" cy="1976814"/>
            <a:chOff x="0" y="0"/>
            <a:chExt cx="12192000" cy="1976812"/>
          </a:xfrm>
        </p:grpSpPr>
        <p:grpSp>
          <p:nvGrpSpPr>
            <p:cNvPr id="665" name="Raggruppa"/>
            <p:cNvGrpSpPr/>
            <p:nvPr/>
          </p:nvGrpSpPr>
          <p:grpSpPr>
            <a:xfrm>
              <a:off x="0" y="-1"/>
              <a:ext cx="12192001" cy="1976814"/>
              <a:chOff x="0" y="0"/>
              <a:chExt cx="12192000" cy="1976812"/>
            </a:xfrm>
          </p:grpSpPr>
          <p:grpSp>
            <p:nvGrpSpPr>
              <p:cNvPr id="631" name="Raggruppa"/>
              <p:cNvGrpSpPr/>
              <p:nvPr/>
            </p:nvGrpSpPr>
            <p:grpSpPr>
              <a:xfrm>
                <a:off x="0" y="-1"/>
                <a:ext cx="2188626" cy="863129"/>
                <a:chOff x="0" y="0"/>
                <a:chExt cx="2188625" cy="863127"/>
              </a:xfrm>
            </p:grpSpPr>
            <p:pic>
              <p:nvPicPr>
                <p:cNvPr id="629" name="Immagine" descr="Immagine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 flipH="1" rot="10800000">
                  <a:off x="61207" y="0"/>
                  <a:ext cx="2066211" cy="59658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630" name="Immagine" descr="Immagine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0" y="560958"/>
                  <a:ext cx="2188626" cy="30217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664" name="Raggruppa"/>
              <p:cNvGrpSpPr/>
              <p:nvPr/>
            </p:nvGrpSpPr>
            <p:grpSpPr>
              <a:xfrm>
                <a:off x="236711" y="404834"/>
                <a:ext cx="11955290" cy="1571979"/>
                <a:chOff x="0" y="0"/>
                <a:chExt cx="11955287" cy="1571977"/>
              </a:xfrm>
            </p:grpSpPr>
            <p:grpSp>
              <p:nvGrpSpPr>
                <p:cNvPr id="636" name="Raggruppa"/>
                <p:cNvGrpSpPr/>
                <p:nvPr/>
              </p:nvGrpSpPr>
              <p:grpSpPr>
                <a:xfrm>
                  <a:off x="0" y="0"/>
                  <a:ext cx="5630130" cy="588985"/>
                  <a:chOff x="0" y="0"/>
                  <a:chExt cx="5630129" cy="588984"/>
                </a:xfrm>
              </p:grpSpPr>
              <p:pic>
                <p:nvPicPr>
                  <p:cNvPr id="632" name="Immagine" descr="Immagine"/>
                  <p:cNvPicPr>
                    <a:picLocks noChangeAspect="1"/>
                  </p:cNvPicPr>
                  <p:nvPr/>
                </p:nvPicPr>
                <p:blipFill>
                  <a:blip r:embed="rId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2472544" y="294905"/>
                    <a:ext cx="578823" cy="294080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633" name="Linea"/>
                  <p:cNvSpPr/>
                  <p:nvPr/>
                </p:nvSpPr>
                <p:spPr>
                  <a:xfrm>
                    <a:off x="-1" y="0"/>
                    <a:ext cx="2567357" cy="452695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custDash>
                      <a:ds d="200000" sp="200000"/>
                    </a:custDash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/>
                  </a:p>
                </p:txBody>
              </p:sp>
              <p:pic>
                <p:nvPicPr>
                  <p:cNvPr id="634" name="Immagine" descr="Immagine"/>
                  <p:cNvPicPr>
                    <a:picLocks noChangeAspect="1"/>
                  </p:cNvPicPr>
                  <p:nvPr/>
                </p:nvPicPr>
                <p:blipFill>
                  <a:blip r:embed="rId6">
                    <a:extLst/>
                  </a:blip>
                  <a:stretch>
                    <a:fillRect/>
                  </a:stretch>
                </p:blipFill>
                <p:spPr>
                  <a:xfrm rot="600000">
                    <a:off x="1030833" y="125337"/>
                    <a:ext cx="402738" cy="232909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635" name="Linea"/>
                  <p:cNvSpPr/>
                  <p:nvPr/>
                </p:nvSpPr>
                <p:spPr>
                  <a:xfrm>
                    <a:off x="3023168" y="457390"/>
                    <a:ext cx="2606962" cy="1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custDash>
                      <a:ds d="200000" sp="200000"/>
                    </a:custDash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663" name="Raggruppa"/>
                <p:cNvGrpSpPr/>
                <p:nvPr/>
              </p:nvGrpSpPr>
              <p:grpSpPr>
                <a:xfrm>
                  <a:off x="3167670" y="199806"/>
                  <a:ext cx="8787618" cy="1372172"/>
                  <a:chOff x="-1325376" y="0"/>
                  <a:chExt cx="8787617" cy="1372171"/>
                </a:xfrm>
              </p:grpSpPr>
              <p:grpSp>
                <p:nvGrpSpPr>
                  <p:cNvPr id="641" name="Raggruppa"/>
                  <p:cNvGrpSpPr/>
                  <p:nvPr/>
                </p:nvGrpSpPr>
                <p:grpSpPr>
                  <a:xfrm>
                    <a:off x="-1" y="52167"/>
                    <a:ext cx="965299" cy="1133971"/>
                    <a:chOff x="0" y="0"/>
                    <a:chExt cx="965297" cy="1133970"/>
                  </a:xfrm>
                </p:grpSpPr>
                <p:pic>
                  <p:nvPicPr>
                    <p:cNvPr id="637" name="Immagine" descr="Immagine"/>
                    <p:cNvPicPr>
                      <a:picLocks noChangeAspect="0"/>
                    </p:cNvPicPr>
                    <p:nvPr/>
                  </p:nvPicPr>
                  <p:blipFill>
                    <a:blip r:embed="rId7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0" y="0"/>
                      <a:ext cx="965298" cy="386966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grpSp>
                  <p:nvGrpSpPr>
                    <p:cNvPr id="640" name="Raggruppa"/>
                    <p:cNvGrpSpPr/>
                    <p:nvPr/>
                  </p:nvGrpSpPr>
                  <p:grpSpPr>
                    <a:xfrm>
                      <a:off x="-1" y="712373"/>
                      <a:ext cx="965299" cy="421598"/>
                      <a:chOff x="0" y="223988"/>
                      <a:chExt cx="965297" cy="421596"/>
                    </a:xfrm>
                  </p:grpSpPr>
                  <p:sp>
                    <p:nvSpPr>
                      <p:cNvPr id="638" name="Linea"/>
                      <p:cNvSpPr/>
                      <p:nvPr/>
                    </p:nvSpPr>
                    <p:spPr>
                      <a:xfrm>
                        <a:off x="0" y="223988"/>
                        <a:ext cx="965298" cy="1"/>
                      </a:xfrm>
                      <a:prstGeom prst="line">
                        <a:avLst/>
                      </a:prstGeom>
                      <a:noFill/>
                      <a:ln w="12700" cap="flat">
                        <a:solidFill>
                          <a:schemeClr val="accent1"/>
                        </a:solidFill>
                        <a:prstDash val="solid"/>
                        <a:miter lim="800000"/>
                        <a:headEnd type="triangle" w="med" len="med"/>
                        <a:tailEnd type="triangle" w="med" len="med"/>
                      </a:ln>
                      <a:effectLst/>
                    </p:spPr>
                    <p:txBody>
                      <a:bodyPr wrap="square" lIns="45719" tIns="45719" rIns="45719" bIns="45719" numCol="1" anchor="t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639" name="3 m"/>
                      <p:cNvSpPr txBox="1"/>
                      <p:nvPr/>
                    </p:nvSpPr>
                    <p:spPr>
                      <a:xfrm>
                        <a:off x="207569" y="232382"/>
                        <a:ext cx="550159" cy="413203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val="1"/>
                        </a:ext>
                      </a:extLst>
                    </p:spPr>
                    <p:txBody>
                      <a:bodyPr wrap="square" lIns="45719" tIns="45719" rIns="45719" bIns="45719" numCol="1" anchor="t">
                        <a:noAutofit/>
                      </a:bodyPr>
                      <a:lstStyle>
                        <a:lvl1pPr>
                          <a:defRPr>
                            <a:solidFill>
                              <a:schemeClr val="accent1"/>
                            </a:solidFill>
                          </a:defRPr>
                        </a:lvl1pPr>
                      </a:lstStyle>
                      <a:p>
                        <a:pPr/>
                        <a:r>
                          <a:t>3 m</a:t>
                        </a:r>
                      </a:p>
                    </p:txBody>
                  </p:sp>
                </p:grpSp>
              </p:grpSp>
              <p:grpSp>
                <p:nvGrpSpPr>
                  <p:cNvPr id="645" name="Raggruppa"/>
                  <p:cNvGrpSpPr/>
                  <p:nvPr/>
                </p:nvGrpSpPr>
                <p:grpSpPr>
                  <a:xfrm>
                    <a:off x="969427" y="53225"/>
                    <a:ext cx="3271092" cy="1144918"/>
                    <a:chOff x="0" y="0"/>
                    <a:chExt cx="3271091" cy="1144916"/>
                  </a:xfrm>
                </p:grpSpPr>
                <p:pic>
                  <p:nvPicPr>
                    <p:cNvPr id="642" name="Immagine" descr="Immagine"/>
                    <p:cNvPicPr>
                      <a:picLocks noChangeAspect="0"/>
                    </p:cNvPicPr>
                    <p:nvPr/>
                  </p:nvPicPr>
                  <p:blipFill>
                    <a:blip r:embed="rId8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0" y="0"/>
                      <a:ext cx="3220232" cy="425929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sp>
                  <p:nvSpPr>
                    <p:cNvPr id="643" name="Linea"/>
                    <p:cNvSpPr/>
                    <p:nvPr/>
                  </p:nvSpPr>
                  <p:spPr>
                    <a:xfrm>
                      <a:off x="8636" y="714850"/>
                      <a:ext cx="3262456" cy="1"/>
                    </a:xfrm>
                    <a:prstGeom prst="line">
                      <a:avLst/>
                    </a:prstGeom>
                    <a:noFill/>
                    <a:ln w="12700" cap="flat">
                      <a:solidFill>
                        <a:schemeClr val="accent1"/>
                      </a:solidFill>
                      <a:prstDash val="solid"/>
                      <a:miter lim="800000"/>
                      <a:headEnd type="triangle" w="med" len="med"/>
                      <a:tailEnd type="triangle" w="med" len="med"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644" name="10 m"/>
                    <p:cNvSpPr txBox="1"/>
                    <p:nvPr/>
                  </p:nvSpPr>
                  <p:spPr>
                    <a:xfrm>
                      <a:off x="1266662" y="718519"/>
                      <a:ext cx="686907" cy="426398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45719" tIns="45719" rIns="45719" bIns="45719" numCol="1" anchor="t">
                      <a:noAutofit/>
                    </a:bodyPr>
                    <a:lstStyle>
                      <a:lvl1pPr>
                        <a:defRPr>
                          <a:solidFill>
                            <a:schemeClr val="accent1"/>
                          </a:solidFill>
                        </a:defRPr>
                      </a:lvl1pPr>
                    </a:lstStyle>
                    <a:p>
                      <a:pPr/>
                      <a:r>
                        <a:t>10 m</a:t>
                      </a:r>
                    </a:p>
                  </p:txBody>
                </p:sp>
              </p:grpSp>
              <p:grpSp>
                <p:nvGrpSpPr>
                  <p:cNvPr id="654" name="Raggruppa"/>
                  <p:cNvGrpSpPr/>
                  <p:nvPr/>
                </p:nvGrpSpPr>
                <p:grpSpPr>
                  <a:xfrm>
                    <a:off x="4195675" y="-1"/>
                    <a:ext cx="3266566" cy="1372173"/>
                    <a:chOff x="0" y="0"/>
                    <a:chExt cx="3266565" cy="1372171"/>
                  </a:xfrm>
                </p:grpSpPr>
                <p:grpSp>
                  <p:nvGrpSpPr>
                    <p:cNvPr id="650" name="Raggruppa"/>
                    <p:cNvGrpSpPr/>
                    <p:nvPr/>
                  </p:nvGrpSpPr>
                  <p:grpSpPr>
                    <a:xfrm>
                      <a:off x="-1" y="-1"/>
                      <a:ext cx="1300821" cy="1216863"/>
                      <a:chOff x="0" y="0"/>
                      <a:chExt cx="1300819" cy="1216861"/>
                    </a:xfrm>
                  </p:grpSpPr>
                  <p:pic>
                    <p:nvPicPr>
                      <p:cNvPr id="646" name="bending_magnet.png" descr="bending_magnet.png"/>
                      <p:cNvPicPr>
                        <a:picLocks noChangeAspect="0"/>
                      </p:cNvPicPr>
                      <p:nvPr/>
                    </p:nvPicPr>
                    <p:blipFill>
                      <a:blip r:embed="rId9">
                        <a:extLst/>
                      </a:blip>
                      <a:stretch>
                        <a:fillRect/>
                      </a:stretch>
                    </p:blipFill>
                    <p:spPr>
                      <a:xfrm>
                        <a:off x="9564" y="0"/>
                        <a:ext cx="1291256" cy="557260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grpSp>
                    <p:nvGrpSpPr>
                      <p:cNvPr id="649" name="Raggruppa"/>
                      <p:cNvGrpSpPr/>
                      <p:nvPr/>
                    </p:nvGrpSpPr>
                    <p:grpSpPr>
                      <a:xfrm>
                        <a:off x="-1" y="767076"/>
                        <a:ext cx="1288084" cy="449786"/>
                        <a:chOff x="0" y="352044"/>
                        <a:chExt cx="1288082" cy="449784"/>
                      </a:xfrm>
                    </p:grpSpPr>
                    <p:sp>
                      <p:nvSpPr>
                        <p:cNvPr id="647" name="Linea"/>
                        <p:cNvSpPr/>
                        <p:nvPr/>
                      </p:nvSpPr>
                      <p:spPr>
                        <a:xfrm>
                          <a:off x="0" y="352044"/>
                          <a:ext cx="1288083" cy="1"/>
                        </a:xfrm>
                        <a:prstGeom prst="line">
                          <a:avLst/>
                        </a:prstGeom>
                        <a:noFill/>
                        <a:ln w="12700" cap="flat">
                          <a:solidFill>
                            <a:schemeClr val="accent1"/>
                          </a:solidFill>
                          <a:prstDash val="solid"/>
                          <a:miter lim="800000"/>
                          <a:headEnd type="triangle" w="med" len="med"/>
                          <a:tailEnd type="triangle" w="med" len="med"/>
                        </a:ln>
                        <a:effectLst/>
                      </p:spPr>
                      <p:txBody>
                        <a:bodyPr wrap="square" lIns="45719" tIns="45719" rIns="45719" bIns="457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648" name="4 m"/>
                        <p:cNvSpPr txBox="1"/>
                        <p:nvPr/>
                      </p:nvSpPr>
                      <p:spPr>
                        <a:xfrm>
                          <a:off x="371489" y="364919"/>
                          <a:ext cx="545104" cy="436910"/>
                        </a:xfrm>
                        <a:prstGeom prst="rect">
                          <a:avLst/>
                        </a:prstGeom>
                        <a:noFill/>
                        <a:ln w="12700" cap="flat">
                          <a:noFill/>
                          <a:miter lim="400000"/>
                        </a:ln>
                        <a:effectLst/>
                        <a:extLst>
                          <a:ext uri="{C572A759-6A51-4108-AA02-DFA0A04FC94B}">
                            <ma14:wrappingTextBoxFlag xmlns:ma14="http://schemas.microsoft.com/office/mac/drawingml/2011/main" val="1"/>
                          </a:ext>
                        </a:extLst>
                      </p:spPr>
                      <p:txBody>
                        <a:bodyPr wrap="square" lIns="45719" tIns="45719" rIns="45719" bIns="45719" numCol="1" anchor="t">
                          <a:noAutofit/>
                        </a:bodyPr>
                        <a:lstStyle>
                          <a:lvl1pPr>
                            <a:defRPr>
                              <a:solidFill>
                                <a:schemeClr val="accent1"/>
                              </a:solidFill>
                            </a:defRPr>
                          </a:lvl1pPr>
                        </a:lstStyle>
                        <a:p>
                          <a:pPr/>
                          <a:r>
                            <a:t>4 m</a:t>
                          </a:r>
                        </a:p>
                      </p:txBody>
                    </p:sp>
                  </p:grpSp>
                </p:grpSp>
                <p:grpSp>
                  <p:nvGrpSpPr>
                    <p:cNvPr id="653" name="Raggruppa"/>
                    <p:cNvGrpSpPr/>
                    <p:nvPr/>
                  </p:nvGrpSpPr>
                  <p:grpSpPr>
                    <a:xfrm>
                      <a:off x="1296529" y="318276"/>
                      <a:ext cx="1970037" cy="1053896"/>
                      <a:chOff x="0" y="0"/>
                      <a:chExt cx="1970036" cy="1053894"/>
                    </a:xfrm>
                  </p:grpSpPr>
                  <p:sp>
                    <p:nvSpPr>
                      <p:cNvPr id="651" name="Linea"/>
                      <p:cNvSpPr/>
                      <p:nvPr/>
                    </p:nvSpPr>
                    <p:spPr>
                      <a:xfrm>
                        <a:off x="-1" y="0"/>
                        <a:ext cx="1142822" cy="459526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custDash>
                          <a:ds d="200000" sp="200000"/>
                        </a:custDash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t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pic>
                    <p:nvPicPr>
                      <p:cNvPr id="652" name="Immagine" descr="Immagine"/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/>
                      </a:blip>
                      <a:stretch>
                        <a:fillRect/>
                      </a:stretch>
                    </p:blipFill>
                    <p:spPr>
                      <a:xfrm>
                        <a:off x="939790" y="182792"/>
                        <a:ext cx="1030247" cy="871103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</p:grpSp>
              </p:grpSp>
              <p:grpSp>
                <p:nvGrpSpPr>
                  <p:cNvPr id="662" name="Raggruppa"/>
                  <p:cNvGrpSpPr/>
                  <p:nvPr/>
                </p:nvGrpSpPr>
                <p:grpSpPr>
                  <a:xfrm>
                    <a:off x="-1325377" y="52167"/>
                    <a:ext cx="1312038" cy="1114570"/>
                    <a:chOff x="0" y="0"/>
                    <a:chExt cx="1312037" cy="1114568"/>
                  </a:xfrm>
                </p:grpSpPr>
                <p:pic>
                  <p:nvPicPr>
                    <p:cNvPr id="655" name="Immagine" descr="Immagine"/>
                    <p:cNvPicPr>
                      <a:picLocks noChangeAspect="0"/>
                    </p:cNvPicPr>
                    <p:nvPr/>
                  </p:nvPicPr>
                  <p:blipFill>
                    <a:blip r:embed="rId7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0" y="0"/>
                      <a:ext cx="641317" cy="386966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grpSp>
                  <p:nvGrpSpPr>
                    <p:cNvPr id="658" name="Raggruppa"/>
                    <p:cNvGrpSpPr/>
                    <p:nvPr/>
                  </p:nvGrpSpPr>
                  <p:grpSpPr>
                    <a:xfrm>
                      <a:off x="0" y="712373"/>
                      <a:ext cx="656043" cy="402196"/>
                      <a:chOff x="0" y="0"/>
                      <a:chExt cx="656042" cy="402195"/>
                    </a:xfrm>
                  </p:grpSpPr>
                  <p:sp>
                    <p:nvSpPr>
                      <p:cNvPr id="656" name="Linea"/>
                      <p:cNvSpPr/>
                      <p:nvPr/>
                    </p:nvSpPr>
                    <p:spPr>
                      <a:xfrm>
                        <a:off x="0" y="0"/>
                        <a:ext cx="656043" cy="0"/>
                      </a:xfrm>
                      <a:prstGeom prst="line">
                        <a:avLst/>
                      </a:prstGeom>
                      <a:noFill/>
                      <a:ln w="12700" cap="flat">
                        <a:solidFill>
                          <a:schemeClr val="accent1"/>
                        </a:solidFill>
                        <a:prstDash val="solid"/>
                        <a:miter lim="800000"/>
                        <a:headEnd type="triangle" w="med" len="med"/>
                        <a:tailEnd type="triangle" w="med" len="med"/>
                      </a:ln>
                      <a:effectLst/>
                    </p:spPr>
                    <p:txBody>
                      <a:bodyPr wrap="square" lIns="45719" tIns="45719" rIns="45719" bIns="45719" numCol="1" anchor="t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657" name="2m"/>
                      <p:cNvSpPr txBox="1"/>
                      <p:nvPr/>
                    </p:nvSpPr>
                    <p:spPr>
                      <a:xfrm>
                        <a:off x="104484" y="11404"/>
                        <a:ext cx="550159" cy="390792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val="1"/>
                        </a:ext>
                      </a:extLst>
                    </p:spPr>
                    <p:txBody>
                      <a:bodyPr wrap="square" lIns="45719" tIns="45719" rIns="45719" bIns="45719" numCol="1" anchor="t">
                        <a:noAutofit/>
                      </a:bodyPr>
                      <a:lstStyle>
                        <a:lvl1pPr>
                          <a:defRPr>
                            <a:solidFill>
                              <a:schemeClr val="accent1"/>
                            </a:solidFill>
                          </a:defRPr>
                        </a:lvl1pPr>
                      </a:lstStyle>
                      <a:p>
                        <a:pPr/>
                        <a:r>
                          <a:t>2m</a:t>
                        </a:r>
                      </a:p>
                    </p:txBody>
                  </p:sp>
                </p:grpSp>
                <p:grpSp>
                  <p:nvGrpSpPr>
                    <p:cNvPr id="661" name="Raggruppa"/>
                    <p:cNvGrpSpPr/>
                    <p:nvPr/>
                  </p:nvGrpSpPr>
                  <p:grpSpPr>
                    <a:xfrm>
                      <a:off x="655994" y="712373"/>
                      <a:ext cx="656044" cy="402196"/>
                      <a:chOff x="0" y="0"/>
                      <a:chExt cx="656042" cy="402195"/>
                    </a:xfrm>
                  </p:grpSpPr>
                  <p:sp>
                    <p:nvSpPr>
                      <p:cNvPr id="659" name="Linea"/>
                      <p:cNvSpPr/>
                      <p:nvPr/>
                    </p:nvSpPr>
                    <p:spPr>
                      <a:xfrm>
                        <a:off x="0" y="0"/>
                        <a:ext cx="656043" cy="0"/>
                      </a:xfrm>
                      <a:prstGeom prst="line">
                        <a:avLst/>
                      </a:prstGeom>
                      <a:noFill/>
                      <a:ln w="12700" cap="flat">
                        <a:solidFill>
                          <a:schemeClr val="accent1"/>
                        </a:solidFill>
                        <a:prstDash val="solid"/>
                        <a:miter lim="800000"/>
                        <a:headEnd type="triangle" w="med" len="med"/>
                        <a:tailEnd type="triangle" w="med" len="med"/>
                      </a:ln>
                      <a:effectLst/>
                    </p:spPr>
                    <p:txBody>
                      <a:bodyPr wrap="square" lIns="45719" tIns="45719" rIns="45719" bIns="45719" numCol="1" anchor="t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660" name="2m"/>
                      <p:cNvSpPr txBox="1"/>
                      <p:nvPr/>
                    </p:nvSpPr>
                    <p:spPr>
                      <a:xfrm>
                        <a:off x="104484" y="11404"/>
                        <a:ext cx="550159" cy="390792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val="1"/>
                        </a:ext>
                      </a:extLst>
                    </p:spPr>
                    <p:txBody>
                      <a:bodyPr wrap="square" lIns="45719" tIns="45719" rIns="45719" bIns="45719" numCol="1" anchor="t">
                        <a:noAutofit/>
                      </a:bodyPr>
                      <a:lstStyle>
                        <a:lvl1pPr>
                          <a:defRPr>
                            <a:solidFill>
                              <a:schemeClr val="accent1"/>
                            </a:solidFill>
                          </a:defRPr>
                        </a:lvl1pPr>
                      </a:lstStyle>
                      <a:p>
                        <a:pPr/>
                        <a:r>
                          <a:t>2m</a:t>
                        </a:r>
                      </a:p>
                    </p:txBody>
                  </p:sp>
                </p:grpSp>
              </p:grpSp>
            </p:grpSp>
          </p:grpSp>
        </p:grpSp>
        <p:pic>
          <p:nvPicPr>
            <p:cNvPr id="666" name="Immagine" descr="Immagin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186051" y="757432"/>
              <a:ext cx="402739" cy="2329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6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Hose instability/dispersion related problems: Dumper bunch, arXiv:2409.12041v1"/>
          <p:cNvSpPr txBox="1"/>
          <p:nvPr>
            <p:ph type="body" sz="quarter" idx="1"/>
          </p:nvPr>
        </p:nvSpPr>
        <p:spPr>
          <a:xfrm>
            <a:off x="333735" y="1825625"/>
            <a:ext cx="11524530" cy="1319419"/>
          </a:xfrm>
          <a:prstGeom prst="rect">
            <a:avLst/>
          </a:prstGeom>
        </p:spPr>
        <p:txBody>
          <a:bodyPr/>
          <a:lstStyle>
            <a:lvl1pPr marL="221742" indent="-221742" defTabSz="886968">
              <a:spcBef>
                <a:spcPts val="900"/>
              </a:spcBef>
              <a:defRPr sz="2716"/>
            </a:lvl1pPr>
          </a:lstStyle>
          <a:p>
            <a:pPr/>
            <a:r>
              <a:t>Hose instability/dispersion related problems: Dumper bunch, arXiv:2409.12041v1</a:t>
            </a:r>
          </a:p>
        </p:txBody>
      </p:sp>
      <p:sp>
        <p:nvSpPr>
          <p:cNvPr id="67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71" name="Risk mitig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Risk mitigation</a:t>
            </a:r>
          </a:p>
        </p:txBody>
      </p:sp>
      <p:sp>
        <p:nvSpPr>
          <p:cNvPr id="672" name="Long guiding channel: filament, HOFI"/>
          <p:cNvSpPr txBox="1"/>
          <p:nvPr/>
        </p:nvSpPr>
        <p:spPr>
          <a:xfrm>
            <a:off x="333735" y="3917291"/>
            <a:ext cx="1152453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800"/>
            </a:p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pPr>
            <a:r>
              <a:t>Long guiding channel: filament, HOFI</a:t>
            </a:r>
          </a:p>
        </p:txBody>
      </p:sp>
      <p:pic>
        <p:nvPicPr>
          <p:cNvPr id="673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6644" y="2756110"/>
            <a:ext cx="9878712" cy="1345780"/>
          </a:xfrm>
          <a:prstGeom prst="rect">
            <a:avLst/>
          </a:prstGeom>
          <a:ln w="12700">
            <a:miter lim="400000"/>
          </a:ln>
        </p:spPr>
      </p:pic>
      <p:sp>
        <p:nvSpPr>
          <p:cNvPr id="674" name="Laser removal: plasma mirror"/>
          <p:cNvSpPr txBox="1"/>
          <p:nvPr/>
        </p:nvSpPr>
        <p:spPr>
          <a:xfrm>
            <a:off x="333735" y="4619449"/>
            <a:ext cx="1152453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800"/>
            </a:p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pPr>
            <a:r>
              <a:t>Laser removal: plasma mirror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1" dur="10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72" grpId="3"/>
      <p:bldP build="whole" bldLvl="1" animBg="1" rev="0" advAuto="0" spid="674" grpId="4"/>
      <p:bldP build="whole" bldLvl="1" animBg="1" rev="0" advAuto="0" spid="669" grpId="1"/>
      <p:bldP build="whole" bldLvl="1" animBg="1" rev="0" advAuto="0" spid="673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Thanks for your attention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Thanks for your attention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Backup slides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Backup slides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81" name="Dogleg LWFA: injection @ 500 - 600 MeV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Dogleg LWFA: injection @ 500 - 600 MeV</a:t>
            </a:r>
          </a:p>
        </p:txBody>
      </p:sp>
      <p:pic>
        <p:nvPicPr>
          <p:cNvPr id="682" name="emittance.jpg" descr="emittanc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38759" y="1058237"/>
            <a:ext cx="4647927" cy="2793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683" name="energy.jpg" descr="energy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4456" y="3822370"/>
            <a:ext cx="4647928" cy="2746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684" name="espread.jpg" descr="espread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38759" y="3847934"/>
            <a:ext cx="4647927" cy="2695798"/>
          </a:xfrm>
          <a:prstGeom prst="rect">
            <a:avLst/>
          </a:prstGeom>
          <a:ln w="12700">
            <a:miter lim="400000"/>
          </a:ln>
        </p:spPr>
      </p:pic>
      <p:sp>
        <p:nvSpPr>
          <p:cNvPr id="685" name="Laser parameters:…"/>
          <p:cNvSpPr txBox="1"/>
          <p:nvPr/>
        </p:nvSpPr>
        <p:spPr>
          <a:xfrm>
            <a:off x="581220" y="1546185"/>
            <a:ext cx="1767741" cy="1209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Laser parameters:</a:t>
            </a:r>
          </a:p>
          <a:p>
            <a:pPr/>
            <a:r>
              <a:t>σ</a:t>
            </a:r>
            <a:r>
              <a:rPr baseline="-5999"/>
              <a:t>tr</a:t>
            </a:r>
            <a:r>
              <a:t> = 40 μm</a:t>
            </a:r>
          </a:p>
          <a:p>
            <a:pPr/>
            <a:r>
              <a:t>E</a:t>
            </a:r>
            <a:r>
              <a:rPr baseline="-5999"/>
              <a:t>l </a:t>
            </a:r>
            <a:r>
              <a:t>= 12 J</a:t>
            </a:r>
          </a:p>
          <a:p>
            <a:pPr/>
            <a:r>
              <a:t>σ</a:t>
            </a:r>
            <a:r>
              <a:rPr baseline="-5999"/>
              <a:t>τ</a:t>
            </a:r>
            <a:r>
              <a:t> = 30 fs  </a:t>
            </a:r>
          </a:p>
        </p:txBody>
      </p:sp>
      <p:sp>
        <p:nvSpPr>
          <p:cNvPr id="686" name="Bunch parameters:…"/>
          <p:cNvSpPr txBox="1"/>
          <p:nvPr/>
        </p:nvSpPr>
        <p:spPr>
          <a:xfrm>
            <a:off x="3096427" y="1546185"/>
            <a:ext cx="1860610" cy="1209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Bunch parameters:</a:t>
            </a:r>
          </a:p>
          <a:p>
            <a:pPr/>
            <a:r>
              <a:t>q = 30 pC</a:t>
            </a:r>
          </a:p>
          <a:p>
            <a:pPr/>
            <a:r>
              <a:t>E</a:t>
            </a:r>
            <a:r>
              <a:rPr baseline="-5999"/>
              <a:t>in </a:t>
            </a:r>
            <a:r>
              <a:t>= 500 MeV</a:t>
            </a:r>
          </a:p>
          <a:p>
            <a:pPr/>
            <a:r>
              <a:t>σ</a:t>
            </a:r>
            <a:r>
              <a:rPr baseline="-5999"/>
              <a:t>τ</a:t>
            </a:r>
            <a:r>
              <a:t> = 13 fs  </a:t>
            </a:r>
          </a:p>
        </p:txBody>
      </p:sp>
      <p:sp>
        <p:nvSpPr>
          <p:cNvPr id="687" name="n0 ="/>
          <p:cNvSpPr txBox="1"/>
          <p:nvPr/>
        </p:nvSpPr>
        <p:spPr>
          <a:xfrm>
            <a:off x="1840715" y="3092457"/>
            <a:ext cx="1875410" cy="393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n</a:t>
            </a:r>
            <a:r>
              <a:rPr baseline="-5999"/>
              <a:t>0</a:t>
            </a:r>
            <a:r>
              <a:t> = </a:t>
            </a:r>
            <a14:m>
              <m:oMath>
                <m:r>
                  <a:rPr xmlns:a="http://schemas.openxmlformats.org/drawingml/2006/main" sz="1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5</m:t>
                </m:r>
                <m:r>
                  <a:rPr xmlns:a="http://schemas.openxmlformats.org/drawingml/2006/main" sz="1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×</m:t>
                </m:r>
                <m:sSup>
                  <m:e>
                    <m:r>
                      <a:rPr xmlns:a="http://schemas.openxmlformats.org/drawingml/2006/main" sz="1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10</m:t>
                    </m:r>
                  </m:e>
                  <m:sup>
                    <m:r>
                      <a:rPr xmlns:a="http://schemas.openxmlformats.org/drawingml/2006/main" sz="1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16</m:t>
                    </m:r>
                  </m:sup>
                </m:sSup>
                <m:sSup>
                  <m:e>
                    <m:r>
                      <m:rPr>
                        <m:nor/>
                      </m:rPr>
                      <a:rPr xmlns:a="http://schemas.openxmlformats.org/drawingml/2006/main" sz="1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cm</m:t>
                    </m:r>
                  </m:e>
                  <m:sup>
                    <m:r>
                      <a:rPr xmlns:a="http://schemas.openxmlformats.org/drawingml/2006/main" sz="1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1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sup>
                </m:sSup>
              </m:oMath>
            </a14:m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0800000">
            <a:off x="112323" y="1079238"/>
            <a:ext cx="11967354" cy="2981319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Rettangolo"/>
          <p:cNvSpPr/>
          <p:nvPr/>
        </p:nvSpPr>
        <p:spPr>
          <a:xfrm>
            <a:off x="3793302" y="2543035"/>
            <a:ext cx="2087785" cy="1366959"/>
          </a:xfrm>
          <a:prstGeom prst="rect">
            <a:avLst/>
          </a:prstGeom>
          <a:solidFill>
            <a:srgbClr val="FF2600">
              <a:alpha val="29776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5" name="Numero diapositiva"/>
          <p:cNvSpPr txBox="1"/>
          <p:nvPr>
            <p:ph type="sldNum" sz="quarter" idx="2"/>
          </p:nvPr>
        </p:nvSpPr>
        <p:spPr>
          <a:xfrm>
            <a:off x="11673491" y="6539198"/>
            <a:ext cx="181383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6" name="Boundary condi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Boundary conditions</a:t>
            </a:r>
          </a:p>
        </p:txBody>
      </p:sp>
      <p:grpSp>
        <p:nvGrpSpPr>
          <p:cNvPr id="152" name="Raggruppa"/>
          <p:cNvGrpSpPr/>
          <p:nvPr/>
        </p:nvGrpSpPr>
        <p:grpSpPr>
          <a:xfrm>
            <a:off x="12914" y="4144114"/>
            <a:ext cx="12166172" cy="1835251"/>
            <a:chOff x="0" y="0"/>
            <a:chExt cx="12166171" cy="1835249"/>
          </a:xfrm>
        </p:grpSpPr>
        <p:pic>
          <p:nvPicPr>
            <p:cNvPr id="147" name="d0yc4cUTIdh0ZA4a.png" descr="d0yc4cUTIdh0ZA4a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38663" r="0" b="33219"/>
            <a:stretch>
              <a:fillRect/>
            </a:stretch>
          </p:blipFill>
          <p:spPr>
            <a:xfrm>
              <a:off x="0" y="0"/>
              <a:ext cx="12166172" cy="1835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8" name="Linea"/>
            <p:cNvSpPr/>
            <p:nvPr/>
          </p:nvSpPr>
          <p:spPr>
            <a:xfrm>
              <a:off x="30124" y="922854"/>
              <a:ext cx="12105956" cy="1"/>
            </a:xfrm>
            <a:prstGeom prst="line">
              <a:avLst/>
            </a:prstGeom>
            <a:noFill/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49" name="Wall"/>
            <p:cNvSpPr txBox="1"/>
            <p:nvPr/>
          </p:nvSpPr>
          <p:spPr>
            <a:xfrm>
              <a:off x="7571574" y="665527"/>
              <a:ext cx="528189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>
                  <a:solidFill>
                    <a:schemeClr val="accent1"/>
                  </a:solidFill>
                </a:defRPr>
              </a:lvl1pPr>
            </a:lstStyle>
            <a:p>
              <a:pPr/>
              <a:r>
                <a:t>Wall</a:t>
              </a:r>
            </a:p>
          </p:txBody>
        </p:sp>
        <p:sp>
          <p:nvSpPr>
            <p:cNvPr id="150" name="Injector"/>
            <p:cNvSpPr txBox="1"/>
            <p:nvPr/>
          </p:nvSpPr>
          <p:spPr>
            <a:xfrm>
              <a:off x="732587" y="1360915"/>
              <a:ext cx="821529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Injector</a:t>
              </a:r>
            </a:p>
          </p:txBody>
        </p:sp>
        <p:sp>
          <p:nvSpPr>
            <p:cNvPr id="151" name="Plasma"/>
            <p:cNvSpPr txBox="1"/>
            <p:nvPr/>
          </p:nvSpPr>
          <p:spPr>
            <a:xfrm>
              <a:off x="6658516" y="1360915"/>
              <a:ext cx="765719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Plasma</a:t>
              </a:r>
            </a:p>
          </p:txBody>
        </p:sp>
      </p:grpSp>
      <p:sp>
        <p:nvSpPr>
          <p:cNvPr id="153" name="But also an operating user facility!"/>
          <p:cNvSpPr txBox="1"/>
          <p:nvPr/>
        </p:nvSpPr>
        <p:spPr>
          <a:xfrm>
            <a:off x="4463542" y="6087991"/>
            <a:ext cx="3343050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>
                <a:solidFill>
                  <a:srgbClr val="FF2600"/>
                </a:solidFill>
              </a:defRPr>
            </a:pPr>
            <a:r>
              <a:rPr u="sng"/>
              <a:t>But also an operating user facility</a:t>
            </a:r>
            <a:r>
              <a:t>!</a:t>
            </a:r>
          </a:p>
        </p:txBody>
      </p:sp>
      <p:sp>
        <p:nvSpPr>
          <p:cNvPr id="154" name="Ovale"/>
          <p:cNvSpPr/>
          <p:nvPr/>
        </p:nvSpPr>
        <p:spPr>
          <a:xfrm>
            <a:off x="6823363" y="4962623"/>
            <a:ext cx="1552504" cy="752322"/>
          </a:xfrm>
          <a:prstGeom prst="ellipse">
            <a:avLst/>
          </a:prstGeom>
          <a:ln w="50800">
            <a:solidFill>
              <a:srgbClr val="FF2600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7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4" grpId="2"/>
      <p:bldP build="whole" bldLvl="1" animBg="1" rev="0" advAuto="0" spid="154" grpId="3"/>
      <p:bldP build="whole" bldLvl="1" animBg="1" rev="0" advAuto="0" spid="15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Numero diapositiva"/>
          <p:cNvSpPr txBox="1"/>
          <p:nvPr>
            <p:ph type="sldNum" sz="quarter" idx="2"/>
          </p:nvPr>
        </p:nvSpPr>
        <p:spPr>
          <a:xfrm>
            <a:off x="11673491" y="6539198"/>
            <a:ext cx="181383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7" name="The interaction chamber, transfer line and diagnostic dipo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900"/>
            </a:lvl1pPr>
          </a:lstStyle>
          <a:p>
            <a:pPr/>
            <a:r>
              <a:t>The interaction chamber, transfer line and diagnostic dipole</a:t>
            </a:r>
          </a:p>
        </p:txBody>
      </p:sp>
      <p:pic>
        <p:nvPicPr>
          <p:cNvPr id="158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rcRect l="0" t="11423" r="0" b="0"/>
          <a:stretch>
            <a:fillRect/>
          </a:stretch>
        </p:blipFill>
        <p:spPr>
          <a:xfrm>
            <a:off x="569912" y="2037590"/>
            <a:ext cx="9528233" cy="1264755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Ovale"/>
          <p:cNvSpPr/>
          <p:nvPr/>
        </p:nvSpPr>
        <p:spPr>
          <a:xfrm>
            <a:off x="3895004" y="1884546"/>
            <a:ext cx="5358381" cy="1570930"/>
          </a:xfrm>
          <a:prstGeom prst="ellipse">
            <a:avLst/>
          </a:prstGeom>
          <a:ln w="50800">
            <a:solidFill>
              <a:srgbClr val="FF2600">
                <a:alpha val="80000"/>
              </a:srgbClr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0" name="Ovale"/>
          <p:cNvSpPr/>
          <p:nvPr/>
        </p:nvSpPr>
        <p:spPr>
          <a:xfrm>
            <a:off x="9227045" y="1809155"/>
            <a:ext cx="601351" cy="1570930"/>
          </a:xfrm>
          <a:prstGeom prst="ellipse">
            <a:avLst/>
          </a:prstGeom>
          <a:ln w="50800">
            <a:solidFill>
              <a:srgbClr val="0433FF">
                <a:alpha val="80000"/>
              </a:srgbClr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1" name="Ovale"/>
          <p:cNvSpPr/>
          <p:nvPr/>
        </p:nvSpPr>
        <p:spPr>
          <a:xfrm>
            <a:off x="1015494" y="1884546"/>
            <a:ext cx="2657766" cy="1570930"/>
          </a:xfrm>
          <a:prstGeom prst="ellipse">
            <a:avLst/>
          </a:prstGeom>
          <a:ln w="50800">
            <a:solidFill>
              <a:srgbClr val="008F00">
                <a:alpha val="80306"/>
              </a:srgbClr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2" name="INTERACTION CHAMBER:…"/>
          <p:cNvSpPr txBox="1"/>
          <p:nvPr/>
        </p:nvSpPr>
        <p:spPr>
          <a:xfrm>
            <a:off x="1356157" y="3853436"/>
            <a:ext cx="3237775" cy="1872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solidFill>
                  <a:srgbClr val="008F00"/>
                </a:solidFill>
              </a:defRPr>
            </a:pPr>
            <a:r>
              <a:t>INTERACTION CHAMBER: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solidFill>
                  <a:srgbClr val="008F00"/>
                </a:solidFill>
              </a:defRPr>
            </a:pPr>
            <a:r>
              <a:t>Contains plasma target and optics for matching and capture of the electron bunch(es)</a:t>
            </a:r>
          </a:p>
        </p:txBody>
      </p:sp>
      <p:sp>
        <p:nvSpPr>
          <p:cNvPr id="163" name="TRANSFER LINE:…"/>
          <p:cNvSpPr txBox="1"/>
          <p:nvPr/>
        </p:nvSpPr>
        <p:spPr>
          <a:xfrm>
            <a:off x="5126757" y="3556841"/>
            <a:ext cx="3237774" cy="2802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solidFill>
                  <a:srgbClr val="FF2600"/>
                </a:solidFill>
              </a:defRPr>
            </a:pPr>
            <a:r>
              <a:t>TRANSFER LINE: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solidFill>
                  <a:srgbClr val="FF2600"/>
                </a:solidFill>
              </a:defRPr>
            </a:pPr>
            <a:r>
              <a:t>A chicane for separating driver(s) from witness.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solidFill>
                  <a:srgbClr val="FF2600"/>
                </a:solidFill>
              </a:defRPr>
            </a:pPr>
            <a:r>
              <a:t>Quadrupoles for transport and matching to the dipole. 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solidFill>
                  <a:srgbClr val="FF2600"/>
                </a:solidFill>
              </a:defRPr>
            </a:pPr>
            <a:r>
              <a:t>Diagnostics.</a:t>
            </a:r>
          </a:p>
        </p:txBody>
      </p:sp>
      <p:sp>
        <p:nvSpPr>
          <p:cNvPr id="164" name="DIPOLE:…"/>
          <p:cNvSpPr txBox="1"/>
          <p:nvPr/>
        </p:nvSpPr>
        <p:spPr>
          <a:xfrm>
            <a:off x="9040071" y="3836563"/>
            <a:ext cx="2857818" cy="2675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solidFill>
                  <a:srgbClr val="0433FF"/>
                </a:solidFill>
              </a:defRPr>
            </a:pPr>
            <a:r>
              <a:t>DIPOLE: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solidFill>
                  <a:srgbClr val="0433FF"/>
                </a:solidFill>
              </a:defRPr>
            </a:pPr>
            <a:r>
              <a:t>A bending magnet that opens dispersion and allows energy measurement.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solidFill>
                  <a:srgbClr val="0433FF"/>
                </a:solidFill>
              </a:defRPr>
            </a:pPr>
            <a:r>
              <a:t>We assume 22 deg bending angle.</a:t>
            </a:r>
          </a:p>
        </p:txBody>
      </p:sp>
      <p:grpSp>
        <p:nvGrpSpPr>
          <p:cNvPr id="177" name="Raggruppa"/>
          <p:cNvGrpSpPr/>
          <p:nvPr/>
        </p:nvGrpSpPr>
        <p:grpSpPr>
          <a:xfrm>
            <a:off x="10072889" y="1376177"/>
            <a:ext cx="2107055" cy="2840252"/>
            <a:chOff x="0" y="0"/>
            <a:chExt cx="2107053" cy="2840250"/>
          </a:xfrm>
        </p:grpSpPr>
        <p:pic>
          <p:nvPicPr>
            <p:cNvPr id="165" name="Immagine" descr="Immagine"/>
            <p:cNvPicPr>
              <a:picLocks noChangeAspect="1"/>
            </p:cNvPicPr>
            <p:nvPr/>
          </p:nvPicPr>
          <p:blipFill>
            <a:blip r:embed="rId3">
              <a:alphaModFix amt="85000"/>
              <a:extLst/>
            </a:blip>
            <a:stretch>
              <a:fillRect/>
            </a:stretch>
          </p:blipFill>
          <p:spPr>
            <a:xfrm>
              <a:off x="544953" y="1496424"/>
              <a:ext cx="1562101" cy="1320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0" name="Raggruppa"/>
            <p:cNvGrpSpPr/>
            <p:nvPr/>
          </p:nvGrpSpPr>
          <p:grpSpPr>
            <a:xfrm>
              <a:off x="-1" y="840503"/>
              <a:ext cx="325861" cy="1999748"/>
              <a:chOff x="0" y="0"/>
              <a:chExt cx="325859" cy="1999746"/>
            </a:xfrm>
          </p:grpSpPr>
          <p:sp>
            <p:nvSpPr>
              <p:cNvPr id="166" name="Linea"/>
              <p:cNvSpPr/>
              <p:nvPr/>
            </p:nvSpPr>
            <p:spPr>
              <a:xfrm>
                <a:off x="19328" y="492421"/>
                <a:ext cx="299904" cy="519449"/>
              </a:xfrm>
              <a:prstGeom prst="line">
                <a:avLst/>
              </a:prstGeom>
              <a:noFill/>
              <a:ln w="25400" cap="flat">
                <a:solidFill>
                  <a:srgbClr val="5C477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7" name="Linea"/>
              <p:cNvSpPr/>
              <p:nvPr/>
            </p:nvSpPr>
            <p:spPr>
              <a:xfrm flipV="1">
                <a:off x="12699" y="0"/>
                <a:ext cx="313161" cy="511566"/>
              </a:xfrm>
              <a:prstGeom prst="line">
                <a:avLst/>
              </a:prstGeom>
              <a:noFill/>
              <a:ln w="25400" cap="flat">
                <a:solidFill>
                  <a:srgbClr val="5C477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8" name="Linea"/>
              <p:cNvSpPr/>
              <p:nvPr/>
            </p:nvSpPr>
            <p:spPr>
              <a:xfrm>
                <a:off x="6628" y="1480298"/>
                <a:ext cx="299904" cy="519450"/>
              </a:xfrm>
              <a:prstGeom prst="line">
                <a:avLst/>
              </a:prstGeom>
              <a:noFill/>
              <a:ln w="25400" cap="flat">
                <a:solidFill>
                  <a:srgbClr val="5C477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9" name="Linea"/>
              <p:cNvSpPr/>
              <p:nvPr/>
            </p:nvSpPr>
            <p:spPr>
              <a:xfrm flipV="1">
                <a:off x="-1" y="984216"/>
                <a:ext cx="313161" cy="511567"/>
              </a:xfrm>
              <a:prstGeom prst="line">
                <a:avLst/>
              </a:prstGeom>
              <a:noFill/>
              <a:ln w="25400" cap="flat">
                <a:solidFill>
                  <a:srgbClr val="5C477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5" name="Raggruppa"/>
            <p:cNvGrpSpPr/>
            <p:nvPr/>
          </p:nvGrpSpPr>
          <p:grpSpPr>
            <a:xfrm>
              <a:off x="233160" y="840503"/>
              <a:ext cx="325861" cy="1999748"/>
              <a:chOff x="0" y="0"/>
              <a:chExt cx="325859" cy="1999746"/>
            </a:xfrm>
          </p:grpSpPr>
          <p:sp>
            <p:nvSpPr>
              <p:cNvPr id="171" name="Linea"/>
              <p:cNvSpPr/>
              <p:nvPr/>
            </p:nvSpPr>
            <p:spPr>
              <a:xfrm>
                <a:off x="19328" y="492421"/>
                <a:ext cx="299904" cy="519449"/>
              </a:xfrm>
              <a:prstGeom prst="line">
                <a:avLst/>
              </a:prstGeom>
              <a:noFill/>
              <a:ln w="25400" cap="flat">
                <a:solidFill>
                  <a:srgbClr val="5C477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72" name="Linea"/>
              <p:cNvSpPr/>
              <p:nvPr/>
            </p:nvSpPr>
            <p:spPr>
              <a:xfrm flipV="1">
                <a:off x="12699" y="0"/>
                <a:ext cx="313161" cy="511566"/>
              </a:xfrm>
              <a:prstGeom prst="line">
                <a:avLst/>
              </a:prstGeom>
              <a:noFill/>
              <a:ln w="25400" cap="flat">
                <a:solidFill>
                  <a:srgbClr val="5C477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73" name="Linea"/>
              <p:cNvSpPr/>
              <p:nvPr/>
            </p:nvSpPr>
            <p:spPr>
              <a:xfrm>
                <a:off x="6628" y="1480298"/>
                <a:ext cx="299904" cy="519450"/>
              </a:xfrm>
              <a:prstGeom prst="line">
                <a:avLst/>
              </a:prstGeom>
              <a:noFill/>
              <a:ln w="25400" cap="flat">
                <a:solidFill>
                  <a:srgbClr val="5C477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74" name="Linea"/>
              <p:cNvSpPr/>
              <p:nvPr/>
            </p:nvSpPr>
            <p:spPr>
              <a:xfrm flipV="1">
                <a:off x="-1" y="984216"/>
                <a:ext cx="313161" cy="511567"/>
              </a:xfrm>
              <a:prstGeom prst="line">
                <a:avLst/>
              </a:prstGeom>
              <a:noFill/>
              <a:ln w="25400" cap="flat">
                <a:solidFill>
                  <a:srgbClr val="5C477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176" name="DUMP:…"/>
            <p:cNvSpPr txBox="1"/>
            <p:nvPr/>
          </p:nvSpPr>
          <p:spPr>
            <a:xfrm>
              <a:off x="115586" y="0"/>
              <a:ext cx="1959619" cy="6251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/>
              </a:pPr>
              <a:r>
                <a:t>DUMP:</a:t>
              </a:r>
            </a:p>
            <a:p>
              <a:pPr>
                <a:defRPr b="1"/>
              </a:pPr>
              <a:r>
                <a:t>Only a placeholder!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1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0" dur="3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1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Class="entr" nodeType="afterEffect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9" dur="3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32" presetID="4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4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1" grpId="1"/>
      <p:bldP build="whole" bldLvl="1" animBg="1" rev="0" advAuto="0" spid="164" grpId="6"/>
      <p:bldP build="whole" bldLvl="1" animBg="1" rev="0" advAuto="0" spid="159" grpId="3"/>
      <p:bldP build="whole" bldLvl="1" animBg="1" rev="0" advAuto="0" spid="160" grpId="5"/>
      <p:bldP build="whole" bldLvl="1" animBg="1" rev="0" advAuto="0" spid="177" grpId="7"/>
      <p:bldP build="whole" bldLvl="1" animBg="1" rev="0" advAuto="0" spid="163" grpId="4"/>
      <p:bldP build="whole" bldLvl="1" animBg="1" rev="0" advAuto="0" spid="162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Numero diapositiva"/>
          <p:cNvSpPr txBox="1"/>
          <p:nvPr>
            <p:ph type="sldNum" sz="quarter" idx="2"/>
          </p:nvPr>
        </p:nvSpPr>
        <p:spPr>
          <a:xfrm>
            <a:off x="11673491" y="6539198"/>
            <a:ext cx="181383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0" name="The spectrometer dipole @ 5 GeV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spectrometer dipole @ 5 GeV</a:t>
            </a:r>
          </a:p>
        </p:txBody>
      </p:sp>
      <p:grpSp>
        <p:nvGrpSpPr>
          <p:cNvPr id="183" name="Raggruppa"/>
          <p:cNvGrpSpPr/>
          <p:nvPr/>
        </p:nvGrpSpPr>
        <p:grpSpPr>
          <a:xfrm>
            <a:off x="28002" y="3855628"/>
            <a:ext cx="4548862" cy="2846504"/>
            <a:chOff x="0" y="0"/>
            <a:chExt cx="4548860" cy="2846502"/>
          </a:xfrm>
        </p:grpSpPr>
        <p:sp>
          <p:nvSpPr>
            <p:cNvPr id="181" name="https://www.sesame.org.jo/accelerators/technology/magnets-and-ids"/>
            <p:cNvSpPr txBox="1"/>
            <p:nvPr/>
          </p:nvSpPr>
          <p:spPr>
            <a:xfrm>
              <a:off x="0" y="2536377"/>
              <a:ext cx="4548861" cy="3101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1200">
                  <a:solidFill>
                    <a:srgbClr val="334186"/>
                  </a:solidFill>
                </a:defRPr>
              </a:lvl1pPr>
            </a:lstStyle>
            <a:p>
              <a:pPr/>
              <a:r>
                <a:t>https://www.sesame.org.jo/accelerators/technology/magnets-and-ids</a:t>
              </a:r>
            </a:p>
          </p:txBody>
        </p:sp>
        <p:pic>
          <p:nvPicPr>
            <p:cNvPr id="182" name="bending_magnet.png" descr="bending_magnet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937" y="0"/>
              <a:ext cx="4450534" cy="2567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4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rcRect l="0" t="14599" r="0" b="0"/>
          <a:stretch>
            <a:fillRect/>
          </a:stretch>
        </p:blipFill>
        <p:spPr>
          <a:xfrm>
            <a:off x="192310" y="1589438"/>
            <a:ext cx="2863843" cy="1672378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SESAME bending dipole @ 2.5 GeV"/>
          <p:cNvSpPr txBox="1"/>
          <p:nvPr/>
        </p:nvSpPr>
        <p:spPr>
          <a:xfrm>
            <a:off x="80331" y="1240145"/>
            <a:ext cx="4411674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400">
                <a:solidFill>
                  <a:schemeClr val="accent4"/>
                </a:solidFill>
              </a:defRPr>
            </a:lvl1pPr>
          </a:lstStyle>
          <a:p>
            <a:pPr/>
            <a:r>
              <a:t>SESAME bending dipole @ 2.5 GeV</a:t>
            </a:r>
          </a:p>
        </p:txBody>
      </p:sp>
      <p:grpSp>
        <p:nvGrpSpPr>
          <p:cNvPr id="192" name="Raggruppa"/>
          <p:cNvGrpSpPr/>
          <p:nvPr/>
        </p:nvGrpSpPr>
        <p:grpSpPr>
          <a:xfrm>
            <a:off x="7832409" y="4379893"/>
            <a:ext cx="6293159" cy="2016369"/>
            <a:chOff x="0" y="0"/>
            <a:chExt cx="6293157" cy="2016368"/>
          </a:xfrm>
        </p:grpSpPr>
        <p:sp>
          <p:nvSpPr>
            <p:cNvPr id="186" name="EuPRAXIA@SPARC_LAB bending dipole @ 5.0 GeV"/>
            <p:cNvSpPr txBox="1"/>
            <p:nvPr/>
          </p:nvSpPr>
          <p:spPr>
            <a:xfrm>
              <a:off x="0" y="0"/>
              <a:ext cx="6293158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defRPr sz="2400">
                  <a:solidFill>
                    <a:schemeClr val="accent4"/>
                  </a:solidFill>
                </a:defRPr>
              </a:lvl1pPr>
            </a:lstStyle>
            <a:p>
              <a:pPr/>
              <a:r>
                <a:t>EuPRAXIA@SPARC_LAB bending dipole @ 5.0 GeV</a:t>
              </a:r>
            </a:p>
          </p:txBody>
        </p:sp>
        <p:grpSp>
          <p:nvGrpSpPr>
            <p:cNvPr id="191" name="Raggruppa"/>
            <p:cNvGrpSpPr/>
            <p:nvPr/>
          </p:nvGrpSpPr>
          <p:grpSpPr>
            <a:xfrm>
              <a:off x="492017" y="343991"/>
              <a:ext cx="2863843" cy="1672378"/>
              <a:chOff x="0" y="0"/>
              <a:chExt cx="2863842" cy="1672376"/>
            </a:xfrm>
          </p:grpSpPr>
          <p:pic>
            <p:nvPicPr>
              <p:cNvPr id="187" name="Immagine" descr="Immagin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14599" r="0" b="0"/>
              <a:stretch>
                <a:fillRect/>
              </a:stretch>
            </p:blipFill>
            <p:spPr>
              <a:xfrm>
                <a:off x="0" y="0"/>
                <a:ext cx="2863843" cy="16723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88" name="Testo"/>
              <p:cNvSpPr txBox="1"/>
              <p:nvPr/>
            </p:nvSpPr>
            <p:spPr>
              <a:xfrm>
                <a:off x="2011362" y="14035"/>
                <a:ext cx="722624" cy="26279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1200"/>
                </a:lvl1pPr>
              </a:lstStyle>
              <a:p>
                <a:pPr/>
                <a14:m>
                  <m:oMathPara>
                    <m:oMathParaPr>
                      <m:jc m:val="left"/>
                    </m:oMathParaPr>
                    <m:oMath>
                      <m:r>
                        <a:rPr xmlns:a="http://schemas.openxmlformats.org/drawingml/2006/main" sz="1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xmlns:a="http://schemas.openxmlformats.org/drawingml/2006/main" sz="1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10000</m:t>
                      </m:r>
                    </m:oMath>
                  </m:oMathPara>
                </a14:m>
              </a:p>
            </p:txBody>
          </p:sp>
          <p:sp>
            <p:nvSpPr>
              <p:cNvPr id="189" name="Testo"/>
              <p:cNvSpPr txBox="1"/>
              <p:nvPr/>
            </p:nvSpPr>
            <p:spPr>
              <a:xfrm>
                <a:off x="2011362" y="1396072"/>
                <a:ext cx="639952" cy="26279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1200"/>
                </a:lvl1pPr>
              </a:lstStyle>
              <a:p>
                <a:pPr/>
                <a14:m>
                  <m:oMathPara>
                    <m:oMathParaPr>
                      <m:jc m:val="left"/>
                    </m:oMathParaPr>
                    <m:oMath>
                      <m:r>
                        <a:rPr xmlns:a="http://schemas.openxmlformats.org/drawingml/2006/main" sz="1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xmlns:a="http://schemas.openxmlformats.org/drawingml/2006/main" sz="1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4000</m:t>
                      </m:r>
                    </m:oMath>
                  </m:oMathPara>
                </a14:m>
              </a:p>
            </p:txBody>
          </p:sp>
          <p:sp>
            <p:nvSpPr>
              <p:cNvPr id="190" name="Testo"/>
              <p:cNvSpPr txBox="1"/>
              <p:nvPr/>
            </p:nvSpPr>
            <p:spPr>
              <a:xfrm>
                <a:off x="2052698" y="567670"/>
                <a:ext cx="515943" cy="26279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1200"/>
                </a:lvl1pPr>
              </a:lstStyle>
              <a:p>
                <a:pPr/>
                <a14:m>
                  <m:oMathPara>
                    <m:oMathParaPr>
                      <m:jc m:val="left"/>
                    </m:oMathParaPr>
                    <m:oMath>
                      <m:r>
                        <a:rPr xmlns:a="http://schemas.openxmlformats.org/drawingml/2006/main" sz="1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xmlns:a="http://schemas.openxmlformats.org/drawingml/2006/main" sz="1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1.7</m:t>
                      </m:r>
                    </m:oMath>
                  </m:oMathPara>
                </a14:m>
              </a:p>
            </p:txBody>
          </p:sp>
        </p:grpSp>
      </p:grpSp>
      <p:pic>
        <p:nvPicPr>
          <p:cNvPr id="193" name="bending_magnet.png" descr="bending_magnet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51213" y="1768880"/>
            <a:ext cx="8890001" cy="2567616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Freccia"/>
          <p:cNvSpPr/>
          <p:nvPr/>
        </p:nvSpPr>
        <p:spPr>
          <a:xfrm rot="1191229">
            <a:off x="2717056" y="3608209"/>
            <a:ext cx="5582265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5">
              <a:lumOff val="20196"/>
              <a:alpha val="69521"/>
            </a:schemeClr>
          </a:solidFill>
          <a:ln w="12700">
            <a:solidFill>
              <a:schemeClr val="accent1">
                <a:alpha val="69521"/>
              </a:schemeClr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5" name="Assuming a bending angle as the 1 GeV spectrometers (same resolution)"/>
          <p:cNvSpPr txBox="1"/>
          <p:nvPr/>
        </p:nvSpPr>
        <p:spPr>
          <a:xfrm>
            <a:off x="4534002" y="5637402"/>
            <a:ext cx="3744897" cy="625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Assuming a bending angle as the 1 GeV spectrometers (same resolution)</a:t>
            </a:r>
          </a:p>
        </p:txBody>
      </p:sp>
      <p:pic>
        <p:nvPicPr>
          <p:cNvPr id="196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14815" y="1050894"/>
            <a:ext cx="4531658" cy="679097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Cerchio"/>
          <p:cNvSpPr/>
          <p:nvPr/>
        </p:nvSpPr>
        <p:spPr>
          <a:xfrm>
            <a:off x="8999115" y="1071419"/>
            <a:ext cx="671824" cy="673095"/>
          </a:xfrm>
          <a:prstGeom prst="ellipse">
            <a:avLst/>
          </a:prstGeom>
          <a:ln w="50800">
            <a:solidFill>
              <a:srgbClr val="FF2600">
                <a:alpha val="80295"/>
              </a:srgbClr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8" name="SC option?…"/>
          <p:cNvSpPr txBox="1"/>
          <p:nvPr/>
        </p:nvSpPr>
        <p:spPr>
          <a:xfrm>
            <a:off x="4617846" y="4724747"/>
            <a:ext cx="2550774" cy="777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0433FF"/>
                </a:solidFill>
                <a:latin typeface="Al Bayan Plain"/>
                <a:ea typeface="Al Bayan Plain"/>
                <a:cs typeface="Al Bayan Plain"/>
                <a:sym typeface="Al Bayan Plain"/>
              </a:defRPr>
            </a:pPr>
            <a:r>
              <a:t>SC option?</a:t>
            </a:r>
          </a:p>
          <a:p>
            <a:pPr>
              <a:defRPr>
                <a:solidFill>
                  <a:srgbClr val="0433FF"/>
                </a:solidFill>
                <a:latin typeface="Al Bayan Plain"/>
                <a:ea typeface="Al Bayan Plain"/>
                <a:cs typeface="Al Bayan Plain"/>
                <a:sym typeface="Al Bayan Plain"/>
              </a:defRPr>
            </a:pPr>
            <a:r>
              <a:t>Possible, but expensive.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4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2" grpId="2"/>
      <p:bldP build="whole" bldLvl="1" animBg="1" rev="0" advAuto="0" spid="193" grpId="4"/>
      <p:bldP build="whole" bldLvl="1" animBg="1" rev="0" advAuto="0" spid="195" grpId="3"/>
      <p:bldP build="whole" bldLvl="1" animBg="1" rev="0" advAuto="0" spid="194" grpId="1"/>
      <p:bldP build="whole" bldLvl="1" animBg="1" rev="0" advAuto="0" spid="198" grpId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Numero diapositiva"/>
          <p:cNvSpPr txBox="1"/>
          <p:nvPr>
            <p:ph type="sldNum" sz="quarter" idx="2"/>
          </p:nvPr>
        </p:nvSpPr>
        <p:spPr>
          <a:xfrm>
            <a:off x="11673491" y="6539198"/>
            <a:ext cx="181383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01" name="Transfer li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Transfer line</a:t>
            </a:r>
          </a:p>
        </p:txBody>
      </p:sp>
      <p:pic>
        <p:nvPicPr>
          <p:cNvPr id="202" name="JpFBmIay0nwYIIp9.png" descr="JpFBmIay0nwYIIp9.png"/>
          <p:cNvPicPr>
            <a:picLocks noChangeAspect="1"/>
          </p:cNvPicPr>
          <p:nvPr/>
        </p:nvPicPr>
        <p:blipFill>
          <a:blip r:embed="rId2">
            <a:extLst/>
          </a:blip>
          <a:srcRect l="10323" t="43975" r="67999" b="43975"/>
          <a:stretch>
            <a:fillRect/>
          </a:stretch>
        </p:blipFill>
        <p:spPr>
          <a:xfrm>
            <a:off x="3469878" y="2223403"/>
            <a:ext cx="5252185" cy="14971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6" name="Raggruppa"/>
          <p:cNvGrpSpPr/>
          <p:nvPr/>
        </p:nvGrpSpPr>
        <p:grpSpPr>
          <a:xfrm>
            <a:off x="449189" y="2608966"/>
            <a:ext cx="5223991" cy="2545715"/>
            <a:chOff x="0" y="0"/>
            <a:chExt cx="5223989" cy="2545713"/>
          </a:xfrm>
        </p:grpSpPr>
        <p:sp>
          <p:nvSpPr>
            <p:cNvPr id="203" name="Ovale"/>
            <p:cNvSpPr/>
            <p:nvPr/>
          </p:nvSpPr>
          <p:spPr>
            <a:xfrm>
              <a:off x="3379113" y="0"/>
              <a:ext cx="1844877" cy="1196240"/>
            </a:xfrm>
            <a:prstGeom prst="ellipse">
              <a:avLst/>
            </a:prstGeom>
            <a:noFill/>
            <a:ln w="50800" cap="flat">
              <a:solidFill>
                <a:schemeClr val="accent4">
                  <a:lumOff val="12500"/>
                  <a:alpha val="8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4" name="Linea"/>
            <p:cNvSpPr/>
            <p:nvPr/>
          </p:nvSpPr>
          <p:spPr>
            <a:xfrm flipH="1">
              <a:off x="2108697" y="977445"/>
              <a:ext cx="1476057" cy="882350"/>
            </a:xfrm>
            <a:prstGeom prst="line">
              <a:avLst/>
            </a:prstGeom>
            <a:noFill/>
            <a:ln w="50800" cap="flat">
              <a:solidFill>
                <a:schemeClr val="accent4">
                  <a:lumOff val="12500"/>
                </a:schemeClr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05" name="Driver - Witness separation chicane:…"/>
            <p:cNvSpPr txBox="1"/>
            <p:nvPr/>
          </p:nvSpPr>
          <p:spPr>
            <a:xfrm>
              <a:off x="0" y="1920526"/>
              <a:ext cx="3521884" cy="6251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/>
              <a:r>
                <a:t>Driver - Witness separation chicane:</a:t>
              </a:r>
            </a:p>
            <a:p>
              <a:pPr/>
              <a:r>
                <a:t>most probably not needed.</a:t>
              </a:r>
            </a:p>
          </p:txBody>
        </p:sp>
      </p:grpSp>
      <p:pic>
        <p:nvPicPr>
          <p:cNvPr id="207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14815" y="1050894"/>
            <a:ext cx="4531658" cy="679097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Ovale"/>
          <p:cNvSpPr/>
          <p:nvPr/>
        </p:nvSpPr>
        <p:spPr>
          <a:xfrm>
            <a:off x="6423157" y="1079295"/>
            <a:ext cx="2911592" cy="673095"/>
          </a:xfrm>
          <a:prstGeom prst="ellipse">
            <a:avLst/>
          </a:prstGeom>
          <a:ln w="50800">
            <a:solidFill>
              <a:srgbClr val="FF2600">
                <a:alpha val="80295"/>
              </a:srgbClr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14" name="Raggruppa"/>
          <p:cNvGrpSpPr/>
          <p:nvPr/>
        </p:nvGrpSpPr>
        <p:grpSpPr>
          <a:xfrm>
            <a:off x="5705677" y="2608966"/>
            <a:ext cx="4503655" cy="3347105"/>
            <a:chOff x="0" y="0"/>
            <a:chExt cx="4503653" cy="3347103"/>
          </a:xfrm>
        </p:grpSpPr>
        <p:grpSp>
          <p:nvGrpSpPr>
            <p:cNvPr id="212" name="Raggruppa"/>
            <p:cNvGrpSpPr/>
            <p:nvPr/>
          </p:nvGrpSpPr>
          <p:grpSpPr>
            <a:xfrm>
              <a:off x="0" y="0"/>
              <a:ext cx="4498580" cy="2561101"/>
              <a:chOff x="0" y="0"/>
              <a:chExt cx="4498579" cy="2561100"/>
            </a:xfrm>
          </p:grpSpPr>
          <p:sp>
            <p:nvSpPr>
              <p:cNvPr id="209" name="Ovale"/>
              <p:cNvSpPr/>
              <p:nvPr/>
            </p:nvSpPr>
            <p:spPr>
              <a:xfrm>
                <a:off x="0" y="0"/>
                <a:ext cx="2212459" cy="1196240"/>
              </a:xfrm>
              <a:prstGeom prst="ellipse">
                <a:avLst/>
              </a:prstGeom>
              <a:noFill/>
              <a:ln w="50800" cap="flat">
                <a:solidFill>
                  <a:schemeClr val="accent2">
                    <a:alpha val="80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" name="Linea"/>
              <p:cNvSpPr/>
              <p:nvPr/>
            </p:nvSpPr>
            <p:spPr>
              <a:xfrm>
                <a:off x="1734044" y="1080374"/>
                <a:ext cx="738861" cy="738861"/>
              </a:xfrm>
              <a:prstGeom prst="line">
                <a:avLst/>
              </a:prstGeom>
              <a:noFill/>
              <a:ln w="50800" cap="flat">
                <a:solidFill>
                  <a:schemeClr val="accent2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1" name="Transfer - matching line (3125 mm).…"/>
              <p:cNvSpPr txBox="1"/>
              <p:nvPr/>
            </p:nvSpPr>
            <p:spPr>
              <a:xfrm>
                <a:off x="687581" y="1920526"/>
                <a:ext cx="3810999" cy="6405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/>
                <a:r>
                  <a:t>Transfer - matching line (3125 mm).</a:t>
                </a:r>
              </a:p>
              <a:p>
                <a:pPr/>
                <a:r>
                  <a:t>Very rough approximation: </a:t>
                </a:r>
                <a14:m>
                  <m:oMath>
                    <m:r>
                      <a:rPr xmlns:a="http://schemas.openxmlformats.org/drawingml/2006/main" sz="1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xmlns:a="http://schemas.openxmlformats.org/drawingml/2006/main" sz="1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xmlns:a="http://schemas.openxmlformats.org/drawingml/2006/main" sz="1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xmlns:a="http://schemas.openxmlformats.org/drawingml/2006/main" sz="1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10</m:t>
                    </m:r>
                    <m:r>
                      <m:rPr>
                        <m:nor/>
                      </m:rPr>
                      <a:rPr xmlns:a="http://schemas.openxmlformats.org/drawingml/2006/main" sz="1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</a:p>
            </p:txBody>
          </p:sp>
        </p:grpSp>
        <p:sp>
          <p:nvSpPr>
            <p:cNvPr id="213" name="Again, SC magnets could be a viable but expensive alternative."/>
            <p:cNvSpPr txBox="1"/>
            <p:nvPr/>
          </p:nvSpPr>
          <p:spPr>
            <a:xfrm>
              <a:off x="714129" y="2569294"/>
              <a:ext cx="3789525" cy="7778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>
                  <a:solidFill>
                    <a:srgbClr val="0433FF"/>
                  </a:solidFill>
                  <a:latin typeface="Al Bayan Plain"/>
                  <a:ea typeface="Al Bayan Plain"/>
                  <a:cs typeface="Al Bayan Plain"/>
                  <a:sym typeface="Al Bayan Plain"/>
                </a:defRPr>
              </a:lvl1pPr>
            </a:lstStyle>
            <a:p>
              <a:pPr/>
              <a:r>
                <a:t>Again, SC magnets could be a viable but expensive alternative.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2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4" grpId="2"/>
      <p:bldP build="whole" bldLvl="1" animBg="1" rev="0" advAuto="0" spid="20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ettangolo"/>
          <p:cNvSpPr/>
          <p:nvPr/>
        </p:nvSpPr>
        <p:spPr>
          <a:xfrm>
            <a:off x="488969" y="5279435"/>
            <a:ext cx="2308737" cy="152679"/>
          </a:xfrm>
          <a:prstGeom prst="rect">
            <a:avLst/>
          </a:prstGeom>
          <a:solidFill>
            <a:srgbClr val="FFFB00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17" name="Rettangolo"/>
          <p:cNvSpPr/>
          <p:nvPr/>
        </p:nvSpPr>
        <p:spPr>
          <a:xfrm>
            <a:off x="2036180" y="4363959"/>
            <a:ext cx="2308738" cy="152679"/>
          </a:xfrm>
          <a:prstGeom prst="rect">
            <a:avLst/>
          </a:prstGeom>
          <a:solidFill>
            <a:srgbClr val="FFFB00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18" name="Rettangolo"/>
          <p:cNvSpPr/>
          <p:nvPr/>
        </p:nvSpPr>
        <p:spPr>
          <a:xfrm>
            <a:off x="234991" y="4185974"/>
            <a:ext cx="3232292" cy="152679"/>
          </a:xfrm>
          <a:prstGeom prst="rect">
            <a:avLst/>
          </a:prstGeom>
          <a:solidFill>
            <a:srgbClr val="FFFB00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19" name="Rettangolo"/>
          <p:cNvSpPr/>
          <p:nvPr/>
        </p:nvSpPr>
        <p:spPr>
          <a:xfrm>
            <a:off x="3881289" y="4054538"/>
            <a:ext cx="1058871" cy="152679"/>
          </a:xfrm>
          <a:prstGeom prst="rect">
            <a:avLst/>
          </a:prstGeom>
          <a:solidFill>
            <a:srgbClr val="FFFB00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220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4268" y="3475410"/>
            <a:ext cx="4729139" cy="1024375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Numero diapositiva"/>
          <p:cNvSpPr txBox="1"/>
          <p:nvPr>
            <p:ph type="sldNum" sz="quarter" idx="2"/>
          </p:nvPr>
        </p:nvSpPr>
        <p:spPr>
          <a:xfrm>
            <a:off x="11673491" y="6539198"/>
            <a:ext cx="181383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22" name="The PWFA option: high transformer rati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PWFA option: high transformer ratio</a:t>
            </a:r>
          </a:p>
        </p:txBody>
      </p:sp>
      <p:sp>
        <p:nvSpPr>
          <p:cNvPr id="223" name="Rettangolo"/>
          <p:cNvSpPr/>
          <p:nvPr/>
        </p:nvSpPr>
        <p:spPr>
          <a:xfrm>
            <a:off x="251729" y="4736680"/>
            <a:ext cx="4679061" cy="152679"/>
          </a:xfrm>
          <a:prstGeom prst="rect">
            <a:avLst/>
          </a:prstGeom>
          <a:solidFill>
            <a:srgbClr val="FFFB00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224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5529" y="1322075"/>
            <a:ext cx="4886617" cy="1498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5181" y="3132799"/>
            <a:ext cx="2471460" cy="1890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14815" y="1050894"/>
            <a:ext cx="4531658" cy="679097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Ovale"/>
          <p:cNvSpPr/>
          <p:nvPr/>
        </p:nvSpPr>
        <p:spPr>
          <a:xfrm>
            <a:off x="5377052" y="1074235"/>
            <a:ext cx="1198562" cy="708615"/>
          </a:xfrm>
          <a:prstGeom prst="ellipse">
            <a:avLst/>
          </a:prstGeom>
          <a:ln w="50800">
            <a:solidFill>
              <a:srgbClr val="FF2600">
                <a:alpha val="80295"/>
              </a:srgbClr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228" name="Immagine" descr="Immagin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58015" y="1970829"/>
            <a:ext cx="4679061" cy="2333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Immagine" descr="Immagin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53554" y="4762294"/>
            <a:ext cx="4690567" cy="118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mmagine" descr="Immagin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53554" y="5151932"/>
            <a:ext cx="4690567" cy="287729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…"/>
          <p:cNvSpPr txBox="1"/>
          <p:nvPr/>
        </p:nvSpPr>
        <p:spPr>
          <a:xfrm>
            <a:off x="247058" y="4508723"/>
            <a:ext cx="231277" cy="277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500"/>
            </a:lvl1pPr>
          </a:lstStyle>
          <a:p>
            <a:pPr/>
            <a:r>
              <a:t>…</a:t>
            </a:r>
          </a:p>
        </p:txBody>
      </p:sp>
      <p:sp>
        <p:nvSpPr>
          <p:cNvPr id="232" name="…"/>
          <p:cNvSpPr txBox="1"/>
          <p:nvPr/>
        </p:nvSpPr>
        <p:spPr>
          <a:xfrm>
            <a:off x="247058" y="4855497"/>
            <a:ext cx="231277" cy="277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500"/>
            </a:lvl1pPr>
          </a:lstStyle>
          <a:p>
            <a:pPr/>
            <a:r>
              <a:t>…</a:t>
            </a:r>
          </a:p>
        </p:txBody>
      </p:sp>
      <p:sp>
        <p:nvSpPr>
          <p:cNvPr id="233" name="Train of 4 bunches (3D+1W) with tuned, increasing charge and tailored current profile"/>
          <p:cNvSpPr txBox="1"/>
          <p:nvPr/>
        </p:nvSpPr>
        <p:spPr>
          <a:xfrm>
            <a:off x="5395870" y="4983202"/>
            <a:ext cx="6403351" cy="625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Train of 4 bunches (3D+1W) with tuned, increasing charge and tailored current profile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Numero diapositiva"/>
          <p:cNvSpPr txBox="1"/>
          <p:nvPr>
            <p:ph type="sldNum" sz="quarter" idx="2"/>
          </p:nvPr>
        </p:nvSpPr>
        <p:spPr>
          <a:xfrm>
            <a:off x="11673491" y="6539198"/>
            <a:ext cx="181383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36" name="Plasma chamber: the PWFA op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Plasma chamber: the PWFA option</a:t>
            </a:r>
          </a:p>
        </p:txBody>
      </p:sp>
      <p:grpSp>
        <p:nvGrpSpPr>
          <p:cNvPr id="242" name="Raggruppa"/>
          <p:cNvGrpSpPr/>
          <p:nvPr/>
        </p:nvGrpSpPr>
        <p:grpSpPr>
          <a:xfrm>
            <a:off x="155529" y="1322075"/>
            <a:ext cx="4886617" cy="3832547"/>
            <a:chOff x="0" y="0"/>
            <a:chExt cx="4886615" cy="3832545"/>
          </a:xfrm>
        </p:grpSpPr>
        <p:sp>
          <p:nvSpPr>
            <p:cNvPr id="237" name="Rettangolo"/>
            <p:cNvSpPr/>
            <p:nvPr/>
          </p:nvSpPr>
          <p:spPr>
            <a:xfrm>
              <a:off x="411929" y="3677178"/>
              <a:ext cx="4142236" cy="152679"/>
            </a:xfrm>
            <a:prstGeom prst="rect">
              <a:avLst/>
            </a:prstGeom>
            <a:solidFill>
              <a:srgbClr val="FFFB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8" name="Rettangolo"/>
            <p:cNvSpPr/>
            <p:nvPr/>
          </p:nvSpPr>
          <p:spPr>
            <a:xfrm>
              <a:off x="36909" y="2439747"/>
              <a:ext cx="3055738" cy="152680"/>
            </a:xfrm>
            <a:prstGeom prst="rect">
              <a:avLst/>
            </a:prstGeom>
            <a:solidFill>
              <a:srgbClr val="FFFB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39" name="Immagine" descr="Immagin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86616" cy="1498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0" name="Immagine" descr="Immagin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9651" y="1810723"/>
              <a:ext cx="2471460" cy="1890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1" name="Immagine" descr="Immagin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1076" y="2137015"/>
              <a:ext cx="4529269" cy="16955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5" name="Raggruppa"/>
          <p:cNvGrpSpPr/>
          <p:nvPr/>
        </p:nvGrpSpPr>
        <p:grpSpPr>
          <a:xfrm>
            <a:off x="5268987" y="1945976"/>
            <a:ext cx="3574830" cy="1587839"/>
            <a:chOff x="0" y="0"/>
            <a:chExt cx="3574828" cy="1587837"/>
          </a:xfrm>
        </p:grpSpPr>
        <p:pic>
          <p:nvPicPr>
            <p:cNvPr id="243" name="Immagine" descr="Immagin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07101" y="749635"/>
              <a:ext cx="2160627" cy="8382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4" name="1 GeV plasma target:  , int chamber   (contains PMQs)"/>
            <p:cNvSpPr txBox="1"/>
            <p:nvPr/>
          </p:nvSpPr>
          <p:spPr>
            <a:xfrm>
              <a:off x="0" y="0"/>
              <a:ext cx="3574829" cy="6579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/>
              <a:r>
                <a:t>1 GeV plasma target: </a:t>
              </a:r>
              <a14:m>
                <m:oMath>
                  <m:r>
                    <a:rPr xmlns:a="http://schemas.openxmlformats.org/drawingml/2006/main" sz="19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≈</m:t>
                  </m:r>
                  <m:r>
                    <a:rPr xmlns:a="http://schemas.openxmlformats.org/drawingml/2006/main" sz="19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40</m:t>
                  </m:r>
                  <m:r>
                    <a:rPr xmlns:a="http://schemas.openxmlformats.org/drawingml/2006/main" sz="19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a:rPr xmlns:a="http://schemas.openxmlformats.org/drawingml/2006/main" sz="19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60</m:t>
                  </m:r>
                  <m:r>
                    <m:rPr>
                      <m:nor/>
                    </m:rPr>
                    <a:rPr xmlns:a="http://schemas.openxmlformats.org/drawingml/2006/main" sz="19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cm</m:t>
                  </m:r>
                </m:oMath>
              </a14:m>
              <a:r>
                <a:t>, int chamber </a:t>
              </a:r>
              <a14:m>
                <m:oMath>
                  <m:r>
                    <a:rPr xmlns:a="http://schemas.openxmlformats.org/drawingml/2006/main" sz="19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≈</m:t>
                  </m:r>
                  <m:r>
                    <a:rPr xmlns:a="http://schemas.openxmlformats.org/drawingml/2006/main" sz="19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3</m:t>
                  </m:r>
                  <m:r>
                    <m:rPr>
                      <m:nor/>
                    </m:rPr>
                    <a:rPr xmlns:a="http://schemas.openxmlformats.org/drawingml/2006/main" sz="19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m</m:t>
                  </m:r>
                </m:oMath>
              </a14:m>
              <a:r>
                <a:t> (contains PMQs)</a:t>
              </a:r>
            </a:p>
          </p:txBody>
        </p:sp>
      </p:grpSp>
      <p:grpSp>
        <p:nvGrpSpPr>
          <p:cNvPr id="250" name="Raggruppa"/>
          <p:cNvGrpSpPr/>
          <p:nvPr/>
        </p:nvGrpSpPr>
        <p:grpSpPr>
          <a:xfrm>
            <a:off x="698500" y="2299718"/>
            <a:ext cx="10795000" cy="4049833"/>
            <a:chOff x="0" y="0"/>
            <a:chExt cx="10795000" cy="4049831"/>
          </a:xfrm>
        </p:grpSpPr>
        <p:sp>
          <p:nvSpPr>
            <p:cNvPr id="246" name="ASSUME:"/>
            <p:cNvSpPr txBox="1"/>
            <p:nvPr/>
          </p:nvSpPr>
          <p:spPr>
            <a:xfrm>
              <a:off x="8824417" y="0"/>
              <a:ext cx="1887817" cy="10801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ASSUME:</a:t>
              </a:r>
            </a:p>
            <a:p>
              <a:pPr marL="228600" indent="-228600">
                <a:buSzPct val="100000"/>
                <a:buChar char="•"/>
              </a:pPr>
              <a14:m>
                <m:oMathPara>
                  <m:oMathParaPr>
                    <m:jc m:val="left"/>
                  </m:oMathParaPr>
                  <m:oMath>
                    <m:sSub>
                      <m:e>
                        <m:r>
                          <a:rPr xmlns:a="http://schemas.openxmlformats.org/drawingml/2006/main"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xmlns:a="http://schemas.openxmlformats.org/drawingml/2006/main"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xmlns:a="http://schemas.openxmlformats.org/drawingml/2006/main"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  <m:r>
                      <a:rPr xmlns:a="http://schemas.openxmlformats.org/drawingml/2006/main" sz="1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1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1.2</m:t>
                    </m:r>
                    <m:r>
                      <m:rPr>
                        <m:nor/>
                      </m:rPr>
                      <a:rPr xmlns:a="http://schemas.openxmlformats.org/drawingml/2006/main" sz="1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m:oMathPara>
              </a14:m>
            </a:p>
            <a:p>
              <a:pPr marL="228600" indent="-228600">
                <a:buSzPct val="100000"/>
                <a:buChar char="•"/>
              </a:pPr>
              <a14:m>
                <m:oMathPara>
                  <m:oMathParaPr>
                    <m:jc m:val="left"/>
                  </m:oMathParaPr>
                  <m:oMath>
                    <m:r>
                      <a:rPr xmlns:a="http://schemas.openxmlformats.org/drawingml/2006/main" sz="1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⟨</m:t>
                    </m:r>
                    <m:sSub>
                      <m:e>
                        <m:r>
                          <a:rPr xmlns:a="http://schemas.openxmlformats.org/drawingml/2006/main"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xmlns:a="http://schemas.openxmlformats.org/drawingml/2006/main"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sub>
                    </m:sSub>
                    <m:r>
                      <a:rPr xmlns:a="http://schemas.openxmlformats.org/drawingml/2006/main" sz="1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⟩</m:t>
                    </m:r>
                    <m:r>
                      <a:rPr xmlns:a="http://schemas.openxmlformats.org/drawingml/2006/main" sz="1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xmlns:a="http://schemas.openxmlformats.org/drawingml/2006/main" sz="1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2.0</m:t>
                    </m:r>
                    <m:r>
                      <m:rPr>
                        <m:nor/>
                      </m:rPr>
                      <a:rPr xmlns:a="http://schemas.openxmlformats.org/drawingml/2006/main" sz="1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m:oMathPara>
              </a14:m>
            </a:p>
          </p:txBody>
        </p:sp>
        <p:sp>
          <p:nvSpPr>
            <p:cNvPr id="247" name="Freccia"/>
            <p:cNvSpPr/>
            <p:nvPr/>
          </p:nvSpPr>
          <p:spPr>
            <a:xfrm rot="5400000">
              <a:off x="9025509" y="1490381"/>
              <a:ext cx="1485633" cy="1029316"/>
            </a:xfrm>
            <a:prstGeom prst="rightArrow">
              <a:avLst>
                <a:gd name="adj1" fmla="val 31773"/>
                <a:gd name="adj2" fmla="val 65162"/>
              </a:avLst>
            </a:prstGeom>
            <a:solidFill>
              <a:schemeClr val="accent5">
                <a:lumOff val="20196"/>
              </a:schemeClr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8" name="5 GeV plasma target:  , int chamber   (?)"/>
            <p:cNvSpPr txBox="1"/>
            <p:nvPr/>
          </p:nvSpPr>
          <p:spPr>
            <a:xfrm>
              <a:off x="4767195" y="2807026"/>
              <a:ext cx="5624916" cy="3514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/>
              <a:r>
                <a:t>5 GeV plasma target: </a:t>
              </a:r>
              <a14:m>
                <m:oMath>
                  <m:r>
                    <a:rPr xmlns:a="http://schemas.openxmlformats.org/drawingml/2006/main" sz="19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≈</m:t>
                  </m:r>
                  <m:r>
                    <a:rPr xmlns:a="http://schemas.openxmlformats.org/drawingml/2006/main" sz="19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250</m:t>
                  </m:r>
                  <m:r>
                    <m:rPr>
                      <m:nor/>
                    </m:rPr>
                    <a:rPr xmlns:a="http://schemas.openxmlformats.org/drawingml/2006/main" sz="19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cm</m:t>
                  </m:r>
                </m:oMath>
              </a14:m>
              <a:r>
                <a:t>, int chamber </a:t>
              </a:r>
              <a14:m>
                <m:oMath>
                  <m:r>
                    <a:rPr xmlns:a="http://schemas.openxmlformats.org/drawingml/2006/main" sz="19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5</m:t>
                  </m:r>
                  <m:r>
                    <m:rPr>
                      <m:nor/>
                    </m:rPr>
                    <a:rPr xmlns:a="http://schemas.openxmlformats.org/drawingml/2006/main" sz="19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m -</m:t>
                  </m:r>
                  <m:r>
                    <a:rPr xmlns:a="http://schemas.openxmlformats.org/drawingml/2006/main" sz="19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7</m:t>
                  </m:r>
                  <m:r>
                    <m:rPr>
                      <m:nor/>
                    </m:rPr>
                    <a:rPr xmlns:a="http://schemas.openxmlformats.org/drawingml/2006/main" sz="19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m</m:t>
                  </m:r>
                </m:oMath>
              </a14:m>
              <a:r>
                <a:t> (?)</a:t>
              </a:r>
            </a:p>
          </p:txBody>
        </p:sp>
        <p:pic>
          <p:nvPicPr>
            <p:cNvPr id="249" name="Immagine" descr="Immagin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3211631"/>
              <a:ext cx="10795000" cy="838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51" name="Immagine" descr="Immagin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14815" y="1050894"/>
            <a:ext cx="4531658" cy="679097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Ovale"/>
          <p:cNvSpPr/>
          <p:nvPr/>
        </p:nvSpPr>
        <p:spPr>
          <a:xfrm>
            <a:off x="5377052" y="1074235"/>
            <a:ext cx="1198562" cy="708615"/>
          </a:xfrm>
          <a:prstGeom prst="ellipse">
            <a:avLst/>
          </a:prstGeom>
          <a:ln w="50800">
            <a:solidFill>
              <a:srgbClr val="FF2600">
                <a:alpha val="80295"/>
              </a:srgbClr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53" name="The only way to reduce size is improving WP average field."/>
          <p:cNvSpPr txBox="1"/>
          <p:nvPr/>
        </p:nvSpPr>
        <p:spPr>
          <a:xfrm>
            <a:off x="5452311" y="3994875"/>
            <a:ext cx="3066362" cy="777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433FF"/>
                </a:solidFill>
                <a:latin typeface="Al Bayan Plain"/>
                <a:ea typeface="Al Bayan Plain"/>
                <a:cs typeface="Al Bayan Plain"/>
                <a:sym typeface="Al Bayan Plain"/>
              </a:defRPr>
            </a:lvl1pPr>
          </a:lstStyle>
          <a:p>
            <a:pPr/>
            <a:r>
              <a:t>The only way to reduce size is improving WP average field.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2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0" grpId="2"/>
      <p:bldP build="whole" bldLvl="1" animBg="1" rev="0" advAuto="0" spid="253" grpId="3"/>
      <p:bldP build="whole" bldLvl="1" animBg="1" rev="0" advAuto="0" spid="24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Numero diapositiva"/>
          <p:cNvSpPr txBox="1"/>
          <p:nvPr>
            <p:ph type="sldNum" sz="quarter" idx="2"/>
          </p:nvPr>
        </p:nvSpPr>
        <p:spPr>
          <a:xfrm>
            <a:off x="11673491" y="6539198"/>
            <a:ext cx="181383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56" name="LWFA: external inje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LWFA: external injection</a:t>
            </a:r>
          </a:p>
        </p:txBody>
      </p:sp>
      <p:pic>
        <p:nvPicPr>
          <p:cNvPr id="257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4815" y="1050894"/>
            <a:ext cx="4531658" cy="679097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Ovale"/>
          <p:cNvSpPr/>
          <p:nvPr/>
        </p:nvSpPr>
        <p:spPr>
          <a:xfrm>
            <a:off x="5377052" y="1074235"/>
            <a:ext cx="1198562" cy="708615"/>
          </a:xfrm>
          <a:prstGeom prst="ellipse">
            <a:avLst/>
          </a:prstGeom>
          <a:ln w="50800">
            <a:solidFill>
              <a:srgbClr val="FF2600">
                <a:alpha val="80295"/>
              </a:srgbClr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62" name="Raggruppa"/>
          <p:cNvGrpSpPr/>
          <p:nvPr/>
        </p:nvGrpSpPr>
        <p:grpSpPr>
          <a:xfrm>
            <a:off x="248863" y="1006621"/>
            <a:ext cx="4556924" cy="5327877"/>
            <a:chOff x="0" y="-454669"/>
            <a:chExt cx="4556923" cy="5327875"/>
          </a:xfrm>
        </p:grpSpPr>
        <p:sp>
          <p:nvSpPr>
            <p:cNvPr id="259" name="Rettangolo"/>
            <p:cNvSpPr/>
            <p:nvPr/>
          </p:nvSpPr>
          <p:spPr>
            <a:xfrm>
              <a:off x="86067" y="2988016"/>
              <a:ext cx="4340770" cy="430388"/>
            </a:xfrm>
            <a:prstGeom prst="rect">
              <a:avLst/>
            </a:prstGeom>
            <a:solidFill>
              <a:srgbClr val="FFFB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60" name="Immagine" descr="Immagin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87350" y="-454670"/>
              <a:ext cx="2938203" cy="25747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1" name="Immagine" descr="Immagin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2072306"/>
              <a:ext cx="4556924" cy="2800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63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45815" y="1965168"/>
            <a:ext cx="5139645" cy="1458477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I assume discharge capillaries. The high power laser pulse needs to be guided for the whole capillary length."/>
          <p:cNvSpPr txBox="1"/>
          <p:nvPr/>
        </p:nvSpPr>
        <p:spPr>
          <a:xfrm>
            <a:off x="5355392" y="3594902"/>
            <a:ext cx="6114786" cy="625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I assume </a:t>
            </a:r>
            <a:r>
              <a:rPr b="1"/>
              <a:t>discharge capillaries</a:t>
            </a:r>
            <a:r>
              <a:t>. The high power laser pulse needs to be guided for the whole capillary length.</a:t>
            </a:r>
          </a:p>
        </p:txBody>
      </p:sp>
      <p:sp>
        <p:nvSpPr>
          <p:cNvPr id="265" name="I am NOT considering the laser transport system!"/>
          <p:cNvSpPr txBox="1"/>
          <p:nvPr/>
        </p:nvSpPr>
        <p:spPr>
          <a:xfrm>
            <a:off x="5355392" y="4244543"/>
            <a:ext cx="6114786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I am </a:t>
            </a:r>
            <a:r>
              <a:rPr b="1"/>
              <a:t>NOT</a:t>
            </a:r>
            <a:r>
              <a:t> considering the laser transport system!</a:t>
            </a:r>
          </a:p>
        </p:txBody>
      </p:sp>
      <p:grpSp>
        <p:nvGrpSpPr>
          <p:cNvPr id="280" name="Raggruppa"/>
          <p:cNvGrpSpPr/>
          <p:nvPr/>
        </p:nvGrpSpPr>
        <p:grpSpPr>
          <a:xfrm>
            <a:off x="5373864" y="4706103"/>
            <a:ext cx="6245931" cy="1851831"/>
            <a:chOff x="0" y="0"/>
            <a:chExt cx="6245929" cy="1851830"/>
          </a:xfrm>
        </p:grpSpPr>
        <p:grpSp>
          <p:nvGrpSpPr>
            <p:cNvPr id="271" name="Raggruppa"/>
            <p:cNvGrpSpPr/>
            <p:nvPr/>
          </p:nvGrpSpPr>
          <p:grpSpPr>
            <a:xfrm>
              <a:off x="1044716" y="350951"/>
              <a:ext cx="2151977" cy="555812"/>
              <a:chOff x="0" y="0"/>
              <a:chExt cx="2151975" cy="555810"/>
            </a:xfrm>
          </p:grpSpPr>
          <p:sp>
            <p:nvSpPr>
              <p:cNvPr id="266" name="Linea"/>
              <p:cNvSpPr/>
              <p:nvPr/>
            </p:nvSpPr>
            <p:spPr>
              <a:xfrm>
                <a:off x="0" y="104593"/>
                <a:ext cx="231277" cy="1"/>
              </a:xfrm>
              <a:prstGeom prst="line">
                <a:avLst/>
              </a:prstGeom>
              <a:noFill/>
              <a:ln w="50800" cap="flat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7" name="Linea"/>
              <p:cNvSpPr/>
              <p:nvPr/>
            </p:nvSpPr>
            <p:spPr>
              <a:xfrm>
                <a:off x="1476414" y="420413"/>
                <a:ext cx="675562" cy="1"/>
              </a:xfrm>
              <a:prstGeom prst="line">
                <a:avLst/>
              </a:prstGeom>
              <a:noFill/>
              <a:ln w="50800" cap="flat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8" name="Linea"/>
              <p:cNvSpPr/>
              <p:nvPr/>
            </p:nvSpPr>
            <p:spPr>
              <a:xfrm>
                <a:off x="356895" y="112803"/>
                <a:ext cx="979990" cy="276878"/>
              </a:xfrm>
              <a:prstGeom prst="line">
                <a:avLst/>
              </a:prstGeom>
              <a:noFill/>
              <a:ln w="50800" cap="flat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9" name="Forma"/>
              <p:cNvSpPr/>
              <p:nvPr/>
            </p:nvSpPr>
            <p:spPr>
              <a:xfrm flipH="1" rot="840000">
                <a:off x="1247388" y="309811"/>
                <a:ext cx="289954" cy="214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129" y="40"/>
                    </a:moveTo>
                    <a:lnTo>
                      <a:pt x="0" y="21600"/>
                    </a:lnTo>
                    <a:lnTo>
                      <a:pt x="21600" y="21521"/>
                    </a:lnTo>
                    <a:lnTo>
                      <a:pt x="15217" y="0"/>
                    </a:lnTo>
                    <a:lnTo>
                      <a:pt x="6129" y="4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0" name="Forma"/>
              <p:cNvSpPr/>
              <p:nvPr/>
            </p:nvSpPr>
            <p:spPr>
              <a:xfrm rot="11460000">
                <a:off x="181830" y="25696"/>
                <a:ext cx="289955" cy="214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129" y="40"/>
                    </a:moveTo>
                    <a:lnTo>
                      <a:pt x="0" y="21600"/>
                    </a:lnTo>
                    <a:lnTo>
                      <a:pt x="21600" y="21521"/>
                    </a:lnTo>
                    <a:lnTo>
                      <a:pt x="15217" y="0"/>
                    </a:lnTo>
                    <a:lnTo>
                      <a:pt x="6129" y="4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272" name="Immagine" descr="Immagin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219583"/>
              <a:ext cx="1052701" cy="4973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Immagine" descr="Immagin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001" y="0"/>
              <a:ext cx="1479336" cy="2181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4" name="Immagine" descr="Immagin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185395" y="464216"/>
              <a:ext cx="3060535" cy="6396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79" name="Raggruppa"/>
            <p:cNvGrpSpPr/>
            <p:nvPr/>
          </p:nvGrpSpPr>
          <p:grpSpPr>
            <a:xfrm>
              <a:off x="1519406" y="604582"/>
              <a:ext cx="1668719" cy="1247249"/>
              <a:chOff x="0" y="0"/>
              <a:chExt cx="1668717" cy="1247247"/>
            </a:xfrm>
          </p:grpSpPr>
          <p:sp>
            <p:nvSpPr>
              <p:cNvPr id="275" name="Forma"/>
              <p:cNvSpPr/>
              <p:nvPr/>
            </p:nvSpPr>
            <p:spPr>
              <a:xfrm rot="5400000">
                <a:off x="727477" y="-632283"/>
                <a:ext cx="258950" cy="1623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99" fill="norm" stroke="1" extrusionOk="0">
                    <a:moveTo>
                      <a:pt x="7393" y="3"/>
                    </a:moveTo>
                    <a:lnTo>
                      <a:pt x="0" y="21599"/>
                    </a:lnTo>
                    <a:lnTo>
                      <a:pt x="21600" y="21599"/>
                    </a:lnTo>
                    <a:lnTo>
                      <a:pt x="12892" y="21"/>
                    </a:lnTo>
                    <a:cubicBezTo>
                      <a:pt x="12009" y="12"/>
                      <a:pt x="11126" y="5"/>
                      <a:pt x="10242" y="2"/>
                    </a:cubicBezTo>
                    <a:cubicBezTo>
                      <a:pt x="9293" y="-1"/>
                      <a:pt x="8343" y="-1"/>
                      <a:pt x="7393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0AF1">
                      <a:alpha val="48608"/>
                    </a:srgbClr>
                  </a:gs>
                  <a:gs pos="100000">
                    <a:srgbClr val="FF2600">
                      <a:alpha val="48608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6" name="Forma"/>
              <p:cNvSpPr/>
              <p:nvPr/>
            </p:nvSpPr>
            <p:spPr>
              <a:xfrm>
                <a:off x="6616" y="67054"/>
                <a:ext cx="325629" cy="1180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972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627" y="0"/>
                    </a:lnTo>
                    <a:lnTo>
                      <a:pt x="2972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2600"/>
                  </a:gs>
                  <a:gs pos="100000">
                    <a:srgbClr val="FFE6F6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7" name="Rettangolo"/>
              <p:cNvSpPr/>
              <p:nvPr/>
            </p:nvSpPr>
            <p:spPr>
              <a:xfrm rot="18900000">
                <a:off x="-19858" y="108694"/>
                <a:ext cx="332089" cy="81392"/>
              </a:xfrm>
              <a:prstGeom prst="rect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8" name="Triangolo"/>
              <p:cNvSpPr/>
              <p:nvPr/>
            </p:nvSpPr>
            <p:spPr>
              <a:xfrm rot="5400000">
                <a:off x="6003" y="-1"/>
                <a:ext cx="231277" cy="2312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0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