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84" r:id="rId4"/>
    <p:sldId id="285" r:id="rId5"/>
    <p:sldId id="282" r:id="rId6"/>
    <p:sldId id="283" r:id="rId7"/>
    <p:sldId id="259" r:id="rId8"/>
    <p:sldId id="260" r:id="rId9"/>
    <p:sldId id="262" r:id="rId10"/>
    <p:sldId id="263" r:id="rId11"/>
    <p:sldId id="264" r:id="rId12"/>
    <p:sldId id="286" r:id="rId13"/>
    <p:sldId id="288" r:id="rId14"/>
    <p:sldId id="266" r:id="rId15"/>
    <p:sldId id="281" r:id="rId16"/>
    <p:sldId id="267" r:id="rId17"/>
    <p:sldId id="268" r:id="rId18"/>
    <p:sldId id="269" r:id="rId19"/>
    <p:sldId id="278" r:id="rId20"/>
    <p:sldId id="270" r:id="rId2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/>
    <p:restoredTop sz="96327"/>
  </p:normalViewPr>
  <p:slideViewPr>
    <p:cSldViewPr snapToGrid="0" snapToObjects="1">
      <p:cViewPr varScale="1">
        <p:scale>
          <a:sx n="163" d="100"/>
          <a:sy n="163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D76B-F9DD-704D-B4F6-B59F2924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81D4D-4278-AE4B-B0BF-211F546BA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4991-092B-5D49-A229-5CD3A885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1662-E47B-C54C-99EB-73EA200D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B4091-CB2A-2545-9B78-24BE187A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7760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684-7ABE-CE40-8317-3F03B768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2644A-6094-B84B-A47C-53A3A1EA1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16DA-1BA5-4B4F-BE87-50F687D1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CD98B-28AB-8C47-B96D-A7C39B3C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E8603-CF1B-2348-82A8-D6790C9E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048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C819A-DE66-2841-8F97-4EE8DEA81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5FED9-E71D-A641-AF53-C581B3789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23B1-D3EB-CE4A-98BE-A27DF204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9385-3400-2748-989E-74EFC56A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B3B2-F0EC-D344-8392-0C2607BB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3950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992E-71FF-8D46-AE89-A84B0D24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BD30-5D05-284B-B36A-481A21B6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79F5-D05F-C44D-928F-B78D899A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7A1A-4F3F-D342-93B6-BF5A06CE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FDD5C-5B38-7047-93F8-A82447C3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2945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C784-C91B-C74B-A6A2-1C5FD128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40D2-8E0C-AE46-A6B1-2EA6E0984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F819-8F53-CC49-ADDC-97C9B9E0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E53D-7DB0-FE4E-8832-51BA3A1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999A6-0DF3-8949-9647-C6574F4F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82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93E9-6098-F247-A535-5A202342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7D62-2C8E-0B45-8C5C-80A488ED1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B2EB4-0D3A-A147-B938-2A1A449D6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AB2B3-D632-FD4A-B46E-C2CA3E24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6A227-42BB-8F42-802A-25A4DBEA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AEB97-3527-C540-8874-0D1DED98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667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2F11-152F-5841-AE68-083710CD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E2918-A3C1-444F-8D25-AE06B512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3179E-C2A8-D74D-B52A-5A13564AE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D0338-B936-D34A-874E-48FECC823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00C03-1167-D946-861A-19A74779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D0800-EE7A-3A49-B585-B5F18929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B6EE3-8507-204A-A9E4-FB996A16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DF248-44B9-1945-8513-5C0184DF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9923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412A-E8BA-DE40-A3AF-755018E2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EAABF-8ACF-3040-B75E-5695EEEC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0B7B9-2FD7-1B4C-B2FC-8C3C0056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790BB-422B-5647-91A3-56C3EE28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198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2CDCD-A6DC-7842-A1E6-2D18E918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4B957-3E2F-4846-8545-219CCF94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771C-9089-EE44-9B80-6057BB3D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2165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E91B-3A46-7848-B32F-45C77DBF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7C690-F77C-1F42-A460-2D96A377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03942-EA11-8D43-B351-E53AAD76C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C402E-0B69-D841-822F-3C8C9673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94294-C1A4-BD42-81EC-047FDCEB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A1D45-9774-DE45-A573-4720947D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897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3246-B7FE-AD40-B036-B016D534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BE5E2-3477-C14E-AA8A-600AC89F9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D4AD8-56F8-9E46-BF5E-C140E7D19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DC9DE-091A-BD45-97A4-A7D0F24E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333C8-BDDA-8845-8932-34BF3AD3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4AAB9-5C01-1449-BFEC-A3F7A808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257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DF0B4-40C0-F44C-94B2-DD6BA9A9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1F28D-0CF3-384C-A978-CAA6A57E2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CBFBD-A44E-C849-BCDA-38CA5F0C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D083-7CFD-7649-A0BE-50FA0928B469}" type="datetimeFigureOut">
              <a:rPr lang="en-IT" smtClean="0"/>
              <a:t>06/05/24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BFC07-159A-E449-B50D-872776644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5076-D500-BA4A-BB47-94D876C88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64D7-A3D7-684D-AB3A-A52C4B73D9F7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424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602D-A54F-3B4B-B506-3A1205DB2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Check list for </a:t>
            </a:r>
            <a:br>
              <a:rPr lang="en-IT" dirty="0"/>
            </a:br>
            <a:r>
              <a:rPr lang="en-IT" dirty="0"/>
              <a:t>July 2024 CERN Beam Test</a:t>
            </a:r>
            <a:br>
              <a:rPr lang="en-IT" dirty="0"/>
            </a:b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C8BB5-5C82-9E4A-B85F-52BB5401E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T" dirty="0"/>
              <a:t>F. Grancagnolo</a:t>
            </a:r>
          </a:p>
          <a:p>
            <a:r>
              <a:rPr lang="en-IT" dirty="0"/>
              <a:t>24.04.2024</a:t>
            </a:r>
          </a:p>
        </p:txBody>
      </p:sp>
    </p:spTree>
    <p:extLst>
      <p:ext uri="{BB962C8B-B14F-4D97-AF65-F5344CB8AC3E}">
        <p14:creationId xmlns:p14="http://schemas.microsoft.com/office/powerpoint/2010/main" val="392906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59A6-867D-B844-8F2C-7D80615F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Trigger to the 16-ch DRS board</a:t>
            </a:r>
          </a:p>
        </p:txBody>
      </p:sp>
      <p:pic>
        <p:nvPicPr>
          <p:cNvPr id="12" name="Picture 11" descr="A picture containing accessory, case&#10;&#10;Description automatically generated">
            <a:extLst>
              <a:ext uri="{FF2B5EF4-FFF2-40B4-BE49-F238E27FC236}">
                <a16:creationId xmlns:a16="http://schemas.microsoft.com/office/drawing/2014/main" id="{223B6750-56F6-524F-BFFE-7E9F81025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7" t="27963" r="4395" b="17778"/>
          <a:stretch/>
        </p:blipFill>
        <p:spPr>
          <a:xfrm>
            <a:off x="1244389" y="1969535"/>
            <a:ext cx="5345748" cy="2455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A8ADA1-88A6-BB48-BB58-82D3AE6BE100}"/>
              </a:ext>
            </a:extLst>
          </p:cNvPr>
          <p:cNvSpPr txBox="1"/>
          <p:nvPr/>
        </p:nvSpPr>
        <p:spPr>
          <a:xfrm>
            <a:off x="1040834" y="4576797"/>
            <a:ext cx="5752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400" dirty="0"/>
              <a:t>Select and test two good pairs of scintillators</a:t>
            </a:r>
          </a:p>
          <a:p>
            <a:pPr algn="ctr"/>
            <a:r>
              <a:rPr lang="en-IT" sz="2400" dirty="0"/>
              <a:t>6 cm x 12 cm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Need 4 MCX long cables for DRS trigger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C957EC-BD7A-2C47-185D-30F60276B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5"/>
          <a:stretch/>
        </p:blipFill>
        <p:spPr bwMode="auto">
          <a:xfrm>
            <a:off x="8623315" y="1971611"/>
            <a:ext cx="2061251" cy="24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4FEAA5-60DF-9709-FADA-40831B8EB320}"/>
              </a:ext>
            </a:extLst>
          </p:cNvPr>
          <p:cNvSpPr txBox="1"/>
          <p:nvPr/>
        </p:nvSpPr>
        <p:spPr>
          <a:xfrm>
            <a:off x="7547525" y="4576797"/>
            <a:ext cx="4212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400" dirty="0"/>
              <a:t>Alternative trigger made with</a:t>
            </a:r>
          </a:p>
          <a:p>
            <a:pPr algn="ctr"/>
            <a:r>
              <a:rPr lang="en-IT" sz="2400" dirty="0"/>
              <a:t>ArduSiPM 5 cm x 5 cm</a:t>
            </a:r>
          </a:p>
          <a:p>
            <a:pPr algn="ctr"/>
            <a:endParaRPr lang="en-IT" sz="2400" dirty="0"/>
          </a:p>
          <a:p>
            <a:pPr algn="ctr"/>
            <a:r>
              <a:rPr lang="en-GB" sz="2400" dirty="0"/>
              <a:t>C</a:t>
            </a:r>
            <a:r>
              <a:rPr lang="en-IT" sz="2400" dirty="0"/>
              <a:t>heck compatibility with DRS</a:t>
            </a:r>
          </a:p>
        </p:txBody>
      </p:sp>
    </p:spTree>
    <p:extLst>
      <p:ext uri="{BB962C8B-B14F-4D97-AF65-F5344CB8AC3E}">
        <p14:creationId xmlns:p14="http://schemas.microsoft.com/office/powerpoint/2010/main" val="111379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C33B-D779-E645-9040-C50803D3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16-ch DRS board</a:t>
            </a:r>
          </a:p>
        </p:txBody>
      </p:sp>
      <p:pic>
        <p:nvPicPr>
          <p:cNvPr id="5" name="Picture 9" descr="Picture 9">
            <a:extLst>
              <a:ext uri="{FF2B5EF4-FFF2-40B4-BE49-F238E27FC236}">
                <a16:creationId xmlns:a16="http://schemas.microsoft.com/office/drawing/2014/main" id="{D1FA4B0A-6F88-084D-9447-2DEC310F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" t="47291" r="10"/>
          <a:stretch>
            <a:fillRect/>
          </a:stretch>
        </p:blipFill>
        <p:spPr>
          <a:xfrm rot="16200000">
            <a:off x="1836879" y="2510162"/>
            <a:ext cx="5140814" cy="320161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3CAC5-AB02-BD47-9A9A-EDC78956AC45}"/>
              </a:ext>
            </a:extLst>
          </p:cNvPr>
          <p:cNvSpPr txBox="1"/>
          <p:nvPr/>
        </p:nvSpPr>
        <p:spPr>
          <a:xfrm>
            <a:off x="6008096" y="1540562"/>
            <a:ext cx="193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/>
              <a:t>16 channels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23FAC-A43F-D24C-BF2F-588A7B28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731" y="2429712"/>
            <a:ext cx="2150882" cy="2181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4D402-373F-804F-B751-5C244BF90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882" y="4773270"/>
            <a:ext cx="1912183" cy="107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80F591-77DF-774A-838B-57638F00689F}"/>
              </a:ext>
            </a:extLst>
          </p:cNvPr>
          <p:cNvSpPr txBox="1"/>
          <p:nvPr/>
        </p:nvSpPr>
        <p:spPr>
          <a:xfrm>
            <a:off x="6871273" y="5962973"/>
            <a:ext cx="186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MacBook for DAQ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D536B-101E-B9CB-8639-F674E70B0FE8}"/>
              </a:ext>
            </a:extLst>
          </p:cNvPr>
          <p:cNvSpPr txBox="1"/>
          <p:nvPr/>
        </p:nvSpPr>
        <p:spPr>
          <a:xfrm>
            <a:off x="8896867" y="26379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E947A-2D66-16DD-A984-276DF4AB8D30}"/>
              </a:ext>
            </a:extLst>
          </p:cNvPr>
          <p:cNvSpPr txBox="1"/>
          <p:nvPr/>
        </p:nvSpPr>
        <p:spPr>
          <a:xfrm>
            <a:off x="8896867" y="333563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C5113-65E6-A4B2-2657-67EC0AD1EAF7}"/>
              </a:ext>
            </a:extLst>
          </p:cNvPr>
          <p:cNvSpPr txBox="1"/>
          <p:nvPr/>
        </p:nvSpPr>
        <p:spPr>
          <a:xfrm>
            <a:off x="8896867" y="399507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F8E4E-DB08-E9F9-2566-0F51D539D0BB}"/>
              </a:ext>
            </a:extLst>
          </p:cNvPr>
          <p:cNvSpPr txBox="1"/>
          <p:nvPr/>
        </p:nvSpPr>
        <p:spPr>
          <a:xfrm>
            <a:off x="7915094" y="150602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4DF1FD-85CB-FB79-BB55-596361776E15}"/>
              </a:ext>
            </a:extLst>
          </p:cNvPr>
          <p:cNvSpPr txBox="1"/>
          <p:nvPr/>
        </p:nvSpPr>
        <p:spPr>
          <a:xfrm>
            <a:off x="8151176" y="3852343"/>
            <a:ext cx="6290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sz="2000" dirty="0"/>
              <a:t>cat8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10C93B-4ECB-6E6E-DCB1-937FC5A438C4}"/>
              </a:ext>
            </a:extLst>
          </p:cNvPr>
          <p:cNvSpPr txBox="1"/>
          <p:nvPr/>
        </p:nvSpPr>
        <p:spPr>
          <a:xfrm>
            <a:off x="8896867" y="510226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10678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59A6-867D-B844-8F2C-7D80615F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Trigger to the Teledyne-Lecroy oscilloscope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8ADA1-88A6-BB48-BB58-82D3AE6BE100}"/>
              </a:ext>
            </a:extLst>
          </p:cNvPr>
          <p:cNvSpPr txBox="1"/>
          <p:nvPr/>
        </p:nvSpPr>
        <p:spPr>
          <a:xfrm>
            <a:off x="240802" y="3935463"/>
            <a:ext cx="115035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</a:t>
            </a:r>
            <a:r>
              <a:rPr lang="en-IT" sz="2400" dirty="0"/>
              <a:t>rigger need to be anticipated by 800 ns appoximately</a:t>
            </a:r>
          </a:p>
          <a:p>
            <a:pPr algn="ctr"/>
            <a:r>
              <a:rPr lang="en-GB" sz="2400" dirty="0"/>
              <a:t>C</a:t>
            </a:r>
            <a:r>
              <a:rPr lang="en-IT" sz="2400" dirty="0"/>
              <a:t>heck timing with drift tubes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Need very long cables from the SP5622 scintillator tiles to the coincidence module unit  </a:t>
            </a:r>
          </a:p>
          <a:p>
            <a:pPr algn="ctr"/>
            <a:r>
              <a:rPr lang="en-IT" sz="2400" dirty="0"/>
              <a:t>to keep the very noisy coincidence unit far from the drift tubes</a:t>
            </a:r>
          </a:p>
          <a:p>
            <a:pPr algn="ctr"/>
            <a:endParaRPr lang="en-IT" sz="2400" dirty="0"/>
          </a:p>
          <a:p>
            <a:pPr algn="ctr"/>
            <a:r>
              <a:rPr lang="en-IT" sz="2400" dirty="0"/>
              <a:t>Check the ouput of the coincidence unit (if TTL need to translate to NIM for o-scope trigger)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FCBA8-2B81-22BE-05C7-12DDB2B03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205"/>
          <a:stretch/>
        </p:blipFill>
        <p:spPr>
          <a:xfrm>
            <a:off x="2763741" y="1323567"/>
            <a:ext cx="4358640" cy="928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42A61-3A42-0547-FFDB-193A87E7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21" y="2117918"/>
            <a:ext cx="2539093" cy="1804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05EA8-D2B5-0B45-E50E-62A16BC6E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64" b="71205"/>
          <a:stretch/>
        </p:blipFill>
        <p:spPr>
          <a:xfrm>
            <a:off x="7122381" y="1440146"/>
            <a:ext cx="2132937" cy="9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C33B-D779-E645-9040-C50803D3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8-ch Teledyne Lecroy      Trigger setup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498DD-E739-9B45-9153-A224F3D5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6" y="1396792"/>
            <a:ext cx="5343674" cy="4501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CB96F1-E5AF-C1CF-5C48-CADB89BF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27" y="1579374"/>
            <a:ext cx="1574800" cy="2141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27FE9A-695E-0FB8-A7A3-D55EEBA1AF56}"/>
              </a:ext>
            </a:extLst>
          </p:cNvPr>
          <p:cNvSpPr txBox="1"/>
          <p:nvPr/>
        </p:nvSpPr>
        <p:spPr>
          <a:xfrm>
            <a:off x="10239829" y="2465572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04DDD4-CF7F-B4D4-F468-30282DDC6705}"/>
              </a:ext>
            </a:extLst>
          </p:cNvPr>
          <p:cNvSpPr txBox="1"/>
          <p:nvPr/>
        </p:nvSpPr>
        <p:spPr>
          <a:xfrm rot="5400000">
            <a:off x="9770022" y="4887722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Tube pack</a:t>
            </a:r>
          </a:p>
          <a:p>
            <a:pPr algn="ctr"/>
            <a:r>
              <a:rPr lang="en-US" sz="700" dirty="0"/>
              <a:t>6 cm x 30 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D0B1C8-C9F1-0F7C-E584-912377F89E4D}"/>
              </a:ext>
            </a:extLst>
          </p:cNvPr>
          <p:cNvSpPr/>
          <p:nvPr/>
        </p:nvSpPr>
        <p:spPr>
          <a:xfrm rot="5400000">
            <a:off x="8272556" y="4218895"/>
            <a:ext cx="45719" cy="4481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39B51D-F4C3-4B87-7697-0D3D818F6CB4}"/>
              </a:ext>
            </a:extLst>
          </p:cNvPr>
          <p:cNvSpPr txBox="1"/>
          <p:nvPr/>
        </p:nvSpPr>
        <p:spPr>
          <a:xfrm rot="5400000">
            <a:off x="6085630" y="4889903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Allow for 45° rotation of</a:t>
            </a:r>
          </a:p>
          <a:p>
            <a:pPr algn="ctr"/>
            <a:r>
              <a:rPr lang="en-US" sz="700" dirty="0"/>
              <a:t>Tube pack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39342F0-8EF0-455E-F959-3DE6C2E9F594}"/>
              </a:ext>
            </a:extLst>
          </p:cNvPr>
          <p:cNvSpPr/>
          <p:nvPr/>
        </p:nvSpPr>
        <p:spPr>
          <a:xfrm rot="5400000">
            <a:off x="8320183" y="3403143"/>
            <a:ext cx="92819" cy="281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9E4D6-7CD9-E9DA-0F41-0FFF9D6FF195}"/>
              </a:ext>
            </a:extLst>
          </p:cNvPr>
          <p:cNvSpPr/>
          <p:nvPr/>
        </p:nvSpPr>
        <p:spPr>
          <a:xfrm rot="5400000">
            <a:off x="8320193" y="3494974"/>
            <a:ext cx="92819" cy="281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FBB23B9-B5EF-4EF5-A940-6A7FC7BC1D01}"/>
              </a:ext>
            </a:extLst>
          </p:cNvPr>
          <p:cNvSpPr/>
          <p:nvPr/>
        </p:nvSpPr>
        <p:spPr>
          <a:xfrm rot="5400000">
            <a:off x="8320202" y="3867778"/>
            <a:ext cx="92819" cy="281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C6B3ED1-9ED8-2460-CE1C-89FD0E26A9D2}"/>
              </a:ext>
            </a:extLst>
          </p:cNvPr>
          <p:cNvSpPr/>
          <p:nvPr/>
        </p:nvSpPr>
        <p:spPr>
          <a:xfrm rot="5400000">
            <a:off x="8247608" y="3654096"/>
            <a:ext cx="91441" cy="138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A7B7B89-976D-7C34-3BCE-69907037005F}"/>
              </a:ext>
            </a:extLst>
          </p:cNvPr>
          <p:cNvSpPr/>
          <p:nvPr/>
        </p:nvSpPr>
        <p:spPr>
          <a:xfrm rot="5400000">
            <a:off x="8247608" y="3536035"/>
            <a:ext cx="91441" cy="138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28A752-AE99-94ED-781A-B37F1D736167}"/>
              </a:ext>
            </a:extLst>
          </p:cNvPr>
          <p:cNvSpPr/>
          <p:nvPr/>
        </p:nvSpPr>
        <p:spPr>
          <a:xfrm rot="5400000">
            <a:off x="8247615" y="4997883"/>
            <a:ext cx="91441" cy="138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2E384C-5B1F-380D-863F-CC4DBA1F399F}"/>
              </a:ext>
            </a:extLst>
          </p:cNvPr>
          <p:cNvSpPr/>
          <p:nvPr/>
        </p:nvSpPr>
        <p:spPr>
          <a:xfrm rot="5400000">
            <a:off x="8272563" y="5370226"/>
            <a:ext cx="45719" cy="4481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8C3799-0FCC-7ED5-3AAD-E48ACF1D418C}"/>
              </a:ext>
            </a:extLst>
          </p:cNvPr>
          <p:cNvSpPr txBox="1"/>
          <p:nvPr/>
        </p:nvSpPr>
        <p:spPr>
          <a:xfrm>
            <a:off x="10361412" y="4856609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E7C9DD-FEBC-5CB9-4100-A683BCD4FB79}"/>
              </a:ext>
            </a:extLst>
          </p:cNvPr>
          <p:cNvSpPr/>
          <p:nvPr/>
        </p:nvSpPr>
        <p:spPr>
          <a:xfrm rot="5400000">
            <a:off x="8320183" y="3586805"/>
            <a:ext cx="92819" cy="281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F192A0B-463B-F840-3E1E-EC4A306A7221}"/>
              </a:ext>
            </a:extLst>
          </p:cNvPr>
          <p:cNvSpPr/>
          <p:nvPr/>
        </p:nvSpPr>
        <p:spPr>
          <a:xfrm rot="5400000">
            <a:off x="8320183" y="3680881"/>
            <a:ext cx="92819" cy="281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22AEC76-ADC5-394D-E33C-8427C22070B2}"/>
              </a:ext>
            </a:extLst>
          </p:cNvPr>
          <p:cNvSpPr/>
          <p:nvPr/>
        </p:nvSpPr>
        <p:spPr>
          <a:xfrm rot="5400000">
            <a:off x="8320183" y="3770467"/>
            <a:ext cx="92819" cy="281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9F153B-7CD0-53BF-2435-00C35CCB3C52}"/>
              </a:ext>
            </a:extLst>
          </p:cNvPr>
          <p:cNvCxnSpPr>
            <a:cxnSpLocks/>
          </p:cNvCxnSpPr>
          <p:nvPr/>
        </p:nvCxnSpPr>
        <p:spPr>
          <a:xfrm rot="16200000">
            <a:off x="6265294" y="5016259"/>
            <a:ext cx="1078397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ight Arrow 117">
            <a:extLst>
              <a:ext uri="{FF2B5EF4-FFF2-40B4-BE49-F238E27FC236}">
                <a16:creationId xmlns:a16="http://schemas.microsoft.com/office/drawing/2014/main" id="{550E9170-27A3-A6BA-A9B8-5511F1AE7DAE}"/>
              </a:ext>
            </a:extLst>
          </p:cNvPr>
          <p:cNvSpPr/>
          <p:nvPr/>
        </p:nvSpPr>
        <p:spPr>
          <a:xfrm rot="10800000">
            <a:off x="8768958" y="2542133"/>
            <a:ext cx="540162" cy="2675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719725-B3D4-A580-1819-B1559F35C051}"/>
              </a:ext>
            </a:extLst>
          </p:cNvPr>
          <p:cNvSpPr txBox="1"/>
          <p:nvPr/>
        </p:nvSpPr>
        <p:spPr>
          <a:xfrm>
            <a:off x="8699180" y="2762587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  <a:p>
            <a:r>
              <a:rPr lang="en-US" sz="700" dirty="0"/>
              <a:t>10 cm x 10 cm</a:t>
            </a:r>
          </a:p>
        </p:txBody>
      </p:sp>
      <p:sp>
        <p:nvSpPr>
          <p:cNvPr id="121" name="Right Arrow 120">
            <a:extLst>
              <a:ext uri="{FF2B5EF4-FFF2-40B4-BE49-F238E27FC236}">
                <a16:creationId xmlns:a16="http://schemas.microsoft.com/office/drawing/2014/main" id="{1817A756-5F76-A238-BDCA-ED6748E82A0C}"/>
              </a:ext>
            </a:extLst>
          </p:cNvPr>
          <p:cNvSpPr/>
          <p:nvPr/>
        </p:nvSpPr>
        <p:spPr>
          <a:xfrm rot="16200000">
            <a:off x="8023247" y="6003825"/>
            <a:ext cx="540162" cy="2675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B958BBF-3502-BC32-3221-A8134A79A8AE}"/>
              </a:ext>
            </a:extLst>
          </p:cNvPr>
          <p:cNvSpPr txBox="1"/>
          <p:nvPr/>
        </p:nvSpPr>
        <p:spPr>
          <a:xfrm>
            <a:off x="10223258" y="554766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15 cm x 15 cm</a:t>
            </a:r>
          </a:p>
          <a:p>
            <a:pPr algn="ctr"/>
            <a:r>
              <a:rPr lang="en-US" sz="700" dirty="0"/>
              <a:t>CAEN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ACEA5DB-0D1A-523B-C536-3CD31C59ACDE}"/>
              </a:ext>
            </a:extLst>
          </p:cNvPr>
          <p:cNvSpPr txBox="1"/>
          <p:nvPr/>
        </p:nvSpPr>
        <p:spPr>
          <a:xfrm>
            <a:off x="11001504" y="84275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5 cm x 5 cm</a:t>
            </a:r>
          </a:p>
          <a:p>
            <a:pPr algn="ctr"/>
            <a:r>
              <a:rPr lang="en-US" sz="700" dirty="0" err="1"/>
              <a:t>ArduSiPM</a:t>
            </a:r>
            <a:endParaRPr lang="en-US" sz="7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1A61D54-B706-894F-18CF-A82FFB2A2480}"/>
              </a:ext>
            </a:extLst>
          </p:cNvPr>
          <p:cNvSpPr/>
          <p:nvPr/>
        </p:nvSpPr>
        <p:spPr>
          <a:xfrm>
            <a:off x="6740981" y="2391662"/>
            <a:ext cx="45719" cy="555591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BB9CBA5-1856-79A6-CDC8-B6CFD887420D}"/>
              </a:ext>
            </a:extLst>
          </p:cNvPr>
          <p:cNvSpPr/>
          <p:nvPr/>
        </p:nvSpPr>
        <p:spPr>
          <a:xfrm>
            <a:off x="8412048" y="2391661"/>
            <a:ext cx="45719" cy="555591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A23A0B7-2098-D600-8B8F-9D8BCC9760F0}"/>
              </a:ext>
            </a:extLst>
          </p:cNvPr>
          <p:cNvSpPr/>
          <p:nvPr/>
        </p:nvSpPr>
        <p:spPr>
          <a:xfrm rot="5400000">
            <a:off x="8270468" y="3558140"/>
            <a:ext cx="45719" cy="1141978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7416A1C-0BDC-0F13-4AE8-0C1131FD427D}"/>
              </a:ext>
            </a:extLst>
          </p:cNvPr>
          <p:cNvSpPr/>
          <p:nvPr/>
        </p:nvSpPr>
        <p:spPr>
          <a:xfrm rot="5400000">
            <a:off x="8270468" y="5216848"/>
            <a:ext cx="45719" cy="1141978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60C3330-6C63-4E3F-7617-3BD92B0FB02D}"/>
              </a:ext>
            </a:extLst>
          </p:cNvPr>
          <p:cNvSpPr txBox="1"/>
          <p:nvPr/>
        </p:nvSpPr>
        <p:spPr>
          <a:xfrm>
            <a:off x="10169556" y="1049248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6 cm x 12 cm</a:t>
            </a:r>
          </a:p>
          <a:p>
            <a:pPr algn="ctr"/>
            <a:r>
              <a:rPr lang="en-US" sz="700" dirty="0"/>
              <a:t>MEG2 scintillator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56ACC58-EEF9-3CA1-43F9-9A13DD208836}"/>
              </a:ext>
            </a:extLst>
          </p:cNvPr>
          <p:cNvSpPr/>
          <p:nvPr/>
        </p:nvSpPr>
        <p:spPr>
          <a:xfrm>
            <a:off x="6347789" y="1412718"/>
            <a:ext cx="5343675" cy="2454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B07EF8C-37D0-AE7B-2C80-C4C33314253E}"/>
              </a:ext>
            </a:extLst>
          </p:cNvPr>
          <p:cNvSpPr/>
          <p:nvPr/>
        </p:nvSpPr>
        <p:spPr>
          <a:xfrm>
            <a:off x="6347790" y="4022183"/>
            <a:ext cx="5343674" cy="2454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550249F-0529-6DC1-45AC-F1697F3F91A7}"/>
              </a:ext>
            </a:extLst>
          </p:cNvPr>
          <p:cNvSpPr txBox="1"/>
          <p:nvPr/>
        </p:nvSpPr>
        <p:spPr>
          <a:xfrm>
            <a:off x="8503844" y="5922078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  <a:p>
            <a:r>
              <a:rPr lang="en-US" sz="700" dirty="0"/>
              <a:t>10 cm x 10 cm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3806A97-F169-32A2-9F0D-69E9C884AA09}"/>
              </a:ext>
            </a:extLst>
          </p:cNvPr>
          <p:cNvSpPr/>
          <p:nvPr/>
        </p:nvSpPr>
        <p:spPr>
          <a:xfrm rot="5400000">
            <a:off x="9780497" y="995724"/>
            <a:ext cx="210840" cy="43151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A595047-4E6A-79ED-38AC-830A7EBE5A60}"/>
              </a:ext>
            </a:extLst>
          </p:cNvPr>
          <p:cNvSpPr/>
          <p:nvPr/>
        </p:nvSpPr>
        <p:spPr>
          <a:xfrm rot="5400000" flipH="1">
            <a:off x="11221885" y="634706"/>
            <a:ext cx="176712" cy="1814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3AF2303-DA1B-0526-2DF1-5B40F7E46F7E}"/>
              </a:ext>
            </a:extLst>
          </p:cNvPr>
          <p:cNvSpPr/>
          <p:nvPr/>
        </p:nvSpPr>
        <p:spPr>
          <a:xfrm rot="5400000">
            <a:off x="9608144" y="437119"/>
            <a:ext cx="528382" cy="5302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3DCE-72A6-194F-A642-356A99D9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19" y="0"/>
            <a:ext cx="10515600" cy="1325563"/>
          </a:xfrm>
        </p:spPr>
        <p:txBody>
          <a:bodyPr/>
          <a:lstStyle/>
          <a:p>
            <a:r>
              <a:rPr lang="en-IT" dirty="0"/>
              <a:t>Summary of </a:t>
            </a:r>
            <a:r>
              <a:rPr lang="en-IT" dirty="0">
                <a:solidFill>
                  <a:srgbClr val="FF0000"/>
                </a:solidFill>
              </a:rPr>
              <a:t>to-be-done</a:t>
            </a:r>
            <a:r>
              <a:rPr lang="en-IT" dirty="0"/>
              <a:t>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05FC-3465-8341-90D7-C4A78B5A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5" y="1055539"/>
            <a:ext cx="4852307" cy="48285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T" sz="2000" b="1" dirty="0"/>
              <a:t>Mechanics</a:t>
            </a:r>
            <a:r>
              <a:rPr lang="en-IT" sz="2000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T</a:t>
            </a:r>
            <a:r>
              <a:rPr lang="en-IT" sz="1600" dirty="0"/>
              <a:t>ubes refurbishing</a:t>
            </a:r>
          </a:p>
          <a:p>
            <a:pPr>
              <a:lnSpc>
                <a:spcPct val="100000"/>
              </a:lnSpc>
            </a:pPr>
            <a:r>
              <a:rPr lang="it-IT" sz="1600" dirty="0" err="1"/>
              <a:t>Tubes</a:t>
            </a:r>
            <a:r>
              <a:rPr lang="it-IT" sz="1600" dirty="0"/>
              <a:t>: check HV and </a:t>
            </a:r>
            <a:r>
              <a:rPr lang="it-IT" sz="1600" dirty="0" err="1"/>
              <a:t>signal</a:t>
            </a:r>
            <a:r>
              <a:rPr lang="it-IT" sz="1600" dirty="0"/>
              <a:t> connections</a:t>
            </a:r>
            <a:endParaRPr lang="en-IT" sz="1600" dirty="0"/>
          </a:p>
          <a:p>
            <a:pPr>
              <a:lnSpc>
                <a:spcPct val="100000"/>
              </a:lnSpc>
            </a:pPr>
            <a:r>
              <a:rPr lang="en-GB" sz="1600" dirty="0"/>
              <a:t>Check length of g</a:t>
            </a:r>
            <a:r>
              <a:rPr lang="en-IT" sz="1600" dirty="0"/>
              <a:t>round spider (2x10 leads) HV side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10 mm </a:t>
            </a:r>
            <a:r>
              <a:rPr lang="it-IT" sz="1600" dirty="0" err="1"/>
              <a:t>compensation</a:t>
            </a:r>
            <a:r>
              <a:rPr lang="it-IT" sz="1600" dirty="0"/>
              <a:t> </a:t>
            </a:r>
            <a:r>
              <a:rPr lang="it-IT" sz="1600" dirty="0" err="1"/>
              <a:t>plates</a:t>
            </a:r>
            <a:r>
              <a:rPr lang="it-IT" sz="1600" dirty="0"/>
              <a:t> for </a:t>
            </a:r>
            <a:r>
              <a:rPr lang="it-IT" sz="1600" dirty="0" err="1"/>
              <a:t>tubes</a:t>
            </a:r>
            <a:r>
              <a:rPr lang="it-IT" sz="1600" dirty="0"/>
              <a:t> pack</a:t>
            </a:r>
          </a:p>
          <a:p>
            <a:pPr>
              <a:lnSpc>
                <a:spcPct val="100000"/>
              </a:lnSpc>
            </a:pPr>
            <a:r>
              <a:rPr lang="it-IT" sz="1600" dirty="0" err="1"/>
              <a:t>Assemble</a:t>
            </a:r>
            <a:r>
              <a:rPr lang="it-IT" sz="1600" dirty="0"/>
              <a:t> the </a:t>
            </a:r>
            <a:r>
              <a:rPr lang="it-IT" sz="1600" dirty="0" err="1"/>
              <a:t>drift</a:t>
            </a:r>
            <a:r>
              <a:rPr lang="it-IT" sz="1600" dirty="0"/>
              <a:t> tube pack</a:t>
            </a:r>
            <a:endParaRPr lang="en-IT" sz="1600" dirty="0"/>
          </a:p>
          <a:p>
            <a:pPr>
              <a:lnSpc>
                <a:spcPct val="100000"/>
              </a:lnSpc>
            </a:pPr>
            <a:r>
              <a:rPr lang="en-GB" sz="1600" dirty="0"/>
              <a:t>G</a:t>
            </a:r>
            <a:r>
              <a:rPr lang="en-IT" sz="1600" dirty="0"/>
              <a:t>as inlet and outlet manifold assembly</a:t>
            </a:r>
          </a:p>
          <a:p>
            <a:pPr>
              <a:lnSpc>
                <a:spcPct val="100000"/>
              </a:lnSpc>
            </a:pPr>
            <a:r>
              <a:rPr lang="en-IT" sz="1600" dirty="0"/>
              <a:t>20x6mm x 2 rilsan inlet/outlet tubes (soft!)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P</a:t>
            </a:r>
            <a:r>
              <a:rPr lang="en-IT" sz="1600" dirty="0"/>
              <a:t>repare bubbler at the output of the outlet manifold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</a:t>
            </a:r>
            <a:r>
              <a:rPr lang="en-IT" sz="1600" dirty="0"/>
              <a:t>heck the entire system for gas leaks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Trigger </a:t>
            </a:r>
            <a:r>
              <a:rPr lang="it-IT" sz="1600" dirty="0" err="1"/>
              <a:t>scintillators</a:t>
            </a:r>
            <a:r>
              <a:rPr lang="it-IT" sz="1600" dirty="0"/>
              <a:t> for DRS + </a:t>
            </a:r>
            <a:r>
              <a:rPr lang="it-IT" sz="1600" dirty="0" err="1"/>
              <a:t>bosch</a:t>
            </a:r>
            <a:r>
              <a:rPr lang="it-IT" sz="1600" dirty="0"/>
              <a:t> support</a:t>
            </a:r>
            <a:endParaRPr lang="en-IT" sz="1600" dirty="0"/>
          </a:p>
          <a:p>
            <a:pPr>
              <a:lnSpc>
                <a:spcPct val="100000"/>
              </a:lnSpc>
            </a:pPr>
            <a:r>
              <a:rPr lang="it-IT" sz="1600" dirty="0"/>
              <a:t>Trigger </a:t>
            </a:r>
            <a:r>
              <a:rPr lang="it-IT" sz="1600" dirty="0" err="1"/>
              <a:t>scintillators</a:t>
            </a:r>
            <a:r>
              <a:rPr lang="it-IT" sz="1600" dirty="0"/>
              <a:t> for </a:t>
            </a:r>
            <a:r>
              <a:rPr lang="it-IT" sz="1600" dirty="0" err="1"/>
              <a:t>oscilloscope</a:t>
            </a:r>
            <a:r>
              <a:rPr lang="it-IT" sz="1600" dirty="0"/>
              <a:t> + </a:t>
            </a:r>
            <a:r>
              <a:rPr lang="it-IT" sz="1600" dirty="0" err="1"/>
              <a:t>bosch</a:t>
            </a:r>
            <a:r>
              <a:rPr lang="it-IT" sz="1600" dirty="0"/>
              <a:t> support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Common support for upstream and downstream ?</a:t>
            </a:r>
            <a:endParaRPr lang="en-IT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8C5DB7-3991-4A49-B669-8A560E1CC9C9}"/>
              </a:ext>
            </a:extLst>
          </p:cNvPr>
          <p:cNvSpPr txBox="1">
            <a:spLocks/>
          </p:cNvSpPr>
          <p:nvPr/>
        </p:nvSpPr>
        <p:spPr>
          <a:xfrm>
            <a:off x="5738279" y="1066444"/>
            <a:ext cx="6128624" cy="543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IT" sz="2000" b="1" dirty="0"/>
              <a:t>Electronics</a:t>
            </a:r>
            <a:r>
              <a:rPr lang="en-IT" sz="1600" dirty="0"/>
              <a:t>: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HV and signal new PCB cards (20 + 20 +spares)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</a:t>
            </a:r>
            <a:r>
              <a:rPr lang="en-IT" sz="1600" dirty="0"/>
              <a:t>ignal boards component loading</a:t>
            </a:r>
          </a:p>
          <a:p>
            <a:pPr>
              <a:lnSpc>
                <a:spcPct val="100000"/>
              </a:lnSpc>
            </a:pPr>
            <a:r>
              <a:rPr lang="en-IT" sz="1600" dirty="0"/>
              <a:t>SMA signal cable soldering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HV ground spider checking</a:t>
            </a:r>
            <a:endParaRPr lang="en-IT" sz="1600" dirty="0"/>
          </a:p>
          <a:p>
            <a:pPr>
              <a:lnSpc>
                <a:spcPct val="100000"/>
              </a:lnSpc>
            </a:pPr>
            <a:r>
              <a:rPr lang="en-IT" sz="1600" dirty="0"/>
              <a:t>HV boards component loading</a:t>
            </a:r>
          </a:p>
          <a:p>
            <a:pPr>
              <a:lnSpc>
                <a:spcPct val="100000"/>
              </a:lnSpc>
            </a:pPr>
            <a:r>
              <a:rPr lang="en-IT" sz="1600" dirty="0"/>
              <a:t>HV leads soldering (CAEN 24-leads cable)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</a:t>
            </a:r>
            <a:r>
              <a:rPr lang="en-IT" sz="1600" dirty="0"/>
              <a:t>onnect HV and signal cards to drift tubes, check for continuity</a:t>
            </a:r>
          </a:p>
          <a:p>
            <a:pPr>
              <a:lnSpc>
                <a:spcPct val="100000"/>
              </a:lnSpc>
            </a:pPr>
            <a:r>
              <a:rPr lang="en-IT" sz="1600" dirty="0"/>
              <a:t>Resume HV setting and monitoring program and check for shorts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</a:t>
            </a:r>
            <a:r>
              <a:rPr lang="en-IT" sz="1600" dirty="0"/>
              <a:t>election of 2 scintillators for trigger and testing for noise for the DRS 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T</a:t>
            </a:r>
            <a:r>
              <a:rPr lang="en-IT" sz="1600" dirty="0"/>
              <a:t>est trigger chain for oscilloscope with the CAEN SP5620CH system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C</a:t>
            </a:r>
            <a:r>
              <a:rPr lang="en-IT" sz="1600" dirty="0"/>
              <a:t>heck DAQ chain both for DRS and oscilloscope</a:t>
            </a:r>
          </a:p>
          <a:p>
            <a:pPr>
              <a:lnSpc>
                <a:spcPct val="100000"/>
              </a:lnSpc>
            </a:pPr>
            <a:r>
              <a:rPr lang="en-IT" sz="1600" dirty="0"/>
              <a:t>Prepare data duplicating and storage system</a:t>
            </a:r>
          </a:p>
          <a:p>
            <a:pPr>
              <a:lnSpc>
                <a:spcPct val="100000"/>
              </a:lnSpc>
            </a:pPr>
            <a:endParaRPr lang="en-IT" sz="1600" dirty="0"/>
          </a:p>
          <a:p>
            <a:pPr>
              <a:lnSpc>
                <a:spcPct val="100000"/>
              </a:lnSpc>
            </a:pPr>
            <a:endParaRPr lang="en-IT" sz="1600" dirty="0"/>
          </a:p>
          <a:p>
            <a:pPr>
              <a:lnSpc>
                <a:spcPct val="100000"/>
              </a:lnSpc>
            </a:pPr>
            <a:endParaRPr lang="en-IT" sz="1600" dirty="0"/>
          </a:p>
          <a:p>
            <a:pPr>
              <a:lnSpc>
                <a:spcPct val="100000"/>
              </a:lnSpc>
            </a:pPr>
            <a:endParaRPr lang="en-IT" sz="1600" dirty="0"/>
          </a:p>
          <a:p>
            <a:pPr>
              <a:lnSpc>
                <a:spcPct val="100000"/>
              </a:lnSpc>
            </a:pPr>
            <a:endParaRPr lang="en-IT" sz="1600" dirty="0"/>
          </a:p>
          <a:p>
            <a:pPr>
              <a:lnSpc>
                <a:spcPct val="100000"/>
              </a:lnSpc>
            </a:pP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424769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A9B0-373D-066F-E23B-2FDDC7FA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/>
              <a:t>Propedeutic checks in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7704-FBC2-F194-EE76-F02FB7A7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77" y="154154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Check reliability of DAQ with MacBook and DRS’s</a:t>
            </a:r>
          </a:p>
          <a:p>
            <a:r>
              <a:rPr lang="en-GB" dirty="0"/>
              <a:t>Check reliability of DAQ with Teledyne-</a:t>
            </a:r>
            <a:r>
              <a:rPr lang="en-GB" dirty="0" err="1"/>
              <a:t>LeCroy</a:t>
            </a:r>
            <a:r>
              <a:rPr lang="en-GB" dirty="0"/>
              <a:t> scope</a:t>
            </a:r>
          </a:p>
          <a:p>
            <a:r>
              <a:rPr lang="en-GB" dirty="0"/>
              <a:t>Define sampling rates (1.25 for DRS, 2.5 for o-scope)</a:t>
            </a:r>
          </a:p>
          <a:p>
            <a:r>
              <a:rPr lang="it-IT" dirty="0" err="1"/>
              <a:t>Define</a:t>
            </a:r>
            <a:r>
              <a:rPr lang="it-IT" dirty="0"/>
              <a:t> a </a:t>
            </a:r>
            <a:r>
              <a:rPr lang="it-IT" dirty="0" err="1"/>
              <a:t>cosmic</a:t>
            </a:r>
            <a:r>
              <a:rPr lang="it-IT" dirty="0"/>
              <a:t> ray trigger</a:t>
            </a:r>
          </a:p>
          <a:p>
            <a:r>
              <a:rPr lang="en-GB" dirty="0"/>
              <a:t>Check trigger delays and waveform windows (400 ns for 1.0 cm and 600 ns for 1.5 cm)</a:t>
            </a:r>
          </a:p>
          <a:p>
            <a:r>
              <a:rPr lang="it-IT" dirty="0"/>
              <a:t>Check </a:t>
            </a:r>
            <a:r>
              <a:rPr lang="en-GB" dirty="0"/>
              <a:t>reliability</a:t>
            </a:r>
            <a:r>
              <a:rPr lang="it-IT" dirty="0"/>
              <a:t> of the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portable</a:t>
            </a:r>
            <a:r>
              <a:rPr lang="it-IT" dirty="0"/>
              <a:t> gas system</a:t>
            </a:r>
            <a:endParaRPr lang="en-IT" dirty="0"/>
          </a:p>
          <a:p>
            <a:r>
              <a:rPr lang="en-IT" dirty="0"/>
              <a:t>Confirm </a:t>
            </a:r>
            <a:r>
              <a:rPr lang="en-GB" dirty="0"/>
              <a:t>reliability</a:t>
            </a:r>
            <a:r>
              <a:rPr lang="en-IT" dirty="0"/>
              <a:t> of HV system </a:t>
            </a:r>
          </a:p>
          <a:p>
            <a:r>
              <a:rPr lang="en-IT" dirty="0"/>
              <a:t>Define details of the beam test work plan</a:t>
            </a:r>
          </a:p>
          <a:p>
            <a:r>
              <a:rPr lang="en-GB" dirty="0"/>
              <a:t>D</a:t>
            </a:r>
            <a:r>
              <a:rPr lang="en-IT" dirty="0"/>
              <a:t>efine transport logistic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1430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3DCE-72A6-194F-A642-356A99D9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HV settings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470E65-89BF-F14B-81C0-0AF837BE1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1018"/>
              </p:ext>
            </p:extLst>
          </p:nvPr>
        </p:nvGraphicFramePr>
        <p:xfrm>
          <a:off x="5937431" y="1896883"/>
          <a:ext cx="49124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273">
                  <a:extLst>
                    <a:ext uri="{9D8B030D-6E8A-4147-A177-3AD203B41FA5}">
                      <a16:colId xmlns:a16="http://schemas.microsoft.com/office/drawing/2014/main" val="2032085707"/>
                    </a:ext>
                  </a:extLst>
                </a:gridCol>
                <a:gridCol w="969484">
                  <a:extLst>
                    <a:ext uri="{9D8B030D-6E8A-4147-A177-3AD203B41FA5}">
                      <a16:colId xmlns:a16="http://schemas.microsoft.com/office/drawing/2014/main" val="41985541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23731168"/>
                    </a:ext>
                  </a:extLst>
                </a:gridCol>
                <a:gridCol w="891325">
                  <a:extLst>
                    <a:ext uri="{9D8B030D-6E8A-4147-A177-3AD203B41FA5}">
                      <a16:colId xmlns:a16="http://schemas.microsoft.com/office/drawing/2014/main" val="31324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T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2x10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3x10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4x10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5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1.0 cm – 20 μm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1480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dirty="0"/>
                        <a:t>1520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1.5 cm – 20 μm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i="0" dirty="0"/>
                        <a:t>1580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i="0" dirty="0"/>
                        <a:t>1600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i="0" dirty="0"/>
                        <a:t>1620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781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E1759B-5A14-2745-97F3-EFEB76A970F1}"/>
              </a:ext>
            </a:extLst>
          </p:cNvPr>
          <p:cNvSpPr txBox="1"/>
          <p:nvPr/>
        </p:nvSpPr>
        <p:spPr>
          <a:xfrm>
            <a:off x="6265263" y="1522873"/>
            <a:ext cx="474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HV vs gas gain for 90%He/10%iC</a:t>
            </a:r>
            <a:r>
              <a:rPr lang="en-IT" b="1" baseline="-25000" dirty="0"/>
              <a:t>4</a:t>
            </a:r>
            <a:r>
              <a:rPr lang="en-IT" b="1" dirty="0"/>
              <a:t>H</a:t>
            </a:r>
            <a:r>
              <a:rPr lang="en-IT" b="1" baseline="-25000" dirty="0"/>
              <a:t>10</a:t>
            </a:r>
            <a:r>
              <a:rPr lang="en-IT" b="1" dirty="0"/>
              <a:t> – 760 torr</a:t>
            </a:r>
            <a:endParaRPr lang="en-IT" b="1" baseline="-25000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C6A63F0C-278F-4148-9085-D4444BACC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5146"/>
              </p:ext>
            </p:extLst>
          </p:nvPr>
        </p:nvGraphicFramePr>
        <p:xfrm>
          <a:off x="5937431" y="5341985"/>
          <a:ext cx="49124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273">
                  <a:extLst>
                    <a:ext uri="{9D8B030D-6E8A-4147-A177-3AD203B41FA5}">
                      <a16:colId xmlns:a16="http://schemas.microsoft.com/office/drawing/2014/main" val="2032085707"/>
                    </a:ext>
                  </a:extLst>
                </a:gridCol>
                <a:gridCol w="969484">
                  <a:extLst>
                    <a:ext uri="{9D8B030D-6E8A-4147-A177-3AD203B41FA5}">
                      <a16:colId xmlns:a16="http://schemas.microsoft.com/office/drawing/2014/main" val="41985541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23731168"/>
                    </a:ext>
                  </a:extLst>
                </a:gridCol>
                <a:gridCol w="891325">
                  <a:extLst>
                    <a:ext uri="{9D8B030D-6E8A-4147-A177-3AD203B41FA5}">
                      <a16:colId xmlns:a16="http://schemas.microsoft.com/office/drawing/2014/main" val="31324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T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2x10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3x10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4x10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5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1.0 cm – 20 μm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1.5 cm – 20 μm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781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BA17F65-201F-C246-9E49-465A753A3B23}"/>
              </a:ext>
            </a:extLst>
          </p:cNvPr>
          <p:cNvSpPr txBox="1"/>
          <p:nvPr/>
        </p:nvSpPr>
        <p:spPr>
          <a:xfrm>
            <a:off x="6265262" y="4988959"/>
            <a:ext cx="462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HV vs gas gain for 80%He/20%iC</a:t>
            </a:r>
            <a:r>
              <a:rPr lang="en-IT" b="1" baseline="-25000" dirty="0"/>
              <a:t>4</a:t>
            </a:r>
            <a:r>
              <a:rPr lang="en-IT" b="1" dirty="0"/>
              <a:t>H</a:t>
            </a:r>
            <a:r>
              <a:rPr lang="en-IT" b="1" baseline="-25000" dirty="0"/>
              <a:t>10</a:t>
            </a:r>
            <a:r>
              <a:rPr lang="en-IT" b="1" dirty="0"/>
              <a:t> – 760 torr</a:t>
            </a:r>
            <a:endParaRPr lang="en-IT" b="1" baseline="-25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4B7F834-C7BD-265B-82F2-55A9AD146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26268"/>
              </p:ext>
            </p:extLst>
          </p:nvPr>
        </p:nvGraphicFramePr>
        <p:xfrm>
          <a:off x="5937431" y="3642129"/>
          <a:ext cx="49124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273">
                  <a:extLst>
                    <a:ext uri="{9D8B030D-6E8A-4147-A177-3AD203B41FA5}">
                      <a16:colId xmlns:a16="http://schemas.microsoft.com/office/drawing/2014/main" val="2032085707"/>
                    </a:ext>
                  </a:extLst>
                </a:gridCol>
                <a:gridCol w="969484">
                  <a:extLst>
                    <a:ext uri="{9D8B030D-6E8A-4147-A177-3AD203B41FA5}">
                      <a16:colId xmlns:a16="http://schemas.microsoft.com/office/drawing/2014/main" val="41985541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23731168"/>
                    </a:ext>
                  </a:extLst>
                </a:gridCol>
                <a:gridCol w="891325">
                  <a:extLst>
                    <a:ext uri="{9D8B030D-6E8A-4147-A177-3AD203B41FA5}">
                      <a16:colId xmlns:a16="http://schemas.microsoft.com/office/drawing/2014/main" val="31324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T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2x10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3x10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4x10</a:t>
                      </a:r>
                      <a:r>
                        <a:rPr lang="en-IT" b="1" baseline="30000"/>
                        <a:t>5</a:t>
                      </a:r>
                      <a:endParaRPr lang="en-IT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5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1.0 cm – 20 μm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6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b="1"/>
                        <a:t>1.5 cm – 20 μm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781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86E1D3-91CB-E440-DE89-D0934C435FAE}"/>
              </a:ext>
            </a:extLst>
          </p:cNvPr>
          <p:cNvSpPr txBox="1"/>
          <p:nvPr/>
        </p:nvSpPr>
        <p:spPr>
          <a:xfrm>
            <a:off x="6265262" y="3289103"/>
            <a:ext cx="479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HV vs gas gain for 85%He/15%iC</a:t>
            </a:r>
            <a:r>
              <a:rPr lang="en-IT" b="1" baseline="-25000" dirty="0"/>
              <a:t>4</a:t>
            </a:r>
            <a:r>
              <a:rPr lang="en-IT" b="1" dirty="0"/>
              <a:t>H</a:t>
            </a:r>
            <a:r>
              <a:rPr lang="en-IT" b="1" baseline="-25000" dirty="0"/>
              <a:t>10</a:t>
            </a:r>
            <a:r>
              <a:rPr lang="en-IT" b="1" dirty="0"/>
              <a:t> – 760 torr</a:t>
            </a:r>
            <a:endParaRPr lang="en-IT" b="1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12DE6-8558-5DC3-3E63-10C78A0FA45D}"/>
              </a:ext>
            </a:extLst>
          </p:cNvPr>
          <p:cNvSpPr txBox="1"/>
          <p:nvPr/>
        </p:nvSpPr>
        <p:spPr>
          <a:xfrm>
            <a:off x="144166" y="1332195"/>
            <a:ext cx="44693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Define HV0 working point: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plot maximum pulse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fit the distribution with a Landau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adjust HV to get a </a:t>
            </a:r>
            <a:r>
              <a:rPr lang="en-US" sz="1600" b="1" dirty="0">
                <a:solidFill>
                  <a:srgbClr val="FF0000"/>
                </a:solidFill>
              </a:rPr>
              <a:t>MPV ≈ 60 mV with 𝝘 ≈ 10 mV</a:t>
            </a:r>
          </a:p>
          <a:p>
            <a:endParaRPr lang="en-US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553BC7-2F5E-4A5C-6473-70E598676EE6}"/>
              </a:ext>
            </a:extLst>
          </p:cNvPr>
          <p:cNvGrpSpPr/>
          <p:nvPr/>
        </p:nvGrpSpPr>
        <p:grpSpPr>
          <a:xfrm>
            <a:off x="2684643" y="2468056"/>
            <a:ext cx="1843107" cy="1589658"/>
            <a:chOff x="4827621" y="2023269"/>
            <a:chExt cx="3219462" cy="27767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3E9625-028D-1071-DD86-1878B8190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7621" y="2023269"/>
              <a:ext cx="3219462" cy="277674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8303BB-AE2A-B416-92AB-A742F705CEAE}"/>
                </a:ext>
              </a:extLst>
            </p:cNvPr>
            <p:cNvSpPr/>
            <p:nvPr/>
          </p:nvSpPr>
          <p:spPr>
            <a:xfrm>
              <a:off x="4827621" y="3058376"/>
              <a:ext cx="161306" cy="1666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F017BA-C6CB-23FF-4177-B4609A036E4E}"/>
                </a:ext>
              </a:extLst>
            </p:cNvPr>
            <p:cNvSpPr/>
            <p:nvPr/>
          </p:nvSpPr>
          <p:spPr>
            <a:xfrm>
              <a:off x="7910402" y="2594430"/>
              <a:ext cx="127343" cy="1666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89DE2D-2F12-4481-B3AE-B3C7D1675CC9}"/>
              </a:ext>
            </a:extLst>
          </p:cNvPr>
          <p:cNvGrpSpPr/>
          <p:nvPr/>
        </p:nvGrpSpPr>
        <p:grpSpPr>
          <a:xfrm>
            <a:off x="487034" y="2434575"/>
            <a:ext cx="1980685" cy="1592691"/>
            <a:chOff x="107504" y="2822602"/>
            <a:chExt cx="4560036" cy="36667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BC0BF5-370B-9873-C3B0-F83E2C8BE128}"/>
                </a:ext>
              </a:extLst>
            </p:cNvPr>
            <p:cNvGrpSpPr/>
            <p:nvPr/>
          </p:nvGrpSpPr>
          <p:grpSpPr>
            <a:xfrm>
              <a:off x="107504" y="2822602"/>
              <a:ext cx="4560036" cy="3666777"/>
              <a:chOff x="304801" y="2023268"/>
              <a:chExt cx="3453188" cy="277674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729A6F0-464E-4DAC-5F21-0DD282117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1" y="2023268"/>
                <a:ext cx="3453188" cy="2776748"/>
              </a:xfrm>
              <a:prstGeom prst="rect">
                <a:avLst/>
              </a:prstGeom>
            </p:spPr>
          </p:pic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AE1BE9F-5EAE-70A3-0957-03874B07C9D4}"/>
                  </a:ext>
                </a:extLst>
              </p:cNvPr>
              <p:cNvCxnSpPr/>
              <p:nvPr/>
            </p:nvCxnSpPr>
            <p:spPr>
              <a:xfrm>
                <a:off x="711403" y="3361879"/>
                <a:ext cx="291688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3DD36-DAF8-BA83-4A3F-1DDB087C77DD}"/>
                </a:ext>
              </a:extLst>
            </p:cNvPr>
            <p:cNvSpPr txBox="1"/>
            <p:nvPr/>
          </p:nvSpPr>
          <p:spPr>
            <a:xfrm>
              <a:off x="2498057" y="4543285"/>
              <a:ext cx="2115404" cy="42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maximum pulse height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A3A40F1-6727-766E-ED91-33BC4966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34" y="4045915"/>
            <a:ext cx="4155393" cy="26498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A582EF-DE77-6E7F-8EE2-CDD480B1418A}"/>
              </a:ext>
            </a:extLst>
          </p:cNvPr>
          <p:cNvSpPr txBox="1"/>
          <p:nvPr/>
        </p:nvSpPr>
        <p:spPr>
          <a:xfrm>
            <a:off x="6510841" y="995575"/>
            <a:ext cx="419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Educated guess – to be checked</a:t>
            </a:r>
          </a:p>
        </p:txBody>
      </p:sp>
    </p:spTree>
    <p:extLst>
      <p:ext uri="{BB962C8B-B14F-4D97-AF65-F5344CB8AC3E}">
        <p14:creationId xmlns:p14="http://schemas.microsoft.com/office/powerpoint/2010/main" val="141739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3DCE-72A6-194F-A642-356A99D9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05FC-3465-8341-90D7-C4A78B5A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873"/>
            <a:ext cx="7164393" cy="40749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T" sz="3600" b="1" dirty="0"/>
              <a:t>Logistics:</a:t>
            </a:r>
            <a:endParaRPr lang="en-IT" dirty="0"/>
          </a:p>
          <a:p>
            <a:pPr marL="0" indent="0">
              <a:buNone/>
            </a:pPr>
            <a:endParaRPr lang="en-IT" dirty="0"/>
          </a:p>
          <a:p>
            <a:r>
              <a:rPr lang="it-IT" dirty="0"/>
              <a:t>Define list of participating people (now!)</a:t>
            </a:r>
          </a:p>
          <a:p>
            <a:endParaRPr lang="it-IT" dirty="0"/>
          </a:p>
          <a:p>
            <a:r>
              <a:rPr lang="en-IT" dirty="0"/>
              <a:t>Assign tasks (for needed and preparatory work)</a:t>
            </a:r>
          </a:p>
          <a:p>
            <a:r>
              <a:rPr lang="en-IT" dirty="0"/>
              <a:t>Prepare list of materials and tools to be shipped to CERN</a:t>
            </a:r>
          </a:p>
          <a:p>
            <a:r>
              <a:rPr lang="en-IT" dirty="0"/>
              <a:t>Decide how to ship:</a:t>
            </a:r>
          </a:p>
          <a:p>
            <a:pPr lvl="1"/>
            <a:r>
              <a:rPr lang="en-GB" dirty="0"/>
              <a:t>use a shipping agent (both ways)</a:t>
            </a:r>
          </a:p>
          <a:p>
            <a:pPr lvl="1"/>
            <a:r>
              <a:rPr lang="en-GB" strike="sngStrike" dirty="0"/>
              <a:t>rent a truck (need to find drivers for both ways)</a:t>
            </a:r>
          </a:p>
          <a:p>
            <a:r>
              <a:rPr lang="en-GB" dirty="0"/>
              <a:t>Freeze beam test program</a:t>
            </a:r>
          </a:p>
          <a:p>
            <a:r>
              <a:rPr lang="en-GB" dirty="0"/>
              <a:t>Define a data taking program</a:t>
            </a:r>
          </a:p>
          <a:p>
            <a:r>
              <a:rPr lang="en-GB" dirty="0"/>
              <a:t>Define shifts</a:t>
            </a:r>
          </a:p>
          <a:p>
            <a:r>
              <a:rPr lang="en-GB" dirty="0"/>
              <a:t>On-line checks and data pre-analysis</a:t>
            </a:r>
            <a:endParaRPr lang="en-IT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21E09E-E3A2-C840-ACB7-5608A618E985}"/>
              </a:ext>
            </a:extLst>
          </p:cNvPr>
          <p:cNvSpPr txBox="1">
            <a:spLocks/>
          </p:cNvSpPr>
          <p:nvPr/>
        </p:nvSpPr>
        <p:spPr>
          <a:xfrm>
            <a:off x="7454227" y="309580"/>
            <a:ext cx="3260665" cy="6183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T" sz="3600" b="1" dirty="0"/>
              <a:t>Participating people:</a:t>
            </a:r>
            <a:endParaRPr lang="en-IT" dirty="0"/>
          </a:p>
          <a:p>
            <a:pPr marL="0" indent="0">
              <a:buFont typeface="Arial" panose="020B0604020202020204" pitchFamily="34" charset="0"/>
              <a:buNone/>
            </a:pPr>
            <a:endParaRPr lang="en-IT" dirty="0"/>
          </a:p>
          <a:p>
            <a:r>
              <a:rPr lang="it-IT" dirty="0"/>
              <a:t>M. Abbrescia</a:t>
            </a:r>
          </a:p>
          <a:p>
            <a:r>
              <a:rPr lang="it-IT" dirty="0"/>
              <a:t>A. Corvaglia</a:t>
            </a:r>
          </a:p>
          <a:p>
            <a:r>
              <a:rPr lang="it-IT" dirty="0"/>
              <a:t>B. D’Anzi</a:t>
            </a:r>
          </a:p>
          <a:p>
            <a:r>
              <a:rPr lang="it-IT" dirty="0"/>
              <a:t>N. De Filippis</a:t>
            </a:r>
          </a:p>
          <a:p>
            <a:r>
              <a:rPr lang="it-IT" dirty="0"/>
              <a:t>W. Elmetenawee</a:t>
            </a:r>
          </a:p>
          <a:p>
            <a:r>
              <a:rPr lang="it-IT" dirty="0"/>
              <a:t>E. Gorini</a:t>
            </a:r>
          </a:p>
          <a:p>
            <a:r>
              <a:rPr lang="it-IT" dirty="0"/>
              <a:t>F. </a:t>
            </a:r>
            <a:r>
              <a:rPr lang="it-IT" dirty="0" err="1"/>
              <a:t>Grancagnolo</a:t>
            </a:r>
            <a:endParaRPr lang="it-IT" dirty="0"/>
          </a:p>
          <a:p>
            <a:r>
              <a:rPr lang="it-IT" dirty="0"/>
              <a:t>S. </a:t>
            </a:r>
            <a:r>
              <a:rPr lang="it-IT" dirty="0" err="1"/>
              <a:t>Grancagnolo</a:t>
            </a:r>
            <a:endParaRPr lang="it-IT" dirty="0"/>
          </a:p>
          <a:p>
            <a:r>
              <a:rPr lang="it-IT" dirty="0" err="1"/>
              <a:t>F</a:t>
            </a:r>
            <a:r>
              <a:rPr lang="it-IT" dirty="0"/>
              <a:t>. Gravili</a:t>
            </a:r>
          </a:p>
          <a:p>
            <a:r>
              <a:rPr lang="it-IT" dirty="0"/>
              <a:t>A. Miccoli</a:t>
            </a:r>
          </a:p>
          <a:p>
            <a:r>
              <a:rPr lang="it-IT" dirty="0"/>
              <a:t>M. Panareo</a:t>
            </a:r>
          </a:p>
          <a:p>
            <a:r>
              <a:rPr lang="it-IT" dirty="0"/>
              <a:t>M. Primavera</a:t>
            </a:r>
          </a:p>
          <a:p>
            <a:r>
              <a:rPr lang="it-IT" dirty="0"/>
              <a:t>A. Ventura</a:t>
            </a:r>
          </a:p>
          <a:p>
            <a:r>
              <a:rPr lang="it-IT" dirty="0"/>
              <a:t>(others from Bari ?, ATLAS-Lecce ?)</a:t>
            </a:r>
          </a:p>
          <a:p>
            <a:endParaRPr lang="it-IT" dirty="0"/>
          </a:p>
          <a:p>
            <a:r>
              <a:rPr lang="it-IT" b="1" dirty="0"/>
              <a:t>China (?)</a:t>
            </a:r>
          </a:p>
          <a:p>
            <a:r>
              <a:rPr lang="it-IT" b="1" dirty="0"/>
              <a:t>USA (?)</a:t>
            </a:r>
            <a:endParaRPr lang="en-IT" b="1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79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3DCE-72A6-194F-A642-356A99D9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05FC-3465-8341-90D7-C4A78B5A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50" y="1586663"/>
            <a:ext cx="10650449" cy="40749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T" sz="3600" b="1" dirty="0"/>
              <a:t>Tasks to be accomplished during test (beam test program):</a:t>
            </a:r>
          </a:p>
          <a:p>
            <a:pPr marL="0" indent="0">
              <a:buNone/>
            </a:pPr>
            <a:endParaRPr lang="en-IT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Initial setup (IS)</a:t>
            </a:r>
            <a:r>
              <a:rPr lang="en-IT" sz="3200" dirty="0"/>
              <a:t>: </a:t>
            </a:r>
          </a:p>
          <a:p>
            <a:pPr lvl="1"/>
            <a:r>
              <a:rPr lang="en-GB" sz="2800" dirty="0"/>
              <a:t>b</a:t>
            </a:r>
            <a:r>
              <a:rPr lang="en-IT" sz="2800" dirty="0"/>
              <a:t>eam momentum 10 GeV/c (BM = 10)</a:t>
            </a:r>
          </a:p>
          <a:p>
            <a:pPr lvl="1"/>
            <a:r>
              <a:rPr lang="en-IT" sz="2800" dirty="0"/>
              <a:t>gas mixture 90%He - 10%iC</a:t>
            </a:r>
            <a:r>
              <a:rPr lang="en-IT" sz="2800" baseline="-25000" dirty="0"/>
              <a:t>4</a:t>
            </a:r>
            <a:r>
              <a:rPr lang="en-IT" sz="2800" dirty="0"/>
              <a:t>H</a:t>
            </a:r>
            <a:r>
              <a:rPr lang="en-IT" sz="2800" baseline="-25000" dirty="0"/>
              <a:t>10</a:t>
            </a:r>
            <a:r>
              <a:rPr lang="en-IT" sz="2800" dirty="0"/>
              <a:t> (GM = 90/10), </a:t>
            </a:r>
          </a:p>
          <a:p>
            <a:pPr lvl="1"/>
            <a:r>
              <a:rPr lang="en-IT" sz="2800" dirty="0"/>
              <a:t>gas pressure at 760 torr, gas flow rate at 20 Nl/h (1 volume (5 Nl) exchange every 15 minutes)</a:t>
            </a:r>
          </a:p>
          <a:p>
            <a:pPr lvl="1"/>
            <a:r>
              <a:rPr lang="en-IT" sz="2800" dirty="0"/>
              <a:t>sampling rate (SR) at 1.25 G</a:t>
            </a:r>
            <a:r>
              <a:rPr lang="en-GB" sz="2800" dirty="0"/>
              <a:t>S</a:t>
            </a:r>
            <a:r>
              <a:rPr lang="en-IT" sz="2800" dirty="0"/>
              <a:t>a/s (DRS) and 2.5 G</a:t>
            </a:r>
            <a:r>
              <a:rPr lang="en-GB" sz="2800" dirty="0"/>
              <a:t>S</a:t>
            </a:r>
            <a:r>
              <a:rPr lang="en-IT" sz="2800" dirty="0"/>
              <a:t>a/s (o-scope)</a:t>
            </a:r>
          </a:p>
          <a:p>
            <a:pPr lvl="1"/>
            <a:r>
              <a:rPr lang="en-GB" sz="2800" dirty="0"/>
              <a:t>g</a:t>
            </a:r>
            <a:r>
              <a:rPr lang="en-IT" sz="2800" dirty="0"/>
              <a:t>as gain (GG) at 3x10</a:t>
            </a:r>
            <a:r>
              <a:rPr lang="en-IT" sz="2800" baseline="30000" dirty="0"/>
              <a:t>5</a:t>
            </a:r>
            <a:r>
              <a:rPr lang="en-IT" sz="2800" dirty="0"/>
              <a:t> (HV=HV0) - Define HV0 working point</a:t>
            </a:r>
          </a:p>
          <a:p>
            <a:pPr lvl="1"/>
            <a:r>
              <a:rPr lang="en-IT" sz="2800" dirty="0"/>
              <a:t>beam angle (BA) 45°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</a:t>
            </a:r>
            <a:r>
              <a:rPr lang="en-IT" sz="3200" dirty="0"/>
              <a:t>un at IS and HV = HV0 (30000 triggers: sum of DRS + o-scope triggers), HV0 + 20V (GG = 4x10</a:t>
            </a:r>
            <a:r>
              <a:rPr lang="en-IT" sz="3200" baseline="30000" dirty="0"/>
              <a:t>5</a:t>
            </a:r>
            <a:r>
              <a:rPr lang="en-IT" sz="3200" dirty="0"/>
              <a:t>)(10000 triggers), HV0 – 20V (GG = 2x10</a:t>
            </a:r>
            <a:r>
              <a:rPr lang="en-IT" sz="3200" baseline="30000" dirty="0"/>
              <a:t>5</a:t>
            </a:r>
            <a:r>
              <a:rPr lang="en-IT" sz="3200" dirty="0"/>
              <a:t>) (10000 triggers) (1 long run + 2 medium runs)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 err="1"/>
              <a:t>Repeat</a:t>
            </a:r>
            <a:r>
              <a:rPr lang="it-IT" sz="3200" dirty="0"/>
              <a:t> 2. with BA = </a:t>
            </a:r>
            <a:r>
              <a:rPr lang="en-IT" sz="3200" dirty="0"/>
              <a:t>0° (1 long run + 2 medium runs)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 err="1"/>
              <a:t>Repeat</a:t>
            </a:r>
            <a:r>
              <a:rPr lang="it-IT" sz="3200" dirty="0"/>
              <a:t> 2. and 3. with BM = 8, 6, 4, 2 GeV/c (</a:t>
            </a:r>
            <a:r>
              <a:rPr lang="it-IT" sz="3200" dirty="0" err="1"/>
              <a:t>total</a:t>
            </a:r>
            <a:r>
              <a:rPr lang="it-IT" sz="3200" dirty="0"/>
              <a:t> of 10 long </a:t>
            </a:r>
            <a:r>
              <a:rPr lang="it-IT" sz="3200" dirty="0" err="1"/>
              <a:t>runs</a:t>
            </a:r>
            <a:r>
              <a:rPr lang="it-IT" sz="3200" dirty="0"/>
              <a:t> + 20 medium </a:t>
            </a:r>
            <a:r>
              <a:rPr lang="it-IT" sz="3200" dirty="0" err="1"/>
              <a:t>runs</a:t>
            </a:r>
            <a:r>
              <a:rPr lang="it-IT" sz="3200" dirty="0"/>
              <a:t>)</a:t>
            </a:r>
            <a:endParaRPr lang="en-IT" sz="3200" dirty="0"/>
          </a:p>
          <a:p>
            <a:pPr marL="514350" indent="-514350">
              <a:buFont typeface="+mj-lt"/>
              <a:buAutoNum type="arabicPeriod"/>
            </a:pPr>
            <a:r>
              <a:rPr lang="it-IT" sz="3200" dirty="0" err="1"/>
              <a:t>Repeat</a:t>
            </a:r>
            <a:r>
              <a:rPr lang="it-IT" sz="3200" dirty="0"/>
              <a:t> 2., 3., 4. wi</a:t>
            </a:r>
            <a:r>
              <a:rPr lang="en-IT" sz="3200" dirty="0"/>
              <a:t>th GM = 85/15 and GM = 80/20 </a:t>
            </a:r>
            <a:r>
              <a:rPr lang="it-IT" sz="3200" dirty="0"/>
              <a:t>(</a:t>
            </a:r>
            <a:r>
              <a:rPr lang="it-IT" sz="3200" dirty="0" err="1"/>
              <a:t>total</a:t>
            </a:r>
            <a:r>
              <a:rPr lang="it-IT" sz="3200" dirty="0"/>
              <a:t> of 30 long </a:t>
            </a:r>
            <a:r>
              <a:rPr lang="it-IT" sz="3200" dirty="0" err="1"/>
              <a:t>runs</a:t>
            </a:r>
            <a:r>
              <a:rPr lang="it-IT" sz="3200" dirty="0"/>
              <a:t> (900000 triggers) + 60 medium </a:t>
            </a:r>
            <a:r>
              <a:rPr lang="it-IT" sz="3200" dirty="0" err="1"/>
              <a:t>runs</a:t>
            </a:r>
            <a:r>
              <a:rPr lang="it-IT" sz="3200" dirty="0"/>
              <a:t> (600000 triggers) for 1.5 </a:t>
            </a:r>
            <a:r>
              <a:rPr lang="it-IT" sz="3200" dirty="0" err="1"/>
              <a:t>million</a:t>
            </a:r>
            <a:r>
              <a:rPr lang="it-IT" sz="3200" dirty="0"/>
              <a:t> triggers)</a:t>
            </a:r>
            <a:endParaRPr lang="en-IT" sz="3200" dirty="0"/>
          </a:p>
        </p:txBody>
      </p:sp>
    </p:spTree>
    <p:extLst>
      <p:ext uri="{BB962C8B-B14F-4D97-AF65-F5344CB8AC3E}">
        <p14:creationId xmlns:p14="http://schemas.microsoft.com/office/powerpoint/2010/main" val="16028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CC927-B022-84B7-8446-051DA4464D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9" y="0"/>
            <a:ext cx="119032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AA992-C869-E2BE-B531-F59CA9FAE26C}"/>
              </a:ext>
            </a:extLst>
          </p:cNvPr>
          <p:cNvSpPr txBox="1"/>
          <p:nvPr/>
        </p:nvSpPr>
        <p:spPr>
          <a:xfrm>
            <a:off x="3062796" y="-4083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B0A35-9350-55A7-740C-68657673768A}"/>
              </a:ext>
            </a:extLst>
          </p:cNvPr>
          <p:cNvSpPr txBox="1"/>
          <p:nvPr/>
        </p:nvSpPr>
        <p:spPr>
          <a:xfrm>
            <a:off x="7910004" y="70222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3853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1121A3-6906-5200-B333-179C3CCA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The following slides are modified from </a:t>
            </a:r>
            <a:br>
              <a:rPr lang="en-US" dirty="0"/>
            </a:br>
            <a:r>
              <a:rPr lang="en-US" dirty="0"/>
              <a:t>2022 beam test preparation</a:t>
            </a:r>
          </a:p>
        </p:txBody>
      </p:sp>
    </p:spTree>
    <p:extLst>
      <p:ext uri="{BB962C8B-B14F-4D97-AF65-F5344CB8AC3E}">
        <p14:creationId xmlns:p14="http://schemas.microsoft.com/office/powerpoint/2010/main" val="33834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3DCE-72A6-194F-A642-356A99D9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05FC-3465-8341-90D7-C4A78B5A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50" y="1586663"/>
            <a:ext cx="11106358" cy="40749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T" sz="3600" b="1"/>
              <a:t>Estimated run time:</a:t>
            </a:r>
          </a:p>
          <a:p>
            <a:pPr marL="0" indent="0">
              <a:buNone/>
            </a:pPr>
            <a:endParaRPr lang="en-IT" sz="3600" b="1"/>
          </a:p>
          <a:p>
            <a:pPr marL="514350" indent="-514350">
              <a:buFont typeface="+mj-lt"/>
              <a:buAutoNum type="arabicPeriod"/>
            </a:pPr>
            <a:r>
              <a:rPr lang="en-IT"/>
              <a:t>Last November: DAQ </a:t>
            </a:r>
            <a:r>
              <a:rPr lang="en-IT">
                <a:sym typeface="Wingdings" pitchFamily="2" charset="2"/>
              </a:rPr>
              <a:t> ∼80 events/spill (5 s), ∼2 spills/minute</a:t>
            </a:r>
          </a:p>
          <a:p>
            <a:pPr marL="457200" lvl="1" indent="0">
              <a:buNone/>
            </a:pPr>
            <a:r>
              <a:rPr lang="en-GB" dirty="0">
                <a:sym typeface="Wingdings" pitchFamily="2" charset="2"/>
              </a:rPr>
              <a:t>b</a:t>
            </a:r>
            <a:r>
              <a:rPr lang="en-IT">
                <a:sym typeface="Wingdings" pitchFamily="2" charset="2"/>
              </a:rPr>
              <a:t>eam rate ∼1500 μ /spill/100 cm</a:t>
            </a:r>
            <a:r>
              <a:rPr lang="en-IT" baseline="30000">
                <a:sym typeface="Wingdings" pitchFamily="2" charset="2"/>
              </a:rPr>
              <a:t>2</a:t>
            </a:r>
            <a:r>
              <a:rPr lang="en-IT">
                <a:sym typeface="Wingdings" pitchFamily="2" charset="2"/>
              </a:rPr>
              <a:t> x 36 cm</a:t>
            </a:r>
            <a:r>
              <a:rPr lang="en-IT" baseline="30000">
                <a:sym typeface="Wingdings" pitchFamily="2" charset="2"/>
              </a:rPr>
              <a:t>2</a:t>
            </a:r>
            <a:r>
              <a:rPr lang="en-IT">
                <a:sym typeface="Wingdings" pitchFamily="2" charset="2"/>
              </a:rPr>
              <a:t> (trigger coverage) = 540 expected μ/spill  DAQ efficiency = </a:t>
            </a:r>
            <a:r>
              <a:rPr lang="en-IT" b="1">
                <a:sym typeface="Wingdings" pitchFamily="2" charset="2"/>
              </a:rPr>
              <a:t>15%! </a:t>
            </a:r>
            <a:r>
              <a:rPr lang="en-IT">
                <a:sym typeface="Wingdings" pitchFamily="2" charset="2"/>
              </a:rPr>
              <a:t> 2.7 μ/s (average) ≅ 30 min/run (5000 events)</a:t>
            </a:r>
            <a:endParaRPr lang="en-IT" b="1"/>
          </a:p>
          <a:p>
            <a:pPr marL="514350" indent="-514350">
              <a:buFont typeface="+mj-lt"/>
              <a:buAutoNum type="arabicPeriod"/>
            </a:pPr>
            <a:r>
              <a:rPr lang="en-IT">
                <a:sym typeface="Wingdings" pitchFamily="2" charset="2"/>
              </a:rPr>
              <a:t>Next June: improve DAQ efficiency! Improve trigger coverage to &gt; 50 cm</a:t>
            </a:r>
            <a:r>
              <a:rPr lang="en-IT" baseline="30000">
                <a:sym typeface="Wingdings" pitchFamily="2" charset="2"/>
              </a:rPr>
              <a:t>2</a:t>
            </a:r>
            <a:r>
              <a:rPr lang="en-IT">
                <a:sym typeface="Wingdings" pitchFamily="2" charset="2"/>
              </a:rPr>
              <a:t>. Goal is reaching 15 min/run (10.000 events) (1 event ≅ 4 or 6 tubes hit)</a:t>
            </a:r>
          </a:p>
          <a:p>
            <a:pPr marL="514350" indent="-514350">
              <a:buFont typeface="+mj-lt"/>
              <a:buAutoNum type="arabicPeriod"/>
            </a:pPr>
            <a:r>
              <a:rPr lang="en-IT">
                <a:sym typeface="Wingdings" pitchFamily="2" charset="2"/>
              </a:rPr>
              <a:t>Tasks 2. and 3. (28 runs 10.000 each) will take 1 shift (7 hours)</a:t>
            </a:r>
          </a:p>
          <a:p>
            <a:pPr marL="514350" indent="-514350">
              <a:buFont typeface="+mj-lt"/>
              <a:buAutoNum type="arabicPeriod"/>
            </a:pPr>
            <a:r>
              <a:rPr lang="en-IT">
                <a:sym typeface="Wingdings" pitchFamily="2" charset="2"/>
              </a:rPr>
              <a:t>Task 4. (8 runs 20.000 each) will take 4 hours</a:t>
            </a:r>
          </a:p>
          <a:p>
            <a:pPr marL="514350" indent="-514350">
              <a:buFont typeface="+mj-lt"/>
              <a:buAutoNum type="arabicPeriod"/>
            </a:pPr>
            <a:r>
              <a:rPr lang="en-IT">
                <a:sym typeface="Wingdings" pitchFamily="2" charset="2"/>
              </a:rPr>
              <a:t>Task 5. (10 runs 20.000 each) will take 5 hours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ym typeface="Wingdings" pitchFamily="2" charset="2"/>
              </a:rPr>
              <a:t>T</a:t>
            </a:r>
            <a:r>
              <a:rPr lang="en-IT">
                <a:sym typeface="Wingdings" pitchFamily="2" charset="2"/>
              </a:rPr>
              <a:t>otal per GM = 16 hours  allow for 2 days (&gt; 50% contingency)</a:t>
            </a:r>
          </a:p>
          <a:p>
            <a:pPr marL="514350" indent="-514350">
              <a:buFont typeface="+mj-lt"/>
              <a:buAutoNum type="arabicPeriod"/>
            </a:pPr>
            <a:r>
              <a:rPr lang="en-IT">
                <a:sym typeface="Wingdings" pitchFamily="2" charset="2"/>
              </a:rPr>
              <a:t>3 x GM  6 days</a:t>
            </a:r>
          </a:p>
          <a:p>
            <a:pPr marL="514350" indent="-514350">
              <a:buFont typeface="+mj-lt"/>
              <a:buAutoNum type="arabicPeriod"/>
            </a:pPr>
            <a:endParaRPr lang="en-IT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IT">
              <a:sym typeface="Wingdings" pitchFamily="2" charset="2"/>
            </a:endParaRPr>
          </a:p>
          <a:p>
            <a:pPr marL="0" indent="0">
              <a:buNone/>
            </a:pPr>
            <a:endParaRPr lang="en-IT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IT">
              <a:sym typeface="Wingdings" pitchFamily="2" charset="2"/>
            </a:endParaRPr>
          </a:p>
          <a:p>
            <a:pPr marL="0" indent="0">
              <a:buNone/>
            </a:pPr>
            <a:endParaRPr lang="en-IT"/>
          </a:p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6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0428-9884-F348-955C-524B10F6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" y="365125"/>
            <a:ext cx="10515600" cy="1325563"/>
          </a:xfrm>
        </p:spPr>
        <p:txBody>
          <a:bodyPr/>
          <a:lstStyle/>
          <a:p>
            <a:r>
              <a:rPr lang="en-IT" dirty="0"/>
              <a:t>Optimal setup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60084A-987F-E243-B8D7-E15A9303BBB3}"/>
              </a:ext>
            </a:extLst>
          </p:cNvPr>
          <p:cNvCxnSpPr>
            <a:cxnSpLocks/>
          </p:cNvCxnSpPr>
          <p:nvPr/>
        </p:nvCxnSpPr>
        <p:spPr>
          <a:xfrm>
            <a:off x="6172572" y="1534772"/>
            <a:ext cx="11940" cy="4320704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3FC0DD-E4BC-F94D-8885-FDB517D03862}"/>
              </a:ext>
            </a:extLst>
          </p:cNvPr>
          <p:cNvCxnSpPr>
            <a:cxnSpLocks/>
          </p:cNvCxnSpPr>
          <p:nvPr/>
        </p:nvCxnSpPr>
        <p:spPr>
          <a:xfrm>
            <a:off x="1565527" y="6146863"/>
            <a:ext cx="433031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B0BA9EF-FD1D-5C49-99E6-290F2E2AA2D0}"/>
              </a:ext>
            </a:extLst>
          </p:cNvPr>
          <p:cNvSpPr txBox="1"/>
          <p:nvPr/>
        </p:nvSpPr>
        <p:spPr>
          <a:xfrm>
            <a:off x="6186124" y="346060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6.0</a:t>
            </a:r>
          </a:p>
          <a:p>
            <a:r>
              <a:rPr lang="en-IT" dirty="0"/>
              <a:t>cm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D870A-0AEB-444D-B9ED-85207C5114F4}"/>
              </a:ext>
            </a:extLst>
          </p:cNvPr>
          <p:cNvSpPr txBox="1"/>
          <p:nvPr/>
        </p:nvSpPr>
        <p:spPr>
          <a:xfrm>
            <a:off x="3491524" y="613692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6.0</a:t>
            </a:r>
          </a:p>
          <a:p>
            <a:r>
              <a:rPr lang="en-IT"/>
              <a:t>cm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8065173C-3ECD-A14B-87D6-1CF2DC941378}"/>
              </a:ext>
            </a:extLst>
          </p:cNvPr>
          <p:cNvSpPr/>
          <p:nvPr/>
        </p:nvSpPr>
        <p:spPr>
          <a:xfrm>
            <a:off x="410818" y="3520527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F3F317-BAD3-B64F-A2B4-FA4D7695B5DF}"/>
              </a:ext>
            </a:extLst>
          </p:cNvPr>
          <p:cNvSpPr txBox="1"/>
          <p:nvPr/>
        </p:nvSpPr>
        <p:spPr>
          <a:xfrm>
            <a:off x="406537" y="356823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beam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26FD7-94E3-CB44-A622-1D71F6CC03FA}"/>
              </a:ext>
            </a:extLst>
          </p:cNvPr>
          <p:cNvSpPr/>
          <p:nvPr/>
        </p:nvSpPr>
        <p:spPr>
          <a:xfrm>
            <a:off x="1576882" y="2614542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A3F43B-52FC-224C-818C-F6A65C859AB4}"/>
              </a:ext>
            </a:extLst>
          </p:cNvPr>
          <p:cNvSpPr/>
          <p:nvPr/>
        </p:nvSpPr>
        <p:spPr>
          <a:xfrm>
            <a:off x="2295673" y="2614542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34381-C30F-BB4D-8E97-D728E710D69C}"/>
              </a:ext>
            </a:extLst>
          </p:cNvPr>
          <p:cNvSpPr/>
          <p:nvPr/>
        </p:nvSpPr>
        <p:spPr>
          <a:xfrm>
            <a:off x="3017156" y="2614542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753F8-7BA6-8F47-BEC2-592AD97C5F40}"/>
              </a:ext>
            </a:extLst>
          </p:cNvPr>
          <p:cNvSpPr/>
          <p:nvPr/>
        </p:nvSpPr>
        <p:spPr>
          <a:xfrm>
            <a:off x="3734084" y="2614542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422BBB-F68D-924B-8F55-FD87CF2AA0DC}"/>
              </a:ext>
            </a:extLst>
          </p:cNvPr>
          <p:cNvSpPr/>
          <p:nvPr/>
        </p:nvSpPr>
        <p:spPr>
          <a:xfrm>
            <a:off x="4454255" y="2614542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5B7E0D-E49E-DB41-983D-A72D2293DDE9}"/>
              </a:ext>
            </a:extLst>
          </p:cNvPr>
          <p:cNvSpPr/>
          <p:nvPr/>
        </p:nvSpPr>
        <p:spPr>
          <a:xfrm>
            <a:off x="5176359" y="2614542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292025-BA37-504B-BAE9-2E9D214219B4}"/>
              </a:ext>
            </a:extLst>
          </p:cNvPr>
          <p:cNvSpPr/>
          <p:nvPr/>
        </p:nvSpPr>
        <p:spPr>
          <a:xfrm>
            <a:off x="1578397" y="4066433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AA32BC-FE81-414B-9D08-F2FC57FCFE2D}"/>
              </a:ext>
            </a:extLst>
          </p:cNvPr>
          <p:cNvSpPr/>
          <p:nvPr/>
        </p:nvSpPr>
        <p:spPr>
          <a:xfrm>
            <a:off x="2300363" y="4066433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53113A-305F-7A46-A72B-2DE020C99ED1}"/>
              </a:ext>
            </a:extLst>
          </p:cNvPr>
          <p:cNvSpPr/>
          <p:nvPr/>
        </p:nvSpPr>
        <p:spPr>
          <a:xfrm>
            <a:off x="3021846" y="4066433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7B511E-76EB-A845-B6A5-A451997D0C15}"/>
              </a:ext>
            </a:extLst>
          </p:cNvPr>
          <p:cNvSpPr/>
          <p:nvPr/>
        </p:nvSpPr>
        <p:spPr>
          <a:xfrm>
            <a:off x="3741949" y="4066433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77D14-116F-4F4B-BE9D-A5D298B00002}"/>
              </a:ext>
            </a:extLst>
          </p:cNvPr>
          <p:cNvSpPr/>
          <p:nvPr/>
        </p:nvSpPr>
        <p:spPr>
          <a:xfrm>
            <a:off x="4452181" y="4066433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01505C-AB41-514F-9018-CF360CEF1887}"/>
              </a:ext>
            </a:extLst>
          </p:cNvPr>
          <p:cNvSpPr/>
          <p:nvPr/>
        </p:nvSpPr>
        <p:spPr>
          <a:xfrm>
            <a:off x="5174285" y="4066433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0A415C-EEA2-524D-94DC-D7F645227236}"/>
              </a:ext>
            </a:extLst>
          </p:cNvPr>
          <p:cNvSpPr/>
          <p:nvPr/>
        </p:nvSpPr>
        <p:spPr>
          <a:xfrm>
            <a:off x="4818277" y="1534772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40F954-1D31-9F47-9E43-D564656D922D}"/>
              </a:ext>
            </a:extLst>
          </p:cNvPr>
          <p:cNvSpPr/>
          <p:nvPr/>
        </p:nvSpPr>
        <p:spPr>
          <a:xfrm>
            <a:off x="3739469" y="1534772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B6278F-E019-0143-9CBC-66C28FE578D7}"/>
              </a:ext>
            </a:extLst>
          </p:cNvPr>
          <p:cNvSpPr/>
          <p:nvPr/>
        </p:nvSpPr>
        <p:spPr>
          <a:xfrm>
            <a:off x="2655423" y="1534772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DC43E7-EEF0-CE42-AB57-1C7C473917BA}"/>
              </a:ext>
            </a:extLst>
          </p:cNvPr>
          <p:cNvSpPr/>
          <p:nvPr/>
        </p:nvSpPr>
        <p:spPr>
          <a:xfrm>
            <a:off x="1583606" y="1534772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82A9A9-D340-0E46-8339-E6FD3E2CE235}"/>
              </a:ext>
            </a:extLst>
          </p:cNvPr>
          <p:cNvSpPr/>
          <p:nvPr/>
        </p:nvSpPr>
        <p:spPr>
          <a:xfrm>
            <a:off x="4818277" y="4775976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073EFC-4FEE-B24E-A988-DDDED9FF34C5}"/>
              </a:ext>
            </a:extLst>
          </p:cNvPr>
          <p:cNvSpPr/>
          <p:nvPr/>
        </p:nvSpPr>
        <p:spPr>
          <a:xfrm>
            <a:off x="3739469" y="4775976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90A75E-547F-5C4E-A0D1-ABB7303178C9}"/>
              </a:ext>
            </a:extLst>
          </p:cNvPr>
          <p:cNvSpPr/>
          <p:nvPr/>
        </p:nvSpPr>
        <p:spPr>
          <a:xfrm>
            <a:off x="2665362" y="4775976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63CBBC-4337-594D-829C-9F50FA32AE26}"/>
              </a:ext>
            </a:extLst>
          </p:cNvPr>
          <p:cNvSpPr/>
          <p:nvPr/>
        </p:nvSpPr>
        <p:spPr>
          <a:xfrm>
            <a:off x="1583606" y="4775976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C9D5E-4892-4342-B088-EA60F9A5BA61}"/>
              </a:ext>
            </a:extLst>
          </p:cNvPr>
          <p:cNvSpPr txBox="1"/>
          <p:nvPr/>
        </p:nvSpPr>
        <p:spPr>
          <a:xfrm>
            <a:off x="1611509" y="281686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D3B80E-AEE3-EF4F-8519-254189D69C3C}"/>
              </a:ext>
            </a:extLst>
          </p:cNvPr>
          <p:cNvSpPr txBox="1"/>
          <p:nvPr/>
        </p:nvSpPr>
        <p:spPr>
          <a:xfrm>
            <a:off x="2323576" y="2830193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4F8E07-083C-EE44-B874-192C0F4A9470}"/>
              </a:ext>
            </a:extLst>
          </p:cNvPr>
          <p:cNvSpPr txBox="1"/>
          <p:nvPr/>
        </p:nvSpPr>
        <p:spPr>
          <a:xfrm>
            <a:off x="3063605" y="281799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A7EAEA-631A-4245-A3C4-37E5CBAFBEF0}"/>
              </a:ext>
            </a:extLst>
          </p:cNvPr>
          <p:cNvSpPr txBox="1"/>
          <p:nvPr/>
        </p:nvSpPr>
        <p:spPr>
          <a:xfrm>
            <a:off x="3775672" y="283131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C6ECD9-0366-AA4D-9B24-AB09ECE74D23}"/>
              </a:ext>
            </a:extLst>
          </p:cNvPr>
          <p:cNvSpPr txBox="1"/>
          <p:nvPr/>
        </p:nvSpPr>
        <p:spPr>
          <a:xfrm>
            <a:off x="4506276" y="2818113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D00AFC-DFDB-7340-A683-C5534C2AB6D2}"/>
              </a:ext>
            </a:extLst>
          </p:cNvPr>
          <p:cNvSpPr txBox="1"/>
          <p:nvPr/>
        </p:nvSpPr>
        <p:spPr>
          <a:xfrm>
            <a:off x="5218343" y="283143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4FA2FF-433F-AC48-B1A6-A4A5FEFDCE40}"/>
              </a:ext>
            </a:extLst>
          </p:cNvPr>
          <p:cNvSpPr txBox="1"/>
          <p:nvPr/>
        </p:nvSpPr>
        <p:spPr>
          <a:xfrm>
            <a:off x="1617256" y="425029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C4856D-EB9D-3546-AFAD-809A4AA76153}"/>
              </a:ext>
            </a:extLst>
          </p:cNvPr>
          <p:cNvSpPr txBox="1"/>
          <p:nvPr/>
        </p:nvSpPr>
        <p:spPr>
          <a:xfrm>
            <a:off x="2329323" y="4253682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45F062-6191-9349-91BB-B2BBFC792295}"/>
              </a:ext>
            </a:extLst>
          </p:cNvPr>
          <p:cNvSpPr txBox="1"/>
          <p:nvPr/>
        </p:nvSpPr>
        <p:spPr>
          <a:xfrm>
            <a:off x="3069352" y="425141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FC7F5B-8793-EE47-90B9-3D1534CD0B32}"/>
              </a:ext>
            </a:extLst>
          </p:cNvPr>
          <p:cNvSpPr txBox="1"/>
          <p:nvPr/>
        </p:nvSpPr>
        <p:spPr>
          <a:xfrm>
            <a:off x="3781419" y="4264743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3B1704-14BA-3949-8984-9B88A6CE57C4}"/>
              </a:ext>
            </a:extLst>
          </p:cNvPr>
          <p:cNvSpPr txBox="1"/>
          <p:nvPr/>
        </p:nvSpPr>
        <p:spPr>
          <a:xfrm>
            <a:off x="4502084" y="425154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2A08DF-2A91-D147-A685-95A21512F39C}"/>
              </a:ext>
            </a:extLst>
          </p:cNvPr>
          <p:cNvSpPr txBox="1"/>
          <p:nvPr/>
        </p:nvSpPr>
        <p:spPr>
          <a:xfrm>
            <a:off x="5214151" y="426486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55D1B5-5B05-D14C-8355-A29988CDF3CE}"/>
              </a:ext>
            </a:extLst>
          </p:cNvPr>
          <p:cNvSpPr txBox="1"/>
          <p:nvPr/>
        </p:nvSpPr>
        <p:spPr>
          <a:xfrm>
            <a:off x="1794746" y="193694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92927E-1338-1149-8942-60909DD852DB}"/>
              </a:ext>
            </a:extLst>
          </p:cNvPr>
          <p:cNvSpPr txBox="1"/>
          <p:nvPr/>
        </p:nvSpPr>
        <p:spPr>
          <a:xfrm>
            <a:off x="2894610" y="1920633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548E01-BE64-6946-B2CB-399126E704F0}"/>
              </a:ext>
            </a:extLst>
          </p:cNvPr>
          <p:cNvSpPr txBox="1"/>
          <p:nvPr/>
        </p:nvSpPr>
        <p:spPr>
          <a:xfrm>
            <a:off x="3964070" y="195002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F5F25E-60D2-6840-9E78-FE95AABF224F}"/>
              </a:ext>
            </a:extLst>
          </p:cNvPr>
          <p:cNvSpPr txBox="1"/>
          <p:nvPr/>
        </p:nvSpPr>
        <p:spPr>
          <a:xfrm>
            <a:off x="5063934" y="193370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DC0BF6-B71E-8A40-977D-2CC4D864C59C}"/>
              </a:ext>
            </a:extLst>
          </p:cNvPr>
          <p:cNvSpPr txBox="1"/>
          <p:nvPr/>
        </p:nvSpPr>
        <p:spPr>
          <a:xfrm>
            <a:off x="1794746" y="516059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D42FC1-A51D-6B49-ABBB-DD96AF7FEC81}"/>
              </a:ext>
            </a:extLst>
          </p:cNvPr>
          <p:cNvSpPr txBox="1"/>
          <p:nvPr/>
        </p:nvSpPr>
        <p:spPr>
          <a:xfrm>
            <a:off x="2914488" y="514427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5ACE0F-F869-D44B-9554-168B57E3589C}"/>
              </a:ext>
            </a:extLst>
          </p:cNvPr>
          <p:cNvSpPr txBox="1"/>
          <p:nvPr/>
        </p:nvSpPr>
        <p:spPr>
          <a:xfrm>
            <a:off x="3964070" y="517367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5158B02-2EAC-DD47-A376-46D79D9F299E}"/>
              </a:ext>
            </a:extLst>
          </p:cNvPr>
          <p:cNvSpPr txBox="1"/>
          <p:nvPr/>
        </p:nvSpPr>
        <p:spPr>
          <a:xfrm>
            <a:off x="5063934" y="515735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10508DA-B47D-C445-A0CF-EBE563FA7008}"/>
              </a:ext>
            </a:extLst>
          </p:cNvPr>
          <p:cNvSpPr txBox="1"/>
          <p:nvPr/>
        </p:nvSpPr>
        <p:spPr>
          <a:xfrm>
            <a:off x="3914594" y="673963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dirty="0"/>
              <a:t>  12 drift tubes 	1.0 cm 	</a:t>
            </a:r>
          </a:p>
          <a:p>
            <a:r>
              <a:rPr lang="en-IT" sz="2000" dirty="0"/>
              <a:t>    8 drift tubes 	1.5 cm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E3843-5CC2-80EE-4714-FF1CB2FF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88801" y="-111009"/>
            <a:ext cx="3089445" cy="4119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5AEC6-E928-52E0-DAB6-80EFEAAC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07980" y="3052069"/>
            <a:ext cx="3097008" cy="41293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37E556-7EA9-3B38-189C-05E91899E3EB}"/>
              </a:ext>
            </a:extLst>
          </p:cNvPr>
          <p:cNvSpPr/>
          <p:nvPr/>
        </p:nvSpPr>
        <p:spPr>
          <a:xfrm>
            <a:off x="1579593" y="3342254"/>
            <a:ext cx="4316243" cy="71921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75652-FCC0-52EA-FF6B-3737319CA33A}"/>
              </a:ext>
            </a:extLst>
          </p:cNvPr>
          <p:cNvSpPr txBox="1"/>
          <p:nvPr/>
        </p:nvSpPr>
        <p:spPr>
          <a:xfrm>
            <a:off x="3423140" y="354458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spacer</a:t>
            </a:r>
          </a:p>
        </p:txBody>
      </p:sp>
    </p:spTree>
    <p:extLst>
      <p:ext uri="{BB962C8B-B14F-4D97-AF65-F5344CB8AC3E}">
        <p14:creationId xmlns:p14="http://schemas.microsoft.com/office/powerpoint/2010/main" val="118416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0428-9884-F348-955C-524B10F6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27" y="365125"/>
            <a:ext cx="10515600" cy="1325563"/>
          </a:xfrm>
        </p:spPr>
        <p:txBody>
          <a:bodyPr/>
          <a:lstStyle/>
          <a:p>
            <a:r>
              <a:rPr lang="en-IT" dirty="0"/>
              <a:t>Alternative setup (2023 )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60084A-987F-E243-B8D7-E15A9303BBB3}"/>
              </a:ext>
            </a:extLst>
          </p:cNvPr>
          <p:cNvCxnSpPr>
            <a:cxnSpLocks/>
          </p:cNvCxnSpPr>
          <p:nvPr/>
        </p:nvCxnSpPr>
        <p:spPr>
          <a:xfrm>
            <a:off x="6172572" y="1534772"/>
            <a:ext cx="11940" cy="4320704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3FC0DD-E4BC-F94D-8885-FDB517D03862}"/>
              </a:ext>
            </a:extLst>
          </p:cNvPr>
          <p:cNvCxnSpPr>
            <a:cxnSpLocks/>
          </p:cNvCxnSpPr>
          <p:nvPr/>
        </p:nvCxnSpPr>
        <p:spPr>
          <a:xfrm>
            <a:off x="1565527" y="6146863"/>
            <a:ext cx="433031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B0BA9EF-FD1D-5C49-99E6-290F2E2AA2D0}"/>
              </a:ext>
            </a:extLst>
          </p:cNvPr>
          <p:cNvSpPr txBox="1"/>
          <p:nvPr/>
        </p:nvSpPr>
        <p:spPr>
          <a:xfrm>
            <a:off x="6186124" y="346060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6.0</a:t>
            </a:r>
          </a:p>
          <a:p>
            <a:r>
              <a:rPr lang="en-IT" dirty="0"/>
              <a:t>cm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9D870A-0AEB-444D-B9ED-85207C5114F4}"/>
              </a:ext>
            </a:extLst>
          </p:cNvPr>
          <p:cNvSpPr txBox="1"/>
          <p:nvPr/>
        </p:nvSpPr>
        <p:spPr>
          <a:xfrm>
            <a:off x="3491524" y="6136924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6.0</a:t>
            </a:r>
          </a:p>
          <a:p>
            <a:r>
              <a:rPr lang="en-IT"/>
              <a:t>cm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8065173C-3ECD-A14B-87D6-1CF2DC941378}"/>
              </a:ext>
            </a:extLst>
          </p:cNvPr>
          <p:cNvSpPr/>
          <p:nvPr/>
        </p:nvSpPr>
        <p:spPr>
          <a:xfrm>
            <a:off x="410818" y="3520527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F3F317-BAD3-B64F-A2B4-FA4D7695B5DF}"/>
              </a:ext>
            </a:extLst>
          </p:cNvPr>
          <p:cNvSpPr txBox="1"/>
          <p:nvPr/>
        </p:nvSpPr>
        <p:spPr>
          <a:xfrm>
            <a:off x="406537" y="356823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beam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26FD7-94E3-CB44-A622-1D71F6CC03FA}"/>
              </a:ext>
            </a:extLst>
          </p:cNvPr>
          <p:cNvSpPr/>
          <p:nvPr/>
        </p:nvSpPr>
        <p:spPr>
          <a:xfrm>
            <a:off x="1576882" y="1551059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A3F43B-52FC-224C-818C-F6A65C859AB4}"/>
              </a:ext>
            </a:extLst>
          </p:cNvPr>
          <p:cNvSpPr/>
          <p:nvPr/>
        </p:nvSpPr>
        <p:spPr>
          <a:xfrm>
            <a:off x="2295673" y="1551059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34381-C30F-BB4D-8E97-D728E710D69C}"/>
              </a:ext>
            </a:extLst>
          </p:cNvPr>
          <p:cNvSpPr/>
          <p:nvPr/>
        </p:nvSpPr>
        <p:spPr>
          <a:xfrm>
            <a:off x="3017156" y="1551059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1753F8-7BA6-8F47-BEC2-592AD97C5F40}"/>
              </a:ext>
            </a:extLst>
          </p:cNvPr>
          <p:cNvSpPr/>
          <p:nvPr/>
        </p:nvSpPr>
        <p:spPr>
          <a:xfrm>
            <a:off x="3734084" y="1551059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422BBB-F68D-924B-8F55-FD87CF2AA0DC}"/>
              </a:ext>
            </a:extLst>
          </p:cNvPr>
          <p:cNvSpPr/>
          <p:nvPr/>
        </p:nvSpPr>
        <p:spPr>
          <a:xfrm>
            <a:off x="4454255" y="1551059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5B7E0D-E49E-DB41-983D-A72D2293DDE9}"/>
              </a:ext>
            </a:extLst>
          </p:cNvPr>
          <p:cNvSpPr/>
          <p:nvPr/>
        </p:nvSpPr>
        <p:spPr>
          <a:xfrm>
            <a:off x="5176359" y="1551059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292025-BA37-504B-BAE9-2E9D214219B4}"/>
              </a:ext>
            </a:extLst>
          </p:cNvPr>
          <p:cNvSpPr/>
          <p:nvPr/>
        </p:nvSpPr>
        <p:spPr>
          <a:xfrm>
            <a:off x="1578397" y="5139857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AA32BC-FE81-414B-9D08-F2FC57FCFE2D}"/>
              </a:ext>
            </a:extLst>
          </p:cNvPr>
          <p:cNvSpPr/>
          <p:nvPr/>
        </p:nvSpPr>
        <p:spPr>
          <a:xfrm>
            <a:off x="2300363" y="5139857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53113A-305F-7A46-A72B-2DE020C99ED1}"/>
              </a:ext>
            </a:extLst>
          </p:cNvPr>
          <p:cNvSpPr/>
          <p:nvPr/>
        </p:nvSpPr>
        <p:spPr>
          <a:xfrm>
            <a:off x="3021846" y="5139857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7B511E-76EB-A845-B6A5-A451997D0C15}"/>
              </a:ext>
            </a:extLst>
          </p:cNvPr>
          <p:cNvSpPr/>
          <p:nvPr/>
        </p:nvSpPr>
        <p:spPr>
          <a:xfrm>
            <a:off x="3741949" y="5139857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77D14-116F-4F4B-BE9D-A5D298B00002}"/>
              </a:ext>
            </a:extLst>
          </p:cNvPr>
          <p:cNvSpPr/>
          <p:nvPr/>
        </p:nvSpPr>
        <p:spPr>
          <a:xfrm>
            <a:off x="4452181" y="5139857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01505C-AB41-514F-9018-CF360CEF1887}"/>
              </a:ext>
            </a:extLst>
          </p:cNvPr>
          <p:cNvSpPr/>
          <p:nvPr/>
        </p:nvSpPr>
        <p:spPr>
          <a:xfrm>
            <a:off x="5174285" y="5139857"/>
            <a:ext cx="721552" cy="719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0A415C-EEA2-524D-94DC-D7F645227236}"/>
              </a:ext>
            </a:extLst>
          </p:cNvPr>
          <p:cNvSpPr/>
          <p:nvPr/>
        </p:nvSpPr>
        <p:spPr>
          <a:xfrm>
            <a:off x="4818277" y="2260328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40F954-1D31-9F47-9E43-D564656D922D}"/>
              </a:ext>
            </a:extLst>
          </p:cNvPr>
          <p:cNvSpPr/>
          <p:nvPr/>
        </p:nvSpPr>
        <p:spPr>
          <a:xfrm>
            <a:off x="3739469" y="2260328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B6278F-E019-0143-9CBC-66C28FE578D7}"/>
              </a:ext>
            </a:extLst>
          </p:cNvPr>
          <p:cNvSpPr/>
          <p:nvPr/>
        </p:nvSpPr>
        <p:spPr>
          <a:xfrm>
            <a:off x="2655423" y="2260328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DC43E7-EEF0-CE42-AB57-1C7C473917BA}"/>
              </a:ext>
            </a:extLst>
          </p:cNvPr>
          <p:cNvSpPr/>
          <p:nvPr/>
        </p:nvSpPr>
        <p:spPr>
          <a:xfrm>
            <a:off x="1583606" y="2260328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82A9A9-D340-0E46-8339-E6FD3E2CE235}"/>
              </a:ext>
            </a:extLst>
          </p:cNvPr>
          <p:cNvSpPr/>
          <p:nvPr/>
        </p:nvSpPr>
        <p:spPr>
          <a:xfrm>
            <a:off x="4818277" y="4060360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073EFC-4FEE-B24E-A988-DDDED9FF34C5}"/>
              </a:ext>
            </a:extLst>
          </p:cNvPr>
          <p:cNvSpPr/>
          <p:nvPr/>
        </p:nvSpPr>
        <p:spPr>
          <a:xfrm>
            <a:off x="3739469" y="4060360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90A75E-547F-5C4E-A0D1-ABB7303178C9}"/>
              </a:ext>
            </a:extLst>
          </p:cNvPr>
          <p:cNvSpPr/>
          <p:nvPr/>
        </p:nvSpPr>
        <p:spPr>
          <a:xfrm>
            <a:off x="2665362" y="4060360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63CBBC-4337-594D-829C-9F50FA32AE26}"/>
              </a:ext>
            </a:extLst>
          </p:cNvPr>
          <p:cNvSpPr/>
          <p:nvPr/>
        </p:nvSpPr>
        <p:spPr>
          <a:xfrm>
            <a:off x="1583606" y="4060360"/>
            <a:ext cx="1078401" cy="1079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C9D5E-4892-4342-B088-EA60F9A5BA61}"/>
              </a:ext>
            </a:extLst>
          </p:cNvPr>
          <p:cNvSpPr txBox="1"/>
          <p:nvPr/>
        </p:nvSpPr>
        <p:spPr>
          <a:xfrm>
            <a:off x="1611509" y="1753386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D3B80E-AEE3-EF4F-8519-254189D69C3C}"/>
              </a:ext>
            </a:extLst>
          </p:cNvPr>
          <p:cNvSpPr txBox="1"/>
          <p:nvPr/>
        </p:nvSpPr>
        <p:spPr>
          <a:xfrm>
            <a:off x="2323576" y="176671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4F8E07-083C-EE44-B874-192C0F4A9470}"/>
              </a:ext>
            </a:extLst>
          </p:cNvPr>
          <p:cNvSpPr txBox="1"/>
          <p:nvPr/>
        </p:nvSpPr>
        <p:spPr>
          <a:xfrm>
            <a:off x="3063605" y="175450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A7EAEA-631A-4245-A3C4-37E5CBAFBEF0}"/>
              </a:ext>
            </a:extLst>
          </p:cNvPr>
          <p:cNvSpPr txBox="1"/>
          <p:nvPr/>
        </p:nvSpPr>
        <p:spPr>
          <a:xfrm>
            <a:off x="3775672" y="1767832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C6ECD9-0366-AA4D-9B24-AB09ECE74D23}"/>
              </a:ext>
            </a:extLst>
          </p:cNvPr>
          <p:cNvSpPr txBox="1"/>
          <p:nvPr/>
        </p:nvSpPr>
        <p:spPr>
          <a:xfrm>
            <a:off x="4506276" y="175463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D00AFC-DFDB-7340-A683-C5534C2AB6D2}"/>
              </a:ext>
            </a:extLst>
          </p:cNvPr>
          <p:cNvSpPr txBox="1"/>
          <p:nvPr/>
        </p:nvSpPr>
        <p:spPr>
          <a:xfrm>
            <a:off x="5218343" y="176795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4FA2FF-433F-AC48-B1A6-A4A5FEFDCE40}"/>
              </a:ext>
            </a:extLst>
          </p:cNvPr>
          <p:cNvSpPr txBox="1"/>
          <p:nvPr/>
        </p:nvSpPr>
        <p:spPr>
          <a:xfrm>
            <a:off x="1617256" y="532372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C4856D-EB9D-3546-AFAD-809A4AA76153}"/>
              </a:ext>
            </a:extLst>
          </p:cNvPr>
          <p:cNvSpPr txBox="1"/>
          <p:nvPr/>
        </p:nvSpPr>
        <p:spPr>
          <a:xfrm>
            <a:off x="2329323" y="5327106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45F062-6191-9349-91BB-B2BBFC792295}"/>
              </a:ext>
            </a:extLst>
          </p:cNvPr>
          <p:cNvSpPr txBox="1"/>
          <p:nvPr/>
        </p:nvSpPr>
        <p:spPr>
          <a:xfrm>
            <a:off x="3069352" y="5324843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FC7F5B-8793-EE47-90B9-3D1534CD0B32}"/>
              </a:ext>
            </a:extLst>
          </p:cNvPr>
          <p:cNvSpPr txBox="1"/>
          <p:nvPr/>
        </p:nvSpPr>
        <p:spPr>
          <a:xfrm>
            <a:off x="3781419" y="533816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3B1704-14BA-3949-8984-9B88A6CE57C4}"/>
              </a:ext>
            </a:extLst>
          </p:cNvPr>
          <p:cNvSpPr txBox="1"/>
          <p:nvPr/>
        </p:nvSpPr>
        <p:spPr>
          <a:xfrm>
            <a:off x="4502084" y="532496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2A08DF-2A91-D147-A685-95A21512F39C}"/>
              </a:ext>
            </a:extLst>
          </p:cNvPr>
          <p:cNvSpPr txBox="1"/>
          <p:nvPr/>
        </p:nvSpPr>
        <p:spPr>
          <a:xfrm>
            <a:off x="5214151" y="533828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55D1B5-5B05-D14C-8355-A29988CDF3CE}"/>
              </a:ext>
            </a:extLst>
          </p:cNvPr>
          <p:cNvSpPr txBox="1"/>
          <p:nvPr/>
        </p:nvSpPr>
        <p:spPr>
          <a:xfrm>
            <a:off x="1794746" y="266250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92927E-1338-1149-8942-60909DD852DB}"/>
              </a:ext>
            </a:extLst>
          </p:cNvPr>
          <p:cNvSpPr txBox="1"/>
          <p:nvPr/>
        </p:nvSpPr>
        <p:spPr>
          <a:xfrm>
            <a:off x="2894610" y="2646189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548E01-BE64-6946-B2CB-399126E704F0}"/>
              </a:ext>
            </a:extLst>
          </p:cNvPr>
          <p:cNvSpPr txBox="1"/>
          <p:nvPr/>
        </p:nvSpPr>
        <p:spPr>
          <a:xfrm>
            <a:off x="3964070" y="2675581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F5F25E-60D2-6840-9E78-FE95AABF224F}"/>
              </a:ext>
            </a:extLst>
          </p:cNvPr>
          <p:cNvSpPr txBox="1"/>
          <p:nvPr/>
        </p:nvSpPr>
        <p:spPr>
          <a:xfrm>
            <a:off x="5063934" y="2659265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/>
              <a:t>20 μm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DC0BF6-B71E-8A40-977D-2CC4D864C59C}"/>
              </a:ext>
            </a:extLst>
          </p:cNvPr>
          <p:cNvSpPr txBox="1"/>
          <p:nvPr/>
        </p:nvSpPr>
        <p:spPr>
          <a:xfrm>
            <a:off x="1794746" y="444497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D42FC1-A51D-6B49-ABBB-DD96AF7FEC81}"/>
              </a:ext>
            </a:extLst>
          </p:cNvPr>
          <p:cNvSpPr txBox="1"/>
          <p:nvPr/>
        </p:nvSpPr>
        <p:spPr>
          <a:xfrm>
            <a:off x="2914488" y="4428662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5ACE0F-F869-D44B-9554-168B57E3589C}"/>
              </a:ext>
            </a:extLst>
          </p:cNvPr>
          <p:cNvSpPr txBox="1"/>
          <p:nvPr/>
        </p:nvSpPr>
        <p:spPr>
          <a:xfrm>
            <a:off x="3964070" y="445805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5158B02-2EAC-DD47-A376-46D79D9F299E}"/>
              </a:ext>
            </a:extLst>
          </p:cNvPr>
          <p:cNvSpPr txBox="1"/>
          <p:nvPr/>
        </p:nvSpPr>
        <p:spPr>
          <a:xfrm>
            <a:off x="5063934" y="4441738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20 μm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E3843-5CC2-80EE-4714-FF1CB2FF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88801" y="-111009"/>
            <a:ext cx="3089445" cy="4119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5AEC6-E928-52E0-DAB6-80EFEAAC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07980" y="3052069"/>
            <a:ext cx="3097008" cy="41293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37E556-7EA9-3B38-189C-05E91899E3EB}"/>
              </a:ext>
            </a:extLst>
          </p:cNvPr>
          <p:cNvSpPr/>
          <p:nvPr/>
        </p:nvSpPr>
        <p:spPr>
          <a:xfrm>
            <a:off x="1579593" y="3342254"/>
            <a:ext cx="4316243" cy="71921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75652-FCC0-52EA-FF6B-3737319CA33A}"/>
              </a:ext>
            </a:extLst>
          </p:cNvPr>
          <p:cNvSpPr txBox="1"/>
          <p:nvPr/>
        </p:nvSpPr>
        <p:spPr>
          <a:xfrm>
            <a:off x="3423140" y="3544581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spacer</a:t>
            </a:r>
          </a:p>
        </p:txBody>
      </p:sp>
    </p:spTree>
    <p:extLst>
      <p:ext uri="{BB962C8B-B14F-4D97-AF65-F5344CB8AC3E}">
        <p14:creationId xmlns:p14="http://schemas.microsoft.com/office/powerpoint/2010/main" val="300736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0428-9884-F348-955C-524B10F6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Tube staggering for gas inlet interferences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2AE9E81-4107-8B7B-7764-0EA3341799F6}"/>
              </a:ext>
            </a:extLst>
          </p:cNvPr>
          <p:cNvSpPr/>
          <p:nvPr/>
        </p:nvSpPr>
        <p:spPr>
          <a:xfrm>
            <a:off x="1024456" y="2529932"/>
            <a:ext cx="5287618" cy="7245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9" name="Cube 68">
            <a:extLst>
              <a:ext uri="{FF2B5EF4-FFF2-40B4-BE49-F238E27FC236}">
                <a16:creationId xmlns:a16="http://schemas.microsoft.com/office/drawing/2014/main" id="{7888F68B-32ED-C0AD-EE0F-8CA75101FC5E}"/>
              </a:ext>
            </a:extLst>
          </p:cNvPr>
          <p:cNvSpPr/>
          <p:nvPr/>
        </p:nvSpPr>
        <p:spPr>
          <a:xfrm>
            <a:off x="1024456" y="3068344"/>
            <a:ext cx="6279262" cy="7245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0" name="Cube 69">
            <a:extLst>
              <a:ext uri="{FF2B5EF4-FFF2-40B4-BE49-F238E27FC236}">
                <a16:creationId xmlns:a16="http://schemas.microsoft.com/office/drawing/2014/main" id="{E7969848-7EBA-2A94-8359-74F6530F19B3}"/>
              </a:ext>
            </a:extLst>
          </p:cNvPr>
          <p:cNvSpPr/>
          <p:nvPr/>
        </p:nvSpPr>
        <p:spPr>
          <a:xfrm>
            <a:off x="1024456" y="3609258"/>
            <a:ext cx="7331448" cy="7245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4C73E23A-93AF-AEDA-E6E0-19CE8B40BAA2}"/>
              </a:ext>
            </a:extLst>
          </p:cNvPr>
          <p:cNvSpPr/>
          <p:nvPr/>
        </p:nvSpPr>
        <p:spPr>
          <a:xfrm>
            <a:off x="1024456" y="4147670"/>
            <a:ext cx="8323092" cy="7245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2" name="Cube 71">
            <a:extLst>
              <a:ext uri="{FF2B5EF4-FFF2-40B4-BE49-F238E27FC236}">
                <a16:creationId xmlns:a16="http://schemas.microsoft.com/office/drawing/2014/main" id="{3666D8C3-BB3A-9132-29EF-75A09D055220}"/>
              </a:ext>
            </a:extLst>
          </p:cNvPr>
          <p:cNvSpPr/>
          <p:nvPr/>
        </p:nvSpPr>
        <p:spPr>
          <a:xfrm>
            <a:off x="1024456" y="4688584"/>
            <a:ext cx="9337700" cy="7245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C5C67F32-F651-60B9-C98C-EC32CF7E9DC0}"/>
              </a:ext>
            </a:extLst>
          </p:cNvPr>
          <p:cNvSpPr/>
          <p:nvPr/>
        </p:nvSpPr>
        <p:spPr>
          <a:xfrm>
            <a:off x="1024455" y="5226996"/>
            <a:ext cx="10329345" cy="724521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9000E8F2-1F19-9D63-C222-C5DF2486611E}"/>
              </a:ext>
            </a:extLst>
          </p:cNvPr>
          <p:cNvSpPr/>
          <p:nvPr/>
        </p:nvSpPr>
        <p:spPr>
          <a:xfrm>
            <a:off x="1024457" y="2730674"/>
            <a:ext cx="3176175" cy="114680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2214F34F-3740-9294-9DC6-A0FB64169F40}"/>
              </a:ext>
            </a:extLst>
          </p:cNvPr>
          <p:cNvSpPr/>
          <p:nvPr/>
        </p:nvSpPr>
        <p:spPr>
          <a:xfrm>
            <a:off x="1024457" y="3605050"/>
            <a:ext cx="4657596" cy="1042546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3E428D8C-33CF-B418-C587-B983CDED860F}"/>
              </a:ext>
            </a:extLst>
          </p:cNvPr>
          <p:cNvSpPr/>
          <p:nvPr/>
        </p:nvSpPr>
        <p:spPr>
          <a:xfrm>
            <a:off x="1024457" y="4340122"/>
            <a:ext cx="6080164" cy="104254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DD509394-E655-A884-8C04-8524C44B8B3B}"/>
              </a:ext>
            </a:extLst>
          </p:cNvPr>
          <p:cNvSpPr/>
          <p:nvPr/>
        </p:nvSpPr>
        <p:spPr>
          <a:xfrm>
            <a:off x="1024457" y="5151812"/>
            <a:ext cx="7517329" cy="1042547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129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0428-9884-F348-955C-524B10F6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227869"/>
            <a:ext cx="10515600" cy="1325563"/>
          </a:xfrm>
        </p:spPr>
        <p:txBody>
          <a:bodyPr/>
          <a:lstStyle/>
          <a:p>
            <a:r>
              <a:rPr lang="en-IT" dirty="0"/>
              <a:t>Tube staggering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B2B69-17B4-1D91-596C-58CF82783926}"/>
              </a:ext>
            </a:extLst>
          </p:cNvPr>
          <p:cNvSpPr/>
          <p:nvPr/>
        </p:nvSpPr>
        <p:spPr>
          <a:xfrm>
            <a:off x="450937" y="1785730"/>
            <a:ext cx="1089765" cy="108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75122-A078-2E26-FDB0-57512091DBB9}"/>
              </a:ext>
            </a:extLst>
          </p:cNvPr>
          <p:cNvSpPr/>
          <p:nvPr/>
        </p:nvSpPr>
        <p:spPr>
          <a:xfrm>
            <a:off x="1539658" y="1791990"/>
            <a:ext cx="726510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7FFCE9-624E-6DE3-FCF4-0B431D02C891}"/>
              </a:ext>
            </a:extLst>
          </p:cNvPr>
          <p:cNvSpPr/>
          <p:nvPr/>
        </p:nvSpPr>
        <p:spPr>
          <a:xfrm>
            <a:off x="451981" y="2875495"/>
            <a:ext cx="1089765" cy="108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862E70-E6F6-5366-2984-C8750F1C58A7}"/>
              </a:ext>
            </a:extLst>
          </p:cNvPr>
          <p:cNvSpPr/>
          <p:nvPr/>
        </p:nvSpPr>
        <p:spPr>
          <a:xfrm>
            <a:off x="449893" y="3965260"/>
            <a:ext cx="1089765" cy="108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19E9FA-76C2-16D6-07BF-7ECE66C4C451}"/>
              </a:ext>
            </a:extLst>
          </p:cNvPr>
          <p:cNvSpPr/>
          <p:nvPr/>
        </p:nvSpPr>
        <p:spPr>
          <a:xfrm>
            <a:off x="450937" y="5055025"/>
            <a:ext cx="1089765" cy="108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243AE7-4259-BA49-4278-CF45EC027267}"/>
              </a:ext>
            </a:extLst>
          </p:cNvPr>
          <p:cNvSpPr/>
          <p:nvPr/>
        </p:nvSpPr>
        <p:spPr>
          <a:xfrm>
            <a:off x="1539658" y="2512075"/>
            <a:ext cx="726510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0FDC0D-C750-5958-6F21-4EC7DEC45FF3}"/>
              </a:ext>
            </a:extLst>
          </p:cNvPr>
          <p:cNvSpPr/>
          <p:nvPr/>
        </p:nvSpPr>
        <p:spPr>
          <a:xfrm>
            <a:off x="1539658" y="3232486"/>
            <a:ext cx="726510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A9C784-08E3-DCB3-7B53-BFBF579C9BDE}"/>
              </a:ext>
            </a:extLst>
          </p:cNvPr>
          <p:cNvSpPr/>
          <p:nvPr/>
        </p:nvSpPr>
        <p:spPr>
          <a:xfrm>
            <a:off x="1539658" y="3965097"/>
            <a:ext cx="726510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D708A9-80C3-A387-8F25-8970892DE18B}"/>
              </a:ext>
            </a:extLst>
          </p:cNvPr>
          <p:cNvSpPr/>
          <p:nvPr/>
        </p:nvSpPr>
        <p:spPr>
          <a:xfrm>
            <a:off x="1539658" y="4691930"/>
            <a:ext cx="726510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C22C21-9ACE-3DCC-B5BD-94BE75362CF9}"/>
              </a:ext>
            </a:extLst>
          </p:cNvPr>
          <p:cNvSpPr/>
          <p:nvPr/>
        </p:nvSpPr>
        <p:spPr>
          <a:xfrm>
            <a:off x="1539658" y="5412015"/>
            <a:ext cx="726510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0CEF66-0E5B-565A-861C-C5ABF6951DA4}"/>
              </a:ext>
            </a:extLst>
          </p:cNvPr>
          <p:cNvGrpSpPr/>
          <p:nvPr/>
        </p:nvGrpSpPr>
        <p:grpSpPr>
          <a:xfrm flipH="1">
            <a:off x="2266168" y="1785730"/>
            <a:ext cx="1816275" cy="4359060"/>
            <a:chOff x="3909163" y="1755732"/>
            <a:chExt cx="1816275" cy="43590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38E583-6BE9-B5C3-42AE-4AF740DABE63}"/>
                </a:ext>
              </a:extLst>
            </p:cNvPr>
            <p:cNvSpPr/>
            <p:nvPr/>
          </p:nvSpPr>
          <p:spPr>
            <a:xfrm>
              <a:off x="3910207" y="1755732"/>
              <a:ext cx="1089765" cy="10897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DA2A6-767E-6EA7-A3B5-3383FA2DC162}"/>
                </a:ext>
              </a:extLst>
            </p:cNvPr>
            <p:cNvSpPr/>
            <p:nvPr/>
          </p:nvSpPr>
          <p:spPr>
            <a:xfrm>
              <a:off x="4998928" y="1761992"/>
              <a:ext cx="726510" cy="726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AD87F6-1DE7-60FE-EF92-BE0039B8F90C}"/>
                </a:ext>
              </a:extLst>
            </p:cNvPr>
            <p:cNvSpPr/>
            <p:nvPr/>
          </p:nvSpPr>
          <p:spPr>
            <a:xfrm>
              <a:off x="3911251" y="2845497"/>
              <a:ext cx="1089765" cy="10897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0E63B6-00B0-B29E-2C26-D0AE78CED991}"/>
                </a:ext>
              </a:extLst>
            </p:cNvPr>
            <p:cNvSpPr/>
            <p:nvPr/>
          </p:nvSpPr>
          <p:spPr>
            <a:xfrm>
              <a:off x="3909163" y="3935262"/>
              <a:ext cx="1089765" cy="10897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3DB6D8-E3DA-1814-F00E-7DAAA017DF4B}"/>
                </a:ext>
              </a:extLst>
            </p:cNvPr>
            <p:cNvSpPr/>
            <p:nvPr/>
          </p:nvSpPr>
          <p:spPr>
            <a:xfrm>
              <a:off x="3910207" y="5025027"/>
              <a:ext cx="1089765" cy="10897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D08BF3-0B34-96C8-FB66-AFBE627E38C1}"/>
                </a:ext>
              </a:extLst>
            </p:cNvPr>
            <p:cNvSpPr/>
            <p:nvPr/>
          </p:nvSpPr>
          <p:spPr>
            <a:xfrm>
              <a:off x="4998928" y="2482077"/>
              <a:ext cx="726510" cy="726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158CFA-A1BE-7E44-BCE8-DF0A25AE6994}"/>
                </a:ext>
              </a:extLst>
            </p:cNvPr>
            <p:cNvSpPr/>
            <p:nvPr/>
          </p:nvSpPr>
          <p:spPr>
            <a:xfrm>
              <a:off x="4998928" y="3202488"/>
              <a:ext cx="726510" cy="726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44DEC29-416C-EB85-EE7A-2F728300456B}"/>
                </a:ext>
              </a:extLst>
            </p:cNvPr>
            <p:cNvSpPr/>
            <p:nvPr/>
          </p:nvSpPr>
          <p:spPr>
            <a:xfrm>
              <a:off x="4998928" y="3935099"/>
              <a:ext cx="726510" cy="726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3A8DE-FCA5-71BF-D974-AFCE53B1EF4E}"/>
                </a:ext>
              </a:extLst>
            </p:cNvPr>
            <p:cNvSpPr/>
            <p:nvPr/>
          </p:nvSpPr>
          <p:spPr>
            <a:xfrm>
              <a:off x="4998928" y="4661932"/>
              <a:ext cx="726510" cy="726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CF44D5-7572-9D81-8FF9-99F1D013E583}"/>
                </a:ext>
              </a:extLst>
            </p:cNvPr>
            <p:cNvSpPr/>
            <p:nvPr/>
          </p:nvSpPr>
          <p:spPr>
            <a:xfrm>
              <a:off x="4998928" y="5382017"/>
              <a:ext cx="726510" cy="726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D57D71B-1F53-2237-7963-D0E5CB6F7CD3}"/>
              </a:ext>
            </a:extLst>
          </p:cNvPr>
          <p:cNvSpPr/>
          <p:nvPr/>
        </p:nvSpPr>
        <p:spPr>
          <a:xfrm>
            <a:off x="500520" y="1835835"/>
            <a:ext cx="429017" cy="42901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1CB0622-B77E-4D89-4C8B-ECD58BB8BD1C}"/>
              </a:ext>
            </a:extLst>
          </p:cNvPr>
          <p:cNvSpPr/>
          <p:nvPr/>
        </p:nvSpPr>
        <p:spPr>
          <a:xfrm>
            <a:off x="500520" y="2924034"/>
            <a:ext cx="429017" cy="42901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A1545E3-B749-90B0-26C3-F44D712BE845}"/>
              </a:ext>
            </a:extLst>
          </p:cNvPr>
          <p:cNvSpPr/>
          <p:nvPr/>
        </p:nvSpPr>
        <p:spPr>
          <a:xfrm>
            <a:off x="500520" y="4014583"/>
            <a:ext cx="429017" cy="42901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AA532E8-AE8A-7A8C-49BF-012CECDEA009}"/>
              </a:ext>
            </a:extLst>
          </p:cNvPr>
          <p:cNvSpPr/>
          <p:nvPr/>
        </p:nvSpPr>
        <p:spPr>
          <a:xfrm>
            <a:off x="500520" y="5102782"/>
            <a:ext cx="429017" cy="42901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8D2E1-4442-6A59-858A-B9E1F9A4ABB0}"/>
              </a:ext>
            </a:extLst>
          </p:cNvPr>
          <p:cNvSpPr/>
          <p:nvPr/>
        </p:nvSpPr>
        <p:spPr>
          <a:xfrm>
            <a:off x="917011" y="1930985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50A37A-D811-0E58-B4FC-A93EE27AAE81}"/>
              </a:ext>
            </a:extLst>
          </p:cNvPr>
          <p:cNvSpPr/>
          <p:nvPr/>
        </p:nvSpPr>
        <p:spPr>
          <a:xfrm>
            <a:off x="915445" y="2657497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65272D-7C2D-FB34-73AF-D3B6168F8B58}"/>
              </a:ext>
            </a:extLst>
          </p:cNvPr>
          <p:cNvSpPr/>
          <p:nvPr/>
        </p:nvSpPr>
        <p:spPr>
          <a:xfrm>
            <a:off x="921185" y="3387190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79C771-AE91-7F97-0ACB-5780F6B14B21}"/>
              </a:ext>
            </a:extLst>
          </p:cNvPr>
          <p:cNvSpPr/>
          <p:nvPr/>
        </p:nvSpPr>
        <p:spPr>
          <a:xfrm>
            <a:off x="919619" y="4113702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55FC26-8DFB-CF31-F956-BFCD601AC3E2}"/>
              </a:ext>
            </a:extLst>
          </p:cNvPr>
          <p:cNvSpPr/>
          <p:nvPr/>
        </p:nvSpPr>
        <p:spPr>
          <a:xfrm>
            <a:off x="921185" y="4837186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8F5F66-8B61-C74C-617B-317BB0735027}"/>
              </a:ext>
            </a:extLst>
          </p:cNvPr>
          <p:cNvSpPr/>
          <p:nvPr/>
        </p:nvSpPr>
        <p:spPr>
          <a:xfrm>
            <a:off x="919619" y="5563698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BC66A-F4EE-64C7-1E12-D47E0C8DACD2}"/>
              </a:ext>
            </a:extLst>
          </p:cNvPr>
          <p:cNvGrpSpPr/>
          <p:nvPr/>
        </p:nvGrpSpPr>
        <p:grpSpPr>
          <a:xfrm flipH="1">
            <a:off x="2999464" y="1835835"/>
            <a:ext cx="1043835" cy="4163536"/>
            <a:chOff x="6096000" y="1751084"/>
            <a:chExt cx="1043835" cy="416353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2A0923-10A2-16FE-3002-AA96952D2D1A}"/>
                </a:ext>
              </a:extLst>
            </p:cNvPr>
            <p:cNvSpPr/>
            <p:nvPr/>
          </p:nvSpPr>
          <p:spPr>
            <a:xfrm flipH="1">
              <a:off x="6096000" y="1751084"/>
              <a:ext cx="429017" cy="42901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856E8AA-83C1-A7BE-8770-3C1337488081}"/>
                </a:ext>
              </a:extLst>
            </p:cNvPr>
            <p:cNvSpPr/>
            <p:nvPr/>
          </p:nvSpPr>
          <p:spPr>
            <a:xfrm flipH="1">
              <a:off x="6096000" y="2839283"/>
              <a:ext cx="429017" cy="42901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69D24F7-DF79-FC5A-1C90-DEB177CC5509}"/>
                </a:ext>
              </a:extLst>
            </p:cNvPr>
            <p:cNvSpPr/>
            <p:nvPr/>
          </p:nvSpPr>
          <p:spPr>
            <a:xfrm flipH="1">
              <a:off x="6096000" y="3929832"/>
              <a:ext cx="429017" cy="42901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D8B04DA-5595-A725-CC24-9926D370FE65}"/>
                </a:ext>
              </a:extLst>
            </p:cNvPr>
            <p:cNvSpPr/>
            <p:nvPr/>
          </p:nvSpPr>
          <p:spPr>
            <a:xfrm flipH="1">
              <a:off x="6096000" y="5018031"/>
              <a:ext cx="429017" cy="429017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444024-0AAB-5F85-DABA-B91826E0AA9B}"/>
                </a:ext>
              </a:extLst>
            </p:cNvPr>
            <p:cNvSpPr/>
            <p:nvPr/>
          </p:nvSpPr>
          <p:spPr>
            <a:xfrm flipH="1">
              <a:off x="6512491" y="1846234"/>
              <a:ext cx="623170" cy="43567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E8D9C44-21BF-5242-DCDC-2F27BB5389C7}"/>
                </a:ext>
              </a:extLst>
            </p:cNvPr>
            <p:cNvSpPr/>
            <p:nvPr/>
          </p:nvSpPr>
          <p:spPr>
            <a:xfrm flipH="1">
              <a:off x="6510925" y="2572746"/>
              <a:ext cx="623170" cy="43567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840D6A-4D1F-DCFE-29E2-748A4936B1BA}"/>
                </a:ext>
              </a:extLst>
            </p:cNvPr>
            <p:cNvSpPr/>
            <p:nvPr/>
          </p:nvSpPr>
          <p:spPr>
            <a:xfrm flipH="1">
              <a:off x="6516665" y="3302439"/>
              <a:ext cx="623170" cy="43567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03A40C-2F19-B6BF-DCE1-83CDAF2FC734}"/>
                </a:ext>
              </a:extLst>
            </p:cNvPr>
            <p:cNvSpPr/>
            <p:nvPr/>
          </p:nvSpPr>
          <p:spPr>
            <a:xfrm flipH="1">
              <a:off x="6515099" y="4028951"/>
              <a:ext cx="623170" cy="43567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6C88B6B-2040-B03D-5C0B-99C7BECBDAB6}"/>
                </a:ext>
              </a:extLst>
            </p:cNvPr>
            <p:cNvSpPr/>
            <p:nvPr/>
          </p:nvSpPr>
          <p:spPr>
            <a:xfrm flipH="1">
              <a:off x="6516665" y="4752435"/>
              <a:ext cx="623170" cy="43567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BF79D9-561A-6915-1F06-48F492617479}"/>
                </a:ext>
              </a:extLst>
            </p:cNvPr>
            <p:cNvSpPr/>
            <p:nvPr/>
          </p:nvSpPr>
          <p:spPr>
            <a:xfrm flipH="1">
              <a:off x="6515099" y="5478947"/>
              <a:ext cx="623170" cy="43567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C353CD4-4779-068F-998F-81F8ED31ACA0}"/>
              </a:ext>
            </a:extLst>
          </p:cNvPr>
          <p:cNvSpPr/>
          <p:nvPr/>
        </p:nvSpPr>
        <p:spPr>
          <a:xfrm>
            <a:off x="4809996" y="1790010"/>
            <a:ext cx="2327231" cy="108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251AD38-9A0D-86D7-35AB-B365F9438070}"/>
              </a:ext>
            </a:extLst>
          </p:cNvPr>
          <p:cNvSpPr/>
          <p:nvPr/>
        </p:nvSpPr>
        <p:spPr>
          <a:xfrm>
            <a:off x="4809996" y="2879775"/>
            <a:ext cx="4389326" cy="1089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E83AFC-05DB-E200-8CA5-1A0886D6B75D}"/>
              </a:ext>
            </a:extLst>
          </p:cNvPr>
          <p:cNvSpPr/>
          <p:nvPr/>
        </p:nvSpPr>
        <p:spPr>
          <a:xfrm>
            <a:off x="4804777" y="1791990"/>
            <a:ext cx="6326163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1618DF-90F5-B090-CA94-A5F35C0D735A}"/>
              </a:ext>
            </a:extLst>
          </p:cNvPr>
          <p:cNvSpPr/>
          <p:nvPr/>
        </p:nvSpPr>
        <p:spPr>
          <a:xfrm>
            <a:off x="4804777" y="2528272"/>
            <a:ext cx="6781798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E8A5173-95CE-BFDB-B4B6-4E3068E86637}"/>
              </a:ext>
            </a:extLst>
          </p:cNvPr>
          <p:cNvSpPr/>
          <p:nvPr/>
        </p:nvSpPr>
        <p:spPr>
          <a:xfrm>
            <a:off x="4811040" y="3243030"/>
            <a:ext cx="7063634" cy="72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9D2577-38E8-8B06-3325-60C6AC0C5AAB}"/>
              </a:ext>
            </a:extLst>
          </p:cNvPr>
          <p:cNvSpPr/>
          <p:nvPr/>
        </p:nvSpPr>
        <p:spPr>
          <a:xfrm>
            <a:off x="9211848" y="2937183"/>
            <a:ext cx="623170" cy="4356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2076004-8E2B-B1E5-4829-BD691CEDB63A}"/>
              </a:ext>
            </a:extLst>
          </p:cNvPr>
          <p:cNvSpPr/>
          <p:nvPr/>
        </p:nvSpPr>
        <p:spPr>
          <a:xfrm>
            <a:off x="10577186" y="1953262"/>
            <a:ext cx="429017" cy="429017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2BAA60-979F-2E81-C487-A6DF9B387B11}"/>
              </a:ext>
            </a:extLst>
          </p:cNvPr>
          <p:cNvSpPr/>
          <p:nvPr/>
        </p:nvSpPr>
        <p:spPr>
          <a:xfrm>
            <a:off x="11443306" y="2419584"/>
            <a:ext cx="520874" cy="1694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891B09-99E2-5609-320F-4340832408A9}"/>
              </a:ext>
            </a:extLst>
          </p:cNvPr>
          <p:cNvSpPr/>
          <p:nvPr/>
        </p:nvSpPr>
        <p:spPr>
          <a:xfrm>
            <a:off x="4583611" y="1558387"/>
            <a:ext cx="520874" cy="278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B9845-527E-59D7-878F-9402E29E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048" y="5216814"/>
            <a:ext cx="795274" cy="165597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8321C09-A1E0-E5E3-B07F-9AFFCC8EEBA4}"/>
              </a:ext>
            </a:extLst>
          </p:cNvPr>
          <p:cNvSpPr/>
          <p:nvPr/>
        </p:nvSpPr>
        <p:spPr>
          <a:xfrm>
            <a:off x="7158103" y="1845032"/>
            <a:ext cx="623170" cy="435673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A3813-32DC-9E40-BF8D-86B16327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69" y="4782204"/>
            <a:ext cx="1802982" cy="974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6FC35-EBA0-D4F5-4620-1B3F47947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372" y="5007195"/>
            <a:ext cx="868647" cy="52460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6F6498-A08E-5AEB-00A0-1984B5B81F36}"/>
              </a:ext>
            </a:extLst>
          </p:cNvPr>
          <p:cNvCxnSpPr/>
          <p:nvPr/>
        </p:nvCxnSpPr>
        <p:spPr>
          <a:xfrm>
            <a:off x="5767777" y="5245961"/>
            <a:ext cx="0" cy="113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07AB49-0E04-0098-ADDD-DD1A9EF52F51}"/>
              </a:ext>
            </a:extLst>
          </p:cNvPr>
          <p:cNvCxnSpPr/>
          <p:nvPr/>
        </p:nvCxnSpPr>
        <p:spPr>
          <a:xfrm>
            <a:off x="8389895" y="5217860"/>
            <a:ext cx="0" cy="113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5E18BD6-9BE5-2DA3-FAFF-AD865C6C79BF}"/>
              </a:ext>
            </a:extLst>
          </p:cNvPr>
          <p:cNvCxnSpPr>
            <a:cxnSpLocks/>
          </p:cNvCxnSpPr>
          <p:nvPr/>
        </p:nvCxnSpPr>
        <p:spPr>
          <a:xfrm>
            <a:off x="5767777" y="6036905"/>
            <a:ext cx="2622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CA29320-9F48-4243-FA3A-E1BEE615844F}"/>
              </a:ext>
            </a:extLst>
          </p:cNvPr>
          <p:cNvSpPr txBox="1"/>
          <p:nvPr/>
        </p:nvSpPr>
        <p:spPr>
          <a:xfrm>
            <a:off x="6754215" y="5849059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dirty="0"/>
              <a:t>40 mm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B59811B-6D51-DBB1-AFD9-112273105B65}"/>
              </a:ext>
            </a:extLst>
          </p:cNvPr>
          <p:cNvGrpSpPr/>
          <p:nvPr/>
        </p:nvGrpSpPr>
        <p:grpSpPr>
          <a:xfrm>
            <a:off x="7136030" y="1254066"/>
            <a:ext cx="3260944" cy="528232"/>
            <a:chOff x="7173608" y="1254066"/>
            <a:chExt cx="3260944" cy="52823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B40FEE6-118E-3EF4-74E6-07E149157E6A}"/>
                </a:ext>
              </a:extLst>
            </p:cNvPr>
            <p:cNvCxnSpPr>
              <a:cxnSpLocks/>
            </p:cNvCxnSpPr>
            <p:nvPr/>
          </p:nvCxnSpPr>
          <p:spPr>
            <a:xfrm>
              <a:off x="7173608" y="1254066"/>
              <a:ext cx="0" cy="52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CD37A2A-2F23-60B3-DD67-F9C40BBCF94E}"/>
                </a:ext>
              </a:extLst>
            </p:cNvPr>
            <p:cNvCxnSpPr>
              <a:cxnSpLocks/>
            </p:cNvCxnSpPr>
            <p:nvPr/>
          </p:nvCxnSpPr>
          <p:spPr>
            <a:xfrm>
              <a:off x="10434552" y="1279118"/>
              <a:ext cx="0" cy="500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3A7F199-CF08-8FE1-E86D-5BFF0129C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608" y="1540695"/>
              <a:ext cx="3260573" cy="1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AC8F90A-69D1-5F60-B94E-1AD8E9A4560F}"/>
                </a:ext>
              </a:extLst>
            </p:cNvPr>
            <p:cNvSpPr txBox="1"/>
            <p:nvPr/>
          </p:nvSpPr>
          <p:spPr>
            <a:xfrm>
              <a:off x="8423092" y="1354274"/>
              <a:ext cx="8402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T" dirty="0"/>
                <a:t>45 mm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628524-EC6E-A19F-CF88-E6175891AA74}"/>
              </a:ext>
            </a:extLst>
          </p:cNvPr>
          <p:cNvGrpSpPr/>
          <p:nvPr/>
        </p:nvGrpSpPr>
        <p:grpSpPr>
          <a:xfrm>
            <a:off x="7136553" y="843572"/>
            <a:ext cx="4005570" cy="1087413"/>
            <a:chOff x="7173608" y="1254066"/>
            <a:chExt cx="4005570" cy="1087413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8AE90E7-A483-B08F-464E-89D36FA94493}"/>
                </a:ext>
              </a:extLst>
            </p:cNvPr>
            <p:cNvCxnSpPr>
              <a:cxnSpLocks/>
            </p:cNvCxnSpPr>
            <p:nvPr/>
          </p:nvCxnSpPr>
          <p:spPr>
            <a:xfrm>
              <a:off x="7173608" y="1254066"/>
              <a:ext cx="0" cy="52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97856CB-DAC1-DAED-2DB8-E62C3FDA5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173586" y="1279118"/>
              <a:ext cx="0" cy="1062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B050FE6-BF22-571F-89D0-4D8D03298306}"/>
                </a:ext>
              </a:extLst>
            </p:cNvPr>
            <p:cNvCxnSpPr>
              <a:cxnSpLocks/>
            </p:cNvCxnSpPr>
            <p:nvPr/>
          </p:nvCxnSpPr>
          <p:spPr>
            <a:xfrm>
              <a:off x="7173608" y="1542120"/>
              <a:ext cx="40055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1FA5539-3BED-7BC5-2ACD-F495F0F9D5D9}"/>
                </a:ext>
              </a:extLst>
            </p:cNvPr>
            <p:cNvSpPr txBox="1"/>
            <p:nvPr/>
          </p:nvSpPr>
          <p:spPr>
            <a:xfrm>
              <a:off x="8836450" y="1354274"/>
              <a:ext cx="8402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T" dirty="0"/>
                <a:t>50 mm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4E86892-E554-BC8B-B371-758D52C6621A}"/>
              </a:ext>
            </a:extLst>
          </p:cNvPr>
          <p:cNvCxnSpPr/>
          <p:nvPr/>
        </p:nvCxnSpPr>
        <p:spPr>
          <a:xfrm>
            <a:off x="6737224" y="4185487"/>
            <a:ext cx="0" cy="113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FA6E6B0-F295-DD94-3057-2D1788A1B045}"/>
              </a:ext>
            </a:extLst>
          </p:cNvPr>
          <p:cNvCxnSpPr/>
          <p:nvPr/>
        </p:nvCxnSpPr>
        <p:spPr>
          <a:xfrm>
            <a:off x="8407366" y="4157386"/>
            <a:ext cx="0" cy="113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2FE5230-0AD2-499C-1351-9F23B6418F7E}"/>
              </a:ext>
            </a:extLst>
          </p:cNvPr>
          <p:cNvCxnSpPr>
            <a:cxnSpLocks/>
          </p:cNvCxnSpPr>
          <p:nvPr/>
        </p:nvCxnSpPr>
        <p:spPr>
          <a:xfrm>
            <a:off x="6737224" y="4512969"/>
            <a:ext cx="1670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769D7256-CFED-E252-07D8-103F924AEF7A}"/>
              </a:ext>
            </a:extLst>
          </p:cNvPr>
          <p:cNvSpPr txBox="1"/>
          <p:nvPr/>
        </p:nvSpPr>
        <p:spPr>
          <a:xfrm>
            <a:off x="7097362" y="4325123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dirty="0"/>
              <a:t>25.3 mm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386A1C-4265-97D2-7277-CA0FB15FFC6A}"/>
              </a:ext>
            </a:extLst>
          </p:cNvPr>
          <p:cNvGrpSpPr/>
          <p:nvPr/>
        </p:nvGrpSpPr>
        <p:grpSpPr>
          <a:xfrm rot="5400000">
            <a:off x="8274720" y="4910433"/>
            <a:ext cx="858044" cy="721768"/>
            <a:chOff x="6773917" y="6184798"/>
            <a:chExt cx="858044" cy="721768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B6AEE2F-BD53-369E-7F09-0DAFA04C5F8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16189" y="6542526"/>
              <a:ext cx="7154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23C9B3E-B6C3-271E-95B6-229F17E16CE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271077" y="6545682"/>
              <a:ext cx="7217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4C7F266-4DD3-BD38-E084-DC19F475196F}"/>
              </a:ext>
            </a:extLst>
          </p:cNvPr>
          <p:cNvCxnSpPr>
            <a:cxnSpLocks/>
          </p:cNvCxnSpPr>
          <p:nvPr/>
        </p:nvCxnSpPr>
        <p:spPr>
          <a:xfrm>
            <a:off x="8889966" y="4837186"/>
            <a:ext cx="0" cy="863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C13D0851-67A1-F38A-9A84-C6B12505D4A5}"/>
              </a:ext>
            </a:extLst>
          </p:cNvPr>
          <p:cNvSpPr txBox="1"/>
          <p:nvPr/>
        </p:nvSpPr>
        <p:spPr>
          <a:xfrm>
            <a:off x="8467137" y="5061295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T" dirty="0"/>
              <a:t>13 mm</a:t>
            </a:r>
          </a:p>
        </p:txBody>
      </p:sp>
    </p:spTree>
    <p:extLst>
      <p:ext uri="{BB962C8B-B14F-4D97-AF65-F5344CB8AC3E}">
        <p14:creationId xmlns:p14="http://schemas.microsoft.com/office/powerpoint/2010/main" val="100909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0BC-3167-4347-BA31-5757CBAF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Pin connecting scheme</a:t>
            </a:r>
            <a:endParaRPr lang="en-I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6DCB21-660B-0D41-9E7A-73591DA0C310}"/>
              </a:ext>
            </a:extLst>
          </p:cNvPr>
          <p:cNvGrpSpPr/>
          <p:nvPr/>
        </p:nvGrpSpPr>
        <p:grpSpPr>
          <a:xfrm>
            <a:off x="473729" y="1245022"/>
            <a:ext cx="11248222" cy="4496103"/>
            <a:chOff x="0" y="1225826"/>
            <a:chExt cx="12192000" cy="48733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0F2DF3-E2DD-924B-9627-369C56EFC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34076"/>
              <a:ext cx="12192000" cy="45650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F36DDF-E7BB-C145-ABDE-9004C4993E31}"/>
                </a:ext>
              </a:extLst>
            </p:cNvPr>
            <p:cNvSpPr/>
            <p:nvPr/>
          </p:nvSpPr>
          <p:spPr>
            <a:xfrm>
              <a:off x="218662" y="1566724"/>
              <a:ext cx="6052929" cy="132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8E2FB4-BB22-1948-BADD-D9D120763B71}"/>
                </a:ext>
              </a:extLst>
            </p:cNvPr>
            <p:cNvSpPr/>
            <p:nvPr/>
          </p:nvSpPr>
          <p:spPr>
            <a:xfrm>
              <a:off x="9362660" y="1225826"/>
              <a:ext cx="1802295" cy="1510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CE322-3917-8148-80AA-FD5331E132F6}"/>
                </a:ext>
              </a:extLst>
            </p:cNvPr>
            <p:cNvSpPr/>
            <p:nvPr/>
          </p:nvSpPr>
          <p:spPr>
            <a:xfrm>
              <a:off x="6235147" y="1225826"/>
              <a:ext cx="1802295" cy="728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AD2F7C-B0B1-34B5-250F-37E11BB9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834" y="1536731"/>
            <a:ext cx="1476731" cy="8933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D8E91C-6D7C-779A-FB3A-202FA472598B}"/>
              </a:ext>
            </a:extLst>
          </p:cNvPr>
          <p:cNvGrpSpPr/>
          <p:nvPr/>
        </p:nvGrpSpPr>
        <p:grpSpPr>
          <a:xfrm rot="2652126">
            <a:off x="10446055" y="1443973"/>
            <a:ext cx="1396197" cy="1127524"/>
            <a:chOff x="8867139" y="1245022"/>
            <a:chExt cx="1396197" cy="11275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56F3B0-C5A4-43BD-3DC9-BADB6998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9091010" y="1245022"/>
              <a:ext cx="1172326" cy="112752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E677FA-43DD-E2EE-4B82-784756EE9FCF}"/>
                </a:ext>
              </a:extLst>
            </p:cNvPr>
            <p:cNvSpPr/>
            <p:nvPr/>
          </p:nvSpPr>
          <p:spPr>
            <a:xfrm>
              <a:off x="8867139" y="1847526"/>
              <a:ext cx="521336" cy="525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EAA6BE-5A3F-A5C7-BE9D-63B55C8D26DC}"/>
              </a:ext>
            </a:extLst>
          </p:cNvPr>
          <p:cNvSpPr txBox="1"/>
          <p:nvPr/>
        </p:nvSpPr>
        <p:spPr>
          <a:xfrm>
            <a:off x="9722799" y="1439444"/>
            <a:ext cx="122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 cable </a:t>
            </a:r>
          </a:p>
          <a:p>
            <a:pPr algn="ctr"/>
            <a:r>
              <a:rPr lang="en-US" dirty="0"/>
              <a:t>soldered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AEAAD-937D-0A0E-E6DF-8D263CD480B7}"/>
              </a:ext>
            </a:extLst>
          </p:cNvPr>
          <p:cNvSpPr txBox="1"/>
          <p:nvPr/>
        </p:nvSpPr>
        <p:spPr>
          <a:xfrm>
            <a:off x="1367042" y="1162445"/>
            <a:ext cx="1679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HV multipolar</a:t>
            </a:r>
          </a:p>
          <a:p>
            <a:pPr algn="ctr"/>
            <a:r>
              <a:rPr lang="en-US" dirty="0"/>
              <a:t>CAEN cable (24)</a:t>
            </a:r>
          </a:p>
          <a:p>
            <a:pPr algn="ctr"/>
            <a:r>
              <a:rPr lang="en-US" dirty="0"/>
              <a:t>soldered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5F011-C66F-CBE5-D70E-F4B811B2B6A8}"/>
              </a:ext>
            </a:extLst>
          </p:cNvPr>
          <p:cNvSpPr txBox="1"/>
          <p:nvPr/>
        </p:nvSpPr>
        <p:spPr>
          <a:xfrm>
            <a:off x="10366284" y="433544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A3FF4F-5A2D-A8DC-E89A-98BB2EB1D884}"/>
              </a:ext>
            </a:extLst>
          </p:cNvPr>
          <p:cNvSpPr txBox="1"/>
          <p:nvPr/>
        </p:nvSpPr>
        <p:spPr>
          <a:xfrm>
            <a:off x="1164771" y="433544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1BA929-7811-64A0-362B-E5A231EBBB1A}"/>
              </a:ext>
            </a:extLst>
          </p:cNvPr>
          <p:cNvSpPr/>
          <p:nvPr/>
        </p:nvSpPr>
        <p:spPr>
          <a:xfrm>
            <a:off x="318479" y="2661987"/>
            <a:ext cx="2198078" cy="16256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5A29C1-097D-0EAE-439C-2EF93A391D0E}"/>
              </a:ext>
            </a:extLst>
          </p:cNvPr>
          <p:cNvSpPr/>
          <p:nvPr/>
        </p:nvSpPr>
        <p:spPr>
          <a:xfrm>
            <a:off x="9602379" y="2666756"/>
            <a:ext cx="2198078" cy="16256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0BC-3167-4347-BA31-5757CBAF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Material list</a:t>
            </a:r>
            <a:endParaRPr lang="en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EA632-FE48-964F-8E78-BED19229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5" y="1325563"/>
            <a:ext cx="2594664" cy="1477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59AF8-EB89-0244-B81E-9558B802F21F}"/>
              </a:ext>
            </a:extLst>
          </p:cNvPr>
          <p:cNvSpPr txBox="1"/>
          <p:nvPr/>
        </p:nvSpPr>
        <p:spPr>
          <a:xfrm>
            <a:off x="3351338" y="1312099"/>
            <a:ext cx="3960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  8 brass tubes 1.5 cm x 30 cm cut to size</a:t>
            </a:r>
          </a:p>
          <a:p>
            <a:r>
              <a:rPr lang="en-IT" dirty="0"/>
              <a:t>12 brass tubes 1.9 cm x 40 cm cut to size</a:t>
            </a:r>
          </a:p>
          <a:p>
            <a:r>
              <a:rPr lang="en-IT" dirty="0"/>
              <a:t>	</a:t>
            </a:r>
          </a:p>
          <a:p>
            <a:r>
              <a:rPr lang="en-IT" dirty="0"/>
              <a:t>all (ultrasound) cleaned</a:t>
            </a:r>
          </a:p>
          <a:p>
            <a:endParaRPr lang="en-IT" dirty="0"/>
          </a:p>
          <a:p>
            <a:r>
              <a:rPr lang="en-IT" dirty="0"/>
              <a:t>16 peek end caps 1.5 cm</a:t>
            </a:r>
          </a:p>
          <a:p>
            <a:r>
              <a:rPr lang="en-IT" dirty="0"/>
              <a:t>24 peek end caps 1.0 cm</a:t>
            </a:r>
          </a:p>
          <a:p>
            <a:endParaRPr lang="en-IT" dirty="0"/>
          </a:p>
          <a:p>
            <a:r>
              <a:rPr lang="en-IT" dirty="0"/>
              <a:t>32 wire pins</a:t>
            </a:r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32 connecting pins</a:t>
            </a:r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10 SMA cables 100 cm long cut in half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8B221-7DA0-0A4E-B4F5-43E78D758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78" y="3473487"/>
            <a:ext cx="1359813" cy="473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16EBA0-B984-DC42-A754-D5675BB09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4" y="4066700"/>
            <a:ext cx="1215441" cy="775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220FA9-D151-2948-874B-CB3714A67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346" y="1415812"/>
            <a:ext cx="1952368" cy="1255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7AE4D5-32A8-0644-80EB-AB555659937C}"/>
              </a:ext>
            </a:extLst>
          </p:cNvPr>
          <p:cNvSpPr txBox="1"/>
          <p:nvPr/>
        </p:nvSpPr>
        <p:spPr>
          <a:xfrm>
            <a:off x="7740438" y="2689593"/>
            <a:ext cx="3035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IT"/>
              <a:t>HV distribution boards</a:t>
            </a:r>
          </a:p>
          <a:p>
            <a:r>
              <a:rPr lang="en-IT"/>
              <a:t>10 x   (1MΩ + 10 MΩ resistors)</a:t>
            </a:r>
          </a:p>
          <a:p>
            <a:r>
              <a:rPr lang="en-IT"/>
              <a:t>10 x   1nF capacitor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50B68F-56B3-154A-98B5-E292DE26B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438" y="3988889"/>
            <a:ext cx="1981269" cy="12555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D88937-0012-FE42-9F07-EAABAA7AF373}"/>
              </a:ext>
            </a:extLst>
          </p:cNvPr>
          <p:cNvSpPr txBox="1"/>
          <p:nvPr/>
        </p:nvSpPr>
        <p:spPr>
          <a:xfrm>
            <a:off x="7746718" y="5249697"/>
            <a:ext cx="2195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10 x   330 Ω resistors)</a:t>
            </a:r>
          </a:p>
          <a:p>
            <a:r>
              <a:rPr lang="en-IT"/>
              <a:t>10 x   1nF capacitor</a:t>
            </a:r>
          </a:p>
          <a:p>
            <a:r>
              <a:rPr lang="en-IT"/>
              <a:t>10 x   diode bridge</a:t>
            </a:r>
          </a:p>
        </p:txBody>
      </p:sp>
      <p:pic>
        <p:nvPicPr>
          <p:cNvPr id="1026" name="Picture 2" descr="Coax Cable 10cm SMA(male) to SMA(male) Pigtail cost efficient">
            <a:extLst>
              <a:ext uri="{FF2B5EF4-FFF2-40B4-BE49-F238E27FC236}">
                <a16:creationId xmlns:a16="http://schemas.microsoft.com/office/drawing/2014/main" id="{DBD57DA5-C3B4-DB46-914C-5451E4BA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" y="5000796"/>
            <a:ext cx="1182781" cy="6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3564947D-DBB1-E342-804A-EBB7D6366401}"/>
              </a:ext>
            </a:extLst>
          </p:cNvPr>
          <p:cNvGrpSpPr/>
          <p:nvPr/>
        </p:nvGrpSpPr>
        <p:grpSpPr>
          <a:xfrm>
            <a:off x="9859677" y="3987366"/>
            <a:ext cx="2426403" cy="1167417"/>
            <a:chOff x="9754331" y="1412328"/>
            <a:chExt cx="2426403" cy="116741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708FBD-3676-A244-A65A-9B9AFEB2A172}"/>
                </a:ext>
              </a:extLst>
            </p:cNvPr>
            <p:cNvGrpSpPr/>
            <p:nvPr/>
          </p:nvGrpSpPr>
          <p:grpSpPr>
            <a:xfrm>
              <a:off x="9942576" y="1708155"/>
              <a:ext cx="2238158" cy="871590"/>
              <a:chOff x="6464972" y="2463308"/>
              <a:chExt cx="2238158" cy="87159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3EC7FC7-F5DA-9348-83ED-4B8CC435FFF9}"/>
                  </a:ext>
                </a:extLst>
              </p:cNvPr>
              <p:cNvCxnSpPr/>
              <p:nvPr/>
            </p:nvCxnSpPr>
            <p:spPr bwMode="auto">
              <a:xfrm rot="16200000">
                <a:off x="7230378" y="2931394"/>
                <a:ext cx="2222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6E9AA72-5D37-A740-BC11-FAAF9A3FBEB0}"/>
                  </a:ext>
                </a:extLst>
              </p:cNvPr>
              <p:cNvCxnSpPr/>
              <p:nvPr/>
            </p:nvCxnSpPr>
            <p:spPr bwMode="auto">
              <a:xfrm flipH="1" flipV="1">
                <a:off x="7164497" y="2892500"/>
                <a:ext cx="76200" cy="23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857C7F5-54D3-4A49-8E45-28188D2AA2A4}"/>
                  </a:ext>
                </a:extLst>
              </p:cNvPr>
              <p:cNvCxnSpPr/>
              <p:nvPr/>
            </p:nvCxnSpPr>
            <p:spPr bwMode="auto">
              <a:xfrm rot="10800000" flipH="1">
                <a:off x="7164497" y="2846463"/>
                <a:ext cx="152400" cy="460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ADA2074-A749-C14D-9A84-91F9DE6B4A59}"/>
                  </a:ext>
                </a:extLst>
              </p:cNvPr>
              <p:cNvCxnSpPr/>
              <p:nvPr/>
            </p:nvCxnSpPr>
            <p:spPr bwMode="auto">
              <a:xfrm flipH="1" flipV="1">
                <a:off x="7166084" y="2806775"/>
                <a:ext cx="152400" cy="44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C348B3B-D891-A547-84DA-199B746746DA}"/>
                  </a:ext>
                </a:extLst>
              </p:cNvPr>
              <p:cNvCxnSpPr/>
              <p:nvPr/>
            </p:nvCxnSpPr>
            <p:spPr bwMode="auto">
              <a:xfrm rot="10800000" flipH="1">
                <a:off x="7166084" y="2754388"/>
                <a:ext cx="152400" cy="460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A3CFD36-8F26-2B44-BB2F-4E00A5635C00}"/>
                  </a:ext>
                </a:extLst>
              </p:cNvPr>
              <p:cNvCxnSpPr/>
              <p:nvPr/>
            </p:nvCxnSpPr>
            <p:spPr bwMode="auto">
              <a:xfrm flipH="1" flipV="1">
                <a:off x="7242284" y="2730575"/>
                <a:ext cx="76200" cy="23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6F94376-6B37-2240-9EF9-2D0D6ABF5C52}"/>
                  </a:ext>
                </a:extLst>
              </p:cNvPr>
              <p:cNvCxnSpPr/>
              <p:nvPr/>
            </p:nvCxnSpPr>
            <p:spPr bwMode="auto">
              <a:xfrm flipV="1">
                <a:off x="7242284" y="2528647"/>
                <a:ext cx="0" cy="2066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ACCB17-5CF0-0646-99AC-25B3770364AA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6389566" y="2538714"/>
                <a:ext cx="15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095086-283D-A24F-BB7F-F3A399CF9972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6432429" y="2538714"/>
                <a:ext cx="1524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4EE3C79-A3DB-174E-8789-1FEADA7B4D1D}"/>
                  </a:ext>
                </a:extLst>
              </p:cNvPr>
              <p:cNvCxnSpPr/>
              <p:nvPr/>
            </p:nvCxnSpPr>
            <p:spPr bwMode="auto">
              <a:xfrm>
                <a:off x="6516216" y="2537921"/>
                <a:ext cx="10641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AB4A11B-93C9-6C4B-A2CA-EE7C77E9DC25}"/>
                  </a:ext>
                </a:extLst>
              </p:cNvPr>
              <p:cNvCxnSpPr/>
              <p:nvPr/>
            </p:nvCxnSpPr>
            <p:spPr bwMode="auto">
              <a:xfrm rot="10800000" flipH="1" flipV="1">
                <a:off x="6636596" y="2767379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24F7A83-1354-0840-B2CF-593805C4E624}"/>
                  </a:ext>
                </a:extLst>
              </p:cNvPr>
              <p:cNvCxnSpPr/>
              <p:nvPr/>
            </p:nvCxnSpPr>
            <p:spPr bwMode="auto">
              <a:xfrm flipH="1">
                <a:off x="6712796" y="2767379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FFA45CC-89C2-3745-8E5A-8DE7E1B7DE3A}"/>
                  </a:ext>
                </a:extLst>
              </p:cNvPr>
              <p:cNvCxnSpPr/>
              <p:nvPr/>
            </p:nvCxnSpPr>
            <p:spPr bwMode="auto">
              <a:xfrm>
                <a:off x="6712797" y="2528647"/>
                <a:ext cx="0" cy="243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6C14324-B292-EE49-9640-B0C6E35A6FD7}"/>
                  </a:ext>
                </a:extLst>
              </p:cNvPr>
              <p:cNvCxnSpPr/>
              <p:nvPr/>
            </p:nvCxnSpPr>
            <p:spPr bwMode="auto">
              <a:xfrm rot="10800000" flipH="1" flipV="1">
                <a:off x="6636597" y="2767378"/>
                <a:ext cx="1508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F77BD83-5C50-BF42-BADB-59FD145E7137}"/>
                  </a:ext>
                </a:extLst>
              </p:cNvPr>
              <p:cNvCxnSpPr/>
              <p:nvPr/>
            </p:nvCxnSpPr>
            <p:spPr bwMode="auto">
              <a:xfrm rot="10800000" flipH="1" flipV="1">
                <a:off x="6635009" y="2843579"/>
                <a:ext cx="15398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F1A8B16-FB89-FA49-8397-CBA68F98CEA8}"/>
                  </a:ext>
                </a:extLst>
              </p:cNvPr>
              <p:cNvCxnSpPr/>
              <p:nvPr/>
            </p:nvCxnSpPr>
            <p:spPr bwMode="auto">
              <a:xfrm rot="10800000" flipH="1">
                <a:off x="6894879" y="2767379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DEC6348-3F49-F248-B4B5-4FB2C732A8BC}"/>
                  </a:ext>
                </a:extLst>
              </p:cNvPr>
              <p:cNvCxnSpPr/>
              <p:nvPr/>
            </p:nvCxnSpPr>
            <p:spPr bwMode="auto">
              <a:xfrm flipH="1" flipV="1">
                <a:off x="6971079" y="2767379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7DAE158-BA5C-3B42-87EC-935C706A6B78}"/>
                  </a:ext>
                </a:extLst>
              </p:cNvPr>
              <p:cNvCxnSpPr/>
              <p:nvPr/>
            </p:nvCxnSpPr>
            <p:spPr bwMode="auto">
              <a:xfrm rot="10800000" flipH="1">
                <a:off x="6894880" y="2841992"/>
                <a:ext cx="150812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A28CA28-1AB2-0B4D-A06D-94039B4348CA}"/>
                  </a:ext>
                </a:extLst>
              </p:cNvPr>
              <p:cNvCxnSpPr/>
              <p:nvPr/>
            </p:nvCxnSpPr>
            <p:spPr bwMode="auto">
              <a:xfrm rot="10800000" flipH="1">
                <a:off x="6893292" y="2765791"/>
                <a:ext cx="153988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BFDC46C-A279-DB43-97FA-C52844024B9E}"/>
                  </a:ext>
                </a:extLst>
              </p:cNvPr>
              <p:cNvCxnSpPr/>
              <p:nvPr/>
            </p:nvCxnSpPr>
            <p:spPr bwMode="auto">
              <a:xfrm flipV="1">
                <a:off x="6969492" y="2528647"/>
                <a:ext cx="0" cy="2435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FCDFA4C-6729-F04D-AD1C-777053E98379}"/>
                  </a:ext>
                </a:extLst>
              </p:cNvPr>
              <p:cNvSpPr/>
              <p:nvPr/>
            </p:nvSpPr>
            <p:spPr>
              <a:xfrm>
                <a:off x="7219453" y="2515153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9751254-732D-3040-B39C-76D54C7DF66F}"/>
                  </a:ext>
                </a:extLst>
              </p:cNvPr>
              <p:cNvCxnSpPr/>
              <p:nvPr/>
            </p:nvCxnSpPr>
            <p:spPr bwMode="auto">
              <a:xfrm>
                <a:off x="6712797" y="2851225"/>
                <a:ext cx="0" cy="243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5A6794A-EBEF-1D45-A6AC-F42489951BA5}"/>
                  </a:ext>
                </a:extLst>
              </p:cNvPr>
              <p:cNvCxnSpPr/>
              <p:nvPr/>
            </p:nvCxnSpPr>
            <p:spPr bwMode="auto">
              <a:xfrm>
                <a:off x="6971079" y="2851225"/>
                <a:ext cx="0" cy="243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29EE27C-E061-D149-AAA1-E0F00FAAAC62}"/>
                  </a:ext>
                </a:extLst>
              </p:cNvPr>
              <p:cNvCxnSpPr/>
              <p:nvPr/>
            </p:nvCxnSpPr>
            <p:spPr bwMode="auto">
              <a:xfrm flipV="1">
                <a:off x="7242284" y="2917263"/>
                <a:ext cx="0" cy="1874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52BD038-DCE4-C440-95FC-95F359DEB97A}"/>
                  </a:ext>
                </a:extLst>
              </p:cNvPr>
              <p:cNvCxnSpPr/>
              <p:nvPr/>
            </p:nvCxnSpPr>
            <p:spPr bwMode="auto">
              <a:xfrm>
                <a:off x="6712796" y="3094807"/>
                <a:ext cx="8622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8DF9647-3D6B-AF44-A2B6-687008AD7203}"/>
                  </a:ext>
                </a:extLst>
              </p:cNvPr>
              <p:cNvSpPr/>
              <p:nvPr/>
            </p:nvSpPr>
            <p:spPr>
              <a:xfrm>
                <a:off x="6946473" y="2515947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597989C-4E07-264E-A0A3-1587632AC245}"/>
                  </a:ext>
                </a:extLst>
              </p:cNvPr>
              <p:cNvSpPr/>
              <p:nvPr/>
            </p:nvSpPr>
            <p:spPr>
              <a:xfrm>
                <a:off x="6689521" y="2517196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2567B18-0D64-CC4C-A36E-FD94787ADF1C}"/>
                  </a:ext>
                </a:extLst>
              </p:cNvPr>
              <p:cNvSpPr/>
              <p:nvPr/>
            </p:nvSpPr>
            <p:spPr>
              <a:xfrm>
                <a:off x="7219453" y="3072104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223A066-36EE-234A-98EA-BB173322AAF7}"/>
                  </a:ext>
                </a:extLst>
              </p:cNvPr>
              <p:cNvSpPr/>
              <p:nvPr/>
            </p:nvSpPr>
            <p:spPr>
              <a:xfrm>
                <a:off x="6949648" y="3071739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AE932B6-1B26-A948-BCC3-436A347C71EC}"/>
                  </a:ext>
                </a:extLst>
              </p:cNvPr>
              <p:cNvSpPr/>
              <p:nvPr/>
            </p:nvSpPr>
            <p:spPr>
              <a:xfrm>
                <a:off x="6689965" y="3066672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51" name="Group 208">
                <a:extLst>
                  <a:ext uri="{FF2B5EF4-FFF2-40B4-BE49-F238E27FC236}">
                    <a16:creationId xmlns:a16="http://schemas.microsoft.com/office/drawing/2014/main" id="{6A59D364-2D3E-7140-95BA-FE24304AF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25146" y="3104711"/>
                <a:ext cx="457200" cy="230187"/>
                <a:chOff x="304800" y="1600994"/>
                <a:chExt cx="457200" cy="229394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B091469-E380-FC41-BF26-E81E8FFA60C8}"/>
                    </a:ext>
                  </a:extLst>
                </p:cNvPr>
                <p:cNvCxnSpPr/>
                <p:nvPr/>
              </p:nvCxnSpPr>
              <p:spPr>
                <a:xfrm>
                  <a:off x="304800" y="1676931"/>
                  <a:ext cx="457200" cy="15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7B4C2DD-FCA3-8544-AEC0-E822A4FC1EC5}"/>
                    </a:ext>
                  </a:extLst>
                </p:cNvPr>
                <p:cNvCxnSpPr/>
                <p:nvPr/>
              </p:nvCxnSpPr>
              <p:spPr>
                <a:xfrm>
                  <a:off x="457200" y="1828806"/>
                  <a:ext cx="153988" cy="15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6DD2E8E-70C8-E844-86DA-EECC56B8438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95432" y="1637375"/>
                  <a:ext cx="75937" cy="31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6AB0334-C649-5543-825F-105CC2608B6A}"/>
                    </a:ext>
                  </a:extLst>
                </p:cNvPr>
                <p:cNvCxnSpPr/>
                <p:nvPr/>
              </p:nvCxnSpPr>
              <p:spPr>
                <a:xfrm>
                  <a:off x="381000" y="1752869"/>
                  <a:ext cx="304800" cy="15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A749AC5-4FF8-8741-8A3F-EE26A5336DD0}"/>
                  </a:ext>
                </a:extLst>
              </p:cNvPr>
              <p:cNvSpPr/>
              <p:nvPr/>
            </p:nvSpPr>
            <p:spPr>
              <a:xfrm>
                <a:off x="7557380" y="2513694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4856BA-7894-1746-AC10-C8B68EF6E164}"/>
                  </a:ext>
                </a:extLst>
              </p:cNvPr>
              <p:cNvSpPr txBox="1"/>
              <p:nvPr/>
            </p:nvSpPr>
            <p:spPr>
              <a:xfrm>
                <a:off x="7292651" y="2668776"/>
                <a:ext cx="5565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330 Ω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C665C9-11EC-F545-A4B3-0CB3820E78A1}"/>
                  </a:ext>
                </a:extLst>
              </p:cNvPr>
              <p:cNvGrpSpPr/>
              <p:nvPr/>
            </p:nvGrpSpPr>
            <p:grpSpPr>
              <a:xfrm>
                <a:off x="8095358" y="2540425"/>
                <a:ext cx="607772" cy="602988"/>
                <a:chOff x="7122156" y="2955431"/>
                <a:chExt cx="607772" cy="602988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1F66255-FECB-344F-9F4A-C6486489307C}"/>
                    </a:ext>
                  </a:extLst>
                </p:cNvPr>
                <p:cNvCxnSpPr/>
                <p:nvPr/>
              </p:nvCxnSpPr>
              <p:spPr bwMode="auto">
                <a:xfrm rot="16200000">
                  <a:off x="7188037" y="3371672"/>
                  <a:ext cx="22225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68D4C2B-7A04-BA43-BFAD-7406FC48CFE1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7122156" y="3332778"/>
                  <a:ext cx="76200" cy="238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4DAC381-8227-FB4F-BAB9-FB7991255DB8}"/>
                    </a:ext>
                  </a:extLst>
                </p:cNvPr>
                <p:cNvCxnSpPr/>
                <p:nvPr/>
              </p:nvCxnSpPr>
              <p:spPr bwMode="auto">
                <a:xfrm rot="10800000" flipH="1">
                  <a:off x="7122156" y="3286741"/>
                  <a:ext cx="152400" cy="46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6233A4B-793A-F64E-96D8-3616BBA3E68E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7123743" y="3247053"/>
                  <a:ext cx="152400" cy="444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5AFEEE3E-EA7F-5B47-B7E8-AA5B8D7ACA3E}"/>
                    </a:ext>
                  </a:extLst>
                </p:cNvPr>
                <p:cNvCxnSpPr/>
                <p:nvPr/>
              </p:nvCxnSpPr>
              <p:spPr bwMode="auto">
                <a:xfrm rot="10800000" flipH="1">
                  <a:off x="7123743" y="3194666"/>
                  <a:ext cx="152400" cy="460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7B125C3-8DDF-A143-858E-BB88D7B01937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7199943" y="3170853"/>
                  <a:ext cx="76200" cy="238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6D6C24B-68BC-3646-AFFE-2F1FE0B20AF8}"/>
                    </a:ext>
                  </a:extLst>
                </p:cNvPr>
                <p:cNvCxnSpPr/>
                <p:nvPr/>
              </p:nvCxnSpPr>
              <p:spPr bwMode="auto">
                <a:xfrm flipV="1">
                  <a:off x="7199943" y="2968925"/>
                  <a:ext cx="0" cy="2066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4E78225-DDCF-6243-B622-4E755699E384}"/>
                    </a:ext>
                  </a:extLst>
                </p:cNvPr>
                <p:cNvSpPr/>
                <p:nvPr/>
              </p:nvSpPr>
              <p:spPr>
                <a:xfrm>
                  <a:off x="7177112" y="2955431"/>
                  <a:ext cx="46038" cy="46037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5CC02E1-171C-D14C-8539-D699C5D4C501}"/>
                    </a:ext>
                  </a:extLst>
                </p:cNvPr>
                <p:cNvCxnSpPr/>
                <p:nvPr/>
              </p:nvCxnSpPr>
              <p:spPr bwMode="auto">
                <a:xfrm flipV="1">
                  <a:off x="7199943" y="3357541"/>
                  <a:ext cx="0" cy="1874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A0E9459-CC74-BD43-B5D6-A68E865F204C}"/>
                    </a:ext>
                  </a:extLst>
                </p:cNvPr>
                <p:cNvSpPr/>
                <p:nvPr/>
              </p:nvSpPr>
              <p:spPr>
                <a:xfrm>
                  <a:off x="7177112" y="3512382"/>
                  <a:ext cx="46038" cy="46037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ECC1C50A-2A0F-494E-881F-3CED9FF6B6B5}"/>
                    </a:ext>
                  </a:extLst>
                </p:cNvPr>
                <p:cNvSpPr txBox="1"/>
                <p:nvPr/>
              </p:nvSpPr>
              <p:spPr>
                <a:xfrm>
                  <a:off x="7250310" y="3109054"/>
                  <a:ext cx="4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50 Ω</a:t>
                  </a:r>
                </a:p>
              </p:txBody>
            </p:sp>
          </p:grp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8FB86-DF94-8042-83CD-6089A6037572}"/>
                  </a:ext>
                </a:extLst>
              </p:cNvPr>
              <p:cNvSpPr/>
              <p:nvPr/>
            </p:nvSpPr>
            <p:spPr>
              <a:xfrm>
                <a:off x="8150544" y="3097376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1D3B1F2-E722-7C41-B9F0-EF4C55A6DF70}"/>
                  </a:ext>
                </a:extLst>
              </p:cNvPr>
              <p:cNvSpPr/>
              <p:nvPr/>
            </p:nvSpPr>
            <p:spPr>
              <a:xfrm>
                <a:off x="7534361" y="3071374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F3AF66C-EE8B-864A-8E25-9AAB1A217E08}"/>
                </a:ext>
              </a:extLst>
            </p:cNvPr>
            <p:cNvSpPr txBox="1"/>
            <p:nvPr/>
          </p:nvSpPr>
          <p:spPr>
            <a:xfrm>
              <a:off x="9754331" y="1412328"/>
              <a:ext cx="449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 nF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049FD2E-C1E1-1F46-814E-1D3DDAF20B31}"/>
              </a:ext>
            </a:extLst>
          </p:cNvPr>
          <p:cNvGrpSpPr/>
          <p:nvPr/>
        </p:nvGrpSpPr>
        <p:grpSpPr>
          <a:xfrm>
            <a:off x="9757396" y="1420348"/>
            <a:ext cx="2012554" cy="1167342"/>
            <a:chOff x="279249" y="2154816"/>
            <a:chExt cx="2012554" cy="1167342"/>
          </a:xfrm>
        </p:grpSpPr>
        <p:grpSp>
          <p:nvGrpSpPr>
            <p:cNvPr id="125" name="Group 49">
              <a:extLst>
                <a:ext uri="{FF2B5EF4-FFF2-40B4-BE49-F238E27FC236}">
                  <a16:creationId xmlns:a16="http://schemas.microsoft.com/office/drawing/2014/main" id="{3A2EC207-0B14-0E4F-8815-23F71746877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95508" y="2578941"/>
              <a:ext cx="533401" cy="457200"/>
              <a:chOff x="2057400" y="1600995"/>
              <a:chExt cx="533401" cy="457200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8836F8C-3D4B-A64C-841B-5D5311A03BAF}"/>
                  </a:ext>
                </a:extLst>
              </p:cNvPr>
              <p:cNvCxnSpPr/>
              <p:nvPr/>
            </p:nvCxnSpPr>
            <p:spPr>
              <a:xfrm>
                <a:off x="2057400" y="1828008"/>
                <a:ext cx="228600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B6F20BA-3D3C-E941-A6EA-0AE78FDB0C56}"/>
                  </a:ext>
                </a:extLst>
              </p:cNvPr>
              <p:cNvCxnSpPr/>
              <p:nvPr/>
            </p:nvCxnSpPr>
            <p:spPr>
              <a:xfrm rot="5400000" flipH="1" flipV="1">
                <a:off x="2057401" y="1828007"/>
                <a:ext cx="457200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605AF3A-C388-7147-9C17-4003F4137604}"/>
                  </a:ext>
                </a:extLst>
              </p:cNvPr>
              <p:cNvCxnSpPr/>
              <p:nvPr/>
            </p:nvCxnSpPr>
            <p:spPr>
              <a:xfrm rot="5400000" flipH="1" flipV="1">
                <a:off x="2286001" y="1828006"/>
                <a:ext cx="152400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2D8691-D4EA-FD4D-AFD2-E68B4055447B}"/>
                  </a:ext>
                </a:extLst>
              </p:cNvPr>
              <p:cNvCxnSpPr/>
              <p:nvPr/>
            </p:nvCxnSpPr>
            <p:spPr>
              <a:xfrm>
                <a:off x="2362201" y="1828007"/>
                <a:ext cx="228600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775A2D8-4368-514D-9C72-91C606C35A59}"/>
                </a:ext>
              </a:extLst>
            </p:cNvPr>
            <p:cNvCxnSpPr/>
            <p:nvPr/>
          </p:nvCxnSpPr>
          <p:spPr bwMode="auto">
            <a:xfrm flipH="1">
              <a:off x="1410684" y="2540250"/>
              <a:ext cx="2457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2875087-4B1A-4840-8971-ADCA4D81AD57}"/>
                </a:ext>
              </a:extLst>
            </p:cNvPr>
            <p:cNvCxnSpPr/>
            <p:nvPr/>
          </p:nvCxnSpPr>
          <p:spPr bwMode="auto">
            <a:xfrm rot="16200000" flipH="1" flipV="1">
              <a:off x="1355915" y="2571206"/>
              <a:ext cx="76200" cy="23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B91CE6-D6D8-5246-8415-CC4AAD38D6FB}"/>
                </a:ext>
              </a:extLst>
            </p:cNvPr>
            <p:cNvCxnSpPr/>
            <p:nvPr/>
          </p:nvCxnSpPr>
          <p:spPr bwMode="auto">
            <a:xfrm rot="5400000" flipH="1">
              <a:off x="1282890" y="2521994"/>
              <a:ext cx="152400" cy="46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E785AFF-EE2D-7443-8787-3B77B23DA88D}"/>
                </a:ext>
              </a:extLst>
            </p:cNvPr>
            <p:cNvCxnSpPr/>
            <p:nvPr/>
          </p:nvCxnSpPr>
          <p:spPr bwMode="auto">
            <a:xfrm rot="16200000" flipH="1" flipV="1">
              <a:off x="1245583" y="2524375"/>
              <a:ext cx="15240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4E96FC1-D7FD-814E-97FA-10D844849FC3}"/>
                </a:ext>
              </a:extLst>
            </p:cNvPr>
            <p:cNvCxnSpPr/>
            <p:nvPr/>
          </p:nvCxnSpPr>
          <p:spPr bwMode="auto">
            <a:xfrm rot="5400000" flipH="1">
              <a:off x="1192402" y="2521994"/>
              <a:ext cx="152400" cy="4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C25F88D-7B7F-E648-9FC6-ACE0C651B186}"/>
                </a:ext>
              </a:extLst>
            </p:cNvPr>
            <p:cNvCxnSpPr/>
            <p:nvPr/>
          </p:nvCxnSpPr>
          <p:spPr bwMode="auto">
            <a:xfrm rot="16200000" flipH="1" flipV="1">
              <a:off x="1195577" y="2495007"/>
              <a:ext cx="76200" cy="23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0C091B2-6E46-5045-8194-2EC87D18F134}"/>
                </a:ext>
              </a:extLst>
            </p:cNvPr>
            <p:cNvCxnSpPr/>
            <p:nvPr/>
          </p:nvCxnSpPr>
          <p:spPr bwMode="auto">
            <a:xfrm flipH="1">
              <a:off x="962208" y="2541838"/>
              <a:ext cx="26222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5A3C985-3E29-A045-AF6A-38EA6D12B506}"/>
                </a:ext>
              </a:extLst>
            </p:cNvPr>
            <p:cNvCxnSpPr>
              <a:endCxn id="161" idx="2"/>
            </p:cNvCxnSpPr>
            <p:nvPr/>
          </p:nvCxnSpPr>
          <p:spPr bwMode="auto">
            <a:xfrm flipH="1">
              <a:off x="2038243" y="2538836"/>
              <a:ext cx="1874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021AA82-FF5F-2840-BD1E-DA19F2AA219E}"/>
                </a:ext>
              </a:extLst>
            </p:cNvPr>
            <p:cNvCxnSpPr/>
            <p:nvPr/>
          </p:nvCxnSpPr>
          <p:spPr bwMode="auto">
            <a:xfrm rot="16200000" flipH="1" flipV="1">
              <a:off x="1783584" y="2571206"/>
              <a:ext cx="76200" cy="238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433D06A-AA2F-8F46-8614-D592DF260217}"/>
                </a:ext>
              </a:extLst>
            </p:cNvPr>
            <p:cNvCxnSpPr/>
            <p:nvPr/>
          </p:nvCxnSpPr>
          <p:spPr bwMode="auto">
            <a:xfrm rot="5400000" flipH="1">
              <a:off x="1710559" y="2521994"/>
              <a:ext cx="152400" cy="46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DFA5933-456C-1949-B45C-E833431CDF7C}"/>
                </a:ext>
              </a:extLst>
            </p:cNvPr>
            <p:cNvCxnSpPr/>
            <p:nvPr/>
          </p:nvCxnSpPr>
          <p:spPr bwMode="auto">
            <a:xfrm rot="16200000" flipH="1" flipV="1">
              <a:off x="1673252" y="2524375"/>
              <a:ext cx="15240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45E9DB7-667C-484A-8BE5-4565AB028C3D}"/>
                </a:ext>
              </a:extLst>
            </p:cNvPr>
            <p:cNvCxnSpPr/>
            <p:nvPr/>
          </p:nvCxnSpPr>
          <p:spPr bwMode="auto">
            <a:xfrm rot="5400000" flipH="1">
              <a:off x="1620071" y="2521994"/>
              <a:ext cx="152400" cy="460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BCDBF0-C158-A34B-BD7C-49D767BC36C3}"/>
                </a:ext>
              </a:extLst>
            </p:cNvPr>
            <p:cNvCxnSpPr/>
            <p:nvPr/>
          </p:nvCxnSpPr>
          <p:spPr bwMode="auto">
            <a:xfrm rot="16200000" flipH="1" flipV="1">
              <a:off x="1623246" y="2495007"/>
              <a:ext cx="76200" cy="23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FC78F0B-682D-A149-B506-125A08ADF724}"/>
                </a:ext>
              </a:extLst>
            </p:cNvPr>
            <p:cNvCxnSpPr/>
            <p:nvPr/>
          </p:nvCxnSpPr>
          <p:spPr bwMode="auto">
            <a:xfrm rot="10800000">
              <a:off x="1631977" y="2540250"/>
              <a:ext cx="222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215E7C1-3D40-284C-BAD7-33FD3EE05A57}"/>
                </a:ext>
              </a:extLst>
            </p:cNvPr>
            <p:cNvCxnSpPr/>
            <p:nvPr/>
          </p:nvCxnSpPr>
          <p:spPr bwMode="auto">
            <a:xfrm flipV="1">
              <a:off x="1531305" y="2826641"/>
              <a:ext cx="0" cy="2424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4D39C3E-17D0-794C-B7DD-D97277B29A85}"/>
                </a:ext>
              </a:extLst>
            </p:cNvPr>
            <p:cNvCxnSpPr/>
            <p:nvPr/>
          </p:nvCxnSpPr>
          <p:spPr bwMode="auto">
            <a:xfrm flipH="1" flipV="1">
              <a:off x="1455106" y="2820287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1E7A049-DD9D-C843-9CC6-9EFCEEC0F71A}"/>
                </a:ext>
              </a:extLst>
            </p:cNvPr>
            <p:cNvCxnSpPr/>
            <p:nvPr/>
          </p:nvCxnSpPr>
          <p:spPr bwMode="auto">
            <a:xfrm flipH="1" flipV="1">
              <a:off x="1456693" y="2775837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24CE6AB-9A88-E941-8244-650AE2ED8842}"/>
                </a:ext>
              </a:extLst>
            </p:cNvPr>
            <p:cNvCxnSpPr/>
            <p:nvPr/>
          </p:nvCxnSpPr>
          <p:spPr bwMode="auto">
            <a:xfrm flipV="1">
              <a:off x="1531305" y="2558644"/>
              <a:ext cx="0" cy="2155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0D0AD92-5172-6E44-A6F2-66F64C050313}"/>
                </a:ext>
              </a:extLst>
            </p:cNvPr>
            <p:cNvSpPr/>
            <p:nvPr/>
          </p:nvSpPr>
          <p:spPr>
            <a:xfrm>
              <a:off x="1506697" y="2517231"/>
              <a:ext cx="46038" cy="460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58846FE-6F66-7E4C-855B-E9F200621BBD}"/>
                </a:ext>
              </a:extLst>
            </p:cNvPr>
            <p:cNvCxnSpPr/>
            <p:nvPr/>
          </p:nvCxnSpPr>
          <p:spPr bwMode="auto">
            <a:xfrm flipH="1">
              <a:off x="950317" y="3068400"/>
              <a:ext cx="13414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AFAA074-F350-054C-BE35-F60189C8E1B8}"/>
                </a:ext>
              </a:extLst>
            </p:cNvPr>
            <p:cNvCxnSpPr/>
            <p:nvPr/>
          </p:nvCxnSpPr>
          <p:spPr bwMode="auto">
            <a:xfrm flipV="1">
              <a:off x="2286523" y="2781147"/>
              <a:ext cx="0" cy="287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81D97A5-6BA4-9B46-B1F3-D30A215E59E6}"/>
                </a:ext>
              </a:extLst>
            </p:cNvPr>
            <p:cNvSpPr/>
            <p:nvPr/>
          </p:nvSpPr>
          <p:spPr>
            <a:xfrm>
              <a:off x="1508286" y="3045934"/>
              <a:ext cx="46038" cy="460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52" name="Group 208">
              <a:extLst>
                <a:ext uri="{FF2B5EF4-FFF2-40B4-BE49-F238E27FC236}">
                  <a16:creationId xmlns:a16="http://schemas.microsoft.com/office/drawing/2014/main" id="{05D3AB96-26E2-274C-8456-BF3D30908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558" y="3091971"/>
              <a:ext cx="457200" cy="230187"/>
              <a:chOff x="304800" y="1600994"/>
              <a:chExt cx="457200" cy="229394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774A3F0-8771-C04C-88AB-A5D6F48B2C09}"/>
                  </a:ext>
                </a:extLst>
              </p:cNvPr>
              <p:cNvCxnSpPr/>
              <p:nvPr/>
            </p:nvCxnSpPr>
            <p:spPr>
              <a:xfrm>
                <a:off x="304800" y="1676931"/>
                <a:ext cx="457200" cy="1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D5DE9F5-7C1E-A742-8EC1-3D8143669850}"/>
                  </a:ext>
                </a:extLst>
              </p:cNvPr>
              <p:cNvCxnSpPr/>
              <p:nvPr/>
            </p:nvCxnSpPr>
            <p:spPr>
              <a:xfrm>
                <a:off x="457200" y="1828806"/>
                <a:ext cx="153988" cy="1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EC47754-5E64-744E-8632-E398B18A9741}"/>
                  </a:ext>
                </a:extLst>
              </p:cNvPr>
              <p:cNvCxnSpPr/>
              <p:nvPr/>
            </p:nvCxnSpPr>
            <p:spPr>
              <a:xfrm rot="5400000" flipH="1" flipV="1">
                <a:off x="495432" y="1637375"/>
                <a:ext cx="75937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41E2F4C-801C-A949-812C-10F3A47B1501}"/>
                  </a:ext>
                </a:extLst>
              </p:cNvPr>
              <p:cNvCxnSpPr/>
              <p:nvPr/>
            </p:nvCxnSpPr>
            <p:spPr>
              <a:xfrm>
                <a:off x="381000" y="1752869"/>
                <a:ext cx="304800" cy="1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07218F1-8A21-7343-B9DF-350057D21FF6}"/>
                </a:ext>
              </a:extLst>
            </p:cNvPr>
            <p:cNvSpPr txBox="1"/>
            <p:nvPr/>
          </p:nvSpPr>
          <p:spPr>
            <a:xfrm>
              <a:off x="279249" y="2622527"/>
              <a:ext cx="459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HV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EBD73A9-C8D7-BB4D-BBC8-5CCC3C037D7D}"/>
                </a:ext>
              </a:extLst>
            </p:cNvPr>
            <p:cNvSpPr txBox="1"/>
            <p:nvPr/>
          </p:nvSpPr>
          <p:spPr>
            <a:xfrm>
              <a:off x="1002329" y="2154816"/>
              <a:ext cx="53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 MΩ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D881BC2-8125-CA49-8FB7-B9CE3853D612}"/>
                </a:ext>
              </a:extLst>
            </p:cNvPr>
            <p:cNvSpPr txBox="1"/>
            <p:nvPr/>
          </p:nvSpPr>
          <p:spPr>
            <a:xfrm>
              <a:off x="1467071" y="2163299"/>
              <a:ext cx="609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 MΩ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17E7BE4-8895-A548-AA3E-8F548AAEFBF5}"/>
                </a:ext>
              </a:extLst>
            </p:cNvPr>
            <p:cNvSpPr txBox="1"/>
            <p:nvPr/>
          </p:nvSpPr>
          <p:spPr>
            <a:xfrm>
              <a:off x="1584888" y="2634566"/>
              <a:ext cx="449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 nF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38FEB91E-CA64-234E-8EF3-A7FBC554A16D}"/>
                </a:ext>
              </a:extLst>
            </p:cNvPr>
            <p:cNvSpPr/>
            <p:nvPr/>
          </p:nvSpPr>
          <p:spPr>
            <a:xfrm>
              <a:off x="2038243" y="2515817"/>
              <a:ext cx="46038" cy="460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07940AC-EF2B-F749-96EA-7ACD09339B7C}"/>
                </a:ext>
              </a:extLst>
            </p:cNvPr>
            <p:cNvSpPr txBox="1"/>
            <p:nvPr/>
          </p:nvSpPr>
          <p:spPr>
            <a:xfrm>
              <a:off x="730350" y="250936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0BE2B38-0767-8CE5-2AF0-094AC424624E}"/>
              </a:ext>
            </a:extLst>
          </p:cNvPr>
          <p:cNvSpPr txBox="1"/>
          <p:nvPr/>
        </p:nvSpPr>
        <p:spPr>
          <a:xfrm>
            <a:off x="7465828" y="26518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C381847-E78A-91B7-7A75-969FD3BD7328}"/>
              </a:ext>
            </a:extLst>
          </p:cNvPr>
          <p:cNvSpPr txBox="1"/>
          <p:nvPr/>
        </p:nvSpPr>
        <p:spPr>
          <a:xfrm>
            <a:off x="7465828" y="292792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2AA1BD5-5EFC-D46A-C9DD-F861B0BC4A1F}"/>
              </a:ext>
            </a:extLst>
          </p:cNvPr>
          <p:cNvSpPr txBox="1"/>
          <p:nvPr/>
        </p:nvSpPr>
        <p:spPr>
          <a:xfrm>
            <a:off x="7465828" y="320346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9B9B65E-BA1E-26AC-8117-5846B873E5D9}"/>
              </a:ext>
            </a:extLst>
          </p:cNvPr>
          <p:cNvSpPr txBox="1"/>
          <p:nvPr/>
        </p:nvSpPr>
        <p:spPr>
          <a:xfrm>
            <a:off x="7489831" y="526264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03837E8-C0C6-892C-7301-1E9F34B8972C}"/>
              </a:ext>
            </a:extLst>
          </p:cNvPr>
          <p:cNvSpPr txBox="1"/>
          <p:nvPr/>
        </p:nvSpPr>
        <p:spPr>
          <a:xfrm>
            <a:off x="7489831" y="553871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E99A4B2-3874-B86B-ED2F-A218F3B08CF3}"/>
              </a:ext>
            </a:extLst>
          </p:cNvPr>
          <p:cNvSpPr txBox="1"/>
          <p:nvPr/>
        </p:nvSpPr>
        <p:spPr>
          <a:xfrm>
            <a:off x="7489831" y="581425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C49330-3298-BCE4-71FF-8AE375FDC6CF}"/>
              </a:ext>
            </a:extLst>
          </p:cNvPr>
          <p:cNvSpPr/>
          <p:nvPr/>
        </p:nvSpPr>
        <p:spPr>
          <a:xfrm>
            <a:off x="3088398" y="129316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AE1E149-C564-692E-903A-F477459E642E}"/>
              </a:ext>
            </a:extLst>
          </p:cNvPr>
          <p:cNvSpPr/>
          <p:nvPr/>
        </p:nvSpPr>
        <p:spPr>
          <a:xfrm>
            <a:off x="3078795" y="158777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514C58D-953F-8905-3E4A-959C1B8D93A8}"/>
              </a:ext>
            </a:extLst>
          </p:cNvPr>
          <p:cNvSpPr/>
          <p:nvPr/>
        </p:nvSpPr>
        <p:spPr>
          <a:xfrm>
            <a:off x="3098001" y="266104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29700BE-EBD7-E6D9-D961-A295952E95A2}"/>
              </a:ext>
            </a:extLst>
          </p:cNvPr>
          <p:cNvSpPr/>
          <p:nvPr/>
        </p:nvSpPr>
        <p:spPr>
          <a:xfrm>
            <a:off x="3088398" y="295565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B39500D-880A-3D82-AE66-8A746D45645B}"/>
              </a:ext>
            </a:extLst>
          </p:cNvPr>
          <p:cNvSpPr/>
          <p:nvPr/>
        </p:nvSpPr>
        <p:spPr>
          <a:xfrm>
            <a:off x="3099392" y="344740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F35FAFC-8FA8-A035-2C9E-500E672A3921}"/>
              </a:ext>
            </a:extLst>
          </p:cNvPr>
          <p:cNvSpPr/>
          <p:nvPr/>
        </p:nvSpPr>
        <p:spPr>
          <a:xfrm>
            <a:off x="3088398" y="430399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1E91BEB-AD03-3EBF-F89F-68346E239AEC}"/>
              </a:ext>
            </a:extLst>
          </p:cNvPr>
          <p:cNvSpPr/>
          <p:nvPr/>
        </p:nvSpPr>
        <p:spPr>
          <a:xfrm>
            <a:off x="3094402" y="512884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459EF-DDCE-19BB-2437-B693731CA945}"/>
              </a:ext>
            </a:extLst>
          </p:cNvPr>
          <p:cNvSpPr txBox="1"/>
          <p:nvPr/>
        </p:nvSpPr>
        <p:spPr>
          <a:xfrm>
            <a:off x="7489831" y="286549"/>
            <a:ext cx="465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New PCB: check list of components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06EE9-27E1-1902-87E5-2B10ECF427D0}"/>
              </a:ext>
            </a:extLst>
          </p:cNvPr>
          <p:cNvSpPr txBox="1"/>
          <p:nvPr/>
        </p:nvSpPr>
        <p:spPr>
          <a:xfrm>
            <a:off x="8215492" y="95571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PCB</a:t>
            </a:r>
          </a:p>
        </p:txBody>
      </p:sp>
    </p:spTree>
    <p:extLst>
      <p:ext uri="{BB962C8B-B14F-4D97-AF65-F5344CB8AC3E}">
        <p14:creationId xmlns:p14="http://schemas.microsoft.com/office/powerpoint/2010/main" val="42235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59A6-867D-B844-8F2C-7D80615F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HV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84E99-D13D-914D-BF9E-A1E9B75D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1" y="1550503"/>
            <a:ext cx="4403690" cy="255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E3F061-99B7-5145-90FC-4AFC6A592431}"/>
              </a:ext>
            </a:extLst>
          </p:cNvPr>
          <p:cNvSpPr/>
          <p:nvPr/>
        </p:nvSpPr>
        <p:spPr>
          <a:xfrm>
            <a:off x="960781" y="4500049"/>
            <a:ext cx="2100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T"/>
              <a:t>SY 1527 Mainframe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5D15F-80BD-7344-9114-79A5BEFC8171}"/>
              </a:ext>
            </a:extLst>
          </p:cNvPr>
          <p:cNvSpPr txBox="1"/>
          <p:nvPr/>
        </p:nvSpPr>
        <p:spPr>
          <a:xfrm>
            <a:off x="3767407" y="4500049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/>
              <a:t>1535P 24ch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18926-7015-B44C-93C2-532599A992DF}"/>
              </a:ext>
            </a:extLst>
          </p:cNvPr>
          <p:cNvSpPr txBox="1"/>
          <p:nvPr/>
        </p:nvSpPr>
        <p:spPr>
          <a:xfrm>
            <a:off x="633309" y="5188874"/>
            <a:ext cx="485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HV mainframe fully functional.</a:t>
            </a:r>
          </a:p>
          <a:p>
            <a:pPr algn="ctr"/>
            <a:r>
              <a:rPr lang="en-IT" dirty="0"/>
              <a:t>Must resume HV setting and monitoring program.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D987F9-AF5C-F141-AFEB-58F48C342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92" y="4166241"/>
            <a:ext cx="2184233" cy="1679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E14DFB-4DF0-6D40-9425-4045F9CC0162}"/>
              </a:ext>
            </a:extLst>
          </p:cNvPr>
          <p:cNvSpPr txBox="1"/>
          <p:nvPr/>
        </p:nvSpPr>
        <p:spPr>
          <a:xfrm>
            <a:off x="7095235" y="2984867"/>
            <a:ext cx="291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24 poles HV cable crimped </a:t>
            </a:r>
          </a:p>
          <a:p>
            <a:r>
              <a:rPr lang="en-IT" dirty="0"/>
              <a:t>to the Radiall connector.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B0DFD-A35D-0543-B255-D2A4C0E65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235" y="1492694"/>
            <a:ext cx="2390890" cy="880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2C5371-3FBB-9BAB-DBA7-5F9B0177336A}"/>
              </a:ext>
            </a:extLst>
          </p:cNvPr>
          <p:cNvSpPr txBox="1"/>
          <p:nvPr/>
        </p:nvSpPr>
        <p:spPr>
          <a:xfrm>
            <a:off x="2867942" y="451031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89ECE-B8F2-187E-8C11-ECB0370F1748}"/>
              </a:ext>
            </a:extLst>
          </p:cNvPr>
          <p:cNvSpPr txBox="1"/>
          <p:nvPr/>
        </p:nvSpPr>
        <p:spPr>
          <a:xfrm>
            <a:off x="4950673" y="450004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C5A6D-ABF6-9D72-4420-131CF8F6AF21}"/>
              </a:ext>
            </a:extLst>
          </p:cNvPr>
          <p:cNvSpPr txBox="1"/>
          <p:nvPr/>
        </p:nvSpPr>
        <p:spPr>
          <a:xfrm>
            <a:off x="1769592" y="5835205"/>
            <a:ext cx="214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Macro to be checked</a:t>
            </a:r>
            <a:endParaRPr lang="en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2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26777</TotalTime>
  <Words>1482</Words>
  <Application>Microsoft Macintosh PowerPoint</Application>
  <PresentationFormat>Widescreen</PresentationFormat>
  <Paragraphs>307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Check list for  July 2024 CERN Beam Test </vt:lpstr>
      <vt:lpstr>The following slides are modified from  2022 beam test preparation</vt:lpstr>
      <vt:lpstr>Optimal setup</vt:lpstr>
      <vt:lpstr>Alternative setup (2023 )</vt:lpstr>
      <vt:lpstr>Tube staggering for gas inlet interferences</vt:lpstr>
      <vt:lpstr>Tube staggering</vt:lpstr>
      <vt:lpstr>Pin connecting scheme</vt:lpstr>
      <vt:lpstr>Material list</vt:lpstr>
      <vt:lpstr>HV</vt:lpstr>
      <vt:lpstr>Trigger to the 16-ch DRS board</vt:lpstr>
      <vt:lpstr>16-ch DRS board</vt:lpstr>
      <vt:lpstr>Trigger to the Teledyne-Lecroy oscilloscope</vt:lpstr>
      <vt:lpstr>8-ch Teledyne Lecroy      Trigger setup </vt:lpstr>
      <vt:lpstr>Summary of to-be-done operations</vt:lpstr>
      <vt:lpstr>Propedeutic checks in lab</vt:lpstr>
      <vt:lpstr>HV settings</vt:lpstr>
      <vt:lpstr>Work plan</vt:lpstr>
      <vt:lpstr>Work plan</vt:lpstr>
      <vt:lpstr>PowerPoint Presentation</vt:lpstr>
      <vt:lpstr>Work plan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Francesco Grancagnolo</dc:creator>
  <cp:keywords/>
  <dc:description/>
  <cp:lastModifiedBy>Francesco Grancagnolo</cp:lastModifiedBy>
  <cp:revision>42</cp:revision>
  <dcterms:created xsi:type="dcterms:W3CDTF">2022-03-09T12:05:30Z</dcterms:created>
  <dcterms:modified xsi:type="dcterms:W3CDTF">2024-05-06T15:47:32Z</dcterms:modified>
  <cp:category/>
</cp:coreProperties>
</file>