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4"/>
  </p:notesMasterIdLst>
  <p:sldIdLst>
    <p:sldId id="256" r:id="rId2"/>
    <p:sldId id="380" r:id="rId3"/>
    <p:sldId id="317" r:id="rId4"/>
    <p:sldId id="384" r:id="rId5"/>
    <p:sldId id="385" r:id="rId6"/>
    <p:sldId id="262" r:id="rId7"/>
    <p:sldId id="271" r:id="rId8"/>
    <p:sldId id="294" r:id="rId9"/>
    <p:sldId id="389" r:id="rId10"/>
    <p:sldId id="386" r:id="rId11"/>
    <p:sldId id="323" r:id="rId12"/>
    <p:sldId id="350" r:id="rId13"/>
    <p:sldId id="325" r:id="rId14"/>
    <p:sldId id="375" r:id="rId15"/>
    <p:sldId id="335" r:id="rId16"/>
    <p:sldId id="391" r:id="rId17"/>
    <p:sldId id="392" r:id="rId18"/>
    <p:sldId id="390" r:id="rId19"/>
    <p:sldId id="373" r:id="rId20"/>
    <p:sldId id="393" r:id="rId21"/>
    <p:sldId id="382" r:id="rId22"/>
    <p:sldId id="383" r:id="rId23"/>
    <p:sldId id="309" r:id="rId24"/>
    <p:sldId id="364" r:id="rId25"/>
    <p:sldId id="365" r:id="rId26"/>
    <p:sldId id="366" r:id="rId27"/>
    <p:sldId id="367" r:id="rId28"/>
    <p:sldId id="370" r:id="rId29"/>
    <p:sldId id="368" r:id="rId30"/>
    <p:sldId id="369" r:id="rId31"/>
    <p:sldId id="387" r:id="rId32"/>
    <p:sldId id="388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CC"/>
    <a:srgbClr val="0066FF"/>
    <a:srgbClr val="FF00FF"/>
    <a:srgbClr val="0000FF"/>
    <a:srgbClr val="00FF00"/>
    <a:srgbClr val="B7B2FC"/>
    <a:srgbClr val="03082F"/>
    <a:srgbClr val="CFCBFD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998" autoAdjust="0"/>
    <p:restoredTop sz="94660"/>
  </p:normalViewPr>
  <p:slideViewPr>
    <p:cSldViewPr>
      <p:cViewPr varScale="1">
        <p:scale>
          <a:sx n="84" d="100"/>
          <a:sy n="84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C10CCCB-5B5A-45A7-9072-5C7BE9144439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561E09-4C8D-4CFD-85BC-72AD45C5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 err="1" smtClean="0"/>
              <a:t>Ohlson</a:t>
            </a:r>
            <a:r>
              <a:rPr lang="en-US" dirty="0" smtClean="0"/>
              <a:t> -- Jets in STAR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 err="1" smtClean="0"/>
              <a:t>Ohlson</a:t>
            </a:r>
            <a:r>
              <a:rPr lang="en-US" dirty="0" smtClean="0"/>
              <a:t>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066800" y="533400"/>
            <a:ext cx="8077200" cy="685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29 May 2012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802693-B28C-42F4-879E-8266D73FCC4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285" y="0"/>
            <a:ext cx="104271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tabLst>
          <a:tab pos="685800" algn="l"/>
        </a:tabLst>
        <a:defRPr kumimoji="0" sz="4400" b="0" kern="1200">
          <a:ln>
            <a:noFill/>
          </a:ln>
          <a:solidFill>
            <a:schemeClr val="tx2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Jets and Jet-like Correlations in STAR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ca.infn.it/hp12/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04756"/>
            <a:ext cx="9144000" cy="145324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54696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Alice </a:t>
            </a:r>
            <a:r>
              <a:rPr lang="en-US" dirty="0" err="1" smtClean="0"/>
              <a:t>Ohlson</a:t>
            </a:r>
            <a:r>
              <a:rPr lang="en-US" dirty="0" smtClean="0"/>
              <a:t> (Yale University)</a:t>
            </a:r>
          </a:p>
          <a:p>
            <a:r>
              <a:rPr lang="en-US" dirty="0" smtClean="0"/>
              <a:t>For the STAR Collaboration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1852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“</a:t>
            </a:r>
            <a:r>
              <a:rPr lang="en-US" dirty="0" err="1" smtClean="0"/>
              <a:t>dijet</a:t>
            </a:r>
            <a:r>
              <a:rPr lang="en-US" dirty="0" smtClean="0"/>
              <a:t> trigger” hadron opposite trigger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Investigate distributions of associated hadrons with respect to both trigger hadrons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2+1 Correlations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 flipH="1">
            <a:off x="3662672" y="1905000"/>
            <a:ext cx="1704018" cy="3429000"/>
            <a:chOff x="3771" y="1712"/>
            <a:chExt cx="987" cy="1536"/>
          </a:xfrm>
        </p:grpSpPr>
        <p:sp>
          <p:nvSpPr>
            <p:cNvPr id="22" name="Oval 46"/>
            <p:cNvSpPr>
              <a:spLocks noChangeArrowheads="1"/>
            </p:cNvSpPr>
            <p:nvPr/>
          </p:nvSpPr>
          <p:spPr bwMode="auto">
            <a:xfrm>
              <a:off x="3771" y="1712"/>
              <a:ext cx="960" cy="153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3" name="Oval 47"/>
            <p:cNvSpPr>
              <a:spLocks noChangeArrowheads="1"/>
            </p:cNvSpPr>
            <p:nvPr/>
          </p:nvSpPr>
          <p:spPr bwMode="auto">
            <a:xfrm>
              <a:off x="4443" y="2336"/>
              <a:ext cx="96" cy="9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4" name="Oval 48"/>
            <p:cNvSpPr>
              <a:spLocks noChangeArrowheads="1"/>
            </p:cNvSpPr>
            <p:nvPr/>
          </p:nvSpPr>
          <p:spPr bwMode="auto">
            <a:xfrm>
              <a:off x="4491" y="2432"/>
              <a:ext cx="96" cy="9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 rot="1612189">
              <a:off x="4539" y="2432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 rot="1612189">
              <a:off x="4251" y="2384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 rot="1612189">
              <a:off x="4018" y="2375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8" name="Freeform 52"/>
            <p:cNvSpPr>
              <a:spLocks/>
            </p:cNvSpPr>
            <p:nvPr/>
          </p:nvSpPr>
          <p:spPr bwMode="auto">
            <a:xfrm rot="1612189">
              <a:off x="3792" y="2359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9" name="Freeform 53"/>
            <p:cNvSpPr>
              <a:spLocks/>
            </p:cNvSpPr>
            <p:nvPr/>
          </p:nvSpPr>
          <p:spPr bwMode="auto">
            <a:xfrm rot="4917376">
              <a:off x="4233" y="234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30" name="Freeform 54"/>
            <p:cNvSpPr>
              <a:spLocks/>
            </p:cNvSpPr>
            <p:nvPr/>
          </p:nvSpPr>
          <p:spPr bwMode="auto">
            <a:xfrm rot="16682624" flipH="1">
              <a:off x="4153" y="244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rot="10800000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31" name="Freeform 55"/>
            <p:cNvSpPr>
              <a:spLocks/>
            </p:cNvSpPr>
            <p:nvPr/>
          </p:nvSpPr>
          <p:spPr bwMode="auto">
            <a:xfrm rot="4917376">
              <a:off x="4001" y="233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32" name="Freeform 56"/>
            <p:cNvSpPr>
              <a:spLocks/>
            </p:cNvSpPr>
            <p:nvPr/>
          </p:nvSpPr>
          <p:spPr bwMode="auto">
            <a:xfrm rot="16682624" flipH="1">
              <a:off x="3921" y="243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rot="10800000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</p:grpSp>
      <p:sp>
        <p:nvSpPr>
          <p:cNvPr id="15" name="Line 58"/>
          <p:cNvSpPr>
            <a:spLocks noChangeShapeType="1"/>
          </p:cNvSpPr>
          <p:nvPr/>
        </p:nvSpPr>
        <p:spPr bwMode="auto">
          <a:xfrm flipV="1">
            <a:off x="5029200" y="2438398"/>
            <a:ext cx="838200" cy="5334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 flipH="1">
            <a:off x="3446865" y="4108400"/>
            <a:ext cx="479956" cy="40853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5105995" y="3123902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>
            <a:off x="5078371" y="3862834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62"/>
          <p:cNvSpPr>
            <a:spLocks noChangeShapeType="1"/>
          </p:cNvSpPr>
          <p:nvPr/>
        </p:nvSpPr>
        <p:spPr bwMode="auto">
          <a:xfrm flipH="1" flipV="1">
            <a:off x="3270765" y="3030141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63"/>
          <p:cNvSpPr>
            <a:spLocks noChangeShapeType="1"/>
          </p:cNvSpPr>
          <p:nvPr/>
        </p:nvSpPr>
        <p:spPr bwMode="auto">
          <a:xfrm flipH="1">
            <a:off x="3243142" y="3769072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5867400" y="22098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associates</a:t>
            </a:r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V="1">
            <a:off x="5334000" y="3200400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>
            <a:off x="5334000" y="3422749"/>
            <a:ext cx="609600" cy="155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5299630" y="3231142"/>
            <a:ext cx="8725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5334595" y="3422749"/>
            <a:ext cx="532805" cy="31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0"/>
          <p:cNvGrpSpPr/>
          <p:nvPr/>
        </p:nvGrpSpPr>
        <p:grpSpPr>
          <a:xfrm rot="10800000">
            <a:off x="2861230" y="3432125"/>
            <a:ext cx="838200" cy="377874"/>
            <a:chOff x="1371005" y="2743200"/>
            <a:chExt cx="838200" cy="377874"/>
          </a:xfrm>
        </p:grpSpPr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1371005" y="2743200"/>
              <a:ext cx="643970" cy="2254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>
              <a:off x="1371005" y="2965549"/>
              <a:ext cx="609600" cy="1555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1412835" y="2773942"/>
              <a:ext cx="796370" cy="1947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 flipV="1">
              <a:off x="1371600" y="2968674"/>
              <a:ext cx="456605" cy="312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Line 59"/>
          <p:cNvSpPr>
            <a:spLocks noChangeShapeType="1"/>
          </p:cNvSpPr>
          <p:nvPr/>
        </p:nvSpPr>
        <p:spPr bwMode="auto">
          <a:xfrm>
            <a:off x="4876800" y="4876800"/>
            <a:ext cx="457199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" name="Line 59"/>
          <p:cNvSpPr>
            <a:spLocks noChangeShapeType="1"/>
          </p:cNvSpPr>
          <p:nvPr/>
        </p:nvSpPr>
        <p:spPr bwMode="auto">
          <a:xfrm flipH="1" flipV="1">
            <a:off x="3505200" y="2209801"/>
            <a:ext cx="4572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1600200" y="2971800"/>
            <a:ext cx="1588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primary trigger</a:t>
            </a:r>
          </a:p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(trig1)</a:t>
            </a:r>
            <a:endParaRPr lang="en-US" altLang="zh-CN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auto">
          <a:xfrm>
            <a:off x="5271174" y="3441651"/>
            <a:ext cx="1053426" cy="13617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64"/>
          <p:cNvSpPr>
            <a:spLocks noChangeShapeType="1"/>
          </p:cNvSpPr>
          <p:nvPr/>
        </p:nvSpPr>
        <p:spPr bwMode="auto">
          <a:xfrm rot="10800000">
            <a:off x="2590982" y="3445221"/>
            <a:ext cx="1053426" cy="13617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6248400" y="3581400"/>
            <a:ext cx="1268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dijet</a:t>
            </a: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trigger</a:t>
            </a:r>
          </a:p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(trig2)</a:t>
            </a:r>
            <a:endParaRPr lang="en-US" altLang="zh-CN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62000" y="1118946"/>
            <a:ext cx="5105400" cy="938454"/>
            <a:chOff x="-410934" y="2914650"/>
            <a:chExt cx="9845447" cy="180975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90513" y="2914650"/>
              <a:ext cx="9725026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10934" y="3829050"/>
              <a:ext cx="973455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“Symmetric”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52600"/>
          </a:xfrm>
        </p:spPr>
        <p:txBody>
          <a:bodyPr/>
          <a:lstStyle/>
          <a:p>
            <a:r>
              <a:rPr lang="en-US" dirty="0" smtClean="0"/>
              <a:t>No significant difference between </a:t>
            </a:r>
            <a:r>
              <a:rPr lang="en-US" dirty="0" err="1" smtClean="0"/>
              <a:t>Au+Au</a:t>
            </a:r>
            <a:r>
              <a:rPr lang="en-US" dirty="0" smtClean="0"/>
              <a:t> and </a:t>
            </a:r>
            <a:r>
              <a:rPr lang="en-US" dirty="0" err="1" smtClean="0"/>
              <a:t>d+Au</a:t>
            </a:r>
            <a:endParaRPr lang="en-US" dirty="0" smtClean="0"/>
          </a:p>
          <a:p>
            <a:r>
              <a:rPr lang="en-US" dirty="0" smtClean="0"/>
              <a:t>No significant difference between near-side and away-side.  </a:t>
            </a:r>
          </a:p>
          <a:p>
            <a:r>
              <a:rPr lang="en-US" dirty="0" smtClean="0"/>
              <a:t>Are we sampling surface-biased/unmodified </a:t>
            </a:r>
            <a:r>
              <a:rPr lang="en-US" dirty="0" err="1" smtClean="0"/>
              <a:t>dijets</a:t>
            </a:r>
            <a:r>
              <a:rPr lang="en-US" dirty="0" smtClean="0"/>
              <a:t>?  Or </a:t>
            </a:r>
            <a:r>
              <a:rPr lang="en-US" dirty="0" err="1" smtClean="0"/>
              <a:t>dijets</a:t>
            </a:r>
            <a:r>
              <a:rPr lang="en-US" dirty="0" smtClean="0"/>
              <a:t> in which both jets lose similar amounts of energy?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 err="1" smtClean="0"/>
              <a:t>Ohlson</a:t>
            </a:r>
            <a:r>
              <a:rPr lang="en-US" dirty="0" smtClean="0"/>
              <a:t>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 l="49425"/>
          <a:stretch>
            <a:fillRect/>
          </a:stretch>
        </p:blipFill>
        <p:spPr bwMode="auto">
          <a:xfrm>
            <a:off x="1828800" y="19812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5410200" y="2667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&lt; 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trig1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&lt; 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trig2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trig1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assoc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trig1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13360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PRC 83 (2011) 061901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8498" y="1242849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Near-side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237997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Near-side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828800"/>
          </a:xfrm>
        </p:spPr>
        <p:txBody>
          <a:bodyPr/>
          <a:lstStyle/>
          <a:p>
            <a:r>
              <a:rPr lang="en-US" dirty="0" smtClean="0"/>
              <a:t>Still no significant shape difference between near- and away-sides, or between </a:t>
            </a:r>
            <a:r>
              <a:rPr lang="en-US" dirty="0" err="1" smtClean="0"/>
              <a:t>Au+Au</a:t>
            </a:r>
            <a:r>
              <a:rPr lang="en-US" dirty="0" smtClean="0"/>
              <a:t> and </a:t>
            </a:r>
            <a:r>
              <a:rPr lang="en-US" dirty="0" err="1" smtClean="0"/>
              <a:t>d+Au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Apparently sampling tangential jets with these trigger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cuts…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Contrast to dihadron and jet-hadron results.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 err="1" smtClean="0"/>
              <a:t>Ohlson</a:t>
            </a:r>
            <a:r>
              <a:rPr lang="en-US" dirty="0" smtClean="0"/>
              <a:t>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09600" y="2209800"/>
            <a:ext cx="8001000" cy="2690649"/>
            <a:chOff x="76200" y="1347951"/>
            <a:chExt cx="8001000" cy="2690649"/>
          </a:xfrm>
        </p:grpSpPr>
        <p:pic>
          <p:nvPicPr>
            <p:cNvPr id="35842" name="Picture 2" descr="http://www.star.bnl.gov/protected/jetcorr/huapei/wwnd2011/candidate_2.gif"/>
            <p:cNvPicPr>
              <a:picLocks noChangeAspect="1" noChangeArrowheads="1"/>
            </p:cNvPicPr>
            <p:nvPr/>
          </p:nvPicPr>
          <p:blipFill>
            <a:blip r:embed="rId2" cstate="print"/>
            <a:srcRect r="53890"/>
            <a:stretch>
              <a:fillRect/>
            </a:stretch>
          </p:blipFill>
          <p:spPr bwMode="auto">
            <a:xfrm>
              <a:off x="76200" y="1371600"/>
              <a:ext cx="3977148" cy="2514600"/>
            </a:xfrm>
            <a:prstGeom prst="rect">
              <a:avLst/>
            </a:prstGeom>
            <a:noFill/>
          </p:spPr>
        </p:pic>
        <p:pic>
          <p:nvPicPr>
            <p:cNvPr id="26" name="Picture 2" descr="http://www.star.bnl.gov/protected/jetcorr/huapei/wwnd2011/candidate_2.gif"/>
            <p:cNvPicPr>
              <a:picLocks noChangeAspect="1" noChangeArrowheads="1"/>
            </p:cNvPicPr>
            <p:nvPr/>
          </p:nvPicPr>
          <p:blipFill>
            <a:blip r:embed="rId2" cstate="print"/>
            <a:srcRect l="50527" r="2650"/>
            <a:stretch>
              <a:fillRect/>
            </a:stretch>
          </p:blipFill>
          <p:spPr bwMode="auto">
            <a:xfrm>
              <a:off x="4038600" y="1371600"/>
              <a:ext cx="4038600" cy="251460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1752600" y="3730823"/>
              <a:ext cx="617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latin typeface="Times New Roman"/>
                  <a:cs typeface="Times New Roman"/>
                </a:rPr>
                <a:t>Δφ</a:t>
              </a:r>
              <a:r>
                <a:rPr lang="en-US" sz="1400" dirty="0" smtClean="0">
                  <a:latin typeface="Times New Roman"/>
                  <a:cs typeface="Times New Roman"/>
                </a:rPr>
                <a:t>   (|</a:t>
              </a:r>
              <a:r>
                <a:rPr lang="el-GR" sz="1400" dirty="0" smtClean="0">
                  <a:latin typeface="Times New Roman"/>
                  <a:cs typeface="Times New Roman"/>
                </a:rPr>
                <a:t>Δη</a:t>
              </a:r>
              <a:r>
                <a:rPr lang="en-US" sz="1400" dirty="0" smtClean="0">
                  <a:latin typeface="Times New Roman"/>
                  <a:cs typeface="Times New Roman"/>
                </a:rPr>
                <a:t>| &lt; 1) 		  	    </a:t>
              </a:r>
              <a:r>
                <a:rPr lang="el-GR" sz="1400" dirty="0" smtClean="0">
                  <a:latin typeface="Times New Roman"/>
                  <a:cs typeface="Times New Roman"/>
                </a:rPr>
                <a:t>Δη</a:t>
              </a:r>
              <a:r>
                <a:rPr lang="en-US" sz="1400" dirty="0" smtClean="0">
                  <a:latin typeface="Times New Roman"/>
                  <a:cs typeface="Times New Roman"/>
                </a:rPr>
                <a:t>   (|</a:t>
              </a:r>
              <a:r>
                <a:rPr lang="el-GR" sz="1400" dirty="0" smtClean="0">
                  <a:latin typeface="Times New Roman"/>
                  <a:cs typeface="Times New Roman"/>
                </a:rPr>
                <a:t>Δφ</a:t>
              </a:r>
              <a:r>
                <a:rPr lang="en-US" sz="1400" dirty="0" smtClean="0">
                  <a:latin typeface="Times New Roman"/>
                  <a:cs typeface="Times New Roman"/>
                </a:rPr>
                <a:t>| &lt; 0.7)</a:t>
              </a:r>
              <a:endParaRPr lang="en-US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2400" y="1347951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91151" y="1347951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57600" y="36576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43800" y="37338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14800" y="1411069"/>
            <a:ext cx="4038600" cy="646331"/>
            <a:chOff x="1219200" y="4078069"/>
            <a:chExt cx="4038600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71600" y="4078069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AuAu</a:t>
              </a:r>
              <a:r>
                <a:rPr lang="en-US" dirty="0" smtClean="0"/>
                <a:t> near-side 	     </a:t>
              </a:r>
              <a:r>
                <a:rPr lang="en-US" dirty="0" err="1" smtClean="0"/>
                <a:t>dAu</a:t>
              </a:r>
              <a:r>
                <a:rPr lang="en-US" dirty="0" smtClean="0"/>
                <a:t> near-side</a:t>
              </a:r>
            </a:p>
            <a:p>
              <a:r>
                <a:rPr lang="en-US" dirty="0" err="1" smtClean="0"/>
                <a:t>AuAu</a:t>
              </a:r>
              <a:r>
                <a:rPr lang="en-US" dirty="0" smtClean="0"/>
                <a:t> away-side 	     </a:t>
              </a:r>
              <a:r>
                <a:rPr lang="en-US" dirty="0" err="1" smtClean="0"/>
                <a:t>dAu</a:t>
              </a:r>
              <a:r>
                <a:rPr lang="en-US" dirty="0" smtClean="0"/>
                <a:t> away-side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219200" y="4178761"/>
              <a:ext cx="152400" cy="13137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219200" y="4480090"/>
              <a:ext cx="152400" cy="131379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200400" y="4267200"/>
              <a:ext cx="304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4539632"/>
              <a:ext cx="3048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990600" y="1295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trig1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(in BEMC)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trig2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assoc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1.5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98120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STAR, WWND 2011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2819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800" y="2514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r="93464"/>
          <a:stretch>
            <a:fillRect/>
          </a:stretch>
        </p:blipFill>
        <p:spPr bwMode="auto">
          <a:xfrm>
            <a:off x="1143000" y="2057400"/>
            <a:ext cx="45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62963"/>
          <a:stretch>
            <a:fillRect/>
          </a:stretch>
        </p:blipFill>
        <p:spPr bwMode="auto">
          <a:xfrm>
            <a:off x="5334000" y="2033751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35948" r="31372"/>
          <a:stretch>
            <a:fillRect/>
          </a:stretch>
        </p:blipFill>
        <p:spPr bwMode="auto">
          <a:xfrm>
            <a:off x="3505200" y="2016360"/>
            <a:ext cx="228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70588"/>
          <a:stretch>
            <a:fillRect/>
          </a:stretch>
        </p:blipFill>
        <p:spPr bwMode="auto">
          <a:xfrm>
            <a:off x="1524000" y="2023110"/>
            <a:ext cx="205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Jet-Hadron and 2+1 Correlations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4132" y="1744532"/>
            <a:ext cx="640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baseline="30000" dirty="0" err="1" smtClean="0">
                <a:latin typeface="Times New Roman" pitchFamily="18" charset="0"/>
                <a:cs typeface="Times New Roman" pitchFamily="18" charset="0"/>
              </a:rPr>
              <a:t>dijet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 trig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&gt; 4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c	     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baseline="30000" dirty="0" err="1" smtClean="0">
                <a:latin typeface="Times New Roman" pitchFamily="18" charset="0"/>
                <a:cs typeface="Times New Roman" pitchFamily="18" charset="0"/>
              </a:rPr>
              <a:t>dijet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 trig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&gt; 2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c 	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            no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dijet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trigger</a:t>
            </a:r>
            <a:endParaRPr lang="en-US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363532"/>
            <a:ext cx="2286000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 &lt;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20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1363532"/>
            <a:ext cx="2438400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|</a:t>
            </a:r>
            <a:r>
              <a:rPr lang="el-GR" dirty="0" smtClean="0">
                <a:latin typeface="Times New Roman"/>
                <a:cs typeface="Times New Roman"/>
              </a:rPr>
              <a:t>φ</a:t>
            </a:r>
            <a:r>
              <a:rPr lang="en-US" baseline="-25000" dirty="0" smtClean="0">
                <a:latin typeface="Times New Roman"/>
                <a:cs typeface="Times New Roman"/>
              </a:rPr>
              <a:t>jet</a:t>
            </a:r>
            <a:r>
              <a:rPr lang="en-US" dirty="0" smtClean="0">
                <a:latin typeface="Times New Roman"/>
                <a:cs typeface="Times New Roman"/>
              </a:rPr>
              <a:t> – </a:t>
            </a:r>
            <a:r>
              <a:rPr lang="el-GR" dirty="0" smtClean="0">
                <a:latin typeface="Times New Roman"/>
                <a:cs typeface="Times New Roman"/>
              </a:rPr>
              <a:t>φ</a:t>
            </a:r>
            <a:r>
              <a:rPr lang="en-US" baseline="-25000" dirty="0" err="1" smtClean="0">
                <a:latin typeface="Times New Roman"/>
                <a:cs typeface="Times New Roman"/>
              </a:rPr>
              <a:t>dijet</a:t>
            </a:r>
            <a:r>
              <a:rPr lang="en-US" baseline="-25000" dirty="0" smtClean="0">
                <a:latin typeface="Times New Roman"/>
                <a:cs typeface="Times New Roman"/>
              </a:rPr>
              <a:t> trig</a:t>
            </a:r>
            <a:r>
              <a:rPr lang="en-US" dirty="0" smtClean="0">
                <a:latin typeface="Times New Roman"/>
                <a:cs typeface="Times New Roman"/>
              </a:rPr>
              <a:t>| &gt;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– 0.2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5848126" y="3805966"/>
            <a:ext cx="41045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1.5 &lt;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baseline="30000" dirty="0" err="1" smtClean="0">
                <a:latin typeface="Times New Roman" pitchFamily="18" charset="0"/>
                <a:cs typeface="Times New Roman" pitchFamily="18" charset="0"/>
              </a:rPr>
              <a:t>assoc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&lt; 2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  6 &lt;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baseline="30000" dirty="0" err="1" smtClean="0">
                <a:latin typeface="Times New Roman" pitchFamily="18" charset="0"/>
                <a:cs typeface="Times New Roman" pitchFamily="18" charset="0"/>
              </a:rPr>
              <a:t>assoc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&lt; 8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98120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STAR, WWND 2011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6019800"/>
            <a:ext cx="7696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 unmodified jets with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dijet</a:t>
            </a:r>
            <a:r>
              <a:rPr lang="en-US" sz="2400" baseline="30000" dirty="0" smtClean="0"/>
              <a:t> trig</a:t>
            </a:r>
            <a:r>
              <a:rPr lang="en-US" sz="2400" dirty="0" smtClean="0"/>
              <a:t> &gt; 4 </a:t>
            </a:r>
            <a:r>
              <a:rPr lang="en-US" sz="2400" dirty="0" err="1" smtClean="0"/>
              <a:t>GeV</a:t>
            </a:r>
            <a:r>
              <a:rPr lang="en-US" sz="2400" dirty="0" smtClean="0"/>
              <a:t>/</a:t>
            </a:r>
            <a:r>
              <a:rPr lang="en-US" sz="2400" i="1" dirty="0" smtClean="0"/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requirement.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7810" y="3843020"/>
            <a:ext cx="5699760" cy="17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PID in correlations?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33600"/>
          </a:xfrm>
        </p:spPr>
        <p:txBody>
          <a:bodyPr/>
          <a:lstStyle/>
          <a:p>
            <a:r>
              <a:rPr lang="en-US" dirty="0" smtClean="0"/>
              <a:t>Simplistic picture of recombination predicts stronger trigger dilution for baryons </a:t>
            </a:r>
            <a:r>
              <a:rPr lang="en-US" dirty="0" smtClean="0">
                <a:latin typeface="Times New Roman"/>
                <a:cs typeface="Times New Roman"/>
              </a:rPr>
              <a:t>→ Lower associated yield per trigger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b="1" dirty="0" smtClean="0">
                <a:latin typeface="Times New Roman"/>
                <a:cs typeface="Times New Roman"/>
              </a:rPr>
              <a:t>→ Test by identifying trigger hadron</a:t>
            </a:r>
          </a:p>
          <a:p>
            <a:r>
              <a:rPr lang="en-US" dirty="0" smtClean="0"/>
              <a:t> Is enhancement in p/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ratio correlated with jet production?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 </a:t>
            </a:r>
            <a:r>
              <a:rPr lang="en-US" b="1" dirty="0" smtClean="0">
                <a:latin typeface="Times New Roman"/>
                <a:cs typeface="Times New Roman"/>
              </a:rPr>
              <a:t>→ Test by identifying associated hadrons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181600" y="1587239"/>
            <a:ext cx="3886199" cy="18341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Enhanced relative yield of baryons to mesons, compared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d+Au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well captured by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recombination</a:t>
            </a:r>
          </a:p>
        </p:txBody>
      </p:sp>
      <p:pic>
        <p:nvPicPr>
          <p:cNvPr id="8" name="Picture 26" descr="ppirat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20" y="1295400"/>
            <a:ext cx="518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124200" y="2826603"/>
            <a:ext cx="8382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PRL 97 (2006) 152301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r>
              <a:rPr lang="en-US" dirty="0" smtClean="0"/>
              <a:t>Trigger hadron identified via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in TPC</a:t>
            </a:r>
          </a:p>
          <a:p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is subtracted (background level from ZYAM)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PID-triggered dihadron correlations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29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1180" y="4475267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(p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+K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) trigger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2999" y="2129372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± </a:t>
            </a:r>
            <a:r>
              <a:rPr lang="en-US" sz="1600" b="1" dirty="0" smtClean="0">
                <a:solidFill>
                  <a:srgbClr val="FF0000"/>
                </a:solidFill>
              </a:rPr>
              <a:t>trigger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953000" y="1605971"/>
            <a:ext cx="1864145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ea typeface="Arial" charset="0"/>
                <a:cs typeface="Arial" charset="0"/>
              </a:rPr>
              <a:t>4</a:t>
            </a:r>
            <a:r>
              <a:rPr lang="en-GB" sz="1400" b="0" dirty="0" smtClean="0">
                <a:ea typeface="Arial" charset="0"/>
                <a:cs typeface="Arial" charset="0"/>
              </a:rPr>
              <a:t> </a:t>
            </a:r>
            <a:r>
              <a:rPr lang="en-GB" sz="1400" b="0" dirty="0">
                <a:ea typeface="Arial" charset="0"/>
                <a:cs typeface="Arial" charset="0"/>
              </a:rPr>
              <a:t>&lt; p</a:t>
            </a:r>
            <a:r>
              <a:rPr lang="en-GB" sz="1400" b="0" baseline="-25000" dirty="0">
                <a:ea typeface="Arial" charset="0"/>
                <a:cs typeface="Arial" charset="0"/>
              </a:rPr>
              <a:t>T,trigger </a:t>
            </a:r>
            <a:r>
              <a:rPr lang="en-GB" sz="1400" b="0" dirty="0">
                <a:ea typeface="Arial" charset="0"/>
                <a:cs typeface="Arial" charset="0"/>
              </a:rPr>
              <a:t>&lt;</a:t>
            </a:r>
            <a:r>
              <a:rPr lang="en-GB" sz="1400" b="0" dirty="0" smtClean="0">
                <a:ea typeface="Arial" charset="0"/>
                <a:cs typeface="Arial" charset="0"/>
              </a:rPr>
              <a:t> 6 </a:t>
            </a:r>
            <a:r>
              <a:rPr lang="en-GB" sz="1400" b="0" dirty="0">
                <a:ea typeface="Arial" charset="0"/>
                <a:cs typeface="Arial" charset="0"/>
              </a:rPr>
              <a:t>GeV/</a:t>
            </a:r>
            <a:r>
              <a:rPr lang="en-GB" sz="14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400" b="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400" b="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400" b="0" dirty="0" smtClean="0">
                <a:ea typeface="Helvetica" charset="0"/>
                <a:cs typeface="Helvetica" charset="0"/>
                <a:sym typeface="Helvetica" charset="0"/>
              </a:rPr>
              <a:t>&gt; 1.5 GeV/c</a:t>
            </a:r>
          </a:p>
        </p:txBody>
      </p:sp>
      <p:pic>
        <p:nvPicPr>
          <p:cNvPr id="13" name="Picture 12" descr="RawCorr_Cent89_Inc.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53223"/>
            <a:ext cx="3613253" cy="24617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733800" y="3276600"/>
            <a:ext cx="914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9" name="Picture 18" descr="RawCorr_Cent89_SigmaGt0.roo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180"/>
          <a:stretch>
            <a:fillRect/>
          </a:stretch>
        </p:blipFill>
        <p:spPr>
          <a:xfrm>
            <a:off x="381000" y="3911600"/>
            <a:ext cx="478813" cy="8716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RawCorr_Cent89_SigmaGt0.roo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469" y="1810225"/>
            <a:ext cx="3941731" cy="26855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87240" y="4172425"/>
            <a:ext cx="3941731" cy="26855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>
            <a:off x="3733800" y="46482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9601" y="3225800"/>
            <a:ext cx="2057400" cy="33855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Inclusive hadrons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98120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STAR, QM 2011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730" y="1664707"/>
            <a:ext cx="4088210" cy="2785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Δη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Correlations – </a:t>
            </a:r>
            <a:r>
              <a:rPr lang="en-US" dirty="0" err="1" smtClean="0"/>
              <a:t>Au+Au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/>
          <a:lstStyle/>
          <a:p>
            <a:r>
              <a:rPr lang="en-US" dirty="0" smtClean="0"/>
              <a:t>Higher jet-like amplitude for </a:t>
            </a:r>
            <a:r>
              <a:rPr lang="en-US" dirty="0" err="1" smtClean="0"/>
              <a:t>pions</a:t>
            </a:r>
            <a:endParaRPr lang="en-US" dirty="0" smtClean="0"/>
          </a:p>
          <a:p>
            <a:r>
              <a:rPr lang="en-US" dirty="0" smtClean="0"/>
              <a:t>Ridge/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dirty="0" smtClean="0"/>
              <a:t> predominantly contributed by non-</a:t>
            </a:r>
            <a:r>
              <a:rPr lang="en-US" dirty="0" err="1" smtClean="0"/>
              <a:t>pion</a:t>
            </a:r>
            <a:r>
              <a:rPr lang="en-US" dirty="0" smtClean="0"/>
              <a:t>-triggered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98120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STAR, QM 2011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6218" y="2054423"/>
            <a:ext cx="9655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|Δ</a:t>
            </a:r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|&lt;0.73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2400" y="1305399"/>
            <a:ext cx="1864145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Times New Roman" pitchFamily="18" charset="0"/>
                <a:ea typeface="Arial" charset="0"/>
                <a:cs typeface="Times New Roman" pitchFamily="18" charset="0"/>
              </a:rPr>
              <a:t>4</a:t>
            </a:r>
            <a:r>
              <a:rPr lang="en-GB" sz="1400" b="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GB" sz="1400" b="0" dirty="0">
                <a:latin typeface="Times New Roman" pitchFamily="18" charset="0"/>
                <a:ea typeface="Arial" charset="0"/>
                <a:cs typeface="Times New Roman" pitchFamily="18" charset="0"/>
              </a:rPr>
              <a:t>&lt; </a:t>
            </a:r>
            <a:r>
              <a:rPr lang="en-GB" sz="1400" b="0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p</a:t>
            </a:r>
            <a:r>
              <a:rPr lang="en-GB" sz="1400" b="0" baseline="-25000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T</a:t>
            </a:r>
            <a:r>
              <a:rPr lang="en-GB" sz="1400" b="0" baseline="30000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trigger</a:t>
            </a:r>
            <a:r>
              <a:rPr lang="en-GB" sz="1400" b="0" baseline="-250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GB" sz="1400" b="0" dirty="0">
                <a:latin typeface="Times New Roman" pitchFamily="18" charset="0"/>
                <a:ea typeface="Arial" charset="0"/>
                <a:cs typeface="Times New Roman" pitchFamily="18" charset="0"/>
              </a:rPr>
              <a:t>&lt;</a:t>
            </a:r>
            <a:r>
              <a:rPr lang="en-GB" sz="1400" b="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6 </a:t>
            </a:r>
            <a:r>
              <a:rPr lang="en-GB" sz="1400" b="0" dirty="0">
                <a:latin typeface="Times New Roman" pitchFamily="18" charset="0"/>
                <a:ea typeface="Arial" charset="0"/>
                <a:cs typeface="Times New Roman" pitchFamily="18" charset="0"/>
              </a:rPr>
              <a:t>GeV/</a:t>
            </a:r>
            <a:r>
              <a:rPr lang="en-GB" sz="1400" b="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c</a:t>
            </a:r>
          </a:p>
          <a:p>
            <a:pPr algn="ct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err="1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p</a:t>
            </a:r>
            <a:r>
              <a:rPr lang="en-US" sz="1400" baseline="-25000" dirty="0" err="1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T</a:t>
            </a:r>
            <a:r>
              <a:rPr lang="en-US" sz="1400" b="0" baseline="30000" dirty="0" err="1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assoc</a:t>
            </a:r>
            <a:r>
              <a:rPr lang="en-US" sz="1400" b="0" baseline="-25000" dirty="0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. </a:t>
            </a:r>
            <a:r>
              <a:rPr lang="en-US" sz="1400" b="0" dirty="0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&gt; 1.5 GeV/c</a:t>
            </a:r>
          </a:p>
        </p:txBody>
      </p:sp>
      <p:sp useBgFill="1">
        <p:nvSpPr>
          <p:cNvPr id="18" name="TextBox 17"/>
          <p:cNvSpPr txBox="1"/>
          <p:nvPr/>
        </p:nvSpPr>
        <p:spPr>
          <a:xfrm>
            <a:off x="210513" y="3313093"/>
            <a:ext cx="123728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>
                <a:solidFill>
                  <a:schemeClr val="tx1"/>
                </a:solidFill>
                <a:cs typeface="Symbol" charset="2"/>
              </a:rPr>
              <a:t>Trigger:</a:t>
            </a:r>
          </a:p>
          <a:p>
            <a:pPr marL="0" lvl="1"/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■   </a:t>
            </a:r>
            <a:r>
              <a:rPr lang="en-US" sz="1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±</a:t>
            </a:r>
            <a:r>
              <a:rPr lang="en-US" sz="1400" b="1" dirty="0" smtClean="0">
                <a:solidFill>
                  <a:srgbClr val="FF0000"/>
                </a:solidFill>
              </a:rPr>
              <a:t/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●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sz="1400" b="1" dirty="0" smtClean="0">
                <a:solidFill>
                  <a:srgbClr val="0000FF"/>
                </a:solidFill>
              </a:rPr>
              <a:t>(p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400" b="1" dirty="0" smtClean="0">
                <a:solidFill>
                  <a:srgbClr val="0000FF"/>
                </a:solidFill>
              </a:rPr>
              <a:t>+K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400" b="1" dirty="0" smtClean="0">
                <a:solidFill>
                  <a:srgbClr val="0000FF"/>
                </a:solidFill>
              </a:rPr>
              <a:t>)</a:t>
            </a:r>
          </a:p>
          <a:p>
            <a:pPr marL="0" lvl="1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▼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Charged h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rcRect r="3754"/>
          <a:stretch>
            <a:fillRect/>
          </a:stretch>
        </p:blipFill>
        <p:spPr>
          <a:xfrm>
            <a:off x="1143000" y="1653460"/>
            <a:ext cx="3907579" cy="2766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Δη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Correlations – </a:t>
            </a:r>
            <a:r>
              <a:rPr lang="en-US" dirty="0" err="1" smtClean="0"/>
              <a:t>d+Au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295400"/>
          </a:xfrm>
        </p:spPr>
        <p:txBody>
          <a:bodyPr/>
          <a:lstStyle/>
          <a:p>
            <a:r>
              <a:rPr lang="en-US" dirty="0" smtClean="0"/>
              <a:t>Difference in jet-like amplitude persists in </a:t>
            </a:r>
            <a:r>
              <a:rPr lang="en-US" dirty="0" err="1" smtClean="0"/>
              <a:t>d+Au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5334000"/>
            <a:ext cx="8077200" cy="83099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Similarity of nearside associated yield in </a:t>
            </a:r>
            <a:r>
              <a:rPr lang="en-US" sz="2400" dirty="0" err="1" smtClean="0"/>
              <a:t>d+Au</a:t>
            </a:r>
            <a:r>
              <a:rPr lang="en-US" sz="2400" dirty="0" smtClean="0"/>
              <a:t> and </a:t>
            </a:r>
            <a:r>
              <a:rPr lang="en-US" sz="2400" dirty="0" err="1" smtClean="0"/>
              <a:t>Au+Au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400" dirty="0" smtClean="0">
                <a:sym typeface="Wingdings" pitchFamily="2" charset="2"/>
              </a:rPr>
              <a:t> no trigger dilution observed</a:t>
            </a:r>
            <a:endParaRPr lang="en-US" sz="24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98120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STAR, QM 2011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6218" y="2054423"/>
            <a:ext cx="9655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|Δ</a:t>
            </a:r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|&lt;0.73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52400" y="1305399"/>
            <a:ext cx="1864145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Times New Roman" pitchFamily="18" charset="0"/>
                <a:ea typeface="Arial" charset="0"/>
                <a:cs typeface="Times New Roman" pitchFamily="18" charset="0"/>
              </a:rPr>
              <a:t>4</a:t>
            </a:r>
            <a:r>
              <a:rPr lang="en-GB" sz="1400" b="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GB" sz="1400" b="0" dirty="0">
                <a:latin typeface="Times New Roman" pitchFamily="18" charset="0"/>
                <a:ea typeface="Arial" charset="0"/>
                <a:cs typeface="Times New Roman" pitchFamily="18" charset="0"/>
              </a:rPr>
              <a:t>&lt; </a:t>
            </a:r>
            <a:r>
              <a:rPr lang="en-GB" sz="1400" b="0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p</a:t>
            </a:r>
            <a:r>
              <a:rPr lang="en-GB" sz="1400" b="0" baseline="-25000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T</a:t>
            </a:r>
            <a:r>
              <a:rPr lang="en-GB" sz="1400" b="0" baseline="30000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trigger</a:t>
            </a:r>
            <a:r>
              <a:rPr lang="en-GB" sz="1400" b="0" baseline="-250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GB" sz="1400" b="0" dirty="0">
                <a:latin typeface="Times New Roman" pitchFamily="18" charset="0"/>
                <a:ea typeface="Arial" charset="0"/>
                <a:cs typeface="Times New Roman" pitchFamily="18" charset="0"/>
              </a:rPr>
              <a:t>&lt;</a:t>
            </a:r>
            <a:r>
              <a:rPr lang="en-GB" sz="1400" b="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6 </a:t>
            </a:r>
            <a:r>
              <a:rPr lang="en-GB" sz="1400" b="0" dirty="0">
                <a:latin typeface="Times New Roman" pitchFamily="18" charset="0"/>
                <a:ea typeface="Arial" charset="0"/>
                <a:cs typeface="Times New Roman" pitchFamily="18" charset="0"/>
              </a:rPr>
              <a:t>GeV/</a:t>
            </a:r>
            <a:r>
              <a:rPr lang="en-GB" sz="1400" b="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c</a:t>
            </a:r>
          </a:p>
          <a:p>
            <a:pPr algn="ct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err="1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p</a:t>
            </a:r>
            <a:r>
              <a:rPr lang="en-US" sz="1400" baseline="-25000" dirty="0" err="1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T</a:t>
            </a:r>
            <a:r>
              <a:rPr lang="en-US" sz="1400" b="0" baseline="30000" dirty="0" err="1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assoc</a:t>
            </a:r>
            <a:r>
              <a:rPr lang="en-US" sz="1400" b="0" baseline="-25000" dirty="0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. </a:t>
            </a:r>
            <a:r>
              <a:rPr lang="en-US" sz="1400" b="0" dirty="0" smtClean="0">
                <a:latin typeface="Times New Roman" pitchFamily="18" charset="0"/>
                <a:ea typeface="Helvetica" charset="0"/>
                <a:cs typeface="Times New Roman" pitchFamily="18" charset="0"/>
                <a:sym typeface="Helvetica" charset="0"/>
              </a:rPr>
              <a:t>&gt; 1.5 GeV/c</a:t>
            </a:r>
          </a:p>
        </p:txBody>
      </p:sp>
      <p:sp useBgFill="1">
        <p:nvSpPr>
          <p:cNvPr id="24" name="TextBox 23"/>
          <p:cNvSpPr txBox="1"/>
          <p:nvPr/>
        </p:nvSpPr>
        <p:spPr>
          <a:xfrm>
            <a:off x="228600" y="3313093"/>
            <a:ext cx="123728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>
                <a:solidFill>
                  <a:schemeClr val="tx1"/>
                </a:solidFill>
                <a:cs typeface="Symbol" charset="2"/>
              </a:rPr>
              <a:t>Trigger:</a:t>
            </a:r>
          </a:p>
          <a:p>
            <a:pPr marL="0" lvl="1"/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■   </a:t>
            </a:r>
            <a:r>
              <a:rPr lang="en-US" sz="1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±</a:t>
            </a:r>
            <a:r>
              <a:rPr lang="en-US" sz="1400" b="1" dirty="0" smtClean="0">
                <a:solidFill>
                  <a:srgbClr val="FF0000"/>
                </a:solidFill>
              </a:rPr>
              <a:t/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●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sz="1400" b="1" dirty="0" smtClean="0">
                <a:solidFill>
                  <a:srgbClr val="0000FF"/>
                </a:solidFill>
              </a:rPr>
              <a:t>(p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400" b="1" dirty="0" smtClean="0">
                <a:solidFill>
                  <a:srgbClr val="0000FF"/>
                </a:solidFill>
              </a:rPr>
              <a:t>+K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400" b="1" dirty="0" smtClean="0">
                <a:solidFill>
                  <a:srgbClr val="0000FF"/>
                </a:solidFill>
              </a:rPr>
              <a:t>)</a:t>
            </a:r>
          </a:p>
          <a:p>
            <a:pPr marL="0" lvl="1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▼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Charged h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029200" y="2209800"/>
          <a:ext cx="3886200" cy="17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Au+Au</a:t>
                      </a:r>
                      <a:endParaRPr lang="en-US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d+Au</a:t>
                      </a:r>
                      <a:endParaRPr lang="en-US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trigger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0.22</a:t>
                      </a:r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0.01</a:t>
                      </a:r>
                      <a:endParaRPr lang="en-US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0.19</a:t>
                      </a:r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0.01</a:t>
                      </a:r>
                      <a:endParaRPr lang="en-US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(p</a:t>
                      </a:r>
                      <a:r>
                        <a:rPr lang="en-US" sz="1800" b="1" baseline="30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+K</a:t>
                      </a:r>
                      <a:r>
                        <a:rPr lang="en-US" sz="1800" b="1" baseline="30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trigger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0.12</a:t>
                      </a:r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0.01</a:t>
                      </a:r>
                      <a:endParaRPr lang="en-US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0.14</a:t>
                      </a:r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29200" y="18404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Jet-like Cone Yield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962400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(stat. errors only)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33" y="4105275"/>
            <a:ext cx="2667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33" y="1371600"/>
            <a:ext cx="2676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rotonOverPionvsDeltaPhiInclusi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6360" y="1676400"/>
            <a:ext cx="5447811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Jet-hadron Correlations w/PID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0556" y="3321292"/>
            <a:ext cx="2441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Mathematica1"/>
              </a:rPr>
              <a:t>	        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248650" y="2097018"/>
            <a:ext cx="90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Ratio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67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2 &lt;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baseline="30000" dirty="0" err="1" smtClean="0">
                <a:latin typeface="Times New Roman"/>
                <a:cs typeface="Times New Roman"/>
              </a:rPr>
              <a:t>assoc</a:t>
            </a:r>
            <a:r>
              <a:rPr lang="en-US" dirty="0" smtClean="0">
                <a:latin typeface="Times New Roman"/>
                <a:cs typeface="Times New Roman"/>
              </a:rPr>
              <a:t> &lt; 2.8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endParaRPr lang="en-US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9600" y="4114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imes New Roman"/>
                <a:cs typeface="Times New Roman"/>
              </a:rPr>
              <a:t>π</a:t>
            </a:r>
            <a:r>
              <a:rPr lang="en-US" sz="2400" b="1" baseline="30000" dirty="0" smtClean="0">
                <a:latin typeface="Times New Roman"/>
                <a:cs typeface="Times New Roman"/>
              </a:rPr>
              <a:t>+</a:t>
            </a:r>
            <a:r>
              <a:rPr lang="en-US" sz="2400" b="1" dirty="0" smtClean="0">
                <a:latin typeface="Times New Roman"/>
                <a:cs typeface="Times New Roman"/>
              </a:rPr>
              <a:t>+</a:t>
            </a:r>
            <a:r>
              <a:rPr lang="el-GR" sz="2400" b="1" dirty="0" smtClean="0">
                <a:latin typeface="Times New Roman"/>
                <a:cs typeface="Times New Roman"/>
              </a:rPr>
              <a:t>π</a:t>
            </a:r>
            <a:r>
              <a:rPr lang="en-US" sz="2400" b="1" baseline="30000" dirty="0" smtClean="0">
                <a:latin typeface="Times New Roman"/>
                <a:cs typeface="Times New Roman"/>
              </a:rPr>
              <a:t>-</a:t>
            </a:r>
            <a:endParaRPr lang="en-US" sz="2400" b="1" dirty="0" smtClean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1457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4124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505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1185446"/>
            <a:ext cx="2057400" cy="33855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err="1" smtClean="0">
                <a:latin typeface="Times New Roman"/>
                <a:cs typeface="Times New Roman"/>
              </a:rPr>
              <a:t>á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Session IIB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7800" y="2129135"/>
            <a:ext cx="2057400" cy="461665"/>
            <a:chOff x="5715000" y="2581870"/>
            <a:chExt cx="20574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5715000" y="258187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(</a:t>
              </a:r>
              <a:r>
                <a:rPr lang="en-US" sz="2400" b="1" dirty="0" err="1" smtClean="0"/>
                <a:t>p+p</a:t>
              </a:r>
              <a:r>
                <a:rPr lang="en-US" sz="2400" b="1" dirty="0" smtClean="0"/>
                <a:t>)/(</a:t>
              </a:r>
              <a:r>
                <a:rPr lang="el-GR" sz="2400" b="1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30000" dirty="0" smtClean="0">
                  <a:latin typeface="Times New Roman"/>
                  <a:cs typeface="Times New Roman"/>
                </a:rPr>
                <a:t>+</a:t>
              </a:r>
              <a:r>
                <a:rPr lang="en-US" sz="2400" b="1" dirty="0" smtClean="0">
                  <a:latin typeface="Times New Roman"/>
                  <a:cs typeface="Times New Roman"/>
                </a:rPr>
                <a:t>+</a:t>
              </a:r>
              <a:r>
                <a:rPr lang="el-GR" sz="2400" b="1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30000" dirty="0" smtClean="0">
                  <a:latin typeface="Times New Roman"/>
                  <a:cs typeface="Times New Roman"/>
                </a:rPr>
                <a:t>-</a:t>
              </a:r>
              <a:r>
                <a:rPr lang="en-US" sz="2400" b="1" dirty="0" smtClean="0">
                  <a:latin typeface="Times New Roman"/>
                  <a:cs typeface="Times New Roman"/>
                </a:rPr>
                <a:t>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308834" y="2651234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85800" y="1447800"/>
            <a:ext cx="914400" cy="461665"/>
            <a:chOff x="838200" y="1524000"/>
            <a:chExt cx="91440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838200" y="15240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p+p</a:t>
              </a:r>
              <a:endParaRPr lang="en-US" sz="2400" b="1" dirty="0" smtClean="0">
                <a:latin typeface="Times New Roman"/>
                <a:cs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5400" y="1653822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772400" y="5257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/>
                <a:cs typeface="Times New Roman"/>
              </a:rPr>
              <a:t>Δφ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62200" y="3505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Times New Roman"/>
                <a:cs typeface="Times New Roman"/>
              </a:rPr>
              <a:t>Δφ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362200" y="6248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Times New Roman"/>
                <a:cs typeface="Times New Roman"/>
              </a:rPr>
              <a:t>Δφ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8081" r="6326"/>
          <a:stretch>
            <a:fillRect/>
          </a:stretch>
        </p:blipFill>
        <p:spPr bwMode="auto">
          <a:xfrm>
            <a:off x="990600" y="1905000"/>
            <a:ext cx="5410200" cy="421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p/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ratio of hadrons associated with trigger and recoil jet peaks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Ratio is ordered: inclusive &gt; </a:t>
            </a:r>
            <a:r>
              <a:rPr lang="en-US" dirty="0" err="1" smtClean="0">
                <a:latin typeface="Times New Roman"/>
                <a:cs typeface="Times New Roman"/>
              </a:rPr>
              <a:t>awayside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dirty="0" err="1" smtClean="0">
                <a:latin typeface="Times New Roman"/>
                <a:cs typeface="Times New Roman"/>
              </a:rPr>
              <a:t>sameside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Ratio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86600" y="838200"/>
            <a:ext cx="2057400" cy="33855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err="1" smtClean="0">
                <a:latin typeface="Times New Roman"/>
                <a:cs typeface="Times New Roman"/>
              </a:rPr>
              <a:t>á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Session IIB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400800" y="2875652"/>
            <a:ext cx="2514600" cy="923330"/>
            <a:chOff x="6629400" y="2834780"/>
            <a:chExt cx="2514600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6781800" y="283478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All Azimuth (0-20%)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Nearside</a:t>
              </a:r>
            </a:p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Awayside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29400" y="29718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9400" y="323469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9400" y="3505200"/>
              <a:ext cx="152400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057400" y="2022695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Inclusive: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(0-12%)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d+Au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inbias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05000" y="2428187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5000" y="2668217"/>
            <a:ext cx="152400" cy="152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914401" y="1676400"/>
            <a:ext cx="369332" cy="1767357"/>
            <a:chOff x="914401" y="1676400"/>
            <a:chExt cx="369332" cy="1767357"/>
          </a:xfrm>
        </p:grpSpPr>
        <p:sp>
          <p:nvSpPr>
            <p:cNvPr id="35" name="TextBox 34"/>
            <p:cNvSpPr txBox="1"/>
            <p:nvPr/>
          </p:nvSpPr>
          <p:spPr>
            <a:xfrm rot="16200000">
              <a:off x="215388" y="2375413"/>
              <a:ext cx="1767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p+p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)/(</a:t>
              </a:r>
              <a:r>
                <a:rPr lang="el-GR" b="1" dirty="0" smtClean="0">
                  <a:latin typeface="Times New Roman"/>
                  <a:cs typeface="Times New Roman"/>
                </a:rPr>
                <a:t>π</a:t>
              </a:r>
              <a:r>
                <a:rPr lang="en-US" b="1" baseline="30000" dirty="0" smtClean="0">
                  <a:latin typeface="Times New Roman"/>
                  <a:cs typeface="Times New Roman"/>
                </a:rPr>
                <a:t>+</a:t>
              </a:r>
              <a:r>
                <a:rPr lang="en-US" b="1" dirty="0" smtClean="0">
                  <a:latin typeface="Times New Roman"/>
                  <a:cs typeface="Times New Roman"/>
                </a:rPr>
                <a:t>+</a:t>
              </a:r>
              <a:r>
                <a:rPr lang="el-GR" b="1" dirty="0" smtClean="0">
                  <a:latin typeface="Times New Roman"/>
                  <a:cs typeface="Times New Roman"/>
                </a:rPr>
                <a:t>π</a:t>
              </a:r>
              <a:r>
                <a:rPr lang="en-US" b="1" baseline="30000" dirty="0" smtClean="0">
                  <a:latin typeface="Times New Roman"/>
                  <a:cs typeface="Times New Roman"/>
                </a:rPr>
                <a:t>-</a:t>
              </a:r>
              <a:r>
                <a:rPr lang="en-US" b="1" dirty="0" smtClean="0">
                  <a:latin typeface="Times New Roman"/>
                  <a:cs typeface="Times New Roman"/>
                </a:rPr>
                <a:t>)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24467" y="2864556"/>
              <a:ext cx="0" cy="1524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962400" y="4953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610600" cy="685800"/>
          </a:xfrm>
        </p:spPr>
        <p:txBody>
          <a:bodyPr/>
          <a:lstStyle/>
          <a:p>
            <a:r>
              <a:rPr lang="en-US" dirty="0" smtClean="0"/>
              <a:t>STAR Jet-like Correlations Analyses*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4953000" y="3459540"/>
            <a:ext cx="3505200" cy="1200329"/>
            <a:chOff x="76200" y="1295400"/>
            <a:chExt cx="2438400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76200" y="1295400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Fragmentation Biases</a:t>
              </a:r>
            </a:p>
            <a:p>
              <a:pPr algn="ctr"/>
              <a:r>
                <a:rPr lang="en-US" sz="2400" dirty="0" smtClean="0">
                  <a:latin typeface="Times New Roman"/>
                  <a:cs typeface="Times New Roman"/>
                </a:rPr>
                <a:t>→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Pathlength dependence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2+1 Correlations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434" y="1371600"/>
              <a:ext cx="2341457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678017" y="1378803"/>
            <a:ext cx="4389783" cy="1569660"/>
            <a:chOff x="-1676401" y="1295400"/>
            <a:chExt cx="4389783" cy="1569660"/>
          </a:xfrm>
        </p:grpSpPr>
        <p:sp>
          <p:nvSpPr>
            <p:cNvPr id="27" name="TextBox 26"/>
            <p:cNvSpPr txBox="1"/>
            <p:nvPr/>
          </p:nvSpPr>
          <p:spPr>
            <a:xfrm>
              <a:off x="-1676401" y="1295400"/>
              <a:ext cx="43897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Extending the Kinematic Reach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→ Parton Energy Loss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Jet-hadron Correlations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Dijet Coincidence Rate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-1514403" y="1341783"/>
              <a:ext cx="4038599" cy="7084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1066800" y="4953000"/>
            <a:ext cx="4267200" cy="1569660"/>
            <a:chOff x="76200" y="1295400"/>
            <a:chExt cx="4267200" cy="1569660"/>
          </a:xfrm>
        </p:grpSpPr>
        <p:sp>
          <p:nvSpPr>
            <p:cNvPr id="31" name="TextBox 30"/>
            <p:cNvSpPr txBox="1"/>
            <p:nvPr/>
          </p:nvSpPr>
          <p:spPr>
            <a:xfrm>
              <a:off x="76200" y="1295400"/>
              <a:ext cx="426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Jet and Ridge Composition</a:t>
              </a:r>
            </a:p>
            <a:p>
              <a:pPr algn="ctr"/>
              <a:r>
                <a:rPr lang="en-US" sz="2400" dirty="0" smtClean="0">
                  <a:latin typeface="Times New Roman"/>
                  <a:cs typeface="Times New Roman"/>
                </a:rPr>
                <a:t>→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Modified Jet Fragmentation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PID-triggered Correlations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Particle Ratios In and Out of Jets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2644" y="1371600"/>
              <a:ext cx="4191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0" y="1371600"/>
            <a:ext cx="4343400" cy="3046988"/>
            <a:chOff x="2514600" y="1905000"/>
            <a:chExt cx="4343400" cy="3046988"/>
          </a:xfrm>
        </p:grpSpPr>
        <p:sp>
          <p:nvSpPr>
            <p:cNvPr id="25" name="TextBox 24"/>
            <p:cNvSpPr txBox="1"/>
            <p:nvPr/>
          </p:nvSpPr>
          <p:spPr>
            <a:xfrm>
              <a:off x="2514600" y="1905000"/>
              <a:ext cx="4343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We have learned a lot from dihadron correlations… </a:t>
              </a:r>
            </a:p>
            <a:p>
              <a:pPr algn="ctr"/>
              <a:endParaRPr lang="en-US" sz="2400" dirty="0" smtClean="0"/>
            </a:p>
            <a:p>
              <a:pPr algn="ctr"/>
              <a:endParaRPr lang="en-US" sz="2200" dirty="0" smtClean="0"/>
            </a:p>
            <a:p>
              <a:pPr algn="ctr"/>
              <a:r>
                <a:rPr lang="en-US" sz="2200" dirty="0" smtClean="0"/>
                <a:t> </a:t>
              </a:r>
            </a:p>
            <a:p>
              <a:pPr algn="ctr"/>
              <a:endParaRPr lang="en-US" sz="2200" dirty="0" smtClean="0"/>
            </a:p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Where do we go from here?</a:t>
              </a:r>
              <a:endParaRPr lang="en-US" sz="2400" dirty="0"/>
            </a:p>
          </p:txBody>
        </p:sp>
        <p:grpSp>
          <p:nvGrpSpPr>
            <p:cNvPr id="10" name="Group 14"/>
            <p:cNvGrpSpPr/>
            <p:nvPr/>
          </p:nvGrpSpPr>
          <p:grpSpPr>
            <a:xfrm>
              <a:off x="2971800" y="2743200"/>
              <a:ext cx="3465466" cy="1676398"/>
              <a:chOff x="1634067" y="2895600"/>
              <a:chExt cx="5376333" cy="2600767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-33333"/>
              <a:stretch>
                <a:fillRect/>
              </a:stretch>
            </p:blipFill>
            <p:spPr bwMode="auto">
              <a:xfrm>
                <a:off x="1634067" y="2895600"/>
                <a:ext cx="423894" cy="2119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29645" y="2966249"/>
                <a:ext cx="4980755" cy="2530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771658" y="3011269"/>
                <a:ext cx="1182166" cy="10027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PRL 91 (2003) 072304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3649717"/>
                <a:ext cx="1600200" cy="236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62400" y="3886200"/>
                <a:ext cx="685800" cy="220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ounded Rectangle 13"/>
            <p:cNvSpPr/>
            <p:nvPr/>
          </p:nvSpPr>
          <p:spPr>
            <a:xfrm>
              <a:off x="2705100" y="1905000"/>
              <a:ext cx="3962400" cy="2971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>
            <a:stCxn id="29" idx="1"/>
          </p:cNvCxnSpPr>
          <p:nvPr/>
        </p:nvCxnSpPr>
        <p:spPr>
          <a:xfrm flipH="1">
            <a:off x="4159470" y="1779393"/>
            <a:ext cx="680545" cy="582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1"/>
          </p:cNvCxnSpPr>
          <p:nvPr/>
        </p:nvCxnSpPr>
        <p:spPr>
          <a:xfrm flipH="1" flipV="1">
            <a:off x="4143613" y="3276600"/>
            <a:ext cx="871536" cy="602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0"/>
            <a:endCxn id="14" idx="2"/>
          </p:cNvCxnSpPr>
          <p:nvPr/>
        </p:nvCxnSpPr>
        <p:spPr>
          <a:xfrm flipH="1" flipV="1">
            <a:off x="2171700" y="4343400"/>
            <a:ext cx="1027044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9800" y="5156537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Only high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triggered correlations at mid-rapidity will be discussed here.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610600" cy="685800"/>
          </a:xfrm>
        </p:spPr>
        <p:txBody>
          <a:bodyPr/>
          <a:lstStyle/>
          <a:p>
            <a:r>
              <a:rPr lang="en-US" dirty="0" smtClean="0"/>
              <a:t>STAR Jet-like Correlations Analyses*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4953000" y="3459540"/>
            <a:ext cx="3505200" cy="1200329"/>
            <a:chOff x="76200" y="1295400"/>
            <a:chExt cx="2438400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76200" y="1295400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Fragmentation Biases</a:t>
              </a:r>
            </a:p>
            <a:p>
              <a:pPr algn="ctr"/>
              <a:r>
                <a:rPr lang="en-US" sz="2400" dirty="0" smtClean="0">
                  <a:latin typeface="Times New Roman"/>
                  <a:cs typeface="Times New Roman"/>
                </a:rPr>
                <a:t>→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Pathlength dependence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2+1 Correlations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434" y="1371600"/>
              <a:ext cx="2341457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678017" y="1378803"/>
            <a:ext cx="4389783" cy="1569660"/>
            <a:chOff x="-1676401" y="1295400"/>
            <a:chExt cx="4389783" cy="1569660"/>
          </a:xfrm>
        </p:grpSpPr>
        <p:sp>
          <p:nvSpPr>
            <p:cNvPr id="27" name="TextBox 26"/>
            <p:cNvSpPr txBox="1"/>
            <p:nvPr/>
          </p:nvSpPr>
          <p:spPr>
            <a:xfrm>
              <a:off x="-1676401" y="1295400"/>
              <a:ext cx="43897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Extending the Kinematic Reach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→ Parton Energy Loss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Jet-hadron Correlations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Dijet Coincidence Rate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-1514403" y="1341783"/>
              <a:ext cx="4038599" cy="7084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1066800" y="4953000"/>
            <a:ext cx="4267200" cy="1569660"/>
            <a:chOff x="76200" y="1295400"/>
            <a:chExt cx="4267200" cy="1569660"/>
          </a:xfrm>
        </p:grpSpPr>
        <p:sp>
          <p:nvSpPr>
            <p:cNvPr id="31" name="TextBox 30"/>
            <p:cNvSpPr txBox="1"/>
            <p:nvPr/>
          </p:nvSpPr>
          <p:spPr>
            <a:xfrm>
              <a:off x="76200" y="1295400"/>
              <a:ext cx="426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Jet and Ridge Composition</a:t>
              </a:r>
            </a:p>
            <a:p>
              <a:pPr algn="ctr"/>
              <a:r>
                <a:rPr lang="en-US" sz="2400" dirty="0" smtClean="0">
                  <a:latin typeface="Times New Roman"/>
                  <a:cs typeface="Times New Roman"/>
                </a:rPr>
                <a:t>→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Modified Jet Fragmentation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PID-triggered Correlations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Particle Ratios In and Out of Jets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2644" y="1371600"/>
              <a:ext cx="4191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0" y="1371600"/>
            <a:ext cx="4343400" cy="3046988"/>
            <a:chOff x="2514600" y="1905000"/>
            <a:chExt cx="4343400" cy="3046988"/>
          </a:xfrm>
        </p:grpSpPr>
        <p:sp>
          <p:nvSpPr>
            <p:cNvPr id="25" name="TextBox 24"/>
            <p:cNvSpPr txBox="1"/>
            <p:nvPr/>
          </p:nvSpPr>
          <p:spPr>
            <a:xfrm>
              <a:off x="2514600" y="1905000"/>
              <a:ext cx="4343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We have learned a lot from dihadron correlations… </a:t>
              </a:r>
            </a:p>
            <a:p>
              <a:pPr algn="ctr"/>
              <a:endParaRPr lang="en-US" sz="2400" dirty="0" smtClean="0"/>
            </a:p>
            <a:p>
              <a:pPr algn="ctr"/>
              <a:endParaRPr lang="en-US" sz="2200" dirty="0" smtClean="0"/>
            </a:p>
            <a:p>
              <a:pPr algn="ctr"/>
              <a:r>
                <a:rPr lang="en-US" sz="2200" dirty="0" smtClean="0"/>
                <a:t> </a:t>
              </a:r>
            </a:p>
            <a:p>
              <a:pPr algn="ctr"/>
              <a:endParaRPr lang="en-US" sz="2200" dirty="0" smtClean="0"/>
            </a:p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Where do we go from here?</a:t>
              </a:r>
              <a:endParaRPr lang="en-US" sz="2400" dirty="0"/>
            </a:p>
          </p:txBody>
        </p:sp>
        <p:grpSp>
          <p:nvGrpSpPr>
            <p:cNvPr id="9" name="Group 14"/>
            <p:cNvGrpSpPr/>
            <p:nvPr/>
          </p:nvGrpSpPr>
          <p:grpSpPr>
            <a:xfrm>
              <a:off x="2971800" y="2743200"/>
              <a:ext cx="3465466" cy="1676398"/>
              <a:chOff x="1634067" y="2895600"/>
              <a:chExt cx="5376333" cy="2600767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-33333"/>
              <a:stretch>
                <a:fillRect/>
              </a:stretch>
            </p:blipFill>
            <p:spPr bwMode="auto">
              <a:xfrm>
                <a:off x="1634067" y="2895600"/>
                <a:ext cx="423894" cy="2119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29645" y="2966249"/>
                <a:ext cx="4980755" cy="2530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771658" y="3011269"/>
                <a:ext cx="1182166" cy="10027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PRL 91 (2003) 072304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3649717"/>
                <a:ext cx="1600200" cy="236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62400" y="3886200"/>
                <a:ext cx="685800" cy="220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ounded Rectangle 13"/>
            <p:cNvSpPr/>
            <p:nvPr/>
          </p:nvSpPr>
          <p:spPr>
            <a:xfrm>
              <a:off x="2705100" y="1905000"/>
              <a:ext cx="3962400" cy="2971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>
            <a:stCxn id="29" idx="1"/>
          </p:cNvCxnSpPr>
          <p:nvPr/>
        </p:nvCxnSpPr>
        <p:spPr>
          <a:xfrm flipH="1">
            <a:off x="4159470" y="1779393"/>
            <a:ext cx="680545" cy="582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1"/>
          </p:cNvCxnSpPr>
          <p:nvPr/>
        </p:nvCxnSpPr>
        <p:spPr>
          <a:xfrm flipH="1" flipV="1">
            <a:off x="4143613" y="3276600"/>
            <a:ext cx="871536" cy="602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0"/>
            <a:endCxn id="14" idx="2"/>
          </p:cNvCxnSpPr>
          <p:nvPr/>
        </p:nvCxnSpPr>
        <p:spPr>
          <a:xfrm flipH="1" flipV="1">
            <a:off x="2171700" y="4343400"/>
            <a:ext cx="1027044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685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4724400" y="3916740"/>
            <a:ext cx="4038600" cy="1200329"/>
            <a:chOff x="-262595" y="1295400"/>
            <a:chExt cx="2809461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-262595" y="1295400"/>
              <a:ext cx="2809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Fragmentation Biases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High-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hadron (&gt; 4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selects unmodified jets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-50559" y="1371600"/>
              <a:ext cx="2256182" cy="350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267200" y="1143000"/>
            <a:ext cx="4800600" cy="2677656"/>
            <a:chOff x="-2011017" y="1295400"/>
            <a:chExt cx="4800600" cy="2677656"/>
          </a:xfrm>
        </p:grpSpPr>
        <p:sp>
          <p:nvSpPr>
            <p:cNvPr id="27" name="TextBox 26"/>
            <p:cNvSpPr txBox="1"/>
            <p:nvPr/>
          </p:nvSpPr>
          <p:spPr>
            <a:xfrm>
              <a:off x="-2011017" y="1295400"/>
              <a:ext cx="48006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Parton Energy Loss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Softening of recoil jets which traverse the medium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Consistency between coincidence and correlation measurements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Qualitatively consistent with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radiative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energy loss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-1143000" y="1341783"/>
              <a:ext cx="3200400" cy="41081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228600" y="5029200"/>
            <a:ext cx="6324600" cy="1569660"/>
            <a:chOff x="-762000" y="1295400"/>
            <a:chExt cx="6324600" cy="1569660"/>
          </a:xfrm>
        </p:grpSpPr>
        <p:sp>
          <p:nvSpPr>
            <p:cNvPr id="31" name="TextBox 30"/>
            <p:cNvSpPr txBox="1"/>
            <p:nvPr/>
          </p:nvSpPr>
          <p:spPr>
            <a:xfrm>
              <a:off x="-762000" y="1295400"/>
              <a:ext cx="6324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Modified Jet Fragmentation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/>
                  <a:cs typeface="Times New Roman"/>
                </a:rPr>
                <a:t> Higher jet cone yield in </a:t>
              </a:r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dirty="0" smtClean="0">
                  <a:latin typeface="Times New Roman"/>
                  <a:cs typeface="Times New Roman"/>
                </a:rPr>
                <a:t>-triggered events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/>
                  <a:cs typeface="Times New Roman"/>
                </a:rPr>
                <a:t> Higher ridge/</a:t>
              </a:r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3</a:t>
              </a:r>
              <a:r>
                <a:rPr lang="en-US" sz="2400" dirty="0" smtClean="0">
                  <a:latin typeface="Times New Roman"/>
                  <a:cs typeface="Times New Roman"/>
                </a:rPr>
                <a:t> yield in K/p-triggered events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/>
                  <a:cs typeface="Times New Roman"/>
                </a:rPr>
                <a:t> p/</a:t>
              </a:r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dirty="0" smtClean="0">
                  <a:latin typeface="Times New Roman"/>
                  <a:cs typeface="Times New Roman"/>
                </a:rPr>
                <a:t> ratio smaller in jets than in inclusive studies</a:t>
              </a:r>
              <a:endParaRPr lang="en-US" sz="2400" dirty="0" smtClean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2644" y="1371600"/>
              <a:ext cx="4191000" cy="350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0" y="1371600"/>
            <a:ext cx="4343400" cy="2971800"/>
            <a:chOff x="2514600" y="1905000"/>
            <a:chExt cx="4343400" cy="2971800"/>
          </a:xfrm>
        </p:grpSpPr>
        <p:sp>
          <p:nvSpPr>
            <p:cNvPr id="25" name="TextBox 24"/>
            <p:cNvSpPr txBox="1"/>
            <p:nvPr/>
          </p:nvSpPr>
          <p:spPr>
            <a:xfrm>
              <a:off x="2514600" y="2129135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What have we learned?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05100" y="1905000"/>
              <a:ext cx="3962400" cy="2971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>
            <a:stCxn id="29" idx="1"/>
          </p:cNvCxnSpPr>
          <p:nvPr/>
        </p:nvCxnSpPr>
        <p:spPr>
          <a:xfrm flipH="1">
            <a:off x="4159469" y="1394792"/>
            <a:ext cx="975748" cy="738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1"/>
          </p:cNvCxnSpPr>
          <p:nvPr/>
        </p:nvCxnSpPr>
        <p:spPr>
          <a:xfrm flipH="1" flipV="1">
            <a:off x="4157664" y="3733800"/>
            <a:ext cx="871536" cy="4343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0"/>
            <a:endCxn id="14" idx="2"/>
          </p:cNvCxnSpPr>
          <p:nvPr/>
        </p:nvCxnSpPr>
        <p:spPr>
          <a:xfrm flipH="1" flipV="1">
            <a:off x="2171700" y="4343400"/>
            <a:ext cx="1027044" cy="76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01559" y="2133600"/>
            <a:ext cx="2979841" cy="1999743"/>
            <a:chOff x="5032033" y="4303048"/>
            <a:chExt cx="3807166" cy="2554952"/>
          </a:xfrm>
        </p:grpSpPr>
        <p:sp>
          <p:nvSpPr>
            <p:cNvPr id="33" name="Slide Number Placeholder 5"/>
            <p:cNvSpPr txBox="1">
              <a:spLocks/>
            </p:cNvSpPr>
            <p:nvPr/>
          </p:nvSpPr>
          <p:spPr>
            <a:xfrm>
              <a:off x="7924800" y="6356350"/>
              <a:ext cx="762000" cy="365125"/>
            </a:xfrm>
            <a:prstGeom prst="rect">
              <a:avLst/>
            </a:prstGeom>
          </p:spPr>
          <p:txBody>
            <a:bodyPr vert="horz" lIns="0" tIns="0" rIns="0" bIns="0" anchor="b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F802693-B28C-42F4-879E-8266D73FCC49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>
                      <a:shade val="9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21</a:t>
              </a:fld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alphaModFix/>
              <a:lum/>
            </a:blip>
            <a:srcRect l="5062" t="7574" r="8684" b="3766"/>
            <a:stretch>
              <a:fillRect/>
            </a:stretch>
          </p:blipFill>
          <p:spPr>
            <a:xfrm>
              <a:off x="5562600" y="4303048"/>
              <a:ext cx="3145514" cy="2554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8263728" y="6400800"/>
              <a:ext cx="575471" cy="3120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500" b="0" i="0" u="none" strike="noStrike" kern="1200" dirty="0">
                  <a:ln>
                    <a:noFill/>
                  </a:ln>
                  <a:latin typeface="Times New Roman" pitchFamily="18"/>
                  <a:ea typeface="Arial" pitchFamily="34"/>
                  <a:cs typeface="Arial" pitchFamily="34"/>
                </a:rPr>
                <a:t>φ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00959" y="6298890"/>
              <a:ext cx="576040" cy="3120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500" b="0" i="0" u="none" strike="noStrike" kern="1200" dirty="0">
                  <a:ln>
                    <a:noFill/>
                  </a:ln>
                  <a:latin typeface="Times New Roman" pitchFamily="18"/>
                  <a:ea typeface="Times New Roman" pitchFamily="18"/>
                  <a:cs typeface="Times New Roman" pitchFamily="18"/>
                </a:rPr>
                <a:t>η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4222020" y="5243216"/>
              <a:ext cx="2285998" cy="66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200" baseline="-25000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per unit grid cell (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11409" y="4579408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STAR Preliminary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come…. (QM and beyond!)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23"/>
          <p:cNvGrpSpPr/>
          <p:nvPr/>
        </p:nvGrpSpPr>
        <p:grpSpPr>
          <a:xfrm>
            <a:off x="0" y="1295400"/>
            <a:ext cx="5105400" cy="1200329"/>
            <a:chOff x="-103568" y="1295400"/>
            <a:chExt cx="2809461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-103568" y="1295400"/>
              <a:ext cx="2809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Correlation Structures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/>
                  <a:cs typeface="Times New Roman"/>
                </a:rPr>
                <a:t> </a:t>
              </a:r>
              <a:r>
                <a:rPr lang="en-US" sz="2400" dirty="0" err="1" smtClean="0">
                  <a:latin typeface="Times New Roman"/>
                  <a:cs typeface="Times New Roman"/>
                </a:rPr>
                <a:t>y</a:t>
              </a:r>
              <a:r>
                <a:rPr lang="en-US" sz="2400" baseline="-25000" dirty="0" err="1" smtClean="0">
                  <a:latin typeface="Times New Roman"/>
                  <a:cs typeface="Times New Roman"/>
                </a:rPr>
                <a:t>T</a:t>
              </a:r>
              <a:r>
                <a:rPr lang="en-US" sz="2400" dirty="0" err="1" smtClean="0">
                  <a:latin typeface="Times New Roman"/>
                  <a:cs typeface="Times New Roman"/>
                </a:rPr>
                <a:t>-y</a:t>
              </a:r>
              <a:r>
                <a:rPr lang="en-US" sz="2400" baseline="-25000" dirty="0" err="1" smtClean="0">
                  <a:latin typeface="Times New Roman"/>
                  <a:cs typeface="Times New Roman"/>
                </a:rPr>
                <a:t>T</a:t>
              </a:r>
              <a:r>
                <a:rPr lang="en-US" sz="2400" dirty="0" smtClean="0">
                  <a:latin typeface="Times New Roman"/>
                  <a:cs typeface="Times New Roman"/>
                </a:rPr>
                <a:t> Correlations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Modeling 2D Correlation Functions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5416" y="1371600"/>
              <a:ext cx="1551493" cy="350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3"/>
          <p:cNvGrpSpPr/>
          <p:nvPr/>
        </p:nvGrpSpPr>
        <p:grpSpPr>
          <a:xfrm>
            <a:off x="533400" y="2971800"/>
            <a:ext cx="5181600" cy="1200329"/>
            <a:chOff x="-404582" y="1295400"/>
            <a:chExt cx="3411489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-404582" y="1295400"/>
              <a:ext cx="34114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Jet Peak Shapes &amp; Energy Distribution</a:t>
              </a:r>
              <a:endParaRPr lang="en-US" sz="2400" dirty="0" smtClean="0">
                <a:latin typeface="Times New Roman"/>
                <a:cs typeface="Times New Roman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/>
                  <a:cs typeface="Times New Roman"/>
                </a:rPr>
                <a:t> More on Asymmetric 2+1 Correlations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The Nearside in Dihadron Correlations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-288674" y="1371600"/>
              <a:ext cx="3210813" cy="350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3"/>
          <p:cNvGrpSpPr/>
          <p:nvPr/>
        </p:nvGrpSpPr>
        <p:grpSpPr>
          <a:xfrm>
            <a:off x="1905000" y="4572000"/>
            <a:ext cx="5334000" cy="1569660"/>
            <a:chOff x="-1004716" y="1295400"/>
            <a:chExt cx="3710609" cy="1569660"/>
          </a:xfrm>
        </p:grpSpPr>
        <p:sp>
          <p:nvSpPr>
            <p:cNvPr id="17" name="TextBox 16"/>
            <p:cNvSpPr txBox="1"/>
            <p:nvPr/>
          </p:nvSpPr>
          <p:spPr>
            <a:xfrm>
              <a:off x="-1004716" y="1295400"/>
              <a:ext cx="37106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Collision Energy and System Dependence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/>
                  <a:cs typeface="Times New Roman"/>
                </a:rPr>
                <a:t> </a:t>
              </a:r>
              <a:r>
                <a:rPr lang="en-US" sz="2400" dirty="0" smtClean="0"/>
                <a:t>R</a:t>
              </a:r>
              <a:r>
                <a:rPr lang="en-US" sz="2400" baseline="-25000" dirty="0" smtClean="0"/>
                <a:t>CP</a:t>
              </a:r>
              <a:r>
                <a:rPr lang="en-US" sz="2400" dirty="0" smtClean="0"/>
                <a:t> at low </a:t>
              </a:r>
              <a:r>
                <a:rPr lang="en-US" sz="2400" dirty="0" smtClean="0">
                  <a:latin typeface="Times New Roman"/>
                  <a:cs typeface="Times New Roman"/>
                </a:rPr>
                <a:t>√</a:t>
              </a:r>
              <a:r>
                <a:rPr lang="en-US" sz="2400" dirty="0" err="1" smtClean="0">
                  <a:latin typeface="Times New Roman"/>
                  <a:cs typeface="Times New Roman"/>
                </a:rPr>
                <a:t>s</a:t>
              </a:r>
              <a:r>
                <a:rPr lang="en-US" sz="2400" baseline="-25000" dirty="0" err="1" smtClean="0">
                  <a:latin typeface="Times New Roman"/>
                  <a:cs typeface="Times New Roman"/>
                </a:rPr>
                <a:t>NN</a:t>
              </a:r>
              <a:endParaRPr lang="en-US" sz="2400" dirty="0" smtClean="0">
                <a:latin typeface="Times New Roman"/>
                <a:cs typeface="Times New Roman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/>
                <a:t>Dihadron Correlations at low </a:t>
              </a:r>
              <a:r>
                <a:rPr lang="en-US" sz="2400" dirty="0" smtClean="0">
                  <a:latin typeface="Times New Roman"/>
                  <a:cs typeface="Times New Roman"/>
                </a:rPr>
                <a:t>√</a:t>
              </a:r>
              <a:r>
                <a:rPr lang="en-US" sz="2400" dirty="0" err="1" smtClean="0">
                  <a:latin typeface="Times New Roman"/>
                  <a:cs typeface="Times New Roman"/>
                </a:rPr>
                <a:t>s</a:t>
              </a:r>
              <a:r>
                <a:rPr lang="en-US" sz="2400" baseline="-25000" dirty="0" err="1" smtClean="0">
                  <a:latin typeface="Times New Roman"/>
                  <a:cs typeface="Times New Roman"/>
                </a:rPr>
                <a:t>NN</a:t>
              </a:r>
              <a:endParaRPr lang="en-US" sz="2400" baseline="-25000" dirty="0" smtClean="0">
                <a:latin typeface="Times New Roman"/>
                <a:cs typeface="Times New Roman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/>
                  <a:cs typeface="Times New Roman"/>
                </a:rPr>
                <a:t> Correlations in U+U and </a:t>
              </a:r>
              <a:r>
                <a:rPr lang="en-US" sz="2400" dirty="0" err="1" smtClean="0">
                  <a:latin typeface="Times New Roman"/>
                  <a:cs typeface="Times New Roman"/>
                </a:rPr>
                <a:t>Cu+Au</a:t>
              </a:r>
              <a:endParaRPr lang="en-US" sz="240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-988265" y="1371600"/>
              <a:ext cx="3657600" cy="350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3"/>
          <p:cNvGrpSpPr/>
          <p:nvPr/>
        </p:nvGrpSpPr>
        <p:grpSpPr>
          <a:xfrm>
            <a:off x="5410199" y="1295400"/>
            <a:ext cx="3581401" cy="1200329"/>
            <a:chOff x="214484" y="1295400"/>
            <a:chExt cx="2491409" cy="1200329"/>
          </a:xfrm>
        </p:grpSpPr>
        <p:sp>
          <p:nvSpPr>
            <p:cNvPr id="22" name="TextBox 21"/>
            <p:cNvSpPr txBox="1"/>
            <p:nvPr/>
          </p:nvSpPr>
          <p:spPr>
            <a:xfrm>
              <a:off x="214484" y="1295400"/>
              <a:ext cx="24914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The Initial State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/>
                  <a:cs typeface="Times New Roman"/>
                </a:rPr>
                <a:t> </a:t>
              </a:r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aseline="30000" dirty="0" smtClean="0">
                  <a:latin typeface="Times New Roman"/>
                  <a:cs typeface="Times New Roman"/>
                </a:rPr>
                <a:t>0</a:t>
              </a:r>
              <a:r>
                <a:rPr lang="en-US" sz="2400" dirty="0" smtClean="0">
                  <a:latin typeface="Times New Roman"/>
                  <a:cs typeface="Times New Roman"/>
                </a:rPr>
                <a:t>-</a:t>
              </a:r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aseline="30000" dirty="0" smtClean="0">
                  <a:latin typeface="Times New Roman"/>
                  <a:cs typeface="Times New Roman"/>
                </a:rPr>
                <a:t>0</a:t>
              </a:r>
              <a:r>
                <a:rPr lang="en-US" sz="2400" dirty="0" smtClean="0">
                  <a:latin typeface="Times New Roman"/>
                  <a:cs typeface="Times New Roman"/>
                </a:rPr>
                <a:t> Correlations at Forward and Mid-Rapidity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4572" y="1371600"/>
              <a:ext cx="1431235" cy="350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3"/>
          <p:cNvGrpSpPr/>
          <p:nvPr/>
        </p:nvGrpSpPr>
        <p:grpSpPr>
          <a:xfrm>
            <a:off x="6324600" y="2971800"/>
            <a:ext cx="2286002" cy="1200329"/>
            <a:chOff x="-103568" y="1295400"/>
            <a:chExt cx="1590261" cy="1200329"/>
          </a:xfrm>
        </p:grpSpPr>
        <p:sp>
          <p:nvSpPr>
            <p:cNvPr id="26" name="TextBox 25"/>
            <p:cNvSpPr txBox="1"/>
            <p:nvPr/>
          </p:nvSpPr>
          <p:spPr>
            <a:xfrm>
              <a:off x="-103568" y="1295400"/>
              <a:ext cx="15902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Flow &amp;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Nonflow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/>
                  <a:cs typeface="Times New Roman"/>
                </a:rPr>
                <a:t> </a:t>
              </a:r>
              <a:r>
                <a:rPr lang="en-US" sz="2400" i="1" dirty="0" err="1" smtClean="0">
                  <a:latin typeface="Times New Roman"/>
                  <a:cs typeface="Times New Roman"/>
                </a:rPr>
                <a:t>v</a:t>
              </a:r>
              <a:r>
                <a:rPr lang="en-US" sz="2400" baseline="-25000" dirty="0" err="1" smtClean="0">
                  <a:latin typeface="Times New Roman"/>
                  <a:cs typeface="Times New Roman"/>
                </a:rPr>
                <a:t>n</a:t>
              </a:r>
              <a:r>
                <a:rPr lang="en-US" sz="2400" dirty="0" smtClean="0">
                  <a:latin typeface="Times New Roman"/>
                  <a:cs typeface="Times New Roman"/>
                </a:rPr>
                <a:t> Studies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Jet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-67011" y="1371600"/>
              <a:ext cx="1548219" cy="350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Backup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algorithm – sequential recombination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/>
                <a:ea typeface="Arial" pitchFamily="2"/>
                <a:cs typeface="Times New Roman" pitchFamily="18"/>
              </a:rPr>
              <a:t>PLB 641 (2006) 57]</a:t>
            </a:r>
            <a:endParaRPr lang="en-US" sz="2000" dirty="0" smtClean="0"/>
          </a:p>
          <a:p>
            <a:pPr lvl="1"/>
            <a:r>
              <a:rPr lang="en-US" dirty="0" smtClean="0"/>
              <a:t>Start with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particles</a:t>
            </a:r>
          </a:p>
          <a:p>
            <a:pPr lvl="1"/>
            <a:r>
              <a:rPr lang="en-US" dirty="0" smtClean="0"/>
              <a:t>For each pair of particles 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smtClean="0"/>
              <a:t>), calculate</a:t>
            </a:r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n-US" dirty="0" err="1" smtClean="0"/>
              <a:t>d</a:t>
            </a:r>
            <a:r>
              <a:rPr lang="en-US" i="1" baseline="-25000" dirty="0" err="1" smtClean="0"/>
              <a:t>ij</a:t>
            </a:r>
            <a:r>
              <a:rPr lang="en-US" dirty="0" smtClean="0"/>
              <a:t> = min(1/p</a:t>
            </a:r>
            <a:r>
              <a:rPr lang="en-US" baseline="-25000" dirty="0" smtClean="0"/>
              <a:t>T</a:t>
            </a:r>
            <a:r>
              <a:rPr lang="en-US" i="1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, 1/p</a:t>
            </a:r>
            <a:r>
              <a:rPr lang="en-US" baseline="-25000" dirty="0" smtClean="0"/>
              <a:t>T</a:t>
            </a:r>
            <a:r>
              <a:rPr lang="en-US" i="1" baseline="-25000" dirty="0" smtClean="0"/>
              <a:t>j</a:t>
            </a:r>
            <a:r>
              <a:rPr lang="en-US" baseline="30000" dirty="0" smtClean="0"/>
              <a:t>2</a:t>
            </a:r>
            <a:r>
              <a:rPr lang="en-US" dirty="0" smtClean="0"/>
              <a:t>)((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y)</a:t>
            </a:r>
            <a:r>
              <a:rPr lang="en-US" i="1" baseline="-25000" dirty="0" smtClean="0">
                <a:latin typeface="Times New Roman"/>
                <a:cs typeface="Times New Roman"/>
              </a:rPr>
              <a:t>ij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+(</a:t>
            </a:r>
            <a:r>
              <a:rPr lang="el-GR" dirty="0" smtClean="0">
                <a:latin typeface="Times New Roman"/>
                <a:cs typeface="Times New Roman"/>
              </a:rPr>
              <a:t>Δφ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i="1" baseline="-25000" dirty="0" smtClean="0">
                <a:latin typeface="Times New Roman"/>
                <a:cs typeface="Times New Roman"/>
              </a:rPr>
              <a:t>ij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)/R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endParaRPr lang="en-US" baseline="30000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d</a:t>
            </a:r>
            <a:r>
              <a:rPr lang="en-US" i="1" baseline="-25000" dirty="0" err="1" smtClean="0"/>
              <a:t>ij</a:t>
            </a:r>
            <a:r>
              <a:rPr lang="en-US" dirty="0" smtClean="0"/>
              <a:t> &lt; 1/p</a:t>
            </a:r>
            <a:r>
              <a:rPr lang="en-US" baseline="-25000" dirty="0" smtClean="0"/>
              <a:t>T</a:t>
            </a:r>
            <a:r>
              <a:rPr lang="en-US" i="1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, merge the particles, else call particle </a:t>
            </a:r>
            <a:r>
              <a:rPr lang="en-US" i="1" dirty="0" err="1" smtClean="0"/>
              <a:t>i</a:t>
            </a:r>
            <a:r>
              <a:rPr lang="en-US" dirty="0" smtClean="0"/>
              <a:t> a jet</a:t>
            </a:r>
          </a:p>
          <a:p>
            <a:pPr lvl="1"/>
            <a:r>
              <a:rPr lang="en-US" dirty="0" smtClean="0"/>
              <a:t>Repeat until all particles are clustered</a:t>
            </a:r>
          </a:p>
          <a:p>
            <a:pPr lvl="1"/>
            <a:r>
              <a:rPr lang="en-US" dirty="0" smtClean="0"/>
              <a:t>R is resolution parameter</a:t>
            </a:r>
          </a:p>
          <a:p>
            <a:pPr lvl="1">
              <a:buNone/>
            </a:pPr>
            <a:r>
              <a:rPr lang="en-US" dirty="0" smtClean="0">
                <a:latin typeface="Times New Roman"/>
                <a:cs typeface="Times New Roman"/>
              </a:rPr>
              <a:t>	→ characteristic jet radius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4800600" y="3505200"/>
            <a:ext cx="4019550" cy="3018798"/>
            <a:chOff x="4800600" y="3610602"/>
            <a:chExt cx="4019550" cy="301879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3610602"/>
              <a:ext cx="4019550" cy="301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181600" y="3886200"/>
              <a:ext cx="3200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latin typeface="Times New Roman" pitchFamily="18" charset="0"/>
                  <a:cs typeface="Times New Roman" pitchFamily="18" charset="0"/>
                </a:rPr>
                <a:t>M. Cacciari, G. P. Salam, G.Soyez, JHEP 04  063 (2008)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111" y="2971800"/>
            <a:ext cx="41154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Trigger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How can we select similar trigger (nearside) jets in both systems?</a:t>
            </a:r>
          </a:p>
          <a:p>
            <a:r>
              <a:rPr lang="en-US" dirty="0" smtClean="0">
                <a:sym typeface="Wingdings" pitchFamily="2" charset="2"/>
              </a:rPr>
              <a:t>Assumption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Embed pp HT events in </a:t>
            </a:r>
            <a:r>
              <a:rPr lang="en-US" dirty="0" err="1" smtClean="0">
                <a:sym typeface="Wingdings" pitchFamily="2" charset="2"/>
              </a:rPr>
              <a:t>AuAu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MB events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	→ Even after accounting for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	detector effects, the shapes of the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	pp HT + </a:t>
            </a:r>
            <a:r>
              <a:rPr lang="en-US" dirty="0" err="1" smtClean="0">
                <a:latin typeface="Times New Roman"/>
                <a:cs typeface="Times New Roman"/>
                <a:sym typeface="Wingdings" pitchFamily="2" charset="2"/>
              </a:rPr>
              <a:t>AuAu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MB and </a:t>
            </a:r>
            <a:r>
              <a:rPr lang="en-US" dirty="0" err="1" smtClean="0">
                <a:latin typeface="Times New Roman"/>
                <a:cs typeface="Times New Roman"/>
                <a:sym typeface="Wingdings" pitchFamily="2" charset="2"/>
              </a:rPr>
              <a:t>AuAu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	HT spectra do not quite match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2187714"/>
            <a:ext cx="1447800" cy="70788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HT event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187714"/>
            <a:ext cx="1447800" cy="70788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pp HT event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187714"/>
            <a:ext cx="2133600" cy="70788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fluctuations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MB event)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0248" y="2212539"/>
            <a:ext cx="264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		  ×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 err="1" smtClean="0"/>
              <a:t>Ohlson</a:t>
            </a:r>
            <a:r>
              <a:rPr lang="en-US" dirty="0" smtClean="0"/>
              <a:t> -- Jets in STAR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4953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Trigger Jet Energy Scale Uncertainties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extreme and opposite scenarios: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nearside jet undergoes no modification </a:t>
            </a:r>
            <a:r>
              <a:rPr lang="en-US" b="1" dirty="0" smtClean="0"/>
              <a:t>in </a:t>
            </a:r>
            <a:r>
              <a:rPr lang="en-US" b="1" dirty="0" err="1" smtClean="0"/>
              <a:t>AuAu</a:t>
            </a:r>
            <a:r>
              <a:rPr lang="en-US" b="1" dirty="0" smtClean="0"/>
              <a:t> compared     to pp.  </a:t>
            </a:r>
          </a:p>
          <a:p>
            <a:pPr lvl="1">
              <a:buNone/>
            </a:pPr>
            <a:r>
              <a:rPr lang="en-US" i="1" dirty="0" smtClean="0"/>
              <a:t>	</a:t>
            </a:r>
            <a:r>
              <a:rPr lang="en-US" dirty="0" smtClean="0"/>
              <a:t>A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E = -1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 in the pp jet </a:t>
            </a:r>
            <a:r>
              <a:rPr lang="en-US" i="1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encompasses the differences between the </a:t>
            </a:r>
            <a:r>
              <a:rPr lang="en-US" dirty="0" err="1" smtClean="0">
                <a:latin typeface="Times New Roman"/>
                <a:cs typeface="Times New Roman"/>
              </a:rPr>
              <a:t>AuAu</a:t>
            </a:r>
            <a:r>
              <a:rPr lang="en-US" dirty="0" smtClean="0">
                <a:latin typeface="Times New Roman"/>
                <a:cs typeface="Times New Roman"/>
              </a:rPr>
              <a:t> HT and pp HT + </a:t>
            </a:r>
            <a:r>
              <a:rPr lang="en-US" dirty="0" err="1" smtClean="0">
                <a:latin typeface="Times New Roman"/>
                <a:cs typeface="Times New Roman"/>
              </a:rPr>
              <a:t>AuAu</a:t>
            </a:r>
            <a:r>
              <a:rPr lang="en-US" dirty="0" smtClean="0">
                <a:latin typeface="Times New Roman"/>
                <a:cs typeface="Times New Roman"/>
              </a:rPr>
              <a:t> MB spectra</a:t>
            </a:r>
          </a:p>
          <a:p>
            <a:pPr lvl="1"/>
            <a:r>
              <a:rPr lang="en-US" b="1" dirty="0" smtClean="0"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nearside jet undergoes maximal modification </a:t>
            </a:r>
            <a:r>
              <a:rPr lang="en-US" b="1" dirty="0" smtClean="0">
                <a:latin typeface="Times New Roman"/>
                <a:cs typeface="Times New Roman"/>
              </a:rPr>
              <a:t>in </a:t>
            </a:r>
            <a:r>
              <a:rPr lang="en-US" b="1" dirty="0" err="1" smtClean="0">
                <a:latin typeface="Times New Roman"/>
                <a:cs typeface="Times New Roman"/>
              </a:rPr>
              <a:t>AuAu</a:t>
            </a:r>
            <a:r>
              <a:rPr lang="en-US" b="1" dirty="0" smtClean="0">
                <a:latin typeface="Times New Roman"/>
                <a:cs typeface="Times New Roman"/>
              </a:rPr>
              <a:t> compared to pp.  </a:t>
            </a:r>
          </a:p>
          <a:p>
            <a:pPr lvl="1">
              <a:buNone/>
            </a:pP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B = 0 when parton energies are correctly matched; the shift in the pp trigger jet energy necessary to force the nearside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B to zero defines another systematic uncertainty limit.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751" y="4883682"/>
            <a:ext cx="2339649" cy="174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levels estimated by fitting</a:t>
            </a:r>
          </a:p>
          <a:p>
            <a:pPr lvl="1">
              <a:buNone/>
            </a:pPr>
            <a:r>
              <a:rPr lang="en-US" dirty="0" smtClean="0"/>
              <a:t>2 </a:t>
            </a:r>
            <a:r>
              <a:rPr lang="en-US" dirty="0" err="1" smtClean="0"/>
              <a:t>Gaus</a:t>
            </a:r>
            <a:r>
              <a:rPr lang="en-US" dirty="0" smtClean="0"/>
              <a:t> + B*(1+2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assoc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jet</a:t>
            </a:r>
            <a:r>
              <a:rPr lang="en-US" dirty="0" smtClean="0"/>
              <a:t>cos(2</a:t>
            </a:r>
            <a:r>
              <a:rPr lang="el-GR" dirty="0" smtClean="0">
                <a:latin typeface="Times New Roman"/>
                <a:cs typeface="Times New Roman"/>
              </a:rPr>
              <a:t>Δφ</a:t>
            </a:r>
            <a:r>
              <a:rPr lang="en-US" dirty="0" smtClean="0">
                <a:latin typeface="Times New Roman"/>
                <a:cs typeface="Times New Roman"/>
              </a:rPr>
              <a:t>) + </a:t>
            </a:r>
            <a:r>
              <a:rPr lang="en-US" dirty="0" smtClean="0"/>
              <a:t>2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assoc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jet</a:t>
            </a:r>
            <a:r>
              <a:rPr lang="en-US" dirty="0" smtClean="0"/>
              <a:t>cos(3</a:t>
            </a:r>
            <a:r>
              <a:rPr lang="el-GR" dirty="0" smtClean="0">
                <a:latin typeface="Times New Roman"/>
                <a:cs typeface="Times New Roman"/>
              </a:rPr>
              <a:t>Δφ</a:t>
            </a:r>
            <a:r>
              <a:rPr lang="en-US" dirty="0" smtClean="0">
                <a:latin typeface="Times New Roman"/>
                <a:cs typeface="Times New Roman"/>
              </a:rPr>
              <a:t>))</a:t>
            </a:r>
          </a:p>
          <a:p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jet</a:t>
            </a:r>
            <a:r>
              <a:rPr lang="en-US" dirty="0" smtClean="0"/>
              <a:t> and</a:t>
            </a:r>
            <a:r>
              <a:rPr lang="en-US" i="1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jet</a:t>
            </a:r>
            <a:r>
              <a:rPr lang="en-US" dirty="0" smtClean="0"/>
              <a:t> are unknown </a:t>
            </a:r>
            <a:r>
              <a:rPr lang="en-US" i="1" dirty="0" smtClean="0"/>
              <a:t>a priori</a:t>
            </a:r>
            <a:endParaRPr lang="en-US" dirty="0" smtClean="0"/>
          </a:p>
          <a:p>
            <a:r>
              <a:rPr lang="en-US" dirty="0" smtClean="0"/>
              <a:t>Systematic uncertainties assigned according to the same two extreme scenarios: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No nearside modification.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err="1" smtClean="0">
                <a:latin typeface="Times New Roman"/>
                <a:cs typeface="Times New Roman"/>
              </a:rPr>
              <a:t>AuAu</a:t>
            </a:r>
            <a:r>
              <a:rPr lang="en-US" dirty="0" smtClean="0">
                <a:latin typeface="Times New Roman"/>
                <a:cs typeface="Times New Roman"/>
              </a:rPr>
              <a:t> nearside yields and widths constrained to match pp,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assoc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jet</a:t>
            </a:r>
            <a:r>
              <a:rPr lang="en-US" dirty="0" smtClean="0"/>
              <a:t> is fixed to a mean value and 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assoc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jet</a:t>
            </a:r>
            <a:r>
              <a:rPr lang="en-US" dirty="0" smtClean="0"/>
              <a:t> is free. 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/>
                <a:cs typeface="Times New Roman"/>
              </a:rPr>
              <a:t>→ uncertainties: fix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assoc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jet</a:t>
            </a:r>
            <a:r>
              <a:rPr lang="en-US" dirty="0" smtClean="0">
                <a:latin typeface="Times New Roman"/>
                <a:cs typeface="Times New Roman"/>
              </a:rPr>
              <a:t> to minimum and maximum values, let 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assoc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jet</a:t>
            </a:r>
            <a:r>
              <a:rPr lang="en-US" i="1" dirty="0" smtClean="0"/>
              <a:t> </a:t>
            </a:r>
            <a:r>
              <a:rPr lang="en-US" dirty="0" smtClean="0"/>
              <a:t>float</a:t>
            </a:r>
            <a:r>
              <a:rPr lang="en-US" dirty="0" smtClean="0">
                <a:latin typeface="Times New Roman"/>
                <a:cs typeface="Times New Roman"/>
              </a:rPr>
              <a:t>. 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Maximal nearside modification.  </a:t>
            </a:r>
          </a:p>
          <a:p>
            <a:pPr lvl="1">
              <a:buNone/>
            </a:pPr>
            <a:r>
              <a:rPr lang="en-US" dirty="0" smtClean="0">
                <a:latin typeface="Times New Roman"/>
                <a:cs typeface="Times New Roman"/>
              </a:rPr>
              <a:t>	→ largest nearside yields and widths correspond to </a:t>
            </a:r>
          </a:p>
          <a:p>
            <a:pPr lvl="1">
              <a:buNone/>
            </a:pPr>
            <a:r>
              <a:rPr lang="en-US" i="1" dirty="0" smtClean="0">
                <a:latin typeface="Times New Roman"/>
                <a:cs typeface="Times New Roman"/>
              </a:rPr>
              <a:t>		 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assoc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jet</a:t>
            </a:r>
            <a:r>
              <a:rPr lang="en-US" dirty="0" smtClean="0">
                <a:latin typeface="Times New Roman"/>
                <a:cs typeface="Times New Roman"/>
              </a:rPr>
              <a:t> = 0 and 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assoc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jet</a:t>
            </a:r>
            <a:r>
              <a:rPr lang="en-US" dirty="0" smtClean="0">
                <a:latin typeface="Times New Roman"/>
                <a:cs typeface="Times New Roman"/>
              </a:rPr>
              <a:t> = 0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 and Max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r>
              <a:rPr lang="en-US" dirty="0" smtClean="0"/>
              <a:t>Maximum </a:t>
            </a:r>
          </a:p>
          <a:p>
            <a:pPr lvl="1">
              <a:buNone/>
            </a:pP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assoc</a:t>
            </a:r>
            <a:r>
              <a:rPr lang="en-US" dirty="0" smtClean="0"/>
              <a:t>*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jet</a:t>
            </a:r>
            <a:r>
              <a:rPr lang="en-US" dirty="0" smtClean="0"/>
              <a:t> = 1.5*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{FTPC}(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)*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{FTPC}(6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Minimum </a:t>
            </a:r>
          </a:p>
          <a:p>
            <a:pPr lvl="1">
              <a:buNone/>
            </a:pP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assoc</a:t>
            </a:r>
            <a:r>
              <a:rPr lang="en-US" dirty="0" smtClean="0"/>
              <a:t>*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jet</a:t>
            </a:r>
            <a:r>
              <a:rPr lang="en-US" dirty="0" smtClean="0"/>
              <a:t> = 0.5*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{4}(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)*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{4}(6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 </a:t>
            </a:r>
          </a:p>
          <a:p>
            <a:pPr lvl="1">
              <a:buNone/>
            </a:pP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assoc</a:t>
            </a:r>
            <a:r>
              <a:rPr lang="en-US" dirty="0" smtClean="0"/>
              <a:t>*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jet</a:t>
            </a:r>
            <a:r>
              <a:rPr lang="en-US" dirty="0" smtClean="0"/>
              <a:t> = 0.5*(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{FTPC}(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)+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{4}(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))*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{FTPC}(6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– statistical separation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" name="Picture 8" descr="RawCorr_Cent89_SigmaGt0.roo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8942" y="1163498"/>
            <a:ext cx="3467100" cy="2362200"/>
          </a:xfrm>
          <a:prstGeom prst="rect">
            <a:avLst/>
          </a:prstGeom>
        </p:spPr>
      </p:pic>
      <p:pic>
        <p:nvPicPr>
          <p:cNvPr id="12" name="Picture 11" descr="RawCorr_Cent89_Inc.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84" y="1187949"/>
            <a:ext cx="3813810" cy="2598420"/>
          </a:xfrm>
          <a:prstGeom prst="rect">
            <a:avLst/>
          </a:prstGeom>
        </p:spPr>
      </p:pic>
      <p:pic>
        <p:nvPicPr>
          <p:cNvPr id="13" name="Picture 12" descr="RawCorr_Cent89_SigmaGt0.roo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876" y="3657600"/>
            <a:ext cx="3467100" cy="2362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91400" y="3810000"/>
            <a:ext cx="1371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95% pure pion sample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19157" y="3161742"/>
            <a:ext cx="1614843" cy="1257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55236" y="2286000"/>
            <a:ext cx="1426364" cy="253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81083" y="1331339"/>
            <a:ext cx="1577118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pion</a:t>
            </a:r>
            <a:r>
              <a:rPr lang="en-US" sz="1600" b="1" dirty="0" smtClean="0">
                <a:solidFill>
                  <a:srgbClr val="0000FF"/>
                </a:solidFill>
              </a:rPr>
              <a:t>-depleted sample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97996" y="3812549"/>
            <a:ext cx="3535680" cy="1838786"/>
            <a:chOff x="0" y="3645766"/>
            <a:chExt cx="3535680" cy="1838786"/>
          </a:xfrm>
        </p:grpSpPr>
        <p:pic>
          <p:nvPicPr>
            <p:cNvPr id="19" name="Picture 2"/>
            <p:cNvPicPr>
              <a:picLocks noChangeArrowheads="1"/>
            </p:cNvPicPr>
            <p:nvPr/>
          </p:nvPicPr>
          <p:blipFill>
            <a:blip r:embed="rId5" cstate="print"/>
            <a:srcRect t="7045"/>
            <a:stretch>
              <a:fillRect/>
            </a:stretch>
          </p:blipFill>
          <p:spPr bwMode="auto">
            <a:xfrm>
              <a:off x="0" y="3645766"/>
              <a:ext cx="3535680" cy="183878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21" name="Picture 20" descr="gaussian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l="49704" t="12066" r="15616" b="13232"/>
            <a:stretch>
              <a:fillRect/>
            </a:stretch>
          </p:blipFill>
          <p:spPr>
            <a:xfrm>
              <a:off x="1981900" y="4040093"/>
              <a:ext cx="581242" cy="122428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rot="16200000" flipH="1">
              <a:off x="1355827" y="4674276"/>
              <a:ext cx="1224509" cy="14114"/>
            </a:xfrm>
            <a:prstGeom prst="line">
              <a:avLst/>
            </a:prstGeom>
            <a:ln w="22225">
              <a:solidFill>
                <a:srgbClr val="FF66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8128" y="3808612"/>
              <a:ext cx="336586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π</a:t>
              </a:r>
              <a:endParaRPr lang="en-US" dirty="0" smtClean="0">
                <a:solidFill>
                  <a:srgbClr val="FF0000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51D330"/>
                  </a:solidFill>
                  <a:ea typeface="Arial" charset="0"/>
                  <a:cs typeface="Arial" charset="0"/>
                </a:rPr>
                <a:t>K</a:t>
              </a:r>
              <a:endParaRPr lang="en-US" dirty="0" smtClean="0">
                <a:solidFill>
                  <a:srgbClr val="0000FF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0000FF"/>
                  </a:solidFill>
                  <a:ea typeface="Arial" charset="0"/>
                  <a:cs typeface="Arial" charset="0"/>
                </a:rPr>
                <a:t>P</a:t>
              </a:r>
              <a:endParaRPr lang="en-US" dirty="0">
                <a:solidFill>
                  <a:srgbClr val="0000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186912" y="4015756"/>
            <a:ext cx="74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Symbol" charset="2"/>
              </a:rPr>
              <a:t>a. 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438400" y="4876800"/>
            <a:ext cx="2895600" cy="228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</a:t>
            </a:r>
            <a:r>
              <a:rPr lang="en-US" sz="4000" dirty="0" smtClean="0"/>
              <a:t>(</a:t>
            </a:r>
            <a:r>
              <a:rPr lang="en-US" sz="4000" dirty="0" err="1" smtClean="0"/>
              <a:t>Solenoidal</a:t>
            </a:r>
            <a:r>
              <a:rPr lang="en-US" sz="4000" dirty="0" smtClean="0"/>
              <a:t> Tracker at RHIC)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62" name="Picture 2" descr="http://www.star.bnl.gov/public/img/images/star/star_detector.gif"/>
          <p:cNvPicPr>
            <a:picLocks noChangeAspect="1" noChangeArrowheads="1"/>
          </p:cNvPicPr>
          <p:nvPr/>
        </p:nvPicPr>
        <p:blipFill>
          <a:blip r:embed="rId2" cstate="print"/>
          <a:srcRect l="21052" t="19481" b="1299"/>
          <a:stretch>
            <a:fillRect/>
          </a:stretch>
        </p:blipFill>
        <p:spPr bwMode="auto">
          <a:xfrm>
            <a:off x="990600" y="1596947"/>
            <a:ext cx="5715000" cy="44990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0200" y="2816147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66708" y="2286000"/>
            <a:ext cx="990600" cy="529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253617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charged particle tracking &amp; PID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190174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neutral energy detection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27412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Zero Degree Calorimeter</a:t>
            </a:r>
            <a:endParaRPr lang="en-US" sz="13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14400" y="5410200"/>
            <a:ext cx="457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43800" y="327334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7400" y="3197147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9" idx="3"/>
            <a:endCxn id="12" idx="1"/>
          </p:cNvCxnSpPr>
          <p:nvPr/>
        </p:nvCxnSpPr>
        <p:spPr>
          <a:xfrm flipV="1">
            <a:off x="6757308" y="2194135"/>
            <a:ext cx="634092" cy="3566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1" idx="1"/>
          </p:cNvCxnSpPr>
          <p:nvPr/>
        </p:nvCxnSpPr>
        <p:spPr>
          <a:xfrm flipV="1">
            <a:off x="6629400" y="2828560"/>
            <a:ext cx="609600" cy="1780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3"/>
            <a:endCxn id="21" idx="1"/>
          </p:cNvCxnSpPr>
          <p:nvPr/>
        </p:nvCxnSpPr>
        <p:spPr>
          <a:xfrm>
            <a:off x="6629400" y="3387647"/>
            <a:ext cx="914400" cy="549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67600" y="3810000"/>
            <a:ext cx="1219200" cy="584775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 &lt;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&lt; 2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| &lt; 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9911" y="2289946"/>
            <a:ext cx="76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Barrel</a:t>
            </a:r>
            <a:endParaRPr lang="en-US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21" grpId="0"/>
      <p:bldP spid="25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– statistical separation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Picture 8" descr="RawCorr_Cent89_SigmaGt0.roo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8942" y="1163498"/>
            <a:ext cx="3467100" cy="2362200"/>
          </a:xfrm>
          <a:prstGeom prst="rect">
            <a:avLst/>
          </a:prstGeom>
        </p:spPr>
      </p:pic>
      <p:pic>
        <p:nvPicPr>
          <p:cNvPr id="12" name="Picture 11" descr="RawCorr_Cent89_Inc.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84" y="1187949"/>
            <a:ext cx="3813810" cy="2598420"/>
          </a:xfrm>
          <a:prstGeom prst="rect">
            <a:avLst/>
          </a:prstGeom>
        </p:spPr>
      </p:pic>
      <p:pic>
        <p:nvPicPr>
          <p:cNvPr id="13" name="Picture 12" descr="RawCorr_Cent89_SigmaGt0.roo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876" y="3657600"/>
            <a:ext cx="3467100" cy="2362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91400" y="3810000"/>
            <a:ext cx="1371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95% pure pion sample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81083" y="1331339"/>
            <a:ext cx="1577118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pion</a:t>
            </a:r>
            <a:r>
              <a:rPr lang="en-US" sz="1600" b="1" dirty="0" smtClean="0">
                <a:solidFill>
                  <a:srgbClr val="0000FF"/>
                </a:solidFill>
              </a:rPr>
              <a:t>-depleted sample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97996" y="3812549"/>
            <a:ext cx="3535680" cy="1838786"/>
            <a:chOff x="0" y="3645766"/>
            <a:chExt cx="3535680" cy="1838786"/>
          </a:xfrm>
        </p:grpSpPr>
        <p:pic>
          <p:nvPicPr>
            <p:cNvPr id="19" name="Picture 2"/>
            <p:cNvPicPr>
              <a:picLocks noChangeArrowheads="1"/>
            </p:cNvPicPr>
            <p:nvPr/>
          </p:nvPicPr>
          <p:blipFill>
            <a:blip r:embed="rId5" cstate="print"/>
            <a:srcRect t="7045"/>
            <a:stretch>
              <a:fillRect/>
            </a:stretch>
          </p:blipFill>
          <p:spPr bwMode="auto">
            <a:xfrm>
              <a:off x="0" y="3645766"/>
              <a:ext cx="3535680" cy="183878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20" name="Picture 19" descr="otherredgaus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176771" y="4014131"/>
              <a:ext cx="790164" cy="12658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rot="16200000" flipH="1">
              <a:off x="1355827" y="4674276"/>
              <a:ext cx="1224509" cy="14114"/>
            </a:xfrm>
            <a:prstGeom prst="line">
              <a:avLst/>
            </a:prstGeom>
            <a:ln w="22225">
              <a:solidFill>
                <a:srgbClr val="FF66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8128" y="3808612"/>
              <a:ext cx="336586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π</a:t>
              </a:r>
              <a:endParaRPr lang="en-US" dirty="0" smtClean="0">
                <a:solidFill>
                  <a:srgbClr val="FF0000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51D330"/>
                  </a:solidFill>
                  <a:ea typeface="Arial" charset="0"/>
                  <a:cs typeface="Arial" charset="0"/>
                </a:rPr>
                <a:t>K</a:t>
              </a:r>
              <a:endParaRPr lang="en-US" dirty="0" smtClean="0">
                <a:solidFill>
                  <a:srgbClr val="0000FF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0000FF"/>
                  </a:solidFill>
                  <a:ea typeface="Arial" charset="0"/>
                  <a:cs typeface="Arial" charset="0"/>
                </a:rPr>
                <a:t>P</a:t>
              </a:r>
              <a:endParaRPr lang="en-US" dirty="0">
                <a:solidFill>
                  <a:srgbClr val="0000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186912" y="4015756"/>
            <a:ext cx="74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Symbol" charset="2"/>
              </a:rPr>
              <a:t>a. 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33600" y="4876801"/>
            <a:ext cx="3200400" cy="76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06082" y="3200400"/>
            <a:ext cx="842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–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10200" y="5791200"/>
            <a:ext cx="842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=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6248400" y="5943600"/>
            <a:ext cx="1752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proton + </a:t>
            </a:r>
            <a:r>
              <a:rPr lang="en-US" sz="1600" b="1" dirty="0" err="1" smtClean="0">
                <a:solidFill>
                  <a:schemeClr val="tx1"/>
                </a:solidFill>
              </a:rPr>
              <a:t>kaon</a:t>
            </a:r>
            <a:r>
              <a:rPr lang="en-US" sz="1600" b="1" dirty="0" smtClean="0">
                <a:solidFill>
                  <a:schemeClr val="tx1"/>
                </a:solidFill>
              </a:rPr>
              <a:t> sample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Hadron-Jet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495800" cy="5105400"/>
          </a:xfrm>
        </p:spPr>
        <p:txBody>
          <a:bodyPr/>
          <a:lstStyle/>
          <a:p>
            <a:r>
              <a:rPr lang="en-US" dirty="0" smtClean="0"/>
              <a:t>Trigger: 6 </a:t>
            </a:r>
            <a:r>
              <a:rPr lang="en-US" dirty="0" err="1" smtClean="0"/>
              <a:t>GeV</a:t>
            </a:r>
            <a:r>
              <a:rPr lang="en-US" dirty="0" smtClean="0"/>
              <a:t> cluster in BEMC</a:t>
            </a:r>
          </a:p>
          <a:p>
            <a:r>
              <a:rPr lang="en-US" dirty="0" smtClean="0"/>
              <a:t>Reconstructed recoil jet: </a:t>
            </a:r>
          </a:p>
          <a:p>
            <a:pPr lvl="1"/>
            <a:r>
              <a:rPr lang="en-US" dirty="0" smtClean="0"/>
              <a:t>Anti-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, R = 0.4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T,cut</a:t>
            </a:r>
            <a:r>
              <a:rPr lang="en-US" dirty="0" smtClean="0"/>
              <a:t> = 0.2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|</a:t>
            </a:r>
            <a:r>
              <a:rPr lang="el-GR" dirty="0" smtClean="0">
                <a:latin typeface="Times New Roman"/>
                <a:cs typeface="Times New Roman"/>
              </a:rPr>
              <a:t>Δφ</a:t>
            </a:r>
            <a:r>
              <a:rPr lang="en-US" dirty="0" smtClean="0">
                <a:latin typeface="Times New Roman"/>
                <a:cs typeface="Times New Roman"/>
              </a:rPr>
              <a:t> -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/>
              <a:t>| &lt; 0.4</a:t>
            </a:r>
          </a:p>
          <a:p>
            <a:r>
              <a:rPr lang="en-US" dirty="0" smtClean="0"/>
              <a:t>Compare jet yields in 	  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endParaRPr lang="en-US" dirty="0" smtClean="0"/>
          </a:p>
          <a:p>
            <a:r>
              <a:rPr lang="en-US" dirty="0" smtClean="0"/>
              <a:t>Vary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leading particle in recoil jet</a:t>
            </a:r>
            <a:r>
              <a:rPr lang="en-US" dirty="0" smtClean="0">
                <a:latin typeface="Times New Roman"/>
                <a:cs typeface="Times New Roman"/>
              </a:rPr>
              <a:t> → use fragmentation bias to vary in-medium </a:t>
            </a:r>
            <a:r>
              <a:rPr lang="en-US" dirty="0" err="1" smtClean="0">
                <a:latin typeface="Times New Roman"/>
                <a:cs typeface="Times New Roman"/>
              </a:rPr>
              <a:t>pathlength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flipH="1">
            <a:off x="4942159" y="1981200"/>
            <a:ext cx="3310970" cy="3429000"/>
            <a:chOff x="5218358" y="2133600"/>
            <a:chExt cx="3310970" cy="3429000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6019800" y="2133600"/>
              <a:ext cx="1704018" cy="3429000"/>
              <a:chOff x="3771" y="1712"/>
              <a:chExt cx="987" cy="1536"/>
            </a:xfrm>
          </p:grpSpPr>
          <p:sp>
            <p:nvSpPr>
              <p:cNvPr id="67" name="Oval 46"/>
              <p:cNvSpPr>
                <a:spLocks noChangeArrowheads="1"/>
              </p:cNvSpPr>
              <p:nvPr/>
            </p:nvSpPr>
            <p:spPr bwMode="auto">
              <a:xfrm>
                <a:off x="3771" y="1712"/>
                <a:ext cx="960" cy="15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68" name="Oval 47"/>
              <p:cNvSpPr>
                <a:spLocks noChangeArrowheads="1"/>
              </p:cNvSpPr>
              <p:nvPr/>
            </p:nvSpPr>
            <p:spPr bwMode="auto">
              <a:xfrm>
                <a:off x="4443" y="2336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auto">
              <a:xfrm>
                <a:off x="4491" y="2432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 rot="1612189">
                <a:off x="4539" y="2432"/>
                <a:ext cx="219" cy="86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 rot="1612189">
                <a:off x="4251" y="2384"/>
                <a:ext cx="219" cy="86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 rot="1612189">
                <a:off x="4018" y="2375"/>
                <a:ext cx="219" cy="86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75" name="Freeform 52"/>
              <p:cNvSpPr>
                <a:spLocks/>
              </p:cNvSpPr>
              <p:nvPr/>
            </p:nvSpPr>
            <p:spPr bwMode="auto">
              <a:xfrm rot="1612189">
                <a:off x="3792" y="2359"/>
                <a:ext cx="219" cy="86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76" name="Freeform 53"/>
              <p:cNvSpPr>
                <a:spLocks/>
              </p:cNvSpPr>
              <p:nvPr/>
            </p:nvSpPr>
            <p:spPr bwMode="auto">
              <a:xfrm rot="4917376">
                <a:off x="4233" y="2342"/>
                <a:ext cx="88" cy="54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77" name="Freeform 54"/>
              <p:cNvSpPr>
                <a:spLocks/>
              </p:cNvSpPr>
              <p:nvPr/>
            </p:nvSpPr>
            <p:spPr bwMode="auto">
              <a:xfrm rot="16682624" flipH="1">
                <a:off x="4153" y="2442"/>
                <a:ext cx="88" cy="54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78" name="Freeform 55"/>
              <p:cNvSpPr>
                <a:spLocks/>
              </p:cNvSpPr>
              <p:nvPr/>
            </p:nvSpPr>
            <p:spPr bwMode="auto">
              <a:xfrm rot="4917376">
                <a:off x="4001" y="2332"/>
                <a:ext cx="88" cy="54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  <p:sp>
            <p:nvSpPr>
              <p:cNvPr id="79" name="Freeform 56"/>
              <p:cNvSpPr>
                <a:spLocks/>
              </p:cNvSpPr>
              <p:nvPr/>
            </p:nvSpPr>
            <p:spPr bwMode="auto">
              <a:xfrm rot="16682624" flipH="1">
                <a:off x="3921" y="2432"/>
                <a:ext cx="88" cy="54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defTabSz="457200">
                  <a:lnSpc>
                    <a:spcPct val="100000"/>
                  </a:lnSpc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endParaRPr lang="en-US" sz="2400">
                  <a:ea typeface="MS PGothic" pitchFamily="34" charset="-128"/>
                </a:endParaRPr>
              </a:p>
            </p:txBody>
          </p:sp>
        </p:grpSp>
        <p:sp>
          <p:nvSpPr>
            <p:cNvPr id="80" name="Line 58"/>
            <p:cNvSpPr>
              <a:spLocks noChangeShapeType="1"/>
            </p:cNvSpPr>
            <p:nvPr/>
          </p:nvSpPr>
          <p:spPr bwMode="auto">
            <a:xfrm flipV="1">
              <a:off x="7386328" y="2666998"/>
              <a:ext cx="838200" cy="53340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9"/>
            <p:cNvSpPr>
              <a:spLocks noChangeShapeType="1"/>
            </p:cNvSpPr>
            <p:nvPr/>
          </p:nvSpPr>
          <p:spPr bwMode="auto">
            <a:xfrm flipH="1">
              <a:off x="5803993" y="4337000"/>
              <a:ext cx="479956" cy="40853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Line 60"/>
            <p:cNvSpPr>
              <a:spLocks noChangeShapeType="1"/>
            </p:cNvSpPr>
            <p:nvPr/>
          </p:nvSpPr>
          <p:spPr bwMode="auto">
            <a:xfrm flipV="1">
              <a:off x="7463123" y="3352502"/>
              <a:ext cx="643970" cy="2254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1"/>
            <p:cNvSpPr>
              <a:spLocks noChangeShapeType="1"/>
            </p:cNvSpPr>
            <p:nvPr/>
          </p:nvSpPr>
          <p:spPr bwMode="auto">
            <a:xfrm>
              <a:off x="7435499" y="4091434"/>
              <a:ext cx="643970" cy="2254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62"/>
            <p:cNvSpPr>
              <a:spLocks noChangeShapeType="1"/>
            </p:cNvSpPr>
            <p:nvPr/>
          </p:nvSpPr>
          <p:spPr bwMode="auto">
            <a:xfrm flipH="1" flipV="1">
              <a:off x="5627893" y="3258741"/>
              <a:ext cx="643970" cy="2254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63"/>
            <p:cNvSpPr>
              <a:spLocks noChangeShapeType="1"/>
            </p:cNvSpPr>
            <p:nvPr/>
          </p:nvSpPr>
          <p:spPr bwMode="auto">
            <a:xfrm flipH="1">
              <a:off x="5600270" y="3997672"/>
              <a:ext cx="643970" cy="2254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 flipV="1">
              <a:off x="7691128" y="3584525"/>
              <a:ext cx="643970" cy="2254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0"/>
            <p:cNvSpPr>
              <a:spLocks noChangeShapeType="1"/>
            </p:cNvSpPr>
            <p:nvPr/>
          </p:nvSpPr>
          <p:spPr bwMode="auto">
            <a:xfrm>
              <a:off x="7691128" y="3806874"/>
              <a:ext cx="609600" cy="1555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60"/>
            <p:cNvSpPr>
              <a:spLocks noChangeShapeType="1"/>
            </p:cNvSpPr>
            <p:nvPr/>
          </p:nvSpPr>
          <p:spPr bwMode="auto">
            <a:xfrm flipV="1">
              <a:off x="7656758" y="3615267"/>
              <a:ext cx="872570" cy="2254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60"/>
            <p:cNvSpPr>
              <a:spLocks noChangeShapeType="1"/>
            </p:cNvSpPr>
            <p:nvPr/>
          </p:nvSpPr>
          <p:spPr bwMode="auto">
            <a:xfrm>
              <a:off x="7615523" y="3806874"/>
              <a:ext cx="532805" cy="31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40"/>
            <p:cNvGrpSpPr/>
            <p:nvPr/>
          </p:nvGrpSpPr>
          <p:grpSpPr>
            <a:xfrm rot="10800000">
              <a:off x="5218358" y="3505200"/>
              <a:ext cx="838200" cy="377874"/>
              <a:chOff x="1371005" y="2743200"/>
              <a:chExt cx="838200" cy="377874"/>
            </a:xfrm>
          </p:grpSpPr>
          <p:sp>
            <p:nvSpPr>
              <p:cNvPr id="92" name="Line 60"/>
              <p:cNvSpPr>
                <a:spLocks noChangeShapeType="1"/>
              </p:cNvSpPr>
              <p:nvPr/>
            </p:nvSpPr>
            <p:spPr bwMode="auto">
              <a:xfrm flipV="1">
                <a:off x="1371005" y="2743200"/>
                <a:ext cx="643970" cy="225475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60"/>
              <p:cNvSpPr>
                <a:spLocks noChangeShapeType="1"/>
              </p:cNvSpPr>
              <p:nvPr/>
            </p:nvSpPr>
            <p:spPr bwMode="auto">
              <a:xfrm>
                <a:off x="1371005" y="2965549"/>
                <a:ext cx="609600" cy="155525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60"/>
              <p:cNvSpPr>
                <a:spLocks noChangeShapeType="1"/>
              </p:cNvSpPr>
              <p:nvPr/>
            </p:nvSpPr>
            <p:spPr bwMode="auto">
              <a:xfrm flipV="1">
                <a:off x="1412835" y="2773942"/>
                <a:ext cx="796370" cy="19473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60"/>
              <p:cNvSpPr>
                <a:spLocks noChangeShapeType="1"/>
              </p:cNvSpPr>
              <p:nvPr/>
            </p:nvSpPr>
            <p:spPr bwMode="auto">
              <a:xfrm flipV="1">
                <a:off x="1371600" y="2968674"/>
                <a:ext cx="456605" cy="312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59"/>
            <p:cNvSpPr>
              <a:spLocks noChangeShapeType="1"/>
            </p:cNvSpPr>
            <p:nvPr/>
          </p:nvSpPr>
          <p:spPr bwMode="auto">
            <a:xfrm>
              <a:off x="7233928" y="5105400"/>
              <a:ext cx="457199" cy="3810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Line 59"/>
            <p:cNvSpPr>
              <a:spLocks noChangeShapeType="1"/>
            </p:cNvSpPr>
            <p:nvPr/>
          </p:nvSpPr>
          <p:spPr bwMode="auto">
            <a:xfrm flipH="1" flipV="1">
              <a:off x="5862328" y="2438401"/>
              <a:ext cx="457200" cy="533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8" name="Oval 97"/>
          <p:cNvSpPr/>
          <p:nvPr/>
        </p:nvSpPr>
        <p:spPr>
          <a:xfrm>
            <a:off x="7953401" y="3048000"/>
            <a:ext cx="228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98" idx="0"/>
            <a:endCxn id="95" idx="0"/>
          </p:cNvCxnSpPr>
          <p:nvPr/>
        </p:nvCxnSpPr>
        <p:spPr>
          <a:xfrm flipH="1">
            <a:off x="7415524" y="3048000"/>
            <a:ext cx="652177" cy="4540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8" idx="4"/>
            <a:endCxn id="95" idx="0"/>
          </p:cNvCxnSpPr>
          <p:nvPr/>
        </p:nvCxnSpPr>
        <p:spPr>
          <a:xfrm flipH="1" flipV="1">
            <a:off x="7415524" y="3502074"/>
            <a:ext cx="652177" cy="384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Box 36"/>
          <p:cNvSpPr txBox="1">
            <a:spLocks noChangeArrowheads="1"/>
          </p:cNvSpPr>
          <p:nvPr/>
        </p:nvSpPr>
        <p:spPr bwMode="auto">
          <a:xfrm>
            <a:off x="4191000" y="31242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trigger</a:t>
            </a:r>
            <a:endParaRPr lang="en-US" altLang="zh-CN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5" name="Text Box 36"/>
          <p:cNvSpPr txBox="1">
            <a:spLocks noChangeArrowheads="1"/>
          </p:cNvSpPr>
          <p:nvPr/>
        </p:nvSpPr>
        <p:spPr bwMode="auto">
          <a:xfrm>
            <a:off x="7505296" y="2438400"/>
            <a:ext cx="148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reconstructed </a:t>
            </a:r>
          </a:p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recoil jet</a:t>
            </a:r>
            <a:endParaRPr lang="en-US" altLang="zh-CN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6" name="Line 57"/>
          <p:cNvSpPr>
            <a:spLocks noChangeShapeType="1"/>
          </p:cNvSpPr>
          <p:nvPr/>
        </p:nvSpPr>
        <p:spPr bwMode="auto">
          <a:xfrm flipH="1" flipV="1">
            <a:off x="4753001" y="3505200"/>
            <a:ext cx="990600" cy="1280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95800" y="1600200"/>
            <a:ext cx="4343400" cy="2590800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leading particle in recoil jet </a:t>
            </a:r>
          </a:p>
          <a:p>
            <a:pPr marL="1830388" lvl="1" indent="-246063"/>
            <a:r>
              <a:rPr lang="en-US" dirty="0" smtClean="0"/>
              <a:t>Selects same jet population in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endParaRPr lang="en-US" dirty="0" smtClean="0"/>
          </a:p>
          <a:p>
            <a:pPr marL="1830388" lvl="1" indent="-246063"/>
            <a:r>
              <a:rPr lang="en-US" dirty="0" smtClean="0"/>
              <a:t>Little jet-medium interaction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Hadron-Jet Correlations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3549"/>
            <a:ext cx="3962400" cy="39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43800" y="1143000"/>
            <a:ext cx="1600200" cy="33855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STAR,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QM 2009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4343400" y="2438400"/>
            <a:ext cx="1981200" cy="1633210"/>
            <a:chOff x="4267200" y="2209800"/>
            <a:chExt cx="1981200" cy="1633210"/>
          </a:xfrm>
        </p:grpSpPr>
        <p:grpSp>
          <p:nvGrpSpPr>
            <p:cNvPr id="7" name="Group 16"/>
            <p:cNvGrpSpPr/>
            <p:nvPr/>
          </p:nvGrpSpPr>
          <p:grpSpPr>
            <a:xfrm>
              <a:off x="4343400" y="2209800"/>
              <a:ext cx="1676400" cy="1547649"/>
              <a:chOff x="4343400" y="2209800"/>
              <a:chExt cx="1676400" cy="1547649"/>
            </a:xfrm>
          </p:grpSpPr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853" r="15385" b="11473"/>
              <a:stretch>
                <a:fillRect/>
              </a:stretch>
            </p:blipFill>
            <p:spPr bwMode="auto">
              <a:xfrm>
                <a:off x="4343400" y="2286000"/>
                <a:ext cx="16764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543098" y="2209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486400" y="3605049"/>
                <a:ext cx="533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267200" y="2209800"/>
              <a:ext cx="228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53000" y="3581400"/>
              <a:ext cx="1295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B, </a:t>
              </a: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100" baseline="-25000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100" baseline="30000" dirty="0" err="1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 &gt; 6 </a:t>
              </a: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GeV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100" i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1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4495800" y="5148590"/>
            <a:ext cx="2133600" cy="1557010"/>
            <a:chOff x="4495800" y="4495800"/>
            <a:chExt cx="2133600" cy="1557010"/>
          </a:xfrm>
        </p:grpSpPr>
        <p:grpSp>
          <p:nvGrpSpPr>
            <p:cNvPr id="10" name="Group 19"/>
            <p:cNvGrpSpPr/>
            <p:nvPr/>
          </p:nvGrpSpPr>
          <p:grpSpPr>
            <a:xfrm>
              <a:off x="4648200" y="4511566"/>
              <a:ext cx="1607346" cy="1355834"/>
              <a:chOff x="4648200" y="4511566"/>
              <a:chExt cx="1607346" cy="1355834"/>
            </a:xfrm>
          </p:grpSpPr>
          <p:pic>
            <p:nvPicPr>
              <p:cNvPr id="3482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9005" b="14453"/>
              <a:stretch>
                <a:fillRect/>
              </a:stretch>
            </p:blipFill>
            <p:spPr bwMode="auto">
              <a:xfrm>
                <a:off x="4648200" y="4572000"/>
                <a:ext cx="1607346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4800600" y="4511566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495800" y="4495800"/>
              <a:ext cx="228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5791200"/>
              <a:ext cx="1295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B, </a:t>
              </a: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100" baseline="-25000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100" baseline="30000" dirty="0" err="1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 &gt; 2 </a:t>
              </a: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GeV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100" i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100" i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3733800" y="1981200"/>
            <a:ext cx="762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33800" y="3962400"/>
            <a:ext cx="838200" cy="533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10"/>
          <p:cNvSpPr txBox="1">
            <a:spLocks/>
          </p:cNvSpPr>
          <p:nvPr/>
        </p:nvSpPr>
        <p:spPr>
          <a:xfrm>
            <a:off x="4495800" y="4267200"/>
            <a:ext cx="4343400" cy="2590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leading particle in recoil jet </a:t>
            </a:r>
          </a:p>
          <a:p>
            <a:pPr marL="1830388" marR="0" lvl="1" indent="-246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More interaction</a:t>
            </a:r>
          </a:p>
          <a:p>
            <a:pPr marL="1830388" marR="0" lvl="1" indent="-246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Significant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redistribution of energy in jet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Dihadron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838200"/>
          </a:xfrm>
        </p:spPr>
        <p:txBody>
          <a:bodyPr/>
          <a:lstStyle/>
          <a:p>
            <a:r>
              <a:rPr lang="en-US" dirty="0" smtClean="0"/>
              <a:t>Investigate correlations of all “associated” particles with a “trigger”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 flipH="1">
            <a:off x="3662672" y="1447800"/>
            <a:ext cx="1704018" cy="3429000"/>
            <a:chOff x="3771" y="1712"/>
            <a:chExt cx="987" cy="1536"/>
          </a:xfrm>
        </p:grpSpPr>
        <p:sp>
          <p:nvSpPr>
            <p:cNvPr id="22" name="Oval 46"/>
            <p:cNvSpPr>
              <a:spLocks noChangeArrowheads="1"/>
            </p:cNvSpPr>
            <p:nvPr/>
          </p:nvSpPr>
          <p:spPr bwMode="auto">
            <a:xfrm>
              <a:off x="3771" y="1712"/>
              <a:ext cx="960" cy="153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3" name="Oval 47"/>
            <p:cNvSpPr>
              <a:spLocks noChangeArrowheads="1"/>
            </p:cNvSpPr>
            <p:nvPr/>
          </p:nvSpPr>
          <p:spPr bwMode="auto">
            <a:xfrm>
              <a:off x="4443" y="2336"/>
              <a:ext cx="96" cy="9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4" name="Oval 48"/>
            <p:cNvSpPr>
              <a:spLocks noChangeArrowheads="1"/>
            </p:cNvSpPr>
            <p:nvPr/>
          </p:nvSpPr>
          <p:spPr bwMode="auto">
            <a:xfrm>
              <a:off x="4491" y="2432"/>
              <a:ext cx="96" cy="9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 rot="1612189">
              <a:off x="4539" y="2432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 rot="1612189">
              <a:off x="4251" y="2384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 rot="1612189">
              <a:off x="4018" y="2375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8" name="Freeform 52"/>
            <p:cNvSpPr>
              <a:spLocks/>
            </p:cNvSpPr>
            <p:nvPr/>
          </p:nvSpPr>
          <p:spPr bwMode="auto">
            <a:xfrm rot="1612189">
              <a:off x="3792" y="2359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9" name="Freeform 53"/>
            <p:cNvSpPr>
              <a:spLocks/>
            </p:cNvSpPr>
            <p:nvPr/>
          </p:nvSpPr>
          <p:spPr bwMode="auto">
            <a:xfrm rot="4917376">
              <a:off x="4233" y="234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30" name="Freeform 54"/>
            <p:cNvSpPr>
              <a:spLocks/>
            </p:cNvSpPr>
            <p:nvPr/>
          </p:nvSpPr>
          <p:spPr bwMode="auto">
            <a:xfrm rot="16682624" flipH="1">
              <a:off x="4153" y="244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rot="10800000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31" name="Freeform 55"/>
            <p:cNvSpPr>
              <a:spLocks/>
            </p:cNvSpPr>
            <p:nvPr/>
          </p:nvSpPr>
          <p:spPr bwMode="auto">
            <a:xfrm rot="4917376">
              <a:off x="4001" y="233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32" name="Freeform 56"/>
            <p:cNvSpPr>
              <a:spLocks/>
            </p:cNvSpPr>
            <p:nvPr/>
          </p:nvSpPr>
          <p:spPr bwMode="auto">
            <a:xfrm rot="16682624" flipH="1">
              <a:off x="3921" y="243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rot="10800000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</p:grpSp>
      <p:sp>
        <p:nvSpPr>
          <p:cNvPr id="15" name="Line 58"/>
          <p:cNvSpPr>
            <a:spLocks noChangeShapeType="1"/>
          </p:cNvSpPr>
          <p:nvPr/>
        </p:nvSpPr>
        <p:spPr bwMode="auto">
          <a:xfrm flipV="1">
            <a:off x="5029200" y="1981198"/>
            <a:ext cx="838200" cy="5334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 flipH="1">
            <a:off x="3446865" y="3651200"/>
            <a:ext cx="479956" cy="40853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5105995" y="2666702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>
            <a:off x="5078371" y="3405634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62"/>
          <p:cNvSpPr>
            <a:spLocks noChangeShapeType="1"/>
          </p:cNvSpPr>
          <p:nvPr/>
        </p:nvSpPr>
        <p:spPr bwMode="auto">
          <a:xfrm flipH="1" flipV="1">
            <a:off x="3270765" y="2572941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63"/>
          <p:cNvSpPr>
            <a:spLocks noChangeShapeType="1"/>
          </p:cNvSpPr>
          <p:nvPr/>
        </p:nvSpPr>
        <p:spPr bwMode="auto">
          <a:xfrm flipH="1">
            <a:off x="3243142" y="3311872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5867400" y="17526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associates</a:t>
            </a:r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V="1">
            <a:off x="5334000" y="2743200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>
            <a:off x="5334000" y="2965549"/>
            <a:ext cx="609600" cy="155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5299630" y="2773942"/>
            <a:ext cx="8725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5334595" y="2965549"/>
            <a:ext cx="532805" cy="31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40"/>
          <p:cNvGrpSpPr/>
          <p:nvPr/>
        </p:nvGrpSpPr>
        <p:grpSpPr>
          <a:xfrm rot="10800000">
            <a:off x="2861230" y="2974925"/>
            <a:ext cx="838200" cy="377874"/>
            <a:chOff x="1371005" y="2743200"/>
            <a:chExt cx="838200" cy="377874"/>
          </a:xfrm>
        </p:grpSpPr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1371005" y="2743200"/>
              <a:ext cx="643970" cy="2254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>
              <a:off x="1371005" y="2965549"/>
              <a:ext cx="609600" cy="1555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1412835" y="2773942"/>
              <a:ext cx="796370" cy="1947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 flipV="1">
              <a:off x="1371600" y="2968674"/>
              <a:ext cx="456605" cy="312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Line 57"/>
          <p:cNvSpPr>
            <a:spLocks noChangeShapeType="1"/>
          </p:cNvSpPr>
          <p:nvPr/>
        </p:nvSpPr>
        <p:spPr bwMode="auto">
          <a:xfrm flipH="1" flipV="1">
            <a:off x="2667000" y="2999269"/>
            <a:ext cx="990600" cy="1280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59"/>
          <p:cNvSpPr>
            <a:spLocks noChangeShapeType="1"/>
          </p:cNvSpPr>
          <p:nvPr/>
        </p:nvSpPr>
        <p:spPr bwMode="auto">
          <a:xfrm>
            <a:off x="4876800" y="4419600"/>
            <a:ext cx="457199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" name="Line 59"/>
          <p:cNvSpPr>
            <a:spLocks noChangeShapeType="1"/>
          </p:cNvSpPr>
          <p:nvPr/>
        </p:nvSpPr>
        <p:spPr bwMode="auto">
          <a:xfrm flipH="1" flipV="1">
            <a:off x="3505200" y="1752601"/>
            <a:ext cx="4572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1600200" y="2590800"/>
            <a:ext cx="149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trigger hadron</a:t>
            </a:r>
            <a:endParaRPr lang="en-US" altLang="zh-CN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Jet-hadron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838200"/>
          </a:xfrm>
        </p:spPr>
        <p:txBody>
          <a:bodyPr/>
          <a:lstStyle/>
          <a:p>
            <a:r>
              <a:rPr lang="en-US" dirty="0" smtClean="0"/>
              <a:t>Jet-hadron correlations have increased kinematic reach compared to dihadron correlations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 flipH="1">
            <a:off x="3662672" y="1447800"/>
            <a:ext cx="1704018" cy="3429000"/>
            <a:chOff x="3771" y="1712"/>
            <a:chExt cx="987" cy="1536"/>
          </a:xfrm>
        </p:grpSpPr>
        <p:sp>
          <p:nvSpPr>
            <p:cNvPr id="22" name="Oval 46"/>
            <p:cNvSpPr>
              <a:spLocks noChangeArrowheads="1"/>
            </p:cNvSpPr>
            <p:nvPr/>
          </p:nvSpPr>
          <p:spPr bwMode="auto">
            <a:xfrm>
              <a:off x="3771" y="1712"/>
              <a:ext cx="960" cy="153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3" name="Oval 47"/>
            <p:cNvSpPr>
              <a:spLocks noChangeArrowheads="1"/>
            </p:cNvSpPr>
            <p:nvPr/>
          </p:nvSpPr>
          <p:spPr bwMode="auto">
            <a:xfrm>
              <a:off x="4443" y="2336"/>
              <a:ext cx="96" cy="9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4" name="Oval 48"/>
            <p:cNvSpPr>
              <a:spLocks noChangeArrowheads="1"/>
            </p:cNvSpPr>
            <p:nvPr/>
          </p:nvSpPr>
          <p:spPr bwMode="auto">
            <a:xfrm>
              <a:off x="4491" y="2432"/>
              <a:ext cx="96" cy="9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 rot="1612189">
              <a:off x="4539" y="2432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 rot="1612189">
              <a:off x="4251" y="2384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 rot="1612189">
              <a:off x="4018" y="2375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8" name="Freeform 52"/>
            <p:cNvSpPr>
              <a:spLocks/>
            </p:cNvSpPr>
            <p:nvPr/>
          </p:nvSpPr>
          <p:spPr bwMode="auto">
            <a:xfrm rot="1612189">
              <a:off x="3792" y="2359"/>
              <a:ext cx="219" cy="86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29" name="Freeform 53"/>
            <p:cNvSpPr>
              <a:spLocks/>
            </p:cNvSpPr>
            <p:nvPr/>
          </p:nvSpPr>
          <p:spPr bwMode="auto">
            <a:xfrm rot="4917376">
              <a:off x="4233" y="234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30" name="Freeform 54"/>
            <p:cNvSpPr>
              <a:spLocks/>
            </p:cNvSpPr>
            <p:nvPr/>
          </p:nvSpPr>
          <p:spPr bwMode="auto">
            <a:xfrm rot="16682624" flipH="1">
              <a:off x="4153" y="244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rot="10800000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31" name="Freeform 55"/>
            <p:cNvSpPr>
              <a:spLocks/>
            </p:cNvSpPr>
            <p:nvPr/>
          </p:nvSpPr>
          <p:spPr bwMode="auto">
            <a:xfrm rot="4917376">
              <a:off x="4001" y="233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32" name="Freeform 56"/>
            <p:cNvSpPr>
              <a:spLocks/>
            </p:cNvSpPr>
            <p:nvPr/>
          </p:nvSpPr>
          <p:spPr bwMode="auto">
            <a:xfrm rot="16682624" flipH="1">
              <a:off x="3921" y="2432"/>
              <a:ext cx="88" cy="54"/>
            </a:xfrm>
            <a:custGeom>
              <a:avLst/>
              <a:gdLst>
                <a:gd name="T0" fmla="*/ 0 w 1248"/>
                <a:gd name="T1" fmla="*/ 0 h 760"/>
                <a:gd name="T2" fmla="*/ 0 w 1248"/>
                <a:gd name="T3" fmla="*/ 0 h 760"/>
                <a:gd name="T4" fmla="*/ 0 w 1248"/>
                <a:gd name="T5" fmla="*/ 0 h 760"/>
                <a:gd name="T6" fmla="*/ 0 w 1248"/>
                <a:gd name="T7" fmla="*/ 0 h 760"/>
                <a:gd name="T8" fmla="*/ 0 w 1248"/>
                <a:gd name="T9" fmla="*/ 0 h 760"/>
                <a:gd name="T10" fmla="*/ 0 w 1248"/>
                <a:gd name="T11" fmla="*/ 0 h 760"/>
                <a:gd name="T12" fmla="*/ 0 w 1248"/>
                <a:gd name="T13" fmla="*/ 0 h 760"/>
                <a:gd name="T14" fmla="*/ 0 w 1248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760"/>
                <a:gd name="T26" fmla="*/ 1248 w 1248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760">
                  <a:moveTo>
                    <a:pt x="0" y="760"/>
                  </a:moveTo>
                  <a:cubicBezTo>
                    <a:pt x="96" y="760"/>
                    <a:pt x="192" y="760"/>
                    <a:pt x="240" y="712"/>
                  </a:cubicBezTo>
                  <a:cubicBezTo>
                    <a:pt x="288" y="664"/>
                    <a:pt x="240" y="512"/>
                    <a:pt x="288" y="472"/>
                  </a:cubicBezTo>
                  <a:cubicBezTo>
                    <a:pt x="336" y="432"/>
                    <a:pt x="472" y="512"/>
                    <a:pt x="528" y="472"/>
                  </a:cubicBezTo>
                  <a:cubicBezTo>
                    <a:pt x="584" y="432"/>
                    <a:pt x="560" y="264"/>
                    <a:pt x="624" y="232"/>
                  </a:cubicBezTo>
                  <a:cubicBezTo>
                    <a:pt x="688" y="200"/>
                    <a:pt x="856" y="312"/>
                    <a:pt x="912" y="280"/>
                  </a:cubicBezTo>
                  <a:cubicBezTo>
                    <a:pt x="968" y="248"/>
                    <a:pt x="904" y="80"/>
                    <a:pt x="960" y="40"/>
                  </a:cubicBezTo>
                  <a:cubicBezTo>
                    <a:pt x="1016" y="0"/>
                    <a:pt x="1132" y="20"/>
                    <a:pt x="1248" y="40"/>
                  </a:cubicBez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rot="10800000"/>
            <a:lstStyle/>
            <a:p>
              <a:pPr defTabSz="457200">
                <a:lnSpc>
                  <a:spcPct val="100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en-US" sz="2400">
                <a:ea typeface="MS PGothic" pitchFamily="34" charset="-128"/>
              </a:endParaRPr>
            </a:p>
          </p:txBody>
        </p:sp>
      </p:grpSp>
      <p:sp>
        <p:nvSpPr>
          <p:cNvPr id="15" name="Line 58"/>
          <p:cNvSpPr>
            <a:spLocks noChangeShapeType="1"/>
          </p:cNvSpPr>
          <p:nvPr/>
        </p:nvSpPr>
        <p:spPr bwMode="auto">
          <a:xfrm flipV="1">
            <a:off x="5029200" y="1981198"/>
            <a:ext cx="838200" cy="5334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 flipH="1">
            <a:off x="3446865" y="3651200"/>
            <a:ext cx="479956" cy="40853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5105995" y="2666702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>
            <a:off x="5078371" y="3405634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62"/>
          <p:cNvSpPr>
            <a:spLocks noChangeShapeType="1"/>
          </p:cNvSpPr>
          <p:nvPr/>
        </p:nvSpPr>
        <p:spPr bwMode="auto">
          <a:xfrm flipH="1" flipV="1">
            <a:off x="3270765" y="2572941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63"/>
          <p:cNvSpPr>
            <a:spLocks noChangeShapeType="1"/>
          </p:cNvSpPr>
          <p:nvPr/>
        </p:nvSpPr>
        <p:spPr bwMode="auto">
          <a:xfrm flipH="1">
            <a:off x="3243142" y="3311872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5867400" y="17526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associates</a:t>
            </a:r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V="1">
            <a:off x="5334000" y="2743200"/>
            <a:ext cx="6439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>
            <a:off x="5334000" y="2965549"/>
            <a:ext cx="609600" cy="155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5299630" y="2773942"/>
            <a:ext cx="872570" cy="225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5334595" y="2971800"/>
            <a:ext cx="532805" cy="31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0"/>
          <p:cNvGrpSpPr/>
          <p:nvPr/>
        </p:nvGrpSpPr>
        <p:grpSpPr>
          <a:xfrm rot="10800000">
            <a:off x="2861230" y="2996292"/>
            <a:ext cx="838200" cy="377874"/>
            <a:chOff x="1371005" y="2743200"/>
            <a:chExt cx="838200" cy="377874"/>
          </a:xfrm>
        </p:grpSpPr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1371005" y="2743200"/>
              <a:ext cx="643970" cy="2254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>
              <a:off x="1371005" y="2965549"/>
              <a:ext cx="609600" cy="1555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1412835" y="2773942"/>
              <a:ext cx="796370" cy="1947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 flipV="1">
              <a:off x="1371600" y="2968674"/>
              <a:ext cx="456605" cy="312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Line 59"/>
          <p:cNvSpPr>
            <a:spLocks noChangeShapeType="1"/>
          </p:cNvSpPr>
          <p:nvPr/>
        </p:nvSpPr>
        <p:spPr bwMode="auto">
          <a:xfrm>
            <a:off x="4876800" y="4419600"/>
            <a:ext cx="457199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" name="Line 59"/>
          <p:cNvSpPr>
            <a:spLocks noChangeShapeType="1"/>
          </p:cNvSpPr>
          <p:nvPr/>
        </p:nvSpPr>
        <p:spPr bwMode="auto">
          <a:xfrm flipH="1" flipV="1">
            <a:off x="3505200" y="1752601"/>
            <a:ext cx="4572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895600" y="2743200"/>
            <a:ext cx="228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0"/>
            <a:endCxn id="40" idx="0"/>
          </p:cNvCxnSpPr>
          <p:nvPr/>
        </p:nvCxnSpPr>
        <p:spPr>
          <a:xfrm>
            <a:off x="3009900" y="2743200"/>
            <a:ext cx="688935" cy="4023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4"/>
            <a:endCxn id="40" idx="0"/>
          </p:cNvCxnSpPr>
          <p:nvPr/>
        </p:nvCxnSpPr>
        <p:spPr>
          <a:xfrm flipV="1">
            <a:off x="3009900" y="3145566"/>
            <a:ext cx="688935" cy="4358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1828800" y="2438400"/>
            <a:ext cx="148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reconstructed </a:t>
            </a:r>
          </a:p>
          <a:p>
            <a:pPr defTabSz="457200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zh-CN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trigger jet</a:t>
            </a:r>
            <a:endParaRPr lang="en-US" altLang="zh-CN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Jet-hadron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257800" cy="5105400"/>
          </a:xfrm>
        </p:spPr>
        <p:txBody>
          <a:bodyPr/>
          <a:lstStyle/>
          <a:p>
            <a:r>
              <a:rPr lang="en-US" sz="2000" dirty="0" smtClean="0"/>
              <a:t>Jet Reconstruction: Anti-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, R = 0.4</a:t>
            </a:r>
          </a:p>
          <a:p>
            <a:pPr lvl="0"/>
            <a:r>
              <a:rPr lang="en-US" sz="2000" dirty="0" smtClean="0">
                <a:latin typeface="Times New Roman"/>
                <a:cs typeface="Times New Roman"/>
              </a:rPr>
              <a:t>High tower trigger</a:t>
            </a:r>
          </a:p>
          <a:p>
            <a:pPr lvl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	→ E</a:t>
            </a:r>
            <a:r>
              <a:rPr lang="en-US" sz="2000" baseline="-25000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 &gt; 6 </a:t>
            </a:r>
            <a:r>
              <a:rPr lang="en-US" sz="2000" dirty="0" err="1" smtClean="0">
                <a:latin typeface="Times New Roman"/>
                <a:cs typeface="Times New Roman"/>
              </a:rPr>
              <a:t>GeV</a:t>
            </a:r>
            <a:r>
              <a:rPr lang="en-US" sz="2000" dirty="0" smtClean="0">
                <a:latin typeface="Times New Roman"/>
                <a:cs typeface="Times New Roman"/>
              </a:rPr>
              <a:t> in a single BEMC tower 				</a:t>
            </a:r>
            <a:r>
              <a:rPr lang="en-US" sz="1600" dirty="0" smtClean="0">
                <a:latin typeface="Times New Roman"/>
                <a:cs typeface="Times New Roman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rPr>
              <a:t>Δφ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rPr>
              <a:t>x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rPr>
              <a:t>Δη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rPr>
              <a:t> = 0.05 x 0.05)</a:t>
            </a:r>
            <a:endParaRPr lang="en-US" sz="1600" dirty="0" smtClean="0"/>
          </a:p>
          <a:p>
            <a:r>
              <a:rPr lang="en-US" sz="2000" dirty="0" smtClean="0"/>
              <a:t>Use tracks (towers) with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(E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) &gt; 2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/>
            <a:r>
              <a:rPr lang="en-US" sz="2000" dirty="0" smtClean="0"/>
              <a:t>Reduce effects of background fluctuations</a:t>
            </a:r>
          </a:p>
          <a:p>
            <a:pPr lvl="1"/>
            <a:r>
              <a:rPr lang="en-US" sz="2000" dirty="0" smtClean="0"/>
              <a:t>Comparison to </a:t>
            </a:r>
            <a:r>
              <a:rPr lang="en-US" sz="2000" dirty="0" err="1" smtClean="0"/>
              <a:t>p+p</a:t>
            </a:r>
            <a:r>
              <a:rPr lang="en-US" sz="2000" dirty="0" smtClean="0"/>
              <a:t> is more straightforward</a:t>
            </a:r>
          </a:p>
          <a:p>
            <a:r>
              <a:rPr lang="en-US" sz="2000" dirty="0" smtClean="0"/>
              <a:t>Trigger (nearside) jet population is highly-biased</a:t>
            </a:r>
          </a:p>
          <a:p>
            <a:pPr lvl="1"/>
            <a:r>
              <a:rPr lang="en-US" sz="2000" dirty="0" smtClean="0"/>
              <a:t>Used to assign conservative uncertainties to shape of </a:t>
            </a:r>
            <a:r>
              <a:rPr lang="en-US" sz="2000" dirty="0" err="1" smtClean="0"/>
              <a:t>combinatoric</a:t>
            </a:r>
            <a:r>
              <a:rPr lang="en-US" sz="2000" dirty="0" smtClean="0"/>
              <a:t> background      (v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and trigger jet energy scale</a:t>
            </a:r>
          </a:p>
          <a:p>
            <a:r>
              <a:rPr lang="en-US" sz="2000" dirty="0" smtClean="0"/>
              <a:t>Recoil (</a:t>
            </a:r>
            <a:r>
              <a:rPr lang="en-US" sz="2000" dirty="0" err="1" smtClean="0"/>
              <a:t>awayside</a:t>
            </a:r>
            <a:r>
              <a:rPr lang="en-US" sz="2000" dirty="0" smtClean="0"/>
              <a:t>) jet fragmentation is unbiased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 err="1" smtClean="0"/>
              <a:t>Ohlson</a:t>
            </a:r>
            <a:r>
              <a:rPr lang="en-US" dirty="0" smtClean="0"/>
              <a:t> -- Jets in STAR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88646"/>
            <a:ext cx="3352800" cy="528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Awayside</a:t>
            </a:r>
            <a:r>
              <a:rPr lang="en-US" dirty="0" smtClean="0"/>
              <a:t> Gaussian Widths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5181600"/>
            <a:ext cx="7620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Awayside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widths are highly-dependent 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modulation.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Further information is needed about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jet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jet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(possible correlation of jets with reaction plane / participant planes)…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280" y="1405608"/>
            <a:ext cx="5102320" cy="362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05400" y="3581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81200"/>
            <a:ext cx="5110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Awayside</a:t>
            </a:r>
            <a:r>
              <a:rPr lang="en-US" dirty="0" smtClean="0"/>
              <a:t> Energy Balance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84035"/>
            <a:ext cx="4191000" cy="69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2971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91200" y="2435962"/>
          <a:ext cx="2819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331"/>
                <a:gridCol w="1637069"/>
              </a:tblGrid>
              <a:tr h="7765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800" b="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800" b="0" baseline="30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jet,rec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91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524000"/>
            <a:ext cx="3200400" cy="7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47800" y="5569803"/>
            <a:ext cx="64008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Suppression of high-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associated hadron yield is in large part balanced by low-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enhancement.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023948" y="3253143"/>
          <a:ext cx="1555120" cy="393700"/>
        </p:xfrm>
        <a:graphic>
          <a:graphicData uri="http://schemas.openxmlformats.org/presentationml/2006/ole">
            <p:oleObj spid="_x0000_s3077" name="Equation" r:id="rId6" imgW="1002960" imgH="25380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013217" y="3691293"/>
          <a:ext cx="1555120" cy="393700"/>
        </p:xfrm>
        <a:graphic>
          <a:graphicData uri="http://schemas.openxmlformats.org/presentationml/2006/ole">
            <p:oleObj spid="_x0000_s3078" name="Equation" r:id="rId7" imgW="1002960" imgH="25380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7420302" y="3234747"/>
            <a:ext cx="381000" cy="838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27581" y="3237377"/>
            <a:ext cx="381000" cy="838200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21717" y="3237377"/>
            <a:ext cx="381000" cy="83820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15200" y="4191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Uncertainties due to: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detector effects</a:t>
            </a:r>
          </a:p>
          <a:p>
            <a:r>
              <a:rPr lang="en-US" sz="1400" i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aseline="-250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i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aseline="-250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1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jet energy scale</a:t>
            </a:r>
            <a:endParaRPr lang="en-US" sz="1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257800"/>
          </a:xfrm>
        </p:spPr>
        <p:txBody>
          <a:bodyPr/>
          <a:lstStyle/>
          <a:p>
            <a:r>
              <a:rPr lang="en-US" dirty="0" smtClean="0"/>
              <a:t>Similar trigger jet population in </a:t>
            </a:r>
            <a:r>
              <a:rPr lang="en-US" dirty="0" err="1" smtClean="0"/>
              <a:t>Au+Au</a:t>
            </a:r>
            <a:r>
              <a:rPr lang="en-US" dirty="0" smtClean="0"/>
              <a:t> and </a:t>
            </a:r>
            <a:r>
              <a:rPr lang="en-US" dirty="0" err="1" smtClean="0"/>
              <a:t>p+p</a:t>
            </a:r>
            <a:r>
              <a:rPr lang="en-US" dirty="0" smtClean="0"/>
              <a:t> due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 and HT trigger requirements</a:t>
            </a:r>
          </a:p>
          <a:p>
            <a:r>
              <a:rPr lang="en-US" dirty="0" smtClean="0"/>
              <a:t>Compare recoil jet spectrum in </a:t>
            </a:r>
            <a:r>
              <a:rPr lang="en-US" dirty="0" err="1" smtClean="0"/>
              <a:t>Au+Au</a:t>
            </a:r>
            <a:r>
              <a:rPr lang="en-US" dirty="0" smtClean="0"/>
              <a:t> and </a:t>
            </a:r>
            <a:r>
              <a:rPr lang="en-US" dirty="0" err="1" smtClean="0"/>
              <a:t>p+p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Suppression of recoil jet in </a:t>
            </a:r>
            <a:r>
              <a:rPr lang="en-US" dirty="0" err="1" smtClean="0"/>
              <a:t>Au+Au</a:t>
            </a:r>
            <a:endParaRPr lang="en-US" dirty="0" smtClean="0"/>
          </a:p>
          <a:p>
            <a:r>
              <a:rPr lang="en-US" dirty="0" smtClean="0"/>
              <a:t>Due to softening and/or broadening outside of jet cone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Dijet Coincidence 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Alice Ohlson -- Jets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693-B28C-42F4-879E-8266D73FCC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25908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Trigger Jet: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 = 0.4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T,cut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jet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 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Recoil Jet: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 = 0.4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T,cut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98120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STAR, QM 2009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2438400"/>
            <a:ext cx="4419600" cy="2971800"/>
            <a:chOff x="685800" y="2438400"/>
            <a:chExt cx="4419600" cy="2971800"/>
          </a:xfrm>
        </p:grpSpPr>
        <p:pic>
          <p:nvPicPr>
            <p:cNvPr id="12" name="Picture 11" descr="tempUnfSpectrumPlotNOSYST.gif"/>
            <p:cNvPicPr>
              <a:picLocks noChangeAspect="1"/>
            </p:cNvPicPr>
            <p:nvPr/>
          </p:nvPicPr>
          <p:blipFill>
            <a:blip r:embed="rId2" cstate="print"/>
            <a:srcRect t="7257" r="6452"/>
            <a:stretch>
              <a:fillRect/>
            </a:stretch>
          </p:blipFill>
          <p:spPr bwMode="auto">
            <a:xfrm>
              <a:off x="685800" y="2438400"/>
              <a:ext cx="44196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447800" y="4191000"/>
              <a:ext cx="9906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40386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p+p</a:t>
              </a:r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Au+Au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(0-20%)</a:t>
              </a:r>
            </a:p>
            <a:p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Au+Au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(0-20%) unfolded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524000" y="414633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524000" y="4388068"/>
              <a:ext cx="152400" cy="1313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flipV="1">
              <a:off x="1524000" y="4645572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5016</TotalTime>
  <Words>1730</Words>
  <Application>Microsoft Office PowerPoint</Application>
  <PresentationFormat>On-screen Show (4:3)</PresentationFormat>
  <Paragraphs>458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Flow</vt:lpstr>
      <vt:lpstr>Equation</vt:lpstr>
      <vt:lpstr>Jets and Jet-like Correlations in STAR</vt:lpstr>
      <vt:lpstr>STAR Jet-like Correlations Analyses*</vt:lpstr>
      <vt:lpstr>STAR (Solenoidal Tracker at RHIC)</vt:lpstr>
      <vt:lpstr>Dihadron Correlations</vt:lpstr>
      <vt:lpstr>Jet-hadron Correlations</vt:lpstr>
      <vt:lpstr>Jet-hadron Correlations</vt:lpstr>
      <vt:lpstr>Awayside Gaussian Widths</vt:lpstr>
      <vt:lpstr>Awayside Energy Balance</vt:lpstr>
      <vt:lpstr>Dijet Coincidence Rate</vt:lpstr>
      <vt:lpstr>2+1 Correlations</vt:lpstr>
      <vt:lpstr>“Symmetric” Triggers</vt:lpstr>
      <vt:lpstr>Asymmetric Triggers</vt:lpstr>
      <vt:lpstr>Jet-Hadron and 2+1 Correlations</vt:lpstr>
      <vt:lpstr>Why do PID in correlations?</vt:lpstr>
      <vt:lpstr>PID-triggered dihadron correlations</vt:lpstr>
      <vt:lpstr>Δη Correlations – Au+Au </vt:lpstr>
      <vt:lpstr>Δη Correlations – d+Au </vt:lpstr>
      <vt:lpstr>Jet-hadron Correlations w/PID</vt:lpstr>
      <vt:lpstr>p/π Ratio</vt:lpstr>
      <vt:lpstr>STAR Jet-like Correlations Analyses*</vt:lpstr>
      <vt:lpstr>Conclusions</vt:lpstr>
      <vt:lpstr>Still to come…. (QM and beyond!)</vt:lpstr>
      <vt:lpstr>Backup</vt:lpstr>
      <vt:lpstr>Jet Reconstruction</vt:lpstr>
      <vt:lpstr>Comparing Trigger Jets</vt:lpstr>
      <vt:lpstr>Trigger Jet Energy Scale Uncertainties</vt:lpstr>
      <vt:lpstr>Background Subtraction</vt:lpstr>
      <vt:lpstr>Min and Max v2 values</vt:lpstr>
      <vt:lpstr>PID – statistical separation</vt:lpstr>
      <vt:lpstr>PID – statistical separation</vt:lpstr>
      <vt:lpstr>Hadron-Jet Correlations</vt:lpstr>
      <vt:lpstr>Hadron-Jet Correlations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Jets,  Jet-hadron correlations,  and Jet vn</dc:title>
  <dc:creator>Physics</dc:creator>
  <cp:lastModifiedBy>Physics</cp:lastModifiedBy>
  <cp:revision>685</cp:revision>
  <dcterms:created xsi:type="dcterms:W3CDTF">2012-01-16T18:08:34Z</dcterms:created>
  <dcterms:modified xsi:type="dcterms:W3CDTF">2012-05-29T16:31:41Z</dcterms:modified>
</cp:coreProperties>
</file>