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26"/>
  </p:notesMasterIdLst>
  <p:sldIdLst>
    <p:sldId id="256" r:id="rId2"/>
    <p:sldId id="387" r:id="rId3"/>
    <p:sldId id="347" r:id="rId4"/>
    <p:sldId id="331" r:id="rId5"/>
    <p:sldId id="379" r:id="rId6"/>
    <p:sldId id="378" r:id="rId7"/>
    <p:sldId id="388" r:id="rId8"/>
    <p:sldId id="399" r:id="rId9"/>
    <p:sldId id="408" r:id="rId10"/>
    <p:sldId id="407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279" r:id="rId19"/>
    <p:sldId id="265" r:id="rId20"/>
    <p:sldId id="389" r:id="rId21"/>
    <p:sldId id="409" r:id="rId22"/>
    <p:sldId id="401" r:id="rId23"/>
    <p:sldId id="391" r:id="rId24"/>
    <p:sldId id="393" r:id="rId25"/>
  </p:sldIdLst>
  <p:sldSz cx="9144000" cy="6858000" type="screen4x3"/>
  <p:notesSz cx="7315200" cy="96012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ambria Math" pitchFamily="18" charset="0"/>
      <p:regular r:id="rId31"/>
    </p:embeddedFont>
    <p:embeddedFont>
      <p:font typeface="Gulim" pitchFamily="34" charset="-127"/>
      <p:regular r:id="rId32"/>
    </p:embeddedFont>
    <p:embeddedFont>
      <p:font typeface="MS PGothic" pitchFamily="34" charset="-128"/>
      <p:regular r:id="rId33"/>
    </p:embeddedFont>
    <p:embeddedFont>
      <p:font typeface="Arial Narrow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D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2" autoAdjust="0"/>
    <p:restoredTop sz="94411" autoAdjust="0"/>
  </p:normalViewPr>
  <p:slideViewPr>
    <p:cSldViewPr snapToGrid="0">
      <p:cViewPr>
        <p:scale>
          <a:sx n="66" d="100"/>
          <a:sy n="66" d="100"/>
        </p:scale>
        <p:origin x="-11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70C150A-53EF-4848-93D4-5DBF97375A84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923C866-921A-4D32-ADB9-9F969843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3C866-921A-4D32-ADB9-9F969843EC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3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3C866-921A-4D32-ADB9-9F969843EC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1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6C6E0-F91C-4D36-AAA0-3E00DE8D7E4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3C866-921A-4D32-ADB9-9F969843EC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5E1C-FEB9-4C92-ACE2-17073087F60D}" type="datetime1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1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83DB-4AE0-4554-9682-7D06CDD9B5FA}" type="datetime1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0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631A-DA8F-4826-B009-F241B0153ECB}" type="datetime1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8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E772-8D48-4770-ABF4-91A96648AA6A}" type="datetime1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5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572B-649F-4257-A127-7B1E5C2C6476}" type="datetime1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4F76-98E7-4069-81B5-60D16AFBF19A}" type="datetime1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8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FDC6-35A2-4A64-A8C4-D55E2BC9EA1A}" type="datetime1">
              <a:rPr lang="en-US" smtClean="0"/>
              <a:t>5/31/2012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2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B88E-7FD9-432C-BDF9-305BF0AF116C}" type="datetime1">
              <a:rPr lang="en-US" smtClean="0"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9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EF7B-B4F6-4E1E-B34C-C1DF565ED866}" type="datetime1">
              <a:rPr lang="en-US" smtClean="0"/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2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8601-1A07-436A-8A03-EAE769B42313}" type="datetime1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7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593A-7D00-4856-B88E-43FAFE0FAA5F}" type="datetime1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6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BF34-92B8-48F3-87A9-9703703F0328}" type="datetime1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6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sPHENIX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Future Program of the PHENIX collaboration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sz="3600" dirty="0" smtClean="0"/>
              <a:t>(central and forward rapidity)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Seto</a:t>
            </a:r>
          </a:p>
          <a:p>
            <a:r>
              <a:rPr lang="en-US" dirty="0" smtClean="0"/>
              <a:t>Hard Probes</a:t>
            </a:r>
          </a:p>
          <a:p>
            <a:r>
              <a:rPr lang="en-US" dirty="0" smtClean="0"/>
              <a:t>May 31,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4542971"/>
            <a:ext cx="2578518" cy="261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1038" descr="PHENIX bi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0919" y="57377"/>
            <a:ext cx="2403424" cy="784452"/>
          </a:xfrm>
          <a:prstGeom prst="rect">
            <a:avLst/>
          </a:prstGeom>
          <a:noFill/>
        </p:spPr>
      </p:pic>
      <p:pic>
        <p:nvPicPr>
          <p:cNvPr id="7" name="Picture 3080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8024" y="6216423"/>
            <a:ext cx="20859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63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central </a:t>
            </a:r>
            <a:r>
              <a:rPr lang="en-US" dirty="0" smtClean="0"/>
              <a:t>barrel Detector : Stage 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83" y="1331440"/>
            <a:ext cx="621982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337" y="2259278"/>
            <a:ext cx="1999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EMCAL</a:t>
            </a:r>
          </a:p>
          <a:p>
            <a:r>
              <a:rPr lang="en-US" sz="2000" dirty="0" smtClean="0"/>
              <a:t>Tungsten-Fiber</a:t>
            </a:r>
          </a:p>
          <a:p>
            <a:r>
              <a:rPr lang="en-US" sz="2000" dirty="0" smtClean="0"/>
              <a:t>Δ</a:t>
            </a:r>
            <a:r>
              <a:rPr lang="el-GR" sz="2000" dirty="0" smtClean="0"/>
              <a:t>ηΔφ</a:t>
            </a:r>
            <a:r>
              <a:rPr lang="en-US" sz="2000" dirty="0"/>
              <a:t> </a:t>
            </a:r>
            <a:r>
              <a:rPr lang="en-US" sz="2000" dirty="0" smtClean="0"/>
              <a:t>=0.02*0.02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~17X</a:t>
            </a:r>
            <a:r>
              <a:rPr lang="en-US" sz="2000" baseline="-25000" dirty="0" smtClean="0"/>
              <a:t>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564914" y="2362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373" y="6097933"/>
            <a:ext cx="250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stage I – 25K Channels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337" y="3995999"/>
            <a:ext cx="17955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HCAL</a:t>
            </a:r>
          </a:p>
          <a:p>
            <a:r>
              <a:rPr lang="en-US" sz="2000" dirty="0" smtClean="0"/>
              <a:t>Iron</a:t>
            </a:r>
            <a:r>
              <a:rPr lang="en-US" sz="2000" dirty="0"/>
              <a:t>-</a:t>
            </a:r>
            <a:r>
              <a:rPr lang="en-US" sz="2000" dirty="0" smtClean="0"/>
              <a:t>Scintillator</a:t>
            </a:r>
          </a:p>
          <a:p>
            <a:r>
              <a:rPr lang="en-US" sz="2000" dirty="0"/>
              <a:t>Δ</a:t>
            </a:r>
            <a:r>
              <a:rPr lang="el-GR" sz="2000" dirty="0"/>
              <a:t>ηΔφ</a:t>
            </a:r>
            <a:r>
              <a:rPr lang="en-US" sz="2000" dirty="0"/>
              <a:t> =0.1*0.1</a:t>
            </a:r>
            <a:endParaRPr lang="en-US" sz="2000" dirty="0" smtClean="0"/>
          </a:p>
          <a:p>
            <a:r>
              <a:rPr lang="en-US" sz="2000" dirty="0" smtClean="0"/>
              <a:t>5</a:t>
            </a:r>
            <a:r>
              <a:rPr lang="el-GR" sz="2000" dirty="0" smtClean="0"/>
              <a:t>λ</a:t>
            </a:r>
            <a:r>
              <a:rPr lang="en-US" sz="2000" dirty="0" smtClean="0"/>
              <a:t> (w/ EM=6</a:t>
            </a:r>
            <a:r>
              <a:rPr lang="el-GR" sz="2000" dirty="0" smtClean="0"/>
              <a:t> λ</a:t>
            </a:r>
            <a:r>
              <a:rPr lang="en-US" sz="2000" dirty="0" smtClean="0"/>
              <a:t>)</a:t>
            </a:r>
          </a:p>
          <a:p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8736" y="1437156"/>
            <a:ext cx="2198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err="1" smtClean="0"/>
              <a:t>Solenoidal</a:t>
            </a:r>
            <a:r>
              <a:rPr lang="en-US" sz="2000" u="sng" dirty="0" smtClean="0"/>
              <a:t> Magnet</a:t>
            </a:r>
          </a:p>
          <a:p>
            <a:r>
              <a:rPr lang="en-US" sz="2000" dirty="0" smtClean="0"/>
              <a:t>B=2T R=0.7m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3023" y="5974823"/>
            <a:ext cx="134363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|</a:t>
            </a:r>
            <a:r>
              <a:rPr lang="en-US" sz="2800" dirty="0"/>
              <a:t>η</a:t>
            </a:r>
            <a:r>
              <a:rPr lang="en-US" sz="2800" dirty="0" smtClean="0"/>
              <a:t>|&lt;1.1</a:t>
            </a:r>
            <a:endParaRPr lang="en-US" sz="36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860801" y="2362200"/>
            <a:ext cx="5312228" cy="4495800"/>
            <a:chOff x="5330885" y="3465838"/>
            <a:chExt cx="3842143" cy="339216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885" y="3465838"/>
              <a:ext cx="3842143" cy="3392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49143" y="4222478"/>
              <a:ext cx="183011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Geant-4 </a:t>
              </a:r>
            </a:p>
            <a:p>
              <a:r>
                <a:rPr lang="en-US" dirty="0" err="1" smtClean="0"/>
                <a:t>EMCal</a:t>
              </a:r>
              <a:r>
                <a:rPr lang="en-US" dirty="0" smtClean="0"/>
                <a:t> Resolution</a:t>
              </a:r>
            </a:p>
            <a:p>
              <a:r>
                <a:rPr lang="en-US" dirty="0" smtClean="0"/>
                <a:t>~14%/√E</a:t>
              </a:r>
            </a:p>
            <a:p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65714" y="2598056"/>
            <a:ext cx="5850887" cy="4243359"/>
            <a:chOff x="-2056669" y="944828"/>
            <a:chExt cx="5090155" cy="2781946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6669" y="944828"/>
              <a:ext cx="5090155" cy="2781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32541" y="1364976"/>
              <a:ext cx="16374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Geant-4</a:t>
              </a:r>
            </a:p>
            <a:p>
              <a:r>
                <a:rPr lang="en-US" dirty="0" err="1" smtClean="0"/>
                <a:t>Hcal</a:t>
              </a:r>
              <a:r>
                <a:rPr lang="en-US" dirty="0" smtClean="0"/>
                <a:t> Resolution</a:t>
              </a:r>
            </a:p>
            <a:p>
              <a:r>
                <a:rPr lang="en-US" dirty="0" smtClean="0"/>
                <a:t>~75%/√E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5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p</a:t>
            </a:r>
            <a:r>
              <a:rPr lang="en-US" dirty="0" err="1" smtClean="0"/>
              <a:t>+A</a:t>
            </a:r>
            <a:r>
              <a:rPr lang="en-US" dirty="0" smtClean="0"/>
              <a:t>: cold Nuclear Matter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0787" y="4452909"/>
            <a:ext cx="2403389" cy="3077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321" y="1291506"/>
            <a:ext cx="9106685" cy="5020476"/>
          </a:xfrm>
        </p:spPr>
        <p:txBody>
          <a:bodyPr>
            <a:normAutofit fontScale="40000" lnSpcReduction="20000"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6000" dirty="0" smtClean="0">
                <a:solidFill>
                  <a:srgbClr val="002060"/>
                </a:solidFill>
              </a:rPr>
              <a:t>Shadowing and </a:t>
            </a:r>
            <a:r>
              <a:rPr lang="en-US" sz="6000" dirty="0" err="1" smtClean="0">
                <a:solidFill>
                  <a:srgbClr val="002060"/>
                </a:solidFill>
              </a:rPr>
              <a:t>nPDFs</a:t>
            </a:r>
            <a:endParaRPr lang="en-US" sz="6000" dirty="0" smtClean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6000" dirty="0" smtClean="0">
                <a:solidFill>
                  <a:srgbClr val="0070C0"/>
                </a:solidFill>
              </a:rPr>
              <a:t>Color Glass Condensate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6000" dirty="0" smtClean="0">
                <a:solidFill>
                  <a:srgbClr val="FF0000"/>
                </a:solidFill>
              </a:rPr>
              <a:t>TMD Factorized gluon distributions: distributions dependent on k</a:t>
            </a:r>
            <a:r>
              <a:rPr lang="en-US" sz="6000" baseline="-25000" dirty="0" smtClean="0">
                <a:solidFill>
                  <a:srgbClr val="FF0000"/>
                </a:solidFill>
              </a:rPr>
              <a:t>T</a:t>
            </a:r>
          </a:p>
          <a:p>
            <a:pPr marL="742950" indent="-742950">
              <a:buFont typeface="+mj-lt"/>
              <a:buAutoNum type="arabicParenR"/>
            </a:pPr>
            <a:endParaRPr lang="en-US" sz="60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5100" dirty="0"/>
              <a:t>Problem: TMD factorization violated for </a:t>
            </a:r>
            <a:r>
              <a:rPr lang="en-US" sz="5100" dirty="0" err="1"/>
              <a:t>dijet</a:t>
            </a:r>
            <a:r>
              <a:rPr lang="en-US" sz="5100" dirty="0"/>
              <a:t> production in </a:t>
            </a:r>
            <a:r>
              <a:rPr lang="en-US" sz="5100" dirty="0" err="1"/>
              <a:t>hadron+hadron</a:t>
            </a:r>
            <a:r>
              <a:rPr lang="en-US" sz="5100" dirty="0"/>
              <a:t> collisions</a:t>
            </a:r>
          </a:p>
          <a:p>
            <a:pPr lvl="2">
              <a:buFont typeface="Arial Rounded MT Bold" pitchFamily="34" charset="0"/>
              <a:buChar char="–"/>
            </a:pPr>
            <a:r>
              <a:rPr lang="en-US" sz="5000" dirty="0">
                <a:solidFill>
                  <a:srgbClr val="0070C0"/>
                </a:solidFill>
              </a:rPr>
              <a:t>Solution: Get back effective TMD factorization in case of  small x </a:t>
            </a:r>
            <a:r>
              <a:rPr lang="en-US" sz="5000" dirty="0" err="1">
                <a:solidFill>
                  <a:srgbClr val="0070C0"/>
                </a:solidFill>
              </a:rPr>
              <a:t>partons</a:t>
            </a:r>
            <a:r>
              <a:rPr lang="en-US" sz="5000" dirty="0">
                <a:solidFill>
                  <a:srgbClr val="0070C0"/>
                </a:solidFill>
              </a:rPr>
              <a:t> at high density (“CGC regime”) – probed by quark, or </a:t>
            </a:r>
            <a:r>
              <a:rPr lang="en-US" sz="5000" dirty="0" smtClean="0">
                <a:solidFill>
                  <a:srgbClr val="0070C0"/>
                </a:solidFill>
              </a:rPr>
              <a:t>photon</a:t>
            </a:r>
          </a:p>
          <a:p>
            <a:pPr lvl="1">
              <a:buFont typeface="Wingdings" pitchFamily="2" charset="2"/>
              <a:buChar char="Ø"/>
            </a:pPr>
            <a:r>
              <a:rPr lang="en-US" sz="5100" dirty="0"/>
              <a:t>Problem: TMD </a:t>
            </a:r>
            <a:r>
              <a:rPr lang="en-US" sz="5100" dirty="0" err="1"/>
              <a:t>parton</a:t>
            </a:r>
            <a:r>
              <a:rPr lang="en-US" sz="5100" dirty="0"/>
              <a:t> distributions not universal</a:t>
            </a:r>
          </a:p>
          <a:p>
            <a:pPr lvl="2">
              <a:buFont typeface="Arial Rounded MT Bold" pitchFamily="34" charset="0"/>
              <a:buChar char="–"/>
            </a:pPr>
            <a:r>
              <a:rPr lang="en-US" sz="5000" dirty="0">
                <a:solidFill>
                  <a:srgbClr val="0070C0"/>
                </a:solidFill>
              </a:rPr>
              <a:t>Solution: they can be constructed for building blocks which ARE universal.</a:t>
            </a:r>
          </a:p>
          <a:p>
            <a:pPr lvl="2">
              <a:buFontTx/>
              <a:buChar char="»"/>
            </a:pPr>
            <a:r>
              <a:rPr lang="en-US" sz="5000" dirty="0"/>
              <a:t>e.g. </a:t>
            </a:r>
            <a:r>
              <a:rPr lang="en-US" sz="5000" dirty="0">
                <a:solidFill>
                  <a:srgbClr val="FF0000"/>
                </a:solidFill>
              </a:rPr>
              <a:t>Gluon PDF </a:t>
            </a:r>
            <a:r>
              <a:rPr lang="en-US" sz="5000" dirty="0">
                <a:solidFill>
                  <a:srgbClr val="FF0000"/>
                </a:solidFill>
                <a:sym typeface="Wingdings"/>
              </a:rPr>
              <a:t></a:t>
            </a:r>
            <a:r>
              <a:rPr lang="en-US" sz="5000" dirty="0">
                <a:solidFill>
                  <a:srgbClr val="FF0000"/>
                </a:solidFill>
              </a:rPr>
              <a:t>G</a:t>
            </a:r>
            <a:r>
              <a:rPr lang="en-US" sz="5000" baseline="30000" dirty="0">
                <a:solidFill>
                  <a:srgbClr val="FF0000"/>
                </a:solidFill>
              </a:rPr>
              <a:t>(1)</a:t>
            </a:r>
            <a:r>
              <a:rPr lang="en-US" sz="5000" dirty="0">
                <a:solidFill>
                  <a:srgbClr val="FF0000"/>
                </a:solidFill>
              </a:rPr>
              <a:t>(</a:t>
            </a:r>
            <a:r>
              <a:rPr lang="en-US" sz="5000" dirty="0" err="1">
                <a:solidFill>
                  <a:srgbClr val="FF0000"/>
                </a:solidFill>
              </a:rPr>
              <a:t>x,q</a:t>
            </a:r>
            <a:r>
              <a:rPr lang="en-US" sz="5000" b="1" baseline="-25000" dirty="0">
                <a:solidFill>
                  <a:srgbClr val="FF0000"/>
                </a:solidFill>
                <a:latin typeface="Symbol" pitchFamily="18" charset="2"/>
              </a:rPr>
              <a:t>^</a:t>
            </a:r>
            <a:r>
              <a:rPr lang="en-US" sz="5000" dirty="0">
                <a:solidFill>
                  <a:srgbClr val="FF0000"/>
                </a:solidFill>
              </a:rPr>
              <a:t>), G</a:t>
            </a:r>
            <a:r>
              <a:rPr lang="en-US" sz="5000" baseline="30000" dirty="0">
                <a:solidFill>
                  <a:srgbClr val="FF0000"/>
                </a:solidFill>
              </a:rPr>
              <a:t>(2)</a:t>
            </a:r>
            <a:r>
              <a:rPr lang="en-US" sz="5000" dirty="0">
                <a:solidFill>
                  <a:srgbClr val="FF0000"/>
                </a:solidFill>
              </a:rPr>
              <a:t>(x, q</a:t>
            </a:r>
            <a:r>
              <a:rPr lang="en-US" sz="5000" b="1" baseline="-25000" dirty="0">
                <a:solidFill>
                  <a:srgbClr val="FF0000"/>
                </a:solidFill>
                <a:latin typeface="Symbol" pitchFamily="18" charset="2"/>
              </a:rPr>
              <a:t>^</a:t>
            </a:r>
            <a:r>
              <a:rPr lang="en-US" sz="5000" dirty="0">
                <a:solidFill>
                  <a:srgbClr val="FF0000"/>
                </a:solidFill>
              </a:rPr>
              <a:t>)</a:t>
            </a:r>
          </a:p>
          <a:p>
            <a:pPr lvl="2">
              <a:buFontTx/>
              <a:buChar char="»"/>
            </a:pPr>
            <a:r>
              <a:rPr lang="en-US" sz="5000" dirty="0"/>
              <a:t>quantities derived via CGC and via TMD identical</a:t>
            </a:r>
          </a:p>
          <a:p>
            <a:pPr lvl="1">
              <a:buFont typeface="Wingdings" pitchFamily="2" charset="2"/>
              <a:buChar char="Ø"/>
            </a:pPr>
            <a:r>
              <a:rPr lang="en-US" sz="5100" dirty="0"/>
              <a:t>Equivalence between TMD  and CGC </a:t>
            </a:r>
            <a:endParaRPr lang="en-US" sz="5100" dirty="0" smtClean="0"/>
          </a:p>
          <a:p>
            <a:pPr marL="457200" lvl="1" indent="0">
              <a:buNone/>
            </a:pPr>
            <a:r>
              <a:rPr lang="en-US" sz="5100" dirty="0"/>
              <a:t> </a:t>
            </a:r>
            <a:r>
              <a:rPr lang="en-US" sz="5100" dirty="0" smtClean="0"/>
              <a:t>        approach at low-x</a:t>
            </a:r>
            <a:endParaRPr lang="en-US" sz="5100" dirty="0"/>
          </a:p>
          <a:p>
            <a:pPr lvl="1">
              <a:buFont typeface="Arial Rounded MT Bold" pitchFamily="34" charset="0"/>
              <a:buChar char="–"/>
            </a:pP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941" y="4744575"/>
            <a:ext cx="20383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3554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Three views of (saturated) gluons in nuclei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258454" y="2419688"/>
            <a:ext cx="6669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Domingues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Marquet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Xiao, Yuan arXiv:1101.07152v2, PRL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106, 022301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165" y="5694295"/>
            <a:ext cx="5872377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Spin: TMD PDF (Sivers )</a:t>
            </a:r>
            <a:r>
              <a:rPr lang="en-US" sz="2000" dirty="0" smtClean="0">
                <a:sym typeface="Symbol"/>
              </a:rPr>
              <a:t> </a:t>
            </a:r>
            <a:r>
              <a:rPr lang="en-US" sz="2000" dirty="0" smtClean="0"/>
              <a:t>Twist 3</a:t>
            </a:r>
            <a:r>
              <a:rPr lang="en-US" sz="2000" baseline="30000" dirty="0" smtClean="0"/>
              <a:t> </a:t>
            </a:r>
            <a:r>
              <a:rPr lang="en-US" sz="2000" baseline="30000" dirty="0" smtClean="0">
                <a:latin typeface="Arial Narrow"/>
              </a:rPr>
              <a:t>†</a:t>
            </a:r>
            <a:endParaRPr lang="en-US" sz="2000" baseline="30000" dirty="0" smtClean="0"/>
          </a:p>
          <a:p>
            <a:r>
              <a:rPr lang="en-US" sz="2000" dirty="0" smtClean="0"/>
              <a:t>CNM: CGC </a:t>
            </a:r>
            <a:r>
              <a:rPr lang="en-US" sz="2000" dirty="0">
                <a:sym typeface="Symbol"/>
              </a:rPr>
              <a:t></a:t>
            </a:r>
            <a:r>
              <a:rPr lang="en-US" sz="2000" dirty="0" smtClean="0"/>
              <a:t> TMD PDF</a:t>
            </a:r>
            <a:r>
              <a:rPr lang="en-US" sz="2000" dirty="0" smtClean="0">
                <a:sym typeface="Symbol"/>
              </a:rPr>
              <a:t>?</a:t>
            </a:r>
            <a:r>
              <a:rPr lang="en-US" sz="2000" dirty="0" smtClean="0"/>
              <a:t> Higher twist Shadowing?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427761" y="6402181"/>
            <a:ext cx="3165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 </a:t>
            </a:r>
            <a:r>
              <a:rPr lang="en-US" sz="1400" baseline="30000" dirty="0">
                <a:latin typeface="Arial Narrow"/>
              </a:rPr>
              <a:t>† </a:t>
            </a:r>
            <a:r>
              <a:rPr lang="en-US" sz="1400" dirty="0" err="1" smtClean="0"/>
              <a:t>Ji</a:t>
            </a:r>
            <a:r>
              <a:rPr lang="en-US" sz="1400" dirty="0" smtClean="0"/>
              <a:t>, </a:t>
            </a:r>
            <a:r>
              <a:rPr lang="en-US" sz="1400" dirty="0" err="1" smtClean="0"/>
              <a:t>Qiu</a:t>
            </a:r>
            <a:r>
              <a:rPr lang="en-US" sz="1400" dirty="0" smtClean="0"/>
              <a:t>, Volgesang, Yuan PRL 97, 082002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2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90179" y="3210745"/>
            <a:ext cx="4278050" cy="36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1497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: Measuring G</a:t>
            </a:r>
            <a:r>
              <a:rPr lang="en-US" baseline="30000" dirty="0" smtClean="0"/>
              <a:t>(1)</a:t>
            </a:r>
            <a:r>
              <a:rPr lang="en-US" dirty="0" smtClean="0"/>
              <a:t>, G</a:t>
            </a:r>
            <a:r>
              <a:rPr lang="en-US" baseline="30000" dirty="0" smtClean="0"/>
              <a:t>(2)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6742"/>
            <a:ext cx="3962275" cy="6467168"/>
          </a:xfrm>
        </p:spPr>
        <p:txBody>
          <a:bodyPr>
            <a:normAutofit/>
          </a:bodyPr>
          <a:lstStyle/>
          <a:p>
            <a:r>
              <a:rPr lang="en-US" sz="2400" dirty="0" err="1"/>
              <a:t>xG</a:t>
            </a:r>
            <a:r>
              <a:rPr lang="en-US" sz="2400" dirty="0"/>
              <a:t>(</a:t>
            </a:r>
            <a:r>
              <a:rPr lang="en-US" sz="2400" dirty="0" err="1"/>
              <a:t>x,q</a:t>
            </a:r>
            <a:r>
              <a:rPr lang="en-US" sz="2400" baseline="-25000" dirty="0">
                <a:latin typeface="MS PGothic"/>
                <a:ea typeface="MS PGothic"/>
              </a:rPr>
              <a:t>⊥</a:t>
            </a:r>
            <a:r>
              <a:rPr lang="en-US" sz="2400" dirty="0"/>
              <a:t>) now comes in two flavors </a:t>
            </a:r>
            <a:r>
              <a:rPr lang="en-US" sz="2400" dirty="0" smtClean="0"/>
              <a:t>G</a:t>
            </a:r>
            <a:r>
              <a:rPr lang="en-US" sz="2400" baseline="30000" dirty="0" smtClean="0"/>
              <a:t>(1)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G</a:t>
            </a:r>
            <a:r>
              <a:rPr lang="en-US" sz="2400" baseline="30000" dirty="0" smtClean="0"/>
              <a:t>(2)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CGC limit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Cross sections are </a:t>
            </a:r>
            <a:r>
              <a:rPr lang="en-US" sz="2000" i="1" dirty="0" smtClean="0"/>
              <a:t>exactly</a:t>
            </a:r>
            <a:r>
              <a:rPr lang="en-US" sz="2000" dirty="0" smtClean="0"/>
              <a:t> same as calculated in the CGC framework</a:t>
            </a:r>
          </a:p>
          <a:p>
            <a:r>
              <a:rPr lang="en-US" sz="2000" dirty="0" smtClean="0"/>
              <a:t>saturation </a:t>
            </a:r>
            <a:r>
              <a:rPr lang="en-US" sz="2000" dirty="0"/>
              <a:t>scale should </a:t>
            </a:r>
            <a:r>
              <a:rPr lang="en-US" sz="2000" dirty="0" smtClean="0"/>
              <a:t> be </a:t>
            </a:r>
            <a:r>
              <a:rPr lang="en-US" sz="2000" dirty="0"/>
              <a:t>extracted from the  </a:t>
            </a:r>
            <a:r>
              <a:rPr lang="en-US" sz="2000" dirty="0" smtClean="0"/>
              <a:t>small-x </a:t>
            </a:r>
            <a:r>
              <a:rPr lang="en-US" sz="2000" dirty="0"/>
              <a:t>evolution equation  </a:t>
            </a:r>
            <a:r>
              <a:rPr lang="en-US" sz="2000" dirty="0" smtClean="0"/>
              <a:t>which </a:t>
            </a:r>
            <a:r>
              <a:rPr lang="en-US" sz="2000" dirty="0"/>
              <a:t>gives </a:t>
            </a:r>
            <a:r>
              <a:rPr lang="en-US" sz="2000" dirty="0" smtClean="0"/>
              <a:t>the </a:t>
            </a:r>
            <a:r>
              <a:rPr lang="en-US" sz="2000" dirty="0"/>
              <a:t>saturation </a:t>
            </a:r>
            <a:r>
              <a:rPr lang="en-US" sz="2000" dirty="0" smtClean="0"/>
              <a:t> momentum </a:t>
            </a:r>
            <a:r>
              <a:rPr lang="en-US" sz="2000" dirty="0"/>
              <a:t>energy </a:t>
            </a:r>
            <a:r>
              <a:rPr lang="en-US" sz="2000" dirty="0" smtClean="0"/>
              <a:t>dependence</a:t>
            </a:r>
            <a:endParaRPr lang="en-US" sz="2000" baseline="-25000" dirty="0"/>
          </a:p>
          <a:p>
            <a:r>
              <a:rPr lang="en-US" sz="2000" dirty="0" smtClean="0"/>
              <a:t>Will need both central barrel and forward arm</a:t>
            </a:r>
            <a:endParaRPr lang="en-US" sz="2000" dirty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98"/>
          <a:stretch/>
        </p:blipFill>
        <p:spPr bwMode="auto">
          <a:xfrm>
            <a:off x="-50927" y="2114008"/>
            <a:ext cx="9144000" cy="132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1715" y="268713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PRD 49, 2233, 3352</a:t>
            </a:r>
          </a:p>
          <a:p>
            <a:r>
              <a:rPr lang="en-US" sz="1400" dirty="0" smtClean="0"/>
              <a:t>NPB 529, 451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45078" y="650149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945078" y="6501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745233" y="4558741"/>
            <a:ext cx="412106" cy="117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57339" y="424840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+p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650574" y="5026171"/>
            <a:ext cx="412106" cy="383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82977" y="4617735"/>
            <a:ext cx="1155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d+A</a:t>
            </a:r>
            <a:endParaRPr lang="en-US" dirty="0" smtClean="0"/>
          </a:p>
          <a:p>
            <a:r>
              <a:rPr lang="en-US" dirty="0" smtClean="0"/>
              <a:t>Various</a:t>
            </a:r>
          </a:p>
          <a:p>
            <a:r>
              <a:rPr lang="en-US" dirty="0" smtClean="0"/>
              <a:t>Saturation</a:t>
            </a:r>
          </a:p>
          <a:p>
            <a:r>
              <a:rPr lang="en-US" dirty="0" smtClean="0"/>
              <a:t>scales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2562" y="2157550"/>
            <a:ext cx="3052917" cy="1159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27486" y="2114008"/>
            <a:ext cx="1278194" cy="1159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93" y="1126046"/>
            <a:ext cx="3322525" cy="91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3699" y="4703005"/>
            <a:ext cx="1209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    </a:t>
            </a:r>
            <a:r>
              <a:rPr lang="el-GR" dirty="0" smtClean="0">
                <a:latin typeface="Calibri"/>
                <a:cs typeface="Calibri"/>
              </a:rPr>
              <a:t>γ</a:t>
            </a:r>
            <a:r>
              <a:rPr lang="en-US" dirty="0" smtClean="0">
                <a:latin typeface="Calibri"/>
                <a:cs typeface="Calibri"/>
              </a:rPr>
              <a:t>-jet</a:t>
            </a:r>
          </a:p>
          <a:p>
            <a:r>
              <a:rPr lang="en-US" dirty="0" smtClean="0"/>
              <a:t>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Polarized p</a:t>
            </a:r>
            <a:r>
              <a:rPr lang="en-US" dirty="0" smtClean="0"/>
              <a:t>+</a:t>
            </a:r>
            <a:r>
              <a:rPr lang="en-US" cap="none" dirty="0" smtClean="0"/>
              <a:t>p:</a:t>
            </a:r>
            <a:r>
              <a:rPr lang="en-US" dirty="0" smtClean="0"/>
              <a:t> spin Physics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91268" y="1034767"/>
            <a:ext cx="7576745" cy="513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7" y="42412"/>
            <a:ext cx="8229600" cy="1143000"/>
          </a:xfrm>
        </p:spPr>
        <p:txBody>
          <a:bodyPr/>
          <a:lstStyle/>
          <a:p>
            <a:r>
              <a:rPr lang="en-US" dirty="0" smtClean="0"/>
              <a:t>Transverse Spin Asymmetries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03828" y="4486916"/>
                <a:ext cx="2394066" cy="85401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28" y="4486916"/>
                <a:ext cx="2394066" cy="854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28" y="2194999"/>
            <a:ext cx="3968557" cy="3935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5352893" y="1173881"/>
            <a:ext cx="3686487" cy="98488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C0504D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extLst/>
        </p:spPr>
        <p:txBody>
          <a:bodyPr wrap="square" lIns="182880" tIns="182880" rIns="182880" bIns="18288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Asymmetries  were expected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o be small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000" kern="0" dirty="0" smtClean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at RHIC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28339" y="3828677"/>
            <a:ext cx="977512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BUT IT’S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LARGE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3864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5029" y="6028214"/>
            <a:ext cx="696325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esult has spawned an enormous amount of theoretical progress</a:t>
            </a:r>
          </a:p>
          <a:p>
            <a:r>
              <a:rPr lang="en-US" sz="2000" dirty="0" smtClean="0"/>
              <a:t>May give access to quark angular momentum in protons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24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Forward </a:t>
            </a:r>
            <a:r>
              <a:rPr lang="en-US" dirty="0" err="1" smtClean="0"/>
              <a:t>sPHENIX</a:t>
            </a:r>
            <a:r>
              <a:rPr lang="en-US" dirty="0" smtClean="0"/>
              <a:t> : Transverse 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7" y="1411515"/>
            <a:ext cx="8229600" cy="4525963"/>
          </a:xfrm>
        </p:spPr>
        <p:txBody>
          <a:bodyPr/>
          <a:lstStyle/>
          <a:p>
            <a:r>
              <a:rPr lang="en-US" dirty="0" smtClean="0"/>
              <a:t>Measure </a:t>
            </a:r>
            <a:r>
              <a:rPr lang="en-US" dirty="0" err="1" smtClean="0"/>
              <a:t>Drell</a:t>
            </a:r>
            <a:r>
              <a:rPr lang="en-US" dirty="0" smtClean="0"/>
              <a:t> Yan in polarized </a:t>
            </a:r>
            <a:r>
              <a:rPr lang="en-US" dirty="0" err="1" smtClean="0"/>
              <a:t>pp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5" y="2291410"/>
            <a:ext cx="5180176" cy="408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243433" y="6310029"/>
            <a:ext cx="38539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Z. Kang and J.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Qiu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. Phys. Rev., D81:054020, 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2515" y="2077129"/>
            <a:ext cx="37737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possible solution:</a:t>
            </a:r>
          </a:p>
          <a:p>
            <a:r>
              <a:rPr lang="en-US" altLang="ko-KR" sz="2000" dirty="0">
                <a:latin typeface="Arial" pitchFamily="34" charset="0"/>
                <a:ea typeface="Gulim" pitchFamily="34" charset="-127"/>
                <a:cs typeface="Arial" pitchFamily="34" charset="0"/>
              </a:rPr>
              <a:t>Sivers quark-distribution </a:t>
            </a:r>
          </a:p>
          <a:p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Correlation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between proton-spin </a:t>
            </a:r>
            <a:endParaRPr lang="en-US" altLang="ko-KR" dirty="0" smtClean="0">
              <a:solidFill>
                <a:srgbClr val="FF000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and intrinsic quark transverse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momentum</a:t>
            </a:r>
            <a:endParaRPr lang="en-US" altLang="ko-KR" sz="1400" dirty="0">
              <a:solidFill>
                <a:srgbClr val="FF000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endParaRPr lang="en-US" sz="2400" dirty="0" smtClean="0"/>
          </a:p>
          <a:p>
            <a:r>
              <a:rPr lang="en-US" sz="2400" dirty="0" smtClean="0"/>
              <a:t>DY</a:t>
            </a:r>
            <a:r>
              <a:rPr lang="en-US" sz="2400" dirty="0" smtClean="0">
                <a:sym typeface="Wingdings"/>
              </a:rPr>
              <a:t></a:t>
            </a:r>
            <a:r>
              <a:rPr lang="en-US" sz="2400" dirty="0" smtClean="0"/>
              <a:t> Accurate</a:t>
            </a:r>
          </a:p>
          <a:p>
            <a:r>
              <a:rPr lang="en-US" sz="2400" dirty="0" smtClean="0"/>
              <a:t> measurement </a:t>
            </a:r>
            <a:r>
              <a:rPr lang="en-US" sz="2400" dirty="0"/>
              <a:t>o</a:t>
            </a:r>
            <a:r>
              <a:rPr lang="en-US" sz="2400" dirty="0" smtClean="0"/>
              <a:t>f Sivers</a:t>
            </a:r>
          </a:p>
          <a:p>
            <a:r>
              <a:rPr lang="en-US" sz="2400" dirty="0" smtClean="0"/>
              <a:t>TMD </a:t>
            </a:r>
            <a:r>
              <a:rPr lang="en-US" sz="2400" dirty="0" err="1" smtClean="0"/>
              <a:t>parton</a:t>
            </a:r>
            <a:r>
              <a:rPr lang="en-US" sz="2400" dirty="0" smtClean="0"/>
              <a:t> distribution</a:t>
            </a:r>
          </a:p>
          <a:p>
            <a:r>
              <a:rPr lang="en-US" sz="2400" dirty="0" smtClean="0"/>
              <a:t>Function</a:t>
            </a:r>
          </a:p>
          <a:p>
            <a:endParaRPr lang="en-US" sz="2400" dirty="0"/>
          </a:p>
          <a:p>
            <a:r>
              <a:rPr lang="en-US" sz="2400" dirty="0" smtClean="0"/>
              <a:t>Important check of our </a:t>
            </a:r>
          </a:p>
          <a:p>
            <a:r>
              <a:rPr lang="en-US" sz="2400" dirty="0" smtClean="0"/>
              <a:t>Understanding of QCD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112797" y="2100885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Estimated DY A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from global Sivers fit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/>
          <a:stretch/>
        </p:blipFill>
        <p:spPr bwMode="auto">
          <a:xfrm>
            <a:off x="614596" y="914400"/>
            <a:ext cx="8556885" cy="595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86" y="114981"/>
            <a:ext cx="9105453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Forward Detector (conceptual)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914400"/>
            <a:ext cx="4905254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1.2&lt;</a:t>
            </a:r>
            <a:r>
              <a:rPr lang="el-GR" sz="2400" dirty="0" smtClean="0"/>
              <a:t>η</a:t>
            </a:r>
            <a:r>
              <a:rPr lang="en-US" sz="2400" dirty="0" smtClean="0"/>
              <a:t>&lt;4</a:t>
            </a:r>
          </a:p>
          <a:p>
            <a:r>
              <a:rPr lang="en-US" sz="2400" dirty="0" smtClean="0"/>
              <a:t>3&lt;eta&lt;4 (forward lampshade magnet)</a:t>
            </a:r>
          </a:p>
          <a:p>
            <a:endParaRPr lang="en-US" sz="2000" dirty="0"/>
          </a:p>
          <a:p>
            <a:r>
              <a:rPr lang="en-US" sz="2000" u="sng" dirty="0" err="1" smtClean="0"/>
              <a:t>EMCal</a:t>
            </a:r>
            <a:endParaRPr lang="en-US" sz="2000" u="sng" dirty="0" smtClean="0"/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PbSc</a:t>
            </a:r>
            <a:r>
              <a:rPr lang="en-US" sz="2000" dirty="0" smtClean="0"/>
              <a:t> 18 X0, 5.5x5.5*38 cm</a:t>
            </a:r>
            <a:r>
              <a:rPr lang="en-US" sz="2000" baseline="30000" dirty="0" smtClean="0"/>
              <a:t>3</a:t>
            </a:r>
          </a:p>
          <a:p>
            <a:r>
              <a:rPr lang="en-US" sz="2000" dirty="0" smtClean="0"/>
              <a:t>        Restacked PHENIX </a:t>
            </a:r>
            <a:r>
              <a:rPr lang="en-US" sz="2000" dirty="0" err="1" smtClean="0"/>
              <a:t>EMCal</a:t>
            </a:r>
            <a:endParaRPr lang="en-US" sz="2000" dirty="0" smtClean="0"/>
          </a:p>
          <a:p>
            <a:r>
              <a:rPr lang="en-US" sz="2000" u="sng" dirty="0" smtClean="0"/>
              <a:t>HCAL</a:t>
            </a:r>
          </a:p>
          <a:p>
            <a:r>
              <a:rPr lang="en-US" sz="2000" u="sng" dirty="0" smtClean="0"/>
              <a:t>High resolution Tracking</a:t>
            </a:r>
          </a:p>
          <a:p>
            <a:r>
              <a:rPr lang="en-US" sz="2000" u="sng" dirty="0" smtClean="0"/>
              <a:t>PID (RICH)</a:t>
            </a:r>
            <a:endParaRPr lang="en-US" sz="20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0"/>
          <a:stretch/>
        </p:blipFill>
        <p:spPr bwMode="auto">
          <a:xfrm>
            <a:off x="4596613" y="4406016"/>
            <a:ext cx="3521975" cy="245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4393" r="11753" b="3030"/>
          <a:stretch/>
        </p:blipFill>
        <p:spPr bwMode="auto">
          <a:xfrm>
            <a:off x="6110514" y="2670630"/>
            <a:ext cx="2356400" cy="199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staged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025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Stage I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Barrel Magnet+ </a:t>
            </a:r>
            <a:r>
              <a:rPr lang="en-US" dirty="0" err="1" smtClean="0">
                <a:solidFill>
                  <a:srgbClr val="FF0000"/>
                </a:solidFill>
              </a:rPr>
              <a:t>EMCal+HCal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Jets, high pT photons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Room for </a:t>
            </a:r>
            <a:r>
              <a:rPr lang="en-US" dirty="0" err="1" smtClean="0">
                <a:solidFill>
                  <a:srgbClr val="FF0000"/>
                </a:solidFill>
              </a:rPr>
              <a:t>eRHIC</a:t>
            </a:r>
            <a:r>
              <a:rPr lang="en-US" dirty="0" smtClean="0">
                <a:solidFill>
                  <a:srgbClr val="FF0000"/>
                </a:solidFill>
              </a:rPr>
              <a:t> PID sufficient for first stage of </a:t>
            </a:r>
            <a:r>
              <a:rPr lang="en-US" dirty="0" err="1" smtClean="0">
                <a:solidFill>
                  <a:srgbClr val="FF0000"/>
                </a:solidFill>
              </a:rPr>
              <a:t>eRHIC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Later stages  </a:t>
            </a:r>
          </a:p>
          <a:p>
            <a:pPr lvl="1"/>
            <a:r>
              <a:rPr lang="en-US" dirty="0" err="1" smtClean="0">
                <a:solidFill>
                  <a:srgbClr val="00B0F0"/>
                </a:solidFill>
              </a:rPr>
              <a:t>MidRapidity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Tracking : charged hadrons, electrons</a:t>
            </a:r>
          </a:p>
          <a:p>
            <a:pPr lvl="2"/>
            <a:r>
              <a:rPr lang="en-US" dirty="0" err="1" smtClean="0">
                <a:solidFill>
                  <a:srgbClr val="00B0F0"/>
                </a:solidFill>
              </a:rPr>
              <a:t>Preshower</a:t>
            </a:r>
            <a:r>
              <a:rPr lang="en-US" dirty="0" smtClean="0">
                <a:solidFill>
                  <a:srgbClr val="00B0F0"/>
                </a:solidFill>
              </a:rPr>
              <a:t> detector:  lower p</a:t>
            </a:r>
            <a:r>
              <a:rPr lang="en-US" baseline="-25000" dirty="0" smtClean="0">
                <a:solidFill>
                  <a:srgbClr val="00B0F0"/>
                </a:solidFill>
              </a:rPr>
              <a:t>T</a:t>
            </a:r>
            <a:r>
              <a:rPr lang="en-US" dirty="0" smtClean="0">
                <a:solidFill>
                  <a:srgbClr val="00B0F0"/>
                </a:solidFill>
              </a:rPr>
              <a:t> photons, </a:t>
            </a:r>
            <a:r>
              <a:rPr lang="el-GR" dirty="0" smtClean="0">
                <a:solidFill>
                  <a:srgbClr val="00B0F0"/>
                </a:solidFill>
              </a:rPr>
              <a:t>π</a:t>
            </a:r>
            <a:r>
              <a:rPr lang="en-US" baseline="30000" dirty="0" smtClean="0">
                <a:solidFill>
                  <a:srgbClr val="00B0F0"/>
                </a:solidFill>
              </a:rPr>
              <a:t>0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</a:p>
          <a:p>
            <a:pPr lvl="1"/>
            <a:r>
              <a:rPr lang="en-US" dirty="0" smtClean="0"/>
              <a:t>Forward Rapidity</a:t>
            </a:r>
          </a:p>
          <a:p>
            <a:pPr lvl="2"/>
            <a:r>
              <a:rPr lang="en-US" dirty="0"/>
              <a:t>EMCAL (restacked PHENIX calorimeters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HCAL</a:t>
            </a:r>
          </a:p>
          <a:p>
            <a:pPr lvl="2"/>
            <a:r>
              <a:rPr lang="en-US" dirty="0"/>
              <a:t>High rapidity </a:t>
            </a:r>
            <a:r>
              <a:rPr lang="en-US" dirty="0" smtClean="0"/>
              <a:t>magnet</a:t>
            </a:r>
            <a:endParaRPr lang="en-US" dirty="0"/>
          </a:p>
          <a:p>
            <a:pPr lvl="2"/>
            <a:r>
              <a:rPr lang="en-US" dirty="0" smtClean="0"/>
              <a:t>Tracking</a:t>
            </a:r>
          </a:p>
          <a:p>
            <a:pPr lvl="2"/>
            <a:r>
              <a:rPr lang="en-US" dirty="0" smtClean="0"/>
              <a:t>PID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Goal (Stage I)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Construction Start: 2014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Operation:2017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59" y="1291772"/>
            <a:ext cx="5616685" cy="4581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3991441"/>
            <a:ext cx="9144000" cy="225697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741" y="2220684"/>
            <a:ext cx="9144000" cy="177074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15570"/>
            <a:ext cx="9144000" cy="100511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23" y="1698160"/>
            <a:ext cx="8929517" cy="49566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Heavy ions – the excited state of QCD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Q: what is the nature of the </a:t>
            </a:r>
            <a:r>
              <a:rPr lang="en-US" dirty="0" err="1" smtClean="0">
                <a:solidFill>
                  <a:srgbClr val="FF0000"/>
                </a:solidFill>
              </a:rPr>
              <a:t>sQGP</a:t>
            </a:r>
            <a:r>
              <a:rPr lang="en-US" dirty="0" smtClean="0">
                <a:solidFill>
                  <a:srgbClr val="FF0000"/>
                </a:solidFill>
              </a:rPr>
              <a:t> and the QCD phase transition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RHIC </a:t>
            </a:r>
            <a:r>
              <a:rPr lang="en-US" dirty="0" smtClean="0">
                <a:solidFill>
                  <a:srgbClr val="FF0000"/>
                </a:solidFill>
              </a:rPr>
              <a:t>data on jets </a:t>
            </a:r>
            <a:r>
              <a:rPr lang="en-US" dirty="0">
                <a:solidFill>
                  <a:srgbClr val="FF0000"/>
                </a:solidFill>
              </a:rPr>
              <a:t>together with LHC necessary to map out dependence on T, Q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, length scale, DOF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r>
              <a:rPr lang="en-US" dirty="0" smtClean="0">
                <a:solidFill>
                  <a:srgbClr val="FF0000"/>
                </a:solidFill>
              </a:rPr>
              <a:t> is a detector which can, in the first stage deliver many of the answers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Parton distributions in large nuclei – saturated  state of QCD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TMD and saturation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Measure G</a:t>
            </a:r>
            <a:r>
              <a:rPr lang="en-US" baseline="30000" dirty="0" smtClean="0">
                <a:solidFill>
                  <a:srgbClr val="0070C0"/>
                </a:solidFill>
              </a:rPr>
              <a:t>(1)</a:t>
            </a:r>
            <a:r>
              <a:rPr lang="en-US" dirty="0" smtClean="0">
                <a:solidFill>
                  <a:srgbClr val="0070C0"/>
                </a:solidFill>
              </a:rPr>
              <a:t>, G</a:t>
            </a:r>
            <a:r>
              <a:rPr lang="en-US" baseline="30000" dirty="0" smtClean="0">
                <a:solidFill>
                  <a:srgbClr val="0070C0"/>
                </a:solidFill>
              </a:rPr>
              <a:t>(2)</a:t>
            </a:r>
            <a:r>
              <a:rPr lang="en-US" dirty="0" smtClean="0">
                <a:solidFill>
                  <a:srgbClr val="0070C0"/>
                </a:solidFill>
              </a:rPr>
              <a:t>, e.g. saturation scale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Initial state of heavy ions</a:t>
            </a:r>
          </a:p>
          <a:p>
            <a:r>
              <a:rPr lang="en-US" dirty="0" smtClean="0"/>
              <a:t>Spin structure of nucleon – Ground state of QCD</a:t>
            </a:r>
          </a:p>
          <a:p>
            <a:pPr lvl="1"/>
            <a:r>
              <a:rPr lang="en-US" dirty="0" smtClean="0"/>
              <a:t>TMD and transverse spin measurements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Sivers </a:t>
            </a:r>
          </a:p>
          <a:p>
            <a:pPr marL="0" lvl="2" indent="0">
              <a:buNone/>
            </a:pPr>
            <a:endParaRPr lang="en-US" dirty="0" smtClean="0"/>
          </a:p>
          <a:p>
            <a:pPr marL="0" lvl="2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6743" y="319310"/>
            <a:ext cx="8229600" cy="1143000"/>
          </a:xfrm>
        </p:spPr>
        <p:txBody>
          <a:bodyPr/>
          <a:lstStyle/>
          <a:p>
            <a:r>
              <a:rPr lang="en-US" dirty="0" smtClean="0"/>
              <a:t>Conclusion: </a:t>
            </a:r>
            <a:r>
              <a:rPr lang="en-US" dirty="0" err="1" smtClean="0"/>
              <a:t>sPHENIX</a:t>
            </a:r>
            <a:r>
              <a:rPr lang="en-US" dirty="0" smtClean="0"/>
              <a:t> – the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58" y="449542"/>
            <a:ext cx="1908629" cy="193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002" y="5910184"/>
            <a:ext cx="875631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sz="2000" dirty="0"/>
              <a:t>Theoretical development and support for experimentalists </a:t>
            </a:r>
            <a:r>
              <a:rPr lang="en-US" sz="2000" dirty="0" smtClean="0"/>
              <a:t>will </a:t>
            </a:r>
            <a:r>
              <a:rPr lang="en-US" sz="2000" dirty="0"/>
              <a:t>be crucial to interpreting the data in terms of interesting </a:t>
            </a:r>
            <a:r>
              <a:rPr lang="en-US" sz="2000" dirty="0" smtClean="0"/>
              <a:t>and  </a:t>
            </a:r>
            <a:r>
              <a:rPr lang="en-US" sz="2000" dirty="0"/>
              <a:t>physically meaning full quantities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62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565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sPHENIX</a:t>
            </a:r>
            <a:r>
              <a:rPr lang="en-US" sz="4000" dirty="0" smtClean="0"/>
              <a:t> and QCD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83332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1632064" y="1388172"/>
            <a:ext cx="5669280" cy="4189614"/>
          </a:xfrm>
          <a:prstGeom prst="donut">
            <a:avLst>
              <a:gd name="adj" fmla="val 180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814944" y="4961259"/>
            <a:ext cx="1928552" cy="897774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TMD </a:t>
            </a:r>
            <a:r>
              <a:rPr lang="en-US" b="1" dirty="0" smtClean="0"/>
              <a:t> </a:t>
            </a:r>
            <a:endParaRPr lang="en-US" b="1" dirty="0"/>
          </a:p>
          <a:p>
            <a:pPr algn="ctr"/>
            <a:r>
              <a:rPr lang="en-US" b="1" dirty="0"/>
              <a:t>Spin PDFs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4928588" y="4745142"/>
            <a:ext cx="2136371" cy="1113891"/>
          </a:xfrm>
          <a:prstGeom prst="flowChartAlternateProcess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 err="1" smtClean="0">
                <a:solidFill>
                  <a:schemeClr val="bg1"/>
                </a:solidFill>
              </a:rPr>
              <a:t>sQGP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352800" y="999186"/>
            <a:ext cx="2723803" cy="661860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</a:t>
            </a:r>
            <a:r>
              <a:rPr lang="en-US" b="1" dirty="0"/>
              <a:t>Color Glass </a:t>
            </a:r>
            <a:r>
              <a:rPr lang="en-US" b="1" dirty="0" smtClean="0"/>
              <a:t>Condensate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TMD PDFs at </a:t>
            </a:r>
            <a:r>
              <a:rPr lang="en-US" b="1" dirty="0" smtClean="0">
                <a:solidFill>
                  <a:schemeClr val="bg1"/>
                </a:solidFill>
              </a:rPr>
              <a:t>low-x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4189614" y="4182634"/>
            <a:ext cx="598516" cy="2241666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08809" y="3296647"/>
            <a:ext cx="1645922" cy="14484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Polarized </a:t>
            </a:r>
          </a:p>
          <a:p>
            <a:pPr algn="ctr"/>
            <a:r>
              <a:rPr lang="en-US" sz="2000" b="1" dirty="0" err="1" smtClean="0"/>
              <a:t>pp</a:t>
            </a:r>
            <a:endParaRPr lang="en-US" sz="2000" b="1" dirty="0"/>
          </a:p>
        </p:txBody>
      </p:sp>
      <p:sp>
        <p:nvSpPr>
          <p:cNvPr id="18" name="Oval 17"/>
          <p:cNvSpPr/>
          <p:nvPr/>
        </p:nvSpPr>
        <p:spPr>
          <a:xfrm>
            <a:off x="5320145" y="3131697"/>
            <a:ext cx="1512917" cy="13840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Heavy Ions</a:t>
            </a:r>
          </a:p>
        </p:txBody>
      </p:sp>
      <p:sp>
        <p:nvSpPr>
          <p:cNvPr id="19" name="Oval 18"/>
          <p:cNvSpPr/>
          <p:nvPr/>
        </p:nvSpPr>
        <p:spPr>
          <a:xfrm>
            <a:off x="3743495" y="1700336"/>
            <a:ext cx="1576649" cy="11970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p(d)+A</a:t>
            </a:r>
            <a:endParaRPr lang="en-US" sz="2000" b="1" dirty="0"/>
          </a:p>
        </p:txBody>
      </p:sp>
      <p:sp>
        <p:nvSpPr>
          <p:cNvPr id="21" name="Explosion 1 20"/>
          <p:cNvSpPr/>
          <p:nvPr/>
        </p:nvSpPr>
        <p:spPr>
          <a:xfrm>
            <a:off x="3724103" y="2943011"/>
            <a:ext cx="1596042" cy="1209144"/>
          </a:xfrm>
          <a:prstGeom prst="irregularSeal1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QCD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71330" y="4928045"/>
            <a:ext cx="1471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Spin and the</a:t>
            </a:r>
          </a:p>
          <a:p>
            <a:r>
              <a:rPr lang="en-US" i="1" dirty="0" smtClean="0"/>
              <a:t>Ground State </a:t>
            </a:r>
          </a:p>
          <a:p>
            <a:r>
              <a:rPr lang="en-US" i="1" dirty="0" smtClean="0"/>
              <a:t>of QCD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7134" y="1089036"/>
            <a:ext cx="160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saturated state</a:t>
            </a:r>
          </a:p>
          <a:p>
            <a:r>
              <a:rPr lang="en-US" i="1" dirty="0"/>
              <a:t>o</a:t>
            </a:r>
            <a:r>
              <a:rPr lang="en-US" i="1" dirty="0" smtClean="0"/>
              <a:t>f QCD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87346" y="4768233"/>
            <a:ext cx="1418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Excited  state</a:t>
            </a:r>
          </a:p>
          <a:p>
            <a:r>
              <a:rPr lang="en-US" i="1" dirty="0"/>
              <a:t>o</a:t>
            </a:r>
            <a:r>
              <a:rPr lang="en-US" i="1" dirty="0" smtClean="0"/>
              <a:t>f QCD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293259" y="6077239"/>
            <a:ext cx="6457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“Understanding” QCD means more than knowing the </a:t>
            </a:r>
            <a:r>
              <a:rPr lang="en-US" dirty="0" err="1" smtClean="0"/>
              <a:t>Lagrangian</a:t>
            </a:r>
            <a:endParaRPr lang="en-US" dirty="0" smtClean="0"/>
          </a:p>
          <a:p>
            <a:r>
              <a:rPr lang="en-US" dirty="0" smtClean="0"/>
              <a:t>It means understanding how it manifests itself  in different regimes.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 for Stage I (</a:t>
            </a:r>
            <a:r>
              <a:rPr lang="en-US" dirty="0" err="1" smtClean="0"/>
              <a:t>magnet+calorimeters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910583"/>
              </p:ext>
            </p:extLst>
          </p:nvPr>
        </p:nvGraphicFramePr>
        <p:xfrm>
          <a:off x="3345151" y="2394347"/>
          <a:ext cx="5301513" cy="2902911"/>
        </p:xfrm>
        <a:graphic>
          <a:graphicData uri="http://schemas.openxmlformats.org/drawingml/2006/table">
            <a:tbl>
              <a:tblPr/>
              <a:tblGrid>
                <a:gridCol w="2429861"/>
                <a:gridCol w="2871652"/>
              </a:tblGrid>
              <a:tr h="5357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500" baseline="0" dirty="0">
                          <a:latin typeface="Times New Roman"/>
                          <a:ea typeface="Times New Roman"/>
                          <a:cs typeface="Times New Roman"/>
                        </a:rPr>
                        <a:t>Critical Decision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500" baseline="0" dirty="0">
                          <a:latin typeface="Times New Roman"/>
                          <a:ea typeface="Times New Roman"/>
                          <a:cs typeface="Times New Roman"/>
                        </a:rPr>
                        <a:t>Quarter and FY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500" baseline="0" dirty="0">
                          <a:latin typeface="Times New Roman"/>
                          <a:ea typeface="Times New Roman"/>
                          <a:cs typeface="Times New Roman"/>
                        </a:rPr>
                        <a:t>CD-0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5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1QFY13</a:t>
                      </a:r>
                      <a:endParaRPr lang="en-US" sz="25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500" baseline="0" dirty="0">
                          <a:latin typeface="Times New Roman"/>
                          <a:ea typeface="Times New Roman"/>
                          <a:cs typeface="Times New Roman"/>
                        </a:rPr>
                        <a:t>CD-1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5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4QFY13</a:t>
                      </a:r>
                      <a:endParaRPr lang="en-US" sz="25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500" baseline="0" dirty="0">
                          <a:latin typeface="Times New Roman"/>
                          <a:ea typeface="Times New Roman"/>
                          <a:cs typeface="Times New Roman"/>
                        </a:rPr>
                        <a:t>CD-2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5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2QFY14</a:t>
                      </a:r>
                      <a:endParaRPr lang="en-US" sz="25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500" baseline="0" dirty="0">
                          <a:latin typeface="Times New Roman"/>
                          <a:ea typeface="Times New Roman"/>
                          <a:cs typeface="Times New Roman"/>
                        </a:rPr>
                        <a:t>CD-3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5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2QFY14</a:t>
                      </a:r>
                      <a:endParaRPr lang="en-US" sz="25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500" baseline="0">
                          <a:latin typeface="Times New Roman"/>
                          <a:ea typeface="Times New Roman"/>
                          <a:cs typeface="Times New Roman"/>
                        </a:rPr>
                        <a:t>CD-4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5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4QFY17</a:t>
                      </a:r>
                      <a:endParaRPr lang="en-US" sz="25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5151" y="1669142"/>
            <a:ext cx="194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MIE – July 1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6057" y="4333293"/>
            <a:ext cx="2779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Start of Construction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1373" y="4863057"/>
            <a:ext cx="2558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Start of Operations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97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2" y="1497920"/>
            <a:ext cx="62103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127525"/>
            <a:ext cx="8737600" cy="662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6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 l="49123"/>
          <a:stretch>
            <a:fillRect/>
          </a:stretch>
        </p:blipFill>
        <p:spPr bwMode="auto">
          <a:xfrm>
            <a:off x="3352800" y="1676400"/>
            <a:ext cx="5334000" cy="480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1" y="1524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Detailed shower profile modification </a:t>
            </a:r>
          </a:p>
          <a:p>
            <a:pPr algn="ctr"/>
            <a:r>
              <a:rPr lang="en-US" sz="2800" dirty="0" smtClean="0"/>
              <a:t>reveals </a:t>
            </a:r>
            <a:r>
              <a:rPr lang="en-US" sz="2800" i="1" dirty="0" smtClean="0"/>
              <a:t>medium coupling </a:t>
            </a:r>
            <a:r>
              <a:rPr lang="en-US" sz="2800" dirty="0" smtClean="0"/>
              <a:t>and key sensitivity to</a:t>
            </a:r>
          </a:p>
          <a:p>
            <a:pPr algn="ctr"/>
            <a:r>
              <a:rPr lang="en-US" sz="2800" dirty="0" smtClean="0"/>
              <a:t> what you are scattering from in the medium!</a:t>
            </a:r>
          </a:p>
        </p:txBody>
      </p:sp>
      <p:sp>
        <p:nvSpPr>
          <p:cNvPr id="4" name="Isosceles Triangle 3"/>
          <p:cNvSpPr/>
          <p:nvPr/>
        </p:nvSpPr>
        <p:spPr>
          <a:xfrm rot="11647565">
            <a:off x="428435" y="2144226"/>
            <a:ext cx="1798592" cy="3733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58126" y="1997779"/>
            <a:ext cx="1856937" cy="3899995"/>
            <a:chOff x="858126" y="1997779"/>
            <a:chExt cx="1856937" cy="3899995"/>
          </a:xfrm>
        </p:grpSpPr>
        <p:sp>
          <p:nvSpPr>
            <p:cNvPr id="5" name="Oval 4"/>
            <p:cNvSpPr/>
            <p:nvPr/>
          </p:nvSpPr>
          <p:spPr>
            <a:xfrm rot="830079">
              <a:off x="886263" y="1997779"/>
              <a:ext cx="18288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830079">
              <a:off x="1159977" y="2097438"/>
              <a:ext cx="1363493" cy="2578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830079">
              <a:off x="1378966" y="2166074"/>
              <a:ext cx="924771" cy="13049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-511710" y="4223138"/>
              <a:ext cx="3078374" cy="27089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-490561" y="3787087"/>
              <a:ext cx="3459374" cy="7620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233339" y="4434787"/>
              <a:ext cx="2087774" cy="8382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-94374" y="3924300"/>
              <a:ext cx="2895600" cy="9906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96126" y="4800600"/>
              <a:ext cx="1828800" cy="3048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553325" y="4800600"/>
              <a:ext cx="1371600" cy="60960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-284873" y="3809999"/>
              <a:ext cx="3200400" cy="91440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Down Arrow 27"/>
          <p:cNvSpPr/>
          <p:nvPr/>
        </p:nvSpPr>
        <p:spPr>
          <a:xfrm>
            <a:off x="4800600" y="2667000"/>
            <a:ext cx="304800" cy="2057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800600" y="2667000"/>
            <a:ext cx="3048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96326" y="5897774"/>
            <a:ext cx="124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Stronger </a:t>
            </a:r>
            <a:r>
              <a:rPr lang="el-GR" dirty="0" smtClean="0">
                <a:latin typeface="Calibri"/>
                <a:cs typeface="Calibri"/>
              </a:rPr>
              <a:t>α</a:t>
            </a:r>
            <a:r>
              <a:rPr lang="en-US" baseline="-25000" dirty="0" smtClean="0">
                <a:latin typeface="Calibri"/>
                <a:cs typeface="Calibri"/>
              </a:rPr>
              <a:t>S</a:t>
            </a:r>
          </a:p>
          <a:p>
            <a:r>
              <a:rPr lang="en-US" dirty="0" smtClean="0">
                <a:latin typeface="Calibri"/>
                <a:cs typeface="Calibri"/>
              </a:rPr>
              <a:t>Broader jet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9315" y="457653"/>
            <a:ext cx="8229600" cy="1143000"/>
          </a:xfrm>
        </p:spPr>
        <p:txBody>
          <a:bodyPr/>
          <a:lstStyle/>
          <a:p>
            <a:r>
              <a:rPr lang="en-US" dirty="0" smtClean="0"/>
              <a:t>A+A and the </a:t>
            </a:r>
            <a:r>
              <a:rPr lang="en-US" cap="none" dirty="0" err="1" smtClean="0"/>
              <a:t>s</a:t>
            </a:r>
            <a:r>
              <a:rPr lang="en-US" dirty="0" err="1" smtClean="0"/>
              <a:t>QGP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362860" y="1814284"/>
            <a:ext cx="8665028" cy="489494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Our understanding of the </a:t>
            </a:r>
            <a:r>
              <a:rPr lang="en-US" sz="3600" dirty="0" err="1" smtClean="0">
                <a:solidFill>
                  <a:srgbClr val="FF0000"/>
                </a:solidFill>
              </a:rPr>
              <a:t>sQGP</a:t>
            </a:r>
            <a:r>
              <a:rPr lang="en-US" sz="3600" dirty="0" smtClean="0">
                <a:solidFill>
                  <a:srgbClr val="FF0000"/>
                </a:solidFill>
              </a:rPr>
              <a:t> is limited</a:t>
            </a:r>
          </a:p>
          <a:p>
            <a:pPr lvl="1"/>
            <a:r>
              <a:rPr lang="en-US" sz="3100" dirty="0" smtClean="0">
                <a:solidFill>
                  <a:srgbClr val="FF0000"/>
                </a:solidFill>
              </a:rPr>
              <a:t>Mechanism of phase transition, </a:t>
            </a:r>
            <a:r>
              <a:rPr lang="en-US" sz="3100" dirty="0" err="1" smtClean="0">
                <a:solidFill>
                  <a:srgbClr val="FF0000"/>
                </a:solidFill>
              </a:rPr>
              <a:t>quasiparticles</a:t>
            </a:r>
            <a:endParaRPr lang="en-US" sz="3100" dirty="0" smtClean="0">
              <a:solidFill>
                <a:srgbClr val="FF0000"/>
              </a:solidFill>
            </a:endParaRPr>
          </a:p>
          <a:p>
            <a:pPr lvl="1"/>
            <a:r>
              <a:rPr lang="en-US" sz="3100" dirty="0" smtClean="0">
                <a:solidFill>
                  <a:srgbClr val="FF0000"/>
                </a:solidFill>
              </a:rPr>
              <a:t>Transport coefficients</a:t>
            </a:r>
          </a:p>
          <a:p>
            <a:pPr lvl="1"/>
            <a:r>
              <a:rPr lang="en-US" sz="3100" dirty="0" smtClean="0">
                <a:solidFill>
                  <a:srgbClr val="FF0000"/>
                </a:solidFill>
              </a:rPr>
              <a:t>Jet medium interactions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Our understanding of the QGP would not be complete without a fundamental explanation for how the  </a:t>
            </a:r>
            <a:r>
              <a:rPr lang="en-US" b="1" i="1" dirty="0" smtClean="0">
                <a:solidFill>
                  <a:srgbClr val="FF0000"/>
                </a:solidFill>
              </a:rPr>
              <a:t>perfect fluid arises at strong coupling</a:t>
            </a:r>
            <a:r>
              <a:rPr lang="en-US" dirty="0" smtClean="0">
                <a:solidFill>
                  <a:srgbClr val="FF0000"/>
                </a:solidFill>
              </a:rPr>
              <a:t> near T</a:t>
            </a:r>
            <a:r>
              <a:rPr lang="en-US" baseline="-25000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from an asymptotically free theory of quarks and gluons.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Jet </a:t>
            </a:r>
            <a:r>
              <a:rPr lang="en-US" b="1" i="1" dirty="0">
                <a:solidFill>
                  <a:srgbClr val="0070C0"/>
                </a:solidFill>
              </a:rPr>
              <a:t>observables at </a:t>
            </a:r>
            <a:r>
              <a:rPr lang="en-US" b="1" i="1" dirty="0" smtClean="0">
                <a:solidFill>
                  <a:srgbClr val="0070C0"/>
                </a:solidFill>
              </a:rPr>
              <a:t>RHIC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enabled by the </a:t>
            </a:r>
            <a:r>
              <a:rPr lang="en-US" dirty="0" err="1">
                <a:solidFill>
                  <a:srgbClr val="0070C0"/>
                </a:solidFill>
              </a:rPr>
              <a:t>sPHENIX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upgrade, are </a:t>
            </a:r>
            <a:r>
              <a:rPr lang="en-US" dirty="0">
                <a:solidFill>
                  <a:srgbClr val="0070C0"/>
                </a:solidFill>
              </a:rPr>
              <a:t>critical to providing this explanation by probing the QGP </a:t>
            </a:r>
            <a:r>
              <a:rPr lang="en-US" dirty="0" smtClean="0">
                <a:solidFill>
                  <a:srgbClr val="0070C0"/>
                </a:solidFill>
              </a:rPr>
              <a:t>near </a:t>
            </a:r>
            <a:r>
              <a:rPr lang="en-US" dirty="0" err="1" smtClean="0">
                <a:solidFill>
                  <a:srgbClr val="0070C0"/>
                </a:solidFill>
              </a:rPr>
              <a:t>T</a:t>
            </a:r>
            <a:r>
              <a:rPr lang="en-US" baseline="-25000" dirty="0" err="1" smtClean="0">
                <a:solidFill>
                  <a:srgbClr val="0070C0"/>
                </a:solidFill>
              </a:rPr>
              <a:t>c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We have two handles</a:t>
            </a:r>
            <a:r>
              <a:rPr lang="en-US" b="1" i="1" dirty="0" smtClean="0"/>
              <a:t>:  T </a:t>
            </a:r>
            <a:r>
              <a:rPr lang="en-US" dirty="0" smtClean="0"/>
              <a:t>and</a:t>
            </a:r>
            <a:r>
              <a:rPr lang="en-US" b="1" i="1" dirty="0" smtClean="0"/>
              <a:t> Q</a:t>
            </a:r>
            <a:r>
              <a:rPr lang="en-US" b="1" i="1" baseline="30000" dirty="0" smtClean="0"/>
              <a:t>2</a:t>
            </a:r>
            <a:endParaRPr lang="en-US" dirty="0"/>
          </a:p>
          <a:p>
            <a:pPr lvl="2"/>
            <a:r>
              <a:rPr lang="en-US" dirty="0" smtClean="0"/>
              <a:t>Lever arm: LHC to RHIC </a:t>
            </a:r>
            <a:r>
              <a:rPr lang="en-US" dirty="0"/>
              <a:t> </a:t>
            </a:r>
            <a:r>
              <a:rPr lang="en-US" dirty="0" smtClean="0"/>
              <a:t>to RHIC at lower energy (e.g. √s=100, 62)</a:t>
            </a:r>
          </a:p>
          <a:p>
            <a:pPr lvl="3"/>
            <a:r>
              <a:rPr lang="en-US" dirty="0"/>
              <a:t>Evolution of signals from </a:t>
            </a:r>
            <a:r>
              <a:rPr lang="en-US" dirty="0" smtClean="0"/>
              <a:t>RHIC </a:t>
            </a:r>
            <a:r>
              <a:rPr lang="en-US" dirty="0"/>
              <a:t>to LHC is not trivial (e.g. </a:t>
            </a:r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en-US" dirty="0" smtClean="0"/>
              <a:t> , hadron R</a:t>
            </a:r>
            <a:r>
              <a:rPr lang="en-US" baseline="-25000" dirty="0" smtClean="0"/>
              <a:t>AA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Geometric Control at RHIC  (Corona)– e.g. central </a:t>
            </a:r>
            <a:r>
              <a:rPr lang="en-US" dirty="0" err="1" smtClean="0"/>
              <a:t>Cu+Au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86545"/>
              </p:ext>
            </p:extLst>
          </p:nvPr>
        </p:nvGraphicFramePr>
        <p:xfrm>
          <a:off x="4920344" y="344714"/>
          <a:ext cx="16697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VISIO" r:id="rId3" imgW="3809945" imgH="3124211" progId="Visio.Drawing.5">
                  <p:embed/>
                </p:oleObj>
              </mc:Choice>
              <mc:Fallback>
                <p:oleObj name="VISIO" r:id="rId3" imgW="3809945" imgH="3124211" progId="Visio.Drawing.5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0344" y="344714"/>
                        <a:ext cx="16697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12951" t="12561" r="12246" b="8930"/>
          <a:stretch/>
        </p:blipFill>
        <p:spPr bwMode="auto">
          <a:xfrm>
            <a:off x="7271656" y="304800"/>
            <a:ext cx="1611086" cy="145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6625767" y="788198"/>
            <a:ext cx="65314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88602" y="359174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C:\Users\seto\Desktop\hardprobes\pictures\fi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566252"/>
            <a:ext cx="4572000" cy="43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30388" y="986349"/>
            <a:ext cx="4288062" cy="3946849"/>
            <a:chOff x="341088" y="1059547"/>
            <a:chExt cx="4288062" cy="394684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88" y="1059547"/>
              <a:ext cx="4114800" cy="3946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26" t="24338" r="57833" b="12501"/>
            <a:stretch/>
          </p:blipFill>
          <p:spPr bwMode="auto">
            <a:xfrm>
              <a:off x="981075" y="1333500"/>
              <a:ext cx="3648075" cy="367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059547"/>
            <a:ext cx="1685925" cy="1216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413656" y="201440"/>
            <a:ext cx="8512629" cy="7849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Temperature dependence of the </a:t>
            </a:r>
            <a:r>
              <a:rPr lang="en-US" dirty="0" err="1" smtClean="0"/>
              <a:t>sQGP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9776" y="4918684"/>
            <a:ext cx="37505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weak coupling value for </a:t>
            </a:r>
            <a:endParaRPr lang="en-US" sz="2000" dirty="0" smtClean="0"/>
          </a:p>
          <a:p>
            <a:r>
              <a:rPr lang="el-GR" sz="2000" dirty="0" smtClean="0"/>
              <a:t>η</a:t>
            </a:r>
            <a:r>
              <a:rPr lang="en-US" sz="2000" dirty="0" smtClean="0"/>
              <a:t>/s is &gt; order </a:t>
            </a:r>
            <a:r>
              <a:rPr lang="en-US" sz="2000" dirty="0"/>
              <a:t>of magnitude </a:t>
            </a:r>
            <a:endParaRPr lang="en-US" sz="2000" dirty="0" smtClean="0"/>
          </a:p>
          <a:p>
            <a:r>
              <a:rPr lang="en-US" sz="2000" dirty="0" smtClean="0"/>
              <a:t>too large</a:t>
            </a:r>
            <a:endParaRPr lang="en-US" sz="2000" dirty="0"/>
          </a:p>
          <a:p>
            <a:r>
              <a:rPr lang="en-US" sz="2000" dirty="0"/>
              <a:t>Yet we know at high T, the theory must be asymptotically free</a:t>
            </a:r>
          </a:p>
          <a:p>
            <a:pPr algn="ctr"/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708400" y="1859070"/>
            <a:ext cx="1669143" cy="1988457"/>
          </a:xfrm>
          <a:prstGeom prst="rightArrow">
            <a:avLst>
              <a:gd name="adj1" fmla="val 50000"/>
              <a:gd name="adj2" fmla="val 32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additional </a:t>
            </a:r>
          </a:p>
          <a:p>
            <a:pPr algn="ctr"/>
            <a:r>
              <a:rPr lang="en-US" dirty="0" smtClean="0"/>
              <a:t>Information: jets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69241" y="4825016"/>
            <a:ext cx="49681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Little is known about what happens on a microscopic level</a:t>
            </a:r>
            <a:r>
              <a:rPr lang="en-US" b="1" dirty="0" smtClean="0"/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Strongly </a:t>
            </a:r>
            <a:r>
              <a:rPr lang="en-US" b="1" dirty="0">
                <a:solidFill>
                  <a:schemeClr val="tx2"/>
                </a:solidFill>
              </a:rPr>
              <a:t>Coupled Scenario – electric and magnetically charged </a:t>
            </a:r>
            <a:r>
              <a:rPr lang="en-US" b="1" dirty="0" err="1">
                <a:solidFill>
                  <a:schemeClr val="tx2"/>
                </a:solidFill>
              </a:rPr>
              <a:t>quasiparticles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/>
              <a:t>RHIC creates a system is close to T</a:t>
            </a:r>
            <a:r>
              <a:rPr lang="en-US" b="1" baseline="-25000" dirty="0" smtClean="0"/>
              <a:t>C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Such information together with data from</a:t>
            </a:r>
          </a:p>
          <a:p>
            <a:r>
              <a:rPr lang="en-US" b="1" dirty="0" smtClean="0"/>
              <a:t>the LHC needed for clear understanding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8331200" y="3096750"/>
            <a:ext cx="449943" cy="1257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66560" y="3062697"/>
            <a:ext cx="24387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“Jet Quenching is a 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few </a:t>
            </a:r>
            <a:r>
              <a:rPr lang="en-US" b="1" dirty="0">
                <a:solidFill>
                  <a:schemeClr val="tx2"/>
                </a:solidFill>
              </a:rPr>
              <a:t>times </a:t>
            </a:r>
            <a:r>
              <a:rPr lang="en-US" b="1" u="sng" dirty="0">
                <a:solidFill>
                  <a:schemeClr val="tx2"/>
                </a:solidFill>
              </a:rPr>
              <a:t>stronger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near </a:t>
            </a:r>
            <a:r>
              <a:rPr lang="en-US" b="1" dirty="0" err="1">
                <a:solidFill>
                  <a:schemeClr val="tx2"/>
                </a:solidFill>
              </a:rPr>
              <a:t>T</a:t>
            </a:r>
            <a:r>
              <a:rPr lang="en-US" b="1" baseline="-25000" dirty="0" err="1">
                <a:solidFill>
                  <a:schemeClr val="tx2"/>
                </a:solidFill>
              </a:rPr>
              <a:t>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sz="1400" b="1" dirty="0">
                <a:solidFill>
                  <a:schemeClr val="tx2"/>
                </a:solidFill>
              </a:rPr>
              <a:t>Liao and </a:t>
            </a:r>
            <a:r>
              <a:rPr lang="en-US" sz="1400" b="1" dirty="0" err="1">
                <a:solidFill>
                  <a:schemeClr val="tx2"/>
                </a:solidFill>
              </a:rPr>
              <a:t>Shuryak</a:t>
            </a:r>
            <a:r>
              <a:rPr lang="en-US" sz="1400" b="1" dirty="0">
                <a:solidFill>
                  <a:schemeClr val="tx2"/>
                </a:solidFill>
              </a:rPr>
              <a:t>, PRL 102, 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en-US" sz="1400" b="1" dirty="0" smtClean="0">
                <a:solidFill>
                  <a:schemeClr val="tx2"/>
                </a:solidFill>
              </a:rPr>
              <a:t>202302 </a:t>
            </a:r>
            <a:r>
              <a:rPr lang="en-US" sz="1400" b="1" dirty="0">
                <a:solidFill>
                  <a:schemeClr val="tx2"/>
                </a:solidFill>
              </a:rPr>
              <a:t>(2009), PRC 75 054907</a:t>
            </a:r>
            <a:endParaRPr lang="en-US" sz="1400" b="1" dirty="0"/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051554" y="3205796"/>
            <a:ext cx="582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η</a:t>
            </a:r>
            <a:r>
              <a:rPr lang="en-US" sz="2400" dirty="0" smtClean="0"/>
              <a:t>/s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63542" y="3517962"/>
                <a:ext cx="4280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542" y="3517962"/>
                <a:ext cx="428002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3947" r="-2285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9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8257" y="294904"/>
            <a:ext cx="8784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Would we be sensitive to the strength of the coupling </a:t>
            </a:r>
            <a:r>
              <a:rPr lang="el-GR" sz="2800" dirty="0" smtClean="0">
                <a:cs typeface="Calibri"/>
              </a:rPr>
              <a:t>α</a:t>
            </a:r>
            <a:r>
              <a:rPr lang="en-US" sz="2800" baseline="-25000" dirty="0" smtClean="0">
                <a:cs typeface="Calibri"/>
              </a:rPr>
              <a:t>S? </a:t>
            </a:r>
            <a:r>
              <a:rPr lang="en-US" sz="2800" dirty="0" smtClean="0">
                <a:cs typeface="Calibri"/>
              </a:rPr>
              <a:t>?</a:t>
            </a:r>
            <a:endParaRPr lang="en-US" sz="2800" baseline="-25000" dirty="0" smtClean="0">
              <a:cs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88686" y="818124"/>
            <a:ext cx="4420384" cy="3812327"/>
            <a:chOff x="4383466" y="3073452"/>
            <a:chExt cx="4120010" cy="3726492"/>
          </a:xfrm>
        </p:grpSpPr>
        <p:sp>
          <p:nvSpPr>
            <p:cNvPr id="13" name="TextBox 12"/>
            <p:cNvSpPr txBox="1"/>
            <p:nvPr/>
          </p:nvSpPr>
          <p:spPr>
            <a:xfrm>
              <a:off x="6264398" y="3364468"/>
              <a:ext cx="1276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&gt; 20 </a:t>
              </a:r>
              <a:r>
                <a:rPr lang="en-US" dirty="0" err="1" smtClean="0"/>
                <a:t>GeV</a:t>
              </a:r>
              <a:endParaRPr lang="en-US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3"/>
            <a:stretch/>
          </p:blipFill>
          <p:spPr bwMode="auto">
            <a:xfrm>
              <a:off x="4383466" y="3073452"/>
              <a:ext cx="4120010" cy="3621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555159" y="4500986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  <a:latin typeface="Calibri"/>
                  <a:cs typeface="Calibri"/>
                </a:rPr>
                <a:t>α</a:t>
              </a:r>
              <a:r>
                <a:rPr lang="en-US" baseline="-25000" dirty="0" smtClean="0">
                  <a:solidFill>
                    <a:srgbClr val="FF0000"/>
                  </a:solidFill>
                  <a:latin typeface="Calibri"/>
                  <a:cs typeface="Calibri"/>
                </a:rPr>
                <a:t>S</a:t>
              </a:r>
              <a:r>
                <a:rPr lang="en-US" dirty="0" smtClean="0">
                  <a:solidFill>
                    <a:srgbClr val="FF0000"/>
                  </a:solidFill>
                  <a:latin typeface="Calibri"/>
                  <a:cs typeface="Calibri"/>
                </a:rPr>
                <a:t>=0.6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96426" y="504047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BD562"/>
                  </a:solidFill>
                </a:rPr>
                <a:t>0.35</a:t>
              </a:r>
              <a:endParaRPr lang="en-US" dirty="0">
                <a:solidFill>
                  <a:srgbClr val="4BD56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17459" y="543035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0.2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27111" y="5872255"/>
              <a:ext cx="921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vacuum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88213" y="6430612"/>
              <a:ext cx="199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Dijet (E</a:t>
              </a:r>
              <a:r>
                <a:rPr lang="en-US" baseline="-25000" dirty="0">
                  <a:solidFill>
                    <a:schemeClr val="accent1"/>
                  </a:solidFill>
                </a:rPr>
                <a:t>1</a:t>
              </a:r>
              <a:r>
                <a:rPr lang="en-US" dirty="0">
                  <a:solidFill>
                    <a:schemeClr val="accent1"/>
                  </a:solidFill>
                </a:rPr>
                <a:t>-E</a:t>
              </a:r>
              <a:r>
                <a:rPr lang="en-US" baseline="-25000" dirty="0">
                  <a:solidFill>
                    <a:schemeClr val="accent1"/>
                  </a:solidFill>
                </a:rPr>
                <a:t>2</a:t>
              </a:r>
              <a:r>
                <a:rPr lang="en-US" dirty="0">
                  <a:solidFill>
                    <a:schemeClr val="accent1"/>
                  </a:solidFill>
                </a:rPr>
                <a:t>)/(E</a:t>
              </a:r>
              <a:r>
                <a:rPr lang="en-US" baseline="-25000" dirty="0">
                  <a:solidFill>
                    <a:schemeClr val="accent1"/>
                  </a:solidFill>
                </a:rPr>
                <a:t>1</a:t>
              </a:r>
              <a:r>
                <a:rPr lang="en-US" dirty="0">
                  <a:solidFill>
                    <a:schemeClr val="accent1"/>
                  </a:solidFill>
                </a:rPr>
                <a:t>+E</a:t>
              </a:r>
              <a:r>
                <a:rPr lang="en-US" baseline="-25000" dirty="0">
                  <a:solidFill>
                    <a:schemeClr val="accent1"/>
                  </a:solidFill>
                </a:rPr>
                <a:t>2</a:t>
              </a:r>
              <a:r>
                <a:rPr lang="en-US" dirty="0">
                  <a:solidFill>
                    <a:schemeClr val="accent1"/>
                  </a:solidFill>
                </a:rPr>
                <a:t>)</a:t>
              </a:r>
              <a:endParaRPr lang="en-US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8"/>
          <a:stretch/>
        </p:blipFill>
        <p:spPr bwMode="auto">
          <a:xfrm>
            <a:off x="4390877" y="1072328"/>
            <a:ext cx="4331731" cy="345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484576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RHIC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d</a:t>
            </a:r>
            <a:r>
              <a:rPr lang="en-US" sz="2400" dirty="0" err="1" smtClean="0">
                <a:solidFill>
                  <a:schemeClr val="accent1"/>
                </a:solidFill>
                <a:latin typeface="+mj-lt"/>
              </a:rPr>
              <a:t>ijets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v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ery sensitive to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 effective coupling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1105" y="5698390"/>
            <a:ext cx="45018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Embed </a:t>
            </a:r>
            <a:r>
              <a:rPr lang="en-US" dirty="0" err="1">
                <a:solidFill>
                  <a:schemeClr val="accent1"/>
                </a:solidFill>
              </a:rPr>
              <a:t>parton</a:t>
            </a:r>
            <a:r>
              <a:rPr lang="en-US" dirty="0">
                <a:solidFill>
                  <a:schemeClr val="accent1"/>
                </a:solidFill>
              </a:rPr>
              <a:t> showers into </a:t>
            </a:r>
            <a:r>
              <a:rPr lang="en-US" dirty="0" err="1">
                <a:solidFill>
                  <a:schemeClr val="accent1"/>
                </a:solidFill>
              </a:rPr>
              <a:t>partonic</a:t>
            </a:r>
            <a:r>
              <a:rPr lang="en-US" dirty="0">
                <a:solidFill>
                  <a:schemeClr val="accent1"/>
                </a:solidFill>
              </a:rPr>
              <a:t> medium</a:t>
            </a:r>
            <a:r>
              <a:rPr lang="en-US" dirty="0" smtClean="0">
                <a:solidFill>
                  <a:schemeClr val="accent1"/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where </a:t>
            </a:r>
            <a:r>
              <a:rPr lang="el-GR" dirty="0">
                <a:solidFill>
                  <a:schemeClr val="accent1"/>
                </a:solidFill>
                <a:cs typeface="Calibri"/>
              </a:rPr>
              <a:t>α</a:t>
            </a:r>
            <a:r>
              <a:rPr lang="en-US" baseline="-25000" dirty="0">
                <a:solidFill>
                  <a:schemeClr val="accent1"/>
                </a:solidFill>
                <a:cs typeface="Calibri"/>
              </a:rPr>
              <a:t>S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 can be varied</a:t>
            </a:r>
            <a:endParaRPr lang="en-US" i="1" dirty="0" smtClean="0">
              <a:solidFill>
                <a:schemeClr val="accent1"/>
              </a:solidFill>
            </a:endParaRPr>
          </a:p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Chris </a:t>
            </a:r>
            <a:r>
              <a:rPr lang="en-US" i="1" dirty="0">
                <a:solidFill>
                  <a:schemeClr val="accent1"/>
                </a:solidFill>
              </a:rPr>
              <a:t>Coleman-Smith (Duke)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3059" y="5176117"/>
            <a:ext cx="4143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Incorporating strong coupling </a:t>
            </a:r>
          </a:p>
          <a:p>
            <a:r>
              <a:rPr lang="en-US" sz="2000" dirty="0"/>
              <a:t>v</a:t>
            </a:r>
            <a:r>
              <a:rPr lang="en-US" sz="2000" dirty="0" smtClean="0"/>
              <a:t>ia  </a:t>
            </a:r>
            <a:r>
              <a:rPr lang="en-US" sz="2000" dirty="0" err="1" smtClean="0"/>
              <a:t>AdS</a:t>
            </a:r>
            <a:r>
              <a:rPr lang="en-US" sz="2000" dirty="0" smtClean="0"/>
              <a:t>/CFT like path </a:t>
            </a:r>
          </a:p>
          <a:p>
            <a:r>
              <a:rPr lang="en-US" sz="2000" dirty="0" smtClean="0"/>
              <a:t>dependence </a:t>
            </a:r>
            <a:r>
              <a:rPr lang="en-US" sz="2000" dirty="0"/>
              <a:t> </a:t>
            </a:r>
            <a:r>
              <a:rPr lang="en-US" sz="2000" dirty="0" smtClean="0"/>
              <a:t>gives better </a:t>
            </a:r>
          </a:p>
          <a:p>
            <a:r>
              <a:rPr lang="en-US" sz="2000" dirty="0" smtClean="0"/>
              <a:t>agreement</a:t>
            </a:r>
          </a:p>
        </p:txBody>
      </p:sp>
      <p:pic>
        <p:nvPicPr>
          <p:cNvPr id="20" name="Picture 2" descr="C:\Users\seto\Desktop\mpcex_dec_9_2011_papers\phenix_50_72dp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63" y="1202964"/>
            <a:ext cx="803843" cy="26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45" y="4390050"/>
            <a:ext cx="3566160" cy="65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699903" y="4002891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PRL 105, 14230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951341" y="3418232"/>
            <a:ext cx="470008" cy="452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51341" y="3870313"/>
            <a:ext cx="7195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07042" y="3689901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pQCD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02648" y="2866463"/>
            <a:ext cx="391454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6714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2513305" y="6227074"/>
            <a:ext cx="6248400" cy="304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5717" tIns="35717" rIns="76356" bIns="35717"/>
          <a:lstStyle/>
          <a:p>
            <a:pPr marL="4465">
              <a:lnSpc>
                <a:spcPct val="142000"/>
              </a:lnSpc>
            </a:pPr>
            <a:r>
              <a:rPr lang="en-US" sz="1400" dirty="0">
                <a:solidFill>
                  <a:srgbClr val="0070C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B. Muller. </a:t>
            </a:r>
            <a:r>
              <a:rPr lang="en-US" sz="1400" dirty="0" err="1">
                <a:solidFill>
                  <a:srgbClr val="0070C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Nucl.Phys</a:t>
            </a:r>
            <a:r>
              <a:rPr lang="en-US" sz="1400" dirty="0">
                <a:solidFill>
                  <a:srgbClr val="0070C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., A855:74–82, 2011, RHIC/AGS Users Meeting </a:t>
            </a:r>
            <a:r>
              <a:rPr lang="en-US" sz="1400" dirty="0" smtClean="0">
                <a:solidFill>
                  <a:srgbClr val="0070C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2011</a:t>
            </a:r>
          </a:p>
          <a:p>
            <a:pPr marL="4465">
              <a:lnSpc>
                <a:spcPct val="142000"/>
              </a:lnSpc>
            </a:pPr>
            <a:r>
              <a:rPr lang="en-US" sz="1400" dirty="0" smtClean="0">
                <a:solidFill>
                  <a:srgbClr val="0070C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This meeting</a:t>
            </a:r>
            <a:endParaRPr lang="en-US" sz="1400" dirty="0">
              <a:solidFill>
                <a:srgbClr val="0070C0"/>
              </a:solidFill>
              <a:latin typeface="Baskerville" charset="0"/>
              <a:ea typeface="Baskerville" charset="0"/>
              <a:cs typeface="Baskerville" charset="0"/>
              <a:sym typeface="Baskerville" charset="0"/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2" cstate="print"/>
          <a:srcRect r="41044"/>
          <a:stretch>
            <a:fillRect/>
          </a:stretch>
        </p:blipFill>
        <p:spPr bwMode="auto">
          <a:xfrm>
            <a:off x="1867309" y="3862142"/>
            <a:ext cx="4706541" cy="625078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sp>
        <p:nvSpPr>
          <p:cNvPr id="15" name="Rectangle 16"/>
          <p:cNvSpPr>
            <a:spLocks/>
          </p:cNvSpPr>
          <p:nvPr/>
        </p:nvSpPr>
        <p:spPr bwMode="auto">
          <a:xfrm>
            <a:off x="3657600" y="5137428"/>
            <a:ext cx="2018181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LHC Scenario</a:t>
            </a:r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2" cstate="print"/>
          <a:srcRect l="59180"/>
          <a:stretch>
            <a:fillRect/>
          </a:stretch>
        </p:blipFill>
        <p:spPr bwMode="auto">
          <a:xfrm>
            <a:off x="3124200" y="4514656"/>
            <a:ext cx="3258741" cy="625078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62907" y="862257"/>
            <a:ext cx="9144000" cy="2999885"/>
            <a:chOff x="-14514" y="2133600"/>
            <a:chExt cx="9144000" cy="2999885"/>
          </a:xfrm>
        </p:grpSpPr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4514" y="2133600"/>
              <a:ext cx="9144000" cy="2999885"/>
            </a:xfrm>
            <a:prstGeom prst="rect">
              <a:avLst/>
            </a:prstGeom>
            <a:noFill/>
            <a:ln w="25400" cap="flat">
              <a:noFill/>
              <a:round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2235038" y="2362200"/>
              <a:ext cx="1807290" cy="830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“RHIC” Scenario</a:t>
              </a:r>
            </a:p>
            <a:p>
              <a:pPr algn="ctr"/>
              <a:r>
                <a:rPr lang="en-US" sz="1600" b="1" dirty="0" smtClean="0"/>
                <a:t>T</a:t>
              </a:r>
              <a:r>
                <a:rPr lang="en-US" sz="1600" b="1" baseline="-25000" dirty="0" smtClean="0"/>
                <a:t>0</a:t>
              </a:r>
              <a:r>
                <a:rPr lang="en-US" sz="1600" b="1" dirty="0" smtClean="0"/>
                <a:t>=300 </a:t>
              </a:r>
              <a:r>
                <a:rPr lang="en-US" sz="1600" b="1" dirty="0" err="1" smtClean="0"/>
                <a:t>MeV</a:t>
              </a:r>
              <a:endParaRPr lang="en-US" sz="1600" b="1" dirty="0" smtClean="0"/>
            </a:p>
            <a:p>
              <a:pPr algn="ctr"/>
              <a:r>
                <a:rPr lang="en-US" sz="1600" b="1" dirty="0" smtClean="0"/>
                <a:t>Parton E</a:t>
              </a:r>
              <a:r>
                <a:rPr lang="en-US" sz="1600" b="1" baseline="-25000" dirty="0" smtClean="0"/>
                <a:t>T</a:t>
              </a:r>
              <a:r>
                <a:rPr lang="en-US" sz="1600" b="1" dirty="0" smtClean="0"/>
                <a:t> = 30 </a:t>
              </a:r>
              <a:r>
                <a:rPr lang="en-US" sz="1600" b="1" dirty="0" err="1" smtClean="0"/>
                <a:t>GeV</a:t>
              </a:r>
              <a:endParaRPr lang="en-US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51334" y="2445603"/>
              <a:ext cx="1877822" cy="830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“LHC” Scenario</a:t>
              </a:r>
            </a:p>
            <a:p>
              <a:pPr algn="ctr"/>
              <a:r>
                <a:rPr lang="en-US" sz="1600" b="1" dirty="0" smtClean="0"/>
                <a:t>T</a:t>
              </a:r>
              <a:r>
                <a:rPr lang="en-US" sz="1600" b="1" baseline="-25000" dirty="0" smtClean="0"/>
                <a:t>0</a:t>
              </a:r>
              <a:r>
                <a:rPr lang="en-US" sz="1600" b="1" dirty="0" smtClean="0"/>
                <a:t>=390 </a:t>
              </a:r>
              <a:r>
                <a:rPr lang="en-US" sz="1600" b="1" dirty="0" err="1" smtClean="0"/>
                <a:t>MeV</a:t>
              </a:r>
              <a:endParaRPr lang="en-US" sz="1600" b="1" dirty="0" smtClean="0"/>
            </a:p>
            <a:p>
              <a:pPr algn="ctr"/>
              <a:r>
                <a:rPr lang="en-US" sz="1600" b="1" dirty="0" smtClean="0"/>
                <a:t>Parton E</a:t>
              </a:r>
              <a:r>
                <a:rPr lang="en-US" sz="1600" b="1" baseline="-25000" dirty="0" smtClean="0"/>
                <a:t>T</a:t>
              </a:r>
              <a:r>
                <a:rPr lang="en-US" sz="1600" b="1" dirty="0" smtClean="0"/>
                <a:t> = 200 </a:t>
              </a:r>
              <a:r>
                <a:rPr lang="en-US" sz="1600" b="1" dirty="0" err="1" smtClean="0"/>
                <a:t>GeV</a:t>
              </a:r>
              <a:endParaRPr lang="en-US" sz="1600" b="1" dirty="0"/>
            </a:p>
          </p:txBody>
        </p:sp>
      </p:grp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41516"/>
            <a:ext cx="8229600" cy="1143000"/>
          </a:xfrm>
          <a:ln/>
        </p:spPr>
        <p:txBody>
          <a:bodyPr>
            <a:noAutofit/>
          </a:bodyPr>
          <a:lstStyle/>
          <a:p>
            <a:r>
              <a:rPr lang="en-US" sz="3200" dirty="0" smtClean="0"/>
              <a:t>Q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Dependence: Heavy Quark Parton </a:t>
            </a:r>
            <a:r>
              <a:rPr lang="en-US" sz="3200" dirty="0" err="1"/>
              <a:t>Virtuality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995886" y="455819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pQCD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451429" y="2627086"/>
            <a:ext cx="861030" cy="1393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124200" y="2627086"/>
            <a:ext cx="1302657" cy="13933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/>
          <a:stretch/>
        </p:blipFill>
        <p:spPr bwMode="auto">
          <a:xfrm>
            <a:off x="174168" y="4416900"/>
            <a:ext cx="2808920" cy="102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67309" y="5555117"/>
            <a:ext cx="684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“This means that the very energetic </a:t>
            </a:r>
            <a:r>
              <a:rPr lang="en-US" dirty="0" err="1" smtClean="0"/>
              <a:t>parton</a:t>
            </a:r>
            <a:r>
              <a:rPr lang="en-US" dirty="0" smtClean="0"/>
              <a:t> hardly notices the medium </a:t>
            </a:r>
          </a:p>
          <a:p>
            <a:r>
              <a:rPr lang="en-US" dirty="0" smtClean="0"/>
              <a:t>for the first 3-4 </a:t>
            </a:r>
            <a:r>
              <a:rPr lang="en-US" dirty="0" err="1" smtClean="0"/>
              <a:t>fm</a:t>
            </a:r>
            <a:r>
              <a:rPr lang="en-US" dirty="0" smtClean="0"/>
              <a:t> of its path length”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9463" y="489913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24191"/>
            <a:ext cx="4648200" cy="423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2667000"/>
            <a:ext cx="3797514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FF00"/>
                </a:solidFill>
              </a:rPr>
              <a:t>Energy Loss Constrained </a:t>
            </a:r>
          </a:p>
          <a:p>
            <a:pPr algn="ctr"/>
            <a:r>
              <a:rPr lang="en-US" sz="2800" dirty="0" smtClean="0">
                <a:solidFill>
                  <a:srgbClr val="00FF00"/>
                </a:solidFill>
              </a:rPr>
              <a:t>by RHIC data</a:t>
            </a:r>
            <a:endParaRPr lang="en-US" sz="2800" dirty="0">
              <a:solidFill>
                <a:srgbClr val="00FF0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 flipV="1">
            <a:off x="4572000" y="3144054"/>
            <a:ext cx="609600" cy="4373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07175" y="3998893"/>
            <a:ext cx="2946384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FFFF"/>
                </a:solidFill>
              </a:rPr>
              <a:t>Over-prediction of </a:t>
            </a:r>
          </a:p>
          <a:p>
            <a:pPr algn="ctr"/>
            <a:r>
              <a:rPr lang="en-US" sz="2800" dirty="0" smtClean="0">
                <a:solidFill>
                  <a:srgbClr val="00FFFF"/>
                </a:solidFill>
              </a:rPr>
              <a:t>quenching at LHC</a:t>
            </a:r>
            <a:endParaRPr lang="en-US" sz="2800" dirty="0">
              <a:solidFill>
                <a:srgbClr val="00FFFF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rot="10800000">
            <a:off x="4495801" y="3962401"/>
            <a:ext cx="1111375" cy="5135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b="53333"/>
          <a:stretch>
            <a:fillRect/>
          </a:stretch>
        </p:blipFill>
        <p:spPr bwMode="auto">
          <a:xfrm>
            <a:off x="1095954" y="790791"/>
            <a:ext cx="630620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23571"/>
            <a:ext cx="3667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t="60000"/>
          <a:stretch>
            <a:fillRect/>
          </a:stretch>
        </p:blipFill>
        <p:spPr bwMode="auto">
          <a:xfrm>
            <a:off x="3404858" y="1324191"/>
            <a:ext cx="630620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291" y="5562600"/>
            <a:ext cx="855790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2209800" y="6324600"/>
            <a:ext cx="655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9647" y="223177"/>
            <a:ext cx="790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Q: Are RHIC and LHC the same of different?</a:t>
            </a:r>
          </a:p>
        </p:txBody>
      </p:sp>
    </p:spTree>
    <p:extLst>
      <p:ext uri="{BB962C8B-B14F-4D97-AF65-F5344CB8AC3E}">
        <p14:creationId xmlns:p14="http://schemas.microsoft.com/office/powerpoint/2010/main" val="23104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03" y="899392"/>
            <a:ext cx="4499632" cy="447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8332" y="172792"/>
            <a:ext cx="4268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we to measure jets?</a:t>
            </a:r>
            <a:endParaRPr lang="en-US" sz="3200" dirty="0"/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24945" y="5562600"/>
            <a:ext cx="4837561" cy="1098341"/>
          </a:xfrm>
          <a:prstGeom prst="rect">
            <a:avLst/>
          </a:prstGeom>
          <a:solidFill>
            <a:srgbClr val="FFFF00"/>
          </a:solidFill>
          <a:ln w="12700" cap="rnd">
            <a:noFill/>
            <a:round/>
            <a:headEnd type="none" w="med" len="med"/>
            <a:tailEnd type="none" w="med" len="med"/>
          </a:ln>
        </p:spPr>
        <p:txBody>
          <a:bodyPr lIns="26788" tIns="26788" rIns="26788" bIns="26788"/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Rate</a:t>
            </a:r>
            <a:r>
              <a:rPr lang="en-US" sz="1600" b="1" i="1" dirty="0" smtClean="0"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 </a:t>
            </a:r>
            <a:r>
              <a:rPr lang="en-US" sz="1600" b="1" dirty="0" smtClean="0"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together with the </a:t>
            </a:r>
            <a:r>
              <a:rPr lang="en-US" sz="1600" b="1" i="1" dirty="0" smtClean="0">
                <a:solidFill>
                  <a:srgbClr val="FF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flexibility of RHIC</a:t>
            </a:r>
            <a:r>
              <a:rPr lang="en-US" sz="1600" b="1" dirty="0" smtClean="0"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 will </a:t>
            </a:r>
            <a:r>
              <a:rPr lang="en-US" sz="1600" b="1" dirty="0"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allow </a:t>
            </a:r>
            <a:r>
              <a:rPr lang="en-US" sz="1600" b="1" dirty="0" smtClean="0"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geometric control over </a:t>
            </a:r>
            <a:r>
              <a:rPr lang="en-US" sz="1600" b="1" dirty="0"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measurements </a:t>
            </a:r>
            <a:r>
              <a:rPr lang="en-US" sz="1600" b="1" dirty="0" smtClean="0"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(A+A, A+B, </a:t>
            </a:r>
            <a:r>
              <a:rPr lang="en-US" sz="1600" b="1" dirty="0" err="1" smtClean="0"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p+A</a:t>
            </a:r>
            <a:r>
              <a:rPr lang="en-US" sz="1600" b="1" dirty="0" smtClean="0"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 </a:t>
            </a:r>
            <a:r>
              <a:rPr lang="en-US" sz="1600" b="1" dirty="0"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&amp; </a:t>
            </a:r>
            <a:r>
              <a:rPr lang="en-US" sz="1600" b="1" dirty="0" smtClean="0"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p+p,), and allow us to vary T and Q</a:t>
            </a:r>
            <a:r>
              <a:rPr lang="en-US" sz="1600" b="1" baseline="30000" dirty="0" smtClean="0"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2</a:t>
            </a:r>
            <a:endParaRPr lang="en-US" sz="1600" b="1" dirty="0">
              <a:latin typeface="Baskerville" charset="0"/>
              <a:ea typeface="Baskerville" charset="0"/>
              <a:cs typeface="Baskerville" charset="0"/>
              <a:sym typeface="Baskerville" charset="0"/>
            </a:endParaRPr>
          </a:p>
        </p:txBody>
      </p:sp>
      <p:pic>
        <p:nvPicPr>
          <p:cNvPr id="5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30" y="767879"/>
            <a:ext cx="3815860" cy="3962399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91570" y="767879"/>
            <a:ext cx="5105400" cy="32004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397" y="4593774"/>
            <a:ext cx="3091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dirty="0" err="1" smtClean="0"/>
              <a:t>Au+Au</a:t>
            </a:r>
            <a:r>
              <a:rPr lang="en-US" dirty="0" smtClean="0"/>
              <a:t> 10% Central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5 </a:t>
            </a:r>
            <a:r>
              <a:rPr lang="en-US" dirty="0" smtClean="0"/>
              <a:t>Jets E&gt;40 GeV (80% </a:t>
            </a:r>
            <a:r>
              <a:rPr lang="en-US" dirty="0" err="1" smtClean="0"/>
              <a:t>dijets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r>
              <a:rPr lang="en-US" dirty="0" smtClean="0"/>
              <a:t> prompt photons E&gt; 20 GeV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5562600"/>
            <a:ext cx="36301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Jet Transverse Energy (</a:t>
            </a:r>
            <a:r>
              <a:rPr lang="en-US" sz="2400" dirty="0" err="1" smtClean="0"/>
              <a:t>GeV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168571" y="2177143"/>
            <a:ext cx="638629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61738" y="1715478"/>
            <a:ext cx="2333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“raw” measured</a:t>
            </a:r>
          </a:p>
          <a:p>
            <a:r>
              <a:rPr lang="en-US" dirty="0" smtClean="0"/>
              <a:t>   with </a:t>
            </a:r>
            <a:r>
              <a:rPr lang="en-US" dirty="0" err="1" smtClean="0"/>
              <a:t>det</a:t>
            </a:r>
            <a:r>
              <a:rPr lang="en-US" dirty="0" smtClean="0"/>
              <a:t> resolution</a:t>
            </a:r>
          </a:p>
          <a:p>
            <a:r>
              <a:rPr lang="en-US" dirty="0"/>
              <a:t> </a:t>
            </a:r>
            <a:r>
              <a:rPr lang="en-US" dirty="0" smtClean="0"/>
              <a:t>  and underlying event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659084" y="4062600"/>
            <a:ext cx="566057" cy="2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97137" y="3858913"/>
            <a:ext cx="88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“Truth”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644570" y="4341574"/>
            <a:ext cx="5660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56208" y="4134421"/>
            <a:ext cx="243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Measured and unfolded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6652" y="3138620"/>
            <a:ext cx="1941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Unfolding the </a:t>
            </a:r>
          </a:p>
          <a:p>
            <a:r>
              <a:rPr lang="en-US" sz="2000" dirty="0" smtClean="0"/>
              <a:t>Energy spectrum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590801" y="1177133"/>
            <a:ext cx="209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w/stochastic 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143" y="0"/>
            <a:ext cx="8229600" cy="1143000"/>
          </a:xfrm>
        </p:spPr>
        <p:txBody>
          <a:bodyPr/>
          <a:lstStyle/>
          <a:p>
            <a:r>
              <a:rPr lang="en-US" dirty="0" smtClean="0"/>
              <a:t>Detector 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143" y="856343"/>
            <a:ext cx="8839199" cy="600165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Requirements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Jets (</a:t>
            </a:r>
            <a:r>
              <a:rPr lang="en-US" dirty="0" err="1" smtClean="0">
                <a:solidFill>
                  <a:srgbClr val="FF0000"/>
                </a:solidFill>
              </a:rPr>
              <a:t>dijets</a:t>
            </a:r>
            <a:r>
              <a:rPr lang="en-US" dirty="0" smtClean="0">
                <a:solidFill>
                  <a:srgbClr val="FF0000"/>
                </a:solidFill>
              </a:rPr>
              <a:t>): uniform, large solid angle coverage; reasonable jet resolution to 60 GeV; contain 97% of 50 GeV hadron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  <a:latin typeface="Calibri"/>
                <a:cs typeface="Calibri"/>
              </a:rPr>
              <a:t>γ</a:t>
            </a:r>
            <a:r>
              <a:rPr lang="en-US" dirty="0" smtClean="0">
                <a:solidFill>
                  <a:srgbClr val="0070C0"/>
                </a:solidFill>
              </a:rPr>
              <a:t>+Jet: Good photon coverage/resolution </a:t>
            </a:r>
          </a:p>
          <a:p>
            <a:pPr lvl="1"/>
            <a:r>
              <a:rPr lang="en-US" dirty="0" smtClean="0"/>
              <a:t>Contain Cost: Compact, uniform electronics</a:t>
            </a:r>
          </a:p>
          <a:p>
            <a:r>
              <a:rPr lang="en-US" dirty="0" smtClean="0"/>
              <a:t>Choices (Stage I – a jet dete</a:t>
            </a:r>
            <a:r>
              <a:rPr lang="en-US" dirty="0"/>
              <a:t>c</a:t>
            </a:r>
            <a:r>
              <a:rPr lang="en-US" dirty="0" smtClean="0"/>
              <a:t>tor)  |</a:t>
            </a:r>
            <a:r>
              <a:rPr lang="el-GR" dirty="0" smtClean="0"/>
              <a:t>η</a:t>
            </a:r>
            <a:r>
              <a:rPr lang="en-US" dirty="0" smtClean="0"/>
              <a:t>|&lt;1.1</a:t>
            </a:r>
            <a:endParaRPr lang="en-US" dirty="0"/>
          </a:p>
          <a:p>
            <a:pPr lvl="1"/>
            <a:r>
              <a:rPr lang="en-US" dirty="0" smtClean="0"/>
              <a:t>Solenoid 2T, R=70 cm, leaving room for tracking +</a:t>
            </a:r>
            <a:r>
              <a:rPr lang="en-US" dirty="0"/>
              <a:t> </a:t>
            </a:r>
            <a:r>
              <a:rPr lang="en-US" dirty="0" smtClean="0"/>
              <a:t>“low granularity” PID for </a:t>
            </a:r>
            <a:r>
              <a:rPr lang="en-US" dirty="0" err="1" smtClean="0"/>
              <a:t>eRHIC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Compact </a:t>
            </a:r>
            <a:r>
              <a:rPr lang="en-US" dirty="0" err="1" smtClean="0">
                <a:solidFill>
                  <a:srgbClr val="0070C0"/>
                </a:solidFill>
              </a:rPr>
              <a:t>EMCAL</a:t>
            </a:r>
            <a:r>
              <a:rPr lang="en-US" dirty="0" err="1" smtClean="0">
                <a:solidFill>
                  <a:srgbClr val="0070C0"/>
                </a:solidFill>
                <a:sym typeface="Wingdings"/>
              </a:rPr>
              <a:t></a:t>
            </a:r>
            <a:r>
              <a:rPr lang="en-US" dirty="0" err="1" smtClean="0">
                <a:solidFill>
                  <a:srgbClr val="0070C0"/>
                </a:solidFill>
              </a:rPr>
              <a:t>Small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Molierre</a:t>
            </a:r>
            <a:r>
              <a:rPr lang="en-US" dirty="0" smtClean="0">
                <a:solidFill>
                  <a:srgbClr val="0070C0"/>
                </a:solidFill>
              </a:rPr>
              <a:t> Radius (1.2cm)</a:t>
            </a:r>
            <a:r>
              <a:rPr lang="en-US" dirty="0" smtClean="0">
                <a:solidFill>
                  <a:srgbClr val="0070C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70C0"/>
                </a:solidFill>
              </a:rPr>
              <a:t>Tungsten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Outside magnet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Readout: </a:t>
            </a:r>
            <a:r>
              <a:rPr lang="en-US" dirty="0" err="1" smtClean="0">
                <a:solidFill>
                  <a:srgbClr val="0070C0"/>
                </a:solidFill>
              </a:rPr>
              <a:t>SiMPT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Δ</a:t>
            </a:r>
            <a:r>
              <a:rPr lang="el-GR" dirty="0">
                <a:solidFill>
                  <a:srgbClr val="0070C0"/>
                </a:solidFill>
              </a:rPr>
              <a:t>φΔη</a:t>
            </a:r>
            <a:r>
              <a:rPr lang="en-US" dirty="0" smtClean="0">
                <a:solidFill>
                  <a:srgbClr val="0070C0"/>
                </a:solidFill>
              </a:rPr>
              <a:t>= 0.02x0.02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HCAL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Jets with R=0.2 -&gt; Segmentation Δ</a:t>
            </a:r>
            <a:r>
              <a:rPr lang="el-GR" dirty="0" smtClean="0">
                <a:solidFill>
                  <a:srgbClr val="FF0000"/>
                </a:solidFill>
              </a:rPr>
              <a:t>φΔη</a:t>
            </a:r>
            <a:r>
              <a:rPr lang="en-US" dirty="0" smtClean="0">
                <a:solidFill>
                  <a:srgbClr val="FF0000"/>
                </a:solidFill>
              </a:rPr>
              <a:t>=0.1x0.1</a:t>
            </a:r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Upgradeable </a:t>
            </a:r>
            <a:endParaRPr lang="en-US" sz="3200" dirty="0" smtClean="0">
              <a:effectLst/>
            </a:endParaRPr>
          </a:p>
          <a:p>
            <a:pPr lvl="1"/>
            <a:r>
              <a:rPr lang="el-GR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</a:t>
            </a:r>
            <a:r>
              <a:rPr lang="en-US" sz="28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l-GR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γγ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50 GeV (</a:t>
            </a:r>
            <a:r>
              <a:rPr lang="en-US" sz="2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preshower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 smtClean="0">
              <a:effectLst/>
            </a:endParaRP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Resolve Upsilon states: high resolution tracking</a:t>
            </a:r>
            <a:endParaRPr lang="en-US" dirty="0" smtClean="0">
              <a:effectLst/>
            </a:endParaRP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Retain capability to become an </a:t>
            </a:r>
            <a:r>
              <a:rPr lang="en-US" sz="2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eRHIC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detector (10x100 GeV</a:t>
            </a:r>
            <a:r>
              <a:rPr lang="en-US" sz="28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 smtClean="0">
              <a:effectLst/>
            </a:endParaRP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 room in forward direction for CNM, spin studies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</TotalTime>
  <Words>1470</Words>
  <Application>Microsoft Office PowerPoint</Application>
  <PresentationFormat>On-screen Show (4:3)</PresentationFormat>
  <Paragraphs>297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Cambria Math</vt:lpstr>
      <vt:lpstr>Wingdings</vt:lpstr>
      <vt:lpstr>Arial Rounded MT Bold</vt:lpstr>
      <vt:lpstr>Symbol</vt:lpstr>
      <vt:lpstr>Gulim</vt:lpstr>
      <vt:lpstr>MS PGothic</vt:lpstr>
      <vt:lpstr>Baskerville</vt:lpstr>
      <vt:lpstr>Arial Narrow</vt:lpstr>
      <vt:lpstr>Times New Roman</vt:lpstr>
      <vt:lpstr>Office Theme</vt:lpstr>
      <vt:lpstr>VISIO</vt:lpstr>
      <vt:lpstr>sPHENIX The Future Program of the PHENIX collaboration  (central and forward rapidity) </vt:lpstr>
      <vt:lpstr>sPHENIX and QCD</vt:lpstr>
      <vt:lpstr>A+A and the sQGP</vt:lpstr>
      <vt:lpstr>Temperature dependence of the sQGP?</vt:lpstr>
      <vt:lpstr>PowerPoint Presentation</vt:lpstr>
      <vt:lpstr>Q2 Dependence: Heavy Quark Parton Virtuality</vt:lpstr>
      <vt:lpstr>PowerPoint Presentation</vt:lpstr>
      <vt:lpstr>PowerPoint Presentation</vt:lpstr>
      <vt:lpstr>Detector concept</vt:lpstr>
      <vt:lpstr>The central barrel Detector : Stage I</vt:lpstr>
      <vt:lpstr>p+A: cold Nuclear Matter</vt:lpstr>
      <vt:lpstr>Three views of (saturated) gluons in nuclei</vt:lpstr>
      <vt:lpstr>sPHENIX: Measuring G(1), G(2)</vt:lpstr>
      <vt:lpstr>Polarized p+p: spin Physics</vt:lpstr>
      <vt:lpstr>Transverse Spin Asymmetries</vt:lpstr>
      <vt:lpstr> Forward sPHENIX : Transverse Spin</vt:lpstr>
      <vt:lpstr>sPHENIX Forward Detector (conceptual)</vt:lpstr>
      <vt:lpstr>A staged approach</vt:lpstr>
      <vt:lpstr>Conclusion: sPHENIX – the scope</vt:lpstr>
      <vt:lpstr>backups</vt:lpstr>
      <vt:lpstr>Timeline for Stage I (magnet+calorimeters)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</dc:title>
  <dc:creator>seto</dc:creator>
  <cp:lastModifiedBy>seto</cp:lastModifiedBy>
  <cp:revision>248</cp:revision>
  <cp:lastPrinted>2012-05-30T09:48:45Z</cp:lastPrinted>
  <dcterms:created xsi:type="dcterms:W3CDTF">2006-08-16T00:00:00Z</dcterms:created>
  <dcterms:modified xsi:type="dcterms:W3CDTF">2012-05-31T07:40:13Z</dcterms:modified>
</cp:coreProperties>
</file>