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259" r:id="rId2"/>
    <p:sldId id="277" r:id="rId3"/>
    <p:sldId id="301" r:id="rId4"/>
    <p:sldId id="279" r:id="rId5"/>
    <p:sldId id="280" r:id="rId6"/>
    <p:sldId id="283" r:id="rId7"/>
    <p:sldId id="284" r:id="rId8"/>
    <p:sldId id="286" r:id="rId9"/>
    <p:sldId id="287" r:id="rId10"/>
    <p:sldId id="290" r:id="rId11"/>
    <p:sldId id="289" r:id="rId12"/>
    <p:sldId id="291" r:id="rId13"/>
    <p:sldId id="296" r:id="rId14"/>
    <p:sldId id="275" r:id="rId15"/>
    <p:sldId id="306" r:id="rId16"/>
    <p:sldId id="302" r:id="rId17"/>
    <p:sldId id="303" r:id="rId18"/>
    <p:sldId id="304" r:id="rId19"/>
    <p:sldId id="305" r:id="rId20"/>
    <p:sldId id="307" r:id="rId21"/>
    <p:sldId id="308" r:id="rId22"/>
    <p:sldId id="309" r:id="rId23"/>
  </p:sldIdLst>
  <p:sldSz cx="9144000" cy="6858000" type="screen4x3"/>
  <p:notesSz cx="6858000" cy="91440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B9A36"/>
    <a:srgbClr val="DB3228"/>
    <a:srgbClr val="333333"/>
    <a:srgbClr val="A1C3E8"/>
    <a:srgbClr val="000000"/>
    <a:srgbClr val="4F8AC5"/>
    <a:srgbClr val="BED3EA"/>
    <a:srgbClr val="B3C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4948" autoAdjust="0"/>
    <p:restoredTop sz="82261" autoAdjust="0"/>
  </p:normalViewPr>
  <p:slideViewPr>
    <p:cSldViewPr>
      <p:cViewPr>
        <p:scale>
          <a:sx n="75" d="100"/>
          <a:sy n="75" d="100"/>
        </p:scale>
        <p:origin x="-2064" y="-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4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19110A-FB88-A344-B907-3285E2304E0B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49556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40E869-E966-F34B-AF4E-3E2FC106F5AC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84297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E869-E966-F34B-AF4E-3E2FC106F5AC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9154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E869-E966-F34B-AF4E-3E2FC106F5AC}" type="slidenum">
              <a:rPr lang="de-CH" smtClean="0"/>
              <a:pPr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33469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1B8E72-9E38-8D43-A043-2C8DD4E11990}" type="slidenum">
              <a:rPr lang="de-CH"/>
              <a:pPr/>
              <a:t>2</a:t>
            </a:fld>
            <a:endParaRPr lang="de-CH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an </a:t>
            </a:r>
            <a:r>
              <a:rPr lang="de-DE" baseline="0" dirty="0" err="1" smtClean="0"/>
              <a:t>exciting</a:t>
            </a:r>
            <a:r>
              <a:rPr lang="de-DE" baseline="0" dirty="0" smtClean="0"/>
              <a:t> time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working</a:t>
            </a:r>
            <a:r>
              <a:rPr lang="de-DE" baseline="0" dirty="0" smtClean="0"/>
              <a:t> on of Heavy </a:t>
            </a:r>
            <a:r>
              <a:rPr lang="de-DE" baseline="0" dirty="0" err="1" smtClean="0"/>
              <a:t>Quarkonium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phsyics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QGP, due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whealth</a:t>
            </a:r>
            <a:r>
              <a:rPr lang="de-DE" baseline="0" dirty="0" smtClean="0"/>
              <a:t> of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now</a:t>
            </a:r>
            <a:r>
              <a:rPr lang="de-DE" baseline="0" dirty="0" smtClean="0"/>
              <a:t>  </a:t>
            </a:r>
            <a:r>
              <a:rPr lang="de-DE" baseline="0" dirty="0" err="1" smtClean="0"/>
              <a:t>available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of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most</a:t>
            </a:r>
            <a:r>
              <a:rPr lang="de-DE" baseline="0" dirty="0" smtClean="0"/>
              <a:t> prominent </a:t>
            </a:r>
            <a:r>
              <a:rPr lang="de-DE" baseline="0" dirty="0" err="1" smtClean="0"/>
              <a:t>phenomena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namely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Qqbar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suppression</a:t>
            </a:r>
            <a:r>
              <a:rPr lang="de-DE" baseline="0" dirty="0" smtClean="0"/>
              <a:t> in Heavy Ion </a:t>
            </a:r>
            <a:r>
              <a:rPr lang="de-DE" baseline="0" dirty="0" err="1" smtClean="0"/>
              <a:t>collisisons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J/</a:t>
            </a:r>
            <a:r>
              <a:rPr lang="de-DE" baseline="0" dirty="0" err="1" smtClean="0"/>
              <a:t>Psi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ccbar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ground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state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decade</a:t>
            </a:r>
            <a:r>
              <a:rPr lang="de-DE" baseline="0" dirty="0" smtClean="0"/>
              <a:t> of QGP </a:t>
            </a:r>
            <a:r>
              <a:rPr lang="de-DE" baseline="0" dirty="0" err="1" smtClean="0"/>
              <a:t>related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suppression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available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heavy </a:t>
            </a:r>
            <a:r>
              <a:rPr lang="de-DE" baseline="0" dirty="0" err="1" smtClean="0"/>
              <a:t>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program</a:t>
            </a:r>
            <a:r>
              <a:rPr lang="de-DE" baseline="0" dirty="0" smtClean="0"/>
              <a:t> of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LHC </a:t>
            </a:r>
            <a:r>
              <a:rPr lang="de-DE" baseline="0" dirty="0" err="1" smtClean="0"/>
              <a:t>started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higher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energy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regimes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become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accessible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interesting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availability</a:t>
            </a:r>
            <a:r>
              <a:rPr lang="de-DE" baseline="0" dirty="0" smtClean="0"/>
              <a:t> of clean </a:t>
            </a:r>
            <a:r>
              <a:rPr lang="de-DE" baseline="0" dirty="0" err="1" smtClean="0"/>
              <a:t>dimuon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spectra</a:t>
            </a:r>
            <a:r>
              <a:rPr lang="de-DE" baseline="0" dirty="0" smtClean="0"/>
              <a:t> of </a:t>
            </a:r>
            <a:r>
              <a:rPr lang="de-DE" baseline="0" dirty="0" err="1" smtClean="0"/>
              <a:t>bottomonium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LHC, </a:t>
            </a:r>
            <a:r>
              <a:rPr lang="de-DE" baseline="0" dirty="0" err="1" smtClean="0"/>
              <a:t>where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relative </a:t>
            </a:r>
            <a:r>
              <a:rPr lang="de-DE" baseline="0" dirty="0" err="1" smtClean="0"/>
              <a:t>suppression</a:t>
            </a:r>
            <a:r>
              <a:rPr lang="de-DE" baseline="0" dirty="0" smtClean="0"/>
              <a:t> of </a:t>
            </a:r>
            <a:r>
              <a:rPr lang="de-DE" baseline="0" dirty="0" err="1" smtClean="0"/>
              <a:t>excited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compared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ground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measured</a:t>
            </a:r>
            <a:r>
              <a:rPr lang="de-DE" baseline="0" dirty="0" smtClean="0"/>
              <a:t>. This will </a:t>
            </a:r>
            <a:r>
              <a:rPr lang="de-DE" baseline="0" dirty="0" err="1" smtClean="0"/>
              <a:t>certainly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help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theory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benschmark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validate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their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model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descriptions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endParaRPr lang="de-DE" baseline="0" dirty="0" smtClean="0"/>
          </a:p>
          <a:p>
            <a:r>
              <a:rPr lang="de-DE" dirty="0" err="1" smtClean="0"/>
              <a:t>Let</a:t>
            </a:r>
            <a:r>
              <a:rPr lang="de-DE" dirty="0" smtClean="0"/>
              <a:t> </a:t>
            </a:r>
            <a:r>
              <a:rPr lang="de-DE" dirty="0" err="1" smtClean="0"/>
              <a:t>me</a:t>
            </a:r>
            <a:r>
              <a:rPr lang="de-DE" dirty="0" smtClean="0"/>
              <a:t> </a:t>
            </a:r>
            <a:r>
              <a:rPr lang="de-DE" dirty="0" err="1" smtClean="0"/>
              <a:t>start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 </a:t>
            </a:r>
            <a:r>
              <a:rPr lang="de-DE" dirty="0" err="1" smtClean="0"/>
              <a:t>promiment</a:t>
            </a:r>
            <a:r>
              <a:rPr lang="de-DE" dirty="0" smtClean="0"/>
              <a:t> </a:t>
            </a:r>
            <a:r>
              <a:rPr lang="de-DE" dirty="0" err="1" smtClean="0"/>
              <a:t>apect</a:t>
            </a:r>
            <a:r>
              <a:rPr lang="de-DE" dirty="0" smtClean="0"/>
              <a:t> </a:t>
            </a:r>
            <a:r>
              <a:rPr lang="de-DE" baseline="0" dirty="0" smtClean="0"/>
              <a:t>of Heavy </a:t>
            </a:r>
            <a:r>
              <a:rPr lang="de-DE" baseline="0" dirty="0" err="1" smtClean="0"/>
              <a:t>Quarkonium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phsyics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i.e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relative </a:t>
            </a:r>
            <a:r>
              <a:rPr lang="de-DE" baseline="0" dirty="0" err="1" smtClean="0"/>
              <a:t>suppression</a:t>
            </a:r>
            <a:r>
              <a:rPr lang="de-DE" baseline="0" dirty="0" smtClean="0"/>
              <a:t> in Heavy Ion </a:t>
            </a:r>
            <a:r>
              <a:rPr lang="de-DE" baseline="0" dirty="0" err="1" smtClean="0"/>
              <a:t>collisions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compared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protpon</a:t>
            </a:r>
            <a:r>
              <a:rPr lang="de-DE" baseline="0" dirty="0" smtClean="0"/>
              <a:t>/</a:t>
            </a:r>
            <a:r>
              <a:rPr lang="de-DE" baseline="0" dirty="0" err="1" smtClean="0"/>
              <a:t>proton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collisison</a:t>
            </a:r>
            <a:r>
              <a:rPr lang="de-DE" baseline="0" dirty="0" smtClean="0"/>
              <a:t>. </a:t>
            </a:r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 </a:t>
            </a:r>
            <a:r>
              <a:rPr lang="de-DE" dirty="0" err="1" smtClean="0"/>
              <a:t>vacuum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spectroscoy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know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Jpsi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small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intrinsic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width</a:t>
            </a:r>
            <a:r>
              <a:rPr lang="de-DE" baseline="0" dirty="0" smtClean="0"/>
              <a:t>, so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well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defined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bound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together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color</a:t>
            </a:r>
            <a:r>
              <a:rPr lang="de-DE" baseline="0" dirty="0" smtClean="0"/>
              <a:t> string.</a:t>
            </a:r>
          </a:p>
          <a:p>
            <a:r>
              <a:rPr lang="de-DE" baseline="0" dirty="0" smtClean="0"/>
              <a:t>This </a:t>
            </a:r>
            <a:r>
              <a:rPr lang="de-DE" baseline="0" dirty="0" err="1" smtClean="0"/>
              <a:t>train</a:t>
            </a:r>
            <a:r>
              <a:rPr lang="de-DE" baseline="0" dirty="0" smtClean="0"/>
              <a:t> of </a:t>
            </a:r>
            <a:r>
              <a:rPr lang="de-DE" baseline="0" dirty="0" err="1" smtClean="0"/>
              <a:t>thoughts</a:t>
            </a:r>
            <a:r>
              <a:rPr lang="de-DE" baseline="0" dirty="0" smtClean="0"/>
              <a:t> was </a:t>
            </a:r>
            <a:r>
              <a:rPr lang="de-DE" baseline="0" dirty="0" err="1" smtClean="0"/>
              <a:t>made</a:t>
            </a:r>
            <a:r>
              <a:rPr lang="de-DE" baseline="0" dirty="0" smtClean="0"/>
              <a:t> quantitative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classic </a:t>
            </a:r>
            <a:r>
              <a:rPr lang="de-DE" baseline="0" dirty="0" err="1" smtClean="0"/>
              <a:t>paper</a:t>
            </a:r>
            <a:r>
              <a:rPr lang="de-DE" baseline="0" dirty="0" smtClean="0"/>
              <a:t> of </a:t>
            </a:r>
            <a:r>
              <a:rPr lang="de-DE" baseline="0" dirty="0" err="1" smtClean="0"/>
              <a:t>Matsui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satz</a:t>
            </a:r>
            <a:r>
              <a:rPr lang="de-DE" baseline="0" dirty="0" smtClean="0"/>
              <a:t>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E869-E966-F34B-AF4E-3E2FC106F5AC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74106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W_\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square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(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t,R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)\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overset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{t\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infty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}{\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propto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} 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e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^{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iV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( R )}</a:t>
            </a:r>
          </a:p>
          <a:p>
            <a:endParaRPr lang="de-DE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W_\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square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(\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tau,R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)\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overset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{\tau\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infty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}{\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propto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} 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e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^{-\tau V( R )}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F^1 ( R ) =-\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frac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{1}{T}log\Big[\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langle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Tr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[\Omega( R ) \Omega( 0 ) ]\rangle\Big]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W_\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square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overset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{t\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infty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}{\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propto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} 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e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^{-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itV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( R )}</a:t>
            </a:r>
          </a:p>
          <a:p>
            <a:endParaRPr lang="de-DE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W_\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square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overset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{\tau\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infty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}{\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propto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} 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e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^{-\tau V( R )}</a:t>
            </a:r>
          </a:p>
          <a:p>
            <a:endParaRPr lang="de-DE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F^1 ( R ) =\langle Tr[\Omega( R ) \Omega( 0 ) ]\rangle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E869-E966-F34B-AF4E-3E2FC106F5AC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0821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psi_S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(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R,t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), 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psi_O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(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R,t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)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E\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sim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m_Q</a:t>
            </a:r>
            <a:endParaRPr lang="de-DE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+mn-cs"/>
            </a:endParaRPr>
          </a:p>
          <a:p>
            <a:endParaRPr lang="de-DE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psi_S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(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R,t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)\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equiv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 W_\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square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(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R,t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)=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Tr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\Big(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exp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\Big[-i\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int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_\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square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 dx^\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mu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 A_\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mu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(x)\Big]\Big)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E869-E966-F34B-AF4E-3E2FC106F5AC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87090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V^0(R)=\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lim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_{t\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infty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}\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frac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{ 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int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_{-\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infty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}^{\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infty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} d\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omega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 \,\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omega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\,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e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^{-i 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omega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 t}\, 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rho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_\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square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(R,\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omega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) }{\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int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_{-\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infty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}^{\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infty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} d\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omega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 \,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e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^{-i 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omega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 t}\, 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rho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_\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square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(R,\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omega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)}</a:t>
            </a:r>
          </a:p>
          <a:p>
            <a:endParaRPr lang="de-DE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W_\square(</a:t>
            </a:r>
            <a:r>
              <a:rPr lang="en-US" dirty="0" err="1" smtClean="0"/>
              <a:t>R,t</a:t>
            </a:r>
            <a:r>
              <a:rPr lang="en-US" dirty="0" smtClean="0"/>
              <a:t>)=\</a:t>
            </a:r>
            <a:r>
              <a:rPr lang="en-US" dirty="0" err="1" smtClean="0"/>
              <a:t>int</a:t>
            </a:r>
            <a:r>
              <a:rPr lang="en-US" dirty="0" smtClean="0"/>
              <a:t>_{-\</a:t>
            </a:r>
            <a:r>
              <a:rPr lang="en-US" dirty="0" err="1" smtClean="0"/>
              <a:t>infty</a:t>
            </a:r>
            <a:r>
              <a:rPr lang="en-US" dirty="0" smtClean="0"/>
              <a:t>}^{\</a:t>
            </a:r>
            <a:r>
              <a:rPr lang="en-US" dirty="0" err="1" smtClean="0"/>
              <a:t>infty</a:t>
            </a:r>
            <a:r>
              <a:rPr lang="en-US" dirty="0" smtClean="0"/>
              <a:t>} d\omega \,e^{-</a:t>
            </a:r>
            <a:r>
              <a:rPr lang="en-US" dirty="0" err="1" smtClean="0"/>
              <a:t>i</a:t>
            </a:r>
            <a:r>
              <a:rPr lang="en-US" dirty="0" smtClean="0"/>
              <a:t> \omega t}\, \rho_\square(R,\omega)</a:t>
            </a:r>
          </a:p>
          <a:p>
            <a:endParaRPr lang="de-DE" dirty="0" smtClean="0"/>
          </a:p>
          <a:p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rho_L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(\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omega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)=2\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frac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{\Gamma cos[\Gamma/2\xi]-(\omega_0-\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omega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)sin[\Gamma/2\xi]}{\Gamma^2+(\omega_0-\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omega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)^2}</a:t>
            </a:r>
          </a:p>
          <a:p>
            <a:endParaRPr lang="de-DE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rho_L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(R,\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omega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)\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propto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frac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{\Gamma (R) }{\Gamma^2 (R)+(\omega_0(R)-\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omega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)^2}</a:t>
            </a:r>
          </a:p>
          <a:p>
            <a:endParaRPr lang="de-DE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V_L^0 (R)=\omega_0(R)-i\Gamma (R)</a:t>
            </a:r>
            <a:endParaRPr lang="de-DE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+mn-cs"/>
            </a:endParaRPr>
          </a:p>
          <a:p>
            <a:endParaRPr lang="de-DE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rho_G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(R,\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omega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)\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propto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Exp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 \Big[  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frac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{(\omega_0(R)-\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omega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)^2}{2\Gamma^2(R)} \Big]</a:t>
            </a:r>
          </a:p>
          <a:p>
            <a:endParaRPr lang="de-DE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+mn-cs"/>
            </a:endParaRPr>
          </a:p>
          <a:p>
            <a:endParaRPr lang="de-DE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V_\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square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( R)=\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lim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_{t\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infty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}\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frac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{ 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int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_{-\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infty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}^{\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infty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} d\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omega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 \,\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omega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\,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e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^{-i 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omega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 t}\, 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rho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_\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square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(R,\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omega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) }{\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int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_{-\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infty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}^{\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infty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} d\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omega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 \,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e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^{-i 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omega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 t}\, 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rho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_\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square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(R,\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omega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)}</a:t>
            </a:r>
          </a:p>
          <a:p>
            <a:endParaRPr lang="de-DE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V_{BW}( R)=\omega_0( R)-i\Gamma( R)</a:t>
            </a:r>
          </a:p>
          <a:p>
            <a:endParaRPr lang="de-DE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E869-E966-F34B-AF4E-3E2FC106F5AC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62755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H = H_{\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rm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sys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} 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otimes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 I_{\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rm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med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} + I_{\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rm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sys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}\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otimes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 H_{\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rm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med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}+H_{\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rm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int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}</a:t>
            </a:r>
          </a:p>
          <a:p>
            <a:endParaRPr lang="de-DE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frac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{d}{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dt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} 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rho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(t)=\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frac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{1}{i\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hbar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}\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left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[H,\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rho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(t)\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right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]</a:t>
            </a:r>
          </a:p>
          <a:p>
            <a:endParaRPr lang="de-DE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rho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_{Q\bar{Q}}(t)=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Tr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_{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med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}\Big[ 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rho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(t)\Big]</a:t>
            </a:r>
          </a:p>
          <a:p>
            <a:endParaRPr lang="de-DE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frac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{d}{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dt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} 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sigma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(t)=\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frac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{1}{i\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hbar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}\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left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[H,\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sigma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(t)\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right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]</a:t>
            </a:r>
          </a:p>
          <a:p>
            <a:endParaRPr lang="de-DE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rho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_{Q\bar{Q}}(t,\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mathbf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{R},\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mathbf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{R}')&amp;=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Tr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_{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med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}\Big[ 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rho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(t,\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mathbf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{R},\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mathbf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{R}')\Big]\\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&amp;=\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langle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 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Psi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_{Q\bar{Q}}(\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mathbf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{R},t) 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Psi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^*_{Q\bar{Q}}(\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mathbf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{R}',t)\rangle_\Theta</a:t>
            </a:r>
          </a:p>
          <a:p>
            <a:endParaRPr lang="de-DE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rho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_{Q\bar{Q}}(t,\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mathbf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{R},\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mathbf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{R}')&amp;=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Tr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_{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med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}\Big[ 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rho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(t,\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mathbf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{R},\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mathbf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{R}')\Big]\\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&amp;=\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langle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 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Psi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_{Q\bar{Q}}(\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mathbf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{R},t) 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Psi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^*_{Q\bar{Q}}(\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mathbf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{R}',t)\rangle_\Theta</a:t>
            </a:r>
          </a:p>
          <a:p>
            <a:endParaRPr lang="de-DE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E869-E966-F34B-AF4E-3E2FC106F5AC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9397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i\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hbar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frac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{\partial}{\partial t}\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Psi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_{Q\bar{Q}}(\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mathbf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{R},t) =\Big\{ -\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frac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{\nabla^2}{2m_Q}+Re[V(\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mathbf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{R})]+\Theta(\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mathbf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{R},t)\Big\}\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Psi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_{Q\bar{Q}}(\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mathbf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{R},t)</a:t>
            </a:r>
          </a:p>
          <a:p>
            <a:endParaRPr lang="de-DE" dirty="0" smtClean="0"/>
          </a:p>
          <a:p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Psi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_{Q\bar{Q}}(\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mathbf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{R},t)={\cal T}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exp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\Big[-\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frac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{i}{\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hbar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}\int_0^tdt\,\Big\{ -\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frac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{\nabla^2}{2m_Q} +V(\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mathbf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{R}) + \Theta(\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mathbf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{R},t)\Big\}\Big]\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Psi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_{Q\bar{Q}}(\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mathbf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{R},0)</a:t>
            </a:r>
          </a:p>
          <a:p>
            <a:endParaRPr lang="de-DE" dirty="0" smtClean="0"/>
          </a:p>
          <a:p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langle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 \Theta(\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mathbf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{ R},t)\rangle=0, 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quad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 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langle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 \Theta(\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mathbf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{ R},t)\Theta(\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mathbf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{ R}',t')\rangle=\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hbar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\Gamma(\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mathbf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{ R},\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mathbf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{ R}')\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delta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_{</a:t>
            </a:r>
            <a:r>
              <a:rPr lang="de-DE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tt</a:t>
            </a:r>
            <a:r>
              <a:rPr lang="de-DE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'}/\Delta t</a:t>
            </a:r>
          </a:p>
          <a:p>
            <a:endParaRPr lang="de-DE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+mn-cs"/>
            </a:endParaRPr>
          </a:p>
          <a:p>
            <a:endParaRPr lang="de-DE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E869-E966-F34B-AF4E-3E2FC106F5AC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1587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Heavy </a:t>
            </a:r>
            <a:r>
              <a:rPr lang="de-DE" dirty="0" err="1" smtClean="0"/>
              <a:t>qqbar</a:t>
            </a:r>
            <a:r>
              <a:rPr lang="de-DE" dirty="0" smtClean="0"/>
              <a:t> not </a:t>
            </a:r>
            <a:r>
              <a:rPr lang="de-DE" dirty="0" err="1" smtClean="0"/>
              <a:t>thermlaized</a:t>
            </a:r>
            <a:r>
              <a:rPr lang="de-DE" dirty="0" smtClean="0"/>
              <a:t> -&gt; </a:t>
            </a:r>
            <a:r>
              <a:rPr lang="de-DE" dirty="0" err="1" smtClean="0"/>
              <a:t>cannot</a:t>
            </a:r>
            <a:r>
              <a:rPr lang="de-DE" dirty="0" smtClean="0"/>
              <a:t> </a:t>
            </a:r>
            <a:r>
              <a:rPr lang="de-DE" dirty="0" err="1" smtClean="0"/>
              <a:t>directly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dilepton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rates</a:t>
            </a:r>
            <a:r>
              <a:rPr lang="de-DE" baseline="0" dirty="0" smtClean="0"/>
              <a:t>. </a:t>
            </a:r>
          </a:p>
          <a:p>
            <a:r>
              <a:rPr lang="de-DE" baseline="0" dirty="0" err="1" smtClean="0"/>
              <a:t>Concept</a:t>
            </a:r>
            <a:r>
              <a:rPr lang="de-DE" baseline="0" dirty="0" smtClean="0"/>
              <a:t> of a </a:t>
            </a:r>
            <a:r>
              <a:rPr lang="de-DE" baseline="0" dirty="0" err="1" smtClean="0"/>
              <a:t>bound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well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defined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E869-E966-F34B-AF4E-3E2FC106F5AC}" type="slidenum">
              <a:rPr lang="de-CH" smtClean="0"/>
              <a:pPr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83166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305675" y="1196752"/>
            <a:ext cx="1835150" cy="5315173"/>
          </a:xfrm>
          <a:prstGeom prst="rect">
            <a:avLst/>
          </a:prstGeom>
          <a:solidFill>
            <a:srgbClr val="B3CC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BED3EA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07950"/>
            <a:ext cx="7305675" cy="6640513"/>
          </a:xfrm>
          <a:prstGeom prst="rect">
            <a:avLst/>
          </a:prstGeom>
          <a:solidFill>
            <a:srgbClr val="E1EB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1196752"/>
            <a:ext cx="7305675" cy="5315173"/>
          </a:xfrm>
          <a:prstGeom prst="rect">
            <a:avLst/>
          </a:prstGeom>
          <a:solidFill>
            <a:srgbClr val="9CBD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39750" y="1654175"/>
            <a:ext cx="6621463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Mastertitelformat bearbeiten</a:t>
            </a:r>
            <a:endParaRPr lang="de-CH" noProof="0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022600"/>
            <a:ext cx="6621463" cy="1752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Master-Untertitelformat bearbeiten</a:t>
            </a:r>
            <a:endParaRPr lang="de-CH" noProof="0" smtClean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539750" y="6548438"/>
            <a:ext cx="2889250" cy="252412"/>
          </a:xfrm>
        </p:spPr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x-none" smtClean="0"/>
              <a:t>May 30th, 2012</a:t>
            </a:r>
            <a:endParaRPr lang="de-CH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107950" y="179388"/>
            <a:ext cx="4464050" cy="252412"/>
          </a:xfrm>
        </p:spPr>
        <p:txBody>
          <a:bodyPr wrap="square"/>
          <a:lstStyle>
            <a:lvl1pPr>
              <a:defRPr/>
            </a:lvl1pPr>
          </a:lstStyle>
          <a:p>
            <a:r>
              <a:rPr lang="de-CH" smtClean="0"/>
              <a:t>Heavy Quarkonia in the QGP, from EFT's and potentials</a:t>
            </a:r>
            <a:endParaRPr lang="de-CH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43950" y="6548438"/>
            <a:ext cx="360363" cy="215900"/>
          </a:xfrm>
        </p:spPr>
        <p:txBody>
          <a:bodyPr/>
          <a:lstStyle>
            <a:lvl1pPr>
              <a:defRPr/>
            </a:lvl1pPr>
          </a:lstStyle>
          <a:p>
            <a:fld id="{3AD69FEC-A51B-6645-8F21-1D7B0BF83C1A}" type="slidenum">
              <a:rPr lang="de-CH"/>
              <a:pPr/>
              <a:t>‹Nr.›</a:t>
            </a:fld>
            <a:endParaRPr lang="de-CH" sz="1400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120650"/>
            <a:ext cx="1306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1654175"/>
            <a:ext cx="8061325" cy="4498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May 30th, 2012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Heavy Quarkonia in the QGP, from EFT's and potentials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C9C59-4C7D-AE46-AA02-7BCC6553C64B}" type="slidenum">
              <a:rPr lang="de-CH"/>
              <a:pPr/>
              <a:t>‹Nr.›</a:t>
            </a:fld>
            <a:endParaRPr lang="de-CH" sz="1400"/>
          </a:p>
        </p:txBody>
      </p:sp>
    </p:spTree>
    <p:extLst>
      <p:ext uri="{BB962C8B-B14F-4D97-AF65-F5344CB8AC3E}">
        <p14:creationId xmlns:p14="http://schemas.microsoft.com/office/powerpoint/2010/main" val="273854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6538" y="647700"/>
            <a:ext cx="2014537" cy="5505450"/>
          </a:xfrm>
        </p:spPr>
        <p:txBody>
          <a:bodyPr vert="eaVert"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647700"/>
            <a:ext cx="5894388" cy="5505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May 30th, 2012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Heavy Quarkonia in the QGP, from EFT's and potentials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44CE6-A956-0746-84AE-C6BDE78E58C3}" type="slidenum">
              <a:rPr lang="de-CH"/>
              <a:pPr/>
              <a:t>‹Nr.›</a:t>
            </a:fld>
            <a:endParaRPr lang="de-CH" sz="1400"/>
          </a:p>
        </p:txBody>
      </p:sp>
    </p:spTree>
    <p:extLst>
      <p:ext uri="{BB962C8B-B14F-4D97-AF65-F5344CB8AC3E}">
        <p14:creationId xmlns:p14="http://schemas.microsoft.com/office/powerpoint/2010/main" val="259648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654175"/>
            <a:ext cx="8061325" cy="4498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May 30th, 2012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Heavy Quarkonia in the QGP, from EFT's and potentials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8C537-B8E2-7245-A622-51F844BD851E}" type="slidenum">
              <a:rPr lang="de-CH"/>
              <a:pPr/>
              <a:t>‹Nr.›</a:t>
            </a:fld>
            <a:endParaRPr lang="de-CH" sz="1400"/>
          </a:p>
        </p:txBody>
      </p:sp>
    </p:spTree>
    <p:extLst>
      <p:ext uri="{BB962C8B-B14F-4D97-AF65-F5344CB8AC3E}">
        <p14:creationId xmlns:p14="http://schemas.microsoft.com/office/powerpoint/2010/main" val="1661901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May 30th, 2012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Heavy Quarkonia in the QGP, from EFT's and potentials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04D0A-4254-024C-8A86-8D9944923D93}" type="slidenum">
              <a:rPr lang="de-CH"/>
              <a:pPr/>
              <a:t>‹Nr.›</a:t>
            </a:fld>
            <a:endParaRPr lang="de-CH" sz="1400"/>
          </a:p>
        </p:txBody>
      </p:sp>
    </p:spTree>
    <p:extLst>
      <p:ext uri="{BB962C8B-B14F-4D97-AF65-F5344CB8AC3E}">
        <p14:creationId xmlns:p14="http://schemas.microsoft.com/office/powerpoint/2010/main" val="289067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654175"/>
            <a:ext cx="3954463" cy="44989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54175"/>
            <a:ext cx="3954462" cy="44989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May 30th, 2012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Heavy Quarkonia in the QGP, from EFT's and potentials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21154-F62C-B949-B1E9-BCAA41AD4269}" type="slidenum">
              <a:rPr lang="de-CH"/>
              <a:pPr/>
              <a:t>‹Nr.›</a:t>
            </a:fld>
            <a:endParaRPr lang="de-CH" sz="1400"/>
          </a:p>
        </p:txBody>
      </p:sp>
    </p:spTree>
    <p:extLst>
      <p:ext uri="{BB962C8B-B14F-4D97-AF65-F5344CB8AC3E}">
        <p14:creationId xmlns:p14="http://schemas.microsoft.com/office/powerpoint/2010/main" val="246478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May 30th, 2012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Heavy Quarkonia in the QGP, from EFT's and potentials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F78FA-9B6C-D54E-99D4-B260B49A1CF4}" type="slidenum">
              <a:rPr lang="de-CH"/>
              <a:pPr/>
              <a:t>‹Nr.›</a:t>
            </a:fld>
            <a:endParaRPr lang="de-CH" sz="1400"/>
          </a:p>
        </p:txBody>
      </p:sp>
    </p:spTree>
    <p:extLst>
      <p:ext uri="{BB962C8B-B14F-4D97-AF65-F5344CB8AC3E}">
        <p14:creationId xmlns:p14="http://schemas.microsoft.com/office/powerpoint/2010/main" val="2081879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May 30th, 2012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Heavy Quarkonia in the QGP, from EFT's and potentials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21487-C511-F649-916A-840D7BE512A1}" type="slidenum">
              <a:rPr lang="de-CH"/>
              <a:pPr/>
              <a:t>‹Nr.›</a:t>
            </a:fld>
            <a:endParaRPr lang="de-CH" sz="1400"/>
          </a:p>
        </p:txBody>
      </p:sp>
    </p:spTree>
    <p:extLst>
      <p:ext uri="{BB962C8B-B14F-4D97-AF65-F5344CB8AC3E}">
        <p14:creationId xmlns:p14="http://schemas.microsoft.com/office/powerpoint/2010/main" val="3941687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May 30th, 2012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Heavy Quarkonia in the QGP, from EFT's and potentials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95530-1640-9F41-A63B-E27E876D6805}" type="slidenum">
              <a:rPr lang="de-CH"/>
              <a:pPr/>
              <a:t>‹Nr.›</a:t>
            </a:fld>
            <a:endParaRPr lang="de-CH" sz="1400"/>
          </a:p>
        </p:txBody>
      </p:sp>
    </p:spTree>
    <p:extLst>
      <p:ext uri="{BB962C8B-B14F-4D97-AF65-F5344CB8AC3E}">
        <p14:creationId xmlns:p14="http://schemas.microsoft.com/office/powerpoint/2010/main" val="974927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May 30th, 2012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Heavy Quarkonia in the QGP, from EFT's and potentials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A5D2F-8274-854A-871E-9CC7F02AE844}" type="slidenum">
              <a:rPr lang="de-CH"/>
              <a:pPr/>
              <a:t>‹Nr.›</a:t>
            </a:fld>
            <a:endParaRPr lang="de-CH" sz="1400"/>
          </a:p>
        </p:txBody>
      </p:sp>
    </p:spTree>
    <p:extLst>
      <p:ext uri="{BB962C8B-B14F-4D97-AF65-F5344CB8AC3E}">
        <p14:creationId xmlns:p14="http://schemas.microsoft.com/office/powerpoint/2010/main" val="53184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Bild auf Platzhalter ziehen oder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May 30th, 2012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Heavy Quarkonia in the QGP, from EFT's and potentials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44243-E030-F24C-ACC1-07BA75DDDD70}" type="slidenum">
              <a:rPr lang="de-CH"/>
              <a:pPr/>
              <a:t>‹Nr.›</a:t>
            </a:fld>
            <a:endParaRPr lang="de-CH" sz="1400"/>
          </a:p>
        </p:txBody>
      </p:sp>
    </p:spTree>
    <p:extLst>
      <p:ext uri="{BB962C8B-B14F-4D97-AF65-F5344CB8AC3E}">
        <p14:creationId xmlns:p14="http://schemas.microsoft.com/office/powerpoint/2010/main" val="83691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07950"/>
            <a:ext cx="7305675" cy="6640513"/>
          </a:xfrm>
          <a:prstGeom prst="rect">
            <a:avLst/>
          </a:prstGeom>
          <a:solidFill>
            <a:srgbClr val="E1EB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1196752"/>
            <a:ext cx="9140825" cy="5315173"/>
          </a:xfrm>
          <a:prstGeom prst="rect">
            <a:avLst/>
          </a:prstGeom>
          <a:solidFill>
            <a:srgbClr val="9CBD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548680"/>
            <a:ext cx="66214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Mastertitelformat bearbeiten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548438"/>
            <a:ext cx="3811588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rPr lang="x-none" smtClean="0"/>
              <a:t>May 30th, 2012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224260"/>
            <a:ext cx="5399088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 cap="sm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CH" smtClean="0"/>
              <a:t>Heavy Quarkonia in the QGP, from EFT's and potentials</a:t>
            </a:r>
            <a:endParaRPr lang="de-CH" dirty="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548438"/>
            <a:ext cx="360363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CE98C5-879E-6F47-BDD9-C34C32004F45}" type="slidenum">
              <a:rPr lang="de-CH"/>
              <a:pPr/>
              <a:t>‹Nr.›</a:t>
            </a:fld>
            <a:endParaRPr lang="de-CH" sz="1400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983" y="118269"/>
            <a:ext cx="1306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charset="0"/>
          <a:ea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charset="0"/>
          <a:ea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charset="0"/>
          <a:ea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charset="0"/>
          <a:ea typeface="ＭＳ Ｐゴシック" charset="0"/>
        </a:defRPr>
      </a:lvl9pPr>
    </p:titleStyle>
    <p:bodyStyle>
      <a:lvl1pPr marL="419100" indent="-4191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Arial" charset="0"/>
        <a:buChar char="&gt;"/>
        <a:defRPr sz="2200">
          <a:solidFill>
            <a:srgbClr val="333333"/>
          </a:solidFill>
          <a:latin typeface="+mn-lt"/>
          <a:ea typeface="+mn-ea"/>
          <a:cs typeface="+mn-cs"/>
        </a:defRPr>
      </a:lvl1pPr>
      <a:lvl2pPr marL="8382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Font typeface="Arial" charset="0"/>
        <a:buChar char="—"/>
        <a:defRPr sz="2000">
          <a:solidFill>
            <a:srgbClr val="333333"/>
          </a:solidFill>
          <a:latin typeface="+mn-lt"/>
          <a:ea typeface="+mn-ea"/>
        </a:defRPr>
      </a:lvl2pPr>
      <a:lvl3pPr marL="12954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SzPct val="85000"/>
        <a:buFont typeface="Arial" charset="0"/>
        <a:buChar char="–"/>
        <a:defRPr>
          <a:solidFill>
            <a:srgbClr val="333333"/>
          </a:solidFill>
          <a:latin typeface="+mn-lt"/>
          <a:ea typeface="+mn-ea"/>
        </a:defRPr>
      </a:lvl3pPr>
      <a:lvl4pPr marL="17145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SzPct val="85000"/>
        <a:buFont typeface="Arial" charset="0"/>
        <a:buChar char="–"/>
        <a:defRPr>
          <a:solidFill>
            <a:srgbClr val="333333"/>
          </a:solidFill>
          <a:latin typeface="+mn-lt"/>
          <a:ea typeface="+mn-ea"/>
        </a:defRPr>
      </a:lvl4pPr>
      <a:lvl5pPr marL="21336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charset="0"/>
        <a:buChar char="–"/>
        <a:defRPr>
          <a:solidFill>
            <a:srgbClr val="333333"/>
          </a:solidFill>
          <a:latin typeface="+mn-lt"/>
          <a:ea typeface="+mn-ea"/>
        </a:defRPr>
      </a:lvl5pPr>
      <a:lvl6pPr marL="25908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charset="0"/>
        <a:buChar char="–"/>
        <a:defRPr>
          <a:solidFill>
            <a:srgbClr val="333333"/>
          </a:solidFill>
          <a:latin typeface="+mn-lt"/>
          <a:ea typeface="+mn-ea"/>
        </a:defRPr>
      </a:lvl6pPr>
      <a:lvl7pPr marL="30480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charset="0"/>
        <a:buChar char="–"/>
        <a:defRPr>
          <a:solidFill>
            <a:srgbClr val="333333"/>
          </a:solidFill>
          <a:latin typeface="+mn-lt"/>
          <a:ea typeface="+mn-ea"/>
        </a:defRPr>
      </a:lvl7pPr>
      <a:lvl8pPr marL="35052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charset="0"/>
        <a:buChar char="–"/>
        <a:defRPr>
          <a:solidFill>
            <a:srgbClr val="333333"/>
          </a:solidFill>
          <a:latin typeface="+mn-lt"/>
          <a:ea typeface="+mn-ea"/>
        </a:defRPr>
      </a:lvl8pPr>
      <a:lvl9pPr marL="39624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charset="0"/>
        <a:buChar char="–"/>
        <a:defRPr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png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7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emf"/><Relationship Id="rId5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5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jpeg"/><Relationship Id="rId5" Type="http://schemas.openxmlformats.org/officeDocument/2006/relationships/image" Target="../media/image56.emf"/><Relationship Id="rId6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emf"/><Relationship Id="rId12" Type="http://schemas.openxmlformats.org/officeDocument/2006/relationships/image" Target="../media/image19.emf"/><Relationship Id="rId13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emf"/><Relationship Id="rId7" Type="http://schemas.openxmlformats.org/officeDocument/2006/relationships/image" Target="../media/image14.png"/><Relationship Id="rId8" Type="http://schemas.openxmlformats.org/officeDocument/2006/relationships/image" Target="../media/image15.emf"/><Relationship Id="rId9" Type="http://schemas.openxmlformats.org/officeDocument/2006/relationships/image" Target="../media/image16.emf"/><Relationship Id="rId10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7" Type="http://schemas.openxmlformats.org/officeDocument/2006/relationships/image" Target="../media/image29.emf"/><Relationship Id="rId8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3284984"/>
            <a:ext cx="5112568" cy="1224136"/>
          </a:xfrm>
        </p:spPr>
        <p:txBody>
          <a:bodyPr/>
          <a:lstStyle/>
          <a:p>
            <a:pPr algn="ctr"/>
            <a:r>
              <a:rPr lang="de-DE" sz="1800" b="1" dirty="0" smtClean="0">
                <a:latin typeface="Calibri"/>
                <a:cs typeface="Calibri"/>
              </a:rPr>
              <a:t>Alexander Rothkopf</a:t>
            </a:r>
            <a:endParaRPr lang="de-DE" sz="1800" b="1" dirty="0">
              <a:latin typeface="Calibri"/>
              <a:cs typeface="Calibri"/>
            </a:endParaRPr>
          </a:p>
          <a:p>
            <a:pPr algn="ctr"/>
            <a:r>
              <a:rPr lang="de-DE" sz="1600" dirty="0">
                <a:latin typeface="Calibri"/>
                <a:cs typeface="Calibri"/>
              </a:rPr>
              <a:t>Albert Einstein Center </a:t>
            </a:r>
            <a:r>
              <a:rPr lang="de-DE" sz="1600" dirty="0" err="1">
                <a:latin typeface="Calibri"/>
                <a:cs typeface="Calibri"/>
              </a:rPr>
              <a:t>for</a:t>
            </a:r>
            <a:r>
              <a:rPr lang="de-DE" sz="1600" dirty="0">
                <a:latin typeface="Calibri"/>
                <a:cs typeface="Calibri"/>
              </a:rPr>
              <a:t> Fundamental </a:t>
            </a:r>
            <a:r>
              <a:rPr lang="de-DE" sz="1600" dirty="0" err="1" smtClean="0">
                <a:latin typeface="Calibri"/>
                <a:cs typeface="Calibri"/>
              </a:rPr>
              <a:t>Physics</a:t>
            </a:r>
            <a:endParaRPr lang="de-DE" sz="1600" dirty="0" smtClean="0">
              <a:latin typeface="Calibri"/>
              <a:cs typeface="Calibri"/>
            </a:endParaRPr>
          </a:p>
          <a:p>
            <a:pPr algn="ctr"/>
            <a:r>
              <a:rPr lang="de-DE" sz="1600" dirty="0" smtClean="0">
                <a:latin typeface="Calibri"/>
                <a:cs typeface="Calibri"/>
              </a:rPr>
              <a:t>Institute </a:t>
            </a:r>
            <a:r>
              <a:rPr lang="de-DE" sz="1600" dirty="0" err="1" smtClean="0">
                <a:latin typeface="Calibri"/>
                <a:cs typeface="Calibri"/>
              </a:rPr>
              <a:t>for</a:t>
            </a:r>
            <a:r>
              <a:rPr lang="de-DE" sz="1600" dirty="0" smtClean="0">
                <a:latin typeface="Calibri"/>
                <a:cs typeface="Calibri"/>
              </a:rPr>
              <a:t> </a:t>
            </a:r>
            <a:r>
              <a:rPr lang="de-DE" sz="1600" dirty="0" err="1" smtClean="0">
                <a:latin typeface="Calibri"/>
                <a:cs typeface="Calibri"/>
              </a:rPr>
              <a:t>Theoretical</a:t>
            </a:r>
            <a:r>
              <a:rPr lang="de-DE" sz="1600" dirty="0" smtClean="0">
                <a:latin typeface="Calibri"/>
                <a:cs typeface="Calibri"/>
              </a:rPr>
              <a:t> </a:t>
            </a:r>
            <a:r>
              <a:rPr lang="de-DE" sz="1600" dirty="0" err="1" smtClean="0">
                <a:latin typeface="Calibri"/>
                <a:cs typeface="Calibri"/>
              </a:rPr>
              <a:t>Physics</a:t>
            </a:r>
            <a:endParaRPr lang="de-DE" sz="1600" dirty="0" smtClean="0">
              <a:latin typeface="Calibri"/>
              <a:cs typeface="Calibri"/>
            </a:endParaRPr>
          </a:p>
          <a:p>
            <a:pPr algn="ctr"/>
            <a:r>
              <a:rPr lang="de-DE" sz="1600" dirty="0" smtClean="0">
                <a:latin typeface="Calibri"/>
                <a:cs typeface="Calibri"/>
              </a:rPr>
              <a:t>University of Bern</a:t>
            </a:r>
            <a:endParaRPr lang="de-DE" sz="1600" dirty="0">
              <a:latin typeface="Calibri"/>
              <a:cs typeface="Calibri"/>
            </a:endParaRPr>
          </a:p>
          <a:p>
            <a:pPr algn="ctr"/>
            <a:endParaRPr lang="de-DE" sz="1800" dirty="0">
              <a:latin typeface="Calibri"/>
              <a:cs typeface="Calibri"/>
            </a:endParaRPr>
          </a:p>
        </p:txBody>
      </p:sp>
      <p:sp>
        <p:nvSpPr>
          <p:cNvPr id="5" name="Diagonal liegende Ecken des Rechtecks abrunden 4"/>
          <p:cNvSpPr/>
          <p:nvPr/>
        </p:nvSpPr>
        <p:spPr bwMode="auto">
          <a:xfrm>
            <a:off x="395536" y="1628800"/>
            <a:ext cx="6768752" cy="1296144"/>
          </a:xfrm>
          <a:prstGeom prst="round2DiagRect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3600" dirty="0" smtClean="0">
                <a:latin typeface="Calibri"/>
                <a:cs typeface="Calibri"/>
              </a:rPr>
              <a:t>Heavy </a:t>
            </a:r>
            <a:r>
              <a:rPr lang="de-DE" sz="3600" dirty="0" err="1" smtClean="0">
                <a:latin typeface="Calibri"/>
                <a:cs typeface="Calibri"/>
              </a:rPr>
              <a:t>Quarkonia</a:t>
            </a:r>
            <a:r>
              <a:rPr lang="de-DE" sz="3600" dirty="0" smtClean="0">
                <a:latin typeface="Calibri"/>
                <a:cs typeface="Calibri"/>
              </a:rPr>
              <a:t> in </a:t>
            </a:r>
            <a:r>
              <a:rPr lang="de-DE" sz="3600" dirty="0" err="1" smtClean="0">
                <a:latin typeface="Calibri"/>
                <a:cs typeface="Calibri"/>
              </a:rPr>
              <a:t>the</a:t>
            </a:r>
            <a:r>
              <a:rPr lang="de-DE" sz="3600" dirty="0" smtClean="0">
                <a:latin typeface="Calibri"/>
                <a:cs typeface="Calibri"/>
              </a:rPr>
              <a:t> QGP</a:t>
            </a:r>
          </a:p>
          <a:p>
            <a:pPr algn="ctr"/>
            <a:r>
              <a:rPr lang="de-DE" sz="2800" dirty="0" err="1" smtClean="0">
                <a:latin typeface="Calibri"/>
                <a:cs typeface="Calibri"/>
              </a:rPr>
              <a:t>from</a:t>
            </a:r>
            <a:r>
              <a:rPr lang="de-DE" sz="2800" dirty="0" smtClean="0">
                <a:latin typeface="Calibri"/>
                <a:cs typeface="Calibri"/>
              </a:rPr>
              <a:t> </a:t>
            </a:r>
            <a:r>
              <a:rPr lang="de-DE" sz="2800" dirty="0" err="1" smtClean="0">
                <a:latin typeface="Calibri"/>
                <a:cs typeface="Calibri"/>
              </a:rPr>
              <a:t>effective</a:t>
            </a:r>
            <a:r>
              <a:rPr lang="de-DE" sz="2800" dirty="0" smtClean="0">
                <a:latin typeface="Calibri"/>
                <a:cs typeface="Calibri"/>
              </a:rPr>
              <a:t> </a:t>
            </a:r>
            <a:r>
              <a:rPr lang="de-DE" sz="2800" dirty="0" err="1">
                <a:latin typeface="Calibri"/>
                <a:cs typeface="Calibri"/>
              </a:rPr>
              <a:t>field</a:t>
            </a:r>
            <a:r>
              <a:rPr lang="de-DE" sz="2800" dirty="0">
                <a:latin typeface="Calibri"/>
                <a:cs typeface="Calibri"/>
              </a:rPr>
              <a:t> </a:t>
            </a:r>
            <a:r>
              <a:rPr lang="de-DE" sz="2800" dirty="0" err="1" smtClean="0">
                <a:latin typeface="Calibri"/>
                <a:cs typeface="Calibri"/>
              </a:rPr>
              <a:t>theories</a:t>
            </a:r>
            <a:r>
              <a:rPr lang="de-DE" sz="2800" dirty="0" smtClean="0">
                <a:latin typeface="Calibri"/>
                <a:cs typeface="Calibri"/>
              </a:rPr>
              <a:t> </a:t>
            </a:r>
            <a:r>
              <a:rPr lang="de-DE" sz="2800" dirty="0" err="1">
                <a:latin typeface="Calibri"/>
                <a:cs typeface="Calibri"/>
              </a:rPr>
              <a:t>and</a:t>
            </a:r>
            <a:r>
              <a:rPr lang="de-DE" sz="2800" dirty="0">
                <a:latin typeface="Calibri"/>
                <a:cs typeface="Calibri"/>
              </a:rPr>
              <a:t> </a:t>
            </a:r>
            <a:r>
              <a:rPr lang="de-DE" sz="2800" dirty="0" err="1">
                <a:latin typeface="Calibri"/>
                <a:cs typeface="Calibri"/>
              </a:rPr>
              <a:t>potentials</a:t>
            </a:r>
            <a:endParaRPr lang="de-DE" sz="2800" dirty="0">
              <a:latin typeface="Calibri"/>
              <a:cs typeface="Calibri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8786" y="6458496"/>
            <a:ext cx="9125213" cy="79208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Tx/>
              <a:buNone/>
              <a:defRPr sz="2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838200" indent="-3810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—"/>
              <a:defRPr sz="2000">
                <a:solidFill>
                  <a:srgbClr val="333333"/>
                </a:solidFill>
                <a:latin typeface="+mn-lt"/>
                <a:ea typeface="+mn-ea"/>
              </a:defRPr>
            </a:lvl2pPr>
            <a:lvl3pPr marL="1295400" indent="-3810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–"/>
              <a:defRPr>
                <a:solidFill>
                  <a:srgbClr val="333333"/>
                </a:solidFill>
                <a:latin typeface="+mn-lt"/>
                <a:ea typeface="+mn-ea"/>
              </a:defRPr>
            </a:lvl3pPr>
            <a:lvl4pPr marL="1714500" indent="-3810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–"/>
              <a:defRPr>
                <a:solidFill>
                  <a:srgbClr val="333333"/>
                </a:solidFill>
                <a:latin typeface="+mn-lt"/>
                <a:ea typeface="+mn-ea"/>
              </a:defRPr>
            </a:lvl4pPr>
            <a:lvl5pPr marL="2133600" indent="-3810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charset="0"/>
              <a:buChar char="–"/>
              <a:defRPr>
                <a:solidFill>
                  <a:srgbClr val="333333"/>
                </a:solidFill>
                <a:latin typeface="+mn-lt"/>
                <a:ea typeface="+mn-ea"/>
              </a:defRPr>
            </a:lvl5pPr>
            <a:lvl6pPr marL="2590800" indent="-3810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charset="0"/>
              <a:buChar char="–"/>
              <a:defRPr>
                <a:solidFill>
                  <a:srgbClr val="333333"/>
                </a:solidFill>
                <a:latin typeface="+mn-lt"/>
                <a:ea typeface="+mn-ea"/>
              </a:defRPr>
            </a:lvl6pPr>
            <a:lvl7pPr marL="3048000" indent="-3810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charset="0"/>
              <a:buChar char="–"/>
              <a:defRPr>
                <a:solidFill>
                  <a:srgbClr val="333333"/>
                </a:solidFill>
                <a:latin typeface="+mn-lt"/>
                <a:ea typeface="+mn-ea"/>
              </a:defRPr>
            </a:lvl7pPr>
            <a:lvl8pPr marL="3505200" indent="-3810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charset="0"/>
              <a:buChar char="–"/>
              <a:defRPr>
                <a:solidFill>
                  <a:srgbClr val="333333"/>
                </a:solidFill>
                <a:latin typeface="+mn-lt"/>
                <a:ea typeface="+mn-ea"/>
              </a:defRPr>
            </a:lvl8pPr>
            <a:lvl9pPr marL="3962400" indent="-3810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charset="0"/>
              <a:buChar char="–"/>
              <a:defRPr>
                <a:solidFill>
                  <a:srgbClr val="333333"/>
                </a:solidFill>
                <a:latin typeface="+mn-lt"/>
                <a:ea typeface="+mn-ea"/>
              </a:defRPr>
            </a:lvl9pPr>
          </a:lstStyle>
          <a:p>
            <a:r>
              <a:rPr lang="de-DE" sz="1600" dirty="0" smtClean="0">
                <a:latin typeface="Calibri"/>
                <a:cs typeface="Calibri"/>
              </a:rPr>
              <a:t>Hard </a:t>
            </a:r>
            <a:r>
              <a:rPr lang="de-DE" sz="1600" dirty="0" err="1" smtClean="0">
                <a:latin typeface="Calibri"/>
                <a:cs typeface="Calibri"/>
              </a:rPr>
              <a:t>Probes</a:t>
            </a:r>
            <a:r>
              <a:rPr lang="de-DE" sz="1600" dirty="0" smtClean="0">
                <a:latin typeface="Calibri"/>
                <a:cs typeface="Calibri"/>
              </a:rPr>
              <a:t> 2012, Cagliari, </a:t>
            </a:r>
            <a:r>
              <a:rPr lang="de-DE" sz="1600" dirty="0" err="1" smtClean="0">
                <a:latin typeface="Calibri"/>
                <a:cs typeface="Calibri"/>
              </a:rPr>
              <a:t>Italy</a:t>
            </a:r>
            <a:r>
              <a:rPr lang="de-DE" sz="1600" dirty="0" smtClean="0">
                <a:latin typeface="Calibri"/>
                <a:cs typeface="Calibri"/>
              </a:rPr>
              <a:t> 	</a:t>
            </a:r>
            <a:r>
              <a:rPr lang="de-DE" sz="1600" dirty="0">
                <a:latin typeface="Calibri"/>
                <a:cs typeface="Calibri"/>
              </a:rPr>
              <a:t> </a:t>
            </a:r>
            <a:r>
              <a:rPr lang="de-DE" sz="1600" dirty="0" smtClean="0">
                <a:latin typeface="Calibri"/>
                <a:cs typeface="Calibri"/>
              </a:rPr>
              <a:t> 	           	        May 30th 2012, 11:30 a.m.</a:t>
            </a:r>
            <a:endParaRPr lang="de-DE" sz="1600" dirty="0">
              <a:latin typeface="Calibri"/>
              <a:cs typeface="Calibri"/>
            </a:endParaRPr>
          </a:p>
        </p:txBody>
      </p:sp>
      <p:pic>
        <p:nvPicPr>
          <p:cNvPr id="8" name="Bild 7" descr="home-page-hp201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" b="71002"/>
          <a:stretch/>
        </p:blipFill>
        <p:spPr>
          <a:xfrm>
            <a:off x="1115616" y="5157192"/>
            <a:ext cx="4925044" cy="1008112"/>
          </a:xfrm>
          <a:prstGeom prst="round2DiagRect">
            <a:avLst>
              <a:gd name="adj1" fmla="val 16667"/>
              <a:gd name="adj2" fmla="val 0"/>
            </a:avLst>
          </a:prstGeom>
          <a:ln w="28575" cap="sq" cmpd="sng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685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200602" cy="817563"/>
          </a:xfrm>
        </p:spPr>
        <p:txBody>
          <a:bodyPr/>
          <a:lstStyle/>
          <a:p>
            <a:r>
              <a:rPr lang="de-DE" dirty="0" smtClean="0"/>
              <a:t>Heavy </a:t>
            </a:r>
            <a:r>
              <a:rPr lang="de-DE" dirty="0" err="1" smtClean="0"/>
              <a:t>Quarkonia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Open </a:t>
            </a:r>
            <a:r>
              <a:rPr lang="de-DE" dirty="0"/>
              <a:t>Q</a:t>
            </a:r>
            <a:r>
              <a:rPr lang="de-DE" dirty="0" smtClean="0"/>
              <a:t>uantum System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30th, 2012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Heavy Quarkonia in the QGP, from EFT's and potentials</a:t>
            </a:r>
            <a:endParaRPr lang="de-CH"/>
          </a:p>
        </p:txBody>
      </p:sp>
      <p:grpSp>
        <p:nvGrpSpPr>
          <p:cNvPr id="7" name="Group 32" descr=" 12"/>
          <p:cNvGrpSpPr/>
          <p:nvPr/>
        </p:nvGrpSpPr>
        <p:grpSpPr>
          <a:xfrm>
            <a:off x="360041" y="1340768"/>
            <a:ext cx="8676455" cy="400110"/>
            <a:chOff x="685799" y="5617091"/>
            <a:chExt cx="7660294" cy="400110"/>
          </a:xfrm>
        </p:grpSpPr>
        <p:sp>
          <p:nvSpPr>
            <p:cNvPr id="8" name="Textfeld 4"/>
            <p:cNvSpPr txBox="1"/>
            <p:nvPr/>
          </p:nvSpPr>
          <p:spPr>
            <a:xfrm>
              <a:off x="878888" y="5617091"/>
              <a:ext cx="7467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en-US" sz="2000" dirty="0" smtClean="0">
                  <a:solidFill>
                    <a:srgbClr val="404040"/>
                  </a:solidFill>
                  <a:latin typeface="Calibri"/>
                  <a:cs typeface="Calibri"/>
                </a:rPr>
                <a:t>Underlying theoretical framework: Open Quantum </a:t>
              </a:r>
              <a:r>
                <a:rPr lang="en-US" sz="2000" dirty="0">
                  <a:solidFill>
                    <a:srgbClr val="404040"/>
                  </a:solidFill>
                  <a:latin typeface="Calibri"/>
                  <a:cs typeface="Calibri"/>
                </a:rPr>
                <a:t>S</a:t>
              </a:r>
              <a:r>
                <a:rPr lang="en-US" sz="2000" dirty="0" smtClean="0">
                  <a:solidFill>
                    <a:srgbClr val="404040"/>
                  </a:solidFill>
                  <a:latin typeface="Calibri"/>
                  <a:cs typeface="Calibri"/>
                </a:rPr>
                <a:t>ystems</a:t>
              </a:r>
              <a:endParaRPr lang="en-US" sz="2000" baseline="30000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9" name="Rectangle 9"/>
            <p:cNvSpPr/>
            <p:nvPr/>
          </p:nvSpPr>
          <p:spPr>
            <a:xfrm>
              <a:off x="685799" y="5772150"/>
              <a:ext cx="125561" cy="121920"/>
            </a:xfrm>
            <a:prstGeom prst="rect">
              <a:avLst/>
            </a:prstGeom>
            <a:solidFill>
              <a:srgbClr val="FF660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80" name="Gruppierung 79"/>
          <p:cNvGrpSpPr/>
          <p:nvPr/>
        </p:nvGrpSpPr>
        <p:grpSpPr>
          <a:xfrm>
            <a:off x="827584" y="5013176"/>
            <a:ext cx="8640960" cy="864096"/>
            <a:chOff x="827584" y="5013176"/>
            <a:chExt cx="8640960" cy="864096"/>
          </a:xfrm>
        </p:grpSpPr>
        <p:grpSp>
          <p:nvGrpSpPr>
            <p:cNvPr id="93" name="Group 19" descr=" 34"/>
            <p:cNvGrpSpPr/>
            <p:nvPr/>
          </p:nvGrpSpPr>
          <p:grpSpPr>
            <a:xfrm>
              <a:off x="827584" y="5013176"/>
              <a:ext cx="8640960" cy="615553"/>
              <a:chOff x="685799" y="5600096"/>
              <a:chExt cx="8640960" cy="615553"/>
            </a:xfrm>
          </p:grpSpPr>
          <p:sp>
            <p:nvSpPr>
              <p:cNvPr id="94" name="Textfeld 4"/>
              <p:cNvSpPr txBox="1"/>
              <p:nvPr/>
            </p:nvSpPr>
            <p:spPr>
              <a:xfrm>
                <a:off x="878888" y="5600096"/>
                <a:ext cx="844787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404040"/>
                    </a:solidFill>
                    <a:latin typeface="Calibri"/>
                    <a:cs typeface="Calibri"/>
                  </a:rPr>
                  <a:t>Interaction with the medium induces a stochastic element into the dynamics</a:t>
                </a:r>
              </a:p>
              <a:p>
                <a:r>
                  <a:rPr lang="en-US" sz="1600" dirty="0">
                    <a:solidFill>
                      <a:srgbClr val="404040"/>
                    </a:solidFill>
                    <a:latin typeface="Calibri"/>
                    <a:cs typeface="Calibri"/>
                  </a:rPr>
                  <a:t>(similar concepts are quantum state diffusion, quantum jumps, etc..)</a:t>
                </a:r>
              </a:p>
            </p:txBody>
          </p:sp>
          <p:sp>
            <p:nvSpPr>
              <p:cNvPr id="95" name="Rectangle 17"/>
              <p:cNvSpPr/>
              <p:nvPr/>
            </p:nvSpPr>
            <p:spPr>
              <a:xfrm>
                <a:off x="685799" y="5772150"/>
                <a:ext cx="75337" cy="73152"/>
              </a:xfrm>
              <a:prstGeom prst="rect">
                <a:avLst/>
              </a:prstGeom>
              <a:solidFill>
                <a:srgbClr val="FF6600"/>
              </a:solidFill>
              <a:ln w="19050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404040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11" name="TextBox 57"/>
            <p:cNvSpPr txBox="1"/>
            <p:nvPr/>
          </p:nvSpPr>
          <p:spPr>
            <a:xfrm>
              <a:off x="6829648" y="5323274"/>
              <a:ext cx="202862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7F7F7F"/>
                  </a:solidFill>
                  <a:latin typeface="Calibri"/>
                  <a:cs typeface="Calibri"/>
                </a:rPr>
                <a:t>s</a:t>
              </a:r>
              <a:r>
                <a:rPr lang="en-US" sz="1000" b="1" dirty="0" smtClean="0">
                  <a:solidFill>
                    <a:srgbClr val="7F7F7F"/>
                  </a:solidFill>
                  <a:latin typeface="Calibri"/>
                  <a:cs typeface="Calibri"/>
                </a:rPr>
                <a:t>ee also: </a:t>
              </a:r>
              <a:r>
                <a:rPr lang="en-US" sz="1000" b="1" dirty="0" err="1" smtClean="0">
                  <a:solidFill>
                    <a:srgbClr val="7F7F7F"/>
                  </a:solidFill>
                  <a:latin typeface="Calibri"/>
                  <a:cs typeface="Calibri"/>
                </a:rPr>
                <a:t>N.Borghini</a:t>
              </a:r>
              <a:r>
                <a:rPr lang="en-US" sz="1000" b="1" dirty="0" smtClean="0">
                  <a:solidFill>
                    <a:srgbClr val="7F7F7F"/>
                  </a:solidFill>
                  <a:latin typeface="Calibri"/>
                  <a:cs typeface="Calibri"/>
                </a:rPr>
                <a:t>, </a:t>
              </a:r>
              <a:r>
                <a:rPr lang="en-US" sz="1000" b="1" dirty="0" err="1" smtClean="0">
                  <a:solidFill>
                    <a:srgbClr val="7F7F7F"/>
                  </a:solidFill>
                  <a:latin typeface="Calibri"/>
                  <a:cs typeface="Calibri"/>
                </a:rPr>
                <a:t>C.Gombeaud</a:t>
              </a:r>
              <a:r>
                <a:rPr lang="en-US" sz="1000" b="1" dirty="0" smtClean="0">
                  <a:solidFill>
                    <a:srgbClr val="7F7F7F"/>
                  </a:solidFill>
                  <a:latin typeface="Calibri"/>
                  <a:cs typeface="Calibri"/>
                </a:rPr>
                <a:t>: </a:t>
              </a:r>
            </a:p>
            <a:p>
              <a:pPr algn="ctr"/>
              <a:r>
                <a:rPr lang="de-DE" sz="1000" b="1" dirty="0">
                  <a:solidFill>
                    <a:srgbClr val="7F7F7F"/>
                  </a:solidFill>
                  <a:latin typeface="Calibri"/>
                  <a:cs typeface="Calibri"/>
                </a:rPr>
                <a:t>arXiv:</a:t>
              </a:r>
              <a:r>
                <a:rPr lang="de-DE" sz="1000" b="1" dirty="0" smtClean="0">
                  <a:solidFill>
                    <a:srgbClr val="7F7F7F"/>
                  </a:solidFill>
                  <a:latin typeface="Calibri"/>
                  <a:cs typeface="Calibri"/>
                </a:rPr>
                <a:t>1103.2945</a:t>
              </a:r>
            </a:p>
            <a:p>
              <a:pPr algn="ctr"/>
              <a:r>
                <a:rPr lang="tr-TR" sz="1000" b="1" dirty="0" err="1" smtClean="0">
                  <a:solidFill>
                    <a:srgbClr val="7F7F7F"/>
                  </a:solidFill>
                  <a:latin typeface="Calibri"/>
                  <a:cs typeface="Calibri"/>
                </a:rPr>
                <a:t>Eur.Phys.J</a:t>
              </a:r>
              <a:r>
                <a:rPr lang="tr-TR" sz="1000" b="1" dirty="0">
                  <a:solidFill>
                    <a:srgbClr val="7F7F7F"/>
                  </a:solidFill>
                  <a:latin typeface="Calibri"/>
                  <a:cs typeface="Calibri"/>
                </a:rPr>
                <a:t>. C72 (2012) 2000 </a:t>
              </a:r>
              <a:endParaRPr lang="de-DE" sz="1000" b="1" dirty="0">
                <a:solidFill>
                  <a:srgbClr val="7F7F7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12" name="Group 19" descr=" 34"/>
          <p:cNvGrpSpPr/>
          <p:nvPr/>
        </p:nvGrpSpPr>
        <p:grpSpPr>
          <a:xfrm>
            <a:off x="827584" y="5805264"/>
            <a:ext cx="7920880" cy="646331"/>
            <a:chOff x="685799" y="5600096"/>
            <a:chExt cx="7920880" cy="646331"/>
          </a:xfrm>
        </p:grpSpPr>
        <p:sp>
          <p:nvSpPr>
            <p:cNvPr id="113" name="Textfeld 4"/>
            <p:cNvSpPr txBox="1"/>
            <p:nvPr/>
          </p:nvSpPr>
          <p:spPr>
            <a:xfrm>
              <a:off x="878888" y="5600096"/>
              <a:ext cx="77277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rgbClr val="404040"/>
                  </a:solidFill>
                  <a:latin typeface="Calibri"/>
                  <a:cs typeface="Calibri"/>
                </a:rPr>
                <a:t>Decoherence</a:t>
              </a:r>
              <a:r>
                <a:rPr lang="en-US" sz="1800" dirty="0">
                  <a:solidFill>
                    <a:srgbClr val="404040"/>
                  </a:solidFill>
                  <a:latin typeface="Calibri"/>
                  <a:cs typeface="Calibri"/>
                </a:rPr>
                <a:t>: Interaction between medium and </a:t>
              </a:r>
              <a:r>
                <a:rPr lang="en-US" sz="1800" dirty="0" err="1">
                  <a:solidFill>
                    <a:srgbClr val="404040"/>
                  </a:solidFill>
                  <a:latin typeface="Calibri"/>
                  <a:cs typeface="Calibri"/>
                </a:rPr>
                <a:t>QQbar</a:t>
              </a:r>
              <a:r>
                <a:rPr lang="en-US" sz="1800" dirty="0">
                  <a:solidFill>
                    <a:srgbClr val="404040"/>
                  </a:solidFill>
                  <a:latin typeface="Calibri"/>
                  <a:cs typeface="Calibri"/>
                </a:rPr>
                <a:t> select a basis of states</a:t>
              </a:r>
            </a:p>
            <a:p>
              <a:r>
                <a:rPr lang="en-US" sz="1800" dirty="0">
                  <a:solidFill>
                    <a:srgbClr val="404040"/>
                  </a:solidFill>
                  <a:latin typeface="Calibri"/>
                  <a:cs typeface="Calibri"/>
                </a:rPr>
                <a:t>	     </a:t>
              </a:r>
              <a:r>
                <a:rPr lang="en-US" sz="1800" dirty="0" smtClean="0">
                  <a:solidFill>
                    <a:srgbClr val="404040"/>
                  </a:solidFill>
                  <a:latin typeface="Calibri"/>
                  <a:cs typeface="Calibri"/>
                </a:rPr>
                <a:t>    </a:t>
              </a:r>
              <a:r>
                <a:rPr lang="en-US" sz="1800" dirty="0">
                  <a:solidFill>
                    <a:srgbClr val="404040"/>
                  </a:solidFill>
                  <a:latin typeface="Calibri"/>
                  <a:cs typeface="Calibri"/>
                </a:rPr>
                <a:t>in which </a:t>
              </a:r>
              <a:r>
                <a:rPr lang="el-GR" sz="1800" dirty="0" smtClean="0">
                  <a:solidFill>
                    <a:srgbClr val="404040"/>
                  </a:solidFill>
                  <a:latin typeface="Calibri"/>
                  <a:cs typeface="Calibri"/>
                </a:rPr>
                <a:t>σ</a:t>
              </a:r>
              <a:r>
                <a:rPr lang="en-US" sz="1800" baseline="-25000" dirty="0" smtClean="0">
                  <a:solidFill>
                    <a:srgbClr val="404040"/>
                  </a:solidFill>
                  <a:latin typeface="Calibri"/>
                  <a:cs typeface="Calibri"/>
                </a:rPr>
                <a:t>QQ</a:t>
              </a:r>
              <a:r>
                <a:rPr lang="en-US" sz="1800" dirty="0" smtClean="0">
                  <a:solidFill>
                    <a:srgbClr val="404040"/>
                  </a:solidFill>
                  <a:latin typeface="Calibri"/>
                  <a:cs typeface="Calibri"/>
                </a:rPr>
                <a:t> becomes diagonal over time</a:t>
              </a:r>
              <a:endParaRPr lang="en-US" sz="1800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114" name="Rectangle 17"/>
            <p:cNvSpPr/>
            <p:nvPr/>
          </p:nvSpPr>
          <p:spPr>
            <a:xfrm>
              <a:off x="685799" y="5772150"/>
              <a:ext cx="75337" cy="73152"/>
            </a:xfrm>
            <a:prstGeom prst="rect">
              <a:avLst/>
            </a:prstGeom>
            <a:solidFill>
              <a:srgbClr val="FF6600"/>
            </a:solidFill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15" name="TextBox 56"/>
          <p:cNvSpPr txBox="1"/>
          <p:nvPr/>
        </p:nvSpPr>
        <p:spPr>
          <a:xfrm>
            <a:off x="6844102" y="1372706"/>
            <a:ext cx="2384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7F7F7F"/>
                </a:solidFill>
              </a:rPr>
              <a:t>see e.g. H.-P. Breuer, F. </a:t>
            </a:r>
            <a:r>
              <a:rPr lang="en-US" sz="1000" b="1" dirty="0" err="1" smtClean="0">
                <a:solidFill>
                  <a:srgbClr val="7F7F7F"/>
                </a:solidFill>
              </a:rPr>
              <a:t>Petruccione</a:t>
            </a:r>
            <a:r>
              <a:rPr lang="en-US" sz="1000" b="1" dirty="0" smtClean="0">
                <a:solidFill>
                  <a:srgbClr val="7F7F7F"/>
                </a:solidFill>
              </a:rPr>
              <a:t>, </a:t>
            </a:r>
          </a:p>
          <a:p>
            <a:r>
              <a:rPr lang="en-US" sz="1000" b="1" dirty="0" smtClean="0">
                <a:solidFill>
                  <a:srgbClr val="7F7F7F"/>
                </a:solidFill>
              </a:rPr>
              <a:t>Theory of Open Quantum Systems</a:t>
            </a:r>
            <a:endParaRPr lang="en-US" sz="1000" b="1" dirty="0">
              <a:solidFill>
                <a:srgbClr val="7F7F7F"/>
              </a:solidFill>
            </a:endParaRPr>
          </a:p>
        </p:txBody>
      </p:sp>
      <p:sp>
        <p:nvSpPr>
          <p:cNvPr id="10" name="Diagonal liegende Ecken des Rechtecks abrunden 9"/>
          <p:cNvSpPr/>
          <p:nvPr/>
        </p:nvSpPr>
        <p:spPr bwMode="auto">
          <a:xfrm>
            <a:off x="6300192" y="1916832"/>
            <a:ext cx="2448272" cy="3024336"/>
          </a:xfrm>
          <a:prstGeom prst="round2DiagRect">
            <a:avLst/>
          </a:prstGeom>
          <a:solidFill>
            <a:srgbClr val="FFFFFF">
              <a:alpha val="92000"/>
            </a:srgb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82" name="Group 19" descr=" 34"/>
          <p:cNvGrpSpPr/>
          <p:nvPr/>
        </p:nvGrpSpPr>
        <p:grpSpPr>
          <a:xfrm>
            <a:off x="827584" y="1835532"/>
            <a:ext cx="4968552" cy="369332"/>
            <a:chOff x="685799" y="5600096"/>
            <a:chExt cx="4968552" cy="369332"/>
          </a:xfrm>
        </p:grpSpPr>
        <p:sp>
          <p:nvSpPr>
            <p:cNvPr id="83" name="Textfeld 4"/>
            <p:cNvSpPr txBox="1"/>
            <p:nvPr/>
          </p:nvSpPr>
          <p:spPr>
            <a:xfrm>
              <a:off x="878888" y="5600096"/>
              <a:ext cx="47754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x-none" sz="1800" dirty="0" smtClean="0">
                  <a:solidFill>
                    <a:srgbClr val="404040"/>
                  </a:solidFill>
                  <a:latin typeface="Calibri"/>
                  <a:cs typeface="Calibri"/>
                </a:rPr>
                <a:t>σ(t) denotes density matrix of states</a:t>
              </a:r>
              <a:endParaRPr lang="en-US" sz="1800" baseline="-25000" dirty="0" smtClean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84" name="Rectangle 17"/>
            <p:cNvSpPr/>
            <p:nvPr/>
          </p:nvSpPr>
          <p:spPr>
            <a:xfrm>
              <a:off x="685799" y="5772150"/>
              <a:ext cx="75337" cy="73152"/>
            </a:xfrm>
            <a:prstGeom prst="rect">
              <a:avLst/>
            </a:prstGeom>
            <a:solidFill>
              <a:srgbClr val="FF6600"/>
            </a:solidFill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88" name="Bild 8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48880"/>
            <a:ext cx="4187542" cy="288032"/>
          </a:xfrm>
          <a:prstGeom prst="rect">
            <a:avLst/>
          </a:prstGeom>
        </p:spPr>
      </p:pic>
      <p:sp>
        <p:nvSpPr>
          <p:cNvPr id="12" name="Abgerundetes Rechteck 11"/>
          <p:cNvSpPr/>
          <p:nvPr/>
        </p:nvSpPr>
        <p:spPr bwMode="auto">
          <a:xfrm>
            <a:off x="6643290" y="2141584"/>
            <a:ext cx="1800200" cy="927376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4" name="Oval 13"/>
          <p:cNvSpPr/>
          <p:nvPr/>
        </p:nvSpPr>
        <p:spPr>
          <a:xfrm flipH="1">
            <a:off x="7860529" y="2618269"/>
            <a:ext cx="68830" cy="688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 flipH="1" flipV="1">
            <a:off x="7735882" y="2791195"/>
            <a:ext cx="68830" cy="6883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 flipH="1" flipV="1">
            <a:off x="7922852" y="2891027"/>
            <a:ext cx="68830" cy="688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 flipH="1">
            <a:off x="7798205" y="2414342"/>
            <a:ext cx="68830" cy="6883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 flipH="1">
            <a:off x="7985176" y="2741651"/>
            <a:ext cx="68830" cy="688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 flipH="1">
            <a:off x="7611235" y="2591528"/>
            <a:ext cx="68830" cy="6883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 flipH="1" flipV="1">
            <a:off x="7486588" y="2741278"/>
            <a:ext cx="68830" cy="688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 flipH="1">
            <a:off x="7548911" y="2242111"/>
            <a:ext cx="68830" cy="6883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 flipH="1">
            <a:off x="7673558" y="2292028"/>
            <a:ext cx="68830" cy="688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 flipH="1">
            <a:off x="7424264" y="2391861"/>
            <a:ext cx="68830" cy="688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 flipH="1" flipV="1">
            <a:off x="8047499" y="2541611"/>
            <a:ext cx="68830" cy="6883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 flipH="1" flipV="1">
            <a:off x="8289023" y="2523445"/>
            <a:ext cx="68830" cy="688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 flipH="1">
            <a:off x="8234472" y="2691361"/>
            <a:ext cx="68830" cy="6883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 flipH="1">
            <a:off x="8109823" y="2341945"/>
            <a:ext cx="68830" cy="688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 rot="16200000" flipV="1">
            <a:off x="7157720" y="2523445"/>
            <a:ext cx="68830" cy="688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 rot="16200000">
            <a:off x="7274448" y="2396496"/>
            <a:ext cx="68830" cy="6883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 rot="16200000">
            <a:off x="7375926" y="2577996"/>
            <a:ext cx="68830" cy="688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 rot="16200000" flipV="1">
            <a:off x="7157720" y="2741652"/>
            <a:ext cx="68830" cy="6883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 rot="16200000" flipV="1">
            <a:off x="7048617" y="2250687"/>
            <a:ext cx="68830" cy="688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 rot="16200000" flipV="1">
            <a:off x="6994066" y="2468893"/>
            <a:ext cx="68830" cy="6883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 rot="16200000">
            <a:off x="7523742" y="2446413"/>
            <a:ext cx="68830" cy="688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 rot="16200000" flipV="1">
            <a:off x="7461418" y="2945578"/>
            <a:ext cx="68830" cy="6883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 rot="16200000" flipV="1">
            <a:off x="7336771" y="2895663"/>
            <a:ext cx="68830" cy="688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 rot="16200000" flipV="1">
            <a:off x="7586067" y="2795830"/>
            <a:ext cx="68830" cy="688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 rot="16200000">
            <a:off x="6962830" y="2646080"/>
            <a:ext cx="68830" cy="6883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 rot="16200000">
            <a:off x="6838183" y="2546246"/>
            <a:ext cx="68830" cy="688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 rot="16200000" flipV="1">
            <a:off x="6721308" y="2468894"/>
            <a:ext cx="68830" cy="6883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 rot="16200000" flipV="1">
            <a:off x="6900507" y="2845746"/>
            <a:ext cx="68830" cy="688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pic>
        <p:nvPicPr>
          <p:cNvPr id="3" name="Bild 2" descr="glu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564904"/>
            <a:ext cx="1008112" cy="15116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 bwMode="auto">
          <a:xfrm>
            <a:off x="6970599" y="2414342"/>
            <a:ext cx="381861" cy="381861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7734320" y="2414342"/>
            <a:ext cx="381861" cy="381861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102" name="Gruppierung 101"/>
          <p:cNvGrpSpPr/>
          <p:nvPr/>
        </p:nvGrpSpPr>
        <p:grpSpPr>
          <a:xfrm>
            <a:off x="1283409" y="2788635"/>
            <a:ext cx="4406975" cy="592140"/>
            <a:chOff x="1283409" y="2788635"/>
            <a:chExt cx="4406975" cy="592140"/>
          </a:xfrm>
        </p:grpSpPr>
        <p:grpSp>
          <p:nvGrpSpPr>
            <p:cNvPr id="78" name="Gruppierung 77"/>
            <p:cNvGrpSpPr/>
            <p:nvPr/>
          </p:nvGrpSpPr>
          <p:grpSpPr>
            <a:xfrm>
              <a:off x="1283409" y="2788635"/>
              <a:ext cx="4406975" cy="592140"/>
              <a:chOff x="1283409" y="2788635"/>
              <a:chExt cx="4406975" cy="592140"/>
            </a:xfrm>
          </p:grpSpPr>
          <p:sp>
            <p:nvSpPr>
              <p:cNvPr id="92" name="Diagonal liegende Ecken des Rechtecks abrunden 91"/>
              <p:cNvSpPr/>
              <p:nvPr/>
            </p:nvSpPr>
            <p:spPr bwMode="auto">
              <a:xfrm>
                <a:off x="1283409" y="2788635"/>
                <a:ext cx="4392488" cy="592140"/>
              </a:xfrm>
              <a:prstGeom prst="round2DiagRect">
                <a:avLst/>
              </a:prstGeom>
              <a:solidFill>
                <a:srgbClr val="FFFFFF">
                  <a:alpha val="92000"/>
                </a:srgb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0" name="Textfeld 109"/>
              <p:cNvSpPr txBox="1"/>
              <p:nvPr/>
            </p:nvSpPr>
            <p:spPr>
              <a:xfrm>
                <a:off x="3549754" y="2868426"/>
                <a:ext cx="21406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u</a:t>
                </a:r>
                <a:r>
                  <a:rPr lang="de-DE" sz="16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nitary</a:t>
                </a:r>
                <a:r>
                  <a:rPr lang="de-DE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 </a:t>
                </a:r>
                <a:r>
                  <a:rPr lang="de-DE" sz="16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evolution</a:t>
                </a:r>
                <a:r>
                  <a:rPr lang="de-DE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: H=H</a:t>
                </a:r>
                <a:r>
                  <a:rPr lang="de-DE" sz="1600" baseline="30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†</a:t>
                </a:r>
                <a:endParaRPr lang="de-DE" sz="16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endParaRPr>
              </a:p>
            </p:txBody>
          </p:sp>
        </p:grpSp>
        <p:pic>
          <p:nvPicPr>
            <p:cNvPr id="85" name="Bild 84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656" y="2852936"/>
              <a:ext cx="1841889" cy="432048"/>
            </a:xfrm>
            <a:prstGeom prst="rect">
              <a:avLst/>
            </a:prstGeom>
          </p:spPr>
        </p:pic>
      </p:grpSp>
      <p:grpSp>
        <p:nvGrpSpPr>
          <p:cNvPr id="103" name="Gruppierung 102"/>
          <p:cNvGrpSpPr/>
          <p:nvPr/>
        </p:nvGrpSpPr>
        <p:grpSpPr>
          <a:xfrm>
            <a:off x="827584" y="3212976"/>
            <a:ext cx="7836845" cy="1584176"/>
            <a:chOff x="827584" y="3212976"/>
            <a:chExt cx="7836845" cy="1584176"/>
          </a:xfrm>
        </p:grpSpPr>
        <p:grpSp>
          <p:nvGrpSpPr>
            <p:cNvPr id="79" name="Gruppierung 78"/>
            <p:cNvGrpSpPr/>
            <p:nvPr/>
          </p:nvGrpSpPr>
          <p:grpSpPr>
            <a:xfrm>
              <a:off x="827584" y="3212976"/>
              <a:ext cx="7836845" cy="1584176"/>
              <a:chOff x="827584" y="3212976"/>
              <a:chExt cx="7836845" cy="1584176"/>
            </a:xfrm>
          </p:grpSpPr>
          <p:sp>
            <p:nvSpPr>
              <p:cNvPr id="96" name="Diagonal liegende Ecken des Rechtecks abrunden 95"/>
              <p:cNvSpPr/>
              <p:nvPr/>
            </p:nvSpPr>
            <p:spPr bwMode="auto">
              <a:xfrm>
                <a:off x="1331640" y="3933056"/>
                <a:ext cx="4392488" cy="864096"/>
              </a:xfrm>
              <a:prstGeom prst="round2DiagRect">
                <a:avLst/>
              </a:prstGeom>
              <a:solidFill>
                <a:srgbClr val="FFFFFF">
                  <a:alpha val="92000"/>
                </a:srgb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89" name="Group 19" descr=" 34"/>
              <p:cNvGrpSpPr/>
              <p:nvPr/>
            </p:nvGrpSpPr>
            <p:grpSpPr>
              <a:xfrm>
                <a:off x="827584" y="3501008"/>
                <a:ext cx="5760640" cy="369332"/>
                <a:chOff x="685799" y="5600096"/>
                <a:chExt cx="5760640" cy="369332"/>
              </a:xfrm>
            </p:grpSpPr>
            <p:sp>
              <p:nvSpPr>
                <p:cNvPr id="90" name="Textfeld 4"/>
                <p:cNvSpPr txBox="1"/>
                <p:nvPr/>
              </p:nvSpPr>
              <p:spPr>
                <a:xfrm>
                  <a:off x="878888" y="5600096"/>
                  <a:ext cx="55675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514350" indent="-514350"/>
                  <a:r>
                    <a:rPr lang="x-none" sz="1800" dirty="0" smtClean="0">
                      <a:solidFill>
                        <a:srgbClr val="404040"/>
                      </a:solidFill>
                      <a:latin typeface="Calibri"/>
                      <a:cs typeface="Calibri"/>
                    </a:rPr>
                    <a:t>Interested in the dynamics of the Q</a:t>
                  </a:r>
                  <a:r>
                    <a:rPr lang="de-DE" sz="1800" dirty="0" err="1">
                      <a:solidFill>
                        <a:srgbClr val="404040"/>
                      </a:solidFill>
                      <a:latin typeface="Calibri"/>
                      <a:cs typeface="Calibri"/>
                    </a:rPr>
                    <a:t>Q</a:t>
                  </a:r>
                  <a:r>
                    <a:rPr lang="x-none" sz="1800" dirty="0" smtClean="0">
                      <a:solidFill>
                        <a:srgbClr val="404040"/>
                      </a:solidFill>
                      <a:latin typeface="Calibri"/>
                      <a:cs typeface="Calibri"/>
                    </a:rPr>
                    <a:t>bar system only</a:t>
                  </a:r>
                  <a:endParaRPr lang="en-US" sz="1800" baseline="-25000" dirty="0" smtClean="0">
                    <a:solidFill>
                      <a:srgbClr val="404040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91" name="Rectangle 17"/>
                <p:cNvSpPr/>
                <p:nvPr/>
              </p:nvSpPr>
              <p:spPr>
                <a:xfrm>
                  <a:off x="685799" y="5772150"/>
                  <a:ext cx="75337" cy="73152"/>
                </a:xfrm>
                <a:prstGeom prst="rect">
                  <a:avLst/>
                </a:prstGeom>
                <a:solidFill>
                  <a:srgbClr val="FF6600"/>
                </a:solidFill>
                <a:ln w="19050"/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srgbClr val="404040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42" name="Gruppierung 41"/>
              <p:cNvGrpSpPr/>
              <p:nvPr/>
            </p:nvGrpSpPr>
            <p:grpSpPr>
              <a:xfrm>
                <a:off x="6643290" y="3789040"/>
                <a:ext cx="1817142" cy="936104"/>
                <a:chOff x="6444208" y="3501008"/>
                <a:chExt cx="2376264" cy="1224136"/>
              </a:xfrm>
            </p:grpSpPr>
            <p:sp>
              <p:nvSpPr>
                <p:cNvPr id="45" name="Abgerundetes Rechteck 44"/>
                <p:cNvSpPr/>
                <p:nvPr/>
              </p:nvSpPr>
              <p:spPr bwMode="auto">
                <a:xfrm>
                  <a:off x="6444208" y="3501008"/>
                  <a:ext cx="2376264" cy="1224136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 flipH="1">
                  <a:off x="8019987" y="4130232"/>
                  <a:ext cx="90856" cy="908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 flipH="1" flipV="1">
                  <a:off x="7855453" y="4358494"/>
                  <a:ext cx="90856" cy="90856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 flipH="1" flipV="1">
                  <a:off x="8102254" y="4490272"/>
                  <a:ext cx="90856" cy="908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 flipH="1">
                  <a:off x="7937720" y="3861048"/>
                  <a:ext cx="90856" cy="90856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 flipH="1">
                  <a:off x="8184521" y="4293096"/>
                  <a:ext cx="90856" cy="908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 flipH="1">
                  <a:off x="7690919" y="4094934"/>
                  <a:ext cx="90856" cy="90856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 flipH="1" flipV="1">
                  <a:off x="7526385" y="4292604"/>
                  <a:ext cx="90856" cy="908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 flipH="1">
                  <a:off x="7608652" y="3633704"/>
                  <a:ext cx="90856" cy="90856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 flipH="1">
                  <a:off x="7773186" y="3699594"/>
                  <a:ext cx="90856" cy="908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 flipH="1">
                  <a:off x="7444118" y="3831374"/>
                  <a:ext cx="90856" cy="908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 flipH="1" flipV="1">
                  <a:off x="8266788" y="4029044"/>
                  <a:ext cx="90856" cy="90856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 flipH="1" flipV="1">
                  <a:off x="8585600" y="4005064"/>
                  <a:ext cx="90856" cy="908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 flipH="1">
                  <a:off x="8513592" y="4226714"/>
                  <a:ext cx="90856" cy="90856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 flipH="1">
                  <a:off x="8349055" y="3765484"/>
                  <a:ext cx="90856" cy="908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 rot="16200000" flipV="1">
                  <a:off x="7092280" y="4005064"/>
                  <a:ext cx="90856" cy="908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 rot="16200000">
                  <a:off x="7246360" y="3837492"/>
                  <a:ext cx="90856" cy="90856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 rot="16200000">
                  <a:off x="7380312" y="4077072"/>
                  <a:ext cx="90856" cy="908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 rot="16200000" flipV="1">
                  <a:off x="7092280" y="4293097"/>
                  <a:ext cx="90856" cy="90856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 rot="16200000" flipV="1">
                  <a:off x="6948264" y="3645024"/>
                  <a:ext cx="90856" cy="908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 rot="16200000" flipV="1">
                  <a:off x="6876256" y="3933056"/>
                  <a:ext cx="90856" cy="90856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 rot="16200000">
                  <a:off x="7575428" y="3903382"/>
                  <a:ext cx="90856" cy="908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 rot="16200000" flipV="1">
                  <a:off x="7493161" y="4562280"/>
                  <a:ext cx="90856" cy="90856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 rot="16200000" flipV="1">
                  <a:off x="7328627" y="4496392"/>
                  <a:ext cx="90856" cy="908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 rot="16200000" flipV="1">
                  <a:off x="7657698" y="4364612"/>
                  <a:ext cx="90856" cy="908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 rot="16200000">
                  <a:off x="6835025" y="4166942"/>
                  <a:ext cx="90856" cy="90856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 rot="16200000">
                  <a:off x="6670491" y="4035162"/>
                  <a:ext cx="90856" cy="908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 rot="16200000" flipV="1">
                  <a:off x="6516216" y="3933057"/>
                  <a:ext cx="90856" cy="90856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 rot="16200000" flipV="1">
                  <a:off x="6752758" y="4430502"/>
                  <a:ext cx="90856" cy="908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Abgerundetes Rechteck 75"/>
                <p:cNvSpPr/>
                <p:nvPr/>
              </p:nvSpPr>
              <p:spPr bwMode="auto">
                <a:xfrm>
                  <a:off x="6444208" y="3501008"/>
                  <a:ext cx="2376264" cy="1224136"/>
                </a:xfrm>
                <a:prstGeom prst="roundRect">
                  <a:avLst/>
                </a:prstGeom>
                <a:solidFill>
                  <a:schemeClr val="bg1">
                    <a:alpha val="81000"/>
                  </a:schemeClr>
                </a:solidFill>
                <a:ln>
                  <a:noFill/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9" name="Rechteck 98"/>
                <p:cNvSpPr/>
                <p:nvPr/>
              </p:nvSpPr>
              <p:spPr bwMode="auto">
                <a:xfrm>
                  <a:off x="7340458" y="4021139"/>
                  <a:ext cx="576064" cy="216024"/>
                </a:xfrm>
                <a:prstGeom prst="rect">
                  <a:avLst/>
                </a:prstGeom>
                <a:pattFill prst="smCheck">
                  <a:fgClr>
                    <a:schemeClr val="tx1"/>
                  </a:fgClr>
                  <a:bgClr>
                    <a:prstClr val="white"/>
                  </a:bgClr>
                </a:pattFill>
                <a:ln w="127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0" name="Oval 99"/>
                <p:cNvSpPr/>
                <p:nvPr/>
              </p:nvSpPr>
              <p:spPr bwMode="auto">
                <a:xfrm>
                  <a:off x="6876256" y="3861048"/>
                  <a:ext cx="504056" cy="504056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1" name="Oval 100"/>
                <p:cNvSpPr/>
                <p:nvPr/>
              </p:nvSpPr>
              <p:spPr bwMode="auto">
                <a:xfrm>
                  <a:off x="7884368" y="3861048"/>
                  <a:ext cx="504056" cy="504056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4" name="Pfeil nach unten 43"/>
              <p:cNvSpPr/>
              <p:nvPr/>
            </p:nvSpPr>
            <p:spPr bwMode="auto">
              <a:xfrm>
                <a:off x="7396389" y="3212976"/>
                <a:ext cx="271955" cy="392190"/>
              </a:xfrm>
              <a:prstGeom prst="downArrow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pic>
            <p:nvPicPr>
              <p:cNvPr id="75" name="Bild 74" descr="latex-image-1.pd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6429" y="3212976"/>
                <a:ext cx="908000" cy="404919"/>
              </a:xfrm>
              <a:prstGeom prst="rect">
                <a:avLst/>
              </a:prstGeom>
            </p:spPr>
          </p:pic>
        </p:grpSp>
        <p:pic>
          <p:nvPicPr>
            <p:cNvPr id="86" name="Bild 85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4005064"/>
              <a:ext cx="3816424" cy="751451"/>
            </a:xfrm>
            <a:prstGeom prst="rect">
              <a:avLst/>
            </a:prstGeom>
          </p:spPr>
        </p:pic>
      </p:grp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C537-B8E2-7245-A622-51F844BD851E}" type="slidenum">
              <a:rPr lang="de-CH" smtClean="0"/>
              <a:pPr/>
              <a:t>10</a:t>
            </a:fld>
            <a:endParaRPr lang="de-CH" sz="1400"/>
          </a:p>
        </p:txBody>
      </p:sp>
    </p:spTree>
    <p:extLst>
      <p:ext uri="{BB962C8B-B14F-4D97-AF65-F5344CB8AC3E}">
        <p14:creationId xmlns:p14="http://schemas.microsoft.com/office/powerpoint/2010/main" val="2205790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Stochastic</a:t>
            </a:r>
            <a:r>
              <a:rPr lang="de-DE" dirty="0" smtClean="0"/>
              <a:t> </a:t>
            </a:r>
            <a:r>
              <a:rPr lang="de-DE" dirty="0" err="1" smtClean="0"/>
              <a:t>evolution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QGP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30th, 2012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Heavy Quarkonia in the QGP, from EFT's and potentials</a:t>
            </a:r>
            <a:endParaRPr lang="de-CH"/>
          </a:p>
        </p:txBody>
      </p:sp>
      <p:grpSp>
        <p:nvGrpSpPr>
          <p:cNvPr id="16" name="Gruppierung 15"/>
          <p:cNvGrpSpPr/>
          <p:nvPr/>
        </p:nvGrpSpPr>
        <p:grpSpPr>
          <a:xfrm>
            <a:off x="467544" y="2452826"/>
            <a:ext cx="8676455" cy="400110"/>
            <a:chOff x="467544" y="1340768"/>
            <a:chExt cx="8676455" cy="400110"/>
          </a:xfrm>
        </p:grpSpPr>
        <p:grpSp>
          <p:nvGrpSpPr>
            <p:cNvPr id="7" name="Group 32" descr=" 12"/>
            <p:cNvGrpSpPr/>
            <p:nvPr/>
          </p:nvGrpSpPr>
          <p:grpSpPr>
            <a:xfrm>
              <a:off x="467544" y="1340768"/>
              <a:ext cx="8676455" cy="400110"/>
              <a:chOff x="685799" y="5617091"/>
              <a:chExt cx="7660294" cy="400110"/>
            </a:xfrm>
          </p:grpSpPr>
          <p:sp>
            <p:nvSpPr>
              <p:cNvPr id="8" name="Textfeld 4"/>
              <p:cNvSpPr txBox="1"/>
              <p:nvPr/>
            </p:nvSpPr>
            <p:spPr>
              <a:xfrm>
                <a:off x="878888" y="5617091"/>
                <a:ext cx="74672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/>
                <a:r>
                  <a:rPr lang="en-US" sz="2000" dirty="0" smtClean="0">
                    <a:solidFill>
                      <a:srgbClr val="404040"/>
                    </a:solidFill>
                    <a:latin typeface="Calibri"/>
                    <a:cs typeface="Calibri"/>
                  </a:rPr>
                  <a:t>A new proposal: width in the Wilson loop spectra            uncertainty in Re[V(R)]</a:t>
                </a:r>
                <a:endParaRPr lang="en-US" sz="2000" baseline="30000" dirty="0">
                  <a:solidFill>
                    <a:srgbClr val="40404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9" name="Rectangle 9"/>
              <p:cNvSpPr/>
              <p:nvPr/>
            </p:nvSpPr>
            <p:spPr>
              <a:xfrm>
                <a:off x="685799" y="5772150"/>
                <a:ext cx="125561" cy="121920"/>
              </a:xfrm>
              <a:prstGeom prst="rect">
                <a:avLst/>
              </a:prstGeom>
              <a:solidFill>
                <a:srgbClr val="FF6600"/>
              </a:solidFill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0" name="Pfeil nach links und rechts 9"/>
            <p:cNvSpPr/>
            <p:nvPr/>
          </p:nvSpPr>
          <p:spPr bwMode="auto">
            <a:xfrm>
              <a:off x="6012160" y="1453804"/>
              <a:ext cx="432048" cy="216024"/>
            </a:xfrm>
            <a:prstGeom prst="leftRightArrow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3" name="Gruppierung 12"/>
          <p:cNvGrpSpPr/>
          <p:nvPr/>
        </p:nvGrpSpPr>
        <p:grpSpPr>
          <a:xfrm>
            <a:off x="1403648" y="3284984"/>
            <a:ext cx="6408712" cy="1656184"/>
            <a:chOff x="1403648" y="1988840"/>
            <a:chExt cx="6408712" cy="1656184"/>
          </a:xfrm>
        </p:grpSpPr>
        <p:sp>
          <p:nvSpPr>
            <p:cNvPr id="11" name="Diagonal liegende Ecken des Rechtecks abrunden 10"/>
            <p:cNvSpPr/>
            <p:nvPr/>
          </p:nvSpPr>
          <p:spPr bwMode="auto">
            <a:xfrm>
              <a:off x="1403648" y="1988840"/>
              <a:ext cx="6408712" cy="1656184"/>
            </a:xfrm>
            <a:prstGeom prst="round2DiagRect">
              <a:avLst/>
            </a:prstGeom>
            <a:solidFill>
              <a:srgbClr val="FFFFFF">
                <a:alpha val="92000"/>
              </a:srgbClr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4" name="Group 41"/>
            <p:cNvGrpSpPr/>
            <p:nvPr/>
          </p:nvGrpSpPr>
          <p:grpSpPr>
            <a:xfrm>
              <a:off x="2311017" y="2425794"/>
              <a:ext cx="445043" cy="797492"/>
              <a:chOff x="7009606" y="4191000"/>
              <a:chExt cx="457994" cy="534194"/>
            </a:xfrm>
          </p:grpSpPr>
          <p:cxnSp>
            <p:nvCxnSpPr>
              <p:cNvPr id="20" name="Straight Connector 84"/>
              <p:cNvCxnSpPr/>
              <p:nvPr/>
            </p:nvCxnSpPr>
            <p:spPr>
              <a:xfrm rot="5400000">
                <a:off x="6895306" y="4610100"/>
                <a:ext cx="229394" cy="79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85"/>
              <p:cNvCxnSpPr/>
              <p:nvPr/>
            </p:nvCxnSpPr>
            <p:spPr>
              <a:xfrm rot="5400000">
                <a:off x="6933406" y="4572000"/>
                <a:ext cx="305594" cy="79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86"/>
              <p:cNvCxnSpPr/>
              <p:nvPr/>
            </p:nvCxnSpPr>
            <p:spPr>
              <a:xfrm rot="16200000" flipH="1">
                <a:off x="6918052" y="4481239"/>
                <a:ext cx="485912" cy="199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87"/>
              <p:cNvCxnSpPr/>
              <p:nvPr/>
            </p:nvCxnSpPr>
            <p:spPr>
              <a:xfrm rot="5400000">
                <a:off x="6971506" y="4457700"/>
                <a:ext cx="534194" cy="79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88"/>
              <p:cNvCxnSpPr/>
              <p:nvPr/>
            </p:nvCxnSpPr>
            <p:spPr>
              <a:xfrm rot="5400000">
                <a:off x="7085806" y="4495800"/>
                <a:ext cx="457994" cy="79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89"/>
              <p:cNvCxnSpPr/>
              <p:nvPr/>
            </p:nvCxnSpPr>
            <p:spPr>
              <a:xfrm rot="5400000">
                <a:off x="7276306" y="4610100"/>
                <a:ext cx="229394" cy="79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90"/>
              <p:cNvCxnSpPr/>
              <p:nvPr/>
            </p:nvCxnSpPr>
            <p:spPr>
              <a:xfrm rot="5400000">
                <a:off x="7390606" y="4648200"/>
                <a:ext cx="153194" cy="79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25"/>
            <p:cNvGrpSpPr/>
            <p:nvPr/>
          </p:nvGrpSpPr>
          <p:grpSpPr>
            <a:xfrm>
              <a:off x="1685806" y="2334708"/>
              <a:ext cx="1925760" cy="1109966"/>
              <a:chOff x="7288765" y="2897188"/>
              <a:chExt cx="1982755" cy="1143000"/>
            </a:xfrm>
          </p:grpSpPr>
          <p:cxnSp>
            <p:nvCxnSpPr>
              <p:cNvPr id="18" name="Straight Arrow Connector 75"/>
              <p:cNvCxnSpPr/>
              <p:nvPr/>
            </p:nvCxnSpPr>
            <p:spPr>
              <a:xfrm>
                <a:off x="7288765" y="3806923"/>
                <a:ext cx="1982755" cy="2431"/>
              </a:xfrm>
              <a:prstGeom prst="straightConnector1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76"/>
              <p:cNvCxnSpPr/>
              <p:nvPr/>
            </p:nvCxnSpPr>
            <p:spPr>
              <a:xfrm rot="5400000" flipH="1" flipV="1">
                <a:off x="6820460" y="3467894"/>
                <a:ext cx="1143000" cy="1588"/>
              </a:xfrm>
              <a:prstGeom prst="straightConnector1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71"/>
            <p:cNvSpPr txBox="1"/>
            <p:nvPr/>
          </p:nvSpPr>
          <p:spPr>
            <a:xfrm>
              <a:off x="3481618" y="3196363"/>
              <a:ext cx="2920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 smtClean="0">
                  <a:solidFill>
                    <a:srgbClr val="686868"/>
                  </a:solidFill>
                </a:rPr>
                <a:t>ω</a:t>
              </a:r>
              <a:endParaRPr lang="en-US" sz="1200" dirty="0">
                <a:solidFill>
                  <a:srgbClr val="686868"/>
                </a:solidFill>
              </a:endParaRPr>
            </a:p>
          </p:txBody>
        </p:sp>
        <p:sp>
          <p:nvSpPr>
            <p:cNvPr id="32" name="Freeform 91"/>
            <p:cNvSpPr/>
            <p:nvPr/>
          </p:nvSpPr>
          <p:spPr>
            <a:xfrm>
              <a:off x="2195736" y="2365921"/>
              <a:ext cx="687149" cy="848977"/>
            </a:xfrm>
            <a:custGeom>
              <a:avLst/>
              <a:gdLst>
                <a:gd name="connsiteX0" fmla="*/ 0 w 1023257"/>
                <a:gd name="connsiteY0" fmla="*/ 1226457 h 1237343"/>
                <a:gd name="connsiteX1" fmla="*/ 468085 w 1023257"/>
                <a:gd name="connsiteY1" fmla="*/ 39914 h 1237343"/>
                <a:gd name="connsiteX2" fmla="*/ 870857 w 1023257"/>
                <a:gd name="connsiteY2" fmla="*/ 986971 h 1237343"/>
                <a:gd name="connsiteX3" fmla="*/ 1023257 w 1023257"/>
                <a:gd name="connsiteY3" fmla="*/ 1237343 h 123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3257" h="1237343">
                  <a:moveTo>
                    <a:pt x="0" y="1226457"/>
                  </a:moveTo>
                  <a:cubicBezTo>
                    <a:pt x="161471" y="653142"/>
                    <a:pt x="322942" y="79828"/>
                    <a:pt x="468085" y="39914"/>
                  </a:cubicBezTo>
                  <a:cubicBezTo>
                    <a:pt x="613228" y="0"/>
                    <a:pt x="778328" y="787400"/>
                    <a:pt x="870857" y="986971"/>
                  </a:cubicBezTo>
                  <a:cubicBezTo>
                    <a:pt x="963386" y="1186542"/>
                    <a:pt x="993321" y="1211942"/>
                    <a:pt x="1023257" y="1237343"/>
                  </a:cubicBezTo>
                </a:path>
              </a:pathLst>
            </a:custGeom>
            <a:ln>
              <a:solidFill>
                <a:srgbClr val="FF66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109"/>
            <p:cNvGrpSpPr/>
            <p:nvPr/>
          </p:nvGrpSpPr>
          <p:grpSpPr>
            <a:xfrm>
              <a:off x="2270894" y="2569865"/>
              <a:ext cx="1797050" cy="338554"/>
              <a:chOff x="7162800" y="5638800"/>
              <a:chExt cx="1797050" cy="338554"/>
            </a:xfrm>
          </p:grpSpPr>
          <p:cxnSp>
            <p:nvCxnSpPr>
              <p:cNvPr id="34" name="Straight Arrow Connector 105"/>
              <p:cNvCxnSpPr/>
              <p:nvPr/>
            </p:nvCxnSpPr>
            <p:spPr>
              <a:xfrm>
                <a:off x="7162800" y="5943600"/>
                <a:ext cx="457200" cy="1588"/>
              </a:xfrm>
              <a:prstGeom prst="straightConnector1">
                <a:avLst/>
              </a:prstGeom>
              <a:ln>
                <a:solidFill>
                  <a:srgbClr val="FF6600"/>
                </a:solidFill>
                <a:headEnd type="arrow"/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5" name="TextBox 108"/>
              <p:cNvSpPr txBox="1"/>
              <p:nvPr/>
            </p:nvSpPr>
            <p:spPr>
              <a:xfrm>
                <a:off x="7588240" y="5638800"/>
                <a:ext cx="137161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1600" dirty="0">
                    <a:latin typeface="Calibri"/>
                  </a:rPr>
                  <a:t>Γ=Im</a:t>
                </a:r>
                <a:r>
                  <a:rPr lang="el-GR" sz="1600" dirty="0" smtClean="0">
                    <a:latin typeface="Calibri"/>
                  </a:rPr>
                  <a:t>[V]</a:t>
                </a:r>
                <a:endParaRPr lang="en-US" sz="1600" baseline="-25000" dirty="0"/>
              </a:p>
            </p:txBody>
          </p:sp>
        </p:grpSp>
        <p:grpSp>
          <p:nvGrpSpPr>
            <p:cNvPr id="36" name="Group 104"/>
            <p:cNvGrpSpPr/>
            <p:nvPr/>
          </p:nvGrpSpPr>
          <p:grpSpPr>
            <a:xfrm>
              <a:off x="2514544" y="1988840"/>
              <a:ext cx="675345" cy="502702"/>
              <a:chOff x="7391400" y="5057775"/>
              <a:chExt cx="675345" cy="502702"/>
            </a:xfrm>
          </p:grpSpPr>
          <p:cxnSp>
            <p:nvCxnSpPr>
              <p:cNvPr id="37" name="Straight Arrow Connector 106"/>
              <p:cNvCxnSpPr/>
              <p:nvPr/>
            </p:nvCxnSpPr>
            <p:spPr>
              <a:xfrm rot="16200000" flipH="1">
                <a:off x="7277894" y="5295106"/>
                <a:ext cx="2286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8" name="TextBox 107"/>
              <p:cNvSpPr txBox="1"/>
              <p:nvPr/>
            </p:nvSpPr>
            <p:spPr>
              <a:xfrm>
                <a:off x="7426325" y="5057775"/>
                <a:ext cx="640420" cy="502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l-GR" sz="1600" dirty="0" smtClean="0">
                    <a:latin typeface="Calibri"/>
                  </a:rPr>
                  <a:t>Re[V]</a:t>
                </a:r>
                <a:endParaRPr lang="en-US" sz="1600" baseline="-25000" dirty="0" smtClean="0"/>
              </a:p>
              <a:p>
                <a:endParaRPr lang="en-US" sz="1600" baseline="-25000" dirty="0"/>
              </a:p>
            </p:txBody>
          </p:sp>
        </p:grpSp>
        <p:sp>
          <p:nvSpPr>
            <p:cNvPr id="60" name="TextBox 70"/>
            <p:cNvSpPr txBox="1"/>
            <p:nvPr/>
          </p:nvSpPr>
          <p:spPr>
            <a:xfrm rot="16200000">
              <a:off x="1310354" y="2272634"/>
              <a:ext cx="4635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 smtClean="0">
                  <a:solidFill>
                    <a:srgbClr val="686868"/>
                  </a:solidFill>
                </a:rPr>
                <a:t>ρ</a:t>
              </a:r>
              <a:r>
                <a:rPr lang="en-US" sz="1200" dirty="0" smtClean="0">
                  <a:solidFill>
                    <a:srgbClr val="686868"/>
                  </a:solidFill>
                </a:rPr>
                <a:t>(</a:t>
              </a:r>
              <a:r>
                <a:rPr lang="el-GR" sz="1200" dirty="0" smtClean="0">
                  <a:solidFill>
                    <a:srgbClr val="686868"/>
                  </a:solidFill>
                </a:rPr>
                <a:t>ω</a:t>
              </a:r>
              <a:r>
                <a:rPr lang="en-US" sz="1200" dirty="0" smtClean="0">
                  <a:solidFill>
                    <a:srgbClr val="686868"/>
                  </a:solidFill>
                </a:rPr>
                <a:t>)</a:t>
              </a:r>
              <a:endParaRPr lang="en-US" sz="1200" dirty="0">
                <a:solidFill>
                  <a:srgbClr val="686868"/>
                </a:solidFill>
              </a:endParaRPr>
            </a:p>
          </p:txBody>
        </p:sp>
      </p:grpSp>
      <p:grpSp>
        <p:nvGrpSpPr>
          <p:cNvPr id="27" name="Gruppierung 26"/>
          <p:cNvGrpSpPr/>
          <p:nvPr/>
        </p:nvGrpSpPr>
        <p:grpSpPr>
          <a:xfrm>
            <a:off x="4355976" y="3286338"/>
            <a:ext cx="3456384" cy="1483168"/>
            <a:chOff x="4355976" y="1990194"/>
            <a:chExt cx="3456384" cy="1483168"/>
          </a:xfrm>
        </p:grpSpPr>
        <p:sp>
          <p:nvSpPr>
            <p:cNvPr id="83" name="Freeform 91"/>
            <p:cNvSpPr/>
            <p:nvPr/>
          </p:nvSpPr>
          <p:spPr>
            <a:xfrm>
              <a:off x="5899120" y="2364370"/>
              <a:ext cx="687149" cy="848977"/>
            </a:xfrm>
            <a:custGeom>
              <a:avLst/>
              <a:gdLst>
                <a:gd name="connsiteX0" fmla="*/ 0 w 1023257"/>
                <a:gd name="connsiteY0" fmla="*/ 1226457 h 1237343"/>
                <a:gd name="connsiteX1" fmla="*/ 468085 w 1023257"/>
                <a:gd name="connsiteY1" fmla="*/ 39914 h 1237343"/>
                <a:gd name="connsiteX2" fmla="*/ 870857 w 1023257"/>
                <a:gd name="connsiteY2" fmla="*/ 986971 h 1237343"/>
                <a:gd name="connsiteX3" fmla="*/ 1023257 w 1023257"/>
                <a:gd name="connsiteY3" fmla="*/ 1237343 h 123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3257" h="1237343">
                  <a:moveTo>
                    <a:pt x="0" y="1226457"/>
                  </a:moveTo>
                  <a:cubicBezTo>
                    <a:pt x="161471" y="653142"/>
                    <a:pt x="322942" y="79828"/>
                    <a:pt x="468085" y="39914"/>
                  </a:cubicBezTo>
                  <a:cubicBezTo>
                    <a:pt x="613228" y="0"/>
                    <a:pt x="778328" y="787400"/>
                    <a:pt x="870857" y="986971"/>
                  </a:cubicBezTo>
                  <a:cubicBezTo>
                    <a:pt x="963386" y="1186542"/>
                    <a:pt x="993321" y="1211942"/>
                    <a:pt x="1023257" y="1237343"/>
                  </a:cubicBezTo>
                </a:path>
              </a:pathLst>
            </a:custGeom>
            <a:solidFill>
              <a:srgbClr val="FF6600">
                <a:alpha val="30000"/>
              </a:srgbClr>
            </a:solidFill>
            <a:ln>
              <a:noFill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Pfeil nach rechts 39"/>
            <p:cNvSpPr/>
            <p:nvPr/>
          </p:nvSpPr>
          <p:spPr bwMode="auto">
            <a:xfrm>
              <a:off x="4355976" y="2564904"/>
              <a:ext cx="792088" cy="432048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67" name="Straight Connector 87"/>
            <p:cNvCxnSpPr/>
            <p:nvPr/>
          </p:nvCxnSpPr>
          <p:spPr>
            <a:xfrm rot="5400000">
              <a:off x="5820379" y="2824154"/>
              <a:ext cx="797492" cy="7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2" name="Straight Arrow Connector 75"/>
            <p:cNvCxnSpPr/>
            <p:nvPr/>
          </p:nvCxnSpPr>
          <p:spPr>
            <a:xfrm>
              <a:off x="5724480" y="3218151"/>
              <a:ext cx="1925760" cy="2361"/>
            </a:xfrm>
            <a:prstGeom prst="straightConnector1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76"/>
            <p:cNvCxnSpPr/>
            <p:nvPr/>
          </p:nvCxnSpPr>
          <p:spPr>
            <a:xfrm rot="5400000" flipH="1" flipV="1">
              <a:off x="5269726" y="2888920"/>
              <a:ext cx="1109966" cy="1542"/>
            </a:xfrm>
            <a:prstGeom prst="straightConnector1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TextBox 71"/>
            <p:cNvSpPr txBox="1"/>
            <p:nvPr/>
          </p:nvSpPr>
          <p:spPr>
            <a:xfrm>
              <a:off x="7520292" y="3196363"/>
              <a:ext cx="2920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 smtClean="0">
                  <a:solidFill>
                    <a:srgbClr val="686868"/>
                  </a:solidFill>
                </a:rPr>
                <a:t>ω</a:t>
              </a:r>
              <a:endParaRPr lang="en-US" sz="1200" dirty="0">
                <a:solidFill>
                  <a:srgbClr val="686868"/>
                </a:solidFill>
              </a:endParaRPr>
            </a:p>
          </p:txBody>
        </p:sp>
        <p:grpSp>
          <p:nvGrpSpPr>
            <p:cNvPr id="87" name="Group 104"/>
            <p:cNvGrpSpPr/>
            <p:nvPr/>
          </p:nvGrpSpPr>
          <p:grpSpPr>
            <a:xfrm>
              <a:off x="6200911" y="1990194"/>
              <a:ext cx="571851" cy="502702"/>
              <a:chOff x="7391400" y="5057775"/>
              <a:chExt cx="571851" cy="502702"/>
            </a:xfrm>
          </p:grpSpPr>
          <p:cxnSp>
            <p:nvCxnSpPr>
              <p:cNvPr id="88" name="Straight Arrow Connector 106"/>
              <p:cNvCxnSpPr/>
              <p:nvPr/>
            </p:nvCxnSpPr>
            <p:spPr>
              <a:xfrm rot="16200000" flipH="1">
                <a:off x="7277894" y="5295106"/>
                <a:ext cx="2286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89" name="TextBox 107"/>
              <p:cNvSpPr txBox="1"/>
              <p:nvPr/>
            </p:nvSpPr>
            <p:spPr>
              <a:xfrm>
                <a:off x="7426325" y="5057775"/>
                <a:ext cx="536926" cy="502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x-none" sz="1600" dirty="0" smtClean="0">
                    <a:latin typeface="Calibri"/>
                  </a:rPr>
                  <a:t>V(R)</a:t>
                </a:r>
                <a:endParaRPr lang="en-US" sz="1600" baseline="-25000" dirty="0" smtClean="0"/>
              </a:p>
              <a:p>
                <a:endParaRPr lang="en-US" sz="1600" baseline="-25000" dirty="0"/>
              </a:p>
            </p:txBody>
          </p:sp>
        </p:grpSp>
        <p:grpSp>
          <p:nvGrpSpPr>
            <p:cNvPr id="90" name="Group 109"/>
            <p:cNvGrpSpPr/>
            <p:nvPr/>
          </p:nvGrpSpPr>
          <p:grpSpPr>
            <a:xfrm>
              <a:off x="5986616" y="2564904"/>
              <a:ext cx="1797050" cy="338554"/>
              <a:chOff x="7162800" y="5638800"/>
              <a:chExt cx="1797050" cy="338554"/>
            </a:xfrm>
          </p:grpSpPr>
          <p:cxnSp>
            <p:nvCxnSpPr>
              <p:cNvPr id="91" name="Straight Arrow Connector 105"/>
              <p:cNvCxnSpPr/>
              <p:nvPr/>
            </p:nvCxnSpPr>
            <p:spPr>
              <a:xfrm>
                <a:off x="7162800" y="5943600"/>
                <a:ext cx="457200" cy="1588"/>
              </a:xfrm>
              <a:prstGeom prst="straightConnector1">
                <a:avLst/>
              </a:prstGeom>
              <a:ln>
                <a:solidFill>
                  <a:srgbClr val="FF6600"/>
                </a:solidFill>
                <a:headEnd type="arrow"/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92" name="TextBox 108"/>
              <p:cNvSpPr txBox="1"/>
              <p:nvPr/>
            </p:nvSpPr>
            <p:spPr>
              <a:xfrm>
                <a:off x="7588240" y="5638800"/>
                <a:ext cx="137161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1600" dirty="0" smtClean="0">
                    <a:latin typeface="Calibri"/>
                  </a:rPr>
                  <a:t> Γ=δ(V(R))</a:t>
                </a:r>
                <a:endParaRPr lang="en-US" sz="1600" baseline="-25000" dirty="0"/>
              </a:p>
            </p:txBody>
          </p:sp>
        </p:grpSp>
      </p:grpSp>
      <p:grpSp>
        <p:nvGrpSpPr>
          <p:cNvPr id="58" name="Group 32" descr=" 12"/>
          <p:cNvGrpSpPr/>
          <p:nvPr/>
        </p:nvGrpSpPr>
        <p:grpSpPr>
          <a:xfrm>
            <a:off x="467544" y="1844824"/>
            <a:ext cx="8676455" cy="400110"/>
            <a:chOff x="685799" y="5617091"/>
            <a:chExt cx="7660294" cy="400110"/>
          </a:xfrm>
        </p:grpSpPr>
        <p:sp>
          <p:nvSpPr>
            <p:cNvPr id="64" name="Textfeld 4"/>
            <p:cNvSpPr txBox="1"/>
            <p:nvPr/>
          </p:nvSpPr>
          <p:spPr>
            <a:xfrm>
              <a:off x="878888" y="5617091"/>
              <a:ext cx="7467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en-US" sz="2000" dirty="0" smtClean="0">
                  <a:solidFill>
                    <a:srgbClr val="404040"/>
                  </a:solidFill>
                  <a:latin typeface="Calibri"/>
                  <a:cs typeface="Calibri"/>
                </a:rPr>
                <a:t>How to treat stochastic nature of the dynamics in the potential picture?  </a:t>
              </a:r>
              <a:endParaRPr lang="en-US" sz="2000" baseline="30000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65" name="Rectangle 9"/>
            <p:cNvSpPr/>
            <p:nvPr/>
          </p:nvSpPr>
          <p:spPr>
            <a:xfrm>
              <a:off x="685799" y="5772150"/>
              <a:ext cx="125561" cy="121920"/>
            </a:xfrm>
            <a:prstGeom prst="rect">
              <a:avLst/>
            </a:prstGeom>
            <a:solidFill>
              <a:srgbClr val="FF660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C537-B8E2-7245-A622-51F844BD851E}" type="slidenum">
              <a:rPr lang="de-CH" smtClean="0"/>
              <a:pPr/>
              <a:t>11</a:t>
            </a:fld>
            <a:endParaRPr lang="de-CH" sz="1400"/>
          </a:p>
        </p:txBody>
      </p:sp>
    </p:spTree>
    <p:extLst>
      <p:ext uri="{BB962C8B-B14F-4D97-AF65-F5344CB8AC3E}">
        <p14:creationId xmlns:p14="http://schemas.microsoft.com/office/powerpoint/2010/main" val="2749615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Stochastic</a:t>
            </a:r>
            <a:r>
              <a:rPr lang="de-DE" dirty="0" smtClean="0"/>
              <a:t> </a:t>
            </a:r>
            <a:r>
              <a:rPr lang="de-DE" dirty="0" err="1" smtClean="0"/>
              <a:t>evolution</a:t>
            </a:r>
            <a:r>
              <a:rPr lang="de-DE" dirty="0" smtClean="0"/>
              <a:t> in real-time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30th, 2012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Heavy Quarkonia in the QGP, from EFT's and potentials</a:t>
            </a:r>
            <a:endParaRPr lang="de-CH"/>
          </a:p>
        </p:txBody>
      </p:sp>
      <p:grpSp>
        <p:nvGrpSpPr>
          <p:cNvPr id="3" name="Gruppierung 2"/>
          <p:cNvGrpSpPr/>
          <p:nvPr/>
        </p:nvGrpSpPr>
        <p:grpSpPr>
          <a:xfrm>
            <a:off x="2051720" y="2852936"/>
            <a:ext cx="5976664" cy="576064"/>
            <a:chOff x="827584" y="2996952"/>
            <a:chExt cx="5976664" cy="576064"/>
          </a:xfrm>
        </p:grpSpPr>
        <p:sp>
          <p:nvSpPr>
            <p:cNvPr id="30" name="Diagonal liegende Ecken des Rechtecks abrunden 29"/>
            <p:cNvSpPr/>
            <p:nvPr/>
          </p:nvSpPr>
          <p:spPr bwMode="auto">
            <a:xfrm>
              <a:off x="827584" y="2996952"/>
              <a:ext cx="5976664" cy="576064"/>
            </a:xfrm>
            <a:prstGeom prst="round2DiagRect">
              <a:avLst/>
            </a:prstGeom>
            <a:solidFill>
              <a:srgbClr val="FFFFFF">
                <a:alpha val="92000"/>
              </a:srgbClr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13" name="Bild 12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3158521"/>
              <a:ext cx="5832648" cy="270479"/>
            </a:xfrm>
            <a:prstGeom prst="rect">
              <a:avLst/>
            </a:prstGeom>
          </p:spPr>
        </p:pic>
      </p:grpSp>
      <p:grpSp>
        <p:nvGrpSpPr>
          <p:cNvPr id="31" name="Gruppierung 30"/>
          <p:cNvGrpSpPr/>
          <p:nvPr/>
        </p:nvGrpSpPr>
        <p:grpSpPr>
          <a:xfrm>
            <a:off x="467545" y="3717032"/>
            <a:ext cx="8676455" cy="1192198"/>
            <a:chOff x="467545" y="3820978"/>
            <a:chExt cx="8676455" cy="1192198"/>
          </a:xfrm>
        </p:grpSpPr>
        <p:grpSp>
          <p:nvGrpSpPr>
            <p:cNvPr id="14" name="Group 32" descr=" 12"/>
            <p:cNvGrpSpPr/>
            <p:nvPr/>
          </p:nvGrpSpPr>
          <p:grpSpPr>
            <a:xfrm>
              <a:off x="467545" y="3820978"/>
              <a:ext cx="8676455" cy="400110"/>
              <a:chOff x="685799" y="5617091"/>
              <a:chExt cx="7660294" cy="400110"/>
            </a:xfrm>
          </p:grpSpPr>
          <p:sp>
            <p:nvSpPr>
              <p:cNvPr id="15" name="Textfeld 4"/>
              <p:cNvSpPr txBox="1"/>
              <p:nvPr/>
            </p:nvSpPr>
            <p:spPr>
              <a:xfrm>
                <a:off x="878888" y="5617091"/>
                <a:ext cx="74672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/>
                <a:r>
                  <a:rPr lang="en-US" sz="2000" dirty="0" smtClean="0">
                    <a:solidFill>
                      <a:srgbClr val="404040"/>
                    </a:solidFill>
                    <a:latin typeface="Calibri"/>
                    <a:cs typeface="Calibri"/>
                  </a:rPr>
                  <a:t>Evolution on the level of the </a:t>
                </a:r>
                <a:r>
                  <a:rPr lang="en-US" sz="2000" dirty="0" err="1" smtClean="0">
                    <a:solidFill>
                      <a:srgbClr val="404040"/>
                    </a:solidFill>
                    <a:latin typeface="Calibri"/>
                    <a:cs typeface="Calibri"/>
                  </a:rPr>
                  <a:t>wavefunction</a:t>
                </a:r>
                <a:r>
                  <a:rPr lang="en-US" sz="2000" dirty="0">
                    <a:solidFill>
                      <a:srgbClr val="404040"/>
                    </a:solidFill>
                    <a:latin typeface="Calibri"/>
                    <a:cs typeface="Calibri"/>
                  </a:rPr>
                  <a:t>:</a:t>
                </a:r>
                <a:endParaRPr lang="en-US" sz="2000" baseline="30000" dirty="0">
                  <a:solidFill>
                    <a:srgbClr val="40404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" name="Rectangle 9"/>
              <p:cNvSpPr/>
              <p:nvPr/>
            </p:nvSpPr>
            <p:spPr>
              <a:xfrm>
                <a:off x="685799" y="5772150"/>
                <a:ext cx="125561" cy="121920"/>
              </a:xfrm>
              <a:prstGeom prst="rect">
                <a:avLst/>
              </a:prstGeom>
              <a:solidFill>
                <a:srgbClr val="FF6600"/>
              </a:solidFill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7" name="Gruppierung 16"/>
            <p:cNvGrpSpPr/>
            <p:nvPr/>
          </p:nvGrpSpPr>
          <p:grpSpPr>
            <a:xfrm>
              <a:off x="1547664" y="4437112"/>
              <a:ext cx="6192688" cy="576064"/>
              <a:chOff x="1187624" y="1628800"/>
              <a:chExt cx="6192688" cy="576064"/>
            </a:xfrm>
          </p:grpSpPr>
          <p:sp>
            <p:nvSpPr>
              <p:cNvPr id="18" name="Diagonal liegende Ecken des Rechtecks abrunden 17"/>
              <p:cNvSpPr/>
              <p:nvPr/>
            </p:nvSpPr>
            <p:spPr bwMode="auto">
              <a:xfrm>
                <a:off x="1187624" y="1628800"/>
                <a:ext cx="6192688" cy="576064"/>
              </a:xfrm>
              <a:prstGeom prst="round2DiagRect">
                <a:avLst/>
              </a:prstGeom>
              <a:solidFill>
                <a:srgbClr val="FFFFFF">
                  <a:alpha val="92000"/>
                </a:srgb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pic>
            <p:nvPicPr>
              <p:cNvPr id="19" name="Bild 18" descr="latex-image-1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2656" y="1651791"/>
                <a:ext cx="5868144" cy="478588"/>
              </a:xfrm>
              <a:prstGeom prst="rect">
                <a:avLst/>
              </a:prstGeom>
            </p:spPr>
          </p:pic>
        </p:grpSp>
      </p:grpSp>
      <p:grpSp>
        <p:nvGrpSpPr>
          <p:cNvPr id="20" name="Gruppierung 19"/>
          <p:cNvGrpSpPr/>
          <p:nvPr/>
        </p:nvGrpSpPr>
        <p:grpSpPr>
          <a:xfrm>
            <a:off x="817712" y="5084537"/>
            <a:ext cx="8316416" cy="1120837"/>
            <a:chOff x="936104" y="2181081"/>
            <a:chExt cx="8316416" cy="1120837"/>
          </a:xfrm>
        </p:grpSpPr>
        <p:sp>
          <p:nvSpPr>
            <p:cNvPr id="21" name="Diagonal liegende Ecken des Rechtecks abrunden 20"/>
            <p:cNvSpPr/>
            <p:nvPr/>
          </p:nvSpPr>
          <p:spPr bwMode="auto">
            <a:xfrm>
              <a:off x="1654337" y="2691986"/>
              <a:ext cx="6204407" cy="609932"/>
            </a:xfrm>
            <a:prstGeom prst="round2DiagRect">
              <a:avLst/>
            </a:prstGeom>
            <a:solidFill>
              <a:srgbClr val="FFFFFF">
                <a:alpha val="92000"/>
              </a:srgbClr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2" name="Group 19" descr=" 34"/>
            <p:cNvGrpSpPr/>
            <p:nvPr/>
          </p:nvGrpSpPr>
          <p:grpSpPr>
            <a:xfrm>
              <a:off x="936104" y="2181081"/>
              <a:ext cx="8316416" cy="369332"/>
              <a:chOff x="685799" y="5600096"/>
              <a:chExt cx="8316416" cy="369332"/>
            </a:xfrm>
          </p:grpSpPr>
          <p:sp>
            <p:nvSpPr>
              <p:cNvPr id="24" name="Textfeld 4"/>
              <p:cNvSpPr txBox="1"/>
              <p:nvPr/>
            </p:nvSpPr>
            <p:spPr>
              <a:xfrm>
                <a:off x="878888" y="5600096"/>
                <a:ext cx="81233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/>
                <a:r>
                  <a:rPr lang="de-DE" sz="1800" dirty="0" err="1" smtClean="0">
                    <a:solidFill>
                      <a:srgbClr val="404040"/>
                    </a:solidFill>
                    <a:latin typeface="Calibri"/>
                    <a:cs typeface="Calibri"/>
                  </a:rPr>
                  <a:t>Av</a:t>
                </a:r>
                <a:r>
                  <a:rPr lang="x-none" sz="1800" dirty="0" smtClean="0">
                    <a:solidFill>
                      <a:srgbClr val="404040"/>
                    </a:solidFill>
                    <a:latin typeface="Calibri"/>
                    <a:cs typeface="Calibri"/>
                  </a:rPr>
                  <a:t>erage wavefunction depends on diagonal noise correlations</a:t>
                </a:r>
                <a:endParaRPr lang="en-US" sz="1800" baseline="-25000" dirty="0" smtClean="0">
                  <a:solidFill>
                    <a:srgbClr val="40404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5" name="Rectangle 17"/>
              <p:cNvSpPr/>
              <p:nvPr/>
            </p:nvSpPr>
            <p:spPr>
              <a:xfrm>
                <a:off x="685799" y="5772150"/>
                <a:ext cx="75337" cy="73152"/>
              </a:xfrm>
              <a:prstGeom prst="rect">
                <a:avLst/>
              </a:prstGeom>
              <a:solidFill>
                <a:srgbClr val="FF6600"/>
              </a:solidFill>
              <a:ln w="19050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404040"/>
                  </a:solidFill>
                  <a:latin typeface="Calibri"/>
                  <a:cs typeface="Calibri"/>
                </a:endParaRPr>
              </a:p>
            </p:txBody>
          </p:sp>
        </p:grpSp>
        <p:pic>
          <p:nvPicPr>
            <p:cNvPr id="23" name="Bild 22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2081" y="2730985"/>
              <a:ext cx="5636266" cy="504056"/>
            </a:xfrm>
            <a:prstGeom prst="rect">
              <a:avLst/>
            </a:prstGeom>
          </p:spPr>
        </p:pic>
      </p:grpSp>
      <p:grpSp>
        <p:nvGrpSpPr>
          <p:cNvPr id="26" name="Group 32" descr=" 12"/>
          <p:cNvGrpSpPr/>
          <p:nvPr/>
        </p:nvGrpSpPr>
        <p:grpSpPr>
          <a:xfrm>
            <a:off x="467544" y="1372706"/>
            <a:ext cx="8676455" cy="400110"/>
            <a:chOff x="685799" y="5617091"/>
            <a:chExt cx="7660294" cy="400110"/>
          </a:xfrm>
        </p:grpSpPr>
        <p:sp>
          <p:nvSpPr>
            <p:cNvPr id="27" name="Textfeld 4"/>
            <p:cNvSpPr txBox="1"/>
            <p:nvPr/>
          </p:nvSpPr>
          <p:spPr>
            <a:xfrm>
              <a:off x="878888" y="5617091"/>
              <a:ext cx="7467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x-none" sz="2000" dirty="0">
                  <a:solidFill>
                    <a:srgbClr val="404040"/>
                  </a:solidFill>
                  <a:latin typeface="Calibri"/>
                  <a:cs typeface="Calibri"/>
                </a:rPr>
                <a:t>Construct unitary stochastic time evolution (neglects back reaction on medium)</a:t>
              </a:r>
              <a:endParaRPr lang="en-US" sz="2000" baseline="-25000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28" name="Rectangle 9"/>
            <p:cNvSpPr/>
            <p:nvPr/>
          </p:nvSpPr>
          <p:spPr>
            <a:xfrm>
              <a:off x="685799" y="5772150"/>
              <a:ext cx="125561" cy="121920"/>
            </a:xfrm>
            <a:prstGeom prst="rect">
              <a:avLst/>
            </a:prstGeom>
            <a:solidFill>
              <a:srgbClr val="FF660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6" name="Gruppierung 5"/>
          <p:cNvGrpSpPr/>
          <p:nvPr/>
        </p:nvGrpSpPr>
        <p:grpSpPr>
          <a:xfrm>
            <a:off x="179512" y="1916832"/>
            <a:ext cx="8496944" cy="1562110"/>
            <a:chOff x="179512" y="1916832"/>
            <a:chExt cx="8496944" cy="1562110"/>
          </a:xfrm>
        </p:grpSpPr>
        <p:grpSp>
          <p:nvGrpSpPr>
            <p:cNvPr id="7" name="Gruppierung 6"/>
            <p:cNvGrpSpPr/>
            <p:nvPr/>
          </p:nvGrpSpPr>
          <p:grpSpPr>
            <a:xfrm>
              <a:off x="827584" y="1916832"/>
              <a:ext cx="7848872" cy="792088"/>
              <a:chOff x="827584" y="5030729"/>
              <a:chExt cx="7848872" cy="792088"/>
            </a:xfrm>
          </p:grpSpPr>
          <p:sp>
            <p:nvSpPr>
              <p:cNvPr id="8" name="Diagonal liegende Ecken des Rechtecks abrunden 7"/>
              <p:cNvSpPr/>
              <p:nvPr/>
            </p:nvSpPr>
            <p:spPr bwMode="auto">
              <a:xfrm>
                <a:off x="827584" y="5030729"/>
                <a:ext cx="7848872" cy="792088"/>
              </a:xfrm>
              <a:prstGeom prst="round2DiagRect">
                <a:avLst/>
              </a:prstGeom>
              <a:solidFill>
                <a:srgbClr val="FFFFFF">
                  <a:alpha val="92000"/>
                </a:srgb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pic>
            <p:nvPicPr>
              <p:cNvPr id="10" name="Bild 9" descr="latex-image-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592" y="5115889"/>
                <a:ext cx="7632848" cy="634920"/>
              </a:xfrm>
              <a:prstGeom prst="rect">
                <a:avLst/>
              </a:prstGeom>
            </p:spPr>
          </p:pic>
        </p:grpSp>
        <p:sp>
          <p:nvSpPr>
            <p:cNvPr id="29" name="Rechteck 28"/>
            <p:cNvSpPr/>
            <p:nvPr/>
          </p:nvSpPr>
          <p:spPr>
            <a:xfrm>
              <a:off x="179512" y="2924944"/>
              <a:ext cx="153212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1000" b="1" dirty="0" err="1" smtClean="0">
                  <a:solidFill>
                    <a:srgbClr val="7F7F7F"/>
                  </a:solidFill>
                  <a:latin typeface="Calibri"/>
                  <a:cs typeface="Calibri"/>
                </a:rPr>
                <a:t>Y.Akamatsu</a:t>
              </a:r>
              <a:r>
                <a:rPr lang="de-DE" sz="1000" b="1" dirty="0">
                  <a:solidFill>
                    <a:srgbClr val="7F7F7F"/>
                  </a:solidFill>
                  <a:latin typeface="Calibri"/>
                  <a:cs typeface="Calibri"/>
                </a:rPr>
                <a:t>, A.R.</a:t>
              </a:r>
            </a:p>
            <a:p>
              <a:pPr algn="ctr"/>
              <a:r>
                <a:rPr lang="de-DE" sz="1000" b="1" dirty="0" smtClean="0">
                  <a:solidFill>
                    <a:srgbClr val="7F7F7F"/>
                  </a:solidFill>
                </a:rPr>
                <a:t>PRD 85</a:t>
              </a:r>
              <a:r>
                <a:rPr lang="de-DE" sz="1000" b="1" dirty="0">
                  <a:solidFill>
                    <a:srgbClr val="7F7F7F"/>
                  </a:solidFill>
                </a:rPr>
                <a:t>, 105011 (2012)</a:t>
              </a:r>
            </a:p>
            <a:p>
              <a:pPr algn="ctr"/>
              <a:r>
                <a:rPr lang="de-DE" sz="1000" b="1" dirty="0" smtClean="0">
                  <a:solidFill>
                    <a:srgbClr val="7F7F7F"/>
                  </a:solidFill>
                </a:rPr>
                <a:t> </a:t>
              </a:r>
              <a:endParaRPr lang="de-DE" sz="1000" b="1" dirty="0">
                <a:solidFill>
                  <a:srgbClr val="7F7F7F"/>
                </a:solidFill>
              </a:endParaRPr>
            </a:p>
          </p:txBody>
        </p:sp>
      </p:grp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C537-B8E2-7245-A622-51F844BD851E}" type="slidenum">
              <a:rPr lang="de-CH" smtClean="0"/>
              <a:pPr/>
              <a:t>12</a:t>
            </a:fld>
            <a:endParaRPr lang="de-CH" sz="1400"/>
          </a:p>
        </p:txBody>
      </p:sp>
    </p:spTree>
    <p:extLst>
      <p:ext uri="{BB962C8B-B14F-4D97-AF65-F5344CB8AC3E}">
        <p14:creationId xmlns:p14="http://schemas.microsoft.com/office/powerpoint/2010/main" val="1207861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Heavy Quarkonia in the QGP, from EFT's and potentials</a:t>
            </a:r>
            <a:endParaRPr lang="de-CH"/>
          </a:p>
        </p:txBody>
      </p:sp>
      <p:grpSp>
        <p:nvGrpSpPr>
          <p:cNvPr id="6" name="Group 32" descr=" 12"/>
          <p:cNvGrpSpPr/>
          <p:nvPr/>
        </p:nvGrpSpPr>
        <p:grpSpPr>
          <a:xfrm>
            <a:off x="323528" y="1351801"/>
            <a:ext cx="8676455" cy="400110"/>
            <a:chOff x="685799" y="5617091"/>
            <a:chExt cx="7660294" cy="400110"/>
          </a:xfrm>
        </p:grpSpPr>
        <p:sp>
          <p:nvSpPr>
            <p:cNvPr id="7" name="Textfeld 4"/>
            <p:cNvSpPr txBox="1"/>
            <p:nvPr/>
          </p:nvSpPr>
          <p:spPr>
            <a:xfrm>
              <a:off x="878888" y="5617091"/>
              <a:ext cx="7467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x-none" sz="2000" dirty="0" smtClean="0">
                  <a:solidFill>
                    <a:srgbClr val="404040"/>
                  </a:solidFill>
                  <a:latin typeface="Calibri"/>
                  <a:cs typeface="Calibri"/>
                </a:rPr>
                <a:t>Effective Field Theory allows </a:t>
              </a:r>
              <a:r>
                <a:rPr lang="x-none" sz="2000" b="1" dirty="0" smtClean="0">
                  <a:solidFill>
                    <a:srgbClr val="404040"/>
                  </a:solidFill>
                  <a:latin typeface="Calibri"/>
                  <a:cs typeface="Calibri"/>
                </a:rPr>
                <a:t>derivation</a:t>
              </a:r>
              <a:r>
                <a:rPr lang="x-none" sz="2000" dirty="0" smtClean="0">
                  <a:solidFill>
                    <a:srgbClr val="404040"/>
                  </a:solidFill>
                  <a:latin typeface="Calibri"/>
                  <a:cs typeface="Calibri"/>
                </a:rPr>
                <a:t> of Q</a:t>
              </a:r>
              <a:r>
                <a:rPr lang="de-DE" sz="2000" dirty="0" err="1">
                  <a:solidFill>
                    <a:srgbClr val="404040"/>
                  </a:solidFill>
                  <a:latin typeface="Calibri"/>
                  <a:cs typeface="Calibri"/>
                </a:rPr>
                <a:t>Q</a:t>
              </a:r>
              <a:r>
                <a:rPr lang="x-none" sz="2000" dirty="0" smtClean="0">
                  <a:solidFill>
                    <a:srgbClr val="404040"/>
                  </a:solidFill>
                  <a:latin typeface="Calibri"/>
                  <a:cs typeface="Calibri"/>
                </a:rPr>
                <a:t>bar in-medium potential V</a:t>
              </a:r>
              <a:r>
                <a:rPr lang="x-none" sz="2000" baseline="30000" dirty="0" smtClean="0">
                  <a:solidFill>
                    <a:srgbClr val="404040"/>
                  </a:solidFill>
                  <a:latin typeface="Calibri"/>
                  <a:cs typeface="Calibri"/>
                </a:rPr>
                <a:t>0</a:t>
              </a:r>
              <a:r>
                <a:rPr lang="x-none" sz="2000" dirty="0" smtClean="0">
                  <a:solidFill>
                    <a:srgbClr val="404040"/>
                  </a:solidFill>
                  <a:latin typeface="Calibri"/>
                  <a:cs typeface="Calibri"/>
                </a:rPr>
                <a:t>(R)</a:t>
              </a:r>
              <a:endParaRPr lang="en-US" sz="2000" baseline="30000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8" name="Rectangle 9"/>
            <p:cNvSpPr/>
            <p:nvPr/>
          </p:nvSpPr>
          <p:spPr>
            <a:xfrm>
              <a:off x="685799" y="5772150"/>
              <a:ext cx="125561" cy="121920"/>
            </a:xfrm>
            <a:prstGeom prst="rect">
              <a:avLst/>
            </a:prstGeom>
            <a:solidFill>
              <a:srgbClr val="FF660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2" name="Group 19" descr=" 34"/>
          <p:cNvGrpSpPr/>
          <p:nvPr/>
        </p:nvGrpSpPr>
        <p:grpSpPr>
          <a:xfrm>
            <a:off x="903784" y="1737241"/>
            <a:ext cx="6552728" cy="369332"/>
            <a:chOff x="685799" y="5600096"/>
            <a:chExt cx="6552728" cy="369332"/>
          </a:xfrm>
        </p:grpSpPr>
        <p:sp>
          <p:nvSpPr>
            <p:cNvPr id="13" name="Textfeld 4"/>
            <p:cNvSpPr txBox="1"/>
            <p:nvPr/>
          </p:nvSpPr>
          <p:spPr>
            <a:xfrm>
              <a:off x="878888" y="5600096"/>
              <a:ext cx="63596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x-none" sz="1800" dirty="0" smtClean="0">
                  <a:solidFill>
                    <a:srgbClr val="404040"/>
                  </a:solidFill>
                  <a:latin typeface="Calibri"/>
                  <a:cs typeface="Calibri"/>
                </a:rPr>
                <a:t>Systematic improvements possible (expansion in 1/m</a:t>
              </a:r>
              <a:r>
                <a:rPr lang="x-none" sz="1800" baseline="-25000" dirty="0" smtClean="0">
                  <a:solidFill>
                    <a:srgbClr val="404040"/>
                  </a:solidFill>
                  <a:latin typeface="Calibri"/>
                  <a:cs typeface="Calibri"/>
                </a:rPr>
                <a:t>Q</a:t>
              </a:r>
              <a:r>
                <a:rPr lang="x-none" sz="1800" dirty="0" smtClean="0">
                  <a:solidFill>
                    <a:srgbClr val="404040"/>
                  </a:solidFill>
                  <a:latin typeface="Calibri"/>
                  <a:cs typeface="Calibri"/>
                </a:rPr>
                <a:t> and r)</a:t>
              </a:r>
              <a:endParaRPr lang="en-US" sz="1800" baseline="-25000" dirty="0" smtClean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14" name="Rectangle 17"/>
            <p:cNvSpPr/>
            <p:nvPr/>
          </p:nvSpPr>
          <p:spPr>
            <a:xfrm>
              <a:off x="685799" y="5772150"/>
              <a:ext cx="75337" cy="73152"/>
            </a:xfrm>
            <a:prstGeom prst="rect">
              <a:avLst/>
            </a:prstGeom>
            <a:solidFill>
              <a:srgbClr val="FF6600"/>
            </a:solidFill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9" name="Gruppierung 38"/>
          <p:cNvGrpSpPr/>
          <p:nvPr/>
        </p:nvGrpSpPr>
        <p:grpSpPr>
          <a:xfrm>
            <a:off x="323528" y="2132856"/>
            <a:ext cx="8676455" cy="1029653"/>
            <a:chOff x="323528" y="2380818"/>
            <a:chExt cx="8676455" cy="1029653"/>
          </a:xfrm>
        </p:grpSpPr>
        <p:grpSp>
          <p:nvGrpSpPr>
            <p:cNvPr id="9" name="Group 32" descr=" 12"/>
            <p:cNvGrpSpPr/>
            <p:nvPr/>
          </p:nvGrpSpPr>
          <p:grpSpPr>
            <a:xfrm>
              <a:off x="323528" y="2380818"/>
              <a:ext cx="8676455" cy="400110"/>
              <a:chOff x="685799" y="5617091"/>
              <a:chExt cx="7660294" cy="400110"/>
            </a:xfrm>
          </p:grpSpPr>
          <p:sp>
            <p:nvSpPr>
              <p:cNvPr id="10" name="Textfeld 4"/>
              <p:cNvSpPr txBox="1"/>
              <p:nvPr/>
            </p:nvSpPr>
            <p:spPr>
              <a:xfrm>
                <a:off x="878888" y="5617091"/>
                <a:ext cx="74672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/>
                <a:r>
                  <a:rPr lang="x-none" sz="2000" dirty="0" smtClean="0">
                    <a:solidFill>
                      <a:srgbClr val="404040"/>
                    </a:solidFill>
                    <a:latin typeface="Calibri"/>
                    <a:cs typeface="Calibri"/>
                  </a:rPr>
                  <a:t>Perturbative evaluation of the static potential:</a:t>
                </a:r>
                <a:endParaRPr lang="en-US" sz="2000" baseline="30000" dirty="0">
                  <a:solidFill>
                    <a:srgbClr val="40404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" name="Rectangle 9"/>
              <p:cNvSpPr/>
              <p:nvPr/>
            </p:nvSpPr>
            <p:spPr>
              <a:xfrm>
                <a:off x="685799" y="5772150"/>
                <a:ext cx="125561" cy="121920"/>
              </a:xfrm>
              <a:prstGeom prst="rect">
                <a:avLst/>
              </a:prstGeom>
              <a:solidFill>
                <a:srgbClr val="FF6600"/>
              </a:solidFill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8" name="Group 19" descr=" 34"/>
            <p:cNvGrpSpPr/>
            <p:nvPr/>
          </p:nvGrpSpPr>
          <p:grpSpPr>
            <a:xfrm>
              <a:off x="899592" y="2771636"/>
              <a:ext cx="6552728" cy="369332"/>
              <a:chOff x="685799" y="5600096"/>
              <a:chExt cx="6552728" cy="369332"/>
            </a:xfrm>
          </p:grpSpPr>
          <p:sp>
            <p:nvSpPr>
              <p:cNvPr id="19" name="Textfeld 4"/>
              <p:cNvSpPr txBox="1"/>
              <p:nvPr/>
            </p:nvSpPr>
            <p:spPr>
              <a:xfrm>
                <a:off x="878888" y="5600096"/>
                <a:ext cx="63596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/>
                <a:r>
                  <a:rPr lang="x-none" sz="1800" dirty="0" smtClean="0">
                    <a:solidFill>
                      <a:srgbClr val="404040"/>
                    </a:solidFill>
                    <a:latin typeface="Calibri"/>
                    <a:cs typeface="Calibri"/>
                  </a:rPr>
                  <a:t>Debye screening and Landau damping (imaginary part)</a:t>
                </a:r>
                <a:endParaRPr lang="en-US" sz="1800" baseline="-25000" dirty="0" smtClean="0">
                  <a:solidFill>
                    <a:srgbClr val="40404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0" name="Rectangle 17"/>
              <p:cNvSpPr/>
              <p:nvPr/>
            </p:nvSpPr>
            <p:spPr>
              <a:xfrm>
                <a:off x="685799" y="5772150"/>
                <a:ext cx="75337" cy="73152"/>
              </a:xfrm>
              <a:prstGeom prst="rect">
                <a:avLst/>
              </a:prstGeom>
              <a:solidFill>
                <a:srgbClr val="FF6600"/>
              </a:solidFill>
              <a:ln w="19050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404040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21" name="Group 19" descr=" 34"/>
            <p:cNvGrpSpPr/>
            <p:nvPr/>
          </p:nvGrpSpPr>
          <p:grpSpPr>
            <a:xfrm>
              <a:off x="899592" y="3074715"/>
              <a:ext cx="6552728" cy="335756"/>
              <a:chOff x="685799" y="5471127"/>
              <a:chExt cx="6552728" cy="335756"/>
            </a:xfrm>
          </p:grpSpPr>
          <p:sp>
            <p:nvSpPr>
              <p:cNvPr id="22" name="Textfeld 4"/>
              <p:cNvSpPr txBox="1"/>
              <p:nvPr/>
            </p:nvSpPr>
            <p:spPr>
              <a:xfrm>
                <a:off x="878888" y="5471127"/>
                <a:ext cx="6359639" cy="335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/>
                <a:r>
                  <a:rPr lang="x-none" sz="1800" dirty="0" smtClean="0">
                    <a:solidFill>
                      <a:srgbClr val="404040"/>
                    </a:solidFill>
                    <a:latin typeface="Calibri"/>
                    <a:cs typeface="Calibri"/>
                  </a:rPr>
                  <a:t>First correction: Singlet to octet breakup</a:t>
                </a:r>
                <a:endParaRPr lang="en-US" sz="1800" baseline="-25000" dirty="0" smtClean="0">
                  <a:solidFill>
                    <a:srgbClr val="40404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3" name="Rectangle 17"/>
              <p:cNvSpPr/>
              <p:nvPr/>
            </p:nvSpPr>
            <p:spPr>
              <a:xfrm>
                <a:off x="685799" y="5640751"/>
                <a:ext cx="75337" cy="66502"/>
              </a:xfrm>
              <a:prstGeom prst="rect">
                <a:avLst/>
              </a:prstGeom>
              <a:solidFill>
                <a:srgbClr val="FF6600"/>
              </a:solidFill>
              <a:ln w="19050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404040"/>
                  </a:solidFill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41" name="Gruppierung 40"/>
          <p:cNvGrpSpPr/>
          <p:nvPr/>
        </p:nvGrpSpPr>
        <p:grpSpPr>
          <a:xfrm>
            <a:off x="323528" y="4840123"/>
            <a:ext cx="8928992" cy="1541205"/>
            <a:chOff x="323528" y="4901098"/>
            <a:chExt cx="8928992" cy="1541205"/>
          </a:xfrm>
        </p:grpSpPr>
        <p:grpSp>
          <p:nvGrpSpPr>
            <p:cNvPr id="27" name="Group 32" descr=" 12"/>
            <p:cNvGrpSpPr/>
            <p:nvPr/>
          </p:nvGrpSpPr>
          <p:grpSpPr>
            <a:xfrm>
              <a:off x="323528" y="4901098"/>
              <a:ext cx="8676455" cy="400110"/>
              <a:chOff x="685799" y="5617091"/>
              <a:chExt cx="7660294" cy="400110"/>
            </a:xfrm>
          </p:grpSpPr>
          <p:sp>
            <p:nvSpPr>
              <p:cNvPr id="28" name="Textfeld 4"/>
              <p:cNvSpPr txBox="1"/>
              <p:nvPr/>
            </p:nvSpPr>
            <p:spPr>
              <a:xfrm>
                <a:off x="878888" y="5617091"/>
                <a:ext cx="74672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/>
                <a:r>
                  <a:rPr lang="x-none" sz="2000" dirty="0" smtClean="0">
                    <a:solidFill>
                      <a:srgbClr val="404040"/>
                    </a:solidFill>
                    <a:latin typeface="Calibri"/>
                    <a:cs typeface="Calibri"/>
                  </a:rPr>
                  <a:t>Stochastic Evolution of Heavy Quarkonia in the QGP : Open Quantum System</a:t>
                </a:r>
                <a:endParaRPr lang="en-US" sz="2000" baseline="30000" dirty="0">
                  <a:solidFill>
                    <a:srgbClr val="40404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9" name="Rectangle 9"/>
              <p:cNvSpPr/>
              <p:nvPr/>
            </p:nvSpPr>
            <p:spPr>
              <a:xfrm>
                <a:off x="685799" y="5772150"/>
                <a:ext cx="125561" cy="121920"/>
              </a:xfrm>
              <a:prstGeom prst="rect">
                <a:avLst/>
              </a:prstGeom>
              <a:solidFill>
                <a:srgbClr val="FF6600"/>
              </a:solidFill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30" name="Group 19" descr=" 34"/>
            <p:cNvGrpSpPr/>
            <p:nvPr/>
          </p:nvGrpSpPr>
          <p:grpSpPr>
            <a:xfrm>
              <a:off x="899592" y="5363924"/>
              <a:ext cx="8316416" cy="369332"/>
              <a:chOff x="685799" y="5600096"/>
              <a:chExt cx="8316416" cy="369332"/>
            </a:xfrm>
          </p:grpSpPr>
          <p:sp>
            <p:nvSpPr>
              <p:cNvPr id="31" name="Textfeld 4"/>
              <p:cNvSpPr txBox="1"/>
              <p:nvPr/>
            </p:nvSpPr>
            <p:spPr>
              <a:xfrm>
                <a:off x="878888" y="5600096"/>
                <a:ext cx="81233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/>
                <a:r>
                  <a:rPr lang="x-none" sz="1800" dirty="0" smtClean="0">
                    <a:solidFill>
                      <a:srgbClr val="404040"/>
                    </a:solidFill>
                    <a:latin typeface="Calibri"/>
                    <a:cs typeface="Calibri"/>
                  </a:rPr>
                  <a:t>Instead of imaginary part: uncertainty in the real part of the potential</a:t>
                </a:r>
                <a:endParaRPr lang="en-US" sz="1800" baseline="-25000" dirty="0" smtClean="0">
                  <a:solidFill>
                    <a:srgbClr val="40404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2" name="Rectangle 17"/>
              <p:cNvSpPr/>
              <p:nvPr/>
            </p:nvSpPr>
            <p:spPr>
              <a:xfrm>
                <a:off x="685799" y="5772150"/>
                <a:ext cx="75337" cy="73152"/>
              </a:xfrm>
              <a:prstGeom prst="rect">
                <a:avLst/>
              </a:prstGeom>
              <a:solidFill>
                <a:srgbClr val="FF6600"/>
              </a:solidFill>
              <a:ln w="19050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404040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33" name="Group 19" descr=" 34"/>
            <p:cNvGrpSpPr/>
            <p:nvPr/>
          </p:nvGrpSpPr>
          <p:grpSpPr>
            <a:xfrm>
              <a:off x="936104" y="5795972"/>
              <a:ext cx="8316416" cy="646331"/>
              <a:chOff x="685799" y="5600096"/>
              <a:chExt cx="8316416" cy="646331"/>
            </a:xfrm>
          </p:grpSpPr>
          <p:sp>
            <p:nvSpPr>
              <p:cNvPr id="34" name="Textfeld 4"/>
              <p:cNvSpPr txBox="1"/>
              <p:nvPr/>
            </p:nvSpPr>
            <p:spPr>
              <a:xfrm>
                <a:off x="878888" y="5600096"/>
                <a:ext cx="81233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/>
                <a:r>
                  <a:rPr lang="x-none" sz="1800" dirty="0" smtClean="0">
                    <a:solidFill>
                      <a:srgbClr val="404040"/>
                    </a:solidFill>
                    <a:latin typeface="Calibri"/>
                    <a:cs typeface="Calibri"/>
                  </a:rPr>
                  <a:t>Microscopic evolution </a:t>
                </a:r>
                <a:r>
                  <a:rPr lang="x-none" sz="1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fully unitary</a:t>
                </a:r>
                <a:r>
                  <a:rPr lang="x-none" sz="1800" dirty="0" smtClean="0">
                    <a:solidFill>
                      <a:srgbClr val="404040"/>
                    </a:solidFill>
                    <a:latin typeface="Calibri"/>
                    <a:cs typeface="Calibri"/>
                  </a:rPr>
                  <a:t> </a:t>
                </a:r>
              </a:p>
              <a:p>
                <a:pPr marL="514350" indent="-514350"/>
                <a:r>
                  <a:rPr lang="x-none" sz="1800" dirty="0" smtClean="0">
                    <a:solidFill>
                      <a:srgbClr val="404040"/>
                    </a:solidFill>
                    <a:latin typeface="Calibri"/>
                    <a:cs typeface="Calibri"/>
                  </a:rPr>
                  <a:t>Im[V] obtained after ensemble average </a:t>
                </a:r>
                <a:endParaRPr lang="en-US" sz="1800" baseline="-25000" dirty="0" smtClean="0">
                  <a:solidFill>
                    <a:srgbClr val="40404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5" name="Rectangle 17"/>
              <p:cNvSpPr/>
              <p:nvPr/>
            </p:nvSpPr>
            <p:spPr>
              <a:xfrm>
                <a:off x="685799" y="5897420"/>
                <a:ext cx="75337" cy="73152"/>
              </a:xfrm>
              <a:prstGeom prst="rect">
                <a:avLst/>
              </a:prstGeom>
              <a:solidFill>
                <a:srgbClr val="FF6600"/>
              </a:solidFill>
              <a:ln w="19050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404040"/>
                  </a:solidFill>
                  <a:latin typeface="Calibri"/>
                  <a:cs typeface="Calibri"/>
                </a:endParaRPr>
              </a:p>
            </p:txBody>
          </p:sp>
        </p:grpSp>
      </p:grpSp>
      <p:sp>
        <p:nvSpPr>
          <p:cNvPr id="36" name="Legende mit Pfeil nach links 35"/>
          <p:cNvSpPr/>
          <p:nvPr/>
        </p:nvSpPr>
        <p:spPr bwMode="auto">
          <a:xfrm>
            <a:off x="6516216" y="2564904"/>
            <a:ext cx="2520280" cy="36004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1986"/>
            </a:avLst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700" dirty="0" smtClean="0">
                <a:solidFill>
                  <a:schemeClr val="bg1"/>
                </a:solidFill>
                <a:latin typeface="Calibri"/>
                <a:cs typeface="Calibri"/>
              </a:rPr>
              <a:t>Next </a:t>
            </a:r>
            <a:r>
              <a:rPr lang="de-DE" sz="1700" dirty="0" err="1" smtClean="0">
                <a:solidFill>
                  <a:schemeClr val="bg1"/>
                </a:solidFill>
                <a:latin typeface="Calibri"/>
                <a:cs typeface="Calibri"/>
              </a:rPr>
              <a:t>order</a:t>
            </a:r>
            <a:r>
              <a:rPr lang="de-DE" sz="1700" dirty="0" smtClean="0">
                <a:solidFill>
                  <a:schemeClr val="bg1"/>
                </a:solidFill>
                <a:latin typeface="Calibri"/>
                <a:cs typeface="Calibri"/>
              </a:rPr>
              <a:t> in HTL?</a:t>
            </a:r>
            <a:endParaRPr kumimoji="0" lang="de-DE" sz="1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37" name="Legende mit Pfeil nach links 36"/>
          <p:cNvSpPr/>
          <p:nvPr/>
        </p:nvSpPr>
        <p:spPr bwMode="auto">
          <a:xfrm>
            <a:off x="5796136" y="4138047"/>
            <a:ext cx="3240360" cy="65910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0941"/>
            </a:avLst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700" dirty="0" smtClean="0">
                <a:solidFill>
                  <a:schemeClr val="bg1"/>
                </a:solidFill>
                <a:latin typeface="Calibri"/>
                <a:cs typeface="Calibri"/>
              </a:rPr>
              <a:t>- </a:t>
            </a:r>
            <a:r>
              <a:rPr lang="de-DE" sz="1700" dirty="0" err="1" smtClean="0">
                <a:solidFill>
                  <a:schemeClr val="bg1"/>
                </a:solidFill>
                <a:latin typeface="Calibri"/>
                <a:cs typeface="Calibri"/>
              </a:rPr>
              <a:t>Improve</a:t>
            </a:r>
            <a:r>
              <a:rPr lang="de-DE" sz="1700" dirty="0" smtClean="0">
                <a:solidFill>
                  <a:schemeClr val="bg1"/>
                </a:solidFill>
                <a:latin typeface="Calibri"/>
                <a:cs typeface="Calibri"/>
              </a:rPr>
              <a:t> fit </a:t>
            </a:r>
            <a:r>
              <a:rPr lang="de-DE" sz="1700" dirty="0" err="1" smtClean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lang="de-DE" sz="17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de-DE" sz="1700" dirty="0" err="1" smtClean="0">
                <a:solidFill>
                  <a:schemeClr val="bg1"/>
                </a:solidFill>
                <a:latin typeface="Calibri"/>
                <a:cs typeface="Calibri"/>
              </a:rPr>
              <a:t>spectral</a:t>
            </a:r>
            <a:r>
              <a:rPr lang="de-DE" sz="17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de-DE" sz="1700" dirty="0" err="1" smtClean="0">
                <a:solidFill>
                  <a:schemeClr val="bg1"/>
                </a:solidFill>
                <a:latin typeface="Calibri"/>
                <a:cs typeface="Calibri"/>
              </a:rPr>
              <a:t>peaks</a:t>
            </a:r>
            <a:endParaRPr lang="de-DE" sz="17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cs typeface="Calibri"/>
              </a:rPr>
              <a:t>- </a:t>
            </a:r>
            <a:r>
              <a:rPr kumimoji="0" lang="de-DE" sz="17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cs typeface="Calibri"/>
              </a:rPr>
              <a:t>Use</a:t>
            </a:r>
            <a:r>
              <a:rPr kumimoji="0" lang="de-DE" sz="17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cs typeface="Calibri"/>
              </a:rPr>
              <a:t> </a:t>
            </a:r>
            <a:r>
              <a:rPr kumimoji="0" lang="de-DE" sz="17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cs typeface="Calibri"/>
              </a:rPr>
              <a:t>full</a:t>
            </a:r>
            <a:r>
              <a:rPr kumimoji="0" lang="de-DE" sz="17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cs typeface="Calibri"/>
              </a:rPr>
              <a:t> QCD medium</a:t>
            </a:r>
            <a:endParaRPr kumimoji="0" lang="de-DE" sz="1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38" name="Legende mit Pfeil nach links 37"/>
          <p:cNvSpPr/>
          <p:nvPr/>
        </p:nvSpPr>
        <p:spPr bwMode="auto">
          <a:xfrm>
            <a:off x="5724128" y="5744289"/>
            <a:ext cx="3312368" cy="57606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0861"/>
            </a:avLst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de-DE" sz="1700" dirty="0" smtClean="0">
                <a:solidFill>
                  <a:schemeClr val="bg1"/>
                </a:solidFill>
                <a:latin typeface="Calibri"/>
                <a:cs typeface="Calibri"/>
              </a:rPr>
              <a:t>- </a:t>
            </a:r>
            <a:r>
              <a:rPr lang="de-DE" sz="1700" dirty="0" err="1" smtClean="0">
                <a:solidFill>
                  <a:schemeClr val="bg1"/>
                </a:solidFill>
                <a:latin typeface="Calibri"/>
                <a:cs typeface="Calibri"/>
              </a:rPr>
              <a:t>Extract</a:t>
            </a:r>
            <a:r>
              <a:rPr lang="de-DE" sz="17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x-none" sz="1700" dirty="0">
                <a:solidFill>
                  <a:srgbClr val="FFFFFF"/>
                </a:solidFill>
                <a:latin typeface="Calibri"/>
                <a:cs typeface="Calibri"/>
              </a:rPr>
              <a:t>Γ </a:t>
            </a:r>
            <a:r>
              <a:rPr lang="de-DE" sz="1700" dirty="0" smtClean="0">
                <a:solidFill>
                  <a:schemeClr val="bg1"/>
                </a:solidFill>
                <a:latin typeface="Calibri"/>
                <a:cs typeface="Calibri"/>
              </a:rPr>
              <a:t>(</a:t>
            </a:r>
            <a:r>
              <a:rPr lang="de-DE" sz="1700" dirty="0" err="1" smtClean="0">
                <a:solidFill>
                  <a:schemeClr val="bg1"/>
                </a:solidFill>
                <a:latin typeface="Calibri"/>
                <a:cs typeface="Calibri"/>
              </a:rPr>
              <a:t>x,x</a:t>
            </a:r>
            <a:r>
              <a:rPr lang="de-DE" sz="1700" dirty="0" smtClean="0">
                <a:solidFill>
                  <a:schemeClr val="bg1"/>
                </a:solidFill>
                <a:latin typeface="Calibri"/>
                <a:cs typeface="Calibri"/>
              </a:rPr>
              <a:t>‘) </a:t>
            </a:r>
            <a:r>
              <a:rPr lang="de-DE" sz="1700" dirty="0" err="1" smtClean="0">
                <a:solidFill>
                  <a:schemeClr val="bg1"/>
                </a:solidFill>
                <a:latin typeface="Calibri"/>
                <a:cs typeface="Calibri"/>
              </a:rPr>
              <a:t>from</a:t>
            </a:r>
            <a:r>
              <a:rPr lang="de-DE" sz="17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de-DE" sz="1700" dirty="0" smtClean="0">
                <a:solidFill>
                  <a:schemeClr val="bg1"/>
                </a:solidFill>
                <a:latin typeface="Calibri"/>
                <a:cs typeface="Calibri"/>
              </a:rPr>
              <a:t>LQCD? </a:t>
            </a:r>
          </a:p>
          <a:p>
            <a:pPr>
              <a:lnSpc>
                <a:spcPct val="90000"/>
              </a:lnSpc>
            </a:pPr>
            <a:r>
              <a:rPr lang="de-DE" sz="1700" dirty="0" smtClean="0">
                <a:solidFill>
                  <a:schemeClr val="bg1"/>
                </a:solidFill>
                <a:latin typeface="Calibri"/>
                <a:cs typeface="Calibri"/>
              </a:rPr>
              <a:t>- </a:t>
            </a:r>
            <a:r>
              <a:rPr lang="de-DE" sz="1700" dirty="0" err="1" smtClean="0">
                <a:solidFill>
                  <a:schemeClr val="bg1"/>
                </a:solidFill>
                <a:latin typeface="Calibri"/>
                <a:cs typeface="Calibri"/>
              </a:rPr>
              <a:t>Include</a:t>
            </a:r>
            <a:r>
              <a:rPr lang="de-DE" sz="1700" dirty="0" smtClean="0">
                <a:solidFill>
                  <a:schemeClr val="bg1"/>
                </a:solidFill>
                <a:latin typeface="Calibri"/>
                <a:cs typeface="Calibri"/>
              </a:rPr>
              <a:t> back </a:t>
            </a:r>
            <a:r>
              <a:rPr lang="de-DE" sz="1700" dirty="0" err="1" smtClean="0">
                <a:solidFill>
                  <a:schemeClr val="bg1"/>
                </a:solidFill>
                <a:latin typeface="Calibri"/>
                <a:cs typeface="Calibri"/>
              </a:rPr>
              <a:t>reaction</a:t>
            </a:r>
            <a:endParaRPr lang="de-DE" sz="1700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2" name="Datumsplatzhalter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30th, 2012</a:t>
            </a:r>
            <a:endParaRPr lang="de-CH">
              <a:solidFill>
                <a:schemeClr val="tx1"/>
              </a:solidFill>
            </a:endParaRPr>
          </a:p>
        </p:txBody>
      </p:sp>
      <p:grpSp>
        <p:nvGrpSpPr>
          <p:cNvPr id="3" name="Gruppierung 2"/>
          <p:cNvGrpSpPr/>
          <p:nvPr/>
        </p:nvGrpSpPr>
        <p:grpSpPr>
          <a:xfrm>
            <a:off x="323528" y="3286725"/>
            <a:ext cx="8676455" cy="1510427"/>
            <a:chOff x="323528" y="3286725"/>
            <a:chExt cx="8676455" cy="1510427"/>
          </a:xfrm>
        </p:grpSpPr>
        <p:grpSp>
          <p:nvGrpSpPr>
            <p:cNvPr id="40" name="Gruppierung 39"/>
            <p:cNvGrpSpPr/>
            <p:nvPr/>
          </p:nvGrpSpPr>
          <p:grpSpPr>
            <a:xfrm>
              <a:off x="323528" y="3286725"/>
              <a:ext cx="8676455" cy="1510427"/>
              <a:chOff x="323528" y="3707740"/>
              <a:chExt cx="8676455" cy="1510427"/>
            </a:xfrm>
          </p:grpSpPr>
          <p:grpSp>
            <p:nvGrpSpPr>
              <p:cNvPr id="15" name="Group 32" descr=" 12"/>
              <p:cNvGrpSpPr/>
              <p:nvPr/>
            </p:nvGrpSpPr>
            <p:grpSpPr>
              <a:xfrm>
                <a:off x="323528" y="3707740"/>
                <a:ext cx="8676455" cy="400110"/>
                <a:chOff x="685799" y="5617091"/>
                <a:chExt cx="7660294" cy="400110"/>
              </a:xfrm>
            </p:grpSpPr>
            <p:sp>
              <p:nvSpPr>
                <p:cNvPr id="16" name="Textfeld 4"/>
                <p:cNvSpPr txBox="1"/>
                <p:nvPr/>
              </p:nvSpPr>
              <p:spPr>
                <a:xfrm>
                  <a:off x="878888" y="5617091"/>
                  <a:ext cx="746720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514350" indent="-514350"/>
                  <a:r>
                    <a:rPr lang="x-none" sz="2000" dirty="0" smtClean="0">
                      <a:solidFill>
                        <a:srgbClr val="404040"/>
                      </a:solidFill>
                      <a:latin typeface="Calibri"/>
                      <a:cs typeface="Calibri"/>
                    </a:rPr>
                    <a:t>Lattice Evaluation (quenched) of the static potential: </a:t>
                  </a:r>
                  <a:endParaRPr lang="en-US" sz="2000" baseline="30000" dirty="0">
                    <a:solidFill>
                      <a:srgbClr val="404040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7" name="Rectangle 9"/>
                <p:cNvSpPr/>
                <p:nvPr/>
              </p:nvSpPr>
              <p:spPr>
                <a:xfrm>
                  <a:off x="685799" y="5772150"/>
                  <a:ext cx="125561" cy="121920"/>
                </a:xfrm>
                <a:prstGeom prst="rect">
                  <a:avLst/>
                </a:prstGeom>
                <a:solidFill>
                  <a:srgbClr val="FF6600"/>
                </a:solidFill>
                <a:ln/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24" name="Group 19" descr=" 34"/>
              <p:cNvGrpSpPr/>
              <p:nvPr/>
            </p:nvGrpSpPr>
            <p:grpSpPr>
              <a:xfrm>
                <a:off x="899592" y="4571836"/>
                <a:ext cx="6552728" cy="646331"/>
                <a:chOff x="685799" y="6032144"/>
                <a:chExt cx="6552728" cy="646331"/>
              </a:xfrm>
            </p:grpSpPr>
            <p:sp>
              <p:nvSpPr>
                <p:cNvPr id="25" name="Textfeld 4"/>
                <p:cNvSpPr txBox="1"/>
                <p:nvPr/>
              </p:nvSpPr>
              <p:spPr>
                <a:xfrm>
                  <a:off x="878888" y="6032144"/>
                  <a:ext cx="635963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514350" indent="-514350"/>
                  <a:r>
                    <a:rPr lang="x-none" sz="1800" dirty="0" smtClean="0">
                      <a:solidFill>
                        <a:srgbClr val="404040"/>
                      </a:solidFill>
                      <a:latin typeface="Calibri"/>
                      <a:cs typeface="Calibri"/>
                    </a:rPr>
                    <a:t>Real part freezes around phase transition </a:t>
                  </a:r>
                </a:p>
                <a:p>
                  <a:pPr marL="514350" indent="-514350"/>
                  <a:r>
                    <a:rPr lang="x-none" sz="1800" dirty="0" smtClean="0">
                      <a:solidFill>
                        <a:srgbClr val="404040"/>
                      </a:solidFill>
                      <a:latin typeface="Calibri"/>
                      <a:cs typeface="Calibri"/>
                    </a:rPr>
                    <a:t>Im[V] grows with temperature and distance</a:t>
                  </a:r>
                  <a:endParaRPr lang="en-US" sz="1800" baseline="-25000" dirty="0" smtClean="0">
                    <a:solidFill>
                      <a:srgbClr val="404040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6" name="Rectangle 17"/>
                <p:cNvSpPr/>
                <p:nvPr/>
              </p:nvSpPr>
              <p:spPr>
                <a:xfrm>
                  <a:off x="685799" y="6328324"/>
                  <a:ext cx="75337" cy="73152"/>
                </a:xfrm>
                <a:prstGeom prst="rect">
                  <a:avLst/>
                </a:prstGeom>
                <a:solidFill>
                  <a:srgbClr val="FF6600"/>
                </a:solidFill>
                <a:ln w="19050"/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srgbClr val="404040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sp>
          <p:nvSpPr>
            <p:cNvPr id="43" name="Textfeld 4"/>
            <p:cNvSpPr txBox="1"/>
            <p:nvPr/>
          </p:nvSpPr>
          <p:spPr>
            <a:xfrm>
              <a:off x="1092681" y="3707740"/>
              <a:ext cx="63596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x-none" sz="1800" dirty="0" smtClean="0">
                  <a:solidFill>
                    <a:srgbClr val="404040"/>
                  </a:solidFill>
                  <a:latin typeface="Calibri"/>
                  <a:cs typeface="Calibri"/>
                </a:rPr>
                <a:t>Below T</a:t>
              </a:r>
              <a:r>
                <a:rPr lang="x-none" sz="1800" baseline="-25000" dirty="0" smtClean="0">
                  <a:solidFill>
                    <a:srgbClr val="404040"/>
                  </a:solidFill>
                  <a:latin typeface="Calibri"/>
                  <a:cs typeface="Calibri"/>
                </a:rPr>
                <a:t>C</a:t>
              </a:r>
              <a:r>
                <a:rPr lang="x-none" sz="1800" dirty="0" smtClean="0">
                  <a:solidFill>
                    <a:srgbClr val="404040"/>
                  </a:solidFill>
                  <a:latin typeface="Calibri"/>
                  <a:cs typeface="Calibri"/>
                </a:rPr>
                <a:t>: Re[V] coincides with the Color Singlet Free Energies</a:t>
              </a:r>
              <a:endParaRPr lang="en-US" sz="1800" baseline="-25000" dirty="0" smtClean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44" name="Rectangle 17"/>
            <p:cNvSpPr/>
            <p:nvPr/>
          </p:nvSpPr>
          <p:spPr>
            <a:xfrm>
              <a:off x="899592" y="3890827"/>
              <a:ext cx="75337" cy="73152"/>
            </a:xfrm>
            <a:prstGeom prst="rect">
              <a:avLst/>
            </a:prstGeom>
            <a:solidFill>
              <a:srgbClr val="FF6600"/>
            </a:solidFill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5" name="Foliennummernplatzhalt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C537-B8E2-7245-A622-51F844BD851E}" type="slidenum">
              <a:rPr lang="de-CH" smtClean="0"/>
              <a:pPr/>
              <a:t>13</a:t>
            </a:fld>
            <a:endParaRPr lang="de-CH" sz="1400"/>
          </a:p>
        </p:txBody>
      </p:sp>
    </p:spTree>
    <p:extLst>
      <p:ext uri="{BB962C8B-B14F-4D97-AF65-F5344CB8AC3E}">
        <p14:creationId xmlns:p14="http://schemas.microsoft.com/office/powerpoint/2010/main" val="551805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595213"/>
            <a:ext cx="6621463" cy="817563"/>
          </a:xfrm>
        </p:spPr>
        <p:txBody>
          <a:bodyPr/>
          <a:lstStyle/>
          <a:p>
            <a:r>
              <a:rPr lang="de-DE" dirty="0" smtClean="0"/>
              <a:t>The End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Heavy Quarkonia in the QGP, from EFT's and potentials</a:t>
            </a:r>
            <a:endParaRPr lang="de-CH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323528" y="2852936"/>
            <a:ext cx="8604250" cy="110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33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33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33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33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33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 sz="5400" dirty="0" err="1" smtClean="0">
                <a:latin typeface="Calibri"/>
                <a:cs typeface="Calibri"/>
              </a:rPr>
              <a:t>Thank</a:t>
            </a:r>
            <a:r>
              <a:rPr lang="de-DE" sz="5400" dirty="0" smtClean="0">
                <a:latin typeface="Calibri"/>
                <a:cs typeface="Calibri"/>
              </a:rPr>
              <a:t> </a:t>
            </a:r>
            <a:r>
              <a:rPr lang="de-DE" sz="5400" dirty="0" err="1" smtClean="0">
                <a:latin typeface="Calibri"/>
                <a:cs typeface="Calibri"/>
              </a:rPr>
              <a:t>you</a:t>
            </a:r>
            <a:r>
              <a:rPr lang="de-DE" sz="5400" dirty="0" smtClean="0">
                <a:latin typeface="Calibri"/>
                <a:cs typeface="Calibri"/>
              </a:rPr>
              <a:t> </a:t>
            </a:r>
            <a:r>
              <a:rPr lang="de-DE" sz="5400" dirty="0" err="1" smtClean="0">
                <a:latin typeface="Calibri"/>
                <a:cs typeface="Calibri"/>
              </a:rPr>
              <a:t>for</a:t>
            </a:r>
            <a:r>
              <a:rPr lang="de-DE" sz="5400" dirty="0" smtClean="0">
                <a:latin typeface="Calibri"/>
                <a:cs typeface="Calibri"/>
              </a:rPr>
              <a:t> </a:t>
            </a:r>
            <a:r>
              <a:rPr lang="de-DE" sz="5400" dirty="0" err="1" smtClean="0">
                <a:latin typeface="Calibri"/>
                <a:cs typeface="Calibri"/>
              </a:rPr>
              <a:t>your</a:t>
            </a:r>
            <a:r>
              <a:rPr lang="de-DE" sz="5400" dirty="0" smtClean="0">
                <a:latin typeface="Calibri"/>
                <a:cs typeface="Calibri"/>
              </a:rPr>
              <a:t> </a:t>
            </a:r>
            <a:r>
              <a:rPr lang="de-DE" sz="5400" dirty="0" err="1" smtClean="0">
                <a:latin typeface="Calibri"/>
                <a:cs typeface="Calibri"/>
              </a:rPr>
              <a:t>attention</a:t>
            </a:r>
            <a:endParaRPr lang="de-DE" sz="5400" dirty="0">
              <a:latin typeface="Calibri"/>
              <a:cs typeface="Calibri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30th, 2012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C537-B8E2-7245-A622-51F844BD851E}" type="slidenum">
              <a:rPr lang="de-CH" smtClean="0"/>
              <a:pPr/>
              <a:t>14</a:t>
            </a:fld>
            <a:endParaRPr lang="de-CH" sz="1400"/>
          </a:p>
        </p:txBody>
      </p:sp>
    </p:spTree>
    <p:extLst>
      <p:ext uri="{BB962C8B-B14F-4D97-AF65-F5344CB8AC3E}">
        <p14:creationId xmlns:p14="http://schemas.microsoft.com/office/powerpoint/2010/main" val="1350097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 alternative observable ?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30th, 2012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Heavy Quarkonia in the QGP, from EFT's and potentials</a:t>
            </a:r>
            <a:endParaRPr lang="de-CH"/>
          </a:p>
        </p:txBody>
      </p:sp>
      <p:grpSp>
        <p:nvGrpSpPr>
          <p:cNvPr id="87" name="Group 32" descr=" 12"/>
          <p:cNvGrpSpPr/>
          <p:nvPr/>
        </p:nvGrpSpPr>
        <p:grpSpPr>
          <a:xfrm>
            <a:off x="364554" y="3645024"/>
            <a:ext cx="8676455" cy="400110"/>
            <a:chOff x="685799" y="5617091"/>
            <a:chExt cx="7660294" cy="400110"/>
          </a:xfrm>
        </p:grpSpPr>
        <p:sp>
          <p:nvSpPr>
            <p:cNvPr id="88" name="Textfeld 4"/>
            <p:cNvSpPr txBox="1"/>
            <p:nvPr/>
          </p:nvSpPr>
          <p:spPr>
            <a:xfrm>
              <a:off x="878888" y="5617091"/>
              <a:ext cx="7467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x-none" sz="2000" dirty="0" smtClean="0">
                  <a:solidFill>
                    <a:srgbClr val="404040"/>
                  </a:solidFill>
                  <a:latin typeface="Calibri"/>
                  <a:cs typeface="Calibri"/>
                </a:rPr>
                <a:t>Derivation of V(R) remains the same </a:t>
              </a:r>
              <a:endParaRPr lang="en-US" sz="2000" baseline="30000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89" name="Rectangle 9"/>
            <p:cNvSpPr/>
            <p:nvPr/>
          </p:nvSpPr>
          <p:spPr>
            <a:xfrm>
              <a:off x="685799" y="5772150"/>
              <a:ext cx="125561" cy="121920"/>
            </a:xfrm>
            <a:prstGeom prst="rect">
              <a:avLst/>
            </a:prstGeom>
            <a:solidFill>
              <a:srgbClr val="FF660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94" name="Group 32" descr=" 12"/>
          <p:cNvGrpSpPr/>
          <p:nvPr/>
        </p:nvGrpSpPr>
        <p:grpSpPr>
          <a:xfrm>
            <a:off x="364554" y="4273958"/>
            <a:ext cx="8676455" cy="400110"/>
            <a:chOff x="685799" y="5617091"/>
            <a:chExt cx="7660294" cy="400110"/>
          </a:xfrm>
        </p:grpSpPr>
        <p:sp>
          <p:nvSpPr>
            <p:cNvPr id="95" name="Textfeld 4"/>
            <p:cNvSpPr txBox="1"/>
            <p:nvPr/>
          </p:nvSpPr>
          <p:spPr>
            <a:xfrm>
              <a:off x="878888" y="5617091"/>
              <a:ext cx="7467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x-none" sz="2000" dirty="0" smtClean="0">
                  <a:solidFill>
                    <a:srgbClr val="404040"/>
                  </a:solidFill>
                  <a:latin typeface="Calibri"/>
                  <a:cs typeface="Calibri"/>
                </a:rPr>
                <a:t>Lattice data much less noisy</a:t>
              </a:r>
              <a:endParaRPr lang="en-US" sz="2000" baseline="30000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96" name="Rectangle 9"/>
            <p:cNvSpPr/>
            <p:nvPr/>
          </p:nvSpPr>
          <p:spPr>
            <a:xfrm>
              <a:off x="685799" y="5772150"/>
              <a:ext cx="125561" cy="121920"/>
            </a:xfrm>
            <a:prstGeom prst="rect">
              <a:avLst/>
            </a:prstGeom>
            <a:solidFill>
              <a:srgbClr val="FF660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97" name="Group 32" descr=" 12"/>
          <p:cNvGrpSpPr/>
          <p:nvPr/>
        </p:nvGrpSpPr>
        <p:grpSpPr>
          <a:xfrm>
            <a:off x="364554" y="4901098"/>
            <a:ext cx="8676455" cy="400110"/>
            <a:chOff x="685799" y="5617091"/>
            <a:chExt cx="7660294" cy="400110"/>
          </a:xfrm>
        </p:grpSpPr>
        <p:sp>
          <p:nvSpPr>
            <p:cNvPr id="98" name="Textfeld 4"/>
            <p:cNvSpPr txBox="1"/>
            <p:nvPr/>
          </p:nvSpPr>
          <p:spPr>
            <a:xfrm>
              <a:off x="878888" y="5617091"/>
              <a:ext cx="7467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x-none" sz="2000" dirty="0" smtClean="0">
                  <a:solidFill>
                    <a:srgbClr val="404040"/>
                  </a:solidFill>
                  <a:latin typeface="Calibri"/>
                  <a:cs typeface="Calibri"/>
                </a:rPr>
                <a:t>Real part and width are smaller</a:t>
              </a:r>
              <a:endParaRPr lang="en-US" sz="2000" baseline="30000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99" name="Rectangle 9"/>
            <p:cNvSpPr/>
            <p:nvPr/>
          </p:nvSpPr>
          <p:spPr>
            <a:xfrm>
              <a:off x="685799" y="5772150"/>
              <a:ext cx="125561" cy="121920"/>
            </a:xfrm>
            <a:prstGeom prst="rect">
              <a:avLst/>
            </a:prstGeom>
            <a:solidFill>
              <a:srgbClr val="FF660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00" name="Group 19"/>
          <p:cNvGrpSpPr/>
          <p:nvPr/>
        </p:nvGrpSpPr>
        <p:grpSpPr>
          <a:xfrm>
            <a:off x="940618" y="5446965"/>
            <a:ext cx="8743950" cy="646331"/>
            <a:chOff x="685799" y="5643761"/>
            <a:chExt cx="8743950" cy="646331"/>
          </a:xfrm>
        </p:grpSpPr>
        <p:sp>
          <p:nvSpPr>
            <p:cNvPr id="101" name="Textfeld 4"/>
            <p:cNvSpPr txBox="1"/>
            <p:nvPr/>
          </p:nvSpPr>
          <p:spPr>
            <a:xfrm>
              <a:off x="859838" y="5643761"/>
              <a:ext cx="85699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Possible tradeoff to ensure </a:t>
              </a:r>
            </a:p>
            <a:p>
              <a:pPr marL="514350" indent="-514350"/>
              <a:r>
                <a:rPr 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same physics outcome?</a:t>
              </a:r>
              <a:endParaRPr lang="de-DE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102" name="Rectangle 19"/>
            <p:cNvSpPr/>
            <p:nvPr/>
          </p:nvSpPr>
          <p:spPr>
            <a:xfrm>
              <a:off x="685799" y="5810496"/>
              <a:ext cx="75337" cy="73152"/>
            </a:xfrm>
            <a:prstGeom prst="rect">
              <a:avLst/>
            </a:prstGeom>
            <a:solidFill>
              <a:srgbClr val="FF6600"/>
            </a:solidFill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7" name="Diagonal liegende Ecken des Rechtecks abrunden 6"/>
          <p:cNvSpPr/>
          <p:nvPr/>
        </p:nvSpPr>
        <p:spPr bwMode="auto">
          <a:xfrm>
            <a:off x="935596" y="1342652"/>
            <a:ext cx="7200800" cy="1798316"/>
          </a:xfrm>
          <a:prstGeom prst="round2DiagRect">
            <a:avLst/>
          </a:prstGeom>
          <a:solidFill>
            <a:srgbClr val="FFFFFF">
              <a:alpha val="92000"/>
            </a:srgb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90" name="Gruppierung 89"/>
          <p:cNvGrpSpPr/>
          <p:nvPr/>
        </p:nvGrpSpPr>
        <p:grpSpPr>
          <a:xfrm>
            <a:off x="1851484" y="1342652"/>
            <a:ext cx="1676400" cy="1730076"/>
            <a:chOff x="1619672" y="1342652"/>
            <a:chExt cx="1676400" cy="1730076"/>
          </a:xfrm>
        </p:grpSpPr>
        <p:cxnSp>
          <p:nvCxnSpPr>
            <p:cNvPr id="46" name="Straight Connector 34"/>
            <p:cNvCxnSpPr/>
            <p:nvPr/>
          </p:nvCxnSpPr>
          <p:spPr>
            <a:xfrm rot="5400000">
              <a:off x="2217169" y="2211036"/>
              <a:ext cx="1012918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7" name="Straight Connector 35"/>
            <p:cNvCxnSpPr/>
            <p:nvPr/>
          </p:nvCxnSpPr>
          <p:spPr>
            <a:xfrm rot="5400000">
              <a:off x="1607569" y="2201511"/>
              <a:ext cx="1012918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48" name="Group 139"/>
            <p:cNvGrpSpPr/>
            <p:nvPr/>
          </p:nvGrpSpPr>
          <p:grpSpPr>
            <a:xfrm>
              <a:off x="1619672" y="1472528"/>
              <a:ext cx="1676400" cy="1600200"/>
              <a:chOff x="7095998" y="1444823"/>
              <a:chExt cx="1676400" cy="1600200"/>
            </a:xfrm>
          </p:grpSpPr>
          <p:cxnSp>
            <p:nvCxnSpPr>
              <p:cNvPr id="49" name="Straight Connector 37"/>
              <p:cNvCxnSpPr/>
              <p:nvPr/>
            </p:nvCxnSpPr>
            <p:spPr>
              <a:xfrm>
                <a:off x="7095998" y="2892623"/>
                <a:ext cx="1676400" cy="0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38"/>
              <p:cNvCxnSpPr/>
              <p:nvPr/>
            </p:nvCxnSpPr>
            <p:spPr>
              <a:xfrm rot="5400000">
                <a:off x="6372098" y="2244923"/>
                <a:ext cx="1600200" cy="0"/>
              </a:xfrm>
              <a:prstGeom prst="line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41"/>
              <p:cNvCxnSpPr/>
              <p:nvPr/>
            </p:nvCxnSpPr>
            <p:spPr>
              <a:xfrm rot="16200000" flipH="1">
                <a:off x="7896098" y="2433099"/>
                <a:ext cx="0" cy="555718"/>
              </a:xfrm>
              <a:prstGeom prst="line">
                <a:avLst/>
              </a:prstGeom>
              <a:ln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42"/>
              <p:cNvCxnSpPr/>
              <p:nvPr/>
            </p:nvCxnSpPr>
            <p:spPr>
              <a:xfrm rot="16200000" flipH="1">
                <a:off x="7884939" y="1359352"/>
                <a:ext cx="0" cy="555718"/>
              </a:xfrm>
              <a:prstGeom prst="line">
                <a:avLst/>
              </a:prstGeom>
              <a:ln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53" name="Oval 52"/>
              <p:cNvSpPr/>
              <p:nvPr/>
            </p:nvSpPr>
            <p:spPr>
              <a:xfrm>
                <a:off x="7553198" y="2664023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8162798" y="1597223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7553198" y="1597223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8162798" y="2664023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47"/>
            <p:cNvSpPr txBox="1"/>
            <p:nvPr/>
          </p:nvSpPr>
          <p:spPr>
            <a:xfrm>
              <a:off x="1866378" y="2593775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en-US" sz="1200" dirty="0"/>
            </a:p>
          </p:txBody>
        </p:sp>
        <p:sp>
          <p:nvSpPr>
            <p:cNvPr id="58" name="TextBox 48"/>
            <p:cNvSpPr txBox="1"/>
            <p:nvPr/>
          </p:nvSpPr>
          <p:spPr>
            <a:xfrm>
              <a:off x="1866378" y="1514275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en-US" sz="1200" dirty="0"/>
            </a:p>
          </p:txBody>
        </p:sp>
        <p:sp>
          <p:nvSpPr>
            <p:cNvPr id="59" name="TextBox 49"/>
            <p:cNvSpPr txBox="1"/>
            <p:nvPr/>
          </p:nvSpPr>
          <p:spPr>
            <a:xfrm>
              <a:off x="2757386" y="2581075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y</a:t>
              </a:r>
              <a:endParaRPr lang="en-US" sz="1200" dirty="0"/>
            </a:p>
          </p:txBody>
        </p:sp>
        <p:sp>
          <p:nvSpPr>
            <p:cNvPr id="60" name="TextBox 50"/>
            <p:cNvSpPr txBox="1"/>
            <p:nvPr/>
          </p:nvSpPr>
          <p:spPr>
            <a:xfrm>
              <a:off x="2761698" y="1501575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y</a:t>
              </a:r>
              <a:endParaRPr lang="en-US" sz="1200" dirty="0"/>
            </a:p>
          </p:txBody>
        </p:sp>
        <p:sp>
          <p:nvSpPr>
            <p:cNvPr id="63" name="TextBox 53"/>
            <p:cNvSpPr txBox="1"/>
            <p:nvPr/>
          </p:nvSpPr>
          <p:spPr>
            <a:xfrm>
              <a:off x="2277858" y="1342652"/>
              <a:ext cx="314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686868"/>
                  </a:solidFill>
                </a:rPr>
                <a:t>R</a:t>
              </a:r>
              <a:endParaRPr lang="en-US" sz="1400" dirty="0">
                <a:solidFill>
                  <a:srgbClr val="686868"/>
                </a:solidFill>
              </a:endParaRPr>
            </a:p>
          </p:txBody>
        </p:sp>
      </p:grpSp>
      <p:sp>
        <p:nvSpPr>
          <p:cNvPr id="103" name="Rechteck 102"/>
          <p:cNvSpPr/>
          <p:nvPr/>
        </p:nvSpPr>
        <p:spPr>
          <a:xfrm>
            <a:off x="971311" y="1988840"/>
            <a:ext cx="8555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lang="en-US" sz="1600" baseline="-25000" dirty="0">
                <a:solidFill>
                  <a:srgbClr val="404040"/>
                </a:solidFill>
                <a:latin typeface="Calibri"/>
                <a:cs typeface="Calibri"/>
                <a:sym typeface="Wingdings"/>
              </a:rPr>
              <a:t></a:t>
            </a:r>
            <a:r>
              <a:rPr lang="en-US" sz="1600" dirty="0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lang="en-US" sz="1600" dirty="0" err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lang="en-US" sz="1600" dirty="0" err="1" smtClean="0">
                <a:solidFill>
                  <a:srgbClr val="404040"/>
                </a:solidFill>
                <a:latin typeface="Calibri"/>
                <a:cs typeface="Calibri"/>
              </a:rPr>
              <a:t>,τ</a:t>
            </a:r>
            <a:r>
              <a:rPr lang="en-US" sz="1600" dirty="0" smtClean="0">
                <a:solidFill>
                  <a:srgbClr val="404040"/>
                </a:solidFill>
                <a:latin typeface="Calibri"/>
                <a:cs typeface="Calibri"/>
              </a:rPr>
              <a:t>)</a:t>
            </a:r>
            <a:endParaRPr lang="de-DE" sz="1600" dirty="0">
              <a:solidFill>
                <a:srgbClr val="000000"/>
              </a:solidFill>
            </a:endParaRPr>
          </a:p>
        </p:txBody>
      </p:sp>
      <p:grpSp>
        <p:nvGrpSpPr>
          <p:cNvPr id="106" name="Gruppierung 105"/>
          <p:cNvGrpSpPr/>
          <p:nvPr/>
        </p:nvGrpSpPr>
        <p:grpSpPr>
          <a:xfrm>
            <a:off x="3628199" y="1340768"/>
            <a:ext cx="4580205" cy="1730076"/>
            <a:chOff x="3628199" y="1340768"/>
            <a:chExt cx="4580205" cy="1730076"/>
          </a:xfrm>
        </p:grpSpPr>
        <p:sp>
          <p:nvSpPr>
            <p:cNvPr id="80" name="TextBox 53"/>
            <p:cNvSpPr txBox="1"/>
            <p:nvPr/>
          </p:nvSpPr>
          <p:spPr>
            <a:xfrm>
              <a:off x="6303436" y="1340768"/>
              <a:ext cx="314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686868"/>
                  </a:solidFill>
                </a:rPr>
                <a:t>R</a:t>
              </a:r>
              <a:endParaRPr lang="en-US" sz="1400" dirty="0">
                <a:solidFill>
                  <a:srgbClr val="686868"/>
                </a:solidFill>
              </a:endParaRPr>
            </a:p>
          </p:txBody>
        </p:sp>
        <p:grpSp>
          <p:nvGrpSpPr>
            <p:cNvPr id="91" name="Gruppierung 90"/>
            <p:cNvGrpSpPr/>
            <p:nvPr/>
          </p:nvGrpSpPr>
          <p:grpSpPr>
            <a:xfrm>
              <a:off x="5662246" y="1470644"/>
              <a:ext cx="1676400" cy="1600200"/>
              <a:chOff x="5560705" y="1470644"/>
              <a:chExt cx="1676400" cy="1600200"/>
            </a:xfrm>
          </p:grpSpPr>
          <p:cxnSp>
            <p:nvCxnSpPr>
              <p:cNvPr id="65" name="Straight Connector 34"/>
              <p:cNvCxnSpPr/>
              <p:nvPr/>
            </p:nvCxnSpPr>
            <p:spPr>
              <a:xfrm rot="5400000">
                <a:off x="6158202" y="2209152"/>
                <a:ext cx="1012918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35"/>
              <p:cNvCxnSpPr/>
              <p:nvPr/>
            </p:nvCxnSpPr>
            <p:spPr>
              <a:xfrm rot="5400000">
                <a:off x="5548602" y="2199627"/>
                <a:ext cx="1012918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37"/>
              <p:cNvCxnSpPr/>
              <p:nvPr/>
            </p:nvCxnSpPr>
            <p:spPr>
              <a:xfrm>
                <a:off x="5560705" y="2918444"/>
                <a:ext cx="1676400" cy="0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38"/>
              <p:cNvCxnSpPr/>
              <p:nvPr/>
            </p:nvCxnSpPr>
            <p:spPr>
              <a:xfrm rot="5400000">
                <a:off x="4836805" y="2270744"/>
                <a:ext cx="1600200" cy="0"/>
              </a:xfrm>
              <a:prstGeom prst="line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6" name="TextBox 47"/>
              <p:cNvSpPr txBox="1"/>
              <p:nvPr/>
            </p:nvSpPr>
            <p:spPr>
              <a:xfrm>
                <a:off x="5807411" y="2591891"/>
                <a:ext cx="2519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x</a:t>
                </a:r>
                <a:endParaRPr lang="en-US" sz="1200" dirty="0"/>
              </a:p>
            </p:txBody>
          </p:sp>
          <p:sp>
            <p:nvSpPr>
              <p:cNvPr id="77" name="TextBox 48"/>
              <p:cNvSpPr txBox="1"/>
              <p:nvPr/>
            </p:nvSpPr>
            <p:spPr>
              <a:xfrm>
                <a:off x="5814900" y="1512391"/>
                <a:ext cx="2616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x</a:t>
                </a:r>
                <a:endParaRPr lang="en-US" sz="1200" dirty="0"/>
              </a:p>
            </p:txBody>
          </p:sp>
          <p:sp>
            <p:nvSpPr>
              <p:cNvPr id="78" name="TextBox 49"/>
              <p:cNvSpPr txBox="1"/>
              <p:nvPr/>
            </p:nvSpPr>
            <p:spPr>
              <a:xfrm>
                <a:off x="6698419" y="2579191"/>
                <a:ext cx="2519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y</a:t>
                </a:r>
                <a:endParaRPr lang="en-US" sz="1200" dirty="0"/>
              </a:p>
            </p:txBody>
          </p:sp>
          <p:sp>
            <p:nvSpPr>
              <p:cNvPr id="79" name="TextBox 50"/>
              <p:cNvSpPr txBox="1"/>
              <p:nvPr/>
            </p:nvSpPr>
            <p:spPr>
              <a:xfrm>
                <a:off x="6702731" y="1499691"/>
                <a:ext cx="2616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y</a:t>
                </a:r>
                <a:endParaRPr lang="en-US" sz="1200" dirty="0"/>
              </a:p>
            </p:txBody>
          </p:sp>
          <p:sp>
            <p:nvSpPr>
              <p:cNvPr id="81" name="Rechteck 80"/>
              <p:cNvSpPr/>
              <p:nvPr/>
            </p:nvSpPr>
            <p:spPr bwMode="auto">
              <a:xfrm>
                <a:off x="6068043" y="1584077"/>
                <a:ext cx="576064" cy="1440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627505" y="1623044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6017905" y="1623044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hteck 81"/>
              <p:cNvSpPr/>
              <p:nvPr/>
            </p:nvSpPr>
            <p:spPr bwMode="auto">
              <a:xfrm>
                <a:off x="6084977" y="2668469"/>
                <a:ext cx="576064" cy="1440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6017905" y="2689844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6627505" y="2689844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5" name="Pfeil nach rechts 84"/>
            <p:cNvSpPr/>
            <p:nvPr/>
          </p:nvSpPr>
          <p:spPr bwMode="auto">
            <a:xfrm>
              <a:off x="4120025" y="2062732"/>
              <a:ext cx="720080" cy="216024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86" name="Textfeld 85"/>
            <p:cNvSpPr txBox="1"/>
            <p:nvPr/>
          </p:nvSpPr>
          <p:spPr>
            <a:xfrm>
              <a:off x="3628199" y="1708880"/>
              <a:ext cx="187743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r</a:t>
              </a:r>
              <a:r>
                <a:rPr lang="de-DE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emove</a:t>
              </a:r>
              <a:r>
                <a:rPr lang="de-DE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 Wilson </a:t>
              </a:r>
              <a:r>
                <a:rPr lang="de-DE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lines</a:t>
              </a:r>
              <a:endPara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  <a:p>
              <a:endPara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  <a:p>
              <a:pPr algn="ctr"/>
              <a:r>
                <a:rPr lang="de-DE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f</a:t>
              </a:r>
              <a:r>
                <a:rPr lang="de-DE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ix Coulomb </a:t>
              </a:r>
              <a:r>
                <a:rPr lang="de-DE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gauge</a:t>
              </a:r>
              <a:endPara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104" name="Rechteck 103"/>
            <p:cNvSpPr/>
            <p:nvPr/>
          </p:nvSpPr>
          <p:spPr>
            <a:xfrm>
              <a:off x="7302353" y="1988840"/>
              <a:ext cx="9060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404040"/>
                  </a:solidFill>
                  <a:latin typeface="Calibri"/>
                  <a:cs typeface="Calibri"/>
                </a:rPr>
                <a:t>W</a:t>
              </a:r>
              <a:r>
                <a:rPr lang="en-US" sz="1600" baseline="-25000" dirty="0" smtClean="0">
                  <a:solidFill>
                    <a:srgbClr val="404040"/>
                  </a:solidFill>
                  <a:latin typeface="Calibri"/>
                  <a:cs typeface="Calibri"/>
                  <a:sym typeface="Wingdings"/>
                </a:rPr>
                <a:t>||</a:t>
              </a:r>
              <a:r>
                <a:rPr lang="en-US" sz="1600" dirty="0" smtClean="0">
                  <a:solidFill>
                    <a:srgbClr val="404040"/>
                  </a:solidFill>
                  <a:latin typeface="Calibri"/>
                  <a:cs typeface="Calibri"/>
                </a:rPr>
                <a:t>(</a:t>
              </a:r>
              <a:r>
                <a:rPr lang="en-US" sz="1600" dirty="0">
                  <a:solidFill>
                    <a:srgbClr val="404040"/>
                  </a:solidFill>
                  <a:latin typeface="Calibri"/>
                  <a:cs typeface="Calibri"/>
                </a:rPr>
                <a:t>R</a:t>
              </a:r>
              <a:r>
                <a:rPr lang="en-US" sz="1600" dirty="0" smtClean="0">
                  <a:solidFill>
                    <a:srgbClr val="404040"/>
                  </a:solidFill>
                  <a:latin typeface="Calibri"/>
                  <a:cs typeface="Calibri"/>
                </a:rPr>
                <a:t>,</a:t>
              </a:r>
              <a:r>
                <a:rPr lang="en-US" sz="1600" dirty="0">
                  <a:solidFill>
                    <a:srgbClr val="404040"/>
                  </a:solidFill>
                  <a:latin typeface="Calibri"/>
                  <a:cs typeface="Calibri"/>
                </a:rPr>
                <a:t> </a:t>
              </a:r>
              <a:r>
                <a:rPr lang="en-US" sz="1600" dirty="0" err="1">
                  <a:solidFill>
                    <a:srgbClr val="404040"/>
                  </a:solidFill>
                  <a:latin typeface="Calibri"/>
                  <a:cs typeface="Calibri"/>
                </a:rPr>
                <a:t>τ</a:t>
              </a:r>
              <a:r>
                <a:rPr lang="en-US" sz="1600" dirty="0" smtClean="0">
                  <a:solidFill>
                    <a:srgbClr val="404040"/>
                  </a:solidFill>
                  <a:latin typeface="Calibri"/>
                  <a:cs typeface="Calibri"/>
                </a:rPr>
                <a:t>)</a:t>
              </a:r>
              <a:endParaRPr lang="de-DE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uppierung 5"/>
          <p:cNvGrpSpPr/>
          <p:nvPr/>
        </p:nvGrpSpPr>
        <p:grpSpPr>
          <a:xfrm>
            <a:off x="4600803" y="3501008"/>
            <a:ext cx="4219669" cy="2808312"/>
            <a:chOff x="4600803" y="3501008"/>
            <a:chExt cx="4219669" cy="2808312"/>
          </a:xfrm>
        </p:grpSpPr>
        <p:sp>
          <p:nvSpPr>
            <p:cNvPr id="93" name="Diagonal liegende Ecken des Rechtecks abrunden 92"/>
            <p:cNvSpPr/>
            <p:nvPr/>
          </p:nvSpPr>
          <p:spPr bwMode="auto">
            <a:xfrm>
              <a:off x="4600803" y="3501008"/>
              <a:ext cx="4219669" cy="2808312"/>
            </a:xfrm>
            <a:prstGeom prst="round2Diag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3" name="Bild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51565" y="3606884"/>
              <a:ext cx="3744416" cy="2627774"/>
            </a:xfrm>
            <a:prstGeom prst="rect">
              <a:avLst/>
            </a:prstGeom>
          </p:spPr>
        </p:pic>
      </p:grp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C537-B8E2-7245-A622-51F844BD851E}" type="slidenum">
              <a:rPr lang="de-CH" smtClean="0"/>
              <a:pPr/>
              <a:t>15</a:t>
            </a:fld>
            <a:endParaRPr lang="de-CH" sz="1400"/>
          </a:p>
        </p:txBody>
      </p:sp>
    </p:spTree>
    <p:extLst>
      <p:ext uri="{BB962C8B-B14F-4D97-AF65-F5344CB8AC3E}">
        <p14:creationId xmlns:p14="http://schemas.microsoft.com/office/powerpoint/2010/main" val="4085722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uppierung 61"/>
          <p:cNvGrpSpPr/>
          <p:nvPr/>
        </p:nvGrpSpPr>
        <p:grpSpPr>
          <a:xfrm>
            <a:off x="323528" y="1412776"/>
            <a:ext cx="8568952" cy="3456384"/>
            <a:chOff x="467544" y="1988840"/>
            <a:chExt cx="8568952" cy="3456384"/>
          </a:xfrm>
        </p:grpSpPr>
        <p:grpSp>
          <p:nvGrpSpPr>
            <p:cNvPr id="3" name="Gruppierung 2"/>
            <p:cNvGrpSpPr/>
            <p:nvPr/>
          </p:nvGrpSpPr>
          <p:grpSpPr>
            <a:xfrm>
              <a:off x="467544" y="1988840"/>
              <a:ext cx="8568952" cy="3456384"/>
              <a:chOff x="467544" y="1988840"/>
              <a:chExt cx="8568952" cy="3456384"/>
            </a:xfrm>
          </p:grpSpPr>
          <p:sp>
            <p:nvSpPr>
              <p:cNvPr id="63" name="Diagonal liegende Ecken des Rechtecks abrunden 62"/>
              <p:cNvSpPr/>
              <p:nvPr/>
            </p:nvSpPr>
            <p:spPr bwMode="auto">
              <a:xfrm>
                <a:off x="467544" y="1988840"/>
                <a:ext cx="8568952" cy="3456384"/>
              </a:xfrm>
              <a:prstGeom prst="round2DiagRect">
                <a:avLst>
                  <a:gd name="adj1" fmla="val 9379"/>
                  <a:gd name="adj2" fmla="val 0"/>
                </a:avLst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6" name="Group 56"/>
              <p:cNvGrpSpPr/>
              <p:nvPr/>
            </p:nvGrpSpPr>
            <p:grpSpPr>
              <a:xfrm>
                <a:off x="1005468" y="2723727"/>
                <a:ext cx="1918286" cy="1532284"/>
                <a:chOff x="1005468" y="3155775"/>
                <a:chExt cx="1918286" cy="1532284"/>
              </a:xfrm>
            </p:grpSpPr>
            <p:cxnSp>
              <p:nvCxnSpPr>
                <p:cNvPr id="17" name="Straight Connector 63"/>
                <p:cNvCxnSpPr/>
                <p:nvPr/>
              </p:nvCxnSpPr>
              <p:spPr>
                <a:xfrm rot="5400000">
                  <a:off x="2731998" y="3648104"/>
                  <a:ext cx="234735" cy="0"/>
                </a:xfrm>
                <a:prstGeom prst="line">
                  <a:avLst/>
                </a:prstGeom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64"/>
                <p:cNvCxnSpPr/>
                <p:nvPr/>
              </p:nvCxnSpPr>
              <p:spPr>
                <a:xfrm rot="5400000">
                  <a:off x="2253680" y="3641116"/>
                  <a:ext cx="234735" cy="0"/>
                </a:xfrm>
                <a:prstGeom prst="line">
                  <a:avLst/>
                </a:prstGeom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5"/>
                <p:cNvCxnSpPr/>
                <p:nvPr/>
              </p:nvCxnSpPr>
              <p:spPr>
                <a:xfrm rot="5400000">
                  <a:off x="1075770" y="3641116"/>
                  <a:ext cx="234735" cy="0"/>
                </a:xfrm>
                <a:prstGeom prst="line">
                  <a:avLst/>
                </a:prstGeom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6"/>
                <p:cNvCxnSpPr/>
                <p:nvPr/>
              </p:nvCxnSpPr>
              <p:spPr>
                <a:xfrm rot="5400000">
                  <a:off x="1310505" y="3641116"/>
                  <a:ext cx="234735" cy="0"/>
                </a:xfrm>
                <a:prstGeom prst="line">
                  <a:avLst/>
                </a:prstGeom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7"/>
                <p:cNvCxnSpPr/>
                <p:nvPr/>
              </p:nvCxnSpPr>
              <p:spPr>
                <a:xfrm rot="5400000">
                  <a:off x="1545241" y="3641116"/>
                  <a:ext cx="234735" cy="0"/>
                </a:xfrm>
                <a:prstGeom prst="line">
                  <a:avLst/>
                </a:prstGeom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8"/>
                <p:cNvCxnSpPr/>
                <p:nvPr/>
              </p:nvCxnSpPr>
              <p:spPr>
                <a:xfrm rot="5400000">
                  <a:off x="1779976" y="3641116"/>
                  <a:ext cx="234735" cy="0"/>
                </a:xfrm>
                <a:prstGeom prst="line">
                  <a:avLst/>
                </a:prstGeom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69"/>
                <p:cNvCxnSpPr/>
                <p:nvPr/>
              </p:nvCxnSpPr>
              <p:spPr>
                <a:xfrm rot="5400000">
                  <a:off x="2014711" y="3641116"/>
                  <a:ext cx="234735" cy="0"/>
                </a:xfrm>
                <a:prstGeom prst="line">
                  <a:avLst/>
                </a:prstGeom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70"/>
                <p:cNvCxnSpPr/>
                <p:nvPr/>
              </p:nvCxnSpPr>
              <p:spPr>
                <a:xfrm rot="5400000">
                  <a:off x="2249446" y="3641116"/>
                  <a:ext cx="234735" cy="0"/>
                </a:xfrm>
                <a:prstGeom prst="line">
                  <a:avLst/>
                </a:prstGeom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71"/>
                <p:cNvCxnSpPr/>
                <p:nvPr/>
              </p:nvCxnSpPr>
              <p:spPr>
                <a:xfrm rot="5400000">
                  <a:off x="2484182" y="3641116"/>
                  <a:ext cx="234735" cy="0"/>
                </a:xfrm>
                <a:prstGeom prst="line">
                  <a:avLst/>
                </a:prstGeom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72"/>
                <p:cNvCxnSpPr/>
                <p:nvPr/>
              </p:nvCxnSpPr>
              <p:spPr>
                <a:xfrm rot="16200000" flipV="1">
                  <a:off x="814086" y="4060105"/>
                  <a:ext cx="603841" cy="59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73"/>
                <p:cNvCxnSpPr/>
                <p:nvPr/>
              </p:nvCxnSpPr>
              <p:spPr>
                <a:xfrm>
                  <a:off x="2474828" y="4531569"/>
                  <a:ext cx="430348" cy="81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Box 74"/>
                <p:cNvSpPr txBox="1"/>
                <p:nvPr/>
              </p:nvSpPr>
              <p:spPr>
                <a:xfrm>
                  <a:off x="2569840" y="4530040"/>
                  <a:ext cx="328711" cy="1580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r>
                    <a:rPr lang="en-US" sz="1050" b="1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i</a:t>
                  </a:r>
                  <a:r>
                    <a:rPr lang="en-US" sz="105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=</a:t>
                  </a:r>
                  <a:r>
                    <a:rPr lang="en-US" sz="1050" b="1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x,y,z</a:t>
                  </a:r>
                  <a:endParaRPr lang="en-US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29" name="TextBox 75"/>
                <p:cNvSpPr txBox="1"/>
                <p:nvPr/>
              </p:nvSpPr>
              <p:spPr>
                <a:xfrm rot="16200000">
                  <a:off x="2368837" y="3867662"/>
                  <a:ext cx="184520" cy="1580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r>
                    <a:rPr lang="el-GR" sz="105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</a:rPr>
                    <a:t>Δτ</a:t>
                  </a:r>
                  <a:endParaRPr lang="en-US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30" name="TextBox 76"/>
                <p:cNvSpPr txBox="1"/>
                <p:nvPr/>
              </p:nvSpPr>
              <p:spPr>
                <a:xfrm>
                  <a:off x="2568438" y="3772106"/>
                  <a:ext cx="190280" cy="1580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r>
                    <a:rPr lang="el-GR" sz="105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</a:rPr>
                    <a:t>Δ</a:t>
                  </a:r>
                  <a:r>
                    <a:rPr lang="en-US" sz="105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</a:rPr>
                    <a:t>x</a:t>
                  </a:r>
                  <a:endParaRPr lang="en-US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31" name="TextBox 77"/>
                <p:cNvSpPr txBox="1"/>
                <p:nvPr/>
              </p:nvSpPr>
              <p:spPr>
                <a:xfrm>
                  <a:off x="1005468" y="3534876"/>
                  <a:ext cx="131024" cy="1580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r>
                    <a:rPr lang="el-GR" sz="105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τ</a:t>
                  </a:r>
                  <a:endParaRPr lang="en-US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grpSp>
              <p:nvGrpSpPr>
                <p:cNvPr id="32" name="Group 81"/>
                <p:cNvGrpSpPr/>
                <p:nvPr/>
              </p:nvGrpSpPr>
              <p:grpSpPr>
                <a:xfrm>
                  <a:off x="1193138" y="3758483"/>
                  <a:ext cx="1656229" cy="708663"/>
                  <a:chOff x="6124524" y="1539149"/>
                  <a:chExt cx="2257476" cy="2249172"/>
                </a:xfrm>
              </p:grpSpPr>
              <p:cxnSp>
                <p:nvCxnSpPr>
                  <p:cNvPr id="43" name="Straight Connector 79"/>
                  <p:cNvCxnSpPr/>
                  <p:nvPr/>
                </p:nvCxnSpPr>
                <p:spPr>
                  <a:xfrm rot="5400000">
                    <a:off x="5004700" y="2658973"/>
                    <a:ext cx="2239647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80"/>
                  <p:cNvCxnSpPr/>
                  <p:nvPr/>
                </p:nvCxnSpPr>
                <p:spPr>
                  <a:xfrm rot="5400000">
                    <a:off x="5324650" y="2658973"/>
                    <a:ext cx="2239647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81"/>
                  <p:cNvCxnSpPr/>
                  <p:nvPr/>
                </p:nvCxnSpPr>
                <p:spPr>
                  <a:xfrm rot="5400000">
                    <a:off x="5644599" y="2658973"/>
                    <a:ext cx="2239647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82"/>
                  <p:cNvCxnSpPr/>
                  <p:nvPr/>
                </p:nvCxnSpPr>
                <p:spPr>
                  <a:xfrm rot="5400000">
                    <a:off x="5964548" y="2658973"/>
                    <a:ext cx="2239647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83"/>
                  <p:cNvCxnSpPr/>
                  <p:nvPr/>
                </p:nvCxnSpPr>
                <p:spPr>
                  <a:xfrm rot="5400000">
                    <a:off x="6284498" y="2658973"/>
                    <a:ext cx="2239647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84"/>
                  <p:cNvCxnSpPr/>
                  <p:nvPr/>
                </p:nvCxnSpPr>
                <p:spPr>
                  <a:xfrm rot="5400000">
                    <a:off x="6604447" y="2658973"/>
                    <a:ext cx="2239647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85"/>
                  <p:cNvCxnSpPr/>
                  <p:nvPr/>
                </p:nvCxnSpPr>
                <p:spPr>
                  <a:xfrm rot="5400000">
                    <a:off x="6924397" y="2658973"/>
                    <a:ext cx="2239647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86"/>
                  <p:cNvCxnSpPr/>
                  <p:nvPr/>
                </p:nvCxnSpPr>
                <p:spPr>
                  <a:xfrm rot="5400000">
                    <a:off x="7262176" y="2668498"/>
                    <a:ext cx="2239647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3" name="Straight Connector 87"/>
                <p:cNvCxnSpPr/>
                <p:nvPr/>
              </p:nvCxnSpPr>
              <p:spPr>
                <a:xfrm>
                  <a:off x="1186617" y="3523748"/>
                  <a:ext cx="1684780" cy="0"/>
                </a:xfrm>
                <a:prstGeom prst="line">
                  <a:avLst/>
                </a:prstGeom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88"/>
                <p:cNvCxnSpPr/>
                <p:nvPr/>
              </p:nvCxnSpPr>
              <p:spPr>
                <a:xfrm>
                  <a:off x="1190628" y="3993218"/>
                  <a:ext cx="168478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89"/>
                <p:cNvCxnSpPr/>
                <p:nvPr/>
              </p:nvCxnSpPr>
              <p:spPr>
                <a:xfrm>
                  <a:off x="1190628" y="4227953"/>
                  <a:ext cx="168478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90"/>
                <p:cNvCxnSpPr/>
                <p:nvPr/>
              </p:nvCxnSpPr>
              <p:spPr>
                <a:xfrm>
                  <a:off x="1190628" y="3758483"/>
                  <a:ext cx="168478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91"/>
                <p:cNvCxnSpPr/>
                <p:nvPr/>
              </p:nvCxnSpPr>
              <p:spPr>
                <a:xfrm>
                  <a:off x="1190628" y="4462688"/>
                  <a:ext cx="168478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92"/>
                <p:cNvSpPr txBox="1"/>
                <p:nvPr/>
              </p:nvSpPr>
              <p:spPr>
                <a:xfrm>
                  <a:off x="1083462" y="3155775"/>
                  <a:ext cx="184029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rgbClr val="686868"/>
                      </a:solidFill>
                    </a:rPr>
                    <a:t>LQCD: Monte Carlo</a:t>
                  </a:r>
                  <a:endParaRPr lang="en-US" sz="1400" b="1" dirty="0">
                    <a:solidFill>
                      <a:srgbClr val="686868"/>
                    </a:solidFill>
                  </a:endParaRPr>
                </a:p>
              </p:txBody>
            </p:sp>
            <p:sp>
              <p:nvSpPr>
                <p:cNvPr id="39" name="Freeform 93"/>
                <p:cNvSpPr/>
                <p:nvPr/>
              </p:nvSpPr>
              <p:spPr>
                <a:xfrm>
                  <a:off x="1541804" y="3762526"/>
                  <a:ext cx="344680" cy="743485"/>
                </a:xfrm>
                <a:custGeom>
                  <a:avLst/>
                  <a:gdLst>
                    <a:gd name="connsiteX0" fmla="*/ 344680 w 344680"/>
                    <a:gd name="connsiteY0" fmla="*/ 743485 h 743485"/>
                    <a:gd name="connsiteX1" fmla="*/ 28486 w 344680"/>
                    <a:gd name="connsiteY1" fmla="*/ 478565 h 743485"/>
                    <a:gd name="connsiteX2" fmla="*/ 173764 w 344680"/>
                    <a:gd name="connsiteY2" fmla="*/ 205099 h 743485"/>
                    <a:gd name="connsiteX3" fmla="*/ 310497 w 344680"/>
                    <a:gd name="connsiteY3" fmla="*/ 0 h 743485"/>
                    <a:gd name="connsiteX4" fmla="*/ 310497 w 344680"/>
                    <a:gd name="connsiteY4" fmla="*/ 0 h 743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4680" h="743485">
                      <a:moveTo>
                        <a:pt x="344680" y="743485"/>
                      </a:moveTo>
                      <a:cubicBezTo>
                        <a:pt x="200826" y="655890"/>
                        <a:pt x="56972" y="568296"/>
                        <a:pt x="28486" y="478565"/>
                      </a:cubicBezTo>
                      <a:cubicBezTo>
                        <a:pt x="0" y="388834"/>
                        <a:pt x="126762" y="284860"/>
                        <a:pt x="173764" y="205099"/>
                      </a:cubicBezTo>
                      <a:cubicBezTo>
                        <a:pt x="220766" y="125338"/>
                        <a:pt x="310497" y="0"/>
                        <a:pt x="310497" y="0"/>
                      </a:cubicBezTo>
                      <a:lnTo>
                        <a:pt x="310497" y="0"/>
                      </a:lnTo>
                    </a:path>
                  </a:pathLst>
                </a:cu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reeform 94"/>
                <p:cNvSpPr/>
                <p:nvPr/>
              </p:nvSpPr>
              <p:spPr>
                <a:xfrm>
                  <a:off x="1929213" y="3753981"/>
                  <a:ext cx="384561" cy="734938"/>
                </a:xfrm>
                <a:custGeom>
                  <a:avLst/>
                  <a:gdLst>
                    <a:gd name="connsiteX0" fmla="*/ 8546 w 384561"/>
                    <a:gd name="connsiteY0" fmla="*/ 734938 h 734938"/>
                    <a:gd name="connsiteX1" fmla="*/ 341832 w 384561"/>
                    <a:gd name="connsiteY1" fmla="*/ 581114 h 734938"/>
                    <a:gd name="connsiteX2" fmla="*/ 264920 w 384561"/>
                    <a:gd name="connsiteY2" fmla="*/ 239282 h 734938"/>
                    <a:gd name="connsiteX3" fmla="*/ 42729 w 384561"/>
                    <a:gd name="connsiteY3" fmla="*/ 145278 h 734938"/>
                    <a:gd name="connsiteX4" fmla="*/ 8546 w 384561"/>
                    <a:gd name="connsiteY4" fmla="*/ 0 h 734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4561" h="734938">
                      <a:moveTo>
                        <a:pt x="8546" y="734938"/>
                      </a:moveTo>
                      <a:cubicBezTo>
                        <a:pt x="153824" y="699330"/>
                        <a:pt x="299103" y="663723"/>
                        <a:pt x="341832" y="581114"/>
                      </a:cubicBezTo>
                      <a:cubicBezTo>
                        <a:pt x="384561" y="498505"/>
                        <a:pt x="314770" y="311921"/>
                        <a:pt x="264920" y="239282"/>
                      </a:cubicBezTo>
                      <a:cubicBezTo>
                        <a:pt x="215070" y="166643"/>
                        <a:pt x="85458" y="185158"/>
                        <a:pt x="42729" y="145278"/>
                      </a:cubicBezTo>
                      <a:cubicBezTo>
                        <a:pt x="0" y="105398"/>
                        <a:pt x="4273" y="52699"/>
                        <a:pt x="8546" y="0"/>
                      </a:cubicBezTo>
                    </a:path>
                  </a:pathLst>
                </a:cu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1820254" y="4392067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en-US" sz="1000" dirty="0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1828800" y="3689175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US" sz="1000" dirty="0" smtClean="0"/>
                    <a:t>J</a:t>
                  </a:r>
                  <a:r>
                    <a:rPr lang="en-US" sz="1000" baseline="30000" dirty="0" smtClean="0">
                      <a:latin typeface="Calibri"/>
                    </a:rPr>
                    <a:t>†</a:t>
                  </a:r>
                  <a:endParaRPr lang="en-US" sz="1000" baseline="30000" dirty="0"/>
                </a:p>
              </p:txBody>
            </p:sp>
          </p:grpSp>
        </p:grpSp>
        <p:sp>
          <p:nvSpPr>
            <p:cNvPr id="61" name="Textfeld 60"/>
            <p:cNvSpPr txBox="1"/>
            <p:nvPr/>
          </p:nvSpPr>
          <p:spPr>
            <a:xfrm>
              <a:off x="1767960" y="3902859"/>
              <a:ext cx="2487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smtClean="0">
                  <a:solidFill>
                    <a:schemeClr val="bg1"/>
                  </a:solidFill>
                </a:rPr>
                <a:t>J</a:t>
              </a:r>
              <a:endParaRPr lang="de-DE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Do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a potential </a:t>
            </a:r>
            <a:r>
              <a:rPr lang="de-DE" dirty="0" err="1" smtClean="0"/>
              <a:t>picture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30th, 2012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Heavy Quarkonia in the QGP, from EFT's and potentials</a:t>
            </a:r>
            <a:endParaRPr lang="de-CH"/>
          </a:p>
        </p:txBody>
      </p:sp>
      <p:grpSp>
        <p:nvGrpSpPr>
          <p:cNvPr id="7" name="Group 32" descr=" 12"/>
          <p:cNvGrpSpPr/>
          <p:nvPr/>
        </p:nvGrpSpPr>
        <p:grpSpPr>
          <a:xfrm>
            <a:off x="1187624" y="5045114"/>
            <a:ext cx="7992888" cy="400110"/>
            <a:chOff x="685799" y="5617091"/>
            <a:chExt cx="7056784" cy="400110"/>
          </a:xfrm>
        </p:grpSpPr>
        <p:sp>
          <p:nvSpPr>
            <p:cNvPr id="8" name="Textfeld 4"/>
            <p:cNvSpPr txBox="1"/>
            <p:nvPr/>
          </p:nvSpPr>
          <p:spPr>
            <a:xfrm>
              <a:off x="878888" y="5617091"/>
              <a:ext cx="68636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en-US" sz="2000" dirty="0">
                  <a:solidFill>
                    <a:srgbClr val="404040"/>
                  </a:solidFill>
                  <a:latin typeface="Calibri"/>
                  <a:cs typeface="Calibri"/>
                </a:rPr>
                <a:t>S</a:t>
              </a:r>
              <a:r>
                <a:rPr lang="en-US" sz="2000" dirty="0" smtClean="0">
                  <a:solidFill>
                    <a:srgbClr val="404040"/>
                  </a:solidFill>
                  <a:latin typeface="Calibri"/>
                  <a:cs typeface="Calibri"/>
                </a:rPr>
                <a:t>pectral function and suppression:  Interpretation remains difficult</a:t>
              </a:r>
              <a:endParaRPr lang="en-US" sz="2000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9" name="Rectangle 9"/>
            <p:cNvSpPr/>
            <p:nvPr/>
          </p:nvSpPr>
          <p:spPr>
            <a:xfrm>
              <a:off x="685799" y="5772150"/>
              <a:ext cx="125561" cy="121920"/>
            </a:xfrm>
            <a:prstGeom prst="rect">
              <a:avLst/>
            </a:prstGeom>
            <a:solidFill>
              <a:srgbClr val="FF660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59" name="Gruppierung 58"/>
          <p:cNvGrpSpPr/>
          <p:nvPr/>
        </p:nvGrpSpPr>
        <p:grpSpPr>
          <a:xfrm>
            <a:off x="1187624" y="5627340"/>
            <a:ext cx="7316076" cy="707886"/>
            <a:chOff x="1187624" y="5601434"/>
            <a:chExt cx="7316076" cy="707886"/>
          </a:xfrm>
        </p:grpSpPr>
        <p:sp>
          <p:nvSpPr>
            <p:cNvPr id="64" name="Pfeil nach rechts 63"/>
            <p:cNvSpPr/>
            <p:nvPr/>
          </p:nvSpPr>
          <p:spPr bwMode="auto">
            <a:xfrm>
              <a:off x="1187624" y="5719794"/>
              <a:ext cx="392772" cy="216024"/>
            </a:xfrm>
            <a:prstGeom prst="rightArrow">
              <a:avLst/>
            </a:prstGeom>
            <a:solidFill>
              <a:srgbClr val="008000"/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1668576" y="5601434"/>
              <a:ext cx="683512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In the end:      Combine the clarity of the potential picture </a:t>
              </a:r>
            </a:p>
            <a:p>
              <a:r>
                <a:rPr lang="x-none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	 </a:t>
              </a:r>
              <a:r>
                <a:rPr lang="x-none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         with non-perturbative capabilities of lattice QCD</a:t>
              </a:r>
              <a:endPara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70" name="Gruppierung 69"/>
          <p:cNvGrpSpPr/>
          <p:nvPr/>
        </p:nvGrpSpPr>
        <p:grpSpPr>
          <a:xfrm>
            <a:off x="2016224" y="1988840"/>
            <a:ext cx="4572000" cy="2786246"/>
            <a:chOff x="2016224" y="1988840"/>
            <a:chExt cx="4572000" cy="2786246"/>
          </a:xfrm>
        </p:grpSpPr>
        <p:grpSp>
          <p:nvGrpSpPr>
            <p:cNvPr id="51" name="Group 97"/>
            <p:cNvGrpSpPr/>
            <p:nvPr/>
          </p:nvGrpSpPr>
          <p:grpSpPr>
            <a:xfrm>
              <a:off x="2826648" y="1988840"/>
              <a:ext cx="2792576" cy="2304256"/>
              <a:chOff x="2970664" y="4163717"/>
              <a:chExt cx="2792576" cy="2304256"/>
            </a:xfrm>
          </p:grpSpPr>
          <p:sp>
            <p:nvSpPr>
              <p:cNvPr id="52" name="Right Arrow 98"/>
              <p:cNvSpPr/>
              <p:nvPr/>
            </p:nvSpPr>
            <p:spPr>
              <a:xfrm>
                <a:off x="4062022" y="5012532"/>
                <a:ext cx="381000" cy="228600"/>
              </a:xfrm>
              <a:prstGeom prst="rightArrow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99"/>
              <p:cNvSpPr txBox="1"/>
              <p:nvPr/>
            </p:nvSpPr>
            <p:spPr>
              <a:xfrm>
                <a:off x="3040529" y="4163717"/>
                <a:ext cx="251863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rgbClr val="686868"/>
                    </a:solidFill>
                    <a:latin typeface="Calibri"/>
                    <a:cs typeface="Calibri"/>
                  </a:rPr>
                  <a:t>Cannot measure </a:t>
                </a:r>
              </a:p>
              <a:p>
                <a:pPr algn="ctr"/>
                <a:r>
                  <a:rPr lang="en-US" sz="1800" dirty="0" smtClean="0">
                    <a:solidFill>
                      <a:srgbClr val="686868"/>
                    </a:solidFill>
                    <a:latin typeface="Calibri"/>
                    <a:cs typeface="Calibri"/>
                  </a:rPr>
                  <a:t>spectral function directly</a:t>
                </a:r>
                <a:endParaRPr lang="en-US" sz="1800" dirty="0">
                  <a:solidFill>
                    <a:srgbClr val="68686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54" name="TextBox 100"/>
              <p:cNvSpPr txBox="1"/>
              <p:nvPr/>
            </p:nvSpPr>
            <p:spPr>
              <a:xfrm>
                <a:off x="2970664" y="5544643"/>
                <a:ext cx="279257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b="1" dirty="0" smtClean="0">
                    <a:solidFill>
                      <a:srgbClr val="686868"/>
                    </a:solidFill>
                    <a:latin typeface="Calibri"/>
                    <a:cs typeface="Calibri"/>
                  </a:rPr>
                  <a:t>Infer</a:t>
                </a:r>
                <a:r>
                  <a:rPr lang="en-US" sz="1800" dirty="0" smtClean="0">
                    <a:solidFill>
                      <a:srgbClr val="686868"/>
                    </a:solidFill>
                    <a:latin typeface="Calibri"/>
                    <a:cs typeface="Calibri"/>
                  </a:rPr>
                  <a:t> from a measurable </a:t>
                </a:r>
              </a:p>
              <a:p>
                <a:pPr algn="ctr"/>
                <a:r>
                  <a:rPr lang="en-US" sz="1800" dirty="0" smtClean="0">
                    <a:solidFill>
                      <a:srgbClr val="686868"/>
                    </a:solidFill>
                    <a:latin typeface="Calibri"/>
                    <a:cs typeface="Calibri"/>
                  </a:rPr>
                  <a:t>quantity instead: </a:t>
                </a:r>
              </a:p>
              <a:p>
                <a:pPr algn="ctr"/>
                <a:r>
                  <a:rPr lang="en-US" sz="1800" b="1" dirty="0" smtClean="0">
                    <a:solidFill>
                      <a:srgbClr val="686868"/>
                    </a:solidFill>
                    <a:latin typeface="Calibri"/>
                    <a:cs typeface="Calibri"/>
                  </a:rPr>
                  <a:t>Maximum Entropy Method</a:t>
                </a:r>
                <a:endParaRPr lang="en-US" sz="1800" b="1" dirty="0">
                  <a:solidFill>
                    <a:srgbClr val="686868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67" name="Rechteck 66"/>
            <p:cNvSpPr/>
            <p:nvPr/>
          </p:nvSpPr>
          <p:spPr>
            <a:xfrm>
              <a:off x="2016224" y="4221088"/>
              <a:ext cx="4572000" cy="55399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de-DE" sz="1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cs typeface="Calibri"/>
                </a:rPr>
                <a:t>Asakawa</a:t>
              </a:r>
              <a:r>
                <a:rPr lang="de-DE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cs typeface="Calibri"/>
                </a:rPr>
                <a:t>, </a:t>
              </a:r>
              <a:r>
                <a:rPr lang="de-DE" sz="1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cs typeface="Calibri"/>
                </a:rPr>
                <a:t>Hatsuda</a:t>
              </a:r>
              <a:r>
                <a:rPr lang="de-DE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cs typeface="Calibri"/>
                </a:rPr>
                <a:t>, Nakahara</a:t>
              </a:r>
            </a:p>
            <a:p>
              <a:pPr algn="ctr"/>
              <a:r>
                <a:rPr lang="de-DE" sz="1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cs typeface="Calibri"/>
                </a:rPr>
                <a:t>Prog.Part.Nucl.Phys</a:t>
              </a:r>
              <a:r>
                <a:rPr lang="de-DE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cs typeface="Calibri"/>
                </a:rPr>
                <a:t>. 46 (2001) 459-508</a:t>
              </a:r>
            </a:p>
            <a:p>
              <a:pPr algn="ctr"/>
              <a:endParaRPr lang="de-DE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71" name="Gruppierung 70"/>
          <p:cNvGrpSpPr/>
          <p:nvPr/>
        </p:nvGrpSpPr>
        <p:grpSpPr>
          <a:xfrm>
            <a:off x="4427984" y="1813595"/>
            <a:ext cx="5688632" cy="3071599"/>
            <a:chOff x="4427984" y="1813595"/>
            <a:chExt cx="5688632" cy="3071599"/>
          </a:xfrm>
        </p:grpSpPr>
        <p:pic>
          <p:nvPicPr>
            <p:cNvPr id="66" name="Bild 6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4884" y="1813595"/>
              <a:ext cx="3123580" cy="2551509"/>
            </a:xfrm>
            <a:prstGeom prst="rect">
              <a:avLst/>
            </a:prstGeom>
          </p:spPr>
        </p:pic>
        <p:sp>
          <p:nvSpPr>
            <p:cNvPr id="68" name="Rechteck 67"/>
            <p:cNvSpPr/>
            <p:nvPr/>
          </p:nvSpPr>
          <p:spPr>
            <a:xfrm>
              <a:off x="4427984" y="4331196"/>
              <a:ext cx="568863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7F7F7F"/>
                  </a:solidFill>
                  <a:latin typeface="Calibri"/>
                  <a:cs typeface="Calibri"/>
                </a:rPr>
                <a:t>Ding et. al.</a:t>
              </a:r>
            </a:p>
            <a:p>
              <a:pPr algn="ctr"/>
              <a:r>
                <a:rPr lang="de-DE" sz="1000" b="1" dirty="0" err="1">
                  <a:solidFill>
                    <a:srgbClr val="7F7F7F"/>
                  </a:solidFill>
                  <a:latin typeface="Calibri"/>
                  <a:cs typeface="Calibri"/>
                </a:rPr>
                <a:t>PoS</a:t>
              </a:r>
              <a:r>
                <a:rPr lang="de-DE" sz="1000" b="1" dirty="0">
                  <a:solidFill>
                    <a:srgbClr val="7F7F7F"/>
                  </a:solidFill>
                  <a:latin typeface="Calibri"/>
                  <a:cs typeface="Calibri"/>
                </a:rPr>
                <a:t> </a:t>
              </a:r>
              <a:r>
                <a:rPr lang="de-DE" sz="1000" b="1" dirty="0" smtClean="0">
                  <a:solidFill>
                    <a:srgbClr val="7F7F7F"/>
                  </a:solidFill>
                  <a:latin typeface="Calibri"/>
                  <a:cs typeface="Calibri"/>
                </a:rPr>
                <a:t>LAT2010 </a:t>
              </a:r>
              <a:r>
                <a:rPr lang="de-DE" sz="1000" b="1" dirty="0">
                  <a:solidFill>
                    <a:srgbClr val="7F7F7F"/>
                  </a:solidFill>
                  <a:latin typeface="Calibri"/>
                  <a:cs typeface="Calibri"/>
                </a:rPr>
                <a:t>(2010) </a:t>
              </a:r>
              <a:r>
                <a:rPr lang="de-DE" sz="1000" b="1" dirty="0" smtClean="0">
                  <a:solidFill>
                    <a:srgbClr val="7F7F7F"/>
                  </a:solidFill>
                  <a:latin typeface="Calibri"/>
                  <a:cs typeface="Calibri"/>
                </a:rPr>
                <a:t>180, </a:t>
              </a:r>
              <a:endParaRPr lang="de-DE" sz="1000" b="1" dirty="0">
                <a:solidFill>
                  <a:srgbClr val="7F7F7F"/>
                </a:solidFill>
                <a:latin typeface="Calibri"/>
                <a:cs typeface="Calibri"/>
              </a:endParaRPr>
            </a:p>
            <a:p>
              <a:pPr algn="ctr"/>
              <a:r>
                <a:rPr lang="de-DE" sz="1000" b="1" dirty="0" smtClean="0">
                  <a:solidFill>
                    <a:srgbClr val="7F7F7F"/>
                  </a:solidFill>
                  <a:latin typeface="Calibri"/>
                  <a:cs typeface="Calibri"/>
                </a:rPr>
                <a:t>arXiv</a:t>
              </a:r>
              <a:r>
                <a:rPr lang="de-DE" sz="1000" b="1" dirty="0">
                  <a:solidFill>
                    <a:srgbClr val="7F7F7F"/>
                  </a:solidFill>
                  <a:latin typeface="Calibri"/>
                  <a:cs typeface="Calibri"/>
                </a:rPr>
                <a:t>:</a:t>
              </a:r>
              <a:r>
                <a:rPr lang="de-DE" sz="1000" b="1" dirty="0" smtClean="0">
                  <a:solidFill>
                    <a:srgbClr val="7F7F7F"/>
                  </a:solidFill>
                  <a:latin typeface="Calibri"/>
                  <a:cs typeface="Calibri"/>
                </a:rPr>
                <a:t>1204.4945</a:t>
              </a:r>
              <a:endParaRPr lang="de-DE" sz="1000" b="1" dirty="0">
                <a:solidFill>
                  <a:srgbClr val="7F7F7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55" name="Group 101"/>
          <p:cNvGrpSpPr/>
          <p:nvPr/>
        </p:nvGrpSpPr>
        <p:grpSpPr>
          <a:xfrm>
            <a:off x="6156176" y="2654424"/>
            <a:ext cx="2209800" cy="990600"/>
            <a:chOff x="5986330" y="4428146"/>
            <a:chExt cx="2209800" cy="990600"/>
          </a:xfrm>
        </p:grpSpPr>
        <p:sp>
          <p:nvSpPr>
            <p:cNvPr id="56" name="Rounded Rectangle 102"/>
            <p:cNvSpPr/>
            <p:nvPr/>
          </p:nvSpPr>
          <p:spPr>
            <a:xfrm>
              <a:off x="5986330" y="4428146"/>
              <a:ext cx="2209800" cy="9906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103"/>
            <p:cNvSpPr txBox="1"/>
            <p:nvPr/>
          </p:nvSpPr>
          <p:spPr>
            <a:xfrm>
              <a:off x="6109016" y="4525944"/>
              <a:ext cx="19130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Judging the survival 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of J/</a:t>
              </a:r>
              <a:r>
                <a:rPr lang="el-GR" sz="1600" b="1" dirty="0" smtClean="0">
                  <a:solidFill>
                    <a:schemeClr val="bg1"/>
                  </a:solidFill>
                </a:rPr>
                <a:t>ψ</a:t>
              </a:r>
              <a:r>
                <a:rPr lang="de-DE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through an 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inspection by eye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C537-B8E2-7245-A622-51F844BD851E}" type="slidenum">
              <a:rPr lang="de-CH" smtClean="0"/>
              <a:pPr/>
              <a:t>16</a:t>
            </a:fld>
            <a:endParaRPr lang="de-CH" sz="1400"/>
          </a:p>
        </p:txBody>
      </p:sp>
    </p:spTree>
    <p:extLst>
      <p:ext uri="{BB962C8B-B14F-4D97-AF65-F5344CB8AC3E}">
        <p14:creationId xmlns:p14="http://schemas.microsoft.com/office/powerpoint/2010/main" val="2833582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ung 14"/>
          <p:cNvGrpSpPr/>
          <p:nvPr/>
        </p:nvGrpSpPr>
        <p:grpSpPr>
          <a:xfrm>
            <a:off x="251520" y="3933056"/>
            <a:ext cx="8640960" cy="2524748"/>
            <a:chOff x="251520" y="3933056"/>
            <a:chExt cx="8640960" cy="2524748"/>
          </a:xfrm>
        </p:grpSpPr>
        <p:grpSp>
          <p:nvGrpSpPr>
            <p:cNvPr id="10" name="Gruppierung 9"/>
            <p:cNvGrpSpPr/>
            <p:nvPr/>
          </p:nvGrpSpPr>
          <p:grpSpPr>
            <a:xfrm>
              <a:off x="251520" y="3933056"/>
              <a:ext cx="8640960" cy="2524748"/>
              <a:chOff x="251520" y="3933056"/>
              <a:chExt cx="8640960" cy="2524748"/>
            </a:xfrm>
          </p:grpSpPr>
          <p:sp>
            <p:nvSpPr>
              <p:cNvPr id="20" name="Diagonal liegende Ecken des Rechtecks abrunden 19"/>
              <p:cNvSpPr/>
              <p:nvPr/>
            </p:nvSpPr>
            <p:spPr bwMode="auto">
              <a:xfrm>
                <a:off x="251520" y="3933056"/>
                <a:ext cx="8640960" cy="2520280"/>
              </a:xfrm>
              <a:prstGeom prst="round2DiagRect">
                <a:avLst/>
              </a:prstGeom>
              <a:solidFill>
                <a:srgbClr val="FFFFFF">
                  <a:alpha val="92000"/>
                </a:srgb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pic>
            <p:nvPicPr>
              <p:cNvPr id="11" name="Picture 4" descr="Z:\Research\Calculations\QQbar_Pot_Fourier\NT36_PRIORDEP\stability1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11538"/>
              <a:stretch/>
            </p:blipFill>
            <p:spPr bwMode="auto">
              <a:xfrm>
                <a:off x="323528" y="4049956"/>
                <a:ext cx="3888432" cy="2407848"/>
              </a:xfrm>
              <a:prstGeom prst="round2SameRect">
                <a:avLst/>
              </a:prstGeom>
              <a:noFill/>
            </p:spPr>
          </p:pic>
        </p:grpSp>
        <p:sp>
          <p:nvSpPr>
            <p:cNvPr id="14" name="Textfeld 13"/>
            <p:cNvSpPr txBox="1"/>
            <p:nvPr/>
          </p:nvSpPr>
          <p:spPr>
            <a:xfrm>
              <a:off x="2995524" y="5565457"/>
              <a:ext cx="897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R=0.1fm</a:t>
              </a:r>
              <a:endPara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Potential </a:t>
            </a:r>
            <a:r>
              <a:rPr lang="de-DE" dirty="0" err="1" smtClean="0"/>
              <a:t>at</a:t>
            </a:r>
            <a:r>
              <a:rPr lang="de-DE" dirty="0" smtClean="0"/>
              <a:t> T=0.78T</a:t>
            </a:r>
            <a:r>
              <a:rPr lang="de-DE" baseline="-25000" dirty="0" smtClean="0"/>
              <a:t>C</a:t>
            </a:r>
            <a:endParaRPr lang="de-DE" baseline="-25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30th, 2012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Heavy Quarkonia in the QGP, from EFT's and potentials</a:t>
            </a:r>
            <a:endParaRPr lang="de-CH"/>
          </a:p>
        </p:txBody>
      </p:sp>
      <p:grpSp>
        <p:nvGrpSpPr>
          <p:cNvPr id="3" name="Gruppierung 2"/>
          <p:cNvGrpSpPr/>
          <p:nvPr/>
        </p:nvGrpSpPr>
        <p:grpSpPr>
          <a:xfrm>
            <a:off x="251520" y="1340768"/>
            <a:ext cx="4104456" cy="2520280"/>
            <a:chOff x="251520" y="1340768"/>
            <a:chExt cx="4104456" cy="2520280"/>
          </a:xfrm>
        </p:grpSpPr>
        <p:sp>
          <p:nvSpPr>
            <p:cNvPr id="7" name="Diagonal liegende Ecken des Rechtecks abrunden 6"/>
            <p:cNvSpPr/>
            <p:nvPr/>
          </p:nvSpPr>
          <p:spPr bwMode="auto">
            <a:xfrm>
              <a:off x="251520" y="1340768"/>
              <a:ext cx="4104456" cy="2520280"/>
            </a:xfrm>
            <a:prstGeom prst="round2DiagRect">
              <a:avLst/>
            </a:prstGeom>
            <a:solidFill>
              <a:srgbClr val="FFFFFF">
                <a:alpha val="92000"/>
              </a:srgbClr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1111"/>
            <a:stretch/>
          </p:blipFill>
          <p:spPr bwMode="auto">
            <a:xfrm>
              <a:off x="276325" y="1412776"/>
              <a:ext cx="3935635" cy="2448272"/>
            </a:xfrm>
            <a:prstGeom prst="round2Diag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uppierung 12"/>
          <p:cNvGrpSpPr/>
          <p:nvPr/>
        </p:nvGrpSpPr>
        <p:grpSpPr>
          <a:xfrm>
            <a:off x="4644008" y="1340768"/>
            <a:ext cx="4176464" cy="2469874"/>
            <a:chOff x="4644008" y="1340768"/>
            <a:chExt cx="4176464" cy="2469874"/>
          </a:xfrm>
        </p:grpSpPr>
        <p:sp>
          <p:nvSpPr>
            <p:cNvPr id="8" name="Diagonal liegende Ecken des Rechtecks abrunden 7"/>
            <p:cNvSpPr/>
            <p:nvPr/>
          </p:nvSpPr>
          <p:spPr bwMode="auto">
            <a:xfrm>
              <a:off x="4644008" y="1340768"/>
              <a:ext cx="4176464" cy="2448272"/>
            </a:xfrm>
            <a:prstGeom prst="round2DiagRect">
              <a:avLst/>
            </a:prstGeom>
            <a:solidFill>
              <a:srgbClr val="FFFFFF">
                <a:alpha val="92000"/>
              </a:srgbClr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27" name="Bild 26" descr="NT36_COMPAR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461299" y="811509"/>
              <a:ext cx="2469874" cy="3528392"/>
            </a:xfrm>
            <a:prstGeom prst="rect">
              <a:avLst/>
            </a:prstGeom>
          </p:spPr>
        </p:pic>
      </p:grpSp>
      <p:sp>
        <p:nvSpPr>
          <p:cNvPr id="26" name="Gebogener Pfeil 25"/>
          <p:cNvSpPr/>
          <p:nvPr/>
        </p:nvSpPr>
        <p:spPr bwMode="auto">
          <a:xfrm rot="10420175" flipH="1">
            <a:off x="3905284" y="3127378"/>
            <a:ext cx="1116556" cy="102969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364156"/>
              <a:gd name="adj5" fmla="val 12500"/>
            </a:avLst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16" name="Gruppierung 15"/>
          <p:cNvGrpSpPr/>
          <p:nvPr/>
        </p:nvGrpSpPr>
        <p:grpSpPr>
          <a:xfrm>
            <a:off x="4660067" y="4077072"/>
            <a:ext cx="3728357" cy="2325136"/>
            <a:chOff x="4660067" y="4077072"/>
            <a:chExt cx="3728357" cy="2325136"/>
          </a:xfrm>
        </p:grpSpPr>
        <p:pic>
          <p:nvPicPr>
            <p:cNvPr id="18" name="Picture 4" descr="Z:\Research\Calculations\QQbar_Pot_Fourier\NT36_PRIORDEP\stability1.jpg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t="10910"/>
            <a:stretch/>
          </p:blipFill>
          <p:spPr bwMode="auto">
            <a:xfrm>
              <a:off x="4660067" y="4077072"/>
              <a:ext cx="3728357" cy="2325136"/>
            </a:xfrm>
            <a:prstGeom prst="roundRect">
              <a:avLst/>
            </a:prstGeom>
            <a:noFill/>
          </p:spPr>
        </p:pic>
        <p:sp>
          <p:nvSpPr>
            <p:cNvPr id="19" name="Textfeld 18"/>
            <p:cNvSpPr txBox="1"/>
            <p:nvPr/>
          </p:nvSpPr>
          <p:spPr>
            <a:xfrm>
              <a:off x="7236296" y="5466710"/>
              <a:ext cx="897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>
                  <a:solidFill>
                    <a:srgbClr val="404040"/>
                  </a:solidFill>
                  <a:latin typeface="Calibri"/>
                  <a:cs typeface="Calibri"/>
                </a:rPr>
                <a:t>R=0.4fm</a:t>
              </a:r>
              <a:endParaRPr lang="de-DE" sz="1600" b="1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2" name="Freihandform 21"/>
          <p:cNvSpPr/>
          <p:nvPr/>
        </p:nvSpPr>
        <p:spPr>
          <a:xfrm>
            <a:off x="2250831" y="868050"/>
            <a:ext cx="2082019" cy="1411096"/>
          </a:xfrm>
          <a:custGeom>
            <a:avLst/>
            <a:gdLst>
              <a:gd name="connsiteX0" fmla="*/ 0 w 2082019"/>
              <a:gd name="connsiteY0" fmla="*/ 884126 h 1411096"/>
              <a:gd name="connsiteX1" fmla="*/ 1720278 w 2082019"/>
              <a:gd name="connsiteY1" fmla="*/ 1398526 h 1411096"/>
              <a:gd name="connsiteX2" fmla="*/ 2073980 w 2082019"/>
              <a:gd name="connsiteY2" fmla="*/ 417951 h 1411096"/>
              <a:gd name="connsiteX3" fmla="*/ 1543427 w 2082019"/>
              <a:gd name="connsiteY3" fmla="*/ 0 h 141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019" h="1411096">
                <a:moveTo>
                  <a:pt x="0" y="884126"/>
                </a:moveTo>
                <a:cubicBezTo>
                  <a:pt x="687307" y="1180174"/>
                  <a:pt x="1374615" y="1476222"/>
                  <a:pt x="1720278" y="1398526"/>
                </a:cubicBezTo>
                <a:cubicBezTo>
                  <a:pt x="2065941" y="1320830"/>
                  <a:pt x="2103455" y="651039"/>
                  <a:pt x="2073980" y="417951"/>
                </a:cubicBezTo>
                <a:cubicBezTo>
                  <a:pt x="2044505" y="184863"/>
                  <a:pt x="1634532" y="69658"/>
                  <a:pt x="1543427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31" name="Gruppierung 30"/>
          <p:cNvGrpSpPr/>
          <p:nvPr/>
        </p:nvGrpSpPr>
        <p:grpSpPr>
          <a:xfrm>
            <a:off x="1547664" y="4005064"/>
            <a:ext cx="1507035" cy="1146284"/>
            <a:chOff x="1547664" y="4005064"/>
            <a:chExt cx="1507035" cy="1146284"/>
          </a:xfrm>
        </p:grpSpPr>
        <p:sp>
          <p:nvSpPr>
            <p:cNvPr id="25" name="Freihandform 24"/>
            <p:cNvSpPr/>
            <p:nvPr/>
          </p:nvSpPr>
          <p:spPr>
            <a:xfrm>
              <a:off x="2041825" y="4549227"/>
              <a:ext cx="1012874" cy="602121"/>
            </a:xfrm>
            <a:custGeom>
              <a:avLst/>
              <a:gdLst>
                <a:gd name="connsiteX0" fmla="*/ 0 w 1012874"/>
                <a:gd name="connsiteY0" fmla="*/ 0 h 602121"/>
                <a:gd name="connsiteX1" fmla="*/ 434089 w 1012874"/>
                <a:gd name="connsiteY1" fmla="*/ 578700 h 602121"/>
                <a:gd name="connsiteX2" fmla="*/ 1012874 w 1012874"/>
                <a:gd name="connsiteY2" fmla="*/ 434025 h 602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874" h="602121">
                  <a:moveTo>
                    <a:pt x="0" y="0"/>
                  </a:moveTo>
                  <a:cubicBezTo>
                    <a:pt x="132638" y="253181"/>
                    <a:pt x="265277" y="506363"/>
                    <a:pt x="434089" y="578700"/>
                  </a:cubicBezTo>
                  <a:cubicBezTo>
                    <a:pt x="602901" y="651037"/>
                    <a:pt x="807887" y="542531"/>
                    <a:pt x="1012874" y="434025"/>
                  </a:cubicBezTo>
                </a:path>
              </a:pathLst>
            </a:custGeom>
            <a:ln w="57150" cmpd="sng">
              <a:headEnd type="non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8" name="Abgerundetes Rechteck 27"/>
            <p:cNvSpPr/>
            <p:nvPr/>
          </p:nvSpPr>
          <p:spPr bwMode="auto">
            <a:xfrm>
              <a:off x="1547664" y="4005064"/>
              <a:ext cx="1368152" cy="576064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/>
                  <a:ea typeface="ＭＳ Ｐゴシック" charset="0"/>
                  <a:cs typeface="Calibri"/>
                </a:rPr>
                <a:t>Prior </a:t>
              </a:r>
              <a:r>
                <a:rPr kumimoji="0" lang="de-DE" sz="1600" b="1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/>
                  <a:ea typeface="ＭＳ Ｐゴシック" charset="0"/>
                  <a:cs typeface="Calibri"/>
                </a:rPr>
                <a:t>dependence</a:t>
              </a:r>
              <a:endParaRPr kumimoji="0" lang="de-DE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ＭＳ Ｐゴシック" charset="0"/>
                <a:cs typeface="Calibri"/>
              </a:endParaRPr>
            </a:p>
          </p:txBody>
        </p:sp>
      </p:grpSp>
      <p:sp>
        <p:nvSpPr>
          <p:cNvPr id="29" name="Abgerundetes Rechteck 28"/>
          <p:cNvSpPr/>
          <p:nvPr/>
        </p:nvSpPr>
        <p:spPr bwMode="auto">
          <a:xfrm>
            <a:off x="6012160" y="5157192"/>
            <a:ext cx="1368152" cy="57606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ＭＳ Ｐゴシック" charset="0"/>
                <a:cs typeface="Calibri"/>
              </a:rPr>
              <a:t>MEM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="1" dirty="0" err="1" smtClean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ringing</a:t>
            </a:r>
            <a:endParaRPr kumimoji="0" lang="de-DE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C537-B8E2-7245-A622-51F844BD851E}" type="slidenum">
              <a:rPr lang="de-CH" smtClean="0"/>
              <a:pPr/>
              <a:t>17</a:t>
            </a:fld>
            <a:endParaRPr lang="de-CH" sz="1400"/>
          </a:p>
        </p:txBody>
      </p:sp>
    </p:spTree>
    <p:extLst>
      <p:ext uri="{BB962C8B-B14F-4D97-AF65-F5344CB8AC3E}">
        <p14:creationId xmlns:p14="http://schemas.microsoft.com/office/powerpoint/2010/main" val="656404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Potential </a:t>
            </a:r>
            <a:r>
              <a:rPr lang="de-DE" dirty="0" err="1" smtClean="0"/>
              <a:t>at</a:t>
            </a:r>
            <a:r>
              <a:rPr lang="de-DE" dirty="0" smtClean="0"/>
              <a:t> T=1.17T</a:t>
            </a:r>
            <a:r>
              <a:rPr lang="de-DE" baseline="-25000" dirty="0" smtClean="0"/>
              <a:t>C</a:t>
            </a:r>
            <a:endParaRPr lang="de-DE" baseline="-25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30th, 2012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Heavy Quarkonia in the QGP, from EFT's and potentials</a:t>
            </a:r>
            <a:endParaRPr lang="de-CH"/>
          </a:p>
        </p:txBody>
      </p:sp>
      <p:sp>
        <p:nvSpPr>
          <p:cNvPr id="7" name="Diagonal liegende Ecken des Rechtecks abrunden 6"/>
          <p:cNvSpPr/>
          <p:nvPr/>
        </p:nvSpPr>
        <p:spPr bwMode="auto">
          <a:xfrm>
            <a:off x="251520" y="1340768"/>
            <a:ext cx="4104456" cy="2520280"/>
          </a:xfrm>
          <a:prstGeom prst="round2DiagRect">
            <a:avLst/>
          </a:prstGeom>
          <a:solidFill>
            <a:srgbClr val="FFFFFF">
              <a:alpha val="92000"/>
            </a:srgb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145" b="-1"/>
          <a:stretch/>
        </p:blipFill>
        <p:spPr bwMode="auto">
          <a:xfrm>
            <a:off x="292193" y="1423583"/>
            <a:ext cx="3919767" cy="243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uppierung 11"/>
          <p:cNvGrpSpPr/>
          <p:nvPr/>
        </p:nvGrpSpPr>
        <p:grpSpPr>
          <a:xfrm>
            <a:off x="251520" y="3933056"/>
            <a:ext cx="8640960" cy="2520280"/>
            <a:chOff x="251520" y="3933056"/>
            <a:chExt cx="8640960" cy="2520280"/>
          </a:xfrm>
        </p:grpSpPr>
        <p:grpSp>
          <p:nvGrpSpPr>
            <p:cNvPr id="9" name="Gruppierung 8"/>
            <p:cNvGrpSpPr/>
            <p:nvPr/>
          </p:nvGrpSpPr>
          <p:grpSpPr>
            <a:xfrm>
              <a:off x="251520" y="3933056"/>
              <a:ext cx="8640960" cy="2520280"/>
              <a:chOff x="251520" y="3933056"/>
              <a:chExt cx="8640960" cy="2520280"/>
            </a:xfrm>
          </p:grpSpPr>
          <p:sp>
            <p:nvSpPr>
              <p:cNvPr id="20" name="Diagonal liegende Ecken des Rechtecks abrunden 19"/>
              <p:cNvSpPr/>
              <p:nvPr/>
            </p:nvSpPr>
            <p:spPr bwMode="auto">
              <a:xfrm>
                <a:off x="251520" y="3933056"/>
                <a:ext cx="8640960" cy="2520280"/>
              </a:xfrm>
              <a:prstGeom prst="round2DiagRect">
                <a:avLst/>
              </a:prstGeom>
              <a:solidFill>
                <a:srgbClr val="FFFFFF">
                  <a:alpha val="92000"/>
                </a:srgb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pic>
            <p:nvPicPr>
              <p:cNvPr id="24" name="Picture 4" descr="Z:\Research\Calculations\QQbar_Pot_Fourier\NT36_PRIORDEP\stability1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10139"/>
              <a:stretch/>
            </p:blipFill>
            <p:spPr bwMode="auto">
              <a:xfrm>
                <a:off x="323528" y="3987503"/>
                <a:ext cx="3920077" cy="2465833"/>
              </a:xfrm>
              <a:prstGeom prst="rect">
                <a:avLst/>
              </a:prstGeom>
              <a:noFill/>
            </p:spPr>
          </p:pic>
        </p:grpSp>
        <p:sp>
          <p:nvSpPr>
            <p:cNvPr id="18" name="Textfeld 17"/>
            <p:cNvSpPr txBox="1"/>
            <p:nvPr/>
          </p:nvSpPr>
          <p:spPr>
            <a:xfrm>
              <a:off x="2995524" y="5565457"/>
              <a:ext cx="897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R=0.1fm</a:t>
              </a:r>
              <a:endPara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1" name="Gruppierung 10"/>
          <p:cNvGrpSpPr/>
          <p:nvPr/>
        </p:nvGrpSpPr>
        <p:grpSpPr>
          <a:xfrm>
            <a:off x="4644008" y="4017248"/>
            <a:ext cx="3841918" cy="2436088"/>
            <a:chOff x="4644008" y="4017248"/>
            <a:chExt cx="3841918" cy="2436088"/>
          </a:xfrm>
        </p:grpSpPr>
        <p:pic>
          <p:nvPicPr>
            <p:cNvPr id="22" name="Picture 7" descr="Z:\Research\Calculations\QQbar_Pot_Fourier\NT36_PRIORDEP\stability1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9417"/>
            <a:stretch/>
          </p:blipFill>
          <p:spPr bwMode="auto">
            <a:xfrm>
              <a:off x="4644008" y="4017248"/>
              <a:ext cx="3841918" cy="2436088"/>
            </a:xfrm>
            <a:prstGeom prst="rect">
              <a:avLst/>
            </a:prstGeom>
            <a:noFill/>
          </p:spPr>
        </p:pic>
        <p:sp>
          <p:nvSpPr>
            <p:cNvPr id="19" name="Textfeld 18"/>
            <p:cNvSpPr txBox="1"/>
            <p:nvPr/>
          </p:nvSpPr>
          <p:spPr>
            <a:xfrm>
              <a:off x="7236296" y="5466710"/>
              <a:ext cx="897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>
                  <a:solidFill>
                    <a:srgbClr val="404040"/>
                  </a:solidFill>
                  <a:latin typeface="Calibri"/>
                  <a:cs typeface="Calibri"/>
                </a:rPr>
                <a:t>R=0.4fm</a:t>
              </a:r>
              <a:endParaRPr lang="de-DE" sz="1600" b="1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5" name="Abgerundetes Rechteck 14"/>
          <p:cNvSpPr/>
          <p:nvPr/>
        </p:nvSpPr>
        <p:spPr bwMode="auto">
          <a:xfrm>
            <a:off x="6516216" y="5229200"/>
            <a:ext cx="1368152" cy="57606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ＭＳ Ｐゴシック" charset="0"/>
                <a:cs typeface="Calibri"/>
              </a:rPr>
              <a:t>MEM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="1" dirty="0" err="1" smtClean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ringing</a:t>
            </a:r>
            <a:endParaRPr kumimoji="0" lang="de-DE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/>
              <a:ea typeface="ＭＳ Ｐゴシック" charset="0"/>
              <a:cs typeface="Calibri"/>
            </a:endParaRPr>
          </a:p>
        </p:txBody>
      </p:sp>
      <p:grpSp>
        <p:nvGrpSpPr>
          <p:cNvPr id="21" name="Gruppierung 20"/>
          <p:cNvGrpSpPr/>
          <p:nvPr/>
        </p:nvGrpSpPr>
        <p:grpSpPr>
          <a:xfrm>
            <a:off x="3905284" y="1340768"/>
            <a:ext cx="4915188" cy="2816300"/>
            <a:chOff x="3905284" y="1340768"/>
            <a:chExt cx="4915188" cy="2816300"/>
          </a:xfrm>
        </p:grpSpPr>
        <p:sp>
          <p:nvSpPr>
            <p:cNvPr id="8" name="Diagonal liegende Ecken des Rechtecks abrunden 7"/>
            <p:cNvSpPr/>
            <p:nvPr/>
          </p:nvSpPr>
          <p:spPr bwMode="auto">
            <a:xfrm>
              <a:off x="4644008" y="1340768"/>
              <a:ext cx="4176464" cy="2448272"/>
            </a:xfrm>
            <a:prstGeom prst="round2DiagRect">
              <a:avLst/>
            </a:prstGeom>
            <a:solidFill>
              <a:srgbClr val="FFFFFF">
                <a:alpha val="92000"/>
              </a:srgbClr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3" name="Gruppierung 12"/>
            <p:cNvGrpSpPr/>
            <p:nvPr/>
          </p:nvGrpSpPr>
          <p:grpSpPr>
            <a:xfrm>
              <a:off x="3905284" y="1340769"/>
              <a:ext cx="4627155" cy="2816299"/>
              <a:chOff x="3905284" y="1340769"/>
              <a:chExt cx="4627155" cy="2816299"/>
            </a:xfrm>
          </p:grpSpPr>
          <p:sp>
            <p:nvSpPr>
              <p:cNvPr id="26" name="Gebogener Pfeil 25"/>
              <p:cNvSpPr/>
              <p:nvPr/>
            </p:nvSpPr>
            <p:spPr bwMode="auto">
              <a:xfrm rot="10420175" flipH="1">
                <a:off x="3905284" y="3127378"/>
                <a:ext cx="1116556" cy="102969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0364156"/>
                  <a:gd name="adj5" fmla="val 12500"/>
                </a:avLst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pic>
            <p:nvPicPr>
              <p:cNvPr id="3" name="Bild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5472100" y="800709"/>
                <a:ext cx="2520279" cy="3600399"/>
              </a:xfrm>
              <a:prstGeom prst="rect">
                <a:avLst/>
              </a:prstGeom>
            </p:spPr>
          </p:pic>
        </p:grpSp>
      </p:grpSp>
      <p:grpSp>
        <p:nvGrpSpPr>
          <p:cNvPr id="17" name="Gruppierung 16"/>
          <p:cNvGrpSpPr/>
          <p:nvPr/>
        </p:nvGrpSpPr>
        <p:grpSpPr>
          <a:xfrm>
            <a:off x="5417543" y="4005064"/>
            <a:ext cx="1458713" cy="1556889"/>
            <a:chOff x="5417543" y="4005064"/>
            <a:chExt cx="1458713" cy="1556889"/>
          </a:xfrm>
        </p:grpSpPr>
        <p:sp>
          <p:nvSpPr>
            <p:cNvPr id="10" name="Freihandform 9"/>
            <p:cNvSpPr/>
            <p:nvPr/>
          </p:nvSpPr>
          <p:spPr>
            <a:xfrm>
              <a:off x="5417543" y="4452777"/>
              <a:ext cx="209534" cy="1109176"/>
            </a:xfrm>
            <a:custGeom>
              <a:avLst/>
              <a:gdLst>
                <a:gd name="connsiteX0" fmla="*/ 209534 w 209534"/>
                <a:gd name="connsiteY0" fmla="*/ 0 h 1109176"/>
                <a:gd name="connsiteX1" fmla="*/ 529 w 209534"/>
                <a:gd name="connsiteY1" fmla="*/ 514400 h 1109176"/>
                <a:gd name="connsiteX2" fmla="*/ 145225 w 209534"/>
                <a:gd name="connsiteY2" fmla="*/ 1109176 h 110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9534" h="1109176">
                  <a:moveTo>
                    <a:pt x="209534" y="0"/>
                  </a:moveTo>
                  <a:cubicBezTo>
                    <a:pt x="110390" y="164768"/>
                    <a:pt x="11247" y="329537"/>
                    <a:pt x="529" y="514400"/>
                  </a:cubicBezTo>
                  <a:cubicBezTo>
                    <a:pt x="-10189" y="699263"/>
                    <a:pt x="145225" y="1109176"/>
                    <a:pt x="145225" y="1109176"/>
                  </a:cubicBezTo>
                </a:path>
              </a:pathLst>
            </a:custGeom>
            <a:ln w="76200" cmpd="sng">
              <a:headEnd type="non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6" name="Abgerundetes Rechteck 15"/>
            <p:cNvSpPr/>
            <p:nvPr/>
          </p:nvSpPr>
          <p:spPr bwMode="auto">
            <a:xfrm>
              <a:off x="5508104" y="4005064"/>
              <a:ext cx="1368152" cy="576064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1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/>
                  <a:ea typeface="ＭＳ Ｐゴシック" charset="0"/>
                  <a:cs typeface="Calibri"/>
                </a:rPr>
                <a:t>Only</a:t>
              </a:r>
              <a:r>
                <a:rPr kumimoji="0" lang="de-DE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/>
                  <a:ea typeface="ＭＳ Ｐゴシック" charset="0"/>
                  <a:cs typeface="Calibri"/>
                </a:rPr>
                <a:t> </a:t>
              </a:r>
              <a:r>
                <a:rPr kumimoji="0" lang="de-DE" sz="1600" b="1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/>
                  <a:ea typeface="ＭＳ Ｐゴシック" charset="0"/>
                  <a:cs typeface="Calibri"/>
                </a:rPr>
                <a:t>lowest</a:t>
              </a:r>
              <a:r>
                <a:rPr kumimoji="0" lang="de-DE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/>
                  <a:ea typeface="ＭＳ Ｐゴシック" charset="0"/>
                  <a:cs typeface="Calibri"/>
                </a:rPr>
                <a:t> </a:t>
              </a:r>
              <a:r>
                <a:rPr kumimoji="0" lang="de-DE" sz="1600" b="1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/>
                  <a:ea typeface="ＭＳ Ｐゴシック" charset="0"/>
                  <a:cs typeface="Calibri"/>
                </a:rPr>
                <a:t>peak</a:t>
              </a:r>
              <a:r>
                <a:rPr kumimoji="0" lang="de-DE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/>
                  <a:ea typeface="ＭＳ Ｐゴシック" charset="0"/>
                  <a:cs typeface="Calibri"/>
                </a:rPr>
                <a:t> </a:t>
              </a:r>
              <a:r>
                <a:rPr kumimoji="0" lang="de-DE" sz="1600" b="1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/>
                  <a:ea typeface="ＭＳ Ｐゴシック" charset="0"/>
                  <a:cs typeface="Calibri"/>
                </a:rPr>
                <a:t>stable</a:t>
              </a:r>
              <a:endParaRPr kumimoji="0" lang="de-DE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ＭＳ Ｐゴシック" charset="0"/>
                <a:cs typeface="Calibri"/>
              </a:endParaRPr>
            </a:p>
          </p:txBody>
        </p:sp>
      </p:grpSp>
      <p:grpSp>
        <p:nvGrpSpPr>
          <p:cNvPr id="25" name="Gruppierung 24"/>
          <p:cNvGrpSpPr/>
          <p:nvPr/>
        </p:nvGrpSpPr>
        <p:grpSpPr>
          <a:xfrm>
            <a:off x="3059832" y="1412776"/>
            <a:ext cx="1512168" cy="1311554"/>
            <a:chOff x="1475656" y="4149080"/>
            <a:chExt cx="1512168" cy="1311554"/>
          </a:xfrm>
        </p:grpSpPr>
        <p:sp>
          <p:nvSpPr>
            <p:cNvPr id="27" name="Freihandform 26"/>
            <p:cNvSpPr/>
            <p:nvPr/>
          </p:nvSpPr>
          <p:spPr>
            <a:xfrm rot="18153381" flipH="1">
              <a:off x="2025217" y="4653136"/>
              <a:ext cx="1012874" cy="602121"/>
            </a:xfrm>
            <a:custGeom>
              <a:avLst/>
              <a:gdLst>
                <a:gd name="connsiteX0" fmla="*/ 0 w 1012874"/>
                <a:gd name="connsiteY0" fmla="*/ 0 h 602121"/>
                <a:gd name="connsiteX1" fmla="*/ 434089 w 1012874"/>
                <a:gd name="connsiteY1" fmla="*/ 578700 h 602121"/>
                <a:gd name="connsiteX2" fmla="*/ 1012874 w 1012874"/>
                <a:gd name="connsiteY2" fmla="*/ 434025 h 602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874" h="602121">
                  <a:moveTo>
                    <a:pt x="0" y="0"/>
                  </a:moveTo>
                  <a:cubicBezTo>
                    <a:pt x="132638" y="253181"/>
                    <a:pt x="265277" y="506363"/>
                    <a:pt x="434089" y="578700"/>
                  </a:cubicBezTo>
                  <a:cubicBezTo>
                    <a:pt x="602901" y="651037"/>
                    <a:pt x="807887" y="542531"/>
                    <a:pt x="1012874" y="434025"/>
                  </a:cubicBezTo>
                </a:path>
              </a:pathLst>
            </a:custGeom>
            <a:ln w="57150" cmpd="sng">
              <a:headEnd type="non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8" name="Abgerundetes Rechteck 27"/>
            <p:cNvSpPr/>
            <p:nvPr/>
          </p:nvSpPr>
          <p:spPr bwMode="auto">
            <a:xfrm>
              <a:off x="1475656" y="4149080"/>
              <a:ext cx="1512168" cy="576064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1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/>
                  <a:ea typeface="ＭＳ Ｐゴシック" charset="0"/>
                  <a:cs typeface="Calibri"/>
                </a:rPr>
                <a:t>At</a:t>
              </a:r>
              <a:r>
                <a:rPr kumimoji="0" lang="de-DE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/>
                  <a:ea typeface="ＭＳ Ｐゴシック" charset="0"/>
                  <a:cs typeface="Calibri"/>
                </a:rPr>
                <a:t> T&gt;T</a:t>
              </a:r>
              <a:r>
                <a:rPr kumimoji="0" lang="de-DE" sz="1600" b="1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/>
                  <a:ea typeface="ＭＳ Ｐゴシック" charset="0"/>
                  <a:cs typeface="Calibri"/>
                </a:rPr>
                <a:t>C</a:t>
              </a:r>
            </a:p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600" b="1" dirty="0" err="1">
                  <a:solidFill>
                    <a:schemeClr val="bg1"/>
                  </a:solidFill>
                  <a:latin typeface="Calibri"/>
                  <a:ea typeface="ＭＳ Ｐゴシック" charset="0"/>
                  <a:cs typeface="Calibri"/>
                </a:rPr>
                <a:t>u</a:t>
              </a:r>
              <a:r>
                <a:rPr lang="de-DE" sz="1600" b="1" dirty="0" err="1" smtClean="0">
                  <a:solidFill>
                    <a:schemeClr val="bg1"/>
                  </a:solidFill>
                  <a:latin typeface="Calibri"/>
                  <a:ea typeface="ＭＳ Ｐゴシック" charset="0"/>
                  <a:cs typeface="Calibri"/>
                </a:rPr>
                <a:t>pward</a:t>
              </a:r>
              <a:r>
                <a:rPr lang="de-DE" sz="1600" b="1" dirty="0" smtClean="0">
                  <a:solidFill>
                    <a:schemeClr val="bg1"/>
                  </a:solidFill>
                  <a:latin typeface="Calibri"/>
                  <a:ea typeface="ＭＳ Ｐゴシック" charset="0"/>
                  <a:cs typeface="Calibri"/>
                </a:rPr>
                <a:t> </a:t>
              </a:r>
              <a:r>
                <a:rPr lang="de-DE" sz="1600" b="1" dirty="0" err="1" smtClean="0">
                  <a:solidFill>
                    <a:schemeClr val="bg1"/>
                  </a:solidFill>
                  <a:latin typeface="Calibri"/>
                  <a:ea typeface="ＭＳ Ｐゴシック" charset="0"/>
                  <a:cs typeface="Calibri"/>
                </a:rPr>
                <a:t>trend</a:t>
              </a:r>
              <a:endParaRPr kumimoji="0" lang="de-DE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ＭＳ Ｐゴシック" charset="0"/>
                <a:cs typeface="Calibri"/>
              </a:endParaRPr>
            </a:p>
          </p:txBody>
        </p:sp>
      </p:grpSp>
      <p:sp>
        <p:nvSpPr>
          <p:cNvPr id="23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C537-B8E2-7245-A622-51F844BD851E}" type="slidenum">
              <a:rPr lang="de-CH" smtClean="0"/>
              <a:pPr/>
              <a:t>18</a:t>
            </a:fld>
            <a:endParaRPr lang="de-CH" sz="1400"/>
          </a:p>
        </p:txBody>
      </p:sp>
    </p:spTree>
    <p:extLst>
      <p:ext uri="{BB962C8B-B14F-4D97-AF65-F5344CB8AC3E}">
        <p14:creationId xmlns:p14="http://schemas.microsoft.com/office/powerpoint/2010/main" val="1318767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ung 13"/>
          <p:cNvGrpSpPr/>
          <p:nvPr/>
        </p:nvGrpSpPr>
        <p:grpSpPr>
          <a:xfrm>
            <a:off x="251520" y="3933056"/>
            <a:ext cx="4104456" cy="2520280"/>
            <a:chOff x="251520" y="3933056"/>
            <a:chExt cx="4104456" cy="2520280"/>
          </a:xfrm>
        </p:grpSpPr>
        <p:grpSp>
          <p:nvGrpSpPr>
            <p:cNvPr id="3" name="Gruppierung 2"/>
            <p:cNvGrpSpPr/>
            <p:nvPr/>
          </p:nvGrpSpPr>
          <p:grpSpPr>
            <a:xfrm>
              <a:off x="251520" y="3933056"/>
              <a:ext cx="4104456" cy="2520280"/>
              <a:chOff x="251520" y="3933056"/>
              <a:chExt cx="4104456" cy="2520280"/>
            </a:xfrm>
          </p:grpSpPr>
          <p:sp>
            <p:nvSpPr>
              <p:cNvPr id="20" name="Diagonal liegende Ecken des Rechtecks abrunden 19"/>
              <p:cNvSpPr/>
              <p:nvPr/>
            </p:nvSpPr>
            <p:spPr bwMode="auto">
              <a:xfrm>
                <a:off x="251520" y="3933056"/>
                <a:ext cx="4104456" cy="2520280"/>
              </a:xfrm>
              <a:prstGeom prst="round2DiagRect">
                <a:avLst/>
              </a:prstGeom>
              <a:solidFill>
                <a:srgbClr val="FFFFFF">
                  <a:alpha val="92000"/>
                </a:srgb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pic>
            <p:nvPicPr>
              <p:cNvPr id="23" name="Picture 4" descr="Z:\Research\Calculations\QQbar_Pot_Fourier\NT36_PRIORDEP\stability1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11117"/>
              <a:stretch/>
            </p:blipFill>
            <p:spPr bwMode="auto">
              <a:xfrm>
                <a:off x="251520" y="4061632"/>
                <a:ext cx="3728355" cy="2319696"/>
              </a:xfrm>
              <a:prstGeom prst="rect">
                <a:avLst/>
              </a:prstGeom>
              <a:noFill/>
            </p:spPr>
          </p:pic>
        </p:grpSp>
        <p:sp>
          <p:nvSpPr>
            <p:cNvPr id="22" name="Textfeld 21"/>
            <p:cNvSpPr txBox="1"/>
            <p:nvPr/>
          </p:nvSpPr>
          <p:spPr>
            <a:xfrm>
              <a:off x="2843808" y="5517232"/>
              <a:ext cx="897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R=0.1fm</a:t>
              </a:r>
              <a:endPara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Potential </a:t>
            </a:r>
            <a:r>
              <a:rPr lang="de-DE" dirty="0" err="1" smtClean="0"/>
              <a:t>at</a:t>
            </a:r>
            <a:r>
              <a:rPr lang="de-DE" dirty="0" smtClean="0"/>
              <a:t> T=2.33T</a:t>
            </a:r>
            <a:r>
              <a:rPr lang="de-DE" baseline="-25000" dirty="0" smtClean="0"/>
              <a:t>C</a:t>
            </a:r>
            <a:endParaRPr lang="de-DE" baseline="-25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44388" y="6561981"/>
            <a:ext cx="3811588" cy="179387"/>
          </a:xfrm>
        </p:spPr>
        <p:txBody>
          <a:bodyPr/>
          <a:lstStyle/>
          <a:p>
            <a:r>
              <a:rPr lang="x-none" smtClean="0"/>
              <a:t>May 30th, 2012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Heavy Quarkonia in the QGP, from EFT's and potentials</a:t>
            </a:r>
            <a:endParaRPr lang="de-CH"/>
          </a:p>
        </p:txBody>
      </p:sp>
      <p:sp>
        <p:nvSpPr>
          <p:cNvPr id="7" name="Diagonal liegende Ecken des Rechtecks abrunden 6"/>
          <p:cNvSpPr/>
          <p:nvPr/>
        </p:nvSpPr>
        <p:spPr bwMode="auto">
          <a:xfrm>
            <a:off x="251520" y="1340768"/>
            <a:ext cx="4104456" cy="2520280"/>
          </a:xfrm>
          <a:prstGeom prst="round2DiagRect">
            <a:avLst/>
          </a:prstGeom>
          <a:solidFill>
            <a:srgbClr val="FFFFFF">
              <a:alpha val="92000"/>
            </a:srgb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411"/>
          <a:stretch/>
        </p:blipFill>
        <p:spPr bwMode="auto">
          <a:xfrm>
            <a:off x="251520" y="1484784"/>
            <a:ext cx="3886200" cy="238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uppierung 14"/>
          <p:cNvGrpSpPr/>
          <p:nvPr/>
        </p:nvGrpSpPr>
        <p:grpSpPr>
          <a:xfrm>
            <a:off x="243136" y="3940747"/>
            <a:ext cx="4112840" cy="2528664"/>
            <a:chOff x="251520" y="3940747"/>
            <a:chExt cx="4112840" cy="2528664"/>
          </a:xfrm>
        </p:grpSpPr>
        <p:grpSp>
          <p:nvGrpSpPr>
            <p:cNvPr id="9" name="Gruppierung 8"/>
            <p:cNvGrpSpPr/>
            <p:nvPr/>
          </p:nvGrpSpPr>
          <p:grpSpPr>
            <a:xfrm>
              <a:off x="251520" y="3940747"/>
              <a:ext cx="4112840" cy="2528664"/>
              <a:chOff x="4635624" y="3861048"/>
              <a:chExt cx="4112840" cy="2528664"/>
            </a:xfrm>
          </p:grpSpPr>
          <p:sp>
            <p:nvSpPr>
              <p:cNvPr id="27" name="Diagonal liegende Ecken des Rechtecks abrunden 26"/>
              <p:cNvSpPr/>
              <p:nvPr/>
            </p:nvSpPr>
            <p:spPr bwMode="auto">
              <a:xfrm>
                <a:off x="4644008" y="3869432"/>
                <a:ext cx="4104456" cy="2520280"/>
              </a:xfrm>
              <a:prstGeom prst="round2DiagRect">
                <a:avLst/>
              </a:prstGeom>
              <a:solidFill>
                <a:schemeClr val="tx2">
                  <a:lumMod val="40000"/>
                  <a:lumOff val="60000"/>
                  <a:alpha val="92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8" name="Diagonal liegende Ecken des Rechtecks abrunden 27"/>
              <p:cNvSpPr/>
              <p:nvPr/>
            </p:nvSpPr>
            <p:spPr bwMode="auto">
              <a:xfrm>
                <a:off x="4635624" y="3861048"/>
                <a:ext cx="4104456" cy="2520280"/>
              </a:xfrm>
              <a:prstGeom prst="round2DiagRect">
                <a:avLst/>
              </a:prstGeom>
              <a:solidFill>
                <a:srgbClr val="FFFFFF">
                  <a:alpha val="92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pic>
            <p:nvPicPr>
              <p:cNvPr id="21" name="Picture 7" descr="Z:\Research\Calculations\QQbar_Pot_Fourier\NT36_PRIORDEP\stability1.jpg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10780"/>
              <a:stretch/>
            </p:blipFill>
            <p:spPr bwMode="auto">
              <a:xfrm>
                <a:off x="4732078" y="3980815"/>
                <a:ext cx="3728354" cy="2328505"/>
              </a:xfrm>
              <a:prstGeom prst="rect">
                <a:avLst/>
              </a:prstGeom>
              <a:noFill/>
            </p:spPr>
          </p:pic>
        </p:grpSp>
        <p:sp>
          <p:nvSpPr>
            <p:cNvPr id="24" name="Textfeld 23"/>
            <p:cNvSpPr txBox="1"/>
            <p:nvPr/>
          </p:nvSpPr>
          <p:spPr>
            <a:xfrm>
              <a:off x="2995524" y="5373216"/>
              <a:ext cx="897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R=0.4fm</a:t>
              </a:r>
              <a:endPara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2" name="Abgerundetes Rechteck 11"/>
          <p:cNvSpPr/>
          <p:nvPr/>
        </p:nvSpPr>
        <p:spPr bwMode="auto">
          <a:xfrm>
            <a:off x="2339752" y="4797152"/>
            <a:ext cx="2144163" cy="1080120"/>
          </a:xfrm>
          <a:prstGeom prst="roundRect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ＭＳ Ｐゴシック" charset="0"/>
                <a:cs typeface="Calibri"/>
              </a:rPr>
              <a:t>MEM </a:t>
            </a:r>
            <a:r>
              <a:rPr kumimoji="0" lang="de-DE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ＭＳ Ｐゴシック" charset="0"/>
                <a:cs typeface="Calibri"/>
              </a:rPr>
              <a:t>stable</a:t>
            </a: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ＭＳ Ｐゴシック" charset="0"/>
                <a:cs typeface="Calibri"/>
              </a:rPr>
              <a:t> but individual</a:t>
            </a:r>
            <a:r>
              <a:rPr kumimoji="0" lang="de-DE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ＭＳ Ｐゴシック" charset="0"/>
                <a:cs typeface="Calibri"/>
              </a:rPr>
              <a:t> </a:t>
            </a:r>
            <a:r>
              <a:rPr kumimoji="0" lang="de-DE" sz="18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ＭＳ Ｐゴシック" charset="0"/>
                <a:cs typeface="Calibri"/>
              </a:rPr>
              <a:t>peaks</a:t>
            </a:r>
            <a:r>
              <a:rPr kumimoji="0" lang="de-DE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ＭＳ Ｐゴシック" charset="0"/>
                <a:cs typeface="Calibri"/>
              </a:rPr>
              <a:t> </a:t>
            </a:r>
            <a:r>
              <a:rPr kumimoji="0" lang="de-DE" sz="18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ＭＳ Ｐゴシック" charset="0"/>
                <a:cs typeface="Calibri"/>
              </a:rPr>
              <a:t>overlapping</a:t>
            </a:r>
            <a:endParaRPr kumimoji="0" lang="de-DE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/>
              <a:ea typeface="ＭＳ Ｐゴシック" charset="0"/>
              <a:cs typeface="Calibri"/>
            </a:endParaRPr>
          </a:p>
        </p:txBody>
      </p:sp>
      <p:grpSp>
        <p:nvGrpSpPr>
          <p:cNvPr id="17" name="Gruppierung 16"/>
          <p:cNvGrpSpPr/>
          <p:nvPr/>
        </p:nvGrpSpPr>
        <p:grpSpPr>
          <a:xfrm>
            <a:off x="3905284" y="1340768"/>
            <a:ext cx="4915188" cy="5040560"/>
            <a:chOff x="3905284" y="1340768"/>
            <a:chExt cx="4915188" cy="5040560"/>
          </a:xfrm>
        </p:grpSpPr>
        <p:grpSp>
          <p:nvGrpSpPr>
            <p:cNvPr id="13" name="Gruppierung 12"/>
            <p:cNvGrpSpPr/>
            <p:nvPr/>
          </p:nvGrpSpPr>
          <p:grpSpPr>
            <a:xfrm>
              <a:off x="3905284" y="1340768"/>
              <a:ext cx="4915188" cy="5040560"/>
              <a:chOff x="3905284" y="1340768"/>
              <a:chExt cx="4915188" cy="5040560"/>
            </a:xfrm>
          </p:grpSpPr>
          <p:sp>
            <p:nvSpPr>
              <p:cNvPr id="8" name="Diagonal liegende Ecken des Rechtecks abrunden 7"/>
              <p:cNvSpPr/>
              <p:nvPr/>
            </p:nvSpPr>
            <p:spPr bwMode="auto">
              <a:xfrm>
                <a:off x="4644008" y="1340768"/>
                <a:ext cx="4176464" cy="5040560"/>
              </a:xfrm>
              <a:prstGeom prst="round2DiagRect">
                <a:avLst/>
              </a:prstGeom>
              <a:solidFill>
                <a:srgbClr val="FFFFFF">
                  <a:alpha val="92000"/>
                </a:srgb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pic>
            <p:nvPicPr>
              <p:cNvPr id="10" name="Bild 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5594513" y="3414599"/>
                <a:ext cx="2419468" cy="3456384"/>
              </a:xfrm>
              <a:prstGeom prst="rect">
                <a:avLst/>
              </a:prstGeom>
            </p:spPr>
          </p:pic>
          <p:pic>
            <p:nvPicPr>
              <p:cNvPr id="11" name="Bild 1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5521609" y="881453"/>
                <a:ext cx="2479507" cy="3542154"/>
              </a:xfrm>
              <a:prstGeom prst="rect">
                <a:avLst/>
              </a:prstGeom>
            </p:spPr>
          </p:pic>
          <p:sp>
            <p:nvSpPr>
              <p:cNvPr id="26" name="Gebogener Pfeil 25"/>
              <p:cNvSpPr/>
              <p:nvPr/>
            </p:nvSpPr>
            <p:spPr bwMode="auto">
              <a:xfrm rot="10420175" flipH="1">
                <a:off x="3905284" y="3127378"/>
                <a:ext cx="1116556" cy="102969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0364156"/>
                  <a:gd name="adj5" fmla="val 12500"/>
                </a:avLst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6" name="Textfeld 15"/>
            <p:cNvSpPr txBox="1"/>
            <p:nvPr/>
          </p:nvSpPr>
          <p:spPr>
            <a:xfrm>
              <a:off x="7405717" y="1628800"/>
              <a:ext cx="83869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T=2.33T</a:t>
              </a:r>
              <a:r>
                <a:rPr lang="de-DE" sz="1200" baseline="-25000" dirty="0" smtClean="0"/>
                <a:t>C</a:t>
              </a:r>
              <a:endParaRPr lang="de-DE" sz="1200" baseline="-25000" dirty="0"/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7452320" y="4149080"/>
              <a:ext cx="83869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T=2.33T</a:t>
              </a:r>
              <a:r>
                <a:rPr lang="de-DE" sz="1200" baseline="-25000" dirty="0" smtClean="0"/>
                <a:t>C</a:t>
              </a:r>
              <a:endParaRPr lang="de-DE" sz="1200" baseline="-25000" dirty="0"/>
            </a:p>
          </p:txBody>
        </p:sp>
      </p:grpSp>
      <p:sp>
        <p:nvSpPr>
          <p:cNvPr id="18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C537-B8E2-7245-A622-51F844BD851E}" type="slidenum">
              <a:rPr lang="de-CH" smtClean="0"/>
              <a:pPr/>
              <a:t>19</a:t>
            </a:fld>
            <a:endParaRPr lang="de-CH" sz="1400"/>
          </a:p>
        </p:txBody>
      </p:sp>
    </p:spTree>
    <p:extLst>
      <p:ext uri="{BB962C8B-B14F-4D97-AF65-F5344CB8AC3E}">
        <p14:creationId xmlns:p14="http://schemas.microsoft.com/office/powerpoint/2010/main" val="1125706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30th, 2012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Heavy Quarkonia in the QGP, from EFT's and potentials</a:t>
            </a:r>
            <a:endParaRPr lang="de-CH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Heavy </a:t>
            </a:r>
            <a:r>
              <a:rPr lang="de-DE" dirty="0" err="1" smtClean="0"/>
              <a:t>Quarkonia</a:t>
            </a:r>
            <a:r>
              <a:rPr lang="de-DE" dirty="0" smtClean="0"/>
              <a:t> </a:t>
            </a:r>
            <a:r>
              <a:rPr lang="de-DE" dirty="0" err="1" smtClean="0"/>
              <a:t>suppression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QGP</a:t>
            </a:r>
            <a:endParaRPr lang="de-DE" dirty="0"/>
          </a:p>
        </p:txBody>
      </p:sp>
      <p:grpSp>
        <p:nvGrpSpPr>
          <p:cNvPr id="48" name="Group 32" descr=" 12"/>
          <p:cNvGrpSpPr/>
          <p:nvPr/>
        </p:nvGrpSpPr>
        <p:grpSpPr>
          <a:xfrm>
            <a:off x="539551" y="1196752"/>
            <a:ext cx="4320481" cy="707886"/>
            <a:chOff x="685799" y="5629285"/>
            <a:chExt cx="3924652" cy="707886"/>
          </a:xfrm>
        </p:grpSpPr>
        <p:sp>
          <p:nvSpPr>
            <p:cNvPr id="49" name="Textfeld 4"/>
            <p:cNvSpPr txBox="1"/>
            <p:nvPr/>
          </p:nvSpPr>
          <p:spPr>
            <a:xfrm>
              <a:off x="878888" y="5629285"/>
              <a:ext cx="37315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A decade of QGP related J/Psi</a:t>
              </a:r>
            </a:p>
            <a:p>
              <a:pPr marL="514350" indent="-514350"/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suppression from RHIC / now LHC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50" name="Rectangle 9"/>
            <p:cNvSpPr/>
            <p:nvPr/>
          </p:nvSpPr>
          <p:spPr>
            <a:xfrm>
              <a:off x="685799" y="5927219"/>
              <a:ext cx="125561" cy="121920"/>
            </a:xfrm>
            <a:prstGeom prst="rect">
              <a:avLst/>
            </a:prstGeom>
            <a:solidFill>
              <a:srgbClr val="FF660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6" name="Diagonal liegende Ecken des Rechtecks abrunden 5"/>
          <p:cNvSpPr/>
          <p:nvPr/>
        </p:nvSpPr>
        <p:spPr bwMode="auto">
          <a:xfrm>
            <a:off x="899592" y="1916832"/>
            <a:ext cx="3096344" cy="2376264"/>
          </a:xfrm>
          <a:prstGeom prst="round2Diag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 rot="16200000">
            <a:off x="2970152" y="2890299"/>
            <a:ext cx="1551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CMS: JHEP </a:t>
            </a:r>
            <a:r>
              <a:rPr lang="de-DE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1205 (2012) </a:t>
            </a:r>
            <a:r>
              <a:rPr lang="de-DE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063</a:t>
            </a:r>
          </a:p>
          <a:p>
            <a:pPr algn="ctr"/>
            <a:r>
              <a:rPr lang="de-DE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STAR: arXiv</a:t>
            </a:r>
            <a:r>
              <a:rPr lang="de-DE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de-DE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1107.0532</a:t>
            </a:r>
            <a:endParaRPr lang="de-DE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Diagonal liegende Ecken des Rechtecks abrunden 26"/>
          <p:cNvSpPr/>
          <p:nvPr/>
        </p:nvSpPr>
        <p:spPr bwMode="auto">
          <a:xfrm>
            <a:off x="755576" y="4348170"/>
            <a:ext cx="3240360" cy="2118246"/>
          </a:xfrm>
          <a:prstGeom prst="round2Diag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50" y="4452085"/>
            <a:ext cx="2688034" cy="1997017"/>
          </a:xfrm>
          <a:prstGeom prst="rect">
            <a:avLst/>
          </a:prstGeom>
        </p:spPr>
      </p:pic>
      <p:sp>
        <p:nvSpPr>
          <p:cNvPr id="29" name="Textfeld 28"/>
          <p:cNvSpPr txBox="1"/>
          <p:nvPr/>
        </p:nvSpPr>
        <p:spPr>
          <a:xfrm rot="16200000">
            <a:off x="2916761" y="5194554"/>
            <a:ext cx="16635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800" b="1" dirty="0" smtClean="0">
                <a:solidFill>
                  <a:srgbClr val="7F7F7F"/>
                </a:solidFill>
              </a:rPr>
              <a:t> ALICE: </a:t>
            </a:r>
            <a:r>
              <a:rPr lang="de-DE" sz="800" b="1" dirty="0">
                <a:solidFill>
                  <a:srgbClr val="7F7F7F"/>
                </a:solidFill>
              </a:rPr>
              <a:t>arXiv:</a:t>
            </a:r>
            <a:r>
              <a:rPr lang="de-DE" sz="800" b="1" dirty="0" smtClean="0">
                <a:solidFill>
                  <a:srgbClr val="7F7F7F"/>
                </a:solidFill>
              </a:rPr>
              <a:t>1202.1383</a:t>
            </a:r>
          </a:p>
          <a:p>
            <a:pPr algn="ctr"/>
            <a:r>
              <a:rPr lang="de-DE" sz="800" b="1" dirty="0" smtClean="0">
                <a:solidFill>
                  <a:srgbClr val="7F7F7F"/>
                </a:solidFill>
              </a:rPr>
              <a:t>PHENIX: </a:t>
            </a:r>
            <a:r>
              <a:rPr lang="hu-HU" sz="800" b="1" dirty="0" smtClean="0">
                <a:solidFill>
                  <a:srgbClr val="7F7F7F"/>
                </a:solidFill>
              </a:rPr>
              <a:t>PRL </a:t>
            </a:r>
            <a:r>
              <a:rPr lang="hu-HU" sz="800" b="1" dirty="0">
                <a:solidFill>
                  <a:srgbClr val="7F7F7F"/>
                </a:solidFill>
              </a:rPr>
              <a:t>98 (2007) </a:t>
            </a:r>
            <a:r>
              <a:rPr lang="hu-HU" sz="800" b="1" dirty="0" smtClean="0">
                <a:solidFill>
                  <a:srgbClr val="7F7F7F"/>
                </a:solidFill>
              </a:rPr>
              <a:t>232301</a:t>
            </a:r>
            <a:endParaRPr lang="de-DE" sz="800" b="1" dirty="0">
              <a:solidFill>
                <a:srgbClr val="7F7F7F"/>
              </a:solidFill>
            </a:endParaRPr>
          </a:p>
        </p:txBody>
      </p:sp>
      <p:pic>
        <p:nvPicPr>
          <p:cNvPr id="15" name="Bild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363" y="1956453"/>
            <a:ext cx="2344050" cy="2294308"/>
          </a:xfrm>
          <a:prstGeom prst="rect">
            <a:avLst/>
          </a:prstGeom>
        </p:spPr>
      </p:pic>
      <p:grpSp>
        <p:nvGrpSpPr>
          <p:cNvPr id="18" name="Gruppierung 17"/>
          <p:cNvGrpSpPr/>
          <p:nvPr/>
        </p:nvGrpSpPr>
        <p:grpSpPr>
          <a:xfrm>
            <a:off x="4851566" y="1340768"/>
            <a:ext cx="4112922" cy="5112568"/>
            <a:chOff x="4851566" y="1340768"/>
            <a:chExt cx="4112922" cy="5112568"/>
          </a:xfrm>
        </p:grpSpPr>
        <p:sp>
          <p:nvSpPr>
            <p:cNvPr id="28" name="Diagonal liegende Ecken des Rechtecks abrunden 27"/>
            <p:cNvSpPr/>
            <p:nvPr/>
          </p:nvSpPr>
          <p:spPr bwMode="auto">
            <a:xfrm>
              <a:off x="5292080" y="4149080"/>
              <a:ext cx="3456384" cy="2304256"/>
            </a:xfrm>
            <a:prstGeom prst="round2Diag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 rot="16200000">
              <a:off x="4258193" y="3958160"/>
              <a:ext cx="1586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000" b="1" dirty="0" smtClean="0">
                  <a:solidFill>
                    <a:schemeClr val="bg1">
                      <a:lumMod val="50000"/>
                    </a:schemeClr>
                  </a:solidFill>
                </a:rPr>
                <a:t>CMS Collaboration</a:t>
              </a:r>
            </a:p>
            <a:p>
              <a:pPr algn="ctr"/>
              <a:r>
                <a:rPr lang="hu-HU" sz="1000" b="1" dirty="0" smtClean="0">
                  <a:solidFill>
                    <a:schemeClr val="bg1">
                      <a:lumMod val="50000"/>
                    </a:schemeClr>
                  </a:solidFill>
                </a:rPr>
                <a:t>PRL 107</a:t>
              </a:r>
              <a:r>
                <a:rPr lang="hu-HU" sz="10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hu-HU" sz="1000" b="1" dirty="0" smtClean="0">
                  <a:solidFill>
                    <a:schemeClr val="bg1">
                      <a:lumMod val="50000"/>
                    </a:schemeClr>
                  </a:solidFill>
                </a:rPr>
                <a:t>(2011) 052302</a:t>
              </a:r>
              <a:endParaRPr lang="de-DE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43" name="Group 32" descr=" 12"/>
            <p:cNvGrpSpPr/>
            <p:nvPr/>
          </p:nvGrpSpPr>
          <p:grpSpPr>
            <a:xfrm>
              <a:off x="4941440" y="1340768"/>
              <a:ext cx="4023048" cy="400110"/>
              <a:chOff x="685799" y="5617091"/>
              <a:chExt cx="4023048" cy="400110"/>
            </a:xfrm>
          </p:grpSpPr>
          <p:sp>
            <p:nvSpPr>
              <p:cNvPr id="44" name="Textfeld 4"/>
              <p:cNvSpPr txBox="1"/>
              <p:nvPr/>
            </p:nvSpPr>
            <p:spPr>
              <a:xfrm>
                <a:off x="878888" y="5617091"/>
                <a:ext cx="382995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Clean results for </a:t>
                </a:r>
                <a:r>
                  <a:rPr lang="en-US" sz="20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ϒ</a:t>
                </a:r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 spectra  at LHC</a:t>
                </a:r>
                <a:endPara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5" name="Rectangle 9"/>
              <p:cNvSpPr/>
              <p:nvPr/>
            </p:nvSpPr>
            <p:spPr>
              <a:xfrm>
                <a:off x="685799" y="5772150"/>
                <a:ext cx="125561" cy="121920"/>
              </a:xfrm>
              <a:prstGeom prst="rect">
                <a:avLst/>
              </a:prstGeom>
              <a:solidFill>
                <a:srgbClr val="FF6600"/>
              </a:solidFill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26" name="Diagonal liegende Ecken des Rechtecks abrunden 25"/>
            <p:cNvSpPr/>
            <p:nvPr/>
          </p:nvSpPr>
          <p:spPr bwMode="auto">
            <a:xfrm>
              <a:off x="5292080" y="1772816"/>
              <a:ext cx="3456384" cy="2304256"/>
            </a:xfrm>
            <a:prstGeom prst="round2Diag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16" name="Bild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48835" y="1950700"/>
              <a:ext cx="3075910" cy="2088232"/>
            </a:xfrm>
            <a:prstGeom prst="rect">
              <a:avLst/>
            </a:prstGeom>
          </p:spPr>
        </p:pic>
        <p:sp>
          <p:nvSpPr>
            <p:cNvPr id="7" name="Textfeld 6"/>
            <p:cNvSpPr txBox="1"/>
            <p:nvPr/>
          </p:nvSpPr>
          <p:spPr>
            <a:xfrm>
              <a:off x="5827953" y="1700808"/>
              <a:ext cx="2454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Bottomonium</a:t>
              </a:r>
              <a:r>
                <a:rPr lang="de-DE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 in </a:t>
              </a:r>
              <a:r>
                <a:rPr lang="de-DE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p+p</a:t>
              </a:r>
              <a:r>
                <a:rPr lang="de-DE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de-DE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collisions</a:t>
              </a:r>
              <a:endPara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  <p:pic>
          <p:nvPicPr>
            <p:cNvPr id="17" name="Bild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51069" y="4326964"/>
              <a:ext cx="3081371" cy="2072369"/>
            </a:xfrm>
            <a:prstGeom prst="rect">
              <a:avLst/>
            </a:prstGeom>
          </p:spPr>
        </p:pic>
        <p:sp>
          <p:nvSpPr>
            <p:cNvPr id="23" name="Textfeld 22"/>
            <p:cNvSpPr txBox="1"/>
            <p:nvPr/>
          </p:nvSpPr>
          <p:spPr>
            <a:xfrm>
              <a:off x="5809657" y="4081833"/>
              <a:ext cx="2057777" cy="239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Bottomonium</a:t>
              </a:r>
              <a:r>
                <a:rPr lang="de-DE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 in </a:t>
              </a:r>
              <a:r>
                <a:rPr lang="de-DE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Pb+Pb</a:t>
              </a:r>
              <a:r>
                <a:rPr lang="de-DE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de-DE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collisions</a:t>
              </a:r>
              <a:endPara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4" name="Foliennummernplatzhalt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C537-B8E2-7245-A622-51F844BD851E}" type="slidenum">
              <a:rPr lang="de-CH" smtClean="0"/>
              <a:pPr/>
              <a:t>2</a:t>
            </a:fld>
            <a:endParaRPr lang="de-CH" sz="1400"/>
          </a:p>
        </p:txBody>
      </p:sp>
    </p:spTree>
    <p:extLst>
      <p:ext uri="{BB962C8B-B14F-4D97-AF65-F5344CB8AC3E}">
        <p14:creationId xmlns:p14="http://schemas.microsoft.com/office/powerpoint/2010/main" val="5262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onal liegende Ecken des Rechtecks abrunden 7"/>
          <p:cNvSpPr/>
          <p:nvPr/>
        </p:nvSpPr>
        <p:spPr bwMode="auto">
          <a:xfrm>
            <a:off x="1547664" y="1484784"/>
            <a:ext cx="6264696" cy="2664296"/>
          </a:xfrm>
          <a:prstGeom prst="round2DiagRect">
            <a:avLst/>
          </a:prstGeom>
          <a:solidFill>
            <a:srgbClr val="FFFFFF">
              <a:alpha val="92000"/>
            </a:srgb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Generic</a:t>
            </a:r>
            <a:r>
              <a:rPr lang="de-DE" dirty="0" smtClean="0"/>
              <a:t> </a:t>
            </a:r>
            <a:r>
              <a:rPr lang="de-DE" dirty="0" err="1" smtClean="0"/>
              <a:t>features</a:t>
            </a:r>
            <a:r>
              <a:rPr lang="de-DE" dirty="0" smtClean="0"/>
              <a:t> of </a:t>
            </a:r>
            <a:r>
              <a:rPr lang="de-DE" dirty="0" err="1" smtClean="0"/>
              <a:t>the</a:t>
            </a:r>
            <a:r>
              <a:rPr lang="de-DE" dirty="0" smtClean="0"/>
              <a:t> 1-d </a:t>
            </a:r>
            <a:r>
              <a:rPr lang="de-DE" dirty="0" err="1" smtClean="0"/>
              <a:t>simulation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30th, 2012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Heavy Quarkonia in the QGP, from EFT's and potentials</a:t>
            </a:r>
            <a:endParaRPr lang="de-CH"/>
          </a:p>
        </p:txBody>
      </p:sp>
      <p:pic>
        <p:nvPicPr>
          <p:cNvPr id="7" name="Bild 6" descr="Averages_LAINE_POT_LCORRD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72412" y="20076"/>
            <a:ext cx="2664296" cy="5449696"/>
          </a:xfrm>
          <a:prstGeom prst="rect">
            <a:avLst/>
          </a:prstGeom>
        </p:spPr>
      </p:pic>
      <p:grpSp>
        <p:nvGrpSpPr>
          <p:cNvPr id="9" name="Group 32" descr=" 12"/>
          <p:cNvGrpSpPr/>
          <p:nvPr/>
        </p:nvGrpSpPr>
        <p:grpSpPr>
          <a:xfrm>
            <a:off x="576065" y="4581128"/>
            <a:ext cx="8676455" cy="605294"/>
            <a:chOff x="685799" y="5617091"/>
            <a:chExt cx="7660294" cy="605294"/>
          </a:xfrm>
        </p:grpSpPr>
        <p:sp>
          <p:nvSpPr>
            <p:cNvPr id="10" name="Textfeld 4"/>
            <p:cNvSpPr txBox="1"/>
            <p:nvPr/>
          </p:nvSpPr>
          <p:spPr>
            <a:xfrm>
              <a:off x="878888" y="5617091"/>
              <a:ext cx="7467205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x-none" sz="2000" dirty="0" smtClean="0">
                  <a:solidFill>
                    <a:srgbClr val="404040"/>
                  </a:solidFill>
                  <a:latin typeface="Calibri"/>
                  <a:cs typeface="Calibri"/>
                </a:rPr>
                <a:t>Unitarity is preserved in each member of the </a:t>
              </a:r>
              <a:r>
                <a:rPr lang="x-none" sz="2000" dirty="0">
                  <a:solidFill>
                    <a:srgbClr val="404040"/>
                  </a:solidFill>
                  <a:latin typeface="Calibri"/>
                  <a:cs typeface="Calibri"/>
                </a:rPr>
                <a:t>stochastic ensemble </a:t>
              </a:r>
              <a:r>
                <a:rPr lang="x-none" sz="2000" dirty="0" smtClean="0">
                  <a:solidFill>
                    <a:srgbClr val="404040"/>
                  </a:solidFill>
                  <a:latin typeface="Calibri"/>
                  <a:cs typeface="Calibri"/>
                </a:rPr>
                <a:t>&lt;|Ψ</a:t>
              </a:r>
              <a:r>
                <a:rPr lang="x-none" sz="2000" baseline="-25000" dirty="0" smtClean="0">
                  <a:solidFill>
                    <a:srgbClr val="404040"/>
                  </a:solidFill>
                  <a:latin typeface="Calibri"/>
                  <a:cs typeface="Calibri"/>
                </a:rPr>
                <a:t>QQ</a:t>
              </a:r>
              <a:r>
                <a:rPr lang="x-none" sz="2000" dirty="0" smtClean="0">
                  <a:solidFill>
                    <a:srgbClr val="404040"/>
                  </a:solidFill>
                  <a:latin typeface="Calibri"/>
                  <a:cs typeface="Calibri"/>
                </a:rPr>
                <a:t>|&gt;=1</a:t>
              </a:r>
              <a:endParaRPr lang="en-US" sz="2000" baseline="-25000" dirty="0">
                <a:solidFill>
                  <a:srgbClr val="404040"/>
                </a:solidFill>
                <a:latin typeface="Calibri"/>
                <a:cs typeface="Calibri"/>
              </a:endParaRPr>
            </a:p>
            <a:p>
              <a:pPr marL="514350" indent="-514350"/>
              <a:endParaRPr lang="en-US" sz="2000" baseline="30000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11" name="Rectangle 9"/>
            <p:cNvSpPr/>
            <p:nvPr/>
          </p:nvSpPr>
          <p:spPr>
            <a:xfrm>
              <a:off x="685799" y="5772150"/>
              <a:ext cx="125561" cy="121920"/>
            </a:xfrm>
            <a:prstGeom prst="rect">
              <a:avLst/>
            </a:prstGeom>
            <a:solidFill>
              <a:srgbClr val="FF660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2" name="Group 32" descr=" 12"/>
          <p:cNvGrpSpPr/>
          <p:nvPr/>
        </p:nvGrpSpPr>
        <p:grpSpPr>
          <a:xfrm>
            <a:off x="572540" y="5117122"/>
            <a:ext cx="8676455" cy="400110"/>
            <a:chOff x="685799" y="5617091"/>
            <a:chExt cx="7660294" cy="400110"/>
          </a:xfrm>
        </p:grpSpPr>
        <p:sp>
          <p:nvSpPr>
            <p:cNvPr id="13" name="Textfeld 4"/>
            <p:cNvSpPr txBox="1"/>
            <p:nvPr/>
          </p:nvSpPr>
          <p:spPr>
            <a:xfrm>
              <a:off x="878888" y="5617091"/>
              <a:ext cx="7467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x-none" sz="2000" dirty="0" smtClean="0">
                  <a:solidFill>
                    <a:srgbClr val="404040"/>
                  </a:solidFill>
                  <a:latin typeface="Calibri"/>
                  <a:cs typeface="Calibri"/>
                </a:rPr>
                <a:t>Imaginary part emerges after averaging |&lt;Ψ</a:t>
              </a:r>
              <a:r>
                <a:rPr lang="x-none" sz="2000" baseline="-25000" dirty="0" smtClean="0">
                  <a:solidFill>
                    <a:srgbClr val="404040"/>
                  </a:solidFill>
                  <a:latin typeface="Calibri"/>
                  <a:cs typeface="Calibri"/>
                </a:rPr>
                <a:t>QQ</a:t>
              </a:r>
              <a:r>
                <a:rPr lang="x-none" sz="2000" dirty="0" smtClean="0">
                  <a:solidFill>
                    <a:srgbClr val="404040"/>
                  </a:solidFill>
                  <a:latin typeface="Calibri"/>
                  <a:cs typeface="Calibri"/>
                </a:rPr>
                <a:t>&gt;|&lt;1</a:t>
              </a:r>
              <a:endParaRPr lang="en-US" sz="2000" baseline="-25000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14" name="Rectangle 9"/>
            <p:cNvSpPr/>
            <p:nvPr/>
          </p:nvSpPr>
          <p:spPr>
            <a:xfrm>
              <a:off x="685799" y="5772150"/>
              <a:ext cx="125561" cy="121920"/>
            </a:xfrm>
            <a:prstGeom prst="rect">
              <a:avLst/>
            </a:prstGeom>
            <a:solidFill>
              <a:srgbClr val="FF660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5" name="Group 32" descr=" 12"/>
          <p:cNvGrpSpPr/>
          <p:nvPr/>
        </p:nvGrpSpPr>
        <p:grpSpPr>
          <a:xfrm>
            <a:off x="576065" y="5693186"/>
            <a:ext cx="8676455" cy="400110"/>
            <a:chOff x="685799" y="5617091"/>
            <a:chExt cx="7660294" cy="400110"/>
          </a:xfrm>
        </p:grpSpPr>
        <p:sp>
          <p:nvSpPr>
            <p:cNvPr id="16" name="Textfeld 4"/>
            <p:cNvSpPr txBox="1"/>
            <p:nvPr/>
          </p:nvSpPr>
          <p:spPr>
            <a:xfrm>
              <a:off x="878888" y="5617091"/>
              <a:ext cx="7467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x-none" sz="2000" dirty="0" smtClean="0">
                  <a:solidFill>
                    <a:srgbClr val="404040"/>
                  </a:solidFill>
                  <a:latin typeface="Calibri"/>
                  <a:cs typeface="Calibri"/>
                </a:rPr>
                <a:t>Diagonal noise: Correlation length l</a:t>
              </a:r>
              <a:r>
                <a:rPr lang="x-none" sz="2000" baseline="-25000" dirty="0" smtClean="0">
                  <a:solidFill>
                    <a:srgbClr val="404040"/>
                  </a:solidFill>
                  <a:latin typeface="Calibri"/>
                  <a:cs typeface="Calibri"/>
                </a:rPr>
                <a:t>corr</a:t>
              </a:r>
              <a:r>
                <a:rPr lang="x-none" sz="2000" dirty="0" smtClean="0">
                  <a:solidFill>
                    <a:srgbClr val="404040"/>
                  </a:solidFill>
                  <a:latin typeface="Calibri"/>
                  <a:cs typeface="Calibri"/>
                </a:rPr>
                <a:t>= dx &lt;&lt; 2π/T</a:t>
              </a:r>
              <a:endParaRPr lang="en-US" sz="2000" baseline="-25000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17" name="Rectangle 9"/>
            <p:cNvSpPr/>
            <p:nvPr/>
          </p:nvSpPr>
          <p:spPr>
            <a:xfrm>
              <a:off x="685799" y="5772150"/>
              <a:ext cx="125561" cy="121920"/>
            </a:xfrm>
            <a:prstGeom prst="rect">
              <a:avLst/>
            </a:prstGeom>
            <a:solidFill>
              <a:srgbClr val="FF660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C537-B8E2-7245-A622-51F844BD851E}" type="slidenum">
              <a:rPr lang="de-CH" smtClean="0"/>
              <a:pPr/>
              <a:t>20</a:t>
            </a:fld>
            <a:endParaRPr lang="de-CH" sz="1400"/>
          </a:p>
        </p:txBody>
      </p:sp>
    </p:spTree>
    <p:extLst>
      <p:ext uri="{BB962C8B-B14F-4D97-AF65-F5344CB8AC3E}">
        <p14:creationId xmlns:p14="http://schemas.microsoft.com/office/powerpoint/2010/main" val="3894930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gonal liegende Ecken des Rechtecks abrunden 6"/>
          <p:cNvSpPr/>
          <p:nvPr/>
        </p:nvSpPr>
        <p:spPr bwMode="auto">
          <a:xfrm>
            <a:off x="539552" y="1340768"/>
            <a:ext cx="4104456" cy="3312368"/>
          </a:xfrm>
          <a:prstGeom prst="round2DiagRect">
            <a:avLst/>
          </a:prstGeom>
          <a:solidFill>
            <a:srgbClr val="FFFFFF">
              <a:alpha val="92000"/>
            </a:srgb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</a:t>
            </a:r>
            <a:r>
              <a:rPr lang="de-DE" dirty="0" smtClean="0"/>
              <a:t>eavy </a:t>
            </a:r>
            <a:r>
              <a:rPr lang="de-DE" dirty="0" err="1" smtClean="0"/>
              <a:t>quarkonium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QGP I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30th, 2012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Heavy Quarkonia in the QGP, from EFT's and potentials</a:t>
            </a:r>
            <a:endParaRPr lang="de-CH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8973" y="1304369"/>
            <a:ext cx="3055369" cy="3642162"/>
          </a:xfrm>
          <a:prstGeom prst="rect">
            <a:avLst/>
          </a:prstGeom>
        </p:spPr>
      </p:pic>
      <p:grpSp>
        <p:nvGrpSpPr>
          <p:cNvPr id="10" name="Group 32" descr=" 12"/>
          <p:cNvGrpSpPr/>
          <p:nvPr/>
        </p:nvGrpSpPr>
        <p:grpSpPr>
          <a:xfrm>
            <a:off x="465957" y="5405154"/>
            <a:ext cx="8676455" cy="400110"/>
            <a:chOff x="685799" y="5617091"/>
            <a:chExt cx="7660294" cy="400110"/>
          </a:xfrm>
        </p:grpSpPr>
        <p:sp>
          <p:nvSpPr>
            <p:cNvPr id="11" name="Textfeld 4"/>
            <p:cNvSpPr txBox="1"/>
            <p:nvPr/>
          </p:nvSpPr>
          <p:spPr>
            <a:xfrm>
              <a:off x="878888" y="5617091"/>
              <a:ext cx="7467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en-US" sz="2000" dirty="0" smtClean="0">
                  <a:solidFill>
                    <a:srgbClr val="404040"/>
                  </a:solidFill>
                  <a:latin typeface="Calibri"/>
                  <a:cs typeface="Calibri"/>
                </a:rPr>
                <a:t>Populating of higher states: Noise vs. mixing through h(x)</a:t>
              </a:r>
              <a:endParaRPr lang="en-US" sz="2000" baseline="30000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12" name="Rectangle 9"/>
            <p:cNvSpPr/>
            <p:nvPr/>
          </p:nvSpPr>
          <p:spPr>
            <a:xfrm>
              <a:off x="685799" y="5772150"/>
              <a:ext cx="125561" cy="121920"/>
            </a:xfrm>
            <a:prstGeom prst="rect">
              <a:avLst/>
            </a:prstGeom>
            <a:solidFill>
              <a:srgbClr val="FF660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3" name="Group 32" descr=" 12"/>
          <p:cNvGrpSpPr/>
          <p:nvPr/>
        </p:nvGrpSpPr>
        <p:grpSpPr>
          <a:xfrm>
            <a:off x="467544" y="4913292"/>
            <a:ext cx="8676455" cy="707886"/>
            <a:chOff x="685799" y="5617091"/>
            <a:chExt cx="7660294" cy="707886"/>
          </a:xfrm>
        </p:grpSpPr>
        <p:sp>
          <p:nvSpPr>
            <p:cNvPr id="14" name="Textfeld 4"/>
            <p:cNvSpPr txBox="1"/>
            <p:nvPr/>
          </p:nvSpPr>
          <p:spPr>
            <a:xfrm>
              <a:off x="878888" y="5617091"/>
              <a:ext cx="74672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en-US" sz="2000" dirty="0" smtClean="0">
                  <a:solidFill>
                    <a:srgbClr val="404040"/>
                  </a:solidFill>
                  <a:latin typeface="Calibri"/>
                  <a:cs typeface="Calibri"/>
                </a:rPr>
                <a:t>Exponential suppression in </a:t>
              </a:r>
              <a:r>
                <a:rPr lang="en-US" sz="2000" dirty="0" err="1" smtClean="0">
                  <a:solidFill>
                    <a:srgbClr val="404040"/>
                  </a:solidFill>
                  <a:latin typeface="Calibri"/>
                  <a:cs typeface="Calibri"/>
                </a:rPr>
                <a:t>P</a:t>
              </a:r>
              <a:r>
                <a:rPr lang="en-US" sz="2000" baseline="30000" dirty="0" err="1" smtClean="0">
                  <a:solidFill>
                    <a:srgbClr val="404040"/>
                  </a:solidFill>
                  <a:latin typeface="Calibri"/>
                  <a:cs typeface="Calibri"/>
                </a:rPr>
                <a:t>v</a:t>
              </a:r>
              <a:r>
                <a:rPr lang="en-US" sz="2000" dirty="0" smtClean="0">
                  <a:solidFill>
                    <a:srgbClr val="404040"/>
                  </a:solidFill>
                  <a:latin typeface="Calibri"/>
                  <a:cs typeface="Calibri"/>
                </a:rPr>
                <a:t>(t): v(x) and </a:t>
              </a:r>
              <a:r>
                <a:rPr lang="x-none" sz="2000" dirty="0" smtClean="0">
                  <a:solidFill>
                    <a:srgbClr val="404040"/>
                  </a:solidFill>
                  <a:latin typeface="Calibri"/>
                  <a:cs typeface="Calibri"/>
                </a:rPr>
                <a:t>Γ(x,x) determine speed</a:t>
              </a:r>
              <a:endParaRPr lang="en-US" sz="2000" baseline="-25000" dirty="0">
                <a:solidFill>
                  <a:srgbClr val="404040"/>
                </a:solidFill>
                <a:latin typeface="Calibri"/>
                <a:cs typeface="Calibri"/>
              </a:endParaRPr>
            </a:p>
            <a:p>
              <a:pPr marL="514350" indent="-514350"/>
              <a:r>
                <a:rPr lang="en-US" sz="2000" dirty="0" smtClean="0">
                  <a:solidFill>
                    <a:srgbClr val="404040"/>
                  </a:solidFill>
                  <a:latin typeface="Calibri"/>
                  <a:cs typeface="Calibri"/>
                </a:rPr>
                <a:t> </a:t>
              </a:r>
              <a:endParaRPr lang="en-US" sz="2000" baseline="30000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15" name="Rectangle 9"/>
            <p:cNvSpPr/>
            <p:nvPr/>
          </p:nvSpPr>
          <p:spPr>
            <a:xfrm>
              <a:off x="685799" y="5772150"/>
              <a:ext cx="125561" cy="121920"/>
            </a:xfrm>
            <a:prstGeom prst="rect">
              <a:avLst/>
            </a:prstGeom>
            <a:solidFill>
              <a:srgbClr val="FF660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6" name="Group 32" descr=" 12"/>
          <p:cNvGrpSpPr/>
          <p:nvPr/>
        </p:nvGrpSpPr>
        <p:grpSpPr>
          <a:xfrm>
            <a:off x="467544" y="5837202"/>
            <a:ext cx="9073007" cy="400110"/>
            <a:chOff x="685799" y="5617091"/>
            <a:chExt cx="8010403" cy="400110"/>
          </a:xfrm>
        </p:grpSpPr>
        <p:sp>
          <p:nvSpPr>
            <p:cNvPr id="17" name="Textfeld 4"/>
            <p:cNvSpPr txBox="1"/>
            <p:nvPr/>
          </p:nvSpPr>
          <p:spPr>
            <a:xfrm>
              <a:off x="878887" y="5617091"/>
              <a:ext cx="78173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en-US" sz="2000" dirty="0" smtClean="0">
                  <a:solidFill>
                    <a:srgbClr val="404040"/>
                  </a:solidFill>
                  <a:latin typeface="Calibri"/>
                  <a:cs typeface="Calibri"/>
                </a:rPr>
                <a:t>Very different parameter sets give similar asymptotic </a:t>
              </a:r>
              <a:r>
                <a:rPr lang="en-US" sz="2000" dirty="0" err="1" smtClean="0">
                  <a:solidFill>
                    <a:srgbClr val="404040"/>
                  </a:solidFill>
                  <a:latin typeface="Calibri"/>
                  <a:cs typeface="Calibri"/>
                </a:rPr>
                <a:t>P</a:t>
              </a:r>
              <a:r>
                <a:rPr lang="en-US" sz="2000" baseline="30000" dirty="0" err="1" smtClean="0">
                  <a:solidFill>
                    <a:srgbClr val="404040"/>
                  </a:solidFill>
                  <a:latin typeface="Calibri"/>
                  <a:cs typeface="Calibri"/>
                </a:rPr>
                <a:t>v</a:t>
              </a:r>
              <a:r>
                <a:rPr lang="en-US" sz="2000" dirty="0" smtClean="0">
                  <a:solidFill>
                    <a:srgbClr val="404040"/>
                  </a:solidFill>
                  <a:latin typeface="Calibri"/>
                  <a:cs typeface="Calibri"/>
                </a:rPr>
                <a:t>(t) -&gt; artificial</a:t>
              </a:r>
              <a:endParaRPr lang="en-US" sz="2000" baseline="30000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18" name="Rectangle 9"/>
            <p:cNvSpPr/>
            <p:nvPr/>
          </p:nvSpPr>
          <p:spPr>
            <a:xfrm>
              <a:off x="685799" y="5772150"/>
              <a:ext cx="125561" cy="121920"/>
            </a:xfrm>
            <a:prstGeom prst="rect">
              <a:avLst/>
            </a:prstGeom>
            <a:solidFill>
              <a:srgbClr val="FF660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899592" y="1346179"/>
            <a:ext cx="3558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 smtClean="0">
                <a:solidFill>
                  <a:srgbClr val="404040"/>
                </a:solidFill>
                <a:latin typeface="Calibri"/>
                <a:cs typeface="Calibri"/>
              </a:rPr>
              <a:t>Vacuum</a:t>
            </a:r>
            <a:r>
              <a:rPr lang="de-DE" sz="1600" b="1" dirty="0" smtClean="0">
                <a:solidFill>
                  <a:srgbClr val="404040"/>
                </a:solidFill>
                <a:latin typeface="Calibri"/>
                <a:cs typeface="Calibri"/>
              </a:rPr>
              <a:t> potential + </a:t>
            </a:r>
            <a:r>
              <a:rPr lang="de-DE" sz="1600" b="1" dirty="0" err="1" smtClean="0">
                <a:solidFill>
                  <a:srgbClr val="404040"/>
                </a:solidFill>
                <a:latin typeface="Calibri"/>
                <a:cs typeface="Calibri"/>
              </a:rPr>
              <a:t>linearly</a:t>
            </a:r>
            <a:r>
              <a:rPr lang="de-DE" sz="1600" b="1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de-DE" sz="1600" b="1" dirty="0" err="1" smtClean="0">
                <a:solidFill>
                  <a:srgbClr val="404040"/>
                </a:solidFill>
                <a:latin typeface="Calibri"/>
                <a:cs typeface="Calibri"/>
              </a:rPr>
              <a:t>rising</a:t>
            </a:r>
            <a:r>
              <a:rPr lang="de-DE" sz="1600" b="1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de-DE" sz="1600" b="1" dirty="0" err="1" smtClean="0">
                <a:solidFill>
                  <a:srgbClr val="404040"/>
                </a:solidFill>
                <a:latin typeface="Calibri"/>
                <a:cs typeface="Calibri"/>
              </a:rPr>
              <a:t>noise</a:t>
            </a:r>
            <a:endParaRPr lang="de-DE" sz="1600" b="1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grpSp>
        <p:nvGrpSpPr>
          <p:cNvPr id="21" name="Gruppierung 20"/>
          <p:cNvGrpSpPr/>
          <p:nvPr/>
        </p:nvGrpSpPr>
        <p:grpSpPr>
          <a:xfrm>
            <a:off x="4860032" y="1340768"/>
            <a:ext cx="4104456" cy="3312368"/>
            <a:chOff x="4860032" y="1340768"/>
            <a:chExt cx="4104456" cy="3312368"/>
          </a:xfrm>
        </p:grpSpPr>
        <p:sp>
          <p:nvSpPr>
            <p:cNvPr id="8" name="Diagonal liegende Ecken des Rechtecks abrunden 7"/>
            <p:cNvSpPr/>
            <p:nvPr/>
          </p:nvSpPr>
          <p:spPr bwMode="auto">
            <a:xfrm>
              <a:off x="4860032" y="1340768"/>
              <a:ext cx="4104456" cy="3312368"/>
            </a:xfrm>
            <a:prstGeom prst="round2DiagRect">
              <a:avLst/>
            </a:prstGeom>
            <a:solidFill>
              <a:srgbClr val="FFFFFF">
                <a:alpha val="92000"/>
              </a:srgbClr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9" name="Bild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360288" y="1320893"/>
              <a:ext cx="2959928" cy="3528390"/>
            </a:xfrm>
            <a:prstGeom prst="rect">
              <a:avLst/>
            </a:prstGeom>
          </p:spPr>
        </p:pic>
        <p:sp>
          <p:nvSpPr>
            <p:cNvPr id="20" name="Textfeld 19"/>
            <p:cNvSpPr txBox="1"/>
            <p:nvPr/>
          </p:nvSpPr>
          <p:spPr>
            <a:xfrm>
              <a:off x="5580112" y="1340768"/>
              <a:ext cx="2737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>
                  <a:solidFill>
                    <a:srgbClr val="404040"/>
                  </a:solidFill>
                  <a:latin typeface="Calibri"/>
                  <a:cs typeface="Calibri"/>
                </a:rPr>
                <a:t>Debye </a:t>
              </a:r>
              <a:r>
                <a:rPr lang="de-DE" sz="1600" b="1" dirty="0" err="1" smtClean="0">
                  <a:solidFill>
                    <a:srgbClr val="404040"/>
                  </a:solidFill>
                  <a:latin typeface="Calibri"/>
                  <a:cs typeface="Calibri"/>
                </a:rPr>
                <a:t>screening</a:t>
              </a:r>
              <a:r>
                <a:rPr lang="de-DE" sz="1600" b="1" dirty="0" smtClean="0">
                  <a:solidFill>
                    <a:srgbClr val="404040"/>
                  </a:solidFill>
                  <a:latin typeface="Calibri"/>
                  <a:cs typeface="Calibri"/>
                </a:rPr>
                <a:t> + </a:t>
              </a:r>
              <a:r>
                <a:rPr lang="de-DE" sz="1600" b="1" dirty="0" err="1" smtClean="0">
                  <a:solidFill>
                    <a:srgbClr val="404040"/>
                  </a:solidFill>
                  <a:latin typeface="Calibri"/>
                  <a:cs typeface="Calibri"/>
                </a:rPr>
                <a:t>small</a:t>
              </a:r>
              <a:r>
                <a:rPr lang="de-DE" sz="1600" b="1" dirty="0" smtClean="0">
                  <a:solidFill>
                    <a:srgbClr val="404040"/>
                  </a:solidFill>
                  <a:latin typeface="Calibri"/>
                  <a:cs typeface="Calibri"/>
                </a:rPr>
                <a:t> </a:t>
              </a:r>
              <a:r>
                <a:rPr lang="de-DE" sz="1600" b="1" dirty="0" err="1" smtClean="0">
                  <a:solidFill>
                    <a:srgbClr val="404040"/>
                  </a:solidFill>
                  <a:latin typeface="Calibri"/>
                  <a:cs typeface="Calibri"/>
                </a:rPr>
                <a:t>noise</a:t>
              </a:r>
              <a:endParaRPr lang="de-DE" sz="1600" b="1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2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C537-B8E2-7245-A622-51F844BD851E}" type="slidenum">
              <a:rPr lang="de-CH" smtClean="0"/>
              <a:pPr/>
              <a:t>21</a:t>
            </a:fld>
            <a:endParaRPr lang="de-CH" sz="1400"/>
          </a:p>
        </p:txBody>
      </p:sp>
    </p:spTree>
    <p:extLst>
      <p:ext uri="{BB962C8B-B14F-4D97-AF65-F5344CB8AC3E}">
        <p14:creationId xmlns:p14="http://schemas.microsoft.com/office/powerpoint/2010/main" val="3406408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</a:t>
            </a:r>
            <a:r>
              <a:rPr lang="de-DE" dirty="0" smtClean="0"/>
              <a:t>eavy </a:t>
            </a:r>
            <a:r>
              <a:rPr lang="de-DE" dirty="0" err="1"/>
              <a:t>quarkonium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QGP </a:t>
            </a:r>
            <a:r>
              <a:rPr lang="de-DE" dirty="0" smtClean="0"/>
              <a:t>II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30th, 2012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Heavy Quarkonia in the QGP, from EFT's and potentials</a:t>
            </a:r>
            <a:endParaRPr lang="de-CH"/>
          </a:p>
        </p:txBody>
      </p:sp>
      <p:sp>
        <p:nvSpPr>
          <p:cNvPr id="7" name="Diagonal liegende Ecken des Rechtecks abrunden 6"/>
          <p:cNvSpPr/>
          <p:nvPr/>
        </p:nvSpPr>
        <p:spPr bwMode="auto">
          <a:xfrm>
            <a:off x="2339752" y="1484784"/>
            <a:ext cx="4104456" cy="3312368"/>
          </a:xfrm>
          <a:prstGeom prst="round2DiagRect">
            <a:avLst/>
          </a:prstGeom>
          <a:solidFill>
            <a:srgbClr val="FFFFFF">
              <a:alpha val="92000"/>
            </a:srgb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51609" y="1416807"/>
            <a:ext cx="3080741" cy="3672406"/>
          </a:xfrm>
          <a:prstGeom prst="rect">
            <a:avLst/>
          </a:prstGeom>
        </p:spPr>
      </p:pic>
      <p:grpSp>
        <p:nvGrpSpPr>
          <p:cNvPr id="11" name="Group 32" descr=" 12"/>
          <p:cNvGrpSpPr/>
          <p:nvPr/>
        </p:nvGrpSpPr>
        <p:grpSpPr>
          <a:xfrm>
            <a:off x="1440161" y="5013176"/>
            <a:ext cx="8676455" cy="400110"/>
            <a:chOff x="685799" y="5617091"/>
            <a:chExt cx="7660294" cy="400110"/>
          </a:xfrm>
        </p:grpSpPr>
        <p:sp>
          <p:nvSpPr>
            <p:cNvPr id="12" name="Textfeld 4"/>
            <p:cNvSpPr txBox="1"/>
            <p:nvPr/>
          </p:nvSpPr>
          <p:spPr>
            <a:xfrm>
              <a:off x="878888" y="5617091"/>
              <a:ext cx="7467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en-US" sz="2000" dirty="0" smtClean="0">
                  <a:solidFill>
                    <a:srgbClr val="404040"/>
                  </a:solidFill>
                  <a:latin typeface="Calibri"/>
                  <a:cs typeface="Calibri"/>
                </a:rPr>
                <a:t>Mixing through h(x) with </a:t>
              </a:r>
              <a:r>
                <a:rPr lang="en-US" sz="2000" dirty="0" err="1" smtClean="0">
                  <a:solidFill>
                    <a:srgbClr val="404040"/>
                  </a:solidFill>
                  <a:latin typeface="Calibri"/>
                  <a:cs typeface="Calibri"/>
                </a:rPr>
                <a:t>m</a:t>
              </a:r>
              <a:r>
                <a:rPr lang="en-US" sz="2000" baseline="-25000" dirty="0" err="1" smtClean="0">
                  <a:solidFill>
                    <a:srgbClr val="404040"/>
                  </a:solidFill>
                  <a:latin typeface="Calibri"/>
                  <a:cs typeface="Calibri"/>
                </a:rPr>
                <a:t>D</a:t>
              </a:r>
              <a:r>
                <a:rPr lang="en-US" sz="2000" dirty="0" smtClean="0">
                  <a:solidFill>
                    <a:srgbClr val="404040"/>
                  </a:solidFill>
                  <a:latin typeface="Calibri"/>
                  <a:cs typeface="Calibri"/>
                </a:rPr>
                <a:t>=5GeV</a:t>
              </a:r>
              <a:endParaRPr lang="en-US" sz="2000" baseline="30000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13" name="Rectangle 9"/>
            <p:cNvSpPr/>
            <p:nvPr/>
          </p:nvSpPr>
          <p:spPr>
            <a:xfrm>
              <a:off x="685799" y="5772150"/>
              <a:ext cx="125561" cy="121920"/>
            </a:xfrm>
            <a:prstGeom prst="rect">
              <a:avLst/>
            </a:prstGeom>
            <a:solidFill>
              <a:srgbClr val="FF660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3053952" y="1450337"/>
            <a:ext cx="2814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404040"/>
                </a:solidFill>
                <a:latin typeface="Calibri"/>
                <a:cs typeface="Calibri"/>
              </a:rPr>
              <a:t>Debye </a:t>
            </a:r>
            <a:r>
              <a:rPr lang="de-DE" sz="1600" b="1" dirty="0" err="1" smtClean="0">
                <a:solidFill>
                  <a:srgbClr val="404040"/>
                </a:solidFill>
                <a:latin typeface="Calibri"/>
                <a:cs typeface="Calibri"/>
              </a:rPr>
              <a:t>screening</a:t>
            </a:r>
            <a:r>
              <a:rPr lang="de-DE" sz="1600" b="1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de-DE" sz="1600" b="1" dirty="0" err="1" smtClean="0">
                <a:solidFill>
                  <a:srgbClr val="404040"/>
                </a:solidFill>
                <a:latin typeface="Calibri"/>
                <a:cs typeface="Calibri"/>
              </a:rPr>
              <a:t>without</a:t>
            </a:r>
            <a:r>
              <a:rPr lang="de-DE" sz="1600" b="1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de-DE" sz="1600" b="1" dirty="0" err="1" smtClean="0">
                <a:solidFill>
                  <a:srgbClr val="404040"/>
                </a:solidFill>
                <a:latin typeface="Calibri"/>
                <a:cs typeface="Calibri"/>
              </a:rPr>
              <a:t>noise</a:t>
            </a:r>
            <a:endParaRPr lang="de-DE" sz="1600" b="1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grpSp>
        <p:nvGrpSpPr>
          <p:cNvPr id="19" name="Group 32" descr=" 12"/>
          <p:cNvGrpSpPr/>
          <p:nvPr/>
        </p:nvGrpSpPr>
        <p:grpSpPr>
          <a:xfrm>
            <a:off x="1440161" y="5949280"/>
            <a:ext cx="8676455" cy="400110"/>
            <a:chOff x="685799" y="5617091"/>
            <a:chExt cx="7660294" cy="400110"/>
          </a:xfrm>
        </p:grpSpPr>
        <p:sp>
          <p:nvSpPr>
            <p:cNvPr id="20" name="Textfeld 4"/>
            <p:cNvSpPr txBox="1"/>
            <p:nvPr/>
          </p:nvSpPr>
          <p:spPr>
            <a:xfrm>
              <a:off x="878888" y="5617091"/>
              <a:ext cx="7467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en-US" sz="2000" dirty="0" smtClean="0">
                  <a:solidFill>
                    <a:srgbClr val="404040"/>
                  </a:solidFill>
                  <a:latin typeface="Calibri"/>
                  <a:cs typeface="Calibri"/>
                </a:rPr>
                <a:t>Only parity even </a:t>
              </a:r>
              <a:r>
                <a:rPr lang="en-US" sz="2000" dirty="0" err="1" smtClean="0">
                  <a:solidFill>
                    <a:srgbClr val="404040"/>
                  </a:solidFill>
                  <a:latin typeface="Calibri"/>
                  <a:cs typeface="Calibri"/>
                </a:rPr>
                <a:t>eigenstates</a:t>
              </a:r>
              <a:r>
                <a:rPr lang="en-US" sz="2000" dirty="0" smtClean="0">
                  <a:solidFill>
                    <a:srgbClr val="404040"/>
                  </a:solidFill>
                  <a:latin typeface="Calibri"/>
                  <a:cs typeface="Calibri"/>
                </a:rPr>
                <a:t> are excited</a:t>
              </a:r>
              <a:endParaRPr lang="en-US" sz="2000" baseline="30000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21" name="Rectangle 9"/>
            <p:cNvSpPr/>
            <p:nvPr/>
          </p:nvSpPr>
          <p:spPr>
            <a:xfrm>
              <a:off x="685799" y="5772150"/>
              <a:ext cx="125561" cy="121920"/>
            </a:xfrm>
            <a:prstGeom prst="rect">
              <a:avLst/>
            </a:prstGeom>
            <a:solidFill>
              <a:srgbClr val="FF660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5" name="Group 32" descr=" 12"/>
          <p:cNvGrpSpPr/>
          <p:nvPr/>
        </p:nvGrpSpPr>
        <p:grpSpPr>
          <a:xfrm>
            <a:off x="1440161" y="5477162"/>
            <a:ext cx="8676455" cy="400110"/>
            <a:chOff x="685799" y="5617091"/>
            <a:chExt cx="7660294" cy="400110"/>
          </a:xfrm>
        </p:grpSpPr>
        <p:sp>
          <p:nvSpPr>
            <p:cNvPr id="16" name="Textfeld 4"/>
            <p:cNvSpPr txBox="1"/>
            <p:nvPr/>
          </p:nvSpPr>
          <p:spPr>
            <a:xfrm>
              <a:off x="878888" y="5617091"/>
              <a:ext cx="7467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en-US" sz="2000" dirty="0" smtClean="0">
                  <a:solidFill>
                    <a:srgbClr val="404040"/>
                  </a:solidFill>
                  <a:latin typeface="Calibri"/>
                  <a:cs typeface="Calibri"/>
                </a:rPr>
                <a:t>Observed suppression not exponential, not even </a:t>
              </a:r>
              <a:r>
                <a:rPr lang="en-US" sz="2000" dirty="0">
                  <a:solidFill>
                    <a:srgbClr val="404040"/>
                  </a:solidFill>
                  <a:latin typeface="Calibri"/>
                  <a:cs typeface="Calibri"/>
                </a:rPr>
                <a:t>monotonous </a:t>
              </a:r>
              <a:endParaRPr lang="en-US" sz="2000" baseline="30000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18" name="Rectangle 9"/>
            <p:cNvSpPr/>
            <p:nvPr/>
          </p:nvSpPr>
          <p:spPr>
            <a:xfrm>
              <a:off x="685799" y="5772150"/>
              <a:ext cx="125561" cy="121920"/>
            </a:xfrm>
            <a:prstGeom prst="rect">
              <a:avLst/>
            </a:prstGeom>
            <a:solidFill>
              <a:srgbClr val="FF660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C537-B8E2-7245-A622-51F844BD851E}" type="slidenum">
              <a:rPr lang="de-CH" smtClean="0"/>
              <a:pPr/>
              <a:t>22</a:t>
            </a:fld>
            <a:endParaRPr lang="de-CH" sz="1400"/>
          </a:p>
        </p:txBody>
      </p:sp>
    </p:spTree>
    <p:extLst>
      <p:ext uri="{BB962C8B-B14F-4D97-AF65-F5344CB8AC3E}">
        <p14:creationId xmlns:p14="http://schemas.microsoft.com/office/powerpoint/2010/main" val="151199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Diagonal liegende Ecken des Rechtecks abrunden 99"/>
          <p:cNvSpPr/>
          <p:nvPr/>
        </p:nvSpPr>
        <p:spPr bwMode="auto">
          <a:xfrm>
            <a:off x="1115616" y="1844824"/>
            <a:ext cx="6624736" cy="2232248"/>
          </a:xfrm>
          <a:prstGeom prst="round2DiagRect">
            <a:avLst>
              <a:gd name="adj1" fmla="val 9379"/>
              <a:gd name="adj2" fmla="val 0"/>
            </a:avLst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165" name="Gruppierung 164"/>
          <p:cNvGrpSpPr/>
          <p:nvPr/>
        </p:nvGrpSpPr>
        <p:grpSpPr>
          <a:xfrm>
            <a:off x="5635187" y="2060848"/>
            <a:ext cx="1512168" cy="1881500"/>
            <a:chOff x="5635187" y="2060848"/>
            <a:chExt cx="1512168" cy="1881500"/>
          </a:xfrm>
        </p:grpSpPr>
        <p:grpSp>
          <p:nvGrpSpPr>
            <p:cNvPr id="164" name="Gruppierung 163"/>
            <p:cNvGrpSpPr/>
            <p:nvPr/>
          </p:nvGrpSpPr>
          <p:grpSpPr>
            <a:xfrm>
              <a:off x="5635187" y="2060848"/>
              <a:ext cx="1512168" cy="1440160"/>
              <a:chOff x="5635187" y="2060848"/>
              <a:chExt cx="1512168" cy="1440160"/>
            </a:xfrm>
          </p:grpSpPr>
          <p:sp>
            <p:nvSpPr>
              <p:cNvPr id="19" name="Oval 18"/>
              <p:cNvSpPr/>
              <p:nvPr/>
            </p:nvSpPr>
            <p:spPr bwMode="auto">
              <a:xfrm>
                <a:off x="5635187" y="2060848"/>
                <a:ext cx="1512168" cy="144016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0" name="Gruppierung 19"/>
              <p:cNvGrpSpPr/>
              <p:nvPr/>
            </p:nvGrpSpPr>
            <p:grpSpPr>
              <a:xfrm rot="7517240">
                <a:off x="6141104" y="2747179"/>
                <a:ext cx="501700" cy="230882"/>
                <a:chOff x="1043608" y="5326608"/>
                <a:chExt cx="501700" cy="230882"/>
              </a:xfrm>
            </p:grpSpPr>
            <p:pic>
              <p:nvPicPr>
                <p:cNvPr id="36" name="Bild 35" descr="Unbenannt.png"/>
                <p:cNvPicPr>
                  <a:picLocks noChangeAspect="1"/>
                </p:cNvPicPr>
                <p:nvPr/>
              </p:nvPicPr>
              <p:blipFill rotWithShape="1">
                <a:blip r:embed="rId3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369" r="20250" b="67548"/>
                <a:stretch/>
              </p:blipFill>
              <p:spPr>
                <a:xfrm>
                  <a:off x="1043608" y="5330006"/>
                  <a:ext cx="501700" cy="227484"/>
                </a:xfrm>
                <a:prstGeom prst="rect">
                  <a:avLst/>
                </a:prstGeom>
              </p:spPr>
            </p:pic>
            <p:pic>
              <p:nvPicPr>
                <p:cNvPr id="37" name="Bild 36" descr="Unbenannt.png"/>
                <p:cNvPicPr>
                  <a:picLocks noChangeAspect="1"/>
                </p:cNvPicPr>
                <p:nvPr/>
              </p:nvPicPr>
              <p:blipFill rotWithShape="1">
                <a:blip r:embed="rId3">
                  <a:duotone>
                    <a:prstClr val="black"/>
                    <a:srgbClr val="1B9A36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9137" t="131" r="20250" b="67548"/>
                <a:stretch/>
              </p:blipFill>
              <p:spPr>
                <a:xfrm>
                  <a:off x="1282700" y="5326608"/>
                  <a:ext cx="262608" cy="226566"/>
                </a:xfrm>
                <a:prstGeom prst="rect">
                  <a:avLst/>
                </a:prstGeom>
              </p:spPr>
            </p:pic>
          </p:grpSp>
          <p:sp>
            <p:nvSpPr>
              <p:cNvPr id="21" name="Oval 20"/>
              <p:cNvSpPr/>
              <p:nvPr/>
            </p:nvSpPr>
            <p:spPr bwMode="auto">
              <a:xfrm>
                <a:off x="6452675" y="2361580"/>
                <a:ext cx="100608" cy="1006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6732240" y="2924944"/>
                <a:ext cx="100608" cy="1006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 flipH="1" flipV="1">
                <a:off x="6643299" y="3140968"/>
                <a:ext cx="100608" cy="1006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 flipH="1" flipV="1">
                <a:off x="6211251" y="3284984"/>
                <a:ext cx="100608" cy="1006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 flipH="1" flipV="1">
                <a:off x="6228184" y="2204864"/>
                <a:ext cx="100608" cy="1006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 flipH="1" flipV="1">
                <a:off x="6511983" y="2608312"/>
                <a:ext cx="100608" cy="1006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 flipH="1" flipV="1">
                <a:off x="6758715" y="2492896"/>
                <a:ext cx="100608" cy="1006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 flipH="1" flipV="1">
                <a:off x="6238263" y="3054102"/>
                <a:ext cx="100608" cy="1006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9" name="Gruppierung 28"/>
              <p:cNvGrpSpPr/>
              <p:nvPr/>
            </p:nvGrpSpPr>
            <p:grpSpPr>
              <a:xfrm rot="18961184">
                <a:off x="6077055" y="2541206"/>
                <a:ext cx="501700" cy="230882"/>
                <a:chOff x="1043608" y="5326608"/>
                <a:chExt cx="501700" cy="230882"/>
              </a:xfrm>
            </p:grpSpPr>
            <p:pic>
              <p:nvPicPr>
                <p:cNvPr id="34" name="Bild 33" descr="Unbenannt.png"/>
                <p:cNvPicPr>
                  <a:picLocks noChangeAspect="1"/>
                </p:cNvPicPr>
                <p:nvPr/>
              </p:nvPicPr>
              <p:blipFill rotWithShape="1">
                <a:blip r:embed="rId3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369" r="20250" b="67548"/>
                <a:stretch/>
              </p:blipFill>
              <p:spPr>
                <a:xfrm>
                  <a:off x="1043608" y="5330006"/>
                  <a:ext cx="501700" cy="227484"/>
                </a:xfrm>
                <a:prstGeom prst="rect">
                  <a:avLst/>
                </a:prstGeom>
              </p:spPr>
            </p:pic>
            <p:pic>
              <p:nvPicPr>
                <p:cNvPr id="35" name="Bild 34" descr="Unbenannt.png"/>
                <p:cNvPicPr>
                  <a:picLocks noChangeAspect="1"/>
                </p:cNvPicPr>
                <p:nvPr/>
              </p:nvPicPr>
              <p:blipFill rotWithShape="1">
                <a:blip r:embed="rId3">
                  <a:duotone>
                    <a:prstClr val="black"/>
                    <a:srgbClr val="1B9A36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9137" t="131" r="20250" b="67548"/>
                <a:stretch/>
              </p:blipFill>
              <p:spPr>
                <a:xfrm>
                  <a:off x="1282700" y="5326608"/>
                  <a:ext cx="262608" cy="226566"/>
                </a:xfrm>
                <a:prstGeom prst="rect">
                  <a:avLst/>
                </a:prstGeom>
              </p:spPr>
            </p:pic>
          </p:grpSp>
          <p:sp>
            <p:nvSpPr>
              <p:cNvPr id="30" name="Oval 29"/>
              <p:cNvSpPr/>
              <p:nvPr/>
            </p:nvSpPr>
            <p:spPr bwMode="auto">
              <a:xfrm rot="11443944" flipH="1" flipV="1">
                <a:off x="5975072" y="2239784"/>
                <a:ext cx="100608" cy="1006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 rot="11443944" flipH="1" flipV="1">
                <a:off x="5859699" y="2645400"/>
                <a:ext cx="100608" cy="1006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 flipH="1" flipV="1">
                <a:off x="6064036" y="2772461"/>
                <a:ext cx="100608" cy="1006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 flipH="1" flipV="1">
                <a:off x="5923219" y="3068960"/>
                <a:ext cx="100608" cy="1006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 bwMode="auto">
              <a:xfrm flipH="1" flipV="1">
                <a:off x="6559624" y="2132856"/>
                <a:ext cx="100608" cy="1006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37" name="Textfeld 136"/>
            <p:cNvSpPr txBox="1"/>
            <p:nvPr/>
          </p:nvSpPr>
          <p:spPr>
            <a:xfrm>
              <a:off x="6084168" y="3573016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T&gt;T</a:t>
              </a:r>
              <a:r>
                <a:rPr lang="de-DE" sz="18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C</a:t>
              </a:r>
              <a:endParaRPr lang="de-DE" sz="18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62" name="Gruppierung 161"/>
          <p:cNvGrpSpPr/>
          <p:nvPr/>
        </p:nvGrpSpPr>
        <p:grpSpPr>
          <a:xfrm>
            <a:off x="3690971" y="2060848"/>
            <a:ext cx="1512168" cy="1881500"/>
            <a:chOff x="3690971" y="2060848"/>
            <a:chExt cx="1512168" cy="1881500"/>
          </a:xfrm>
        </p:grpSpPr>
        <p:grpSp>
          <p:nvGrpSpPr>
            <p:cNvPr id="61" name="Gruppierung 60"/>
            <p:cNvGrpSpPr/>
            <p:nvPr/>
          </p:nvGrpSpPr>
          <p:grpSpPr>
            <a:xfrm>
              <a:off x="3690971" y="2060848"/>
              <a:ext cx="1512168" cy="1440160"/>
              <a:chOff x="2627784" y="4005064"/>
              <a:chExt cx="1512168" cy="1440160"/>
            </a:xfrm>
          </p:grpSpPr>
          <p:sp>
            <p:nvSpPr>
              <p:cNvPr id="62" name="Oval 61"/>
              <p:cNvSpPr/>
              <p:nvPr/>
            </p:nvSpPr>
            <p:spPr bwMode="auto">
              <a:xfrm>
                <a:off x="2627784" y="4005064"/>
                <a:ext cx="1512168" cy="144016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 bwMode="auto">
              <a:xfrm>
                <a:off x="3851920" y="4646240"/>
                <a:ext cx="100608" cy="1006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 bwMode="auto">
              <a:xfrm>
                <a:off x="3979540" y="4696544"/>
                <a:ext cx="100608" cy="1006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 bwMode="auto">
              <a:xfrm>
                <a:off x="3119636" y="5157192"/>
                <a:ext cx="100608" cy="1006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 bwMode="auto">
              <a:xfrm>
                <a:off x="3247256" y="5207496"/>
                <a:ext cx="100608" cy="1006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67" name="Gruppierung 66"/>
              <p:cNvGrpSpPr/>
              <p:nvPr/>
            </p:nvGrpSpPr>
            <p:grpSpPr>
              <a:xfrm flipV="1">
                <a:off x="3623692" y="5013176"/>
                <a:ext cx="228228" cy="200720"/>
                <a:chOff x="1823492" y="4286200"/>
                <a:chExt cx="228228" cy="200720"/>
              </a:xfrm>
            </p:grpSpPr>
            <p:sp>
              <p:nvSpPr>
                <p:cNvPr id="76" name="Oval 75"/>
                <p:cNvSpPr/>
                <p:nvPr/>
              </p:nvSpPr>
              <p:spPr bwMode="auto">
                <a:xfrm flipH="1">
                  <a:off x="1823492" y="4286200"/>
                  <a:ext cx="100608" cy="100608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 bwMode="auto">
                <a:xfrm flipH="1">
                  <a:off x="1951112" y="4336504"/>
                  <a:ext cx="100608" cy="100608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8" name="Oval 77"/>
                <p:cNvSpPr/>
                <p:nvPr/>
              </p:nvSpPr>
              <p:spPr bwMode="auto">
                <a:xfrm flipH="1">
                  <a:off x="1865412" y="4386312"/>
                  <a:ext cx="100608" cy="100608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68" name="Gruppierung 67"/>
              <p:cNvGrpSpPr/>
              <p:nvPr/>
            </p:nvGrpSpPr>
            <p:grpSpPr>
              <a:xfrm flipV="1">
                <a:off x="3251448" y="4085480"/>
                <a:ext cx="228228" cy="200720"/>
                <a:chOff x="1823492" y="4286200"/>
                <a:chExt cx="228228" cy="200720"/>
              </a:xfrm>
            </p:grpSpPr>
            <p:sp>
              <p:nvSpPr>
                <p:cNvPr id="73" name="Oval 72"/>
                <p:cNvSpPr/>
                <p:nvPr/>
              </p:nvSpPr>
              <p:spPr bwMode="auto">
                <a:xfrm flipH="1">
                  <a:off x="1823492" y="4286200"/>
                  <a:ext cx="100608" cy="100608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 bwMode="auto">
                <a:xfrm flipH="1">
                  <a:off x="1951112" y="4336504"/>
                  <a:ext cx="100608" cy="100608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5" name="Oval 74"/>
                <p:cNvSpPr/>
                <p:nvPr/>
              </p:nvSpPr>
              <p:spPr bwMode="auto">
                <a:xfrm flipH="1">
                  <a:off x="1865412" y="4386312"/>
                  <a:ext cx="100608" cy="100608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9" name="Wolke 68"/>
              <p:cNvSpPr/>
              <p:nvPr/>
            </p:nvSpPr>
            <p:spPr bwMode="auto">
              <a:xfrm>
                <a:off x="3335660" y="4581128"/>
                <a:ext cx="360040" cy="216024"/>
              </a:xfrm>
              <a:prstGeom prst="cloud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0" name="Wolke 69"/>
              <p:cNvSpPr/>
              <p:nvPr/>
            </p:nvSpPr>
            <p:spPr bwMode="auto">
              <a:xfrm>
                <a:off x="2843808" y="4797152"/>
                <a:ext cx="216024" cy="144016"/>
              </a:xfrm>
              <a:prstGeom prst="cloud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 bwMode="auto">
              <a:xfrm>
                <a:off x="2903612" y="4455617"/>
                <a:ext cx="100608" cy="1006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 bwMode="auto">
              <a:xfrm>
                <a:off x="2959224" y="4552528"/>
                <a:ext cx="100608" cy="1006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36" name="Textfeld 135"/>
            <p:cNvSpPr txBox="1"/>
            <p:nvPr/>
          </p:nvSpPr>
          <p:spPr>
            <a:xfrm>
              <a:off x="3995936" y="3573016"/>
              <a:ext cx="83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T</a:t>
              </a:r>
              <a:r>
                <a:rPr lang="de-DE" sz="18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C</a:t>
              </a:r>
              <a:r>
                <a:rPr lang="de-DE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&gt;T&gt;0</a:t>
              </a:r>
              <a:endParaRPr lang="de-DE" sz="18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Heavy </a:t>
            </a:r>
            <a:r>
              <a:rPr lang="de-DE" dirty="0" err="1" smtClean="0"/>
              <a:t>Quarkonium</a:t>
            </a:r>
            <a:r>
              <a:rPr lang="de-DE" dirty="0" smtClean="0"/>
              <a:t> </a:t>
            </a:r>
            <a:r>
              <a:rPr lang="de-DE" dirty="0" err="1" smtClean="0"/>
              <a:t>melting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30th, 2012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Heavy Quarkonia in the QGP, from EFT's and potentials</a:t>
            </a:r>
            <a:endParaRPr lang="de-CH"/>
          </a:p>
        </p:txBody>
      </p:sp>
      <p:grpSp>
        <p:nvGrpSpPr>
          <p:cNvPr id="45" name="Gruppierung 44"/>
          <p:cNvGrpSpPr/>
          <p:nvPr/>
        </p:nvGrpSpPr>
        <p:grpSpPr>
          <a:xfrm>
            <a:off x="5813111" y="2420888"/>
            <a:ext cx="847121" cy="720080"/>
            <a:chOff x="4821932" y="4365104"/>
            <a:chExt cx="847121" cy="720080"/>
          </a:xfrm>
        </p:grpSpPr>
        <p:cxnSp>
          <p:nvCxnSpPr>
            <p:cNvPr id="50" name="Gerade Verbindung mit Pfeil 49"/>
            <p:cNvCxnSpPr/>
            <p:nvPr/>
          </p:nvCxnSpPr>
          <p:spPr bwMode="auto">
            <a:xfrm>
              <a:off x="5148064" y="4725144"/>
              <a:ext cx="520989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 bwMode="auto">
            <a:xfrm>
              <a:off x="4821932" y="4365104"/>
              <a:ext cx="360040" cy="720080"/>
            </a:xfrm>
            <a:prstGeom prst="ellipse">
              <a:avLst/>
            </a:prstGeom>
            <a:ln>
              <a:noFill/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4860032" y="4411712"/>
              <a:ext cx="288032" cy="28803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4860032" y="4725144"/>
              <a:ext cx="288032" cy="28803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9" name="Gruppierung 98"/>
          <p:cNvGrpSpPr/>
          <p:nvPr/>
        </p:nvGrpSpPr>
        <p:grpSpPr>
          <a:xfrm>
            <a:off x="467544" y="1300698"/>
            <a:ext cx="8991600" cy="400110"/>
            <a:chOff x="683568" y="6015084"/>
            <a:chExt cx="8991600" cy="400110"/>
          </a:xfrm>
        </p:grpSpPr>
        <p:sp>
          <p:nvSpPr>
            <p:cNvPr id="97" name="Rectangle 9"/>
            <p:cNvSpPr/>
            <p:nvPr/>
          </p:nvSpPr>
          <p:spPr>
            <a:xfrm>
              <a:off x="683568" y="6170143"/>
              <a:ext cx="125561" cy="121920"/>
            </a:xfrm>
            <a:prstGeom prst="rect">
              <a:avLst/>
            </a:prstGeom>
            <a:solidFill>
              <a:srgbClr val="FF660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98" name="Textfeld 4"/>
            <p:cNvSpPr txBox="1"/>
            <p:nvPr/>
          </p:nvSpPr>
          <p:spPr>
            <a:xfrm>
              <a:off x="876657" y="6015084"/>
              <a:ext cx="87985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How does a heavy quark bound state react to the presence of a hot medium?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03" name="Oval 102"/>
          <p:cNvSpPr/>
          <p:nvPr/>
        </p:nvSpPr>
        <p:spPr bwMode="auto">
          <a:xfrm>
            <a:off x="1746755" y="2060848"/>
            <a:ext cx="1512168" cy="1440160"/>
          </a:xfrm>
          <a:prstGeom prst="ellipse">
            <a:avLst/>
          </a:prstGeom>
          <a:noFill/>
          <a:ln>
            <a:solidFill>
              <a:schemeClr val="bg2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120" name="Gruppierung 119"/>
          <p:cNvGrpSpPr/>
          <p:nvPr/>
        </p:nvGrpSpPr>
        <p:grpSpPr>
          <a:xfrm>
            <a:off x="1977750" y="2420888"/>
            <a:ext cx="1137157" cy="720080"/>
            <a:chOff x="2729497" y="4365104"/>
            <a:chExt cx="1137157" cy="720080"/>
          </a:xfrm>
        </p:grpSpPr>
        <p:sp>
          <p:nvSpPr>
            <p:cNvPr id="121" name="Oval 120"/>
            <p:cNvSpPr/>
            <p:nvPr/>
          </p:nvSpPr>
          <p:spPr bwMode="auto">
            <a:xfrm>
              <a:off x="2729497" y="4365104"/>
              <a:ext cx="360040" cy="720080"/>
            </a:xfrm>
            <a:prstGeom prst="ellipse">
              <a:avLst/>
            </a:prstGeom>
            <a:ln>
              <a:noFill/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2767597" y="4411712"/>
              <a:ext cx="288032" cy="28803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23" name="Oval 122"/>
            <p:cNvSpPr/>
            <p:nvPr/>
          </p:nvSpPr>
          <p:spPr bwMode="auto">
            <a:xfrm>
              <a:off x="2767597" y="4725144"/>
              <a:ext cx="288032" cy="28803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124" name="Gerade Verbindung mit Pfeil 123"/>
            <p:cNvCxnSpPr/>
            <p:nvPr/>
          </p:nvCxnSpPr>
          <p:spPr bwMode="auto">
            <a:xfrm>
              <a:off x="3131840" y="4725144"/>
              <a:ext cx="734814" cy="6970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0" name="Gruppierung 159"/>
          <p:cNvGrpSpPr/>
          <p:nvPr/>
        </p:nvGrpSpPr>
        <p:grpSpPr>
          <a:xfrm>
            <a:off x="3834987" y="2420806"/>
            <a:ext cx="1313077" cy="720162"/>
            <a:chOff x="3834987" y="2420806"/>
            <a:chExt cx="1313077" cy="720162"/>
          </a:xfrm>
        </p:grpSpPr>
        <p:grpSp>
          <p:nvGrpSpPr>
            <p:cNvPr id="88" name="Gruppierung 87"/>
            <p:cNvGrpSpPr/>
            <p:nvPr/>
          </p:nvGrpSpPr>
          <p:grpSpPr>
            <a:xfrm>
              <a:off x="3834987" y="2420806"/>
              <a:ext cx="851356" cy="720080"/>
              <a:chOff x="2729497" y="4365104"/>
              <a:chExt cx="851356" cy="720080"/>
            </a:xfrm>
          </p:grpSpPr>
          <p:sp>
            <p:nvSpPr>
              <p:cNvPr id="93" name="Oval 92"/>
              <p:cNvSpPr/>
              <p:nvPr/>
            </p:nvSpPr>
            <p:spPr bwMode="auto">
              <a:xfrm>
                <a:off x="2729497" y="4365104"/>
                <a:ext cx="360040" cy="720080"/>
              </a:xfrm>
              <a:prstGeom prst="ellipse">
                <a:avLst/>
              </a:prstGeom>
              <a:ln>
                <a:noFill/>
                <a:headEnd type="none" w="med" len="med"/>
                <a:tailEnd type="none" w="med" len="med"/>
              </a:ln>
              <a:ex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>
                <a:off x="2767597" y="4411712"/>
                <a:ext cx="288032" cy="28803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>
                <a:off x="2767597" y="4725144"/>
                <a:ext cx="288032" cy="28803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cxnSp>
            <p:nvCxnSpPr>
              <p:cNvPr id="96" name="Gerade Verbindung mit Pfeil 95"/>
              <p:cNvCxnSpPr/>
              <p:nvPr/>
            </p:nvCxnSpPr>
            <p:spPr bwMode="auto">
              <a:xfrm>
                <a:off x="3148805" y="4725226"/>
                <a:ext cx="432048" cy="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5" name="Oval 124"/>
            <p:cNvSpPr/>
            <p:nvPr/>
          </p:nvSpPr>
          <p:spPr bwMode="auto">
            <a:xfrm>
              <a:off x="4788024" y="2420888"/>
              <a:ext cx="360040" cy="720080"/>
            </a:xfrm>
            <a:prstGeom prst="ellipse">
              <a:avLst/>
            </a:prstGeom>
            <a:ln>
              <a:noFill/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4826124" y="2467496"/>
              <a:ext cx="288032" cy="28803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27" name="Oval 126"/>
            <p:cNvSpPr/>
            <p:nvPr/>
          </p:nvSpPr>
          <p:spPr bwMode="auto">
            <a:xfrm>
              <a:off x="4826124" y="2780928"/>
              <a:ext cx="288032" cy="28803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61" name="Gruppierung 160"/>
          <p:cNvGrpSpPr/>
          <p:nvPr/>
        </p:nvGrpSpPr>
        <p:grpSpPr>
          <a:xfrm>
            <a:off x="6660232" y="2298078"/>
            <a:ext cx="288032" cy="978439"/>
            <a:chOff x="6660232" y="2298078"/>
            <a:chExt cx="288032" cy="978439"/>
          </a:xfrm>
        </p:grpSpPr>
        <p:sp>
          <p:nvSpPr>
            <p:cNvPr id="129" name="Oval 128"/>
            <p:cNvSpPr/>
            <p:nvPr/>
          </p:nvSpPr>
          <p:spPr bwMode="auto">
            <a:xfrm>
              <a:off x="6660232" y="2298078"/>
              <a:ext cx="288032" cy="28803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6660232" y="2988485"/>
              <a:ext cx="288032" cy="28803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32" name="Freihandform 131"/>
            <p:cNvSpPr/>
            <p:nvPr/>
          </p:nvSpPr>
          <p:spPr>
            <a:xfrm>
              <a:off x="6668782" y="2582168"/>
              <a:ext cx="135466" cy="186267"/>
            </a:xfrm>
            <a:custGeom>
              <a:avLst/>
              <a:gdLst>
                <a:gd name="connsiteX0" fmla="*/ 0 w 135466"/>
                <a:gd name="connsiteY0" fmla="*/ 186267 h 186267"/>
                <a:gd name="connsiteX1" fmla="*/ 93133 w 135466"/>
                <a:gd name="connsiteY1" fmla="*/ 152400 h 186267"/>
                <a:gd name="connsiteX2" fmla="*/ 135466 w 135466"/>
                <a:gd name="connsiteY2" fmla="*/ 0 h 186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66" h="186267">
                  <a:moveTo>
                    <a:pt x="0" y="186267"/>
                  </a:moveTo>
                  <a:cubicBezTo>
                    <a:pt x="35277" y="184855"/>
                    <a:pt x="70555" y="183444"/>
                    <a:pt x="93133" y="152400"/>
                  </a:cubicBezTo>
                  <a:cubicBezTo>
                    <a:pt x="115711" y="121356"/>
                    <a:pt x="125588" y="60678"/>
                    <a:pt x="135466" y="0"/>
                  </a:cubicBezTo>
                </a:path>
              </a:pathLst>
            </a:custGeom>
            <a:ln>
              <a:headEnd type="non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34" name="Freihandform 133"/>
            <p:cNvSpPr/>
            <p:nvPr/>
          </p:nvSpPr>
          <p:spPr>
            <a:xfrm flipV="1">
              <a:off x="6677166" y="2810685"/>
              <a:ext cx="135466" cy="186267"/>
            </a:xfrm>
            <a:custGeom>
              <a:avLst/>
              <a:gdLst>
                <a:gd name="connsiteX0" fmla="*/ 0 w 135466"/>
                <a:gd name="connsiteY0" fmla="*/ 186267 h 186267"/>
                <a:gd name="connsiteX1" fmla="*/ 93133 w 135466"/>
                <a:gd name="connsiteY1" fmla="*/ 152400 h 186267"/>
                <a:gd name="connsiteX2" fmla="*/ 135466 w 135466"/>
                <a:gd name="connsiteY2" fmla="*/ 0 h 186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66" h="186267">
                  <a:moveTo>
                    <a:pt x="0" y="186267"/>
                  </a:moveTo>
                  <a:cubicBezTo>
                    <a:pt x="35277" y="184855"/>
                    <a:pt x="70555" y="183444"/>
                    <a:pt x="93133" y="152400"/>
                  </a:cubicBezTo>
                  <a:cubicBezTo>
                    <a:pt x="115711" y="121356"/>
                    <a:pt x="125588" y="60678"/>
                    <a:pt x="135466" y="0"/>
                  </a:cubicBezTo>
                </a:path>
              </a:pathLst>
            </a:custGeom>
            <a:ln>
              <a:headEnd type="non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35" name="Textfeld 134"/>
          <p:cNvSpPr txBox="1"/>
          <p:nvPr/>
        </p:nvSpPr>
        <p:spPr>
          <a:xfrm>
            <a:off x="2242689" y="3573016"/>
            <a:ext cx="529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T=0</a:t>
            </a:r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144" name="Group 32" descr=" 12"/>
          <p:cNvGrpSpPr/>
          <p:nvPr/>
        </p:nvGrpSpPr>
        <p:grpSpPr>
          <a:xfrm>
            <a:off x="908992" y="5573597"/>
            <a:ext cx="8991600" cy="400110"/>
            <a:chOff x="685799" y="5601448"/>
            <a:chExt cx="8991600" cy="400110"/>
          </a:xfrm>
        </p:grpSpPr>
        <p:sp>
          <p:nvSpPr>
            <p:cNvPr id="145" name="Textfeld 4"/>
            <p:cNvSpPr txBox="1"/>
            <p:nvPr/>
          </p:nvSpPr>
          <p:spPr>
            <a:xfrm>
              <a:off x="878888" y="5601448"/>
              <a:ext cx="87985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Need to develop fully dynamical potential description of QQ melting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146" name="Rectangle 9"/>
            <p:cNvSpPr/>
            <p:nvPr/>
          </p:nvSpPr>
          <p:spPr>
            <a:xfrm>
              <a:off x="685799" y="5772150"/>
              <a:ext cx="125561" cy="121920"/>
            </a:xfrm>
            <a:prstGeom prst="rect">
              <a:avLst/>
            </a:prstGeom>
            <a:solidFill>
              <a:srgbClr val="FF660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47" name="Group 32" descr=" 12"/>
          <p:cNvGrpSpPr/>
          <p:nvPr/>
        </p:nvGrpSpPr>
        <p:grpSpPr>
          <a:xfrm>
            <a:off x="899592" y="4725144"/>
            <a:ext cx="8991600" cy="400110"/>
            <a:chOff x="685799" y="5617091"/>
            <a:chExt cx="8991600" cy="400110"/>
          </a:xfrm>
        </p:grpSpPr>
        <p:sp>
          <p:nvSpPr>
            <p:cNvPr id="148" name="Textfeld 4"/>
            <p:cNvSpPr txBox="1"/>
            <p:nvPr/>
          </p:nvSpPr>
          <p:spPr>
            <a:xfrm>
              <a:off x="878888" y="5617091"/>
              <a:ext cx="87985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Presence of large constituent masses: Non-relativistic description ?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149" name="Rectangle 9"/>
            <p:cNvSpPr/>
            <p:nvPr/>
          </p:nvSpPr>
          <p:spPr>
            <a:xfrm>
              <a:off x="685799" y="5772150"/>
              <a:ext cx="125561" cy="121920"/>
            </a:xfrm>
            <a:prstGeom prst="rect">
              <a:avLst/>
            </a:prstGeom>
            <a:solidFill>
              <a:srgbClr val="FF660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50" name="Gruppierung 149"/>
          <p:cNvGrpSpPr/>
          <p:nvPr/>
        </p:nvGrpSpPr>
        <p:grpSpPr>
          <a:xfrm>
            <a:off x="1475656" y="5117122"/>
            <a:ext cx="6009895" cy="400110"/>
            <a:chOff x="1547664" y="5189130"/>
            <a:chExt cx="6009895" cy="400110"/>
          </a:xfrm>
        </p:grpSpPr>
        <p:sp>
          <p:nvSpPr>
            <p:cNvPr id="151" name="Pfeil nach rechts 150"/>
            <p:cNvSpPr/>
            <p:nvPr/>
          </p:nvSpPr>
          <p:spPr bwMode="auto">
            <a:xfrm>
              <a:off x="1547664" y="5293076"/>
              <a:ext cx="392772" cy="216024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52" name="Textfeld 151"/>
            <p:cNvSpPr txBox="1"/>
            <p:nvPr/>
          </p:nvSpPr>
          <p:spPr>
            <a:xfrm>
              <a:off x="2058312" y="5189130"/>
              <a:ext cx="54992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Goal: </a:t>
              </a:r>
              <a:r>
                <a:rPr lang="de-DE" sz="2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Derive</a:t>
              </a:r>
              <a:r>
                <a:rPr lang="de-DE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de-DE" sz="2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the</a:t>
              </a:r>
              <a:r>
                <a:rPr lang="de-DE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potential</a:t>
              </a:r>
              <a:r>
                <a:rPr lang="de-DE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de-DE" sz="2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from</a:t>
              </a:r>
              <a:r>
                <a:rPr lang="de-DE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de-DE" sz="2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first</a:t>
              </a:r>
              <a:r>
                <a:rPr lang="de-DE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de-DE" sz="2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principles</a:t>
              </a:r>
              <a:r>
                <a:rPr lang="de-DE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 QCD</a:t>
              </a:r>
              <a:endPara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53" name="Gruppierung 152"/>
          <p:cNvGrpSpPr/>
          <p:nvPr/>
        </p:nvGrpSpPr>
        <p:grpSpPr>
          <a:xfrm>
            <a:off x="1504320" y="5981218"/>
            <a:ext cx="7621519" cy="400110"/>
            <a:chOff x="1576328" y="6053226"/>
            <a:chExt cx="7621519" cy="400110"/>
          </a:xfrm>
        </p:grpSpPr>
        <p:sp>
          <p:nvSpPr>
            <p:cNvPr id="154" name="Pfeil nach rechts 153"/>
            <p:cNvSpPr/>
            <p:nvPr/>
          </p:nvSpPr>
          <p:spPr bwMode="auto">
            <a:xfrm>
              <a:off x="1576328" y="6157172"/>
              <a:ext cx="392772" cy="216024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55" name="Textfeld 154"/>
            <p:cNvSpPr txBox="1"/>
            <p:nvPr/>
          </p:nvSpPr>
          <p:spPr>
            <a:xfrm>
              <a:off x="2084452" y="6053226"/>
              <a:ext cx="71133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Goal</a:t>
              </a:r>
              <a:r>
                <a:rPr lang="x-none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: Treat effects at finite T consistently, e.g. spatial decoherence</a:t>
              </a:r>
              <a:endPara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57" name="Textfeld 156"/>
          <p:cNvSpPr txBox="1"/>
          <p:nvPr/>
        </p:nvSpPr>
        <p:spPr>
          <a:xfrm>
            <a:off x="1217171" y="2586390"/>
            <a:ext cx="474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J/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ψ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159" name="Gruppierung 158"/>
          <p:cNvGrpSpPr/>
          <p:nvPr/>
        </p:nvGrpSpPr>
        <p:grpSpPr>
          <a:xfrm>
            <a:off x="908992" y="4221088"/>
            <a:ext cx="8991600" cy="534253"/>
            <a:chOff x="908992" y="4221088"/>
            <a:chExt cx="8991600" cy="534253"/>
          </a:xfrm>
        </p:grpSpPr>
        <p:grpSp>
          <p:nvGrpSpPr>
            <p:cNvPr id="138" name="Gruppierung 137"/>
            <p:cNvGrpSpPr/>
            <p:nvPr/>
          </p:nvGrpSpPr>
          <p:grpSpPr>
            <a:xfrm>
              <a:off x="908992" y="4221088"/>
              <a:ext cx="8991600" cy="400110"/>
              <a:chOff x="683568" y="6015084"/>
              <a:chExt cx="8991600" cy="400110"/>
            </a:xfrm>
          </p:grpSpPr>
          <p:sp>
            <p:nvSpPr>
              <p:cNvPr id="139" name="Rectangle 9"/>
              <p:cNvSpPr/>
              <p:nvPr/>
            </p:nvSpPr>
            <p:spPr>
              <a:xfrm>
                <a:off x="683568" y="6170143"/>
                <a:ext cx="125561" cy="121920"/>
              </a:xfrm>
              <a:prstGeom prst="rect">
                <a:avLst/>
              </a:prstGeom>
              <a:solidFill>
                <a:srgbClr val="FF6600"/>
              </a:solidFill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0" name="Textfeld 4"/>
              <p:cNvSpPr txBox="1"/>
              <p:nvPr/>
            </p:nvSpPr>
            <p:spPr>
              <a:xfrm>
                <a:off x="876657" y="6015084"/>
                <a:ext cx="87985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Classic argument: Debye screening in the QGP prevents J/Psi formation</a:t>
                </a:r>
                <a:endPara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58" name="TextBox 150"/>
            <p:cNvSpPr txBox="1"/>
            <p:nvPr/>
          </p:nvSpPr>
          <p:spPr>
            <a:xfrm>
              <a:off x="7524328" y="4509120"/>
              <a:ext cx="11263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686868"/>
                  </a:solidFill>
                  <a:latin typeface="Calibri"/>
                  <a:cs typeface="Calibri"/>
                </a:rPr>
                <a:t>Matsui, </a:t>
              </a:r>
              <a:r>
                <a:rPr lang="en-US" sz="1000" b="1" dirty="0" err="1" smtClean="0">
                  <a:solidFill>
                    <a:srgbClr val="686868"/>
                  </a:solidFill>
                  <a:latin typeface="Calibri"/>
                  <a:cs typeface="Calibri"/>
                </a:rPr>
                <a:t>Satz</a:t>
              </a:r>
              <a:r>
                <a:rPr lang="en-US" sz="1000" b="1" dirty="0" smtClean="0">
                  <a:solidFill>
                    <a:srgbClr val="686868"/>
                  </a:solidFill>
                  <a:latin typeface="Calibri"/>
                  <a:cs typeface="Calibri"/>
                </a:rPr>
                <a:t> 1986</a:t>
              </a:r>
              <a:endParaRPr lang="en-US" sz="1000" b="1" dirty="0">
                <a:solidFill>
                  <a:srgbClr val="686868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C537-B8E2-7245-A622-51F844BD851E}" type="slidenum">
              <a:rPr lang="de-CH" smtClean="0"/>
              <a:pPr/>
              <a:t>3</a:t>
            </a:fld>
            <a:endParaRPr lang="de-CH" sz="1400"/>
          </a:p>
        </p:txBody>
      </p:sp>
    </p:spTree>
    <p:extLst>
      <p:ext uri="{BB962C8B-B14F-4D97-AF65-F5344CB8AC3E}">
        <p14:creationId xmlns:p14="http://schemas.microsoft.com/office/powerpoint/2010/main" val="1275734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uppierung 106"/>
          <p:cNvGrpSpPr/>
          <p:nvPr/>
        </p:nvGrpSpPr>
        <p:grpSpPr>
          <a:xfrm>
            <a:off x="251520" y="1916832"/>
            <a:ext cx="8784976" cy="3024337"/>
            <a:chOff x="395536" y="4240192"/>
            <a:chExt cx="8784976" cy="2283683"/>
          </a:xfrm>
        </p:grpSpPr>
        <p:sp>
          <p:nvSpPr>
            <p:cNvPr id="157" name="Diagonal liegende Ecken des Rechtecks abrunden 156"/>
            <p:cNvSpPr/>
            <p:nvPr/>
          </p:nvSpPr>
          <p:spPr bwMode="auto">
            <a:xfrm>
              <a:off x="395536" y="4240192"/>
              <a:ext cx="8784976" cy="2283683"/>
            </a:xfrm>
            <a:prstGeom prst="round2DiagRect">
              <a:avLst>
                <a:gd name="adj1" fmla="val 9379"/>
                <a:gd name="adj2" fmla="val 0"/>
              </a:avLst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42" name="TextBox 55">
              <a:hlinkClick r:id="" action="ppaction://noaction"/>
            </p:cNvPr>
            <p:cNvSpPr txBox="1"/>
            <p:nvPr/>
          </p:nvSpPr>
          <p:spPr>
            <a:xfrm>
              <a:off x="481987" y="4974438"/>
              <a:ext cx="1929773" cy="669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Ad-hoc</a:t>
              </a:r>
              <a:r>
                <a:rPr 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choice:</a:t>
              </a:r>
            </a:p>
            <a:p>
              <a:pPr algn="ctr"/>
              <a:r>
                <a:rPr 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Free Energies or</a:t>
              </a:r>
            </a:p>
            <a:p>
              <a:pPr algn="ctr"/>
              <a:r>
                <a:rPr 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Internal Energies</a:t>
              </a:r>
              <a:endPara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595213"/>
            <a:ext cx="6621463" cy="817563"/>
          </a:xfrm>
        </p:spPr>
        <p:txBody>
          <a:bodyPr/>
          <a:lstStyle/>
          <a:p>
            <a:r>
              <a:rPr lang="de-DE" dirty="0" err="1" smtClean="0"/>
              <a:t>Towards</a:t>
            </a:r>
            <a:r>
              <a:rPr lang="de-DE" dirty="0" smtClean="0"/>
              <a:t> a potential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30th, 2012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Heavy Quarkonia in the QGP, from EFT's and potentials</a:t>
            </a:r>
            <a:endParaRPr lang="de-CH"/>
          </a:p>
        </p:txBody>
      </p:sp>
      <p:grpSp>
        <p:nvGrpSpPr>
          <p:cNvPr id="179" name="Gruppierung 178"/>
          <p:cNvGrpSpPr/>
          <p:nvPr/>
        </p:nvGrpSpPr>
        <p:grpSpPr>
          <a:xfrm>
            <a:off x="2390800" y="1988841"/>
            <a:ext cx="3117304" cy="2897330"/>
            <a:chOff x="2390800" y="2204864"/>
            <a:chExt cx="3117304" cy="2897330"/>
          </a:xfrm>
        </p:grpSpPr>
        <p:sp>
          <p:nvSpPr>
            <p:cNvPr id="151" name="TextBox 148"/>
            <p:cNvSpPr txBox="1"/>
            <p:nvPr/>
          </p:nvSpPr>
          <p:spPr>
            <a:xfrm>
              <a:off x="3779912" y="4855973"/>
              <a:ext cx="10899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err="1" smtClean="0">
                  <a:solidFill>
                    <a:srgbClr val="7F7F7F"/>
                  </a:solidFill>
                </a:rPr>
                <a:t>Nadkarni</a:t>
              </a:r>
              <a:r>
                <a:rPr lang="en-US" sz="1000" b="1" dirty="0" smtClean="0">
                  <a:solidFill>
                    <a:srgbClr val="7F7F7F"/>
                  </a:solidFill>
                </a:rPr>
                <a:t>, 1986</a:t>
              </a:r>
            </a:p>
          </p:txBody>
        </p:sp>
        <p:grpSp>
          <p:nvGrpSpPr>
            <p:cNvPr id="178" name="Gruppierung 177"/>
            <p:cNvGrpSpPr/>
            <p:nvPr/>
          </p:nvGrpSpPr>
          <p:grpSpPr>
            <a:xfrm>
              <a:off x="2843808" y="2636912"/>
              <a:ext cx="2520279" cy="1786147"/>
              <a:chOff x="3411405" y="3258748"/>
              <a:chExt cx="1907173" cy="1164311"/>
            </a:xfrm>
          </p:grpSpPr>
          <p:cxnSp>
            <p:nvCxnSpPr>
              <p:cNvPr id="8" name="Straight Connector 10"/>
              <p:cNvCxnSpPr/>
              <p:nvPr/>
            </p:nvCxnSpPr>
            <p:spPr>
              <a:xfrm rot="5400000">
                <a:off x="5151807" y="3383104"/>
                <a:ext cx="234735" cy="0"/>
              </a:xfrm>
              <a:prstGeom prst="line">
                <a:avLst/>
              </a:prstGeom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11"/>
              <p:cNvCxnSpPr/>
              <p:nvPr/>
            </p:nvCxnSpPr>
            <p:spPr>
              <a:xfrm rot="5400000">
                <a:off x="4667082" y="3376116"/>
                <a:ext cx="234735" cy="0"/>
              </a:xfrm>
              <a:prstGeom prst="line">
                <a:avLst/>
              </a:prstGeom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12"/>
              <p:cNvCxnSpPr/>
              <p:nvPr/>
            </p:nvCxnSpPr>
            <p:spPr>
              <a:xfrm rot="5400000">
                <a:off x="3489172" y="3376116"/>
                <a:ext cx="234735" cy="0"/>
              </a:xfrm>
              <a:prstGeom prst="line">
                <a:avLst/>
              </a:prstGeom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3"/>
              <p:cNvCxnSpPr/>
              <p:nvPr/>
            </p:nvCxnSpPr>
            <p:spPr>
              <a:xfrm rot="5400000">
                <a:off x="3723907" y="3376116"/>
                <a:ext cx="234735" cy="0"/>
              </a:xfrm>
              <a:prstGeom prst="line">
                <a:avLst/>
              </a:prstGeom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4"/>
              <p:cNvCxnSpPr/>
              <p:nvPr/>
            </p:nvCxnSpPr>
            <p:spPr>
              <a:xfrm rot="5400000">
                <a:off x="3958643" y="3376116"/>
                <a:ext cx="234735" cy="0"/>
              </a:xfrm>
              <a:prstGeom prst="line">
                <a:avLst/>
              </a:prstGeom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5"/>
              <p:cNvCxnSpPr/>
              <p:nvPr/>
            </p:nvCxnSpPr>
            <p:spPr>
              <a:xfrm rot="5400000">
                <a:off x="4193378" y="3376116"/>
                <a:ext cx="234735" cy="0"/>
              </a:xfrm>
              <a:prstGeom prst="line">
                <a:avLst/>
              </a:prstGeom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6"/>
              <p:cNvCxnSpPr/>
              <p:nvPr/>
            </p:nvCxnSpPr>
            <p:spPr>
              <a:xfrm rot="5400000">
                <a:off x="4428113" y="3376116"/>
                <a:ext cx="234735" cy="0"/>
              </a:xfrm>
              <a:prstGeom prst="line">
                <a:avLst/>
              </a:prstGeom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7"/>
              <p:cNvCxnSpPr/>
              <p:nvPr/>
            </p:nvCxnSpPr>
            <p:spPr>
              <a:xfrm rot="5400000">
                <a:off x="4662848" y="3376116"/>
                <a:ext cx="234735" cy="0"/>
              </a:xfrm>
              <a:prstGeom prst="line">
                <a:avLst/>
              </a:prstGeom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8"/>
              <p:cNvCxnSpPr/>
              <p:nvPr/>
            </p:nvCxnSpPr>
            <p:spPr>
              <a:xfrm rot="5400000">
                <a:off x="4897584" y="3376116"/>
                <a:ext cx="234735" cy="0"/>
              </a:xfrm>
              <a:prstGeom prst="line">
                <a:avLst/>
              </a:prstGeom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9"/>
              <p:cNvCxnSpPr/>
              <p:nvPr/>
            </p:nvCxnSpPr>
            <p:spPr>
              <a:xfrm rot="16200000" flipV="1">
                <a:off x="3227488" y="3795105"/>
                <a:ext cx="603841" cy="59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20"/>
              <p:cNvCxnSpPr/>
              <p:nvPr/>
            </p:nvCxnSpPr>
            <p:spPr>
              <a:xfrm>
                <a:off x="4888230" y="4266569"/>
                <a:ext cx="430348" cy="81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21"/>
              <p:cNvSpPr txBox="1"/>
              <p:nvPr/>
            </p:nvSpPr>
            <p:spPr>
              <a:xfrm>
                <a:off x="4983242" y="4265040"/>
                <a:ext cx="328711" cy="158019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sz="1400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</a:t>
                </a:r>
                <a:r>
                  <a:rPr lang="en-US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=</a:t>
                </a:r>
                <a:r>
                  <a:rPr lang="en-US" sz="1400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x,y,z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" name="TextBox 22"/>
              <p:cNvSpPr txBox="1"/>
              <p:nvPr/>
            </p:nvSpPr>
            <p:spPr>
              <a:xfrm rot="16200000">
                <a:off x="4781916" y="3564670"/>
                <a:ext cx="184520" cy="158019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l-GR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</a:rPr>
                  <a:t>Δτ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" name="TextBox 23"/>
              <p:cNvSpPr txBox="1"/>
              <p:nvPr/>
            </p:nvSpPr>
            <p:spPr>
              <a:xfrm>
                <a:off x="5021212" y="3559080"/>
                <a:ext cx="190280" cy="158019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l-GR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</a:rPr>
                  <a:t>Δ</a:t>
                </a:r>
                <a:r>
                  <a:rPr lang="en-US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</a:rPr>
                  <a:t>x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" name="TextBox 24"/>
              <p:cNvSpPr txBox="1"/>
              <p:nvPr/>
            </p:nvSpPr>
            <p:spPr>
              <a:xfrm>
                <a:off x="3411405" y="3283419"/>
                <a:ext cx="131024" cy="158019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l-GR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τ</a:t>
                </a:r>
                <a:endPara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endParaRPr>
              </a:p>
            </p:txBody>
          </p:sp>
          <p:grpSp>
            <p:nvGrpSpPr>
              <p:cNvPr id="23" name="Group 81"/>
              <p:cNvGrpSpPr/>
              <p:nvPr/>
            </p:nvGrpSpPr>
            <p:grpSpPr>
              <a:xfrm>
                <a:off x="3606539" y="3493483"/>
                <a:ext cx="1669042" cy="708663"/>
                <a:chOff x="6124524" y="1539149"/>
                <a:chExt cx="2274941" cy="2249172"/>
              </a:xfrm>
            </p:grpSpPr>
            <p:cxnSp>
              <p:nvCxnSpPr>
                <p:cNvPr id="44" name="Straight Connector 26"/>
                <p:cNvCxnSpPr/>
                <p:nvPr/>
              </p:nvCxnSpPr>
              <p:spPr>
                <a:xfrm rot="5400000">
                  <a:off x="5004700" y="2658973"/>
                  <a:ext cx="223964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27"/>
                <p:cNvCxnSpPr/>
                <p:nvPr/>
              </p:nvCxnSpPr>
              <p:spPr>
                <a:xfrm rot="5400000">
                  <a:off x="5324650" y="2658973"/>
                  <a:ext cx="223964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28"/>
                <p:cNvCxnSpPr/>
                <p:nvPr/>
              </p:nvCxnSpPr>
              <p:spPr>
                <a:xfrm rot="5400000">
                  <a:off x="5644599" y="2658973"/>
                  <a:ext cx="223964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29"/>
                <p:cNvCxnSpPr/>
                <p:nvPr/>
              </p:nvCxnSpPr>
              <p:spPr>
                <a:xfrm rot="5400000">
                  <a:off x="5964548" y="2658973"/>
                  <a:ext cx="223964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30"/>
                <p:cNvCxnSpPr/>
                <p:nvPr/>
              </p:nvCxnSpPr>
              <p:spPr>
                <a:xfrm rot="5400000">
                  <a:off x="6284498" y="2658973"/>
                  <a:ext cx="223964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31"/>
                <p:cNvCxnSpPr/>
                <p:nvPr/>
              </p:nvCxnSpPr>
              <p:spPr>
                <a:xfrm rot="5400000">
                  <a:off x="6604447" y="2658973"/>
                  <a:ext cx="223964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32"/>
                <p:cNvCxnSpPr/>
                <p:nvPr/>
              </p:nvCxnSpPr>
              <p:spPr>
                <a:xfrm rot="5400000">
                  <a:off x="6924397" y="2658973"/>
                  <a:ext cx="223964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33"/>
                <p:cNvCxnSpPr/>
                <p:nvPr/>
              </p:nvCxnSpPr>
              <p:spPr>
                <a:xfrm rot="5400000">
                  <a:off x="7279641" y="2668498"/>
                  <a:ext cx="223964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Straight Connector 35"/>
              <p:cNvCxnSpPr/>
              <p:nvPr/>
            </p:nvCxnSpPr>
            <p:spPr>
              <a:xfrm>
                <a:off x="3600019" y="3258748"/>
                <a:ext cx="1684780" cy="0"/>
              </a:xfrm>
              <a:prstGeom prst="line">
                <a:avLst/>
              </a:prstGeom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36"/>
              <p:cNvCxnSpPr/>
              <p:nvPr/>
            </p:nvCxnSpPr>
            <p:spPr>
              <a:xfrm>
                <a:off x="3604030" y="3728218"/>
                <a:ext cx="168478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37"/>
              <p:cNvCxnSpPr/>
              <p:nvPr/>
            </p:nvCxnSpPr>
            <p:spPr>
              <a:xfrm>
                <a:off x="3604030" y="3962953"/>
                <a:ext cx="168478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38"/>
              <p:cNvCxnSpPr/>
              <p:nvPr/>
            </p:nvCxnSpPr>
            <p:spPr>
              <a:xfrm>
                <a:off x="3604030" y="3493483"/>
                <a:ext cx="168478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39"/>
              <p:cNvCxnSpPr/>
              <p:nvPr/>
            </p:nvCxnSpPr>
            <p:spPr>
              <a:xfrm>
                <a:off x="3604030" y="4197688"/>
                <a:ext cx="168478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103"/>
            <p:cNvGrpSpPr/>
            <p:nvPr/>
          </p:nvGrpSpPr>
          <p:grpSpPr>
            <a:xfrm>
              <a:off x="3394471" y="2658762"/>
              <a:ext cx="953038" cy="1942110"/>
              <a:chOff x="6520446" y="1666875"/>
              <a:chExt cx="979288" cy="1784038"/>
            </a:xfrm>
          </p:grpSpPr>
          <p:cxnSp>
            <p:nvCxnSpPr>
              <p:cNvPr id="33" name="Straight Arrow Connector 41"/>
              <p:cNvCxnSpPr/>
              <p:nvPr/>
            </p:nvCxnSpPr>
            <p:spPr>
              <a:xfrm rot="5400000" flipH="1" flipV="1">
                <a:off x="6697778" y="2797844"/>
                <a:ext cx="319394" cy="5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42"/>
              <p:cNvCxnSpPr/>
              <p:nvPr/>
            </p:nvCxnSpPr>
            <p:spPr>
              <a:xfrm rot="5400000" flipH="1" flipV="1">
                <a:off x="6697221" y="2464469"/>
                <a:ext cx="319394" cy="5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43"/>
              <p:cNvCxnSpPr/>
              <p:nvPr/>
            </p:nvCxnSpPr>
            <p:spPr>
              <a:xfrm rot="5400000" flipH="1" flipV="1">
                <a:off x="6697221" y="2131094"/>
                <a:ext cx="319394" cy="5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44"/>
              <p:cNvCxnSpPr/>
              <p:nvPr/>
            </p:nvCxnSpPr>
            <p:spPr>
              <a:xfrm rot="5400000" flipH="1" flipV="1">
                <a:off x="6697778" y="1826294"/>
                <a:ext cx="319394" cy="5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37" name="TextBox 45"/>
              <p:cNvSpPr txBox="1"/>
              <p:nvPr/>
            </p:nvSpPr>
            <p:spPr>
              <a:xfrm>
                <a:off x="6520446" y="2336349"/>
                <a:ext cx="337662" cy="282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Ω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38" name="Straight Arrow Connector 46"/>
              <p:cNvCxnSpPr/>
              <p:nvPr/>
            </p:nvCxnSpPr>
            <p:spPr>
              <a:xfrm rot="16200000" flipH="1">
                <a:off x="7335396" y="2807369"/>
                <a:ext cx="319394" cy="5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47"/>
              <p:cNvCxnSpPr/>
              <p:nvPr/>
            </p:nvCxnSpPr>
            <p:spPr>
              <a:xfrm rot="16200000" flipH="1">
                <a:off x="7334839" y="2473994"/>
                <a:ext cx="319394" cy="5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48"/>
              <p:cNvCxnSpPr/>
              <p:nvPr/>
            </p:nvCxnSpPr>
            <p:spPr>
              <a:xfrm rot="16200000" flipH="1">
                <a:off x="7334839" y="2140619"/>
                <a:ext cx="319394" cy="5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9"/>
              <p:cNvCxnSpPr/>
              <p:nvPr/>
            </p:nvCxnSpPr>
            <p:spPr>
              <a:xfrm rot="16200000" flipH="1">
                <a:off x="7335396" y="1835819"/>
                <a:ext cx="319394" cy="5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50"/>
              <p:cNvCxnSpPr/>
              <p:nvPr/>
            </p:nvCxnSpPr>
            <p:spPr>
              <a:xfrm>
                <a:off x="6890134" y="3100452"/>
                <a:ext cx="609600" cy="1588"/>
              </a:xfrm>
              <a:prstGeom prst="straightConnector1">
                <a:avLst/>
              </a:prstGeom>
              <a:ln>
                <a:solidFill>
                  <a:srgbClr val="686868"/>
                </a:solidFill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3" name="TextBox 51"/>
              <p:cNvSpPr txBox="1"/>
              <p:nvPr/>
            </p:nvSpPr>
            <p:spPr>
              <a:xfrm>
                <a:off x="7051264" y="3168187"/>
                <a:ext cx="322978" cy="2827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30" name="TextBox 53">
              <a:hlinkClick r:id="" action="ppaction://noaction"/>
            </p:cNvPr>
            <p:cNvSpPr txBox="1"/>
            <p:nvPr/>
          </p:nvSpPr>
          <p:spPr>
            <a:xfrm>
              <a:off x="3174258" y="2204864"/>
              <a:ext cx="8342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LQCD: 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Right Arrow 54">
              <a:hlinkClick r:id="" action="ppaction://noaction"/>
            </p:cNvPr>
            <p:cNvSpPr/>
            <p:nvPr/>
          </p:nvSpPr>
          <p:spPr>
            <a:xfrm>
              <a:off x="2390800" y="3344416"/>
              <a:ext cx="381000" cy="22860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TextBox 156">
              <a:hlinkClick r:id="" action="ppaction://noaction"/>
            </p:cNvPr>
            <p:cNvSpPr txBox="1"/>
            <p:nvPr/>
          </p:nvSpPr>
          <p:spPr>
            <a:xfrm>
              <a:off x="3818363" y="2204864"/>
              <a:ext cx="14271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Monte Carlo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153" name="Bild 15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824" y="4509120"/>
              <a:ext cx="2520280" cy="377050"/>
            </a:xfrm>
            <a:prstGeom prst="rect">
              <a:avLst/>
            </a:prstGeom>
          </p:spPr>
        </p:pic>
      </p:grpSp>
      <p:grpSp>
        <p:nvGrpSpPr>
          <p:cNvPr id="180" name="Gruppierung 179"/>
          <p:cNvGrpSpPr/>
          <p:nvPr/>
        </p:nvGrpSpPr>
        <p:grpSpPr>
          <a:xfrm>
            <a:off x="467544" y="1300698"/>
            <a:ext cx="8991600" cy="400110"/>
            <a:chOff x="683568" y="6015084"/>
            <a:chExt cx="8991600" cy="400110"/>
          </a:xfrm>
        </p:grpSpPr>
        <p:sp>
          <p:nvSpPr>
            <p:cNvPr id="181" name="Rectangle 9"/>
            <p:cNvSpPr/>
            <p:nvPr/>
          </p:nvSpPr>
          <p:spPr>
            <a:xfrm>
              <a:off x="683568" y="6170143"/>
              <a:ext cx="125561" cy="121920"/>
            </a:xfrm>
            <a:prstGeom prst="rect">
              <a:avLst/>
            </a:prstGeom>
            <a:solidFill>
              <a:srgbClr val="FF660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182" name="Textfeld 4"/>
            <p:cNvSpPr txBox="1"/>
            <p:nvPr/>
          </p:nvSpPr>
          <p:spPr>
            <a:xfrm>
              <a:off x="876657" y="6015084"/>
              <a:ext cx="87985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Model potentials at T&gt;0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91" name="Gruppierung 190"/>
          <p:cNvGrpSpPr/>
          <p:nvPr/>
        </p:nvGrpSpPr>
        <p:grpSpPr>
          <a:xfrm>
            <a:off x="467544" y="5085184"/>
            <a:ext cx="6048672" cy="1152129"/>
            <a:chOff x="467544" y="5085184"/>
            <a:chExt cx="6048672" cy="1152129"/>
          </a:xfrm>
        </p:grpSpPr>
        <p:sp>
          <p:nvSpPr>
            <p:cNvPr id="186" name="Diagonal liegende Ecken des Rechtecks abrunden 185"/>
            <p:cNvSpPr/>
            <p:nvPr/>
          </p:nvSpPr>
          <p:spPr bwMode="auto">
            <a:xfrm>
              <a:off x="2803897" y="5661248"/>
              <a:ext cx="3712319" cy="576065"/>
            </a:xfrm>
            <a:prstGeom prst="round2DiagRect">
              <a:avLst/>
            </a:prstGeom>
            <a:solidFill>
              <a:srgbClr val="FFFFFF">
                <a:alpha val="9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187" name="Picture 10" descr="d7b51317bc4071c92f802107b1b57b3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31506" y="5739061"/>
              <a:ext cx="3247561" cy="446541"/>
            </a:xfrm>
            <a:prstGeom prst="rect">
              <a:avLst/>
            </a:prstGeom>
          </p:spPr>
        </p:pic>
        <p:grpSp>
          <p:nvGrpSpPr>
            <p:cNvPr id="188" name="Group 32" descr=" 12"/>
            <p:cNvGrpSpPr/>
            <p:nvPr/>
          </p:nvGrpSpPr>
          <p:grpSpPr>
            <a:xfrm>
              <a:off x="467544" y="5085184"/>
              <a:ext cx="5184576" cy="400110"/>
              <a:chOff x="685799" y="5617091"/>
              <a:chExt cx="4577373" cy="400110"/>
            </a:xfrm>
          </p:grpSpPr>
          <p:sp>
            <p:nvSpPr>
              <p:cNvPr id="189" name="Textfeld 4"/>
              <p:cNvSpPr txBox="1"/>
              <p:nvPr/>
            </p:nvSpPr>
            <p:spPr>
              <a:xfrm>
                <a:off x="878888" y="5617091"/>
                <a:ext cx="43842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/>
                <a:r>
                  <a:rPr lang="en-US" sz="2000" dirty="0" smtClean="0">
                    <a:solidFill>
                      <a:srgbClr val="404040"/>
                    </a:solidFill>
                    <a:latin typeface="Calibri"/>
                    <a:cs typeface="Calibri"/>
                  </a:rPr>
                  <a:t>Systematic approach: Separation of scales</a:t>
                </a:r>
                <a:endParaRPr lang="en-US" sz="2000" dirty="0">
                  <a:solidFill>
                    <a:srgbClr val="40404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90" name="Rectangle 9"/>
              <p:cNvSpPr/>
              <p:nvPr/>
            </p:nvSpPr>
            <p:spPr>
              <a:xfrm>
                <a:off x="685799" y="5772150"/>
                <a:ext cx="125561" cy="121920"/>
              </a:xfrm>
              <a:prstGeom prst="rect">
                <a:avLst/>
              </a:prstGeom>
              <a:solidFill>
                <a:srgbClr val="FF6600"/>
              </a:solidFill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6" name="Gruppierung 5"/>
          <p:cNvGrpSpPr/>
          <p:nvPr/>
        </p:nvGrpSpPr>
        <p:grpSpPr>
          <a:xfrm>
            <a:off x="5652120" y="2420889"/>
            <a:ext cx="3384376" cy="1872208"/>
            <a:chOff x="5652120" y="2420889"/>
            <a:chExt cx="3384376" cy="1872208"/>
          </a:xfrm>
        </p:grpSpPr>
        <p:grpSp>
          <p:nvGrpSpPr>
            <p:cNvPr id="143" name="Gruppierung 142"/>
            <p:cNvGrpSpPr/>
            <p:nvPr/>
          </p:nvGrpSpPr>
          <p:grpSpPr>
            <a:xfrm>
              <a:off x="5652120" y="2420889"/>
              <a:ext cx="3384376" cy="1872208"/>
              <a:chOff x="5652120" y="4500612"/>
              <a:chExt cx="3384376" cy="1872208"/>
            </a:xfrm>
          </p:grpSpPr>
          <p:pic>
            <p:nvPicPr>
              <p:cNvPr id="77" name="Bild 76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156176" y="4500612"/>
                <a:ext cx="2575807" cy="1872208"/>
              </a:xfrm>
              <a:prstGeom prst="rect">
                <a:avLst/>
              </a:prstGeom>
            </p:spPr>
          </p:pic>
          <p:sp>
            <p:nvSpPr>
              <p:cNvPr id="139" name="Rechteck 138"/>
              <p:cNvSpPr/>
              <p:nvPr/>
            </p:nvSpPr>
            <p:spPr>
              <a:xfrm rot="16200000">
                <a:off x="8218323" y="5134699"/>
                <a:ext cx="123623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DE" sz="1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/>
                    <a:cs typeface="Calibri"/>
                  </a:rPr>
                  <a:t>Kaczmarek, </a:t>
                </a:r>
                <a:r>
                  <a:rPr lang="de-DE" sz="1000" b="1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/>
                    <a:cs typeface="Calibri"/>
                  </a:rPr>
                  <a:t>Zantow</a:t>
                </a:r>
                <a:endParaRPr lang="de-DE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cs typeface="Calibri"/>
                </a:endParaRPr>
              </a:p>
              <a:p>
                <a:pPr algn="ctr"/>
                <a:r>
                  <a:rPr lang="de-DE" sz="1000" b="1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/>
                    <a:cs typeface="Calibri"/>
                  </a:rPr>
                  <a:t>PoS</a:t>
                </a:r>
                <a:r>
                  <a:rPr lang="de-DE" sz="1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/>
                    <a:cs typeface="Calibri"/>
                  </a:rPr>
                  <a:t>(LAT2005)192</a:t>
                </a:r>
              </a:p>
            </p:txBody>
          </p:sp>
          <p:sp>
            <p:nvSpPr>
              <p:cNvPr id="158" name="Right Arrow 54">
                <a:hlinkClick r:id="" action="ppaction://noaction"/>
              </p:cNvPr>
              <p:cNvSpPr/>
              <p:nvPr/>
            </p:nvSpPr>
            <p:spPr>
              <a:xfrm>
                <a:off x="5652120" y="5208116"/>
                <a:ext cx="381000" cy="228600"/>
              </a:xfrm>
              <a:prstGeom prst="rightArrow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3" name="Textfeld 2"/>
            <p:cNvSpPr txBox="1"/>
            <p:nvPr/>
          </p:nvSpPr>
          <p:spPr>
            <a:xfrm>
              <a:off x="6429350" y="2575937"/>
              <a:ext cx="4490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b="1" dirty="0" err="1" smtClean="0">
                  <a:solidFill>
                    <a:srgbClr val="404040"/>
                  </a:solidFill>
                  <a:latin typeface="Calibri"/>
                  <a:cs typeface="Calibri"/>
                </a:rPr>
                <a:t>N</a:t>
              </a:r>
              <a:r>
                <a:rPr lang="de-DE" sz="1100" b="1" baseline="-25000" dirty="0" err="1" smtClean="0">
                  <a:solidFill>
                    <a:srgbClr val="404040"/>
                  </a:solidFill>
                  <a:latin typeface="Calibri"/>
                  <a:cs typeface="Calibri"/>
                </a:rPr>
                <a:t>f</a:t>
              </a:r>
              <a:r>
                <a:rPr lang="de-DE" sz="1100" b="1" dirty="0" smtClean="0">
                  <a:solidFill>
                    <a:srgbClr val="404040"/>
                  </a:solidFill>
                  <a:latin typeface="Calibri"/>
                  <a:cs typeface="Calibri"/>
                </a:rPr>
                <a:t>=2</a:t>
              </a:r>
              <a:endParaRPr lang="de-DE" sz="1100" b="1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35" name="Group 145"/>
          <p:cNvGrpSpPr/>
          <p:nvPr/>
        </p:nvGrpSpPr>
        <p:grpSpPr>
          <a:xfrm>
            <a:off x="6187312" y="2640856"/>
            <a:ext cx="2921192" cy="1220192"/>
            <a:chOff x="5985245" y="5029200"/>
            <a:chExt cx="2921192" cy="990600"/>
          </a:xfrm>
        </p:grpSpPr>
        <p:sp>
          <p:nvSpPr>
            <p:cNvPr id="136" name="Rounded Rectangle 378"/>
            <p:cNvSpPr/>
            <p:nvPr/>
          </p:nvSpPr>
          <p:spPr>
            <a:xfrm>
              <a:off x="6019800" y="5029200"/>
              <a:ext cx="2819400" cy="9906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extBox 58"/>
            <p:cNvSpPr txBox="1"/>
            <p:nvPr/>
          </p:nvSpPr>
          <p:spPr>
            <a:xfrm>
              <a:off x="5985245" y="5252806"/>
              <a:ext cx="2921192" cy="57862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No Schrödinger equation 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available, gauge dependent, 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handling of entropy?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2" name="Foliennummernplatzhalt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C537-B8E2-7245-A622-51F844BD851E}" type="slidenum">
              <a:rPr lang="de-CH" smtClean="0"/>
              <a:pPr/>
              <a:t>4</a:t>
            </a:fld>
            <a:endParaRPr lang="de-CH" sz="1400"/>
          </a:p>
        </p:txBody>
      </p:sp>
    </p:spTree>
    <p:extLst>
      <p:ext uri="{BB962C8B-B14F-4D97-AF65-F5344CB8AC3E}">
        <p14:creationId xmlns:p14="http://schemas.microsoft.com/office/powerpoint/2010/main" val="532885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ruppierung 177"/>
          <p:cNvGrpSpPr/>
          <p:nvPr/>
        </p:nvGrpSpPr>
        <p:grpSpPr>
          <a:xfrm>
            <a:off x="-36511" y="1484785"/>
            <a:ext cx="9073007" cy="2934072"/>
            <a:chOff x="-36511" y="1484785"/>
            <a:chExt cx="9073007" cy="2934072"/>
          </a:xfrm>
        </p:grpSpPr>
        <p:grpSp>
          <p:nvGrpSpPr>
            <p:cNvPr id="133" name="Gruppierung 132"/>
            <p:cNvGrpSpPr/>
            <p:nvPr/>
          </p:nvGrpSpPr>
          <p:grpSpPr>
            <a:xfrm>
              <a:off x="-36511" y="1484785"/>
              <a:ext cx="9073007" cy="2934072"/>
              <a:chOff x="-36511" y="1484785"/>
              <a:chExt cx="9073007" cy="2934072"/>
            </a:xfrm>
          </p:grpSpPr>
          <p:sp>
            <p:nvSpPr>
              <p:cNvPr id="75" name="Diagonal liegende Ecken des Rechtecks abrunden 74"/>
              <p:cNvSpPr/>
              <p:nvPr/>
            </p:nvSpPr>
            <p:spPr bwMode="auto">
              <a:xfrm>
                <a:off x="539552" y="1905543"/>
                <a:ext cx="8496944" cy="2185640"/>
              </a:xfrm>
              <a:prstGeom prst="round2DiagRect">
                <a:avLst/>
              </a:prstGeom>
              <a:solidFill>
                <a:srgbClr val="FFFFFF">
                  <a:alpha val="92000"/>
                </a:srgb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cxnSp>
            <p:nvCxnSpPr>
              <p:cNvPr id="42" name="Straight Arrow Connector 54"/>
              <p:cNvCxnSpPr/>
              <p:nvPr/>
            </p:nvCxnSpPr>
            <p:spPr>
              <a:xfrm>
                <a:off x="2195736" y="2265583"/>
                <a:ext cx="5544616" cy="0"/>
              </a:xfrm>
              <a:prstGeom prst="straightConnector1">
                <a:avLst/>
              </a:prstGeom>
              <a:ln>
                <a:solidFill>
                  <a:srgbClr val="686868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TextBox 65"/>
              <p:cNvSpPr txBox="1"/>
              <p:nvPr/>
            </p:nvSpPr>
            <p:spPr>
              <a:xfrm>
                <a:off x="610985" y="1944759"/>
                <a:ext cx="15847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404040"/>
                    </a:solidFill>
                    <a:latin typeface="Calibri"/>
                    <a:cs typeface="Calibri"/>
                  </a:rPr>
                  <a:t>Relativistic thermal</a:t>
                </a:r>
              </a:p>
              <a:p>
                <a:pPr algn="ctr"/>
                <a:r>
                  <a:rPr lang="en-US" sz="1400" dirty="0" smtClean="0">
                    <a:solidFill>
                      <a:srgbClr val="404040"/>
                    </a:solidFill>
                    <a:latin typeface="Calibri"/>
                    <a:cs typeface="Calibri"/>
                  </a:rPr>
                  <a:t>field theory</a:t>
                </a:r>
                <a:endParaRPr lang="en-US" sz="1400" dirty="0">
                  <a:solidFill>
                    <a:srgbClr val="40404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5" name="TextBox 82"/>
              <p:cNvSpPr txBox="1"/>
              <p:nvPr/>
            </p:nvSpPr>
            <p:spPr>
              <a:xfrm>
                <a:off x="7937158" y="2020959"/>
                <a:ext cx="9553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404040"/>
                    </a:solidFill>
                    <a:latin typeface="Calibri"/>
                    <a:cs typeface="Calibri"/>
                  </a:rPr>
                  <a:t>Quantum </a:t>
                </a:r>
              </a:p>
              <a:p>
                <a:pPr algn="ctr"/>
                <a:r>
                  <a:rPr lang="en-US" sz="1400" dirty="0" smtClean="0">
                    <a:solidFill>
                      <a:srgbClr val="404040"/>
                    </a:solidFill>
                    <a:latin typeface="Calibri"/>
                    <a:cs typeface="Calibri"/>
                  </a:rPr>
                  <a:t>mechanics</a:t>
                </a:r>
                <a:endParaRPr lang="en-US" sz="1400" dirty="0">
                  <a:solidFill>
                    <a:srgbClr val="40404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84" name="Rechteck 83"/>
              <p:cNvSpPr/>
              <p:nvPr/>
            </p:nvSpPr>
            <p:spPr>
              <a:xfrm rot="16200000">
                <a:off x="-1226548" y="2674822"/>
                <a:ext cx="2934072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000" b="1" dirty="0" err="1" smtClean="0">
                    <a:solidFill>
                      <a:srgbClr val="7F7F7F"/>
                    </a:solidFill>
                  </a:rPr>
                  <a:t>Brambilla</a:t>
                </a:r>
                <a:r>
                  <a:rPr lang="de-DE" sz="1000" b="1" dirty="0" smtClean="0">
                    <a:solidFill>
                      <a:srgbClr val="7F7F7F"/>
                    </a:solidFill>
                  </a:rPr>
                  <a:t> et. </a:t>
                </a:r>
                <a:r>
                  <a:rPr lang="de-DE" sz="1000" b="1" dirty="0">
                    <a:solidFill>
                      <a:srgbClr val="7F7F7F"/>
                    </a:solidFill>
                  </a:rPr>
                  <a:t>a</a:t>
                </a:r>
                <a:r>
                  <a:rPr lang="de-DE" sz="1000" b="1" dirty="0" smtClean="0">
                    <a:solidFill>
                      <a:srgbClr val="7F7F7F"/>
                    </a:solidFill>
                  </a:rPr>
                  <a:t>l. </a:t>
                </a:r>
              </a:p>
              <a:p>
                <a:pPr algn="ctr"/>
                <a:r>
                  <a:rPr lang="de-DE" sz="1000" b="1" dirty="0" err="1" smtClean="0">
                    <a:solidFill>
                      <a:srgbClr val="7F7F7F"/>
                    </a:solidFill>
                  </a:rPr>
                  <a:t>Rev.Mod.Phys</a:t>
                </a:r>
                <a:r>
                  <a:rPr lang="de-DE" sz="1000" b="1" dirty="0">
                    <a:solidFill>
                      <a:srgbClr val="7F7F7F"/>
                    </a:solidFill>
                  </a:rPr>
                  <a:t>. 77 (2005) </a:t>
                </a:r>
                <a:r>
                  <a:rPr lang="de-DE" sz="1000" b="1" dirty="0" smtClean="0">
                    <a:solidFill>
                      <a:srgbClr val="7F7F7F"/>
                    </a:solidFill>
                  </a:rPr>
                  <a:t>1423</a:t>
                </a:r>
                <a:endParaRPr lang="hu-HU" sz="1000" b="1" dirty="0" smtClean="0">
                  <a:solidFill>
                    <a:srgbClr val="7F7F7F"/>
                  </a:solidFill>
                </a:endParaRPr>
              </a:p>
              <a:p>
                <a:pPr algn="ctr"/>
                <a:r>
                  <a:rPr lang="de-DE" sz="1000" b="1" dirty="0" smtClean="0">
                    <a:solidFill>
                      <a:srgbClr val="7F7F7F"/>
                    </a:solidFill>
                    <a:latin typeface="Calibri"/>
                    <a:cs typeface="Calibri"/>
                  </a:rPr>
                  <a:t>PRD </a:t>
                </a:r>
                <a:r>
                  <a:rPr lang="de-DE" sz="1000" b="1" dirty="0">
                    <a:solidFill>
                      <a:srgbClr val="7F7F7F"/>
                    </a:solidFill>
                    <a:latin typeface="Calibri"/>
                    <a:cs typeface="Calibri"/>
                  </a:rPr>
                  <a:t>78 (2008) 014017</a:t>
                </a:r>
                <a:endParaRPr lang="en-US" sz="1000" b="1" dirty="0">
                  <a:solidFill>
                    <a:srgbClr val="7F7F7F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40" name="Gruppierung 139"/>
            <p:cNvGrpSpPr/>
            <p:nvPr/>
          </p:nvGrpSpPr>
          <p:grpSpPr>
            <a:xfrm>
              <a:off x="827584" y="2683019"/>
              <a:ext cx="1085713" cy="1034013"/>
              <a:chOff x="5635187" y="2060848"/>
              <a:chExt cx="1512168" cy="1440160"/>
            </a:xfrm>
          </p:grpSpPr>
          <p:sp>
            <p:nvSpPr>
              <p:cNvPr id="142" name="Oval 141"/>
              <p:cNvSpPr/>
              <p:nvPr/>
            </p:nvSpPr>
            <p:spPr bwMode="auto">
              <a:xfrm>
                <a:off x="5635187" y="2060848"/>
                <a:ext cx="1512168" cy="144016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43" name="Gruppierung 142"/>
              <p:cNvGrpSpPr/>
              <p:nvPr/>
            </p:nvGrpSpPr>
            <p:grpSpPr>
              <a:xfrm rot="7517240">
                <a:off x="6141104" y="2747179"/>
                <a:ext cx="501700" cy="230882"/>
                <a:chOff x="1043608" y="5326608"/>
                <a:chExt cx="501700" cy="230882"/>
              </a:xfrm>
            </p:grpSpPr>
            <p:pic>
              <p:nvPicPr>
                <p:cNvPr id="160" name="Bild 159" descr="Unbenannt.png"/>
                <p:cNvPicPr>
                  <a:picLocks noChangeAspect="1"/>
                </p:cNvPicPr>
                <p:nvPr/>
              </p:nvPicPr>
              <p:blipFill rotWithShape="1">
                <a:blip r:embed="rId3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369" r="20250" b="67548"/>
                <a:stretch/>
              </p:blipFill>
              <p:spPr>
                <a:xfrm>
                  <a:off x="1043608" y="5330006"/>
                  <a:ext cx="501700" cy="227484"/>
                </a:xfrm>
                <a:prstGeom prst="rect">
                  <a:avLst/>
                </a:prstGeom>
              </p:spPr>
            </p:pic>
            <p:pic>
              <p:nvPicPr>
                <p:cNvPr id="161" name="Bild 160" descr="Unbenannt.png"/>
                <p:cNvPicPr>
                  <a:picLocks noChangeAspect="1"/>
                </p:cNvPicPr>
                <p:nvPr/>
              </p:nvPicPr>
              <p:blipFill rotWithShape="1">
                <a:blip r:embed="rId3">
                  <a:duotone>
                    <a:prstClr val="black"/>
                    <a:srgbClr val="1B9A36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9137" t="131" r="20250" b="67548"/>
                <a:stretch/>
              </p:blipFill>
              <p:spPr>
                <a:xfrm>
                  <a:off x="1282700" y="5326608"/>
                  <a:ext cx="262608" cy="226566"/>
                </a:xfrm>
                <a:prstGeom prst="rect">
                  <a:avLst/>
                </a:prstGeom>
              </p:spPr>
            </p:pic>
          </p:grpSp>
          <p:sp>
            <p:nvSpPr>
              <p:cNvPr id="144" name="Oval 143"/>
              <p:cNvSpPr/>
              <p:nvPr/>
            </p:nvSpPr>
            <p:spPr bwMode="auto">
              <a:xfrm>
                <a:off x="6452675" y="2361580"/>
                <a:ext cx="100608" cy="1006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5" name="Oval 144"/>
              <p:cNvSpPr/>
              <p:nvPr/>
            </p:nvSpPr>
            <p:spPr bwMode="auto">
              <a:xfrm>
                <a:off x="6732240" y="2924944"/>
                <a:ext cx="100608" cy="1006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6" name="Oval 145"/>
              <p:cNvSpPr/>
              <p:nvPr/>
            </p:nvSpPr>
            <p:spPr bwMode="auto">
              <a:xfrm flipH="1" flipV="1">
                <a:off x="6643299" y="3140968"/>
                <a:ext cx="100608" cy="1006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7" name="Oval 146"/>
              <p:cNvSpPr/>
              <p:nvPr/>
            </p:nvSpPr>
            <p:spPr bwMode="auto">
              <a:xfrm flipH="1" flipV="1">
                <a:off x="6211251" y="3284984"/>
                <a:ext cx="100608" cy="1006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8" name="Oval 147"/>
              <p:cNvSpPr/>
              <p:nvPr/>
            </p:nvSpPr>
            <p:spPr bwMode="auto">
              <a:xfrm flipH="1" flipV="1">
                <a:off x="6228184" y="2204864"/>
                <a:ext cx="100608" cy="1006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9" name="Oval 148"/>
              <p:cNvSpPr/>
              <p:nvPr/>
            </p:nvSpPr>
            <p:spPr bwMode="auto">
              <a:xfrm flipH="1" flipV="1">
                <a:off x="6511983" y="2608312"/>
                <a:ext cx="100608" cy="1006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0" name="Oval 149"/>
              <p:cNvSpPr/>
              <p:nvPr/>
            </p:nvSpPr>
            <p:spPr bwMode="auto">
              <a:xfrm flipH="1" flipV="1">
                <a:off x="6758715" y="2492896"/>
                <a:ext cx="100608" cy="1006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1" name="Oval 150"/>
              <p:cNvSpPr/>
              <p:nvPr/>
            </p:nvSpPr>
            <p:spPr bwMode="auto">
              <a:xfrm flipH="1" flipV="1">
                <a:off x="6238263" y="3054102"/>
                <a:ext cx="100608" cy="1006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52" name="Gruppierung 151"/>
              <p:cNvGrpSpPr/>
              <p:nvPr/>
            </p:nvGrpSpPr>
            <p:grpSpPr>
              <a:xfrm rot="18961184">
                <a:off x="6077055" y="2541206"/>
                <a:ext cx="501700" cy="230882"/>
                <a:chOff x="1043608" y="5326608"/>
                <a:chExt cx="501700" cy="230882"/>
              </a:xfrm>
            </p:grpSpPr>
            <p:pic>
              <p:nvPicPr>
                <p:cNvPr id="158" name="Bild 157" descr="Unbenannt.png"/>
                <p:cNvPicPr>
                  <a:picLocks noChangeAspect="1"/>
                </p:cNvPicPr>
                <p:nvPr/>
              </p:nvPicPr>
              <p:blipFill rotWithShape="1">
                <a:blip r:embed="rId3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369" r="20250" b="67548"/>
                <a:stretch/>
              </p:blipFill>
              <p:spPr>
                <a:xfrm>
                  <a:off x="1043608" y="5330006"/>
                  <a:ext cx="501700" cy="227484"/>
                </a:xfrm>
                <a:prstGeom prst="rect">
                  <a:avLst/>
                </a:prstGeom>
              </p:spPr>
            </p:pic>
            <p:pic>
              <p:nvPicPr>
                <p:cNvPr id="159" name="Bild 158" descr="Unbenannt.png"/>
                <p:cNvPicPr>
                  <a:picLocks noChangeAspect="1"/>
                </p:cNvPicPr>
                <p:nvPr/>
              </p:nvPicPr>
              <p:blipFill rotWithShape="1">
                <a:blip r:embed="rId3">
                  <a:duotone>
                    <a:prstClr val="black"/>
                    <a:srgbClr val="1B9A36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9137" t="131" r="20250" b="67548"/>
                <a:stretch/>
              </p:blipFill>
              <p:spPr>
                <a:xfrm>
                  <a:off x="1282700" y="5326608"/>
                  <a:ext cx="262608" cy="226566"/>
                </a:xfrm>
                <a:prstGeom prst="rect">
                  <a:avLst/>
                </a:prstGeom>
              </p:spPr>
            </p:pic>
          </p:grpSp>
          <p:sp>
            <p:nvSpPr>
              <p:cNvPr id="153" name="Oval 152"/>
              <p:cNvSpPr/>
              <p:nvPr/>
            </p:nvSpPr>
            <p:spPr bwMode="auto">
              <a:xfrm rot="11443944" flipH="1" flipV="1">
                <a:off x="5975072" y="2239784"/>
                <a:ext cx="100608" cy="1006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4" name="Oval 153"/>
              <p:cNvSpPr/>
              <p:nvPr/>
            </p:nvSpPr>
            <p:spPr bwMode="auto">
              <a:xfrm rot="11443944" flipH="1" flipV="1">
                <a:off x="5859699" y="2645400"/>
                <a:ext cx="100608" cy="1006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5" name="Oval 154"/>
              <p:cNvSpPr/>
              <p:nvPr/>
            </p:nvSpPr>
            <p:spPr bwMode="auto">
              <a:xfrm flipH="1" flipV="1">
                <a:off x="6064036" y="2772461"/>
                <a:ext cx="100608" cy="1006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6" name="Oval 155"/>
              <p:cNvSpPr/>
              <p:nvPr/>
            </p:nvSpPr>
            <p:spPr bwMode="auto">
              <a:xfrm flipH="1" flipV="1">
                <a:off x="5923219" y="3068960"/>
                <a:ext cx="100608" cy="1006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7" name="Oval 156"/>
              <p:cNvSpPr/>
              <p:nvPr/>
            </p:nvSpPr>
            <p:spPr bwMode="auto">
              <a:xfrm flipH="1" flipV="1">
                <a:off x="6559624" y="2132856"/>
                <a:ext cx="100608" cy="1006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62" name="Gruppierung 161"/>
            <p:cNvGrpSpPr/>
            <p:nvPr/>
          </p:nvGrpSpPr>
          <p:grpSpPr>
            <a:xfrm>
              <a:off x="971600" y="2924944"/>
              <a:ext cx="258503" cy="517006"/>
              <a:chOff x="4821932" y="4365104"/>
              <a:chExt cx="360040" cy="720080"/>
            </a:xfrm>
          </p:grpSpPr>
          <p:sp>
            <p:nvSpPr>
              <p:cNvPr id="164" name="Oval 163"/>
              <p:cNvSpPr/>
              <p:nvPr/>
            </p:nvSpPr>
            <p:spPr bwMode="auto">
              <a:xfrm>
                <a:off x="4821932" y="4365104"/>
                <a:ext cx="360040" cy="720080"/>
              </a:xfrm>
              <a:prstGeom prst="ellipse">
                <a:avLst/>
              </a:prstGeom>
              <a:ln>
                <a:noFill/>
                <a:headEnd type="none" w="med" len="med"/>
                <a:tailEnd type="none" w="med" len="med"/>
              </a:ln>
              <a:ex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5" name="Oval 164"/>
              <p:cNvSpPr/>
              <p:nvPr/>
            </p:nvSpPr>
            <p:spPr bwMode="auto">
              <a:xfrm>
                <a:off x="4860032" y="4411712"/>
                <a:ext cx="288032" cy="28803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6" name="Oval 165"/>
              <p:cNvSpPr/>
              <p:nvPr/>
            </p:nvSpPr>
            <p:spPr bwMode="auto">
              <a:xfrm>
                <a:off x="4860032" y="4725144"/>
                <a:ext cx="288032" cy="28803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88" name="Gruppierung 87"/>
          <p:cNvGrpSpPr/>
          <p:nvPr/>
        </p:nvGrpSpPr>
        <p:grpSpPr>
          <a:xfrm>
            <a:off x="504055" y="1268760"/>
            <a:ext cx="8748464" cy="400110"/>
            <a:chOff x="395536" y="2924944"/>
            <a:chExt cx="8748464" cy="400110"/>
          </a:xfrm>
        </p:grpSpPr>
        <p:sp>
          <p:nvSpPr>
            <p:cNvPr id="72" name="Textfeld 4"/>
            <p:cNvSpPr txBox="1"/>
            <p:nvPr/>
          </p:nvSpPr>
          <p:spPr>
            <a:xfrm>
              <a:off x="614239" y="2924944"/>
              <a:ext cx="85297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en-US" sz="2000" dirty="0">
                  <a:solidFill>
                    <a:srgbClr val="404040"/>
                  </a:solidFill>
                  <a:latin typeface="Calibri"/>
                  <a:cs typeface="Calibri"/>
                </a:rPr>
                <a:t>A</a:t>
              </a:r>
              <a:r>
                <a:rPr lang="en-US" sz="2000" dirty="0" smtClean="0">
                  <a:solidFill>
                    <a:srgbClr val="404040"/>
                  </a:solidFill>
                  <a:latin typeface="Calibri"/>
                  <a:cs typeface="Calibri"/>
                </a:rPr>
                <a:t>ppropriate degrees of freedom: Systematic expansion in 1/</a:t>
              </a:r>
              <a:r>
                <a:rPr lang="en-US" sz="2000" dirty="0" err="1" smtClean="0">
                  <a:solidFill>
                    <a:srgbClr val="404040"/>
                  </a:solidFill>
                  <a:latin typeface="Calibri"/>
                  <a:cs typeface="Calibri"/>
                </a:rPr>
                <a:t>m</a:t>
              </a:r>
              <a:r>
                <a:rPr lang="en-US" sz="2000" baseline="-25000" dirty="0" err="1" smtClean="0">
                  <a:solidFill>
                    <a:srgbClr val="404040"/>
                  </a:solidFill>
                  <a:latin typeface="Calibri"/>
                  <a:cs typeface="Calibri"/>
                </a:rPr>
                <a:t>Q</a:t>
              </a:r>
              <a:r>
                <a:rPr lang="en-US" sz="2000" dirty="0" smtClean="0">
                  <a:solidFill>
                    <a:srgbClr val="404040"/>
                  </a:solidFill>
                  <a:latin typeface="Calibri"/>
                  <a:cs typeface="Calibri"/>
                </a:rPr>
                <a:t> and r</a:t>
              </a:r>
              <a:endParaRPr lang="en-US" sz="2000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73" name="Rectangle 9"/>
            <p:cNvSpPr/>
            <p:nvPr/>
          </p:nvSpPr>
          <p:spPr>
            <a:xfrm>
              <a:off x="395536" y="3080003"/>
              <a:ext cx="142217" cy="121920"/>
            </a:xfrm>
            <a:prstGeom prst="rect">
              <a:avLst/>
            </a:prstGeom>
            <a:solidFill>
              <a:srgbClr val="FF660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effective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theory</a:t>
            </a:r>
            <a:r>
              <a:rPr lang="de-DE" dirty="0" smtClean="0"/>
              <a:t> (EFT) </a:t>
            </a:r>
            <a:r>
              <a:rPr lang="de-DE" dirty="0" err="1" smtClean="0"/>
              <a:t>strategy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30th, 2012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Heavy Quarkonia in the QGP, from EFT's and potentials</a:t>
            </a:r>
            <a:endParaRPr lang="de-CH"/>
          </a:p>
        </p:txBody>
      </p:sp>
      <p:pic>
        <p:nvPicPr>
          <p:cNvPr id="27" name="Picture 58" descr="9265ab36da53917cc8d7cf3b728e2de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3659135"/>
            <a:ext cx="1596376" cy="216024"/>
          </a:xfrm>
          <a:prstGeom prst="rect">
            <a:avLst/>
          </a:prstGeom>
        </p:spPr>
      </p:pic>
      <p:grpSp>
        <p:nvGrpSpPr>
          <p:cNvPr id="89" name="Gruppierung 88"/>
          <p:cNvGrpSpPr/>
          <p:nvPr/>
        </p:nvGrpSpPr>
        <p:grpSpPr>
          <a:xfrm>
            <a:off x="2123728" y="1985640"/>
            <a:ext cx="1130237" cy="1313455"/>
            <a:chOff x="2225252" y="3627713"/>
            <a:chExt cx="1130237" cy="1313455"/>
          </a:xfrm>
        </p:grpSpPr>
        <p:grpSp>
          <p:nvGrpSpPr>
            <p:cNvPr id="22" name="Group 76"/>
            <p:cNvGrpSpPr/>
            <p:nvPr/>
          </p:nvGrpSpPr>
          <p:grpSpPr>
            <a:xfrm>
              <a:off x="2225252" y="4068360"/>
              <a:ext cx="1130237" cy="872808"/>
              <a:chOff x="2462980" y="3961328"/>
              <a:chExt cx="1130237" cy="872808"/>
            </a:xfrm>
          </p:grpSpPr>
          <p:pic>
            <p:nvPicPr>
              <p:cNvPr id="23" name="Picture 56" descr="9265ab36da53917cc8d7cf3b728e2dec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555776" y="4618112"/>
                <a:ext cx="958173" cy="216024"/>
              </a:xfrm>
              <a:prstGeom prst="rect">
                <a:avLst/>
              </a:prstGeom>
            </p:spPr>
          </p:pic>
          <p:sp>
            <p:nvSpPr>
              <p:cNvPr id="25" name="TextBox 62"/>
              <p:cNvSpPr txBox="1"/>
              <p:nvPr/>
            </p:nvSpPr>
            <p:spPr>
              <a:xfrm>
                <a:off x="2462980" y="3961328"/>
                <a:ext cx="1130237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404040"/>
                    </a:solidFill>
                    <a:latin typeface="Calibri"/>
                    <a:cs typeface="Calibri"/>
                  </a:rPr>
                  <a:t>QCD</a:t>
                </a:r>
              </a:p>
              <a:p>
                <a:pPr algn="ctr"/>
                <a:r>
                  <a:rPr lang="en-US" sz="1600" b="1" dirty="0" smtClean="0">
                    <a:solidFill>
                      <a:srgbClr val="404040"/>
                    </a:solidFill>
                    <a:latin typeface="Calibri"/>
                    <a:cs typeface="Calibri"/>
                  </a:rPr>
                  <a:t>Dirac fields</a:t>
                </a:r>
                <a:endParaRPr lang="en-US" sz="1600" b="1" dirty="0">
                  <a:solidFill>
                    <a:srgbClr val="404040"/>
                  </a:solidFill>
                  <a:latin typeface="Calibri"/>
                  <a:cs typeface="Calibri"/>
                </a:endParaRPr>
              </a:p>
            </p:txBody>
          </p:sp>
        </p:grpSp>
        <p:pic>
          <p:nvPicPr>
            <p:cNvPr id="79" name="Bild 78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4556" y="3627713"/>
              <a:ext cx="685044" cy="216640"/>
            </a:xfrm>
            <a:prstGeom prst="rect">
              <a:avLst/>
            </a:prstGeom>
          </p:spPr>
        </p:pic>
      </p:grpSp>
      <p:grpSp>
        <p:nvGrpSpPr>
          <p:cNvPr id="90" name="Gruppierung 89"/>
          <p:cNvGrpSpPr/>
          <p:nvPr/>
        </p:nvGrpSpPr>
        <p:grpSpPr>
          <a:xfrm>
            <a:off x="3491880" y="1988963"/>
            <a:ext cx="1481374" cy="1310132"/>
            <a:chOff x="3987966" y="3631036"/>
            <a:chExt cx="1481374" cy="1310132"/>
          </a:xfrm>
        </p:grpSpPr>
        <p:pic>
          <p:nvPicPr>
            <p:cNvPr id="28" name="Picture 59" descr="9265ab36da53917cc8d7cf3b728e2dec.png"/>
            <p:cNvPicPr>
              <a:picLocks noChangeAspect="1"/>
            </p:cNvPicPr>
            <p:nvPr/>
          </p:nvPicPr>
          <p:blipFill>
            <a:blip r:embed="rId7" cstate="print"/>
            <a:srcRect l="50850" t="-33937"/>
            <a:stretch>
              <a:fillRect/>
            </a:stretch>
          </p:blipFill>
          <p:spPr>
            <a:xfrm>
              <a:off x="4152528" y="4616741"/>
              <a:ext cx="1008112" cy="324427"/>
            </a:xfrm>
            <a:prstGeom prst="rect">
              <a:avLst/>
            </a:prstGeom>
          </p:spPr>
        </p:pic>
        <p:sp>
          <p:nvSpPr>
            <p:cNvPr id="29" name="TextBox 63"/>
            <p:cNvSpPr txBox="1"/>
            <p:nvPr/>
          </p:nvSpPr>
          <p:spPr>
            <a:xfrm>
              <a:off x="4069505" y="4068360"/>
              <a:ext cx="111180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404040"/>
                  </a:solidFill>
                  <a:latin typeface="Calibri"/>
                  <a:cs typeface="Calibri"/>
                </a:rPr>
                <a:t>NRQCD</a:t>
              </a:r>
            </a:p>
            <a:p>
              <a:pPr algn="ctr"/>
              <a:r>
                <a:rPr lang="en-US" sz="1600" b="1" dirty="0" smtClean="0">
                  <a:solidFill>
                    <a:srgbClr val="404040"/>
                  </a:solidFill>
                  <a:latin typeface="Calibri"/>
                  <a:cs typeface="Calibri"/>
                </a:rPr>
                <a:t>Pauli fields</a:t>
              </a:r>
              <a:endParaRPr lang="en-US" sz="1600" b="1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pic>
          <p:nvPicPr>
            <p:cNvPr id="80" name="Bild 79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7966" y="3631036"/>
              <a:ext cx="1481374" cy="229764"/>
            </a:xfrm>
            <a:prstGeom prst="rect">
              <a:avLst/>
            </a:prstGeom>
          </p:spPr>
        </p:pic>
      </p:grpSp>
      <p:grpSp>
        <p:nvGrpSpPr>
          <p:cNvPr id="91" name="Gruppierung 90"/>
          <p:cNvGrpSpPr/>
          <p:nvPr/>
        </p:nvGrpSpPr>
        <p:grpSpPr>
          <a:xfrm>
            <a:off x="6156176" y="1968920"/>
            <a:ext cx="1673489" cy="1330175"/>
            <a:chOff x="6012160" y="3610993"/>
            <a:chExt cx="1673489" cy="1330175"/>
          </a:xfrm>
        </p:grpSpPr>
        <p:sp>
          <p:nvSpPr>
            <p:cNvPr id="33" name="TextBox 64"/>
            <p:cNvSpPr txBox="1"/>
            <p:nvPr/>
          </p:nvSpPr>
          <p:spPr>
            <a:xfrm>
              <a:off x="6200398" y="4077072"/>
              <a:ext cx="132259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rgbClr val="404040"/>
                  </a:solidFill>
                  <a:latin typeface="Calibri"/>
                  <a:cs typeface="Calibri"/>
                </a:rPr>
                <a:t>pNRQCD</a:t>
              </a:r>
              <a:endParaRPr lang="en-US" sz="1600" b="1" dirty="0" smtClean="0">
                <a:solidFill>
                  <a:srgbClr val="404040"/>
                </a:solidFill>
                <a:latin typeface="Calibri"/>
                <a:cs typeface="Calibri"/>
              </a:endParaRPr>
            </a:p>
            <a:p>
              <a:pPr algn="ctr"/>
              <a:r>
                <a:rPr lang="en-US" sz="1600" b="1" dirty="0" smtClean="0">
                  <a:solidFill>
                    <a:srgbClr val="404040"/>
                  </a:solidFill>
                  <a:latin typeface="Calibri"/>
                  <a:cs typeface="Calibri"/>
                </a:rPr>
                <a:t>Singlet/Octet</a:t>
              </a:r>
              <a:endParaRPr lang="en-US" sz="1600" b="1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pic>
          <p:nvPicPr>
            <p:cNvPr id="17" name="Bild 16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4727401"/>
              <a:ext cx="1673489" cy="213767"/>
            </a:xfrm>
            <a:prstGeom prst="rect">
              <a:avLst/>
            </a:prstGeom>
          </p:spPr>
        </p:pic>
        <p:pic>
          <p:nvPicPr>
            <p:cNvPr id="82" name="Bild 81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1291" y="3610993"/>
              <a:ext cx="900988" cy="266740"/>
            </a:xfrm>
            <a:prstGeom prst="rect">
              <a:avLst/>
            </a:prstGeom>
          </p:spPr>
        </p:pic>
      </p:grpSp>
      <p:grpSp>
        <p:nvGrpSpPr>
          <p:cNvPr id="138" name="Gruppierung 137"/>
          <p:cNvGrpSpPr/>
          <p:nvPr/>
        </p:nvGrpSpPr>
        <p:grpSpPr>
          <a:xfrm>
            <a:off x="1944216" y="5589240"/>
            <a:ext cx="3275856" cy="714360"/>
            <a:chOff x="1619672" y="5589240"/>
            <a:chExt cx="3275856" cy="714360"/>
          </a:xfrm>
        </p:grpSpPr>
        <p:sp>
          <p:nvSpPr>
            <p:cNvPr id="98" name="Diagonal liegende Ecken des Rechtecks abrunden 97"/>
            <p:cNvSpPr/>
            <p:nvPr/>
          </p:nvSpPr>
          <p:spPr bwMode="auto">
            <a:xfrm>
              <a:off x="1619672" y="5589240"/>
              <a:ext cx="3275856" cy="714360"/>
            </a:xfrm>
            <a:prstGeom prst="round2DiagRect">
              <a:avLst>
                <a:gd name="adj1" fmla="val 27954"/>
                <a:gd name="adj2" fmla="val 0"/>
              </a:avLst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</a:pPr>
              <a:endParaRPr lang="de-D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endParaRPr>
            </a:p>
          </p:txBody>
        </p:sp>
        <p:pic>
          <p:nvPicPr>
            <p:cNvPr id="97" name="Bild 96" descr="latex-image-1.pd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5652161"/>
              <a:ext cx="3014022" cy="619017"/>
            </a:xfrm>
            <a:prstGeom prst="rect">
              <a:avLst/>
            </a:prstGeom>
          </p:spPr>
        </p:pic>
      </p:grpSp>
      <p:grpSp>
        <p:nvGrpSpPr>
          <p:cNvPr id="134" name="Gruppierung 133"/>
          <p:cNvGrpSpPr/>
          <p:nvPr/>
        </p:nvGrpSpPr>
        <p:grpSpPr>
          <a:xfrm>
            <a:off x="5076056" y="3443111"/>
            <a:ext cx="3888432" cy="576065"/>
            <a:chOff x="5076056" y="3443111"/>
            <a:chExt cx="3888432" cy="576065"/>
          </a:xfrm>
        </p:grpSpPr>
        <p:sp>
          <p:nvSpPr>
            <p:cNvPr id="101" name="Diagonal liegende Ecken des Rechtecks abrunden 100"/>
            <p:cNvSpPr/>
            <p:nvPr/>
          </p:nvSpPr>
          <p:spPr bwMode="auto">
            <a:xfrm>
              <a:off x="5076056" y="3443111"/>
              <a:ext cx="3888432" cy="576065"/>
            </a:xfrm>
            <a:prstGeom prst="round2DiagRect">
              <a:avLst>
                <a:gd name="adj1" fmla="val 39712"/>
                <a:gd name="adj2" fmla="val 0"/>
              </a:avLst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100" name="Bild 99" descr="latex-image-1.pdf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64" y="3515119"/>
              <a:ext cx="3792141" cy="504056"/>
            </a:xfrm>
            <a:prstGeom prst="rect">
              <a:avLst/>
            </a:prstGeom>
          </p:spPr>
        </p:pic>
      </p:grp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C537-B8E2-7245-A622-51F844BD851E}" type="slidenum">
              <a:rPr lang="de-CH" smtClean="0"/>
              <a:pPr/>
              <a:t>5</a:t>
            </a:fld>
            <a:endParaRPr lang="de-CH" sz="1400"/>
          </a:p>
        </p:txBody>
      </p:sp>
      <p:grpSp>
        <p:nvGrpSpPr>
          <p:cNvPr id="7" name="Gruppierung 6"/>
          <p:cNvGrpSpPr/>
          <p:nvPr/>
        </p:nvGrpSpPr>
        <p:grpSpPr>
          <a:xfrm>
            <a:off x="611560" y="4181018"/>
            <a:ext cx="8748464" cy="2272318"/>
            <a:chOff x="611560" y="4181018"/>
            <a:chExt cx="8748464" cy="2272318"/>
          </a:xfrm>
        </p:grpSpPr>
        <p:grpSp>
          <p:nvGrpSpPr>
            <p:cNvPr id="137" name="Gruppierung 136"/>
            <p:cNvGrpSpPr/>
            <p:nvPr/>
          </p:nvGrpSpPr>
          <p:grpSpPr>
            <a:xfrm>
              <a:off x="611560" y="4181018"/>
              <a:ext cx="8748464" cy="2272318"/>
              <a:chOff x="539552" y="4181018"/>
              <a:chExt cx="8748464" cy="2272318"/>
            </a:xfrm>
          </p:grpSpPr>
          <p:grpSp>
            <p:nvGrpSpPr>
              <p:cNvPr id="136" name="Gruppierung 135"/>
              <p:cNvGrpSpPr/>
              <p:nvPr/>
            </p:nvGrpSpPr>
            <p:grpSpPr>
              <a:xfrm>
                <a:off x="539552" y="4181018"/>
                <a:ext cx="8748464" cy="2272318"/>
                <a:chOff x="539552" y="4181018"/>
                <a:chExt cx="8748464" cy="2272318"/>
              </a:xfrm>
            </p:grpSpPr>
            <p:grpSp>
              <p:nvGrpSpPr>
                <p:cNvPr id="135" name="Gruppierung 134"/>
                <p:cNvGrpSpPr/>
                <p:nvPr/>
              </p:nvGrpSpPr>
              <p:grpSpPr>
                <a:xfrm>
                  <a:off x="539552" y="4181018"/>
                  <a:ext cx="8748464" cy="2272318"/>
                  <a:chOff x="539552" y="4181018"/>
                  <a:chExt cx="8748464" cy="2272318"/>
                </a:xfrm>
              </p:grpSpPr>
              <p:grpSp>
                <p:nvGrpSpPr>
                  <p:cNvPr id="92" name="Gruppierung 91"/>
                  <p:cNvGrpSpPr/>
                  <p:nvPr/>
                </p:nvGrpSpPr>
                <p:grpSpPr>
                  <a:xfrm>
                    <a:off x="539552" y="4181018"/>
                    <a:ext cx="8748464" cy="400110"/>
                    <a:chOff x="395536" y="2924944"/>
                    <a:chExt cx="8748464" cy="400110"/>
                  </a:xfrm>
                </p:grpSpPr>
                <p:sp>
                  <p:nvSpPr>
                    <p:cNvPr id="93" name="Textfeld 4"/>
                    <p:cNvSpPr txBox="1"/>
                    <p:nvPr/>
                  </p:nvSpPr>
                  <p:spPr>
                    <a:xfrm>
                      <a:off x="614239" y="2924944"/>
                      <a:ext cx="8529761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514350" indent="-514350"/>
                      <a:r>
                        <a:rPr lang="en-US" sz="2000" dirty="0" smtClean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Connection between QCD and </a:t>
                      </a:r>
                      <a:r>
                        <a:rPr lang="en-US" sz="2000" dirty="0" err="1" smtClean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pNRQCD</a:t>
                      </a:r>
                      <a:r>
                        <a:rPr lang="en-US" sz="2000" dirty="0" smtClean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in the static limit</a:t>
                      </a:r>
                      <a:endParaRPr lang="en-US" sz="2000" dirty="0">
                        <a:solidFill>
                          <a:srgbClr val="404040"/>
                        </a:solidFill>
                        <a:latin typeface="Calibri"/>
                        <a:cs typeface="Calibri"/>
                      </a:endParaRPr>
                    </a:p>
                  </p:txBody>
                </p:sp>
                <p:sp>
                  <p:nvSpPr>
                    <p:cNvPr id="94" name="Rectangle 9"/>
                    <p:cNvSpPr/>
                    <p:nvPr/>
                  </p:nvSpPr>
                  <p:spPr>
                    <a:xfrm>
                      <a:off x="395536" y="3080003"/>
                      <a:ext cx="142217" cy="121920"/>
                    </a:xfrm>
                    <a:prstGeom prst="rect">
                      <a:avLst/>
                    </a:prstGeom>
                    <a:solidFill>
                      <a:srgbClr val="FF6600"/>
                    </a:solidFill>
                    <a:ln/>
                  </p:spPr>
                  <p:style>
                    <a:lnRef idx="3">
                      <a:schemeClr val="lt1"/>
                    </a:lnRef>
                    <a:fillRef idx="1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cs typeface="Calibri"/>
                      </a:endParaRPr>
                    </a:p>
                  </p:txBody>
                </p:sp>
              </p:grpSp>
              <p:sp>
                <p:nvSpPr>
                  <p:cNvPr id="95" name="Diagonal liegende Ecken des Rechtecks abrunden 94"/>
                  <p:cNvSpPr/>
                  <p:nvPr/>
                </p:nvSpPr>
                <p:spPr bwMode="auto">
                  <a:xfrm>
                    <a:off x="653046" y="4653136"/>
                    <a:ext cx="5829303" cy="714360"/>
                  </a:xfrm>
                  <a:prstGeom prst="round2DiagRect">
                    <a:avLst>
                      <a:gd name="adj1" fmla="val 27954"/>
                      <a:gd name="adj2" fmla="val 0"/>
                    </a:avLst>
                  </a:prstGeom>
                  <a:solidFill>
                    <a:srgbClr val="FFFF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endParaRPr lang="de-DE" sz="18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29" name="Diagonal liegende Ecken des Rechtecks abrunden 128"/>
                  <p:cNvSpPr/>
                  <p:nvPr/>
                </p:nvSpPr>
                <p:spPr bwMode="auto">
                  <a:xfrm>
                    <a:off x="6660232" y="4581128"/>
                    <a:ext cx="2016224" cy="1872208"/>
                  </a:xfrm>
                  <a:prstGeom prst="round2DiagRect">
                    <a:avLst>
                      <a:gd name="adj1" fmla="val 17101"/>
                      <a:gd name="adj2" fmla="val 0"/>
                    </a:avLst>
                  </a:prstGeom>
                  <a:solidFill>
                    <a:srgbClr val="FFFF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endParaRPr lang="de-DE" sz="18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/>
                      <a:cs typeface="Calibri"/>
                    </a:endParaRPr>
                  </a:p>
                </p:txBody>
              </p:sp>
            </p:grpSp>
            <p:grpSp>
              <p:nvGrpSpPr>
                <p:cNvPr id="105" name="Group 92"/>
                <p:cNvGrpSpPr/>
                <p:nvPr/>
              </p:nvGrpSpPr>
              <p:grpSpPr>
                <a:xfrm>
                  <a:off x="6804248" y="4545359"/>
                  <a:ext cx="1723796" cy="1907977"/>
                  <a:chOff x="7307045" y="1676400"/>
                  <a:chExt cx="1723796" cy="1907977"/>
                </a:xfrm>
              </p:grpSpPr>
              <p:cxnSp>
                <p:nvCxnSpPr>
                  <p:cNvPr id="107" name="Straight Connector 34"/>
                  <p:cNvCxnSpPr/>
                  <p:nvPr/>
                </p:nvCxnSpPr>
                <p:spPr>
                  <a:xfrm rot="5400000">
                    <a:off x="7951938" y="2652561"/>
                    <a:ext cx="1012918" cy="0"/>
                  </a:xfrm>
                  <a:prstGeom prst="line">
                    <a:avLst/>
                  </a:prstGeom>
                </p:spPr>
                <p:style>
                  <a:lnRef idx="3">
                    <a:schemeClr val="accent6"/>
                  </a:lnRef>
                  <a:fillRef idx="0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35"/>
                  <p:cNvCxnSpPr/>
                  <p:nvPr/>
                </p:nvCxnSpPr>
                <p:spPr>
                  <a:xfrm rot="5400000">
                    <a:off x="7342338" y="2643036"/>
                    <a:ext cx="1012918" cy="0"/>
                  </a:xfrm>
                  <a:prstGeom prst="line">
                    <a:avLst/>
                  </a:prstGeom>
                </p:spPr>
                <p:style>
                  <a:lnRef idx="3">
                    <a:schemeClr val="accent6"/>
                  </a:lnRef>
                  <a:fillRef idx="0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9" name="Group 139"/>
                  <p:cNvGrpSpPr/>
                  <p:nvPr/>
                </p:nvGrpSpPr>
                <p:grpSpPr>
                  <a:xfrm>
                    <a:off x="7307045" y="1676400"/>
                    <a:ext cx="1723796" cy="1907977"/>
                    <a:chOff x="7048602" y="1207170"/>
                    <a:chExt cx="1723796" cy="1907977"/>
                  </a:xfrm>
                </p:grpSpPr>
                <p:cxnSp>
                  <p:nvCxnSpPr>
                    <p:cNvPr id="117" name="Straight Connector 37"/>
                    <p:cNvCxnSpPr/>
                    <p:nvPr/>
                  </p:nvCxnSpPr>
                  <p:spPr>
                    <a:xfrm>
                      <a:off x="7095998" y="2892623"/>
                      <a:ext cx="1676400" cy="0"/>
                    </a:xfrm>
                    <a:prstGeom prst="line">
                      <a:avLst/>
                    </a:prstGeom>
                    <a:ln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Straight Connector 38"/>
                    <p:cNvCxnSpPr/>
                    <p:nvPr/>
                  </p:nvCxnSpPr>
                  <p:spPr>
                    <a:xfrm rot="5400000">
                      <a:off x="6372098" y="2244923"/>
                      <a:ext cx="1600200" cy="0"/>
                    </a:xfrm>
                    <a:prstGeom prst="line">
                      <a:avLst/>
                    </a:prstGeom>
                    <a:ln>
                      <a:headEnd type="triangl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9" name="TextBox 39"/>
                    <p:cNvSpPr txBox="1"/>
                    <p:nvPr/>
                  </p:nvSpPr>
                  <p:spPr>
                    <a:xfrm>
                      <a:off x="7048602" y="1207170"/>
                      <a:ext cx="24558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400" dirty="0" smtClean="0">
                          <a:latin typeface="Calibri"/>
                        </a:rPr>
                        <a:t>t</a:t>
                      </a:r>
                      <a:endParaRPr lang="en-US" sz="1400" dirty="0"/>
                    </a:p>
                  </p:txBody>
                </p:sp>
                <p:sp>
                  <p:nvSpPr>
                    <p:cNvPr id="120" name="TextBox 40"/>
                    <p:cNvSpPr txBox="1"/>
                    <p:nvPr/>
                  </p:nvSpPr>
                  <p:spPr>
                    <a:xfrm>
                      <a:off x="8200730" y="2807370"/>
                      <a:ext cx="49244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400" dirty="0" err="1" smtClean="0">
                          <a:latin typeface="Calibri"/>
                        </a:rPr>
                        <a:t>x,y,z</a:t>
                      </a:r>
                      <a:endParaRPr lang="en-US" sz="1400" dirty="0"/>
                    </a:p>
                  </p:txBody>
                </p:sp>
                <p:cxnSp>
                  <p:nvCxnSpPr>
                    <p:cNvPr id="121" name="Straight Connector 41"/>
                    <p:cNvCxnSpPr/>
                    <p:nvPr/>
                  </p:nvCxnSpPr>
                  <p:spPr>
                    <a:xfrm rot="16200000" flipH="1">
                      <a:off x="7896098" y="2433099"/>
                      <a:ext cx="0" cy="555718"/>
                    </a:xfrm>
                    <a:prstGeom prst="line">
                      <a:avLst/>
                    </a:prstGeom>
                    <a:ln/>
                  </p:spPr>
                  <p:style>
                    <a:lnRef idx="3">
                      <a:schemeClr val="accent6"/>
                    </a:lnRef>
                    <a:fillRef idx="0">
                      <a:schemeClr val="accent6"/>
                    </a:fillRef>
                    <a:effectRef idx="2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" name="Straight Connector 42"/>
                    <p:cNvCxnSpPr/>
                    <p:nvPr/>
                  </p:nvCxnSpPr>
                  <p:spPr>
                    <a:xfrm rot="16200000" flipH="1">
                      <a:off x="7884939" y="1359352"/>
                      <a:ext cx="0" cy="555718"/>
                    </a:xfrm>
                    <a:prstGeom prst="line">
                      <a:avLst/>
                    </a:prstGeom>
                    <a:ln/>
                  </p:spPr>
                  <p:style>
                    <a:lnRef idx="3">
                      <a:schemeClr val="accent6"/>
                    </a:lnRef>
                    <a:fillRef idx="0">
                      <a:schemeClr val="accent6"/>
                    </a:fillRef>
                    <a:effectRef idx="2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3" name="Oval 122"/>
                    <p:cNvSpPr/>
                    <p:nvPr/>
                  </p:nvSpPr>
                  <p:spPr>
                    <a:xfrm>
                      <a:off x="7509628" y="2620453"/>
                      <a:ext cx="163340" cy="163340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" name="Oval 123"/>
                    <p:cNvSpPr/>
                    <p:nvPr/>
                  </p:nvSpPr>
                  <p:spPr>
                    <a:xfrm>
                      <a:off x="8119228" y="1553653"/>
                      <a:ext cx="163340" cy="163340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3"/>
                    </a:lnRef>
                    <a:fillRef idx="3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5" name="Oval 124"/>
                    <p:cNvSpPr/>
                    <p:nvPr/>
                  </p:nvSpPr>
                  <p:spPr>
                    <a:xfrm>
                      <a:off x="7509628" y="1553653"/>
                      <a:ext cx="163340" cy="163340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6" name="Oval 125"/>
                    <p:cNvSpPr/>
                    <p:nvPr/>
                  </p:nvSpPr>
                  <p:spPr>
                    <a:xfrm>
                      <a:off x="8119228" y="2620453"/>
                      <a:ext cx="163340" cy="163340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3"/>
                    </a:lnRef>
                    <a:fillRef idx="3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14" name="TextBox 51"/>
                  <p:cNvSpPr txBox="1"/>
                  <p:nvPr/>
                </p:nvSpPr>
                <p:spPr>
                  <a:xfrm rot="16200000">
                    <a:off x="7528999" y="2514600"/>
                    <a:ext cx="344265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b="1" dirty="0" smtClean="0"/>
                      <a:t>Q</a:t>
                    </a:r>
                    <a:endParaRPr lang="en-US" sz="1600" dirty="0"/>
                  </a:p>
                </p:txBody>
              </p:sp>
              <p:sp>
                <p:nvSpPr>
                  <p:cNvPr id="115" name="TextBox 52"/>
                  <p:cNvSpPr txBox="1"/>
                  <p:nvPr/>
                </p:nvSpPr>
                <p:spPr>
                  <a:xfrm rot="5400000">
                    <a:off x="8474592" y="2514600"/>
                    <a:ext cx="344265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b="1" dirty="0" smtClean="0"/>
                      <a:t>Q</a:t>
                    </a:r>
                    <a:endParaRPr lang="en-US" sz="1600" dirty="0"/>
                  </a:p>
                </p:txBody>
              </p:sp>
              <p:sp>
                <p:nvSpPr>
                  <p:cNvPr id="116" name="TextBox 53"/>
                  <p:cNvSpPr txBox="1"/>
                  <p:nvPr/>
                </p:nvSpPr>
                <p:spPr>
                  <a:xfrm>
                    <a:off x="8012627" y="1816537"/>
                    <a:ext cx="29687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rgbClr val="686868"/>
                        </a:solidFill>
                      </a:rPr>
                      <a:t>R</a:t>
                    </a:r>
                    <a:endParaRPr lang="en-US" sz="1600" dirty="0">
                      <a:solidFill>
                        <a:srgbClr val="686868"/>
                      </a:solidFill>
                    </a:endParaRPr>
                  </a:p>
                </p:txBody>
              </p:sp>
            </p:grpSp>
          </p:grpSp>
          <p:cxnSp>
            <p:nvCxnSpPr>
              <p:cNvPr id="131" name="Gerade Verbindung 130"/>
              <p:cNvCxnSpPr/>
              <p:nvPr/>
            </p:nvCxnSpPr>
            <p:spPr bwMode="auto">
              <a:xfrm>
                <a:off x="8231708" y="5483324"/>
                <a:ext cx="0" cy="14401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3" name="Bild 2" descr="latex-image-1.pdf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710" y="4725144"/>
              <a:ext cx="5476080" cy="5760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0941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uppierung 65"/>
          <p:cNvGrpSpPr/>
          <p:nvPr/>
        </p:nvGrpSpPr>
        <p:grpSpPr>
          <a:xfrm>
            <a:off x="5508104" y="1823615"/>
            <a:ext cx="3528392" cy="2325465"/>
            <a:chOff x="5508104" y="1823615"/>
            <a:chExt cx="3528392" cy="2325465"/>
          </a:xfrm>
        </p:grpSpPr>
        <p:grpSp>
          <p:nvGrpSpPr>
            <p:cNvPr id="63" name="Gruppierung 62"/>
            <p:cNvGrpSpPr/>
            <p:nvPr/>
          </p:nvGrpSpPr>
          <p:grpSpPr>
            <a:xfrm>
              <a:off x="5508104" y="1888957"/>
              <a:ext cx="3528392" cy="2260123"/>
              <a:chOff x="5508104" y="1888957"/>
              <a:chExt cx="3528392" cy="2260123"/>
            </a:xfrm>
          </p:grpSpPr>
          <p:sp>
            <p:nvSpPr>
              <p:cNvPr id="50" name="Diagonal liegende Ecken des Rechtecks abrunden 49"/>
              <p:cNvSpPr/>
              <p:nvPr/>
            </p:nvSpPr>
            <p:spPr bwMode="auto">
              <a:xfrm>
                <a:off x="5508104" y="1888957"/>
                <a:ext cx="3528392" cy="2260123"/>
              </a:xfrm>
              <a:prstGeom prst="round2DiagRect">
                <a:avLst/>
              </a:prstGeom>
              <a:solidFill>
                <a:srgbClr val="FFFFFF">
                  <a:alpha val="92000"/>
                </a:srgb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pic>
            <p:nvPicPr>
              <p:cNvPr id="57" name="Bild 5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577822" y="2060849"/>
                <a:ext cx="3448804" cy="2016224"/>
              </a:xfrm>
              <a:prstGeom prst="rect">
                <a:avLst/>
              </a:prstGeom>
            </p:spPr>
          </p:pic>
          <p:sp>
            <p:nvSpPr>
              <p:cNvPr id="32" name="Textfeld 31"/>
              <p:cNvSpPr txBox="1"/>
              <p:nvPr/>
            </p:nvSpPr>
            <p:spPr>
              <a:xfrm>
                <a:off x="6685632" y="3570542"/>
                <a:ext cx="15631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T=0.5- 2.2 </a:t>
                </a:r>
                <a:r>
                  <a:rPr lang="de-DE" sz="18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GeV</a:t>
                </a:r>
                <a:endParaRPr lang="de-DE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53" name="Textfeld 52"/>
              <p:cNvSpPr txBox="1"/>
              <p:nvPr/>
            </p:nvSpPr>
            <p:spPr>
              <a:xfrm rot="16200000">
                <a:off x="5438607" y="2369296"/>
                <a:ext cx="4667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 err="1" smtClean="0">
                    <a:solidFill>
                      <a:srgbClr val="404040"/>
                    </a:solidFill>
                    <a:latin typeface="Calibri"/>
                    <a:cs typeface="Calibri"/>
                  </a:rPr>
                  <a:t>GeV</a:t>
                </a:r>
                <a:endParaRPr lang="de-DE" sz="1200" dirty="0">
                  <a:solidFill>
                    <a:srgbClr val="40404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62" name="Textfeld 61"/>
              <p:cNvSpPr txBox="1"/>
              <p:nvPr/>
            </p:nvSpPr>
            <p:spPr>
              <a:xfrm>
                <a:off x="8426566" y="2436197"/>
                <a:ext cx="35455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 err="1" smtClean="0">
                    <a:solidFill>
                      <a:srgbClr val="404040"/>
                    </a:solidFill>
                    <a:latin typeface="Calibri"/>
                    <a:cs typeface="Calibri"/>
                  </a:rPr>
                  <a:t>fm</a:t>
                </a:r>
                <a:endParaRPr lang="de-DE" sz="1200" dirty="0">
                  <a:solidFill>
                    <a:srgbClr val="404040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36" name="Textfeld 35"/>
            <p:cNvSpPr txBox="1"/>
            <p:nvPr/>
          </p:nvSpPr>
          <p:spPr>
            <a:xfrm>
              <a:off x="5962320" y="1823615"/>
              <a:ext cx="9941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b="1" dirty="0" smtClean="0">
                  <a:solidFill>
                    <a:srgbClr val="404040"/>
                  </a:solidFill>
                  <a:latin typeface="Calibri"/>
                  <a:cs typeface="Calibri"/>
                </a:rPr>
                <a:t>Im[V(</a:t>
              </a:r>
              <a:r>
                <a:rPr lang="de-DE" sz="1800" b="1" dirty="0">
                  <a:solidFill>
                    <a:srgbClr val="404040"/>
                  </a:solidFill>
                  <a:latin typeface="Calibri"/>
                  <a:cs typeface="Calibri"/>
                </a:rPr>
                <a:t>R</a:t>
              </a:r>
              <a:r>
                <a:rPr lang="de-DE" sz="1800" b="1" dirty="0" smtClean="0">
                  <a:solidFill>
                    <a:srgbClr val="404040"/>
                  </a:solidFill>
                  <a:latin typeface="Calibri"/>
                  <a:cs typeface="Calibri"/>
                </a:rPr>
                <a:t>)]</a:t>
              </a:r>
              <a:endParaRPr lang="de-DE" sz="1800" b="1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7978544" y="2994478"/>
              <a:ext cx="9910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b="1" dirty="0" smtClean="0">
                  <a:solidFill>
                    <a:srgbClr val="404040"/>
                  </a:solidFill>
                  <a:latin typeface="Calibri"/>
                  <a:cs typeface="Calibri"/>
                </a:rPr>
                <a:t>Re[V(R)]</a:t>
              </a:r>
              <a:endParaRPr lang="de-DE" sz="1800" b="1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61" name="Gruppierung 60"/>
          <p:cNvGrpSpPr/>
          <p:nvPr/>
        </p:nvGrpSpPr>
        <p:grpSpPr>
          <a:xfrm>
            <a:off x="539552" y="1878732"/>
            <a:ext cx="4710009" cy="2126332"/>
            <a:chOff x="539552" y="1878732"/>
            <a:chExt cx="4710009" cy="2126332"/>
          </a:xfrm>
        </p:grpSpPr>
        <p:sp>
          <p:nvSpPr>
            <p:cNvPr id="11" name="Diagonal liegende Ecken des Rechtecks abrunden 10"/>
            <p:cNvSpPr/>
            <p:nvPr/>
          </p:nvSpPr>
          <p:spPr bwMode="auto">
            <a:xfrm>
              <a:off x="539552" y="1878732"/>
              <a:ext cx="4680520" cy="1346085"/>
            </a:xfrm>
            <a:prstGeom prst="round2DiagRect">
              <a:avLst/>
            </a:prstGeom>
            <a:solidFill>
              <a:srgbClr val="FFFFFF">
                <a:alpha val="92000"/>
              </a:srgbClr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0" name="TextBox 44"/>
            <p:cNvSpPr txBox="1"/>
            <p:nvPr/>
          </p:nvSpPr>
          <p:spPr>
            <a:xfrm>
              <a:off x="3275856" y="3451066"/>
              <a:ext cx="197370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b="1" dirty="0" err="1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Laine</a:t>
              </a:r>
              <a:r>
                <a:rPr lang="de-DE" sz="1000" b="1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, </a:t>
              </a:r>
              <a:r>
                <a:rPr lang="de-DE" sz="1000" b="1" dirty="0" err="1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Philipsen</a:t>
              </a:r>
              <a:r>
                <a:rPr lang="de-DE" sz="1000" b="1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, </a:t>
              </a:r>
              <a:r>
                <a:rPr lang="de-DE" sz="1000" b="1" dirty="0" err="1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Romatschke</a:t>
              </a:r>
              <a:r>
                <a:rPr lang="de-DE" sz="1000" b="1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, </a:t>
              </a:r>
            </a:p>
            <a:p>
              <a:r>
                <a:rPr lang="de-DE" sz="1000" b="1" dirty="0" err="1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Tassler</a:t>
              </a:r>
              <a:r>
                <a:rPr lang="de-DE" sz="1000" b="1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de-DE" sz="1000" b="1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JHEP03 (2007) 054; </a:t>
              </a:r>
            </a:p>
            <a:p>
              <a:r>
                <a:rPr lang="de-DE" sz="1000" b="1" dirty="0" err="1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Beraudo</a:t>
              </a:r>
              <a:r>
                <a:rPr lang="de-DE" sz="1000" b="1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 et. al. </a:t>
              </a:r>
              <a:r>
                <a:rPr lang="en-US" sz="1000" b="1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NPA 806:312,2008</a:t>
              </a:r>
              <a:endParaRPr lang="en-US" sz="1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pic>
          <p:nvPicPr>
            <p:cNvPr id="21" name="Picture 17" descr="d7b51317bc4071c92f802107b1b57b3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560" y="3579705"/>
              <a:ext cx="2520280" cy="375417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know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perturbation</a:t>
            </a:r>
            <a:r>
              <a:rPr lang="de-DE" dirty="0" smtClean="0"/>
              <a:t> </a:t>
            </a:r>
            <a:r>
              <a:rPr lang="de-DE" dirty="0" err="1" smtClean="0"/>
              <a:t>theory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Heavy Quarkonia in the QGP, from EFT's and potentials</a:t>
            </a:r>
            <a:endParaRPr lang="de-CH"/>
          </a:p>
        </p:txBody>
      </p:sp>
      <p:grpSp>
        <p:nvGrpSpPr>
          <p:cNvPr id="5" name="Group 32" descr=" 12"/>
          <p:cNvGrpSpPr/>
          <p:nvPr/>
        </p:nvGrpSpPr>
        <p:grpSpPr>
          <a:xfrm>
            <a:off x="567630" y="1268760"/>
            <a:ext cx="7964810" cy="400110"/>
            <a:chOff x="581075" y="4176931"/>
            <a:chExt cx="7031994" cy="400110"/>
          </a:xfrm>
        </p:grpSpPr>
        <p:sp>
          <p:nvSpPr>
            <p:cNvPr id="6" name="Textfeld 4"/>
            <p:cNvSpPr txBox="1"/>
            <p:nvPr/>
          </p:nvSpPr>
          <p:spPr>
            <a:xfrm>
              <a:off x="749374" y="4176931"/>
              <a:ext cx="68636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en-US" sz="2000" dirty="0" smtClean="0">
                  <a:solidFill>
                    <a:srgbClr val="404040"/>
                  </a:solidFill>
                  <a:latin typeface="Calibri"/>
                  <a:cs typeface="Calibri"/>
                </a:rPr>
                <a:t>At high T&gt;&gt;T</a:t>
              </a:r>
              <a:r>
                <a:rPr lang="en-US" sz="2000" baseline="-25000" dirty="0" smtClean="0">
                  <a:solidFill>
                    <a:srgbClr val="404040"/>
                  </a:solidFill>
                  <a:latin typeface="Calibri"/>
                  <a:cs typeface="Calibri"/>
                </a:rPr>
                <a:t>C</a:t>
              </a:r>
              <a:r>
                <a:rPr lang="en-US" sz="2000" dirty="0" smtClean="0">
                  <a:solidFill>
                    <a:srgbClr val="404040"/>
                  </a:solidFill>
                  <a:latin typeface="Calibri"/>
                  <a:cs typeface="Calibri"/>
                </a:rPr>
                <a:t>: </a:t>
              </a:r>
              <a:r>
                <a:rPr lang="en-US" sz="2000" dirty="0" err="1" smtClean="0">
                  <a:solidFill>
                    <a:srgbClr val="404040"/>
                  </a:solidFill>
                  <a:latin typeface="Calibri"/>
                  <a:cs typeface="Calibri"/>
                </a:rPr>
                <a:t>Resummed</a:t>
              </a:r>
              <a:r>
                <a:rPr lang="en-US" sz="2000" dirty="0" smtClean="0">
                  <a:solidFill>
                    <a:srgbClr val="404040"/>
                  </a:solidFill>
                  <a:latin typeface="Calibri"/>
                  <a:cs typeface="Calibri"/>
                </a:rPr>
                <a:t> perturbation theory “Hard thermal loops”</a:t>
              </a:r>
              <a:endParaRPr lang="en-US" sz="2000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7" name="Rectangle 9"/>
            <p:cNvSpPr/>
            <p:nvPr/>
          </p:nvSpPr>
          <p:spPr>
            <a:xfrm>
              <a:off x="581075" y="4317643"/>
              <a:ext cx="125561" cy="121920"/>
            </a:xfrm>
            <a:prstGeom prst="rect">
              <a:avLst/>
            </a:prstGeom>
            <a:solidFill>
              <a:srgbClr val="FF660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4" name="Group 34"/>
          <p:cNvGrpSpPr/>
          <p:nvPr/>
        </p:nvGrpSpPr>
        <p:grpSpPr>
          <a:xfrm>
            <a:off x="1393938" y="2144697"/>
            <a:ext cx="2313966" cy="1008112"/>
            <a:chOff x="2390724" y="4448174"/>
            <a:chExt cx="2313966" cy="1008112"/>
          </a:xfrm>
        </p:grpSpPr>
        <p:sp>
          <p:nvSpPr>
            <p:cNvPr id="15" name="Down Arrow Callout 11"/>
            <p:cNvSpPr/>
            <p:nvPr/>
          </p:nvSpPr>
          <p:spPr>
            <a:xfrm>
              <a:off x="2857499" y="4448174"/>
              <a:ext cx="1383057" cy="781075"/>
            </a:xfrm>
            <a:prstGeom prst="downArrowCallout">
              <a:avLst>
                <a:gd name="adj1" fmla="val 21715"/>
                <a:gd name="adj2" fmla="val 16787"/>
                <a:gd name="adj3" fmla="val 25000"/>
                <a:gd name="adj4" fmla="val 6497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" name="TextBox 12"/>
            <p:cNvSpPr txBox="1"/>
            <p:nvPr/>
          </p:nvSpPr>
          <p:spPr>
            <a:xfrm>
              <a:off x="2390724" y="5148509"/>
              <a:ext cx="2313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404040"/>
                  </a:solidFill>
                  <a:latin typeface="Calibri"/>
                  <a:cs typeface="Calibri"/>
                </a:rPr>
                <a:t>Debye screening</a:t>
              </a:r>
              <a:endParaRPr lang="en-US" sz="1400" dirty="0" smtClean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0" name="Group 35"/>
          <p:cNvGrpSpPr/>
          <p:nvPr/>
        </p:nvGrpSpPr>
        <p:grpSpPr>
          <a:xfrm>
            <a:off x="3679643" y="2166764"/>
            <a:ext cx="1468421" cy="986045"/>
            <a:chOff x="3955099" y="4419600"/>
            <a:chExt cx="1468421" cy="986045"/>
          </a:xfrm>
        </p:grpSpPr>
        <p:sp>
          <p:nvSpPr>
            <p:cNvPr id="22" name="Down Arrow Callout 8"/>
            <p:cNvSpPr/>
            <p:nvPr/>
          </p:nvSpPr>
          <p:spPr>
            <a:xfrm>
              <a:off x="4343400" y="4419600"/>
              <a:ext cx="720080" cy="742950"/>
            </a:xfrm>
            <a:prstGeom prst="downArrowCallou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3" name="TextBox 9"/>
            <p:cNvSpPr txBox="1"/>
            <p:nvPr/>
          </p:nvSpPr>
          <p:spPr>
            <a:xfrm>
              <a:off x="3955099" y="5097868"/>
              <a:ext cx="14684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404040"/>
                  </a:solidFill>
                  <a:latin typeface="Calibri"/>
                  <a:cs typeface="Calibri"/>
                </a:rPr>
                <a:t>Landau damping</a:t>
              </a:r>
              <a:endParaRPr lang="en-US" sz="1400" dirty="0" smtClean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24" name="Bild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61" y="2178180"/>
            <a:ext cx="4092494" cy="424222"/>
          </a:xfrm>
          <a:prstGeom prst="rect">
            <a:avLst/>
          </a:prstGeom>
        </p:spPr>
      </p:pic>
      <p:grpSp>
        <p:nvGrpSpPr>
          <p:cNvPr id="67" name="Gruppierung 66"/>
          <p:cNvGrpSpPr/>
          <p:nvPr/>
        </p:nvGrpSpPr>
        <p:grpSpPr>
          <a:xfrm>
            <a:off x="683568" y="4365104"/>
            <a:ext cx="12469688" cy="1512168"/>
            <a:chOff x="683568" y="4365104"/>
            <a:chExt cx="12469688" cy="1512168"/>
          </a:xfrm>
        </p:grpSpPr>
        <p:grpSp>
          <p:nvGrpSpPr>
            <p:cNvPr id="47" name="Gruppierung 46"/>
            <p:cNvGrpSpPr/>
            <p:nvPr/>
          </p:nvGrpSpPr>
          <p:grpSpPr>
            <a:xfrm>
              <a:off x="683568" y="4365104"/>
              <a:ext cx="6518541" cy="400110"/>
              <a:chOff x="683568" y="4253026"/>
              <a:chExt cx="6518541" cy="400110"/>
            </a:xfrm>
          </p:grpSpPr>
          <p:sp>
            <p:nvSpPr>
              <p:cNvPr id="19" name="TextBox 38"/>
              <p:cNvSpPr txBox="1"/>
              <p:nvPr/>
            </p:nvSpPr>
            <p:spPr>
              <a:xfrm>
                <a:off x="5076056" y="4253026"/>
                <a:ext cx="21260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b="1" dirty="0" err="1" smtClean="0">
                    <a:solidFill>
                      <a:srgbClr val="7F7F7F"/>
                    </a:solidFill>
                    <a:latin typeface="Calibri"/>
                    <a:cs typeface="Calibri"/>
                  </a:rPr>
                  <a:t>Brambilla</a:t>
                </a:r>
                <a:r>
                  <a:rPr lang="de-DE" sz="1000" b="1" dirty="0" smtClean="0">
                    <a:solidFill>
                      <a:srgbClr val="7F7F7F"/>
                    </a:solidFill>
                    <a:latin typeface="Calibri"/>
                    <a:cs typeface="Calibri"/>
                  </a:rPr>
                  <a:t>, Ghiglieri, </a:t>
                </a:r>
                <a:r>
                  <a:rPr lang="de-DE" sz="1000" b="1" dirty="0" err="1" smtClean="0">
                    <a:solidFill>
                      <a:srgbClr val="7F7F7F"/>
                    </a:solidFill>
                    <a:latin typeface="Calibri"/>
                    <a:cs typeface="Calibri"/>
                  </a:rPr>
                  <a:t>Vairo</a:t>
                </a:r>
                <a:r>
                  <a:rPr lang="de-DE" sz="1000" b="1" dirty="0" smtClean="0">
                    <a:solidFill>
                      <a:srgbClr val="7F7F7F"/>
                    </a:solidFill>
                    <a:latin typeface="Calibri"/>
                    <a:cs typeface="Calibri"/>
                  </a:rPr>
                  <a:t> </a:t>
                </a:r>
              </a:p>
              <a:p>
                <a:r>
                  <a:rPr lang="de-DE" sz="1000" b="1" dirty="0" err="1" smtClean="0">
                    <a:solidFill>
                      <a:srgbClr val="7F7F7F"/>
                    </a:solidFill>
                    <a:latin typeface="Calibri"/>
                    <a:cs typeface="Calibri"/>
                  </a:rPr>
                  <a:t>and</a:t>
                </a:r>
                <a:r>
                  <a:rPr lang="de-DE" sz="1000" b="1" dirty="0" smtClean="0">
                    <a:solidFill>
                      <a:srgbClr val="7F7F7F"/>
                    </a:solidFill>
                    <a:latin typeface="Calibri"/>
                    <a:cs typeface="Calibri"/>
                  </a:rPr>
                  <a:t> Petreczky PRD 78 (2008) 014017</a:t>
                </a:r>
                <a:endParaRPr lang="en-US" sz="1000" b="1" dirty="0">
                  <a:solidFill>
                    <a:srgbClr val="7F7F7F"/>
                  </a:solidFill>
                  <a:latin typeface="Calibri"/>
                  <a:cs typeface="Calibri"/>
                </a:endParaRPr>
              </a:p>
            </p:txBody>
          </p:sp>
          <p:grpSp>
            <p:nvGrpSpPr>
              <p:cNvPr id="25" name="Group 32" descr=" 12"/>
              <p:cNvGrpSpPr/>
              <p:nvPr/>
            </p:nvGrpSpPr>
            <p:grpSpPr>
              <a:xfrm>
                <a:off x="683568" y="4253026"/>
                <a:ext cx="4680520" cy="400110"/>
                <a:chOff x="581075" y="4176931"/>
                <a:chExt cx="4132351" cy="400110"/>
              </a:xfrm>
            </p:grpSpPr>
            <p:sp>
              <p:nvSpPr>
                <p:cNvPr id="26" name="Textfeld 4"/>
                <p:cNvSpPr txBox="1"/>
                <p:nvPr/>
              </p:nvSpPr>
              <p:spPr>
                <a:xfrm>
                  <a:off x="749374" y="4176931"/>
                  <a:ext cx="396405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514350" indent="-514350"/>
                  <a:r>
                    <a:rPr lang="en-US" sz="2000" dirty="0" smtClean="0">
                      <a:solidFill>
                        <a:srgbClr val="404040"/>
                      </a:solidFill>
                      <a:latin typeface="Calibri"/>
                      <a:cs typeface="Calibri"/>
                    </a:rPr>
                    <a:t>EFT: Systematic improvement possible</a:t>
                  </a:r>
                  <a:endParaRPr lang="en-US" sz="2000" dirty="0">
                    <a:solidFill>
                      <a:srgbClr val="404040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7" name="Rectangle 9"/>
                <p:cNvSpPr/>
                <p:nvPr/>
              </p:nvSpPr>
              <p:spPr>
                <a:xfrm>
                  <a:off x="581075" y="4317643"/>
                  <a:ext cx="125561" cy="121920"/>
                </a:xfrm>
                <a:prstGeom prst="rect">
                  <a:avLst/>
                </a:prstGeom>
                <a:solidFill>
                  <a:srgbClr val="FF6600"/>
                </a:solidFill>
                <a:ln/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48" name="Gruppierung 47"/>
            <p:cNvGrpSpPr/>
            <p:nvPr/>
          </p:nvGrpSpPr>
          <p:grpSpPr>
            <a:xfrm>
              <a:off x="1547664" y="4509120"/>
              <a:ext cx="11605592" cy="1368152"/>
              <a:chOff x="1547664" y="4581128"/>
              <a:chExt cx="11605592" cy="1368152"/>
            </a:xfrm>
          </p:grpSpPr>
          <p:sp>
            <p:nvSpPr>
              <p:cNvPr id="35" name="Diagonal liegende Ecken des Rechtecks abrunden 34"/>
              <p:cNvSpPr/>
              <p:nvPr/>
            </p:nvSpPr>
            <p:spPr bwMode="auto">
              <a:xfrm>
                <a:off x="1619672" y="4941168"/>
                <a:ext cx="2160240" cy="1008112"/>
              </a:xfrm>
              <a:prstGeom prst="round2DiagRect">
                <a:avLst/>
              </a:prstGeom>
              <a:solidFill>
                <a:srgbClr val="FFFFFF">
                  <a:alpha val="92000"/>
                </a:srgb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8" name="Group 62"/>
              <p:cNvGrpSpPr/>
              <p:nvPr/>
            </p:nvGrpSpPr>
            <p:grpSpPr>
              <a:xfrm>
                <a:off x="1801417" y="4581128"/>
                <a:ext cx="1762472" cy="1266395"/>
                <a:chOff x="3352801" y="4524805"/>
                <a:chExt cx="1762472" cy="1266395"/>
              </a:xfrm>
            </p:grpSpPr>
            <p:grpSp>
              <p:nvGrpSpPr>
                <p:cNvPr id="29" name="Group 102"/>
                <p:cNvGrpSpPr/>
                <p:nvPr/>
              </p:nvGrpSpPr>
              <p:grpSpPr>
                <a:xfrm>
                  <a:off x="3352801" y="4524805"/>
                  <a:ext cx="1762472" cy="1266395"/>
                  <a:chOff x="3352801" y="1524000"/>
                  <a:chExt cx="1762472" cy="1266395"/>
                </a:xfrm>
              </p:grpSpPr>
              <p:pic>
                <p:nvPicPr>
                  <p:cNvPr id="31" name="Picture 105" descr="1.png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b="50417"/>
                  <a:stretch>
                    <a:fillRect/>
                  </a:stretch>
                </p:blipFill>
                <p:spPr>
                  <a:xfrm>
                    <a:off x="3352801" y="2021619"/>
                    <a:ext cx="1762472" cy="768776"/>
                  </a:xfrm>
                  <a:prstGeom prst="rect">
                    <a:avLst/>
                  </a:prstGeom>
                </p:spPr>
              </p:pic>
              <p:sp>
                <p:nvSpPr>
                  <p:cNvPr id="33" name="TextBox 104"/>
                  <p:cNvSpPr txBox="1"/>
                  <p:nvPr/>
                </p:nvSpPr>
                <p:spPr>
                  <a:xfrm>
                    <a:off x="4253395" y="1524000"/>
                    <a:ext cx="18473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endParaRPr lang="en-US" sz="1400" b="1" dirty="0">
                      <a:solidFill>
                        <a:srgbClr val="686868"/>
                      </a:solidFill>
                    </a:endParaRPr>
                  </a:p>
                </p:txBody>
              </p:sp>
            </p:grpSp>
            <p:sp>
              <p:nvSpPr>
                <p:cNvPr id="30" name="TextBox 56"/>
                <p:cNvSpPr txBox="1"/>
                <p:nvPr/>
              </p:nvSpPr>
              <p:spPr>
                <a:xfrm>
                  <a:off x="4626416" y="4865100"/>
                  <a:ext cx="27283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rgbClr val="686868"/>
                      </a:solidFill>
                    </a:rPr>
                    <a:t>E</a:t>
                  </a:r>
                  <a:endParaRPr lang="en-US" sz="1400" b="1" dirty="0">
                    <a:solidFill>
                      <a:srgbClr val="686868"/>
                    </a:solidFill>
                  </a:endParaRPr>
                </a:p>
              </p:txBody>
            </p:sp>
          </p:grpSp>
          <p:sp>
            <p:nvSpPr>
              <p:cNvPr id="34" name="TextBox 57"/>
              <p:cNvSpPr txBox="1"/>
              <p:nvPr/>
            </p:nvSpPr>
            <p:spPr>
              <a:xfrm>
                <a:off x="1547664" y="5517232"/>
                <a:ext cx="20295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686868"/>
                    </a:solidFill>
                  </a:rPr>
                  <a:t>singlet   -&gt;   octet   -&gt;   singlet</a:t>
                </a:r>
                <a:endParaRPr lang="en-US" sz="1200" b="1" dirty="0">
                  <a:solidFill>
                    <a:srgbClr val="686868"/>
                  </a:solidFill>
                </a:endParaRPr>
              </a:p>
            </p:txBody>
          </p:sp>
          <p:grpSp>
            <p:nvGrpSpPr>
              <p:cNvPr id="37" name="Group 19" descr=" 34"/>
              <p:cNvGrpSpPr/>
              <p:nvPr/>
            </p:nvGrpSpPr>
            <p:grpSpPr>
              <a:xfrm>
                <a:off x="5076056" y="5003884"/>
                <a:ext cx="8077200" cy="369332"/>
                <a:chOff x="685799" y="5733079"/>
                <a:chExt cx="8077200" cy="369332"/>
              </a:xfrm>
            </p:grpSpPr>
            <p:sp>
              <p:nvSpPr>
                <p:cNvPr id="38" name="Textfeld 4"/>
                <p:cNvSpPr txBox="1"/>
                <p:nvPr/>
              </p:nvSpPr>
              <p:spPr>
                <a:xfrm>
                  <a:off x="878888" y="5733079"/>
                  <a:ext cx="788411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514350" indent="-514350"/>
                  <a:r>
                    <a:rPr lang="x-none" sz="1800" dirty="0" smtClean="0">
                      <a:solidFill>
                        <a:srgbClr val="404040"/>
                      </a:solidFill>
                      <a:latin typeface="Calibri"/>
                      <a:cs typeface="Calibri"/>
                    </a:rPr>
                    <a:t> Corrections to both Re[V] and Im[V]</a:t>
                  </a:r>
                  <a:endParaRPr lang="en-US" sz="1800" baseline="-25000" dirty="0" smtClean="0">
                    <a:solidFill>
                      <a:srgbClr val="404040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9" name="Rectangle 17"/>
                <p:cNvSpPr/>
                <p:nvPr/>
              </p:nvSpPr>
              <p:spPr>
                <a:xfrm>
                  <a:off x="685799" y="5905133"/>
                  <a:ext cx="75337" cy="73152"/>
                </a:xfrm>
                <a:prstGeom prst="rect">
                  <a:avLst/>
                </a:prstGeom>
                <a:solidFill>
                  <a:srgbClr val="FF6600"/>
                </a:solidFill>
                <a:ln w="19050"/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srgbClr val="404040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</p:grpSp>
      <p:grpSp>
        <p:nvGrpSpPr>
          <p:cNvPr id="40" name="Group 19" descr=" 34"/>
          <p:cNvGrpSpPr/>
          <p:nvPr/>
        </p:nvGrpSpPr>
        <p:grpSpPr>
          <a:xfrm>
            <a:off x="5076056" y="5373216"/>
            <a:ext cx="8077200" cy="369332"/>
            <a:chOff x="685799" y="5600096"/>
            <a:chExt cx="8077200" cy="369332"/>
          </a:xfrm>
        </p:grpSpPr>
        <p:sp>
          <p:nvSpPr>
            <p:cNvPr id="41" name="Textfeld 4"/>
            <p:cNvSpPr txBox="1"/>
            <p:nvPr/>
          </p:nvSpPr>
          <p:spPr>
            <a:xfrm>
              <a:off x="878888" y="5600096"/>
              <a:ext cx="7884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x-none" sz="1800" dirty="0" smtClean="0">
                  <a:solidFill>
                    <a:srgbClr val="404040"/>
                  </a:solidFill>
                  <a:latin typeface="Calibri"/>
                  <a:cs typeface="Calibri"/>
                </a:rPr>
                <a:t>Improvement of the small r region </a:t>
              </a:r>
              <a:endParaRPr lang="en-US" sz="1800" baseline="-25000" dirty="0" smtClean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42" name="Rectangle 17"/>
            <p:cNvSpPr/>
            <p:nvPr/>
          </p:nvSpPr>
          <p:spPr>
            <a:xfrm>
              <a:off x="685799" y="5772150"/>
              <a:ext cx="75337" cy="73152"/>
            </a:xfrm>
            <a:prstGeom prst="rect">
              <a:avLst/>
            </a:prstGeom>
            <a:solidFill>
              <a:srgbClr val="FF6600"/>
            </a:solidFill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9" name="Datumsplatzhalter 4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30th, 2012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51" name="Pfeil nach unten 50"/>
          <p:cNvSpPr/>
          <p:nvPr/>
        </p:nvSpPr>
        <p:spPr bwMode="auto">
          <a:xfrm flipV="1">
            <a:off x="6948264" y="1914358"/>
            <a:ext cx="288032" cy="576064"/>
          </a:xfrm>
          <a:prstGeom prst="down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8" name="Pfeil nach unten 17"/>
          <p:cNvSpPr/>
          <p:nvPr/>
        </p:nvSpPr>
        <p:spPr bwMode="auto">
          <a:xfrm>
            <a:off x="7693744" y="2778454"/>
            <a:ext cx="288032" cy="576064"/>
          </a:xfrm>
          <a:prstGeom prst="down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54" name="Group 32" descr=" 12"/>
          <p:cNvGrpSpPr/>
          <p:nvPr/>
        </p:nvGrpSpPr>
        <p:grpSpPr>
          <a:xfrm>
            <a:off x="683568" y="5983146"/>
            <a:ext cx="9073009" cy="400110"/>
            <a:chOff x="581075" y="4138789"/>
            <a:chExt cx="8010404" cy="400110"/>
          </a:xfrm>
        </p:grpSpPr>
        <p:sp>
          <p:nvSpPr>
            <p:cNvPr id="55" name="Textfeld 4"/>
            <p:cNvSpPr txBox="1"/>
            <p:nvPr/>
          </p:nvSpPr>
          <p:spPr>
            <a:xfrm>
              <a:off x="749374" y="4138789"/>
              <a:ext cx="78421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en-US" sz="2000" dirty="0" smtClean="0">
                  <a:solidFill>
                    <a:srgbClr val="404040"/>
                  </a:solidFill>
                  <a:latin typeface="Calibri"/>
                  <a:cs typeface="Calibri"/>
                </a:rPr>
                <a:t>How to go to a </a:t>
              </a:r>
              <a:r>
                <a:rPr lang="en-US" sz="2000" b="1" dirty="0" smtClean="0">
                  <a:solidFill>
                    <a:srgbClr val="404040"/>
                  </a:solidFill>
                  <a:latin typeface="Calibri"/>
                  <a:cs typeface="Calibri"/>
                </a:rPr>
                <a:t>non-</a:t>
              </a:r>
              <a:r>
                <a:rPr lang="en-US" sz="2000" b="1" dirty="0" err="1" smtClean="0">
                  <a:solidFill>
                    <a:srgbClr val="404040"/>
                  </a:solidFill>
                  <a:latin typeface="Calibri"/>
                  <a:cs typeface="Calibri"/>
                </a:rPr>
                <a:t>perturbative</a:t>
              </a:r>
              <a:r>
                <a:rPr lang="en-US" sz="2000" dirty="0" smtClean="0">
                  <a:solidFill>
                    <a:srgbClr val="404040"/>
                  </a:solidFill>
                  <a:latin typeface="Calibri"/>
                  <a:cs typeface="Calibri"/>
                </a:rPr>
                <a:t> setting?</a:t>
              </a:r>
              <a:endParaRPr lang="en-US" sz="2000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56" name="Rectangle 9"/>
            <p:cNvSpPr/>
            <p:nvPr/>
          </p:nvSpPr>
          <p:spPr>
            <a:xfrm>
              <a:off x="581075" y="4317643"/>
              <a:ext cx="125561" cy="121920"/>
            </a:xfrm>
            <a:prstGeom prst="rect">
              <a:avLst/>
            </a:prstGeom>
            <a:solidFill>
              <a:srgbClr val="FF660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C537-B8E2-7245-A622-51F844BD851E}" type="slidenum">
              <a:rPr lang="de-CH" smtClean="0"/>
              <a:pPr/>
              <a:t>6</a:t>
            </a:fld>
            <a:endParaRPr lang="de-CH" sz="1400"/>
          </a:p>
        </p:txBody>
      </p:sp>
    </p:spTree>
    <p:extLst>
      <p:ext uri="{BB962C8B-B14F-4D97-AF65-F5344CB8AC3E}">
        <p14:creationId xmlns:p14="http://schemas.microsoft.com/office/powerpoint/2010/main" val="2126521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548680"/>
            <a:ext cx="6912570" cy="817563"/>
          </a:xfrm>
        </p:spPr>
        <p:txBody>
          <a:bodyPr/>
          <a:lstStyle/>
          <a:p>
            <a:r>
              <a:rPr lang="de-DE" dirty="0" err="1" smtClean="0"/>
              <a:t>Spectrum</a:t>
            </a:r>
            <a:r>
              <a:rPr lang="de-DE" dirty="0" smtClean="0"/>
              <a:t> of </a:t>
            </a:r>
            <a:r>
              <a:rPr lang="de-DE" dirty="0" err="1" smtClean="0"/>
              <a:t>the</a:t>
            </a:r>
            <a:r>
              <a:rPr lang="de-DE" dirty="0" smtClean="0"/>
              <a:t> Wilson Loop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30th, 2012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Heavy Quarkonia in the QGP, from EFT's and potentials</a:t>
            </a:r>
            <a:endParaRPr lang="de-CH"/>
          </a:p>
        </p:txBody>
      </p:sp>
      <p:grpSp>
        <p:nvGrpSpPr>
          <p:cNvPr id="7" name="Group 32" descr=" 12"/>
          <p:cNvGrpSpPr/>
          <p:nvPr/>
        </p:nvGrpSpPr>
        <p:grpSpPr>
          <a:xfrm>
            <a:off x="467544" y="1230618"/>
            <a:ext cx="8676455" cy="400110"/>
            <a:chOff x="685799" y="5598230"/>
            <a:chExt cx="7660294" cy="400110"/>
          </a:xfrm>
        </p:grpSpPr>
        <p:sp>
          <p:nvSpPr>
            <p:cNvPr id="8" name="Textfeld 4"/>
            <p:cNvSpPr txBox="1"/>
            <p:nvPr/>
          </p:nvSpPr>
          <p:spPr>
            <a:xfrm>
              <a:off x="878888" y="5598230"/>
              <a:ext cx="7467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en-US" sz="2000" dirty="0" smtClean="0">
                  <a:solidFill>
                    <a:srgbClr val="404040"/>
                  </a:solidFill>
                  <a:latin typeface="Calibri"/>
                  <a:cs typeface="Calibri"/>
                </a:rPr>
                <a:t>Make time dependence of the Wilson loop explicit (connection to Lattice QCD)</a:t>
              </a:r>
              <a:endParaRPr lang="en-US" sz="2000" baseline="30000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9" name="Rectangle 9"/>
            <p:cNvSpPr/>
            <p:nvPr/>
          </p:nvSpPr>
          <p:spPr>
            <a:xfrm>
              <a:off x="685799" y="5772150"/>
              <a:ext cx="125561" cy="121920"/>
            </a:xfrm>
            <a:prstGeom prst="rect">
              <a:avLst/>
            </a:prstGeom>
            <a:solidFill>
              <a:srgbClr val="FF660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0" name="Group 19" descr=" 34"/>
          <p:cNvGrpSpPr/>
          <p:nvPr/>
        </p:nvGrpSpPr>
        <p:grpSpPr>
          <a:xfrm>
            <a:off x="695872" y="3851756"/>
            <a:ext cx="8077200" cy="369332"/>
            <a:chOff x="685799" y="5600096"/>
            <a:chExt cx="8077200" cy="369332"/>
          </a:xfrm>
        </p:grpSpPr>
        <p:sp>
          <p:nvSpPr>
            <p:cNvPr id="21" name="Textfeld 4"/>
            <p:cNvSpPr txBox="1"/>
            <p:nvPr/>
          </p:nvSpPr>
          <p:spPr>
            <a:xfrm>
              <a:off x="878888" y="5600096"/>
              <a:ext cx="7884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x-none" sz="1800" dirty="0" smtClean="0">
                  <a:solidFill>
                    <a:srgbClr val="404040"/>
                  </a:solidFill>
                  <a:latin typeface="Calibri"/>
                  <a:cs typeface="Calibri"/>
                </a:rPr>
                <a:t>At each R, lowest lying peak determines the potential</a:t>
              </a:r>
              <a:endParaRPr lang="en-US" sz="1800" baseline="-25000" dirty="0" smtClean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22" name="Rectangle 17"/>
            <p:cNvSpPr/>
            <p:nvPr/>
          </p:nvSpPr>
          <p:spPr>
            <a:xfrm>
              <a:off x="685799" y="5772150"/>
              <a:ext cx="75337" cy="73152"/>
            </a:xfrm>
            <a:prstGeom prst="rect">
              <a:avLst/>
            </a:prstGeom>
            <a:solidFill>
              <a:srgbClr val="FF6600"/>
            </a:solidFill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9" name="Gruppierung 18"/>
          <p:cNvGrpSpPr/>
          <p:nvPr/>
        </p:nvGrpSpPr>
        <p:grpSpPr>
          <a:xfrm>
            <a:off x="6660232" y="4581128"/>
            <a:ext cx="2376264" cy="1656184"/>
            <a:chOff x="6660232" y="4581128"/>
            <a:chExt cx="2376264" cy="1656184"/>
          </a:xfrm>
        </p:grpSpPr>
        <p:sp>
          <p:nvSpPr>
            <p:cNvPr id="17" name="Diagonal liegende Ecken des Rechtecks abrunden 16"/>
            <p:cNvSpPr/>
            <p:nvPr/>
          </p:nvSpPr>
          <p:spPr bwMode="auto">
            <a:xfrm>
              <a:off x="6660232" y="4581128"/>
              <a:ext cx="2376264" cy="1656184"/>
            </a:xfrm>
            <a:prstGeom prst="round2DiagRect">
              <a:avLst/>
            </a:prstGeom>
            <a:solidFill>
              <a:srgbClr val="FFFFFF">
                <a:alpha val="92000"/>
              </a:srgbClr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6" name="Group 103"/>
            <p:cNvGrpSpPr/>
            <p:nvPr/>
          </p:nvGrpSpPr>
          <p:grpSpPr>
            <a:xfrm>
              <a:off x="6732240" y="4771628"/>
              <a:ext cx="2298030" cy="1294022"/>
              <a:chOff x="6705600" y="5248275"/>
              <a:chExt cx="2298030" cy="1294022"/>
            </a:xfrm>
          </p:grpSpPr>
          <p:grpSp>
            <p:nvGrpSpPr>
              <p:cNvPr id="27" name="Group 102"/>
              <p:cNvGrpSpPr/>
              <p:nvPr/>
            </p:nvGrpSpPr>
            <p:grpSpPr>
              <a:xfrm>
                <a:off x="8054202" y="5921387"/>
                <a:ext cx="302397" cy="370819"/>
                <a:chOff x="8054202" y="5921387"/>
                <a:chExt cx="302397" cy="370819"/>
              </a:xfrm>
            </p:grpSpPr>
            <p:cxnSp>
              <p:nvCxnSpPr>
                <p:cNvPr id="41" name="Straight Connector 77"/>
                <p:cNvCxnSpPr/>
                <p:nvPr/>
              </p:nvCxnSpPr>
              <p:spPr>
                <a:xfrm rot="5400000">
                  <a:off x="8008868" y="6230234"/>
                  <a:ext cx="91440" cy="772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79"/>
                <p:cNvCxnSpPr/>
                <p:nvPr/>
              </p:nvCxnSpPr>
              <p:spPr>
                <a:xfrm rot="5400000">
                  <a:off x="8006718" y="6168639"/>
                  <a:ext cx="228600" cy="772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80"/>
                <p:cNvCxnSpPr/>
                <p:nvPr/>
              </p:nvCxnSpPr>
              <p:spPr>
                <a:xfrm rot="5400000">
                  <a:off x="8009654" y="6106411"/>
                  <a:ext cx="370819" cy="772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111"/>
                <p:cNvCxnSpPr/>
                <p:nvPr/>
              </p:nvCxnSpPr>
              <p:spPr>
                <a:xfrm rot="5400000">
                  <a:off x="8159363" y="6174989"/>
                  <a:ext cx="228600" cy="772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112"/>
                <p:cNvCxnSpPr/>
                <p:nvPr/>
              </p:nvCxnSpPr>
              <p:spPr>
                <a:xfrm rot="5400000">
                  <a:off x="8310493" y="6230234"/>
                  <a:ext cx="91440" cy="772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41"/>
              <p:cNvGrpSpPr/>
              <p:nvPr/>
            </p:nvGrpSpPr>
            <p:grpSpPr>
              <a:xfrm>
                <a:off x="7187873" y="5494729"/>
                <a:ext cx="445043" cy="797492"/>
                <a:chOff x="7009606" y="4191000"/>
                <a:chExt cx="457994" cy="534194"/>
              </a:xfrm>
            </p:grpSpPr>
            <p:cxnSp>
              <p:nvCxnSpPr>
                <p:cNvPr id="34" name="Straight Connector 84"/>
                <p:cNvCxnSpPr/>
                <p:nvPr/>
              </p:nvCxnSpPr>
              <p:spPr>
                <a:xfrm rot="5400000">
                  <a:off x="6895306" y="4610100"/>
                  <a:ext cx="229394" cy="794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85"/>
                <p:cNvCxnSpPr/>
                <p:nvPr/>
              </p:nvCxnSpPr>
              <p:spPr>
                <a:xfrm rot="5400000">
                  <a:off x="6933406" y="4572000"/>
                  <a:ext cx="305594" cy="794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86"/>
                <p:cNvCxnSpPr/>
                <p:nvPr/>
              </p:nvCxnSpPr>
              <p:spPr>
                <a:xfrm rot="16200000" flipH="1">
                  <a:off x="6918052" y="4481239"/>
                  <a:ext cx="485912" cy="1997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87"/>
                <p:cNvCxnSpPr/>
                <p:nvPr/>
              </p:nvCxnSpPr>
              <p:spPr>
                <a:xfrm rot="5400000">
                  <a:off x="6971506" y="4457700"/>
                  <a:ext cx="534194" cy="794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88"/>
                <p:cNvCxnSpPr/>
                <p:nvPr/>
              </p:nvCxnSpPr>
              <p:spPr>
                <a:xfrm rot="5400000">
                  <a:off x="7085806" y="4495800"/>
                  <a:ext cx="457994" cy="794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89"/>
                <p:cNvCxnSpPr/>
                <p:nvPr/>
              </p:nvCxnSpPr>
              <p:spPr>
                <a:xfrm rot="5400000">
                  <a:off x="7276306" y="4610100"/>
                  <a:ext cx="229394" cy="794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90"/>
                <p:cNvCxnSpPr/>
                <p:nvPr/>
              </p:nvCxnSpPr>
              <p:spPr>
                <a:xfrm rot="5400000">
                  <a:off x="7390606" y="4648200"/>
                  <a:ext cx="153194" cy="794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oup 25"/>
              <p:cNvGrpSpPr/>
              <p:nvPr/>
            </p:nvGrpSpPr>
            <p:grpSpPr>
              <a:xfrm>
                <a:off x="6915750" y="5403643"/>
                <a:ext cx="1925760" cy="1109966"/>
                <a:chOff x="7288765" y="2897188"/>
                <a:chExt cx="1982755" cy="1143000"/>
              </a:xfrm>
            </p:grpSpPr>
            <p:cxnSp>
              <p:nvCxnSpPr>
                <p:cNvPr id="32" name="Straight Arrow Connector 75"/>
                <p:cNvCxnSpPr/>
                <p:nvPr/>
              </p:nvCxnSpPr>
              <p:spPr>
                <a:xfrm>
                  <a:off x="7288765" y="3806923"/>
                  <a:ext cx="1982755" cy="2431"/>
                </a:xfrm>
                <a:prstGeom prst="straightConnector1">
                  <a:avLst/>
                </a:prstGeom>
                <a:ln w="25400">
                  <a:solidFill>
                    <a:schemeClr val="tx1">
                      <a:lumMod val="75000"/>
                      <a:lumOff val="25000"/>
                    </a:schemeClr>
                  </a:solidFill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76"/>
                <p:cNvCxnSpPr/>
                <p:nvPr/>
              </p:nvCxnSpPr>
              <p:spPr>
                <a:xfrm rot="5400000" flipH="1" flipV="1">
                  <a:off x="6820460" y="3467894"/>
                  <a:ext cx="1143000" cy="1588"/>
                </a:xfrm>
                <a:prstGeom prst="straightConnector1">
                  <a:avLst/>
                </a:prstGeom>
                <a:ln w="25400">
                  <a:solidFill>
                    <a:schemeClr val="tx1">
                      <a:lumMod val="75000"/>
                      <a:lumOff val="25000"/>
                    </a:schemeClr>
                  </a:solidFill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TextBox 70"/>
              <p:cNvSpPr txBox="1"/>
              <p:nvPr/>
            </p:nvSpPr>
            <p:spPr>
              <a:xfrm rot="16200000">
                <a:off x="6612306" y="5341569"/>
                <a:ext cx="4635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200" dirty="0" smtClean="0">
                    <a:solidFill>
                      <a:srgbClr val="686868"/>
                    </a:solidFill>
                  </a:rPr>
                  <a:t>ρ</a:t>
                </a:r>
                <a:r>
                  <a:rPr lang="en-US" sz="1200" dirty="0" smtClean="0">
                    <a:solidFill>
                      <a:srgbClr val="686868"/>
                    </a:solidFill>
                  </a:rPr>
                  <a:t>(</a:t>
                </a:r>
                <a:r>
                  <a:rPr lang="el-GR" sz="1200" dirty="0" smtClean="0">
                    <a:solidFill>
                      <a:srgbClr val="686868"/>
                    </a:solidFill>
                  </a:rPr>
                  <a:t>ω</a:t>
                </a:r>
                <a:r>
                  <a:rPr lang="en-US" sz="1200" dirty="0" smtClean="0">
                    <a:solidFill>
                      <a:srgbClr val="686868"/>
                    </a:solidFill>
                  </a:rPr>
                  <a:t>)</a:t>
                </a:r>
                <a:endParaRPr lang="en-US" sz="1200" dirty="0">
                  <a:solidFill>
                    <a:srgbClr val="686868"/>
                  </a:solidFill>
                </a:endParaRPr>
              </a:p>
            </p:txBody>
          </p:sp>
          <p:sp>
            <p:nvSpPr>
              <p:cNvPr id="31" name="TextBox 71"/>
              <p:cNvSpPr txBox="1"/>
              <p:nvPr/>
            </p:nvSpPr>
            <p:spPr>
              <a:xfrm>
                <a:off x="8711562" y="6265298"/>
                <a:ext cx="2920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200" dirty="0" smtClean="0">
                    <a:solidFill>
                      <a:srgbClr val="686868"/>
                    </a:solidFill>
                  </a:rPr>
                  <a:t>ω</a:t>
                </a:r>
                <a:endParaRPr lang="en-US" sz="1200" dirty="0">
                  <a:solidFill>
                    <a:srgbClr val="686868"/>
                  </a:solidFill>
                </a:endParaRPr>
              </a:p>
            </p:txBody>
          </p:sp>
        </p:grpSp>
      </p:grpSp>
      <p:grpSp>
        <p:nvGrpSpPr>
          <p:cNvPr id="47" name="Group 109"/>
          <p:cNvGrpSpPr/>
          <p:nvPr/>
        </p:nvGrpSpPr>
        <p:grpSpPr>
          <a:xfrm>
            <a:off x="7189440" y="5162153"/>
            <a:ext cx="1797050" cy="338554"/>
            <a:chOff x="7162800" y="5638800"/>
            <a:chExt cx="1797050" cy="338554"/>
          </a:xfrm>
        </p:grpSpPr>
        <p:cxnSp>
          <p:nvCxnSpPr>
            <p:cNvPr id="48" name="Straight Arrow Connector 105"/>
            <p:cNvCxnSpPr/>
            <p:nvPr/>
          </p:nvCxnSpPr>
          <p:spPr>
            <a:xfrm>
              <a:off x="7162800" y="5943600"/>
              <a:ext cx="457200" cy="1588"/>
            </a:xfrm>
            <a:prstGeom prst="straightConnector1">
              <a:avLst/>
            </a:prstGeom>
            <a:ln>
              <a:solidFill>
                <a:srgbClr val="FF6600"/>
              </a:solidFill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TextBox 108"/>
            <p:cNvSpPr txBox="1"/>
            <p:nvPr/>
          </p:nvSpPr>
          <p:spPr>
            <a:xfrm>
              <a:off x="7588240" y="5638800"/>
              <a:ext cx="13716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 smtClean="0">
                  <a:latin typeface="Calibri"/>
                </a:rPr>
                <a:t>Γ</a:t>
              </a:r>
              <a:r>
                <a:rPr lang="de-DE" sz="1600" baseline="-25000" dirty="0" smtClean="0">
                  <a:latin typeface="Calibri"/>
                </a:rPr>
                <a:t>0</a:t>
              </a:r>
              <a:endParaRPr lang="en-US" sz="1600" baseline="-25000" dirty="0"/>
            </a:p>
          </p:txBody>
        </p:sp>
      </p:grpSp>
      <p:grpSp>
        <p:nvGrpSpPr>
          <p:cNvPr id="50" name="Group 104"/>
          <p:cNvGrpSpPr/>
          <p:nvPr/>
        </p:nvGrpSpPr>
        <p:grpSpPr>
          <a:xfrm>
            <a:off x="7418040" y="4581128"/>
            <a:ext cx="431187" cy="502702"/>
            <a:chOff x="7391400" y="5057775"/>
            <a:chExt cx="431187" cy="502702"/>
          </a:xfrm>
        </p:grpSpPr>
        <p:cxnSp>
          <p:nvCxnSpPr>
            <p:cNvPr id="51" name="Straight Arrow Connector 106"/>
            <p:cNvCxnSpPr/>
            <p:nvPr/>
          </p:nvCxnSpPr>
          <p:spPr>
            <a:xfrm rot="16200000" flipH="1">
              <a:off x="7277894" y="5295106"/>
              <a:ext cx="228600" cy="1588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2" name="TextBox 107"/>
            <p:cNvSpPr txBox="1"/>
            <p:nvPr/>
          </p:nvSpPr>
          <p:spPr>
            <a:xfrm>
              <a:off x="7426325" y="5057775"/>
              <a:ext cx="396262" cy="502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latin typeface="Calibri"/>
                </a:rPr>
                <a:t>ω</a:t>
              </a:r>
              <a:r>
                <a:rPr lang="de-DE" sz="1600" baseline="-25000" dirty="0" smtClean="0">
                  <a:latin typeface="Calibri"/>
                </a:rPr>
                <a:t>0</a:t>
              </a:r>
              <a:endParaRPr lang="en-US" sz="1600" baseline="-25000" dirty="0" smtClean="0"/>
            </a:p>
            <a:p>
              <a:endParaRPr lang="en-US" sz="1600" baseline="-25000" dirty="0"/>
            </a:p>
          </p:txBody>
        </p:sp>
      </p:grpSp>
      <p:grpSp>
        <p:nvGrpSpPr>
          <p:cNvPr id="23" name="Gruppierung 22"/>
          <p:cNvGrpSpPr/>
          <p:nvPr/>
        </p:nvGrpSpPr>
        <p:grpSpPr>
          <a:xfrm>
            <a:off x="683568" y="4253238"/>
            <a:ext cx="7115513" cy="1553948"/>
            <a:chOff x="670868" y="4253238"/>
            <a:chExt cx="7115513" cy="1553948"/>
          </a:xfrm>
        </p:grpSpPr>
        <p:sp>
          <p:nvSpPr>
            <p:cNvPr id="46" name="Freeform 91"/>
            <p:cNvSpPr/>
            <p:nvPr/>
          </p:nvSpPr>
          <p:spPr>
            <a:xfrm>
              <a:off x="7099232" y="4958209"/>
              <a:ext cx="687149" cy="848977"/>
            </a:xfrm>
            <a:custGeom>
              <a:avLst/>
              <a:gdLst>
                <a:gd name="connsiteX0" fmla="*/ 0 w 1023257"/>
                <a:gd name="connsiteY0" fmla="*/ 1226457 h 1237343"/>
                <a:gd name="connsiteX1" fmla="*/ 468085 w 1023257"/>
                <a:gd name="connsiteY1" fmla="*/ 39914 h 1237343"/>
                <a:gd name="connsiteX2" fmla="*/ 870857 w 1023257"/>
                <a:gd name="connsiteY2" fmla="*/ 986971 h 1237343"/>
                <a:gd name="connsiteX3" fmla="*/ 1023257 w 1023257"/>
                <a:gd name="connsiteY3" fmla="*/ 1237343 h 123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3257" h="1237343">
                  <a:moveTo>
                    <a:pt x="0" y="1226457"/>
                  </a:moveTo>
                  <a:cubicBezTo>
                    <a:pt x="161471" y="653142"/>
                    <a:pt x="322942" y="79828"/>
                    <a:pt x="468085" y="39914"/>
                  </a:cubicBezTo>
                  <a:cubicBezTo>
                    <a:pt x="613228" y="0"/>
                    <a:pt x="778328" y="787400"/>
                    <a:pt x="870857" y="986971"/>
                  </a:cubicBezTo>
                  <a:cubicBezTo>
                    <a:pt x="963386" y="1186542"/>
                    <a:pt x="993321" y="1211942"/>
                    <a:pt x="1023257" y="1237343"/>
                  </a:cubicBezTo>
                </a:path>
              </a:pathLst>
            </a:custGeom>
            <a:ln>
              <a:solidFill>
                <a:srgbClr val="FF66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19"/>
            <p:cNvGrpSpPr/>
            <p:nvPr/>
          </p:nvGrpSpPr>
          <p:grpSpPr>
            <a:xfrm>
              <a:off x="670868" y="4253238"/>
              <a:ext cx="6120680" cy="369332"/>
              <a:chOff x="457075" y="5602478"/>
              <a:chExt cx="6120680" cy="369332"/>
            </a:xfrm>
          </p:grpSpPr>
          <p:sp>
            <p:nvSpPr>
              <p:cNvPr id="54" name="Textfeld 4"/>
              <p:cNvSpPr txBox="1"/>
              <p:nvPr/>
            </p:nvSpPr>
            <p:spPr>
              <a:xfrm>
                <a:off x="615981" y="5602478"/>
                <a:ext cx="59617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/>
                <a:r>
                  <a:rPr lang="en-US" sz="1800" dirty="0">
                    <a:solidFill>
                      <a:srgbClr val="404040"/>
                    </a:solidFill>
                    <a:latin typeface="Calibri"/>
                    <a:cs typeface="Calibri"/>
                  </a:rPr>
                  <a:t>A</a:t>
                </a:r>
                <a:r>
                  <a:rPr lang="en-US" sz="1800" dirty="0" smtClean="0">
                    <a:solidFill>
                      <a:srgbClr val="404040"/>
                    </a:solidFill>
                    <a:latin typeface="Calibri"/>
                    <a:cs typeface="Calibri"/>
                  </a:rPr>
                  <a:t>nalytically solvable cases: </a:t>
                </a:r>
                <a:r>
                  <a:rPr lang="en-US" sz="1800" dirty="0" err="1" smtClean="0">
                    <a:solidFill>
                      <a:srgbClr val="404040"/>
                    </a:solidFill>
                    <a:latin typeface="Calibri"/>
                    <a:cs typeface="Calibri"/>
                  </a:rPr>
                  <a:t>Breit</a:t>
                </a:r>
                <a:r>
                  <a:rPr lang="en-US" sz="1800" dirty="0" smtClean="0">
                    <a:solidFill>
                      <a:srgbClr val="404040"/>
                    </a:solidFill>
                    <a:latin typeface="Calibri"/>
                    <a:cs typeface="Calibri"/>
                  </a:rPr>
                  <a:t>-Wigner shape</a:t>
                </a:r>
                <a:endParaRPr lang="en-US" sz="1800" b="1" dirty="0" smtClean="0">
                  <a:solidFill>
                    <a:srgbClr val="40404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55" name="Rectangle 56"/>
              <p:cNvSpPr/>
              <p:nvPr/>
            </p:nvSpPr>
            <p:spPr>
              <a:xfrm>
                <a:off x="457075" y="5772150"/>
                <a:ext cx="75337" cy="73152"/>
              </a:xfrm>
              <a:prstGeom prst="rect">
                <a:avLst/>
              </a:prstGeom>
              <a:solidFill>
                <a:srgbClr val="FF6600"/>
              </a:solidFill>
              <a:ln w="19050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404040"/>
                  </a:solidFill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59" name="Gruppierung 58"/>
          <p:cNvGrpSpPr/>
          <p:nvPr/>
        </p:nvGrpSpPr>
        <p:grpSpPr>
          <a:xfrm>
            <a:off x="395536" y="4809852"/>
            <a:ext cx="3888432" cy="491356"/>
            <a:chOff x="395536" y="4809852"/>
            <a:chExt cx="3888432" cy="491356"/>
          </a:xfrm>
        </p:grpSpPr>
        <p:sp>
          <p:nvSpPr>
            <p:cNvPr id="62" name="Diagonal liegende Ecken des Rechtecks abrunden 61"/>
            <p:cNvSpPr/>
            <p:nvPr/>
          </p:nvSpPr>
          <p:spPr bwMode="auto">
            <a:xfrm>
              <a:off x="395536" y="4809852"/>
              <a:ext cx="3888432" cy="491356"/>
            </a:xfrm>
            <a:prstGeom prst="round2DiagRect">
              <a:avLst/>
            </a:prstGeom>
            <a:solidFill>
              <a:srgbClr val="FFFFFF">
                <a:alpha val="92000"/>
              </a:srgbClr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3" name="Bild 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4850508"/>
              <a:ext cx="2664296" cy="391392"/>
            </a:xfrm>
            <a:prstGeom prst="rect">
              <a:avLst/>
            </a:prstGeom>
          </p:spPr>
        </p:pic>
      </p:grpSp>
      <p:grpSp>
        <p:nvGrpSpPr>
          <p:cNvPr id="74" name="Gruppierung 73"/>
          <p:cNvGrpSpPr/>
          <p:nvPr/>
        </p:nvGrpSpPr>
        <p:grpSpPr>
          <a:xfrm>
            <a:off x="395536" y="5600700"/>
            <a:ext cx="5184576" cy="852636"/>
            <a:chOff x="395536" y="5600700"/>
            <a:chExt cx="5184576" cy="852636"/>
          </a:xfrm>
        </p:grpSpPr>
        <p:grpSp>
          <p:nvGrpSpPr>
            <p:cNvPr id="71" name="Gruppierung 70"/>
            <p:cNvGrpSpPr/>
            <p:nvPr/>
          </p:nvGrpSpPr>
          <p:grpSpPr>
            <a:xfrm>
              <a:off x="395536" y="5600700"/>
              <a:ext cx="3888432" cy="636612"/>
              <a:chOff x="395536" y="5600700"/>
              <a:chExt cx="3888432" cy="636612"/>
            </a:xfrm>
          </p:grpSpPr>
          <p:sp>
            <p:nvSpPr>
              <p:cNvPr id="67" name="Diagonal liegende Ecken des Rechtecks abrunden 66"/>
              <p:cNvSpPr/>
              <p:nvPr/>
            </p:nvSpPr>
            <p:spPr bwMode="auto">
              <a:xfrm>
                <a:off x="395536" y="5600700"/>
                <a:ext cx="3888432" cy="636612"/>
              </a:xfrm>
              <a:prstGeom prst="round2DiagRect">
                <a:avLst/>
              </a:prstGeom>
              <a:solidFill>
                <a:srgbClr val="FFFFFF">
                  <a:alpha val="92000"/>
                </a:srgb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pic>
            <p:nvPicPr>
              <p:cNvPr id="6" name="Bild 5" descr="latex-image-1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544" y="5717510"/>
                <a:ext cx="3672408" cy="435094"/>
              </a:xfrm>
              <a:prstGeom prst="rect">
                <a:avLst/>
              </a:prstGeom>
            </p:spPr>
          </p:pic>
        </p:grpSp>
        <p:sp>
          <p:nvSpPr>
            <p:cNvPr id="13" name="Nach oben gebogener Pfeil 12"/>
            <p:cNvSpPr/>
            <p:nvPr/>
          </p:nvSpPr>
          <p:spPr bwMode="auto">
            <a:xfrm>
              <a:off x="4499992" y="5877272"/>
              <a:ext cx="1080120" cy="288032"/>
            </a:xfrm>
            <a:prstGeom prst="bentUpArrow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70" name="Rechteck 69"/>
            <p:cNvSpPr/>
            <p:nvPr/>
          </p:nvSpPr>
          <p:spPr>
            <a:xfrm>
              <a:off x="2123728" y="6207115"/>
              <a:ext cx="252028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1000" b="1" dirty="0" err="1" smtClean="0">
                  <a:solidFill>
                    <a:srgbClr val="595959"/>
                  </a:solidFill>
                  <a:latin typeface="Calibri"/>
                  <a:cs typeface="Calibri"/>
                </a:rPr>
                <a:t>Y.Burnier</a:t>
              </a:r>
              <a:r>
                <a:rPr lang="de-DE" sz="1000" b="1" dirty="0" smtClean="0">
                  <a:solidFill>
                    <a:srgbClr val="595959"/>
                  </a:solidFill>
                  <a:latin typeface="Calibri"/>
                  <a:cs typeface="Calibri"/>
                </a:rPr>
                <a:t>, A.R in </a:t>
              </a:r>
              <a:r>
                <a:rPr lang="de-DE" sz="1000" b="1" dirty="0" err="1" smtClean="0">
                  <a:solidFill>
                    <a:srgbClr val="595959"/>
                  </a:solidFill>
                  <a:latin typeface="Calibri"/>
                  <a:cs typeface="Calibri"/>
                </a:rPr>
                <a:t>preparation</a:t>
              </a:r>
              <a:endParaRPr lang="de-DE" sz="1000" b="1" dirty="0">
                <a:solidFill>
                  <a:srgbClr val="595959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77" name="Gruppierung 76"/>
          <p:cNvGrpSpPr/>
          <p:nvPr/>
        </p:nvGrpSpPr>
        <p:grpSpPr>
          <a:xfrm>
            <a:off x="395536" y="2892794"/>
            <a:ext cx="6336704" cy="824238"/>
            <a:chOff x="-36512" y="2924944"/>
            <a:chExt cx="6336704" cy="824238"/>
          </a:xfrm>
        </p:grpSpPr>
        <p:grpSp>
          <p:nvGrpSpPr>
            <p:cNvPr id="58" name="Gruppierung 57"/>
            <p:cNvGrpSpPr/>
            <p:nvPr/>
          </p:nvGrpSpPr>
          <p:grpSpPr>
            <a:xfrm>
              <a:off x="-36512" y="2924944"/>
              <a:ext cx="6336704" cy="824238"/>
              <a:chOff x="-36512" y="2924944"/>
              <a:chExt cx="6336704" cy="824238"/>
            </a:xfrm>
          </p:grpSpPr>
          <p:sp>
            <p:nvSpPr>
              <p:cNvPr id="18" name="Diagonal liegende Ecken des Rechtecks abrunden 17"/>
              <p:cNvSpPr/>
              <p:nvPr/>
            </p:nvSpPr>
            <p:spPr bwMode="auto">
              <a:xfrm>
                <a:off x="2221280" y="2924944"/>
                <a:ext cx="4078912" cy="824238"/>
              </a:xfrm>
              <a:prstGeom prst="round2DiagRect">
                <a:avLst/>
              </a:prstGeom>
              <a:solidFill>
                <a:srgbClr val="FFFFFF">
                  <a:alpha val="92000"/>
                </a:srgb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" name="Rechteck 23"/>
              <p:cNvSpPr/>
              <p:nvPr/>
            </p:nvSpPr>
            <p:spPr>
              <a:xfrm>
                <a:off x="-36512" y="3133048"/>
                <a:ext cx="252028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000" b="1" dirty="0">
                    <a:solidFill>
                      <a:srgbClr val="7F7F7F"/>
                    </a:solidFill>
                    <a:latin typeface="Calibri"/>
                    <a:cs typeface="Calibri"/>
                  </a:rPr>
                  <a:t>A.R., </a:t>
                </a:r>
                <a:r>
                  <a:rPr lang="de-DE" sz="1000" b="1" dirty="0" err="1">
                    <a:solidFill>
                      <a:srgbClr val="7F7F7F"/>
                    </a:solidFill>
                    <a:latin typeface="Calibri"/>
                    <a:cs typeface="Calibri"/>
                  </a:rPr>
                  <a:t>T.Hatsuda</a:t>
                </a:r>
                <a:r>
                  <a:rPr lang="de-DE" sz="1000" b="1" dirty="0">
                    <a:solidFill>
                      <a:srgbClr val="7F7F7F"/>
                    </a:solidFill>
                    <a:latin typeface="Calibri"/>
                    <a:cs typeface="Calibri"/>
                  </a:rPr>
                  <a:t> &amp; </a:t>
                </a:r>
                <a:r>
                  <a:rPr lang="de-DE" sz="1000" b="1" dirty="0" err="1" smtClean="0">
                    <a:solidFill>
                      <a:srgbClr val="7F7F7F"/>
                    </a:solidFill>
                    <a:latin typeface="Calibri"/>
                    <a:cs typeface="Calibri"/>
                  </a:rPr>
                  <a:t>S.Sasaki</a:t>
                </a:r>
                <a:r>
                  <a:rPr lang="de-DE" sz="1000" b="1" dirty="0" smtClean="0">
                    <a:solidFill>
                      <a:srgbClr val="7F7F7F"/>
                    </a:solidFill>
                    <a:latin typeface="Calibri"/>
                    <a:cs typeface="Calibri"/>
                  </a:rPr>
                  <a:t> </a:t>
                </a:r>
              </a:p>
              <a:p>
                <a:pPr algn="ctr"/>
                <a:r>
                  <a:rPr lang="de-DE" sz="1000" b="1" dirty="0" smtClean="0">
                    <a:solidFill>
                      <a:srgbClr val="7F7F7F"/>
                    </a:solidFill>
                    <a:latin typeface="Calibri"/>
                    <a:cs typeface="Calibri"/>
                  </a:rPr>
                  <a:t>PRL </a:t>
                </a:r>
                <a:r>
                  <a:rPr lang="de-DE" sz="1000" b="1" dirty="0">
                    <a:solidFill>
                      <a:srgbClr val="7F7F7F"/>
                    </a:solidFill>
                    <a:latin typeface="Calibri"/>
                    <a:cs typeface="Calibri"/>
                  </a:rPr>
                  <a:t>108 (2012) 162001 </a:t>
                </a:r>
              </a:p>
            </p:txBody>
          </p:sp>
        </p:grpSp>
        <p:pic>
          <p:nvPicPr>
            <p:cNvPr id="76" name="Bild 75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6843" y="3033654"/>
              <a:ext cx="3849957" cy="613321"/>
            </a:xfrm>
            <a:prstGeom prst="rect">
              <a:avLst/>
            </a:prstGeom>
          </p:spPr>
        </p:pic>
      </p:grpSp>
      <p:grpSp>
        <p:nvGrpSpPr>
          <p:cNvPr id="79" name="Gruppierung 78"/>
          <p:cNvGrpSpPr/>
          <p:nvPr/>
        </p:nvGrpSpPr>
        <p:grpSpPr>
          <a:xfrm>
            <a:off x="4427984" y="4941168"/>
            <a:ext cx="2160240" cy="864096"/>
            <a:chOff x="4427984" y="4941168"/>
            <a:chExt cx="2160240" cy="864096"/>
          </a:xfrm>
        </p:grpSpPr>
        <p:grpSp>
          <p:nvGrpSpPr>
            <p:cNvPr id="73" name="Gruppierung 72"/>
            <p:cNvGrpSpPr/>
            <p:nvPr/>
          </p:nvGrpSpPr>
          <p:grpSpPr>
            <a:xfrm>
              <a:off x="4427984" y="4941168"/>
              <a:ext cx="2160240" cy="864096"/>
              <a:chOff x="4427984" y="4941168"/>
              <a:chExt cx="2160240" cy="864096"/>
            </a:xfrm>
          </p:grpSpPr>
          <p:sp>
            <p:nvSpPr>
              <p:cNvPr id="68" name="Diagonal liegende Ecken des Rechtecks abrunden 67"/>
              <p:cNvSpPr/>
              <p:nvPr/>
            </p:nvSpPr>
            <p:spPr bwMode="auto">
              <a:xfrm>
                <a:off x="4427984" y="5308916"/>
                <a:ext cx="2160240" cy="496348"/>
              </a:xfrm>
              <a:prstGeom prst="round2DiagRect">
                <a:avLst/>
              </a:prstGeom>
              <a:solidFill>
                <a:srgbClr val="FFFFFF">
                  <a:alpha val="92000"/>
                </a:srgb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9" name="Nach oben gebogener Pfeil 68"/>
              <p:cNvSpPr/>
              <p:nvPr/>
            </p:nvSpPr>
            <p:spPr bwMode="auto">
              <a:xfrm flipV="1">
                <a:off x="4499992" y="4941168"/>
                <a:ext cx="1080120" cy="288032"/>
              </a:xfrm>
              <a:prstGeom prst="bentUpArrow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78" name="Bild 7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12692" y="5457924"/>
              <a:ext cx="2016224" cy="180020"/>
            </a:xfrm>
            <a:prstGeom prst="rect">
              <a:avLst/>
            </a:prstGeom>
          </p:spPr>
        </p:pic>
      </p:grpSp>
      <p:grpSp>
        <p:nvGrpSpPr>
          <p:cNvPr id="11" name="Gruppierung 10"/>
          <p:cNvGrpSpPr/>
          <p:nvPr/>
        </p:nvGrpSpPr>
        <p:grpSpPr>
          <a:xfrm>
            <a:off x="514008" y="1722017"/>
            <a:ext cx="8388424" cy="720080"/>
            <a:chOff x="514008" y="1722017"/>
            <a:chExt cx="8388424" cy="720080"/>
          </a:xfrm>
        </p:grpSpPr>
        <p:sp>
          <p:nvSpPr>
            <p:cNvPr id="75" name="Diagonal liegende Ecken des Rechtecks abrunden 74"/>
            <p:cNvSpPr/>
            <p:nvPr/>
          </p:nvSpPr>
          <p:spPr bwMode="auto">
            <a:xfrm>
              <a:off x="514008" y="1722017"/>
              <a:ext cx="8388424" cy="720080"/>
            </a:xfrm>
            <a:prstGeom prst="round2DiagRect">
              <a:avLst/>
            </a:prstGeom>
            <a:solidFill>
              <a:srgbClr val="FFFFFF">
                <a:alpha val="92000"/>
              </a:srgbClr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80" name="Bild 79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1798725"/>
              <a:ext cx="3528392" cy="540384"/>
            </a:xfrm>
            <a:prstGeom prst="rect">
              <a:avLst/>
            </a:prstGeom>
          </p:spPr>
        </p:pic>
      </p:grpSp>
      <p:grpSp>
        <p:nvGrpSpPr>
          <p:cNvPr id="14" name="Gruppierung 13"/>
          <p:cNvGrpSpPr/>
          <p:nvPr/>
        </p:nvGrpSpPr>
        <p:grpSpPr>
          <a:xfrm>
            <a:off x="6803380" y="1861757"/>
            <a:ext cx="2213041" cy="1237981"/>
            <a:chOff x="6803380" y="1861757"/>
            <a:chExt cx="2213041" cy="1237981"/>
          </a:xfrm>
        </p:grpSpPr>
        <p:sp>
          <p:nvSpPr>
            <p:cNvPr id="72" name="Legende mit Pfeil nach unten 71"/>
            <p:cNvSpPr/>
            <p:nvPr/>
          </p:nvSpPr>
          <p:spPr bwMode="auto">
            <a:xfrm>
              <a:off x="6876256" y="1861757"/>
              <a:ext cx="1995015" cy="720080"/>
            </a:xfrm>
            <a:prstGeom prst="downArrowCallou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6803380" y="2607295"/>
              <a:ext cx="221304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Maximum </a:t>
              </a:r>
              <a:r>
                <a:rPr lang="de-DE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Entropy</a:t>
              </a:r>
              <a:r>
                <a:rPr lang="de-DE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de-DE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Method</a:t>
              </a:r>
              <a:endPara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  <a:p>
              <a:pPr algn="ctr"/>
              <a:r>
                <a:rPr lang="de-DE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see</a:t>
              </a:r>
              <a:r>
                <a:rPr lang="de-DE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de-DE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talk</a:t>
              </a:r>
              <a:r>
                <a:rPr lang="de-DE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de-DE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by</a:t>
              </a:r>
              <a:r>
                <a:rPr lang="de-DE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 O. Kaczmarek</a:t>
              </a:r>
              <a:endPara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5" name="Gruppierung 24"/>
          <p:cNvGrpSpPr/>
          <p:nvPr/>
        </p:nvGrpSpPr>
        <p:grpSpPr>
          <a:xfrm>
            <a:off x="4427984" y="1788583"/>
            <a:ext cx="4347839" cy="550526"/>
            <a:chOff x="4427984" y="1788583"/>
            <a:chExt cx="4347839" cy="550526"/>
          </a:xfrm>
        </p:grpSpPr>
        <p:sp>
          <p:nvSpPr>
            <p:cNvPr id="81" name="Pfeil nach links und rechts 80"/>
            <p:cNvSpPr/>
            <p:nvPr/>
          </p:nvSpPr>
          <p:spPr bwMode="auto">
            <a:xfrm>
              <a:off x="4427984" y="1933765"/>
              <a:ext cx="576064" cy="216024"/>
            </a:xfrm>
            <a:prstGeom prst="leftRightArrow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82" name="Bild 81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1788583"/>
              <a:ext cx="3555751" cy="550526"/>
            </a:xfrm>
            <a:prstGeom prst="rect">
              <a:avLst/>
            </a:prstGeom>
          </p:spPr>
        </p:pic>
      </p:grp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C537-B8E2-7245-A622-51F844BD851E}" type="slidenum">
              <a:rPr lang="de-CH" smtClean="0"/>
              <a:pPr/>
              <a:t>7</a:t>
            </a:fld>
            <a:endParaRPr lang="de-CH" sz="1400"/>
          </a:p>
        </p:txBody>
      </p:sp>
    </p:spTree>
    <p:extLst>
      <p:ext uri="{BB962C8B-B14F-4D97-AF65-F5344CB8AC3E}">
        <p14:creationId xmlns:p14="http://schemas.microsoft.com/office/powerpoint/2010/main" val="233450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632650" cy="817563"/>
          </a:xfrm>
        </p:spPr>
        <p:txBody>
          <a:bodyPr/>
          <a:lstStyle/>
          <a:p>
            <a:r>
              <a:rPr lang="de-DE" dirty="0" err="1" smtClean="0"/>
              <a:t>Extracting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Potential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Lattice</a:t>
            </a:r>
            <a:r>
              <a:rPr lang="de-DE" dirty="0" smtClean="0"/>
              <a:t> QCD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30th, 2012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Heavy Quarkonia in the QGP, from EFT's and potentials</a:t>
            </a:r>
            <a:endParaRPr lang="de-CH"/>
          </a:p>
        </p:txBody>
      </p:sp>
      <p:sp>
        <p:nvSpPr>
          <p:cNvPr id="62" name="Diagonal liegende Ecken des Rechtecks abrunden 61"/>
          <p:cNvSpPr/>
          <p:nvPr/>
        </p:nvSpPr>
        <p:spPr bwMode="auto">
          <a:xfrm>
            <a:off x="611560" y="1916832"/>
            <a:ext cx="8064896" cy="3744416"/>
          </a:xfrm>
          <a:prstGeom prst="round2DiagRect">
            <a:avLst/>
          </a:prstGeom>
          <a:solidFill>
            <a:srgbClr val="FFFFFF">
              <a:alpha val="92000"/>
            </a:srgb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90" name="Group 163"/>
          <p:cNvGrpSpPr/>
          <p:nvPr/>
        </p:nvGrpSpPr>
        <p:grpSpPr>
          <a:xfrm>
            <a:off x="5207174" y="2636912"/>
            <a:ext cx="3317360" cy="2879527"/>
            <a:chOff x="5207174" y="3600450"/>
            <a:chExt cx="3317360" cy="2879527"/>
          </a:xfrm>
        </p:grpSpPr>
        <p:cxnSp>
          <p:nvCxnSpPr>
            <p:cNvPr id="91" name="Straight Arrow Connector 116"/>
            <p:cNvCxnSpPr/>
            <p:nvPr/>
          </p:nvCxnSpPr>
          <p:spPr>
            <a:xfrm rot="10800000" flipV="1">
              <a:off x="5207174" y="4709908"/>
              <a:ext cx="1447800" cy="1544486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Arrow Connector 117"/>
            <p:cNvCxnSpPr/>
            <p:nvPr/>
          </p:nvCxnSpPr>
          <p:spPr>
            <a:xfrm rot="5400000" flipH="1" flipV="1">
              <a:off x="6160216" y="4216097"/>
              <a:ext cx="988723" cy="794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Arrow Connector 118"/>
            <p:cNvCxnSpPr/>
            <p:nvPr/>
          </p:nvCxnSpPr>
          <p:spPr>
            <a:xfrm>
              <a:off x="5359574" y="4709908"/>
              <a:ext cx="2971800" cy="1893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Freeform 119"/>
            <p:cNvSpPr/>
            <p:nvPr/>
          </p:nvSpPr>
          <p:spPr>
            <a:xfrm>
              <a:off x="5283374" y="4860684"/>
              <a:ext cx="1079770" cy="162374"/>
            </a:xfrm>
            <a:custGeom>
              <a:avLst/>
              <a:gdLst>
                <a:gd name="connsiteX0" fmla="*/ 0 w 1079770"/>
                <a:gd name="connsiteY0" fmla="*/ 0 h 136187"/>
                <a:gd name="connsiteX1" fmla="*/ 826851 w 1079770"/>
                <a:gd name="connsiteY1" fmla="*/ 29183 h 136187"/>
                <a:gd name="connsiteX2" fmla="*/ 1079770 w 1079770"/>
                <a:gd name="connsiteY2" fmla="*/ 136187 h 13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9770" h="136187">
                  <a:moveTo>
                    <a:pt x="0" y="0"/>
                  </a:moveTo>
                  <a:cubicBezTo>
                    <a:pt x="323444" y="3242"/>
                    <a:pt x="646889" y="6485"/>
                    <a:pt x="826851" y="29183"/>
                  </a:cubicBezTo>
                  <a:cubicBezTo>
                    <a:pt x="1006813" y="51881"/>
                    <a:pt x="1043291" y="94034"/>
                    <a:pt x="1079770" y="136187"/>
                  </a:cubicBezTo>
                </a:path>
              </a:pathLst>
            </a:custGeom>
            <a:ln w="222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Freeform 120"/>
            <p:cNvSpPr/>
            <p:nvPr/>
          </p:nvSpPr>
          <p:spPr>
            <a:xfrm>
              <a:off x="6366386" y="5036588"/>
              <a:ext cx="583660" cy="1320255"/>
            </a:xfrm>
            <a:custGeom>
              <a:avLst/>
              <a:gdLst>
                <a:gd name="connsiteX0" fmla="*/ 0 w 583660"/>
                <a:gd name="connsiteY0" fmla="*/ 0 h 1107332"/>
                <a:gd name="connsiteX1" fmla="*/ 223737 w 583660"/>
                <a:gd name="connsiteY1" fmla="*/ 330741 h 1107332"/>
                <a:gd name="connsiteX2" fmla="*/ 525294 w 583660"/>
                <a:gd name="connsiteY2" fmla="*/ 982494 h 1107332"/>
                <a:gd name="connsiteX3" fmla="*/ 573932 w 583660"/>
                <a:gd name="connsiteY3" fmla="*/ 1079771 h 1107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660" h="1107332">
                  <a:moveTo>
                    <a:pt x="0" y="0"/>
                  </a:moveTo>
                  <a:cubicBezTo>
                    <a:pt x="68094" y="83496"/>
                    <a:pt x="136188" y="166992"/>
                    <a:pt x="223737" y="330741"/>
                  </a:cubicBezTo>
                  <a:cubicBezTo>
                    <a:pt x="311286" y="494490"/>
                    <a:pt x="466928" y="857656"/>
                    <a:pt x="525294" y="982494"/>
                  </a:cubicBezTo>
                  <a:cubicBezTo>
                    <a:pt x="583660" y="1107332"/>
                    <a:pt x="578796" y="1093551"/>
                    <a:pt x="573932" y="1079771"/>
                  </a:cubicBezTo>
                </a:path>
              </a:pathLst>
            </a:custGeom>
            <a:ln w="222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Freeform 121"/>
            <p:cNvSpPr/>
            <p:nvPr/>
          </p:nvSpPr>
          <p:spPr>
            <a:xfrm>
              <a:off x="5327148" y="4943805"/>
              <a:ext cx="674452" cy="1136617"/>
            </a:xfrm>
            <a:custGeom>
              <a:avLst/>
              <a:gdLst>
                <a:gd name="connsiteX0" fmla="*/ 0 w 674452"/>
                <a:gd name="connsiteY0" fmla="*/ 19455 h 953310"/>
                <a:gd name="connsiteX1" fmla="*/ 671209 w 674452"/>
                <a:gd name="connsiteY1" fmla="*/ 155642 h 953310"/>
                <a:gd name="connsiteX2" fmla="*/ 19456 w 674452"/>
                <a:gd name="connsiteY2" fmla="*/ 953310 h 95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4452" h="953310">
                  <a:moveTo>
                    <a:pt x="0" y="19455"/>
                  </a:moveTo>
                  <a:cubicBezTo>
                    <a:pt x="333983" y="9727"/>
                    <a:pt x="667966" y="0"/>
                    <a:pt x="671209" y="155642"/>
                  </a:cubicBezTo>
                  <a:cubicBezTo>
                    <a:pt x="674452" y="311284"/>
                    <a:pt x="346954" y="632297"/>
                    <a:pt x="19456" y="953310"/>
                  </a:cubicBezTo>
                </a:path>
              </a:pathLst>
            </a:custGeom>
            <a:ln w="22225">
              <a:solidFill>
                <a:schemeClr val="dk1">
                  <a:alpha val="36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TextBox 122"/>
            <p:cNvSpPr txBox="1"/>
            <p:nvPr/>
          </p:nvSpPr>
          <p:spPr>
            <a:xfrm>
              <a:off x="8214834" y="4631865"/>
              <a:ext cx="3097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dirty="0" smtClean="0">
                  <a:solidFill>
                    <a:srgbClr val="686868"/>
                  </a:solidFill>
                  <a:latin typeface="Calibri"/>
                </a:rPr>
                <a:t>ω</a:t>
              </a:r>
              <a:endParaRPr lang="en-US" sz="1400" dirty="0">
                <a:solidFill>
                  <a:srgbClr val="686868"/>
                </a:solidFill>
              </a:endParaRPr>
            </a:p>
          </p:txBody>
        </p:sp>
        <p:sp>
          <p:nvSpPr>
            <p:cNvPr id="98" name="TextBox 123"/>
            <p:cNvSpPr txBox="1"/>
            <p:nvPr/>
          </p:nvSpPr>
          <p:spPr>
            <a:xfrm>
              <a:off x="5234425" y="6172200"/>
              <a:ext cx="2824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400" dirty="0" smtClean="0">
                  <a:solidFill>
                    <a:srgbClr val="686868"/>
                  </a:solidFill>
                </a:rPr>
                <a:t>R</a:t>
              </a:r>
              <a:endParaRPr lang="en-US" sz="1400" dirty="0">
                <a:solidFill>
                  <a:srgbClr val="686868"/>
                </a:solidFill>
              </a:endParaRPr>
            </a:p>
          </p:txBody>
        </p:sp>
        <p:sp>
          <p:nvSpPr>
            <p:cNvPr id="99" name="Freeform 124"/>
            <p:cNvSpPr/>
            <p:nvPr/>
          </p:nvSpPr>
          <p:spPr>
            <a:xfrm rot="397270">
              <a:off x="6269396" y="5091723"/>
              <a:ext cx="583660" cy="1320255"/>
            </a:xfrm>
            <a:custGeom>
              <a:avLst/>
              <a:gdLst>
                <a:gd name="connsiteX0" fmla="*/ 0 w 583660"/>
                <a:gd name="connsiteY0" fmla="*/ 0 h 1107332"/>
                <a:gd name="connsiteX1" fmla="*/ 223737 w 583660"/>
                <a:gd name="connsiteY1" fmla="*/ 330741 h 1107332"/>
                <a:gd name="connsiteX2" fmla="*/ 525294 w 583660"/>
                <a:gd name="connsiteY2" fmla="*/ 982494 h 1107332"/>
                <a:gd name="connsiteX3" fmla="*/ 573932 w 583660"/>
                <a:gd name="connsiteY3" fmla="*/ 1079771 h 1107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660" h="1107332">
                  <a:moveTo>
                    <a:pt x="0" y="0"/>
                  </a:moveTo>
                  <a:cubicBezTo>
                    <a:pt x="68094" y="83496"/>
                    <a:pt x="136188" y="166992"/>
                    <a:pt x="223737" y="330741"/>
                  </a:cubicBezTo>
                  <a:cubicBezTo>
                    <a:pt x="311286" y="494490"/>
                    <a:pt x="466928" y="857656"/>
                    <a:pt x="525294" y="982494"/>
                  </a:cubicBezTo>
                  <a:cubicBezTo>
                    <a:pt x="583660" y="1107332"/>
                    <a:pt x="578796" y="1093551"/>
                    <a:pt x="573932" y="1079771"/>
                  </a:cubicBezTo>
                </a:path>
              </a:pathLst>
            </a:custGeom>
            <a:ln w="222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125"/>
            <p:cNvSpPr/>
            <p:nvPr/>
          </p:nvSpPr>
          <p:spPr>
            <a:xfrm rot="213391">
              <a:off x="5267219" y="4882766"/>
              <a:ext cx="1079770" cy="162374"/>
            </a:xfrm>
            <a:custGeom>
              <a:avLst/>
              <a:gdLst>
                <a:gd name="connsiteX0" fmla="*/ 0 w 1079770"/>
                <a:gd name="connsiteY0" fmla="*/ 0 h 136187"/>
                <a:gd name="connsiteX1" fmla="*/ 826851 w 1079770"/>
                <a:gd name="connsiteY1" fmla="*/ 29183 h 136187"/>
                <a:gd name="connsiteX2" fmla="*/ 1079770 w 1079770"/>
                <a:gd name="connsiteY2" fmla="*/ 136187 h 13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9770" h="136187">
                  <a:moveTo>
                    <a:pt x="0" y="0"/>
                  </a:moveTo>
                  <a:cubicBezTo>
                    <a:pt x="323444" y="3242"/>
                    <a:pt x="646889" y="6485"/>
                    <a:pt x="826851" y="29183"/>
                  </a:cubicBezTo>
                  <a:cubicBezTo>
                    <a:pt x="1006813" y="51881"/>
                    <a:pt x="1043291" y="94034"/>
                    <a:pt x="1079770" y="136187"/>
                  </a:cubicBezTo>
                </a:path>
              </a:pathLst>
            </a:custGeom>
            <a:ln w="222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1" name="Straight Connector 126"/>
            <p:cNvCxnSpPr/>
            <p:nvPr/>
          </p:nvCxnSpPr>
          <p:spPr>
            <a:xfrm>
              <a:off x="5816774" y="5355577"/>
              <a:ext cx="2494517" cy="1893"/>
            </a:xfrm>
            <a:prstGeom prst="line">
              <a:avLst/>
            </a:prstGeom>
            <a:ln w="2222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2" name="Straight Connector 127"/>
            <p:cNvCxnSpPr/>
            <p:nvPr/>
          </p:nvCxnSpPr>
          <p:spPr>
            <a:xfrm>
              <a:off x="5511974" y="5628133"/>
              <a:ext cx="2590800" cy="1893"/>
            </a:xfrm>
            <a:prstGeom prst="line">
              <a:avLst/>
            </a:prstGeom>
            <a:ln w="2222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3" name="Straight Connector 128"/>
            <p:cNvCxnSpPr/>
            <p:nvPr/>
          </p:nvCxnSpPr>
          <p:spPr>
            <a:xfrm>
              <a:off x="5283374" y="5902583"/>
              <a:ext cx="2667000" cy="1893"/>
            </a:xfrm>
            <a:prstGeom prst="line">
              <a:avLst/>
            </a:prstGeom>
            <a:ln w="2222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pic>
          <p:nvPicPr>
            <p:cNvPr id="104" name="Picture 130" descr="Picture14.png"/>
            <p:cNvPicPr>
              <a:picLocks noChangeAspect="1"/>
            </p:cNvPicPr>
            <p:nvPr/>
          </p:nvPicPr>
          <p:blipFill>
            <a:blip r:embed="rId2" cstate="print"/>
            <a:srcRect l="13501" r="36313" b="28570"/>
            <a:stretch>
              <a:fillRect/>
            </a:stretch>
          </p:blipFill>
          <p:spPr>
            <a:xfrm>
              <a:off x="6121574" y="4448949"/>
              <a:ext cx="838200" cy="908469"/>
            </a:xfrm>
            <a:prstGeom prst="rect">
              <a:avLst/>
            </a:prstGeom>
          </p:spPr>
        </p:pic>
        <p:pic>
          <p:nvPicPr>
            <p:cNvPr id="105" name="Picture 131" descr="Picture14.png"/>
            <p:cNvPicPr>
              <a:picLocks noChangeAspect="1"/>
            </p:cNvPicPr>
            <p:nvPr/>
          </p:nvPicPr>
          <p:blipFill>
            <a:blip r:embed="rId2" cstate="print"/>
            <a:srcRect l="13501" r="36313" b="28570"/>
            <a:stretch>
              <a:fillRect/>
            </a:stretch>
          </p:blipFill>
          <p:spPr>
            <a:xfrm>
              <a:off x="6197774" y="4721505"/>
              <a:ext cx="838200" cy="908469"/>
            </a:xfrm>
            <a:prstGeom prst="rect">
              <a:avLst/>
            </a:prstGeom>
          </p:spPr>
        </p:pic>
        <p:pic>
          <p:nvPicPr>
            <p:cNvPr id="106" name="Picture 132" descr="Picture14.png"/>
            <p:cNvPicPr>
              <a:picLocks noChangeAspect="1"/>
            </p:cNvPicPr>
            <p:nvPr/>
          </p:nvPicPr>
          <p:blipFill>
            <a:blip r:embed="rId2" cstate="print"/>
            <a:srcRect l="13501" r="36313" b="28570"/>
            <a:stretch>
              <a:fillRect/>
            </a:stretch>
          </p:blipFill>
          <p:spPr>
            <a:xfrm>
              <a:off x="6301534" y="4994062"/>
              <a:ext cx="838200" cy="908469"/>
            </a:xfrm>
            <a:prstGeom prst="rect">
              <a:avLst/>
            </a:prstGeom>
          </p:spPr>
        </p:pic>
        <p:sp>
          <p:nvSpPr>
            <p:cNvPr id="107" name="TextBox 134"/>
            <p:cNvSpPr txBox="1"/>
            <p:nvPr/>
          </p:nvSpPr>
          <p:spPr>
            <a:xfrm>
              <a:off x="6638052" y="360045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dirty="0" smtClean="0">
                  <a:solidFill>
                    <a:srgbClr val="686868"/>
                  </a:solidFill>
                  <a:latin typeface="Calibri"/>
                </a:rPr>
                <a:t>ρ</a:t>
              </a:r>
              <a:endParaRPr lang="en-US" sz="1400" dirty="0">
                <a:solidFill>
                  <a:srgbClr val="686868"/>
                </a:solidFill>
              </a:endParaRPr>
            </a:p>
          </p:txBody>
        </p:sp>
        <p:sp>
          <p:nvSpPr>
            <p:cNvPr id="108" name="TextBox 115"/>
            <p:cNvSpPr txBox="1"/>
            <p:nvPr/>
          </p:nvSpPr>
          <p:spPr>
            <a:xfrm>
              <a:off x="6930273" y="5877272"/>
              <a:ext cx="9221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rgbClr val="686868"/>
                  </a:solidFill>
                </a:rPr>
                <a:t>Re[V</a:t>
              </a:r>
              <a:r>
                <a:rPr lang="de-DE" sz="1400" baseline="30000" dirty="0" smtClean="0">
                  <a:solidFill>
                    <a:srgbClr val="686868"/>
                  </a:solidFill>
                </a:rPr>
                <a:t>(0)</a:t>
              </a:r>
              <a:r>
                <a:rPr lang="de-DE" sz="1400" dirty="0" smtClean="0">
                  <a:solidFill>
                    <a:srgbClr val="686868"/>
                  </a:solidFill>
                </a:rPr>
                <a:t>](R)</a:t>
              </a:r>
              <a:endParaRPr lang="en-US" sz="1400" dirty="0">
                <a:solidFill>
                  <a:srgbClr val="686868"/>
                </a:solidFill>
              </a:endParaRPr>
            </a:p>
          </p:txBody>
        </p:sp>
        <p:pic>
          <p:nvPicPr>
            <p:cNvPr id="109" name="Picture 111" descr="Picture14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3501" r="36313" b="28570"/>
            <a:stretch>
              <a:fillRect/>
            </a:stretch>
          </p:blipFill>
          <p:spPr>
            <a:xfrm>
              <a:off x="6858000" y="5084914"/>
              <a:ext cx="838200" cy="272504"/>
            </a:xfrm>
            <a:prstGeom prst="rect">
              <a:avLst/>
            </a:prstGeom>
          </p:spPr>
        </p:pic>
        <p:pic>
          <p:nvPicPr>
            <p:cNvPr id="110" name="Picture 112" descr="Picture14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3501" r="36313" b="28570"/>
            <a:stretch>
              <a:fillRect/>
            </a:stretch>
          </p:blipFill>
          <p:spPr>
            <a:xfrm>
              <a:off x="7086600" y="5357470"/>
              <a:ext cx="838200" cy="272504"/>
            </a:xfrm>
            <a:prstGeom prst="rect">
              <a:avLst/>
            </a:prstGeom>
          </p:spPr>
        </p:pic>
        <p:pic>
          <p:nvPicPr>
            <p:cNvPr id="111" name="Picture 113" descr="Picture14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3501" r="36313" b="28570"/>
            <a:stretch>
              <a:fillRect/>
            </a:stretch>
          </p:blipFill>
          <p:spPr>
            <a:xfrm>
              <a:off x="7239000" y="5630079"/>
              <a:ext cx="838200" cy="272504"/>
            </a:xfrm>
            <a:prstGeom prst="rect">
              <a:avLst/>
            </a:prstGeom>
          </p:spPr>
        </p:pic>
        <p:sp>
          <p:nvSpPr>
            <p:cNvPr id="112" name="TextBox 253"/>
            <p:cNvSpPr txBox="1"/>
            <p:nvPr/>
          </p:nvSpPr>
          <p:spPr>
            <a:xfrm>
              <a:off x="7380312" y="6073551"/>
              <a:ext cx="9252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rgbClr val="686868"/>
                  </a:solidFill>
                </a:rPr>
                <a:t>Im[V</a:t>
              </a:r>
              <a:r>
                <a:rPr lang="de-DE" sz="1400" baseline="30000" dirty="0" smtClean="0">
                  <a:solidFill>
                    <a:srgbClr val="686868"/>
                  </a:solidFill>
                </a:rPr>
                <a:t>(0)</a:t>
              </a:r>
              <a:r>
                <a:rPr lang="de-DE" sz="1400" dirty="0" smtClean="0">
                  <a:solidFill>
                    <a:srgbClr val="686868"/>
                  </a:solidFill>
                </a:rPr>
                <a:t>](R)</a:t>
              </a:r>
              <a:endParaRPr lang="en-US" sz="1400" dirty="0">
                <a:solidFill>
                  <a:srgbClr val="686868"/>
                </a:solidFill>
              </a:endParaRPr>
            </a:p>
          </p:txBody>
        </p:sp>
      </p:grpSp>
      <p:grpSp>
        <p:nvGrpSpPr>
          <p:cNvPr id="113" name="Gruppierung 112"/>
          <p:cNvGrpSpPr/>
          <p:nvPr/>
        </p:nvGrpSpPr>
        <p:grpSpPr>
          <a:xfrm>
            <a:off x="1164217" y="3429000"/>
            <a:ext cx="1895615" cy="1825758"/>
            <a:chOff x="1509192" y="2899385"/>
            <a:chExt cx="1895615" cy="1825758"/>
          </a:xfrm>
        </p:grpSpPr>
        <p:sp>
          <p:nvSpPr>
            <p:cNvPr id="8" name="Oval 7"/>
            <p:cNvSpPr/>
            <p:nvPr/>
          </p:nvSpPr>
          <p:spPr>
            <a:xfrm>
              <a:off x="2678385" y="2975585"/>
              <a:ext cx="283369" cy="1143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86868"/>
                </a:solidFill>
              </a:endParaRPr>
            </a:p>
          </p:txBody>
        </p:sp>
        <p:sp>
          <p:nvSpPr>
            <p:cNvPr id="9" name="Rectangle 155"/>
            <p:cNvSpPr/>
            <p:nvPr/>
          </p:nvSpPr>
          <p:spPr>
            <a:xfrm>
              <a:off x="2602185" y="2899385"/>
              <a:ext cx="223836" cy="1283494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86868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359297" y="2975585"/>
              <a:ext cx="283369" cy="1143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86868"/>
                </a:solidFill>
              </a:endParaRPr>
            </a:p>
          </p:txBody>
        </p:sp>
        <p:sp>
          <p:nvSpPr>
            <p:cNvPr id="11" name="Rectangle 153"/>
            <p:cNvSpPr/>
            <p:nvPr/>
          </p:nvSpPr>
          <p:spPr>
            <a:xfrm>
              <a:off x="2283097" y="2899385"/>
              <a:ext cx="223836" cy="1283494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86868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064023" y="2975585"/>
              <a:ext cx="283369" cy="1143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86868"/>
                </a:solidFill>
              </a:endParaRPr>
            </a:p>
          </p:txBody>
        </p:sp>
        <p:sp>
          <p:nvSpPr>
            <p:cNvPr id="13" name="Rectangle 151"/>
            <p:cNvSpPr/>
            <p:nvPr/>
          </p:nvSpPr>
          <p:spPr>
            <a:xfrm>
              <a:off x="1987823" y="2899385"/>
              <a:ext cx="223836" cy="1283494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86868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773509" y="2975585"/>
              <a:ext cx="283369" cy="1143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86868"/>
                </a:solidFill>
              </a:endParaRPr>
            </a:p>
          </p:txBody>
        </p:sp>
        <p:sp>
          <p:nvSpPr>
            <p:cNvPr id="15" name="Rectangle 149"/>
            <p:cNvSpPr/>
            <p:nvPr/>
          </p:nvSpPr>
          <p:spPr>
            <a:xfrm>
              <a:off x="1697309" y="2899385"/>
              <a:ext cx="223836" cy="1283494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86868"/>
                </a:solidFill>
              </a:endParaRPr>
            </a:p>
          </p:txBody>
        </p:sp>
        <p:cxnSp>
          <p:nvCxnSpPr>
            <p:cNvPr id="16" name="Straight Connector 140"/>
            <p:cNvCxnSpPr/>
            <p:nvPr/>
          </p:nvCxnSpPr>
          <p:spPr>
            <a:xfrm>
              <a:off x="1750621" y="3127985"/>
              <a:ext cx="147069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41"/>
            <p:cNvCxnSpPr/>
            <p:nvPr/>
          </p:nvCxnSpPr>
          <p:spPr>
            <a:xfrm>
              <a:off x="1788721" y="3356585"/>
              <a:ext cx="147069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42"/>
            <p:cNvCxnSpPr/>
            <p:nvPr/>
          </p:nvCxnSpPr>
          <p:spPr>
            <a:xfrm>
              <a:off x="1795864" y="3585185"/>
              <a:ext cx="147069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43"/>
            <p:cNvCxnSpPr/>
            <p:nvPr/>
          </p:nvCxnSpPr>
          <p:spPr>
            <a:xfrm>
              <a:off x="1780650" y="3813785"/>
              <a:ext cx="147069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44"/>
            <p:cNvCxnSpPr/>
            <p:nvPr/>
          </p:nvCxnSpPr>
          <p:spPr>
            <a:xfrm>
              <a:off x="1730649" y="4032861"/>
              <a:ext cx="147069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145"/>
            <p:cNvSpPr txBox="1"/>
            <p:nvPr/>
          </p:nvSpPr>
          <p:spPr>
            <a:xfrm rot="16200000">
              <a:off x="1292517" y="3487137"/>
              <a:ext cx="7103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 smtClean="0">
                  <a:solidFill>
                    <a:srgbClr val="686868"/>
                  </a:solidFill>
                  <a:latin typeface="Calibri"/>
                </a:rPr>
                <a:t>τ</a:t>
              </a:r>
              <a:r>
                <a:rPr lang="en-US" sz="900" b="1" dirty="0" smtClean="0">
                  <a:solidFill>
                    <a:srgbClr val="686868"/>
                  </a:solidFill>
                  <a:sym typeface="Mathematica1"/>
                </a:rPr>
                <a:t>∈</a:t>
              </a:r>
              <a:r>
                <a:rPr lang="el-GR" sz="1200" dirty="0" smtClean="0">
                  <a:solidFill>
                    <a:srgbClr val="686868"/>
                  </a:solidFill>
                  <a:sym typeface="Mathematica1"/>
                </a:rPr>
                <a:t> </a:t>
              </a:r>
              <a:r>
                <a:rPr lang="en-US" sz="1200" dirty="0" smtClean="0">
                  <a:solidFill>
                    <a:srgbClr val="686868"/>
                  </a:solidFill>
                  <a:latin typeface="Calibri"/>
                </a:rPr>
                <a:t>[0,</a:t>
              </a:r>
              <a:r>
                <a:rPr lang="el-GR" sz="1200" dirty="0" smtClean="0">
                  <a:solidFill>
                    <a:srgbClr val="686868"/>
                  </a:solidFill>
                  <a:latin typeface="Calibri"/>
                </a:rPr>
                <a:t>β</a:t>
              </a:r>
              <a:r>
                <a:rPr lang="en-US" sz="1200" dirty="0" smtClean="0">
                  <a:solidFill>
                    <a:srgbClr val="686868"/>
                  </a:solidFill>
                  <a:latin typeface="Calibri"/>
                </a:rPr>
                <a:t>]</a:t>
              </a:r>
              <a:endParaRPr lang="en-US" sz="1200" dirty="0">
                <a:solidFill>
                  <a:srgbClr val="686868"/>
                </a:solidFill>
              </a:endParaRPr>
            </a:p>
          </p:txBody>
        </p:sp>
        <p:sp>
          <p:nvSpPr>
            <p:cNvPr id="22" name="TextBox 146"/>
            <p:cNvSpPr txBox="1"/>
            <p:nvPr/>
          </p:nvSpPr>
          <p:spPr>
            <a:xfrm>
              <a:off x="2956992" y="4088105"/>
              <a:ext cx="4478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solidFill>
                    <a:srgbClr val="686868"/>
                  </a:solidFill>
                </a:rPr>
                <a:t>x,y,z</a:t>
              </a:r>
              <a:endParaRPr lang="en-US" sz="1200" dirty="0">
                <a:solidFill>
                  <a:srgbClr val="686868"/>
                </a:solidFill>
              </a:endParaRPr>
            </a:p>
          </p:txBody>
        </p:sp>
        <p:sp>
          <p:nvSpPr>
            <p:cNvPr id="23" name="Can 147"/>
            <p:cNvSpPr/>
            <p:nvPr/>
          </p:nvSpPr>
          <p:spPr>
            <a:xfrm rot="16200000">
              <a:off x="1813992" y="2670785"/>
              <a:ext cx="1143000" cy="1752600"/>
            </a:xfrm>
            <a:prstGeom prst="can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86868"/>
                </a:solidFill>
              </a:endParaRPr>
            </a:p>
          </p:txBody>
        </p:sp>
        <p:cxnSp>
          <p:nvCxnSpPr>
            <p:cNvPr id="24" name="Straight Arrow Connector 157"/>
            <p:cNvCxnSpPr/>
            <p:nvPr/>
          </p:nvCxnSpPr>
          <p:spPr>
            <a:xfrm rot="5400000" flipH="1" flipV="1">
              <a:off x="1922343" y="3682478"/>
              <a:ext cx="260350" cy="190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Straight Arrow Connector 158"/>
            <p:cNvCxnSpPr/>
            <p:nvPr/>
          </p:nvCxnSpPr>
          <p:spPr>
            <a:xfrm rot="16200000" flipV="1">
              <a:off x="1929091" y="3466181"/>
              <a:ext cx="243681" cy="95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Straight Arrow Connector 160"/>
            <p:cNvCxnSpPr/>
            <p:nvPr/>
          </p:nvCxnSpPr>
          <p:spPr>
            <a:xfrm rot="16200000" flipV="1">
              <a:off x="1916390" y="3218531"/>
              <a:ext cx="227806" cy="381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Straight Arrow Connector 161"/>
            <p:cNvCxnSpPr/>
            <p:nvPr/>
          </p:nvCxnSpPr>
          <p:spPr>
            <a:xfrm rot="5400000" flipH="1" flipV="1">
              <a:off x="1896942" y="3895203"/>
              <a:ext cx="244476" cy="539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Straight Arrow Connector 165"/>
            <p:cNvCxnSpPr/>
            <p:nvPr/>
          </p:nvCxnSpPr>
          <p:spPr>
            <a:xfrm rot="5400000" flipH="1" flipV="1">
              <a:off x="2830192" y="3677160"/>
              <a:ext cx="260350" cy="190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Straight Arrow Connector 166"/>
            <p:cNvCxnSpPr/>
            <p:nvPr/>
          </p:nvCxnSpPr>
          <p:spPr>
            <a:xfrm rot="16200000" flipV="1">
              <a:off x="2836940" y="3460863"/>
              <a:ext cx="243681" cy="95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Straight Arrow Connector 167"/>
            <p:cNvCxnSpPr/>
            <p:nvPr/>
          </p:nvCxnSpPr>
          <p:spPr>
            <a:xfrm rot="16200000" flipV="1">
              <a:off x="2824239" y="3213213"/>
              <a:ext cx="227806" cy="381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Straight Arrow Connector 168"/>
            <p:cNvCxnSpPr/>
            <p:nvPr/>
          </p:nvCxnSpPr>
          <p:spPr>
            <a:xfrm rot="5400000" flipH="1" flipV="1">
              <a:off x="2804791" y="3889885"/>
              <a:ext cx="244476" cy="539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Straight Arrow Connector 172"/>
            <p:cNvCxnSpPr/>
            <p:nvPr/>
          </p:nvCxnSpPr>
          <p:spPr>
            <a:xfrm>
              <a:off x="2023542" y="3127985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Straight Arrow Connector 173"/>
            <p:cNvCxnSpPr/>
            <p:nvPr/>
          </p:nvCxnSpPr>
          <p:spPr>
            <a:xfrm>
              <a:off x="2321992" y="3127985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Straight Arrow Connector 174"/>
            <p:cNvCxnSpPr/>
            <p:nvPr/>
          </p:nvCxnSpPr>
          <p:spPr>
            <a:xfrm>
              <a:off x="2633142" y="3127985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Straight Arrow Connector 175"/>
            <p:cNvCxnSpPr/>
            <p:nvPr/>
          </p:nvCxnSpPr>
          <p:spPr>
            <a:xfrm>
              <a:off x="2017192" y="4034447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Straight Arrow Connector 176"/>
            <p:cNvCxnSpPr/>
            <p:nvPr/>
          </p:nvCxnSpPr>
          <p:spPr>
            <a:xfrm>
              <a:off x="2315642" y="4034447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Straight Arrow Connector 177"/>
            <p:cNvCxnSpPr/>
            <p:nvPr/>
          </p:nvCxnSpPr>
          <p:spPr>
            <a:xfrm>
              <a:off x="2626792" y="4034447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61" name="TextBox 179"/>
            <p:cNvSpPr txBox="1"/>
            <p:nvPr/>
          </p:nvSpPr>
          <p:spPr>
            <a:xfrm>
              <a:off x="2108663" y="4386589"/>
              <a:ext cx="5439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>
                  <a:solidFill>
                    <a:srgbClr val="686868"/>
                  </a:solidFill>
                </a:rPr>
                <a:t>T&gt;0</a:t>
              </a:r>
              <a:endParaRPr lang="en-US" sz="1600" b="1" baseline="-25000" dirty="0">
                <a:solidFill>
                  <a:srgbClr val="686868"/>
                </a:solidFill>
              </a:endParaRPr>
            </a:p>
          </p:txBody>
        </p:sp>
      </p:grpSp>
      <p:sp>
        <p:nvSpPr>
          <p:cNvPr id="114" name="Pfeil nach rechts 113"/>
          <p:cNvSpPr/>
          <p:nvPr/>
        </p:nvSpPr>
        <p:spPr bwMode="auto">
          <a:xfrm>
            <a:off x="3923928" y="3861048"/>
            <a:ext cx="576064" cy="432048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5" name="Textfeld 114"/>
          <p:cNvSpPr txBox="1"/>
          <p:nvPr/>
        </p:nvSpPr>
        <p:spPr>
          <a:xfrm>
            <a:off x="3407183" y="2132856"/>
            <a:ext cx="1740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Maximum </a:t>
            </a:r>
            <a:r>
              <a:rPr lang="de-DE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Entropy</a:t>
            </a:r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/>
            <a:r>
              <a:rPr lang="de-DE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Method</a:t>
            </a:r>
            <a:endParaRPr lang="de-DE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6" name="Textfeld 115"/>
          <p:cNvSpPr txBox="1"/>
          <p:nvPr/>
        </p:nvSpPr>
        <p:spPr>
          <a:xfrm>
            <a:off x="1428045" y="2132856"/>
            <a:ext cx="1260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Wilson Loop</a:t>
            </a:r>
          </a:p>
          <a:p>
            <a:pPr algn="ctr"/>
            <a:r>
              <a:rPr lang="de-DE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Lattice</a:t>
            </a:r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QCD</a:t>
            </a:r>
            <a:endParaRPr lang="de-DE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6012160" y="2113692"/>
            <a:ext cx="1481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Fit </a:t>
            </a:r>
            <a:r>
              <a:rPr lang="de-DE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lowest</a:t>
            </a:r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lying</a:t>
            </a:r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/>
            <a:r>
              <a:rPr lang="de-DE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spectral</a:t>
            </a:r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peak</a:t>
            </a:r>
            <a:endParaRPr lang="de-DE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C537-B8E2-7245-A622-51F844BD851E}" type="slidenum">
              <a:rPr lang="de-CH" smtClean="0"/>
              <a:pPr/>
              <a:t>8</a:t>
            </a:fld>
            <a:endParaRPr lang="de-CH" sz="1400"/>
          </a:p>
        </p:txBody>
      </p:sp>
    </p:spTree>
    <p:extLst>
      <p:ext uri="{BB962C8B-B14F-4D97-AF65-F5344CB8AC3E}">
        <p14:creationId xmlns:p14="http://schemas.microsoft.com/office/powerpoint/2010/main" val="4249230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gonal liegende Ecken des Rechtecks abrunden 5"/>
          <p:cNvSpPr/>
          <p:nvPr/>
        </p:nvSpPr>
        <p:spPr bwMode="auto">
          <a:xfrm>
            <a:off x="539552" y="1484784"/>
            <a:ext cx="3816424" cy="2520280"/>
          </a:xfrm>
          <a:prstGeom prst="round2Diag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35" name="Bild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9793" y="1061580"/>
            <a:ext cx="2371751" cy="338821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Lattice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: </a:t>
            </a:r>
            <a:r>
              <a:rPr lang="de-DE" dirty="0" err="1" smtClean="0"/>
              <a:t>Quenched</a:t>
            </a:r>
            <a:r>
              <a:rPr lang="de-DE" dirty="0" smtClean="0"/>
              <a:t> QCD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Heavy Quarkonia in the QGP, from EFT's and potentials</a:t>
            </a:r>
            <a:endParaRPr lang="de-CH"/>
          </a:p>
        </p:txBody>
      </p:sp>
      <p:sp>
        <p:nvSpPr>
          <p:cNvPr id="9" name="Diagonal liegende Ecken des Rechtecks abrunden 8"/>
          <p:cNvSpPr/>
          <p:nvPr/>
        </p:nvSpPr>
        <p:spPr bwMode="auto">
          <a:xfrm>
            <a:off x="4932040" y="1484784"/>
            <a:ext cx="3672408" cy="2520280"/>
          </a:xfrm>
          <a:prstGeom prst="round2Diag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11" name="Group 32" descr=" 12"/>
          <p:cNvGrpSpPr/>
          <p:nvPr/>
        </p:nvGrpSpPr>
        <p:grpSpPr>
          <a:xfrm>
            <a:off x="794768" y="5517232"/>
            <a:ext cx="8673776" cy="400110"/>
            <a:chOff x="685799" y="5617091"/>
            <a:chExt cx="7657929" cy="400110"/>
          </a:xfrm>
        </p:grpSpPr>
        <p:sp>
          <p:nvSpPr>
            <p:cNvPr id="12" name="Textfeld 4"/>
            <p:cNvSpPr txBox="1"/>
            <p:nvPr/>
          </p:nvSpPr>
          <p:spPr>
            <a:xfrm>
              <a:off x="876523" y="5617091"/>
              <a:ext cx="7467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x-none" sz="2000" dirty="0" smtClean="0">
                  <a:solidFill>
                    <a:srgbClr val="404040"/>
                  </a:solidFill>
                  <a:latin typeface="Calibri"/>
                  <a:cs typeface="Calibri"/>
                </a:rPr>
                <a:t>Scenario: Real part freezes, medium modification through imaginary part</a:t>
              </a:r>
              <a:endParaRPr lang="en-US" sz="2000" baseline="30000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13" name="Rectangle 9"/>
            <p:cNvSpPr/>
            <p:nvPr/>
          </p:nvSpPr>
          <p:spPr>
            <a:xfrm>
              <a:off x="685799" y="5772150"/>
              <a:ext cx="125561" cy="121920"/>
            </a:xfrm>
            <a:prstGeom prst="rect">
              <a:avLst/>
            </a:prstGeom>
            <a:solidFill>
              <a:srgbClr val="FF660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17" name="Bild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1705" y="1056336"/>
            <a:ext cx="2369062" cy="3384376"/>
          </a:xfrm>
          <a:prstGeom prst="rect">
            <a:avLst/>
          </a:prstGeom>
        </p:spPr>
      </p:pic>
      <p:grpSp>
        <p:nvGrpSpPr>
          <p:cNvPr id="36" name="Gruppierung 35"/>
          <p:cNvGrpSpPr/>
          <p:nvPr/>
        </p:nvGrpSpPr>
        <p:grpSpPr>
          <a:xfrm>
            <a:off x="792089" y="4221088"/>
            <a:ext cx="8676455" cy="792088"/>
            <a:chOff x="792089" y="4365104"/>
            <a:chExt cx="8676455" cy="792088"/>
          </a:xfrm>
        </p:grpSpPr>
        <p:grpSp>
          <p:nvGrpSpPr>
            <p:cNvPr id="18" name="Group 32" descr=" 12"/>
            <p:cNvGrpSpPr/>
            <p:nvPr/>
          </p:nvGrpSpPr>
          <p:grpSpPr>
            <a:xfrm>
              <a:off x="792089" y="4365104"/>
              <a:ext cx="8676455" cy="400110"/>
              <a:chOff x="685799" y="5617091"/>
              <a:chExt cx="7660294" cy="400110"/>
            </a:xfrm>
          </p:grpSpPr>
          <p:sp>
            <p:nvSpPr>
              <p:cNvPr id="19" name="Textfeld 4"/>
              <p:cNvSpPr txBox="1"/>
              <p:nvPr/>
            </p:nvSpPr>
            <p:spPr>
              <a:xfrm>
                <a:off x="878888" y="5617091"/>
                <a:ext cx="74672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/>
                <a:r>
                  <a:rPr lang="x-none" sz="2000" dirty="0" smtClean="0">
                    <a:solidFill>
                      <a:srgbClr val="404040"/>
                    </a:solidFill>
                    <a:latin typeface="Calibri"/>
                    <a:cs typeface="Calibri"/>
                  </a:rPr>
                  <a:t>Below T</a:t>
                </a:r>
                <a:r>
                  <a:rPr lang="x-none" sz="2000" baseline="-25000" dirty="0" smtClean="0">
                    <a:solidFill>
                      <a:srgbClr val="404040"/>
                    </a:solidFill>
                    <a:latin typeface="Calibri"/>
                    <a:cs typeface="Calibri"/>
                  </a:rPr>
                  <a:t>C</a:t>
                </a:r>
                <a:r>
                  <a:rPr lang="x-none" sz="2000" dirty="0" smtClean="0">
                    <a:solidFill>
                      <a:srgbClr val="404040"/>
                    </a:solidFill>
                    <a:latin typeface="Calibri"/>
                    <a:cs typeface="Calibri"/>
                  </a:rPr>
                  <a:t>:  Real Part coincides with Color Singlet Free Energies, Im[V]=0</a:t>
                </a:r>
                <a:endParaRPr lang="en-US" sz="2000" baseline="30000" dirty="0">
                  <a:solidFill>
                    <a:srgbClr val="40404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0" name="Rectangle 9"/>
              <p:cNvSpPr/>
              <p:nvPr/>
            </p:nvSpPr>
            <p:spPr>
              <a:xfrm>
                <a:off x="685799" y="5772150"/>
                <a:ext cx="125561" cy="121920"/>
              </a:xfrm>
              <a:prstGeom prst="rect">
                <a:avLst/>
              </a:prstGeom>
              <a:solidFill>
                <a:srgbClr val="FF6600"/>
              </a:solidFill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21" name="Group 32" descr=" 12"/>
            <p:cNvGrpSpPr/>
            <p:nvPr/>
          </p:nvGrpSpPr>
          <p:grpSpPr>
            <a:xfrm>
              <a:off x="792089" y="4757082"/>
              <a:ext cx="8676455" cy="400110"/>
              <a:chOff x="685799" y="5617091"/>
              <a:chExt cx="7660294" cy="400110"/>
            </a:xfrm>
          </p:grpSpPr>
          <p:sp>
            <p:nvSpPr>
              <p:cNvPr id="22" name="Textfeld 4"/>
              <p:cNvSpPr txBox="1"/>
              <p:nvPr/>
            </p:nvSpPr>
            <p:spPr>
              <a:xfrm>
                <a:off x="878888" y="5617091"/>
                <a:ext cx="74672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/>
                <a:r>
                  <a:rPr lang="de-DE" sz="2000" dirty="0" smtClean="0">
                    <a:solidFill>
                      <a:srgbClr val="404040"/>
                    </a:solidFill>
                    <a:latin typeface="Calibri"/>
                    <a:cs typeface="Calibri"/>
                  </a:rPr>
                  <a:t>Ar</a:t>
                </a:r>
                <a:r>
                  <a:rPr lang="x-none" sz="2000" dirty="0" smtClean="0">
                    <a:solidFill>
                      <a:srgbClr val="404040"/>
                    </a:solidFill>
                    <a:latin typeface="Calibri"/>
                    <a:cs typeface="Calibri"/>
                  </a:rPr>
                  <a:t>ound T</a:t>
                </a:r>
                <a:r>
                  <a:rPr lang="x-none" sz="2000" baseline="-25000" dirty="0" smtClean="0">
                    <a:solidFill>
                      <a:srgbClr val="404040"/>
                    </a:solidFill>
                    <a:latin typeface="Calibri"/>
                    <a:cs typeface="Calibri"/>
                  </a:rPr>
                  <a:t>C</a:t>
                </a:r>
                <a:r>
                  <a:rPr lang="x-none" sz="2000" dirty="0" smtClean="0">
                    <a:solidFill>
                      <a:srgbClr val="404040"/>
                    </a:solidFill>
                    <a:latin typeface="Calibri"/>
                    <a:cs typeface="Calibri"/>
                  </a:rPr>
                  <a:t>: Real part unchanged, imaginary part grows</a:t>
                </a:r>
                <a:endParaRPr lang="en-US" sz="2000" baseline="30000" dirty="0">
                  <a:solidFill>
                    <a:srgbClr val="40404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3" name="Rectangle 9"/>
              <p:cNvSpPr/>
              <p:nvPr/>
            </p:nvSpPr>
            <p:spPr>
              <a:xfrm>
                <a:off x="685799" y="5772150"/>
                <a:ext cx="125561" cy="121920"/>
              </a:xfrm>
              <a:prstGeom prst="rect">
                <a:avLst/>
              </a:prstGeom>
              <a:solidFill>
                <a:srgbClr val="FF6600"/>
              </a:solidFill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25" name="Group 32" descr=" 12"/>
          <p:cNvGrpSpPr/>
          <p:nvPr/>
        </p:nvGrpSpPr>
        <p:grpSpPr>
          <a:xfrm>
            <a:off x="792089" y="4973106"/>
            <a:ext cx="8676455" cy="400110"/>
            <a:chOff x="685799" y="5617091"/>
            <a:chExt cx="7660294" cy="400110"/>
          </a:xfrm>
        </p:grpSpPr>
        <p:sp>
          <p:nvSpPr>
            <p:cNvPr id="26" name="Textfeld 4"/>
            <p:cNvSpPr txBox="1"/>
            <p:nvPr/>
          </p:nvSpPr>
          <p:spPr>
            <a:xfrm>
              <a:off x="878888" y="5617091"/>
              <a:ext cx="7467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x-none" sz="2000" dirty="0" smtClean="0">
                  <a:solidFill>
                    <a:srgbClr val="404040"/>
                  </a:solidFill>
                  <a:latin typeface="Calibri"/>
                  <a:cs typeface="Calibri"/>
                </a:rPr>
                <a:t>T&gt;&gt;T</a:t>
              </a:r>
              <a:r>
                <a:rPr lang="x-none" sz="2000" baseline="-25000" dirty="0" smtClean="0">
                  <a:solidFill>
                    <a:srgbClr val="404040"/>
                  </a:solidFill>
                  <a:latin typeface="Calibri"/>
                  <a:cs typeface="Calibri"/>
                </a:rPr>
                <a:t>C</a:t>
              </a:r>
              <a:r>
                <a:rPr lang="x-none" sz="2000" dirty="0" smtClean="0">
                  <a:solidFill>
                    <a:srgbClr val="404040"/>
                  </a:solidFill>
                  <a:latin typeface="Calibri"/>
                  <a:cs typeface="Calibri"/>
                </a:rPr>
                <a:t>: Both real and imaginary part show same large slope</a:t>
              </a:r>
              <a:endParaRPr lang="en-US" sz="2000" baseline="30000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27" name="Rectangle 9"/>
            <p:cNvSpPr/>
            <p:nvPr/>
          </p:nvSpPr>
          <p:spPr>
            <a:xfrm>
              <a:off x="685799" y="5772150"/>
              <a:ext cx="125561" cy="121920"/>
            </a:xfrm>
            <a:prstGeom prst="rect">
              <a:avLst/>
            </a:prstGeom>
            <a:solidFill>
              <a:srgbClr val="FF660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7" name="Gruppierung 36"/>
          <p:cNvGrpSpPr/>
          <p:nvPr/>
        </p:nvGrpSpPr>
        <p:grpSpPr>
          <a:xfrm>
            <a:off x="1115616" y="1729234"/>
            <a:ext cx="6176433" cy="1818217"/>
            <a:chOff x="1115616" y="1873250"/>
            <a:chExt cx="6176433" cy="1818217"/>
          </a:xfrm>
        </p:grpSpPr>
        <p:sp>
          <p:nvSpPr>
            <p:cNvPr id="30" name="Rechteck 29"/>
            <p:cNvSpPr/>
            <p:nvPr/>
          </p:nvSpPr>
          <p:spPr bwMode="auto">
            <a:xfrm>
              <a:off x="1115616" y="1891432"/>
              <a:ext cx="1200150" cy="261218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4" name="Gruppierung 33"/>
            <p:cNvGrpSpPr/>
            <p:nvPr/>
          </p:nvGrpSpPr>
          <p:grpSpPr>
            <a:xfrm>
              <a:off x="1115616" y="1873250"/>
              <a:ext cx="6176433" cy="1818217"/>
              <a:chOff x="1100667" y="1873250"/>
              <a:chExt cx="6176433" cy="1818217"/>
            </a:xfrm>
          </p:grpSpPr>
          <p:sp>
            <p:nvSpPr>
              <p:cNvPr id="28" name="Freihandform 27"/>
              <p:cNvSpPr/>
              <p:nvPr/>
            </p:nvSpPr>
            <p:spPr>
              <a:xfrm>
                <a:off x="5499100" y="1885950"/>
                <a:ext cx="1778000" cy="1784350"/>
              </a:xfrm>
              <a:custGeom>
                <a:avLst/>
                <a:gdLst>
                  <a:gd name="connsiteX0" fmla="*/ 184150 w 1778000"/>
                  <a:gd name="connsiteY0" fmla="*/ 1752600 h 1784350"/>
                  <a:gd name="connsiteX1" fmla="*/ 488950 w 1778000"/>
                  <a:gd name="connsiteY1" fmla="*/ 1587500 h 1784350"/>
                  <a:gd name="connsiteX2" fmla="*/ 1295400 w 1778000"/>
                  <a:gd name="connsiteY2" fmla="*/ 1123950 h 1784350"/>
                  <a:gd name="connsiteX3" fmla="*/ 1778000 w 1778000"/>
                  <a:gd name="connsiteY3" fmla="*/ 438150 h 1784350"/>
                  <a:gd name="connsiteX4" fmla="*/ 1606550 w 1778000"/>
                  <a:gd name="connsiteY4" fmla="*/ 0 h 1784350"/>
                  <a:gd name="connsiteX5" fmla="*/ 1308100 w 1778000"/>
                  <a:gd name="connsiteY5" fmla="*/ 82550 h 1784350"/>
                  <a:gd name="connsiteX6" fmla="*/ 1162050 w 1778000"/>
                  <a:gd name="connsiteY6" fmla="*/ 641350 h 1784350"/>
                  <a:gd name="connsiteX7" fmla="*/ 234950 w 1778000"/>
                  <a:gd name="connsiteY7" fmla="*/ 1257300 h 1784350"/>
                  <a:gd name="connsiteX8" fmla="*/ 0 w 1778000"/>
                  <a:gd name="connsiteY8" fmla="*/ 1638300 h 1784350"/>
                  <a:gd name="connsiteX9" fmla="*/ 0 w 1778000"/>
                  <a:gd name="connsiteY9" fmla="*/ 1771650 h 1784350"/>
                  <a:gd name="connsiteX10" fmla="*/ 127000 w 1778000"/>
                  <a:gd name="connsiteY10" fmla="*/ 1784350 h 1784350"/>
                  <a:gd name="connsiteX11" fmla="*/ 184150 w 1778000"/>
                  <a:gd name="connsiteY11" fmla="*/ 1752600 h 178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78000" h="1784350">
                    <a:moveTo>
                      <a:pt x="184150" y="1752600"/>
                    </a:moveTo>
                    <a:lnTo>
                      <a:pt x="488950" y="1587500"/>
                    </a:lnTo>
                    <a:lnTo>
                      <a:pt x="1295400" y="1123950"/>
                    </a:lnTo>
                    <a:lnTo>
                      <a:pt x="1778000" y="438150"/>
                    </a:lnTo>
                    <a:lnTo>
                      <a:pt x="1606550" y="0"/>
                    </a:lnTo>
                    <a:lnTo>
                      <a:pt x="1308100" y="82550"/>
                    </a:lnTo>
                    <a:lnTo>
                      <a:pt x="1162050" y="641350"/>
                    </a:lnTo>
                    <a:lnTo>
                      <a:pt x="234950" y="1257300"/>
                    </a:lnTo>
                    <a:lnTo>
                      <a:pt x="0" y="1638300"/>
                    </a:lnTo>
                    <a:lnTo>
                      <a:pt x="0" y="1771650"/>
                    </a:lnTo>
                    <a:lnTo>
                      <a:pt x="127000" y="1784350"/>
                    </a:lnTo>
                    <a:lnTo>
                      <a:pt x="184150" y="17526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9" name="Rechteck 28"/>
              <p:cNvSpPr/>
              <p:nvPr/>
            </p:nvSpPr>
            <p:spPr bwMode="auto">
              <a:xfrm>
                <a:off x="5492750" y="1873250"/>
                <a:ext cx="1200150" cy="26035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33" name="Gruppierung 32"/>
              <p:cNvGrpSpPr/>
              <p:nvPr/>
            </p:nvGrpSpPr>
            <p:grpSpPr>
              <a:xfrm>
                <a:off x="1100667" y="2133600"/>
                <a:ext cx="1608666" cy="1557867"/>
                <a:chOff x="1100667" y="2133600"/>
                <a:chExt cx="1608666" cy="1557867"/>
              </a:xfrm>
            </p:grpSpPr>
            <p:sp>
              <p:nvSpPr>
                <p:cNvPr id="31" name="Freihandform 30"/>
                <p:cNvSpPr/>
                <p:nvPr/>
              </p:nvSpPr>
              <p:spPr>
                <a:xfrm>
                  <a:off x="1100667" y="2133600"/>
                  <a:ext cx="1608666" cy="1557867"/>
                </a:xfrm>
                <a:custGeom>
                  <a:avLst/>
                  <a:gdLst>
                    <a:gd name="connsiteX0" fmla="*/ 1092200 w 1608666"/>
                    <a:gd name="connsiteY0" fmla="*/ 838200 h 1557867"/>
                    <a:gd name="connsiteX1" fmla="*/ 1583266 w 1608666"/>
                    <a:gd name="connsiteY1" fmla="*/ 364067 h 1557867"/>
                    <a:gd name="connsiteX2" fmla="*/ 1608666 w 1608666"/>
                    <a:gd name="connsiteY2" fmla="*/ 84667 h 1557867"/>
                    <a:gd name="connsiteX3" fmla="*/ 1397000 w 1608666"/>
                    <a:gd name="connsiteY3" fmla="*/ 0 h 1557867"/>
                    <a:gd name="connsiteX4" fmla="*/ 1286933 w 1608666"/>
                    <a:gd name="connsiteY4" fmla="*/ 254000 h 1557867"/>
                    <a:gd name="connsiteX5" fmla="*/ 973666 w 1608666"/>
                    <a:gd name="connsiteY5" fmla="*/ 533400 h 1557867"/>
                    <a:gd name="connsiteX6" fmla="*/ 516466 w 1608666"/>
                    <a:gd name="connsiteY6" fmla="*/ 745067 h 1557867"/>
                    <a:gd name="connsiteX7" fmla="*/ 101600 w 1608666"/>
                    <a:gd name="connsiteY7" fmla="*/ 1100667 h 1557867"/>
                    <a:gd name="connsiteX8" fmla="*/ 50800 w 1608666"/>
                    <a:gd name="connsiteY8" fmla="*/ 1337733 h 1557867"/>
                    <a:gd name="connsiteX9" fmla="*/ 0 w 1608666"/>
                    <a:gd name="connsiteY9" fmla="*/ 1524000 h 1557867"/>
                    <a:gd name="connsiteX10" fmla="*/ 0 w 1608666"/>
                    <a:gd name="connsiteY10" fmla="*/ 1524000 h 1557867"/>
                    <a:gd name="connsiteX11" fmla="*/ 118533 w 1608666"/>
                    <a:gd name="connsiteY11" fmla="*/ 1557867 h 1557867"/>
                    <a:gd name="connsiteX12" fmla="*/ 279400 w 1608666"/>
                    <a:gd name="connsiteY12" fmla="*/ 1464733 h 1557867"/>
                    <a:gd name="connsiteX13" fmla="*/ 287866 w 1608666"/>
                    <a:gd name="connsiteY13" fmla="*/ 1354667 h 1557867"/>
                    <a:gd name="connsiteX14" fmla="*/ 287866 w 1608666"/>
                    <a:gd name="connsiteY14" fmla="*/ 1354667 h 1557867"/>
                    <a:gd name="connsiteX15" fmla="*/ 237066 w 1608666"/>
                    <a:gd name="connsiteY15" fmla="*/ 1193800 h 1557867"/>
                    <a:gd name="connsiteX16" fmla="*/ 347133 w 1608666"/>
                    <a:gd name="connsiteY16" fmla="*/ 1083733 h 1557867"/>
                    <a:gd name="connsiteX17" fmla="*/ 482600 w 1608666"/>
                    <a:gd name="connsiteY17" fmla="*/ 1083733 h 1557867"/>
                    <a:gd name="connsiteX18" fmla="*/ 575733 w 1608666"/>
                    <a:gd name="connsiteY18" fmla="*/ 1083733 h 1557867"/>
                    <a:gd name="connsiteX19" fmla="*/ 736600 w 1608666"/>
                    <a:gd name="connsiteY19" fmla="*/ 999067 h 1557867"/>
                    <a:gd name="connsiteX20" fmla="*/ 922866 w 1608666"/>
                    <a:gd name="connsiteY20" fmla="*/ 965200 h 1557867"/>
                    <a:gd name="connsiteX21" fmla="*/ 1185333 w 1608666"/>
                    <a:gd name="connsiteY21" fmla="*/ 787400 h 155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608666" h="1557867">
                      <a:moveTo>
                        <a:pt x="1092200" y="838200"/>
                      </a:moveTo>
                      <a:lnTo>
                        <a:pt x="1583266" y="364067"/>
                      </a:lnTo>
                      <a:lnTo>
                        <a:pt x="1608666" y="84667"/>
                      </a:lnTo>
                      <a:lnTo>
                        <a:pt x="1397000" y="0"/>
                      </a:lnTo>
                      <a:lnTo>
                        <a:pt x="1286933" y="254000"/>
                      </a:lnTo>
                      <a:lnTo>
                        <a:pt x="973666" y="533400"/>
                      </a:lnTo>
                      <a:lnTo>
                        <a:pt x="516466" y="745067"/>
                      </a:lnTo>
                      <a:lnTo>
                        <a:pt x="101600" y="1100667"/>
                      </a:lnTo>
                      <a:lnTo>
                        <a:pt x="50800" y="1337733"/>
                      </a:lnTo>
                      <a:lnTo>
                        <a:pt x="0" y="1524000"/>
                      </a:lnTo>
                      <a:lnTo>
                        <a:pt x="0" y="1524000"/>
                      </a:lnTo>
                      <a:lnTo>
                        <a:pt x="118533" y="1557867"/>
                      </a:lnTo>
                      <a:lnTo>
                        <a:pt x="279400" y="1464733"/>
                      </a:lnTo>
                      <a:lnTo>
                        <a:pt x="287866" y="1354667"/>
                      </a:lnTo>
                      <a:lnTo>
                        <a:pt x="287866" y="1354667"/>
                      </a:lnTo>
                      <a:lnTo>
                        <a:pt x="237066" y="1193800"/>
                      </a:lnTo>
                      <a:lnTo>
                        <a:pt x="347133" y="1083733"/>
                      </a:lnTo>
                      <a:lnTo>
                        <a:pt x="482600" y="1083733"/>
                      </a:lnTo>
                      <a:lnTo>
                        <a:pt x="575733" y="1083733"/>
                      </a:lnTo>
                      <a:lnTo>
                        <a:pt x="736600" y="999067"/>
                      </a:lnTo>
                      <a:lnTo>
                        <a:pt x="922866" y="965200"/>
                      </a:lnTo>
                      <a:lnTo>
                        <a:pt x="1185333" y="787400"/>
                      </a:lnTo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" name="Freihandform 31"/>
                <p:cNvSpPr/>
                <p:nvPr/>
              </p:nvSpPr>
              <p:spPr>
                <a:xfrm>
                  <a:off x="1368425" y="3190875"/>
                  <a:ext cx="158750" cy="133350"/>
                </a:xfrm>
                <a:custGeom>
                  <a:avLst/>
                  <a:gdLst>
                    <a:gd name="connsiteX0" fmla="*/ 0 w 158750"/>
                    <a:gd name="connsiteY0" fmla="*/ 133350 h 133350"/>
                    <a:gd name="connsiteX1" fmla="*/ 76200 w 158750"/>
                    <a:gd name="connsiteY1" fmla="*/ 133350 h 133350"/>
                    <a:gd name="connsiteX2" fmla="*/ 107950 w 158750"/>
                    <a:gd name="connsiteY2" fmla="*/ 117475 h 133350"/>
                    <a:gd name="connsiteX3" fmla="*/ 158750 w 158750"/>
                    <a:gd name="connsiteY3" fmla="*/ 85725 h 133350"/>
                    <a:gd name="connsiteX4" fmla="*/ 146050 w 158750"/>
                    <a:gd name="connsiteY4" fmla="*/ 15875 h 133350"/>
                    <a:gd name="connsiteX5" fmla="*/ 6350 w 158750"/>
                    <a:gd name="connsiteY5" fmla="*/ 0 h 133350"/>
                    <a:gd name="connsiteX6" fmla="*/ 0 w 158750"/>
                    <a:gd name="connsiteY6" fmla="*/ 133350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8750" h="133350">
                      <a:moveTo>
                        <a:pt x="0" y="133350"/>
                      </a:moveTo>
                      <a:lnTo>
                        <a:pt x="76200" y="133350"/>
                      </a:lnTo>
                      <a:lnTo>
                        <a:pt x="107950" y="117475"/>
                      </a:lnTo>
                      <a:lnTo>
                        <a:pt x="158750" y="85725"/>
                      </a:lnTo>
                      <a:lnTo>
                        <a:pt x="146050" y="15875"/>
                      </a:lnTo>
                      <a:lnTo>
                        <a:pt x="6350" y="0"/>
                      </a:lnTo>
                      <a:lnTo>
                        <a:pt x="0" y="1333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38" name="Datumsplatzhalter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30th, 2012</a:t>
            </a:r>
            <a:endParaRPr lang="de-CH" dirty="0">
              <a:solidFill>
                <a:schemeClr val="tx1"/>
              </a:solidFill>
            </a:endParaRPr>
          </a:p>
        </p:txBody>
      </p:sp>
      <p:grpSp>
        <p:nvGrpSpPr>
          <p:cNvPr id="39" name="Gruppierung 38"/>
          <p:cNvGrpSpPr/>
          <p:nvPr/>
        </p:nvGrpSpPr>
        <p:grpSpPr>
          <a:xfrm>
            <a:off x="1504320" y="6023258"/>
            <a:ext cx="6265104" cy="400110"/>
            <a:chOff x="1576328" y="6053226"/>
            <a:chExt cx="6265104" cy="400110"/>
          </a:xfrm>
        </p:grpSpPr>
        <p:sp>
          <p:nvSpPr>
            <p:cNvPr id="40" name="Pfeil nach rechts 39"/>
            <p:cNvSpPr/>
            <p:nvPr/>
          </p:nvSpPr>
          <p:spPr bwMode="auto">
            <a:xfrm>
              <a:off x="1576328" y="6157172"/>
              <a:ext cx="392772" cy="216024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2084452" y="6053226"/>
              <a:ext cx="57569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Should we be surprised about the existence of Im[V]?</a:t>
              </a:r>
              <a:endPara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C537-B8E2-7245-A622-51F844BD851E}" type="slidenum">
              <a:rPr lang="de-CH" smtClean="0"/>
              <a:pPr/>
              <a:t>9</a:t>
            </a:fld>
            <a:endParaRPr lang="de-CH" sz="1400"/>
          </a:p>
        </p:txBody>
      </p:sp>
    </p:spTree>
    <p:extLst>
      <p:ext uri="{BB962C8B-B14F-4D97-AF65-F5344CB8AC3E}">
        <p14:creationId xmlns:p14="http://schemas.microsoft.com/office/powerpoint/2010/main" val="1332398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Ber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-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PowerpointBern.potx</Template>
  <TotalTime>0</TotalTime>
  <Words>3249</Words>
  <Application>Microsoft Macintosh PowerPoint</Application>
  <PresentationFormat>Bildschirmpräsentation (4:3)</PresentationFormat>
  <Paragraphs>388</Paragraphs>
  <Slides>22</Slides>
  <Notes>10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PowerpointBern</vt:lpstr>
      <vt:lpstr>PowerPoint-Präsentation</vt:lpstr>
      <vt:lpstr>Heavy Quarkonia suppression in the QGP</vt:lpstr>
      <vt:lpstr>Heavy Quarkonium melting</vt:lpstr>
      <vt:lpstr>Towards a potential</vt:lpstr>
      <vt:lpstr>The effective field theory (EFT) strategy</vt:lpstr>
      <vt:lpstr>What we know from perturbation theory</vt:lpstr>
      <vt:lpstr>Spectrum of the Wilson Loop</vt:lpstr>
      <vt:lpstr>Extracting the Potential from Lattice QCD</vt:lpstr>
      <vt:lpstr>Lattice Results: Quenched QCD</vt:lpstr>
      <vt:lpstr>Heavy Quarkonia as Open Quantum System</vt:lpstr>
      <vt:lpstr>Stochastic evolution in the QGP</vt:lpstr>
      <vt:lpstr>Stochastic evolution in real-time </vt:lpstr>
      <vt:lpstr>Summary</vt:lpstr>
      <vt:lpstr>The End</vt:lpstr>
      <vt:lpstr>An alternative observable ?</vt:lpstr>
      <vt:lpstr>Do we need a potential picture?</vt:lpstr>
      <vt:lpstr>The Potential at T=0.78TC</vt:lpstr>
      <vt:lpstr>The Potential at T=1.17TC</vt:lpstr>
      <vt:lpstr>The Potential at T=2.33TC</vt:lpstr>
      <vt:lpstr>Generic features of the 1-d simulation</vt:lpstr>
      <vt:lpstr>Heavy quarkonium in the QGP I</vt:lpstr>
      <vt:lpstr>Heavy quarkonium in the QGP II</vt:lpstr>
    </vt:vector>
  </TitlesOfParts>
  <Manager/>
  <Company>Universität Bern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VERANSTALTUNG TITEL DER PRÄSENTATION</dc:title>
  <dc:subject/>
  <dc:creator/>
  <cp:keywords/>
  <dc:description/>
  <cp:lastModifiedBy>Alexander Rothkopf</cp:lastModifiedBy>
  <cp:revision>512</cp:revision>
  <cp:lastPrinted>2004-10-28T11:59:21Z</cp:lastPrinted>
  <dcterms:created xsi:type="dcterms:W3CDTF">2004-11-09T13:56:23Z</dcterms:created>
  <dcterms:modified xsi:type="dcterms:W3CDTF">2012-05-30T10:07:44Z</dcterms:modified>
  <cp:category/>
</cp:coreProperties>
</file>