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42"/>
  </p:notesMasterIdLst>
  <p:sldIdLst>
    <p:sldId id="256" r:id="rId4"/>
    <p:sldId id="398" r:id="rId5"/>
    <p:sldId id="402" r:id="rId6"/>
    <p:sldId id="460" r:id="rId7"/>
    <p:sldId id="481" r:id="rId8"/>
    <p:sldId id="400" r:id="rId9"/>
    <p:sldId id="401" r:id="rId10"/>
    <p:sldId id="472" r:id="rId11"/>
    <p:sldId id="458" r:id="rId12"/>
    <p:sldId id="459" r:id="rId13"/>
    <p:sldId id="461" r:id="rId14"/>
    <p:sldId id="463" r:id="rId15"/>
    <p:sldId id="468" r:id="rId16"/>
    <p:sldId id="469" r:id="rId17"/>
    <p:sldId id="455" r:id="rId18"/>
    <p:sldId id="495" r:id="rId19"/>
    <p:sldId id="490" r:id="rId20"/>
    <p:sldId id="496" r:id="rId21"/>
    <p:sldId id="477" r:id="rId22"/>
    <p:sldId id="483" r:id="rId23"/>
    <p:sldId id="474" r:id="rId24"/>
    <p:sldId id="479" r:id="rId25"/>
    <p:sldId id="376" r:id="rId26"/>
    <p:sldId id="482" r:id="rId27"/>
    <p:sldId id="494" r:id="rId28"/>
    <p:sldId id="476" r:id="rId29"/>
    <p:sldId id="505" r:id="rId30"/>
    <p:sldId id="412" r:id="rId31"/>
    <p:sldId id="500" r:id="rId32"/>
    <p:sldId id="498" r:id="rId33"/>
    <p:sldId id="501" r:id="rId34"/>
    <p:sldId id="525" r:id="rId35"/>
    <p:sldId id="511" r:id="rId36"/>
    <p:sldId id="512" r:id="rId37"/>
    <p:sldId id="513" r:id="rId38"/>
    <p:sldId id="515" r:id="rId39"/>
    <p:sldId id="516" r:id="rId40"/>
    <p:sldId id="517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82AD8"/>
    <a:srgbClr val="C0C0C0"/>
    <a:srgbClr val="B2B2B2"/>
    <a:srgbClr val="009644"/>
    <a:srgbClr val="007434"/>
    <a:srgbClr val="007A37"/>
    <a:srgbClr val="4C68DE"/>
    <a:srgbClr val="DDDDDD"/>
    <a:srgbClr val="B7CDE7"/>
    <a:srgbClr val="275DC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90" autoAdjust="0"/>
    <p:restoredTop sz="77425" autoAdjust="0"/>
  </p:normalViewPr>
  <p:slideViewPr>
    <p:cSldViewPr>
      <p:cViewPr varScale="1">
        <p:scale>
          <a:sx n="54" d="100"/>
          <a:sy n="54" d="100"/>
        </p:scale>
        <p:origin x="-8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A4554C-02C1-44F7-8FF9-0BA90DF77C87}" type="datetimeFigureOut">
              <a:rPr lang="es-ES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EE2FA2-56E6-4AB3-8FE0-F8BED95222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DF989-3A7A-43CA-8557-EDD21AB9B50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Earlier lattice studies had provided only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average of the in-medium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Q¯Q free energy; now it is possible to separate out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singlet contribution.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Earlier potential models had used the free energy as potential in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Schr¨odinger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equation; today we can specify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singlet internal energy, which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realistic as the relevant potential and leads to a stronger binding.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There now exist direct finite temperature lattice QCD studies of the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inmedium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charmonia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allowing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initio conclusions not 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any potential model, and they support a higher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J/ψ dissociation temperature.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idea here is that nuclear collisions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initially produce more than the thermally expected charm, and that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excess, if it survives, may lead to a new form of combinatorial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charmonium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hadronization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assumption of the regeneration approach [30] - [32] is that the initial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charm excess is maintained throughout the subsequent evolution, i.e., that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chemical non-equilibrium will persist up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hadronization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point.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the case,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from a given nucleon-nucleon collision can at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hadronization</a:t>
            </a:r>
            <a:endParaRPr lang="en-US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 with a ¯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from a different collision (“off-diagonal” pairs) to create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J/ψ. This pairing provides a new exogamous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charmonium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production mechanism,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and the ¯c in a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charmonium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 have different parents,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 to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endogamous production in a pp collision. At sufficiently high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energy, this mechanism will lead to enhanced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J/ψ production in AA collisions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comparison to the scaled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 rates. When should this enhancement set in?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the idea to use high energy nuclear collisions to</a:t>
            </a:r>
          </a:p>
          <a:p>
            <a:r>
              <a:rPr lang="es-ES"/>
              <a:t>form small and short-lived bubbles of the quark-gluon plasma in the laboratory,</a:t>
            </a:r>
          </a:p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6A6FE-30AF-40AC-AB5A-9DA6F8B82FB0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Energy conservation and relation with rapidity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FD521-E3F0-4E3C-ADF8-6F9D1659A22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E1E9D-CB8B-430A-AFB5-F6D1CE07DC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E53F4-8DF8-4ABA-8E7E-0A3C3142708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28349-C23B-4A72-BED5-2C771FE91B3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989D6-4EFC-4ADC-8540-212AA316992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99778-9A2D-426F-A1FC-C4E325C602B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E2FA2-56E6-4AB3-8FE0-F8BED9522256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b="1" smtClean="0"/>
              <a:t>The EMC Effect</a:t>
            </a:r>
          </a:p>
          <a:p>
            <a:r>
              <a:rPr lang="en-US" smtClean="0"/>
              <a:t>Extensive structure function measurements have been made on nuclear targets. The European</a:t>
            </a:r>
          </a:p>
          <a:p>
            <a:r>
              <a:rPr lang="en-US" smtClean="0"/>
              <a:t>Muon Collaboration used muon scattering to measure nuclear structure functions [1]. The</a:t>
            </a:r>
          </a:p>
          <a:p>
            <a:r>
              <a:rPr lang="en-US" smtClean="0"/>
              <a:t>initial goal of using nuclear targets was to increase luminosity by increasing the target</a:t>
            </a:r>
          </a:p>
          <a:p>
            <a:r>
              <a:rPr lang="en-US" smtClean="0"/>
              <a:t>thickness, but the structure functions measured in scattering from iron and deuterium differed</a:t>
            </a:r>
          </a:p>
          <a:p>
            <a:r>
              <a:rPr lang="en-US" smtClean="0"/>
              <a:t>substantially. When they compared the cross section per nucleon, they saw an enhancement</a:t>
            </a:r>
          </a:p>
          <a:p>
            <a:r>
              <a:rPr lang="en-US" smtClean="0"/>
              <a:t>in iron below and a suppression at larger values of x . Figure 1 shows the ratio</a:t>
            </a:r>
          </a:p>
          <a:p>
            <a:r>
              <a:rPr lang="en-US" smtClean="0"/>
              <a:t>as a function of x for measurements by the EMC collaboration [1], the BCDMS</a:t>
            </a:r>
          </a:p>
          <a:p>
            <a:r>
              <a:rPr lang="en-US" smtClean="0"/>
              <a:t>collaboration [2], and SLAC experiment E139 [3]. This nuclear dependence, termed the EMC</a:t>
            </a:r>
          </a:p>
          <a:p>
            <a:r>
              <a:rPr lang="en-US" smtClean="0"/>
              <a:t>effect, has since been measured for several targets and mapped out over a large kinematical</a:t>
            </a:r>
          </a:p>
          <a:p>
            <a:r>
              <a:rPr lang="en-US" smtClean="0"/>
              <a:t>range. Following these measurements, several models have tried to explain the effect. While it</a:t>
            </a:r>
          </a:p>
          <a:p>
            <a:r>
              <a:rPr lang="en-US" smtClean="0"/>
              <a:t>is now possible to identify some of the necessary ingredients in an explanation of the nuclear</a:t>
            </a:r>
          </a:p>
          <a:p>
            <a:r>
              <a:rPr lang="en-US" smtClean="0"/>
              <a:t>dependence of the structure function, there are still competing models that lead to</a:t>
            </a:r>
          </a:p>
          <a:p>
            <a:r>
              <a:rPr lang="en-US" smtClean="0"/>
              <a:t>significantly different pictures of the effect. An overview of measurements and models of the</a:t>
            </a:r>
          </a:p>
          <a:p>
            <a:r>
              <a:rPr lang="en-US" smtClean="0"/>
              <a:t>EMC effect can be found in ref. [4].</a:t>
            </a:r>
          </a:p>
          <a:p>
            <a:endParaRPr lang="en-US" smtClean="0"/>
          </a:p>
          <a:p>
            <a:r>
              <a:rPr lang="en-US" smtClean="0"/>
              <a:t>Several approaches have been used to try to explain the observed nuclear dependence of the</a:t>
            </a:r>
          </a:p>
          <a:p>
            <a:r>
              <a:rPr lang="en-US" smtClean="0"/>
              <a:t>cross section. If one expresses the nuclear structure function as a convolution of the proton</a:t>
            </a:r>
          </a:p>
          <a:p>
            <a:r>
              <a:rPr lang="en-US" smtClean="0"/>
              <a:t>and neutron structure functions, the modification can be generated in one of two ways. Either</a:t>
            </a:r>
          </a:p>
          <a:p>
            <a:r>
              <a:rPr lang="en-US" smtClean="0"/>
              <a:t>the nucleon structure is modified when in the nuclear medium, or the nuclear structure</a:t>
            </a:r>
          </a:p>
          <a:p>
            <a:r>
              <a:rPr lang="en-US" smtClean="0"/>
              <a:t>function is modified in the convolution due to multi-nucleon effects (binding, exchange pions,</a:t>
            </a:r>
          </a:p>
          <a:p>
            <a:r>
              <a:rPr lang="en-US" smtClean="0"/>
              <a:t>N-N correlations, etc...). Models using both types of explanation have attempted to explain the</a:t>
            </a:r>
          </a:p>
          <a:p>
            <a:r>
              <a:rPr lang="en-US" smtClean="0"/>
              <a:t>EMC effect. While many of these models have had some success, they typically reproduce only</a:t>
            </a:r>
          </a:p>
          <a:p>
            <a:r>
              <a:rPr lang="en-US" smtClean="0"/>
              <a:t>part of the observed enhancement or suppression, explain a limited x range, or are in</a:t>
            </a:r>
          </a:p>
          <a:p>
            <a:r>
              <a:rPr lang="en-US" smtClean="0"/>
              <a:t>conflict with other measurements. Calculations which simply include the momentum</a:t>
            </a:r>
          </a:p>
          <a:p>
            <a:r>
              <a:rPr lang="en-US" smtClean="0"/>
              <a:t>distribution of the nucleons predicted that the effect would be below the few percent level for</a:t>
            </a:r>
          </a:p>
          <a:p>
            <a:r>
              <a:rPr lang="en-US" smtClean="0"/>
              <a:t>[5] (i.e. away from the quasielastic peak), which is significantly smaller than</a:t>
            </a:r>
          </a:p>
          <a:p>
            <a:r>
              <a:rPr lang="en-US" smtClean="0"/>
              <a:t>is observed. Models which also include the removal energy of the nucleon (Akulinichev</a:t>
            </a:r>
          </a:p>
          <a:p>
            <a:r>
              <a:rPr lang="es-ES" smtClean="0"/>
              <a:t>et al. [6], Ciofi degli Atti and Luiti [7]) have been able to reproduce certain</a:t>
            </a:r>
          </a:p>
          <a:p>
            <a:r>
              <a:rPr lang="en-US" smtClean="0"/>
              <a:t>aspects of the data, but have either failed to reproduce the magnitude or the low x behavior</a:t>
            </a:r>
          </a:p>
          <a:p>
            <a:r>
              <a:rPr lang="en-US" smtClean="0"/>
              <a:t>of the effect. The nuclear dependence has also been modeled in terms of a change in the</a:t>
            </a:r>
          </a:p>
          <a:p>
            <a:r>
              <a:rPr lang="en-US" smtClean="0"/>
              <a:t>confinement radius of a nucleon bound in a nucleus. This leads to a `swollen' nucleon, which</a:t>
            </a:r>
          </a:p>
          <a:p>
            <a:r>
              <a:rPr lang="en-US" smtClean="0"/>
              <a:t>will have a softer valence quark distribution. While this picture can reproduce the magnitude</a:t>
            </a:r>
          </a:p>
          <a:p>
            <a:r>
              <a:rPr lang="en-US" smtClean="0"/>
              <a:t>and x -dependence of the EMC effect fairly well, it requires a significant increase in the size</a:t>
            </a:r>
          </a:p>
          <a:p>
            <a:r>
              <a:rPr lang="en-US" smtClean="0"/>
              <a:t>of the nucleon ( 15% for iron). This would have observable effects in other experiments, and</a:t>
            </a:r>
          </a:p>
          <a:p>
            <a:r>
              <a:rPr lang="en-US" smtClean="0"/>
              <a:t>a swelling of this size appears to be ruled out [8,9,10]. The EMC effect has also been modeled</a:t>
            </a:r>
          </a:p>
          <a:p>
            <a:r>
              <a:rPr lang="en-US" smtClean="0"/>
              <a:t>in terms of an enhancement of the pion field within a nucleus. The pion exchange piece of the</a:t>
            </a:r>
          </a:p>
          <a:p>
            <a:r>
              <a:rPr lang="en-US" smtClean="0"/>
              <a:t>nucleon-nucleon interaction leads to a modification of the virtual pion cloud in the nucleus,</a:t>
            </a:r>
          </a:p>
          <a:p>
            <a:r>
              <a:rPr lang="en-US" smtClean="0"/>
              <a:t>producing a shifting of strength in x . However, this requires a pion excess that is too large to</a:t>
            </a:r>
          </a:p>
          <a:p>
            <a:r>
              <a:rPr lang="en-US" smtClean="0"/>
              <a:t>be consistent with a Drell-Yan measurement of the pion modification in nuclei [11]. Ultimately,</a:t>
            </a:r>
          </a:p>
          <a:p>
            <a:r>
              <a:rPr lang="en-US" smtClean="0"/>
              <a:t>the EMC effect may be fully described by one of the mechanisms currently being examined, by</a:t>
            </a:r>
          </a:p>
          <a:p>
            <a:r>
              <a:rPr lang="en-US" smtClean="0"/>
              <a:t>some new approach, or by some combination of these models. In order to determine which</a:t>
            </a:r>
          </a:p>
          <a:p>
            <a:r>
              <a:rPr lang="en-US" smtClean="0"/>
              <a:t>model best describes reality, we need to measure the EMC effect over as broad a range in x ,</a:t>
            </a:r>
          </a:p>
          <a:p>
            <a:r>
              <a:rPr lang="en-US" smtClean="0"/>
              <a:t>Q 2 , and A as possible to separate models by their specific predictions.</a:t>
            </a:r>
            <a:endParaRPr lang="es-ES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ED5F4-1874-47C1-8AA5-7520814FC8B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b="1" smtClean="0"/>
              <a:t>The EMC Effect</a:t>
            </a:r>
          </a:p>
          <a:p>
            <a:r>
              <a:rPr lang="en-US" smtClean="0"/>
              <a:t>Extensive structure function measurements have been made on nuclear targets. The European</a:t>
            </a:r>
          </a:p>
          <a:p>
            <a:r>
              <a:rPr lang="en-US" smtClean="0"/>
              <a:t>Muon Collaboration used muon scattering to measure nuclear structure functions [1]. The</a:t>
            </a:r>
          </a:p>
          <a:p>
            <a:r>
              <a:rPr lang="en-US" smtClean="0"/>
              <a:t>initial goal of using nuclear targets was to increase luminosity by increasing the target</a:t>
            </a:r>
          </a:p>
          <a:p>
            <a:r>
              <a:rPr lang="en-US" smtClean="0"/>
              <a:t>thickness, but the structure functions measured in scattering from iron and deuterium differed</a:t>
            </a:r>
          </a:p>
          <a:p>
            <a:r>
              <a:rPr lang="en-US" smtClean="0"/>
              <a:t>substantially. When they compared the cross section per nucleon, they saw an enhancement</a:t>
            </a:r>
          </a:p>
          <a:p>
            <a:r>
              <a:rPr lang="en-US" smtClean="0"/>
              <a:t>in iron below and a suppression at larger values of x . Figure 1 shows the ratio</a:t>
            </a:r>
          </a:p>
          <a:p>
            <a:r>
              <a:rPr lang="en-US" smtClean="0"/>
              <a:t>as a function of x for measurements by the EMC collaboration [1], the BCDMS</a:t>
            </a:r>
          </a:p>
          <a:p>
            <a:r>
              <a:rPr lang="en-US" smtClean="0"/>
              <a:t>collaboration [2], and SLAC experiment E139 [3]. This nuclear dependence, termed the EMC</a:t>
            </a:r>
          </a:p>
          <a:p>
            <a:r>
              <a:rPr lang="en-US" smtClean="0"/>
              <a:t>effect, has since been measured for several targets and mapped out over a large kinematical</a:t>
            </a:r>
          </a:p>
          <a:p>
            <a:r>
              <a:rPr lang="en-US" smtClean="0"/>
              <a:t>range. Following these measurements, several models have tried to explain the effect. While it</a:t>
            </a:r>
          </a:p>
          <a:p>
            <a:r>
              <a:rPr lang="en-US" smtClean="0"/>
              <a:t>is now possible to identify some of the necessary ingredients in an explanation of the nuclear</a:t>
            </a:r>
          </a:p>
          <a:p>
            <a:r>
              <a:rPr lang="en-US" smtClean="0"/>
              <a:t>dependence of the structure function, there are still competing models that lead to</a:t>
            </a:r>
          </a:p>
          <a:p>
            <a:r>
              <a:rPr lang="en-US" smtClean="0"/>
              <a:t>significantly different pictures of the effect. An overview of measurements and models of the</a:t>
            </a:r>
          </a:p>
          <a:p>
            <a:r>
              <a:rPr lang="en-US" smtClean="0"/>
              <a:t>EMC effect can be found in ref. [4].</a:t>
            </a:r>
          </a:p>
          <a:p>
            <a:endParaRPr lang="en-US" smtClean="0"/>
          </a:p>
          <a:p>
            <a:r>
              <a:rPr lang="en-US" smtClean="0"/>
              <a:t>Several approaches have been used to try to explain the observed nuclear dependence of the</a:t>
            </a:r>
          </a:p>
          <a:p>
            <a:r>
              <a:rPr lang="en-US" smtClean="0"/>
              <a:t>cross section. If one expresses the nuclear structure function as a convolution of the proton</a:t>
            </a:r>
          </a:p>
          <a:p>
            <a:r>
              <a:rPr lang="en-US" smtClean="0"/>
              <a:t>and neutron structure functions, the modification can be generated in one of two ways. Either</a:t>
            </a:r>
          </a:p>
          <a:p>
            <a:r>
              <a:rPr lang="en-US" smtClean="0"/>
              <a:t>the nucleon structure is modified when in the nuclear medium, or the nuclear structure</a:t>
            </a:r>
          </a:p>
          <a:p>
            <a:r>
              <a:rPr lang="en-US" smtClean="0"/>
              <a:t>function is modified in the convolution due to multi-nucleon effects (binding, exchange pions,</a:t>
            </a:r>
          </a:p>
          <a:p>
            <a:r>
              <a:rPr lang="en-US" smtClean="0"/>
              <a:t>N-N correlations, etc...). Models using both types of explanation have attempted to explain the</a:t>
            </a:r>
          </a:p>
          <a:p>
            <a:r>
              <a:rPr lang="en-US" smtClean="0"/>
              <a:t>EMC effect. While many of these models have had some success, they typically reproduce only</a:t>
            </a:r>
          </a:p>
          <a:p>
            <a:r>
              <a:rPr lang="en-US" smtClean="0"/>
              <a:t>part of the observed enhancement or suppression, explain a limited x range, or are in</a:t>
            </a:r>
          </a:p>
          <a:p>
            <a:r>
              <a:rPr lang="en-US" smtClean="0"/>
              <a:t>conflict with other measurements. Calculations which simply include the momentum</a:t>
            </a:r>
          </a:p>
          <a:p>
            <a:r>
              <a:rPr lang="en-US" smtClean="0"/>
              <a:t>distribution of the nucleons predicted that the effect would be below the few percent level for</a:t>
            </a:r>
          </a:p>
          <a:p>
            <a:r>
              <a:rPr lang="en-US" smtClean="0"/>
              <a:t>[5] (i.e. away from the quasielastic peak), which is significantly smaller than</a:t>
            </a:r>
          </a:p>
          <a:p>
            <a:r>
              <a:rPr lang="en-US" smtClean="0"/>
              <a:t>is observed. Models which also include the removal energy of the nucleon (Akulinichev</a:t>
            </a:r>
          </a:p>
          <a:p>
            <a:r>
              <a:rPr lang="es-ES" smtClean="0"/>
              <a:t>et al. [6], Ciofi degli Atti and Luiti [7]) have been able to reproduce certain</a:t>
            </a:r>
          </a:p>
          <a:p>
            <a:r>
              <a:rPr lang="en-US" smtClean="0"/>
              <a:t>aspects of the data, but have either failed to reproduce the magnitude or the low x behavior</a:t>
            </a:r>
          </a:p>
          <a:p>
            <a:r>
              <a:rPr lang="en-US" smtClean="0"/>
              <a:t>of the effect. The nuclear dependence has also been modeled in terms of a change in the</a:t>
            </a:r>
          </a:p>
          <a:p>
            <a:r>
              <a:rPr lang="en-US" smtClean="0"/>
              <a:t>confinement radius of a nucleon bound in a nucleus. This leads to a `swollen' nucleon, which</a:t>
            </a:r>
          </a:p>
          <a:p>
            <a:r>
              <a:rPr lang="en-US" smtClean="0"/>
              <a:t>will have a softer valence quark distribution. While this picture can reproduce the magnitude</a:t>
            </a:r>
          </a:p>
          <a:p>
            <a:r>
              <a:rPr lang="en-US" smtClean="0"/>
              <a:t>and x -dependence of the EMC effect fairly well, it requires a significant increase in the size</a:t>
            </a:r>
          </a:p>
          <a:p>
            <a:r>
              <a:rPr lang="en-US" smtClean="0"/>
              <a:t>of the nucleon ( 15% for iron). This would have observable effects in other experiments, and</a:t>
            </a:r>
          </a:p>
          <a:p>
            <a:r>
              <a:rPr lang="en-US" smtClean="0"/>
              <a:t>a swelling of this size appears to be ruled out [8,9,10]. The EMC effect has also been modeled</a:t>
            </a:r>
          </a:p>
          <a:p>
            <a:r>
              <a:rPr lang="en-US" smtClean="0"/>
              <a:t>in terms of an enhancement of the pion field within a nucleus. The pion exchange piece of the</a:t>
            </a:r>
          </a:p>
          <a:p>
            <a:r>
              <a:rPr lang="en-US" smtClean="0"/>
              <a:t>nucleon-nucleon interaction leads to a modification of the virtual pion cloud in the nucleus,</a:t>
            </a:r>
          </a:p>
          <a:p>
            <a:r>
              <a:rPr lang="en-US" smtClean="0"/>
              <a:t>producing a shifting of strength in x . However, this requires a pion excess that is too large to</a:t>
            </a:r>
          </a:p>
          <a:p>
            <a:r>
              <a:rPr lang="en-US" smtClean="0"/>
              <a:t>be consistent with a Drell-Yan measurement of the pion modification in nuclei [11]. Ultimately,</a:t>
            </a:r>
          </a:p>
          <a:p>
            <a:r>
              <a:rPr lang="en-US" smtClean="0"/>
              <a:t>the EMC effect may be fully described by one of the mechanisms currently being examined, by</a:t>
            </a:r>
          </a:p>
          <a:p>
            <a:r>
              <a:rPr lang="en-US" smtClean="0"/>
              <a:t>some new approach, or by some combination of these models. In order to determine which</a:t>
            </a:r>
          </a:p>
          <a:p>
            <a:r>
              <a:rPr lang="en-US" smtClean="0"/>
              <a:t>model best describes reality, we need to measure the EMC effect over as broad a range in x ,</a:t>
            </a:r>
          </a:p>
          <a:p>
            <a:r>
              <a:rPr lang="en-US" smtClean="0"/>
              <a:t>Q 2 , and A as possible to separate models by their specific predictions.</a:t>
            </a:r>
            <a:endParaRPr lang="es-ES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ED5F4-1874-47C1-8AA5-7520814FC8B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983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A03A8-EF12-4310-94C1-C45DCF24493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b="1" smtClean="0"/>
              <a:t>The EMC Effect</a:t>
            </a:r>
          </a:p>
          <a:p>
            <a:r>
              <a:rPr lang="en-US" smtClean="0"/>
              <a:t>Extensive structure function measurements have been made on nuclear targets. The European</a:t>
            </a:r>
          </a:p>
          <a:p>
            <a:r>
              <a:rPr lang="en-US" smtClean="0"/>
              <a:t>Muon Collaboration used muon scattering to measure nuclear structure functions [1]. The</a:t>
            </a:r>
          </a:p>
          <a:p>
            <a:r>
              <a:rPr lang="en-US" smtClean="0"/>
              <a:t>initial goal of using nuclear targets was to increase luminosity by increasing the target</a:t>
            </a:r>
          </a:p>
          <a:p>
            <a:r>
              <a:rPr lang="en-US" smtClean="0"/>
              <a:t>thickness, but the structure functions measured in scattering from iron and deuterium differed</a:t>
            </a:r>
          </a:p>
          <a:p>
            <a:r>
              <a:rPr lang="en-US" smtClean="0"/>
              <a:t>substantially. When they compared the cross section per nucleon, they saw an enhancement</a:t>
            </a:r>
          </a:p>
          <a:p>
            <a:r>
              <a:rPr lang="en-US" smtClean="0"/>
              <a:t>in iron below and a suppression at larger values of x . Figure 1 shows the ratio</a:t>
            </a:r>
          </a:p>
          <a:p>
            <a:r>
              <a:rPr lang="en-US" smtClean="0"/>
              <a:t>as a function of x for measurements by the EMC collaboration [1], the BCDMS</a:t>
            </a:r>
          </a:p>
          <a:p>
            <a:r>
              <a:rPr lang="en-US" smtClean="0"/>
              <a:t>collaboration [2], and SLAC experiment E139 [3]. This nuclear dependence, termed the EMC</a:t>
            </a:r>
          </a:p>
          <a:p>
            <a:r>
              <a:rPr lang="en-US" smtClean="0"/>
              <a:t>effect, has since been measured for several targets and mapped out over a large kinematical</a:t>
            </a:r>
          </a:p>
          <a:p>
            <a:r>
              <a:rPr lang="en-US" smtClean="0"/>
              <a:t>range. Following these measurements, several models have tried to explain the effect. While it</a:t>
            </a:r>
          </a:p>
          <a:p>
            <a:r>
              <a:rPr lang="en-US" smtClean="0"/>
              <a:t>is now possible to identify some of the necessary ingredients in an explanation of the nuclear</a:t>
            </a:r>
          </a:p>
          <a:p>
            <a:r>
              <a:rPr lang="en-US" smtClean="0"/>
              <a:t>dependence of the structure function, there are still competing models that lead to</a:t>
            </a:r>
          </a:p>
          <a:p>
            <a:r>
              <a:rPr lang="en-US" smtClean="0"/>
              <a:t>significantly different pictures of the effect. An overview of measurements and models of the</a:t>
            </a:r>
          </a:p>
          <a:p>
            <a:r>
              <a:rPr lang="en-US" smtClean="0"/>
              <a:t>EMC effect can be found in ref. [4].</a:t>
            </a:r>
          </a:p>
          <a:p>
            <a:endParaRPr lang="en-US" smtClean="0"/>
          </a:p>
          <a:p>
            <a:r>
              <a:rPr lang="en-US" smtClean="0"/>
              <a:t>Several approaches have been used to try to explain the observed nuclear dependence of the</a:t>
            </a:r>
          </a:p>
          <a:p>
            <a:r>
              <a:rPr lang="en-US" smtClean="0"/>
              <a:t>cross section. If one expresses the nuclear structure function as a convolution of the proton</a:t>
            </a:r>
          </a:p>
          <a:p>
            <a:r>
              <a:rPr lang="en-US" smtClean="0"/>
              <a:t>and neutron structure functions, the modification can be generated in one of two ways. Either</a:t>
            </a:r>
          </a:p>
          <a:p>
            <a:r>
              <a:rPr lang="en-US" smtClean="0"/>
              <a:t>the nucleon structure is modified when in the nuclear medium, or the nuclear structure</a:t>
            </a:r>
          </a:p>
          <a:p>
            <a:r>
              <a:rPr lang="en-US" smtClean="0"/>
              <a:t>function is modified in the convolution due to multi-nucleon effects (binding, exchange pions,</a:t>
            </a:r>
          </a:p>
          <a:p>
            <a:r>
              <a:rPr lang="en-US" smtClean="0"/>
              <a:t>N-N correlations, etc...). Models using both types of explanation have attempted to explain the</a:t>
            </a:r>
          </a:p>
          <a:p>
            <a:r>
              <a:rPr lang="en-US" smtClean="0"/>
              <a:t>EMC effect. While many of these models have had some success, they typically reproduce only</a:t>
            </a:r>
          </a:p>
          <a:p>
            <a:r>
              <a:rPr lang="en-US" smtClean="0"/>
              <a:t>part of the observed enhancement or suppression, explain a limited x range, or are in</a:t>
            </a:r>
          </a:p>
          <a:p>
            <a:r>
              <a:rPr lang="en-US" smtClean="0"/>
              <a:t>conflict with other measurements. Calculations which simply include the momentum</a:t>
            </a:r>
          </a:p>
          <a:p>
            <a:r>
              <a:rPr lang="en-US" smtClean="0"/>
              <a:t>distribution of the nucleons predicted that the effect would be below the few percent level for</a:t>
            </a:r>
          </a:p>
          <a:p>
            <a:r>
              <a:rPr lang="en-US" smtClean="0"/>
              <a:t>[5] (i.e. away from the quasielastic peak), which is significantly smaller than</a:t>
            </a:r>
          </a:p>
          <a:p>
            <a:r>
              <a:rPr lang="en-US" smtClean="0"/>
              <a:t>is observed. Models which also include the removal energy of the nucleon (Akulinichev</a:t>
            </a:r>
          </a:p>
          <a:p>
            <a:r>
              <a:rPr lang="es-ES" smtClean="0"/>
              <a:t>et al. [6], Ciofi degli Atti and Luiti [7]) have been able to reproduce certain</a:t>
            </a:r>
          </a:p>
          <a:p>
            <a:r>
              <a:rPr lang="en-US" smtClean="0"/>
              <a:t>aspects of the data, but have either failed to reproduce the magnitude or the low x behavior</a:t>
            </a:r>
          </a:p>
          <a:p>
            <a:r>
              <a:rPr lang="en-US" smtClean="0"/>
              <a:t>of the effect. The nuclear dependence has also been modeled in terms of a change in the</a:t>
            </a:r>
          </a:p>
          <a:p>
            <a:r>
              <a:rPr lang="en-US" smtClean="0"/>
              <a:t>confinement radius of a nucleon bound in a nucleus. This leads to a `swollen' nucleon, which</a:t>
            </a:r>
          </a:p>
          <a:p>
            <a:r>
              <a:rPr lang="en-US" smtClean="0"/>
              <a:t>will have a softer valence quark distribution. While this picture can reproduce the magnitude</a:t>
            </a:r>
          </a:p>
          <a:p>
            <a:r>
              <a:rPr lang="en-US" smtClean="0"/>
              <a:t>and x -dependence of the EMC effect fairly well, it requires a significant increase in the size</a:t>
            </a:r>
          </a:p>
          <a:p>
            <a:r>
              <a:rPr lang="en-US" smtClean="0"/>
              <a:t>of the nucleon ( 15% for iron). This would have observable effects in other experiments, and</a:t>
            </a:r>
          </a:p>
          <a:p>
            <a:r>
              <a:rPr lang="en-US" smtClean="0"/>
              <a:t>a swelling of this size appears to be ruled out [8,9,10]. The EMC effect has also been modeled</a:t>
            </a:r>
          </a:p>
          <a:p>
            <a:r>
              <a:rPr lang="en-US" smtClean="0"/>
              <a:t>in terms of an enhancement of the pion field within a nucleus. The pion exchange piece of the</a:t>
            </a:r>
          </a:p>
          <a:p>
            <a:r>
              <a:rPr lang="en-US" smtClean="0"/>
              <a:t>nucleon-nucleon interaction leads to a modification of the virtual pion cloud in the nucleus,</a:t>
            </a:r>
          </a:p>
          <a:p>
            <a:r>
              <a:rPr lang="en-US" smtClean="0"/>
              <a:t>producing a shifting of strength in x . However, this requires a pion excess that is too large to</a:t>
            </a:r>
          </a:p>
          <a:p>
            <a:r>
              <a:rPr lang="en-US" smtClean="0"/>
              <a:t>be consistent with a Drell-Yan measurement of the pion modification in nuclei [11]. Ultimately,</a:t>
            </a:r>
          </a:p>
          <a:p>
            <a:r>
              <a:rPr lang="en-US" smtClean="0"/>
              <a:t>the EMC effect may be fully described by one of the mechanisms currently being examined, by</a:t>
            </a:r>
          </a:p>
          <a:p>
            <a:r>
              <a:rPr lang="en-US" smtClean="0"/>
              <a:t>some new approach, or by some combination of these models. In order to determine which</a:t>
            </a:r>
          </a:p>
          <a:p>
            <a:r>
              <a:rPr lang="en-US" smtClean="0"/>
              <a:t>model best describes reality, we need to measure the EMC effect over as broad a range in x ,</a:t>
            </a:r>
          </a:p>
          <a:p>
            <a:r>
              <a:rPr lang="en-US" smtClean="0"/>
              <a:t>Q 2 , and A as possible to separate models by their specific predictions.</a:t>
            </a:r>
            <a:endParaRPr lang="es-ES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0CF79-FE24-441F-9A37-7F2F04D96FE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136C7-A8EA-4532-B387-FCB0883A23B6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7DCB4-391C-46A5-801F-4F41F95B8A9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9E04-00C3-4ECF-8968-2B246A3F2C9A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A30D-1D59-41AE-92A2-9FED20451B57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67614-4128-4290-81F3-9E06AC7C9C3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0881A-D50E-43B7-B37C-5045CA2BD7E2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6823-9224-48F7-A18F-0A54FCF664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6101F-02FE-45A2-95D3-0E1A03A4C712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2B481-E194-4547-ABC1-6A37AFD8104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1178E-8B4A-4FA9-8725-3BAC05E3A2D0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E50E5-7F4D-4B7A-9E6A-03A8D500D81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20CCEA-0060-4CBA-9F16-628E4E4A0A6E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36C94-954D-4F24-B079-A26BB2EBC39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776E8-996E-4B83-89EF-02E306D09AD9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64DCE-4A81-4794-95FE-4A4F5DECF3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84F1A-00E8-4B63-87DB-8F895ED9CE33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8905E-3514-42C5-9AB9-E62446AB8B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A22D9-4654-46AD-AC75-FE32AA1BDF51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9DB4-2667-4335-8328-80AC237A3A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96219-8896-48ED-9E7C-754B6435371E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3BF0B-585D-4E15-B078-B95B5CC0A9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801A1-A39A-48FD-ADDA-02DAB5EDB10E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78854-3174-45AF-B7E7-4F66A3C0A24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F9DBD-1F81-4722-AB0E-1B6836E3D970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4D6FA-1995-4B54-AF53-50BF885925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07E8ED-F3A5-4F82-859D-1163AA006277}" type="datetime1">
              <a:rPr lang="es-ES" smtClean="0"/>
              <a:pPr>
                <a:defRPr/>
              </a:pPr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G. Ferreiro USC   CNM effects on J/y production: intrinsic and extrinsic     Santiago  2 February 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01BC06-4212-4831-ADED-FAC241A84A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5C85-8755-4171-9817-2C5F1287A7F8}" type="datetimeFigureOut">
              <a:rPr lang="es-ES" smtClean="0"/>
              <a:pPr/>
              <a:t>06/06/2012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B522-CED6-42AE-BC1E-403D90DB41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4282" y="2214554"/>
            <a:ext cx="8786873" cy="584775"/>
          </a:xfrm>
          <a:prstGeom prst="rect">
            <a:avLst/>
          </a:prstGeom>
          <a:ln w="57150" cap="rnd">
            <a:solidFill>
              <a:schemeClr val="accent2">
                <a:alpha val="28000"/>
              </a:schemeClr>
            </a:solidFill>
          </a:ln>
          <a:effectLst>
            <a:outerShdw blurRad="50800" dist="50800" dir="5400000" algn="ctr" rotWithShape="0">
              <a:srgbClr val="C00000"/>
            </a:outerShdw>
          </a:effectLst>
          <a:scene3d>
            <a:camera prst="orthographicFront"/>
            <a:lightRig rig="chilly" dir="t"/>
          </a:scene3d>
          <a:sp3d extrusionH="76200" contourW="101600">
            <a:bevelT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/>
              <a:t>Quarkonium</a:t>
            </a:r>
            <a:r>
              <a:rPr lang="en-US" sz="3200" dirty="0" smtClean="0"/>
              <a:t> production: theory aspects</a:t>
            </a:r>
            <a:endParaRPr lang="en-US" sz="3200" dirty="0"/>
          </a:p>
        </p:txBody>
      </p:sp>
      <p:sp>
        <p:nvSpPr>
          <p:cNvPr id="2054" name="7 CuadroTexto"/>
          <p:cNvSpPr txBox="1">
            <a:spLocks noChangeArrowheads="1"/>
          </p:cNvSpPr>
          <p:nvPr/>
        </p:nvSpPr>
        <p:spPr bwMode="auto">
          <a:xfrm>
            <a:off x="1571625" y="3571875"/>
            <a:ext cx="6113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Elena G. Ferreiro</a:t>
            </a:r>
          </a:p>
          <a:p>
            <a:pPr algn="ctr"/>
            <a:r>
              <a:rPr lang="es-ES" sz="2400">
                <a:latin typeface="Calibri" pitchFamily="34" charset="0"/>
              </a:rPr>
              <a:t>Universidade de Santiago de Compostela, Spain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DDDDD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Hard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Probes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2012, 27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May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1 June 2012, Cagliari (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Sardinia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Italy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es-E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charmonium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suppression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in a QGP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633" y="1088421"/>
            <a:ext cx="3218833" cy="219770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58522" y="642918"/>
            <a:ext cx="36276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(T) </a:t>
            </a:r>
            <a:r>
              <a:rPr lang="en-US" sz="2100" b="1" dirty="0" smtClean="0">
                <a:solidFill>
                  <a:srgbClr val="C00000"/>
                </a:solidFill>
                <a:latin typeface="+mn-lt"/>
              </a:rPr>
              <a:t>depends on temperature</a:t>
            </a:r>
            <a:endParaRPr lang="es-ES" sz="2100" dirty="0"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00594" y="571480"/>
            <a:ext cx="5000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dirty="0" err="1" smtClean="0">
                <a:latin typeface="+mn-lt"/>
              </a:rPr>
              <a:t>quarkonium</a:t>
            </a:r>
            <a:r>
              <a:rPr lang="en-US" sz="2000" dirty="0" smtClean="0">
                <a:latin typeface="+mn-lt"/>
              </a:rPr>
              <a:t> states are characterized by</a:t>
            </a:r>
          </a:p>
          <a:p>
            <a:r>
              <a:rPr lang="es-ES" sz="2000" dirty="0" smtClean="0">
                <a:latin typeface="+mn-lt"/>
              </a:rPr>
              <a:t>• </a:t>
            </a:r>
            <a:r>
              <a:rPr lang="es-ES" sz="2000" dirty="0" err="1" smtClean="0">
                <a:latin typeface="+mn-lt"/>
              </a:rPr>
              <a:t>the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binding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energy</a:t>
            </a:r>
            <a:endParaRPr lang="es-ES" sz="2000" dirty="0" smtClean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• </a:t>
            </a:r>
            <a:r>
              <a:rPr lang="es-ES" sz="2000" dirty="0" err="1" smtClean="0">
                <a:latin typeface="+mn-lt"/>
              </a:rPr>
              <a:t>radius</a:t>
            </a:r>
            <a:endParaRPr lang="es-ES" sz="2000" dirty="0"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55106"/>
            <a:ext cx="2786082" cy="21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0" y="3429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+mn-lt"/>
              </a:rPr>
              <a:t>Debye screening condition </a:t>
            </a:r>
            <a:r>
              <a:rPr lang="en-US" sz="2000" b="1" dirty="0" smtClean="0">
                <a:latin typeface="+mn-lt"/>
              </a:rPr>
              <a:t>r &gt; </a:t>
            </a:r>
            <a:r>
              <a:rPr lang="en-US" sz="2000" b="1" dirty="0" err="1" smtClean="0">
                <a:latin typeface="Symbol" pitchFamily="18" charset="2"/>
              </a:rPr>
              <a:t>l</a:t>
            </a:r>
            <a:r>
              <a:rPr lang="en-US" sz="2000" b="1" baseline="-25000" dirty="0" err="1" smtClean="0">
                <a:latin typeface="+mn-lt"/>
              </a:rPr>
              <a:t>D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will</a:t>
            </a:r>
          </a:p>
          <a:p>
            <a:r>
              <a:rPr lang="es-ES" sz="2000" dirty="0" err="1" smtClean="0">
                <a:latin typeface="+mn-lt"/>
              </a:rPr>
              <a:t>occur</a:t>
            </a:r>
            <a:r>
              <a:rPr lang="es-ES" sz="2000" dirty="0" smtClean="0">
                <a:latin typeface="+mn-lt"/>
              </a:rPr>
              <a:t> at </a:t>
            </a:r>
            <a:r>
              <a:rPr lang="es-ES" sz="2000" dirty="0" err="1" smtClean="0">
                <a:latin typeface="+mn-lt"/>
              </a:rPr>
              <a:t>different</a:t>
            </a:r>
            <a:r>
              <a:rPr lang="es-ES" sz="2000" dirty="0" smtClean="0">
                <a:latin typeface="+mn-lt"/>
              </a:rPr>
              <a:t> T </a:t>
            </a:r>
            <a:r>
              <a:rPr lang="es-ES" sz="2000" dirty="0" err="1" smtClean="0">
                <a:latin typeface="+mn-lt"/>
              </a:rPr>
              <a:t>for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the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different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species</a:t>
            </a:r>
            <a:endParaRPr lang="es-ES" sz="2000" dirty="0">
              <a:latin typeface="+mn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4786" y="4572008"/>
            <a:ext cx="5472122" cy="1811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0" y="4786322"/>
            <a:ext cx="3857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J/ψ suppression can be due to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• the melting of the J/ψ  itself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• the melting of excited states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  which feed down to J/ψ</a:t>
            </a:r>
            <a:endParaRPr lang="es-ES" sz="2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32" name="Group 5"/>
          <p:cNvGrpSpPr/>
          <p:nvPr/>
        </p:nvGrpSpPr>
        <p:grpSpPr>
          <a:xfrm>
            <a:off x="5502578" y="2857496"/>
            <a:ext cx="3562795" cy="1928826"/>
            <a:chOff x="4337623" y="3124200"/>
            <a:chExt cx="4272977" cy="3201698"/>
          </a:xfrm>
        </p:grpSpPr>
        <p:grpSp>
          <p:nvGrpSpPr>
            <p:cNvPr id="133" name="Group 18"/>
            <p:cNvGrpSpPr/>
            <p:nvPr/>
          </p:nvGrpSpPr>
          <p:grpSpPr>
            <a:xfrm>
              <a:off x="4337623" y="4143376"/>
              <a:ext cx="2775076" cy="1005840"/>
              <a:chOff x="990606" y="2028824"/>
              <a:chExt cx="2775076" cy="1005840"/>
            </a:xfrm>
          </p:grpSpPr>
          <p:grpSp>
            <p:nvGrpSpPr>
              <p:cNvPr id="156" name="Group 19"/>
              <p:cNvGrpSpPr/>
              <p:nvPr/>
            </p:nvGrpSpPr>
            <p:grpSpPr>
              <a:xfrm>
                <a:off x="990606" y="2028824"/>
                <a:ext cx="1005840" cy="1005840"/>
                <a:chOff x="990606" y="2057400"/>
                <a:chExt cx="1005840" cy="1005840"/>
              </a:xfrm>
            </p:grpSpPr>
            <p:sp>
              <p:nvSpPr>
                <p:cNvPr id="163" name="Oval 26"/>
                <p:cNvSpPr>
                  <a:spLocks noChangeAspect="1"/>
                </p:cNvSpPr>
                <p:nvPr/>
              </p:nvSpPr>
              <p:spPr bwMode="auto">
                <a:xfrm>
                  <a:off x="990606" y="2057400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rgbClr val="33CC33"/>
                    </a:gs>
                    <a:gs pos="29000">
                      <a:srgbClr val="66FF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64" name="TextBox 27"/>
                <p:cNvSpPr txBox="1"/>
                <p:nvPr/>
              </p:nvSpPr>
              <p:spPr>
                <a:xfrm>
                  <a:off x="1065363" y="2361366"/>
                  <a:ext cx="9204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(2S)</a:t>
                  </a:r>
                  <a:endParaRPr lang="it-IT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7" name="Group 20"/>
              <p:cNvGrpSpPr/>
              <p:nvPr/>
            </p:nvGrpSpPr>
            <p:grpSpPr>
              <a:xfrm>
                <a:off x="3124200" y="2245995"/>
                <a:ext cx="641482" cy="628650"/>
                <a:chOff x="3810000" y="2245995"/>
                <a:chExt cx="641482" cy="628650"/>
              </a:xfrm>
            </p:grpSpPr>
            <p:sp>
              <p:nvSpPr>
                <p:cNvPr id="161" name="Oval 24"/>
                <p:cNvSpPr>
                  <a:spLocks noChangeAspect="1"/>
                </p:cNvSpPr>
                <p:nvPr/>
              </p:nvSpPr>
              <p:spPr bwMode="auto">
                <a:xfrm>
                  <a:off x="3810000" y="2245995"/>
                  <a:ext cx="641482" cy="628650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rgbClr val="0000FF"/>
                    </a:gs>
                    <a:gs pos="29000">
                      <a:srgbClr val="0099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62" name="TextBox 25"/>
                <p:cNvSpPr txBox="1"/>
                <p:nvPr/>
              </p:nvSpPr>
              <p:spPr>
                <a:xfrm>
                  <a:off x="3812000" y="2361366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J/</a:t>
                  </a:r>
                  <a:endParaRPr lang="it-IT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8" name="Group 21"/>
              <p:cNvGrpSpPr/>
              <p:nvPr/>
            </p:nvGrpSpPr>
            <p:grpSpPr>
              <a:xfrm>
                <a:off x="2133600" y="2141220"/>
                <a:ext cx="838200" cy="838200"/>
                <a:chOff x="2470288" y="2141220"/>
                <a:chExt cx="838200" cy="838200"/>
              </a:xfrm>
            </p:grpSpPr>
            <p:sp>
              <p:nvSpPr>
                <p:cNvPr id="159" name="Oval 22"/>
                <p:cNvSpPr/>
                <p:nvPr/>
              </p:nvSpPr>
              <p:spPr bwMode="auto">
                <a:xfrm>
                  <a:off x="2470288" y="2141220"/>
                  <a:ext cx="838200" cy="838200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rgbClr val="C00000"/>
                    </a:gs>
                    <a:gs pos="29000">
                      <a:srgbClr val="FF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60" name="TextBox 23"/>
                <p:cNvSpPr txBox="1"/>
                <p:nvPr/>
              </p:nvSpPr>
              <p:spPr>
                <a:xfrm>
                  <a:off x="2688852" y="2361366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</a:t>
                  </a:r>
                  <a:r>
                    <a:rPr lang="it-IT" b="1" baseline="-25000" dirty="0" smtClean="0">
                      <a:solidFill>
                        <a:srgbClr val="FFFFFF"/>
                      </a:solidFill>
                      <a:sym typeface="Symbol"/>
                    </a:rPr>
                    <a:t>c</a:t>
                  </a:r>
                  <a:endParaRPr lang="it-IT" b="1" baseline="-250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34" name="TextBox 3"/>
            <p:cNvSpPr txBox="1"/>
            <p:nvPr/>
          </p:nvSpPr>
          <p:spPr>
            <a:xfrm>
              <a:off x="6820684" y="5357273"/>
              <a:ext cx="840295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T&lt;</a:t>
              </a:r>
              <a:r>
                <a:rPr lang="en-US" b="1" dirty="0" err="1" smtClean="0"/>
                <a:t>T</a:t>
              </a:r>
              <a:r>
                <a:rPr lang="en-US" sz="2800" b="1" baseline="-25000" dirty="0" err="1" smtClean="0"/>
                <a:t>c</a:t>
              </a:r>
              <a:endParaRPr lang="it-IT" sz="2800" b="1" baseline="-25000" dirty="0"/>
            </a:p>
          </p:txBody>
        </p:sp>
        <p:grpSp>
          <p:nvGrpSpPr>
            <p:cNvPr id="135" name="Group 4"/>
            <p:cNvGrpSpPr/>
            <p:nvPr/>
          </p:nvGrpSpPr>
          <p:grpSpPr>
            <a:xfrm>
              <a:off x="7465430" y="3124200"/>
              <a:ext cx="1145170" cy="5319847"/>
              <a:chOff x="7465430" y="3124200"/>
              <a:chExt cx="1145170" cy="5319847"/>
            </a:xfrm>
          </p:grpSpPr>
          <p:sp>
            <p:nvSpPr>
              <p:cNvPr id="136" name="AutoShape 9"/>
              <p:cNvSpPr>
                <a:spLocks noChangeArrowheads="1"/>
              </p:cNvSpPr>
              <p:nvPr/>
            </p:nvSpPr>
            <p:spPr bwMode="auto">
              <a:xfrm>
                <a:off x="8156947" y="3124200"/>
                <a:ext cx="275154" cy="3132153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7" name="Oval 10"/>
              <p:cNvSpPr>
                <a:spLocks noChangeArrowheads="1"/>
              </p:cNvSpPr>
              <p:nvPr/>
            </p:nvSpPr>
            <p:spPr bwMode="auto">
              <a:xfrm>
                <a:off x="7968573" y="5733328"/>
                <a:ext cx="642027" cy="592570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38" name="Rectangle 11"/>
              <p:cNvSpPr>
                <a:spLocks noChangeArrowheads="1"/>
              </p:cNvSpPr>
              <p:nvPr/>
            </p:nvSpPr>
            <p:spPr bwMode="auto">
              <a:xfrm>
                <a:off x="8219738" y="4913710"/>
                <a:ext cx="183436" cy="821633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139" name="Group 12"/>
              <p:cNvGrpSpPr>
                <a:grpSpLocks/>
              </p:cNvGrpSpPr>
              <p:nvPr/>
            </p:nvGrpSpPr>
            <p:grpSpPr bwMode="auto">
              <a:xfrm rot="10800000">
                <a:off x="8194622" y="8164666"/>
                <a:ext cx="91718" cy="1200"/>
                <a:chOff x="768" y="1296"/>
                <a:chExt cx="96" cy="1200"/>
              </a:xfrm>
            </p:grpSpPr>
            <p:sp>
              <p:nvSpPr>
                <p:cNvPr id="150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2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3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5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140" name="Group 19"/>
              <p:cNvGrpSpPr>
                <a:grpSpLocks/>
              </p:cNvGrpSpPr>
              <p:nvPr/>
            </p:nvGrpSpPr>
            <p:grpSpPr bwMode="auto">
              <a:xfrm rot="10800000" flipH="1">
                <a:off x="8194622" y="8442847"/>
                <a:ext cx="103182" cy="1200"/>
                <a:chOff x="768" y="1296"/>
                <a:chExt cx="96" cy="1200"/>
              </a:xfrm>
            </p:grpSpPr>
            <p:sp>
              <p:nvSpPr>
                <p:cNvPr id="144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4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4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47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4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4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41" name="AutoShape 32"/>
              <p:cNvSpPr>
                <a:spLocks noChangeArrowheads="1"/>
              </p:cNvSpPr>
              <p:nvPr/>
            </p:nvSpPr>
            <p:spPr bwMode="auto">
              <a:xfrm rot="1037806">
                <a:off x="8073711" y="5821388"/>
                <a:ext cx="182608" cy="33768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42" name="TextBox 71"/>
              <p:cNvSpPr txBox="1"/>
              <p:nvPr/>
            </p:nvSpPr>
            <p:spPr>
              <a:xfrm>
                <a:off x="7465430" y="4088482"/>
                <a:ext cx="836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c</a:t>
                </a:r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3" name="Straight Connector 73"/>
              <p:cNvCxnSpPr/>
              <p:nvPr/>
            </p:nvCxnSpPr>
            <p:spPr bwMode="auto">
              <a:xfrm>
                <a:off x="7886961" y="4330300"/>
                <a:ext cx="396000" cy="503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65" name="Group 162"/>
          <p:cNvGrpSpPr/>
          <p:nvPr/>
        </p:nvGrpSpPr>
        <p:grpSpPr>
          <a:xfrm>
            <a:off x="5564912" y="2856198"/>
            <a:ext cx="3500462" cy="1928826"/>
            <a:chOff x="760557" y="990600"/>
            <a:chExt cx="4198220" cy="3201698"/>
          </a:xfrm>
        </p:grpSpPr>
        <p:grpSp>
          <p:nvGrpSpPr>
            <p:cNvPr id="166" name="Group 163"/>
            <p:cNvGrpSpPr/>
            <p:nvPr/>
          </p:nvGrpSpPr>
          <p:grpSpPr>
            <a:xfrm>
              <a:off x="760557" y="2122172"/>
              <a:ext cx="2700319" cy="838200"/>
              <a:chOff x="1065363" y="2141220"/>
              <a:chExt cx="2700319" cy="838200"/>
            </a:xfrm>
          </p:grpSpPr>
          <p:sp>
            <p:nvSpPr>
              <p:cNvPr id="189" name="TextBox 186"/>
              <p:cNvSpPr txBox="1"/>
              <p:nvPr/>
            </p:nvSpPr>
            <p:spPr>
              <a:xfrm>
                <a:off x="1065363" y="2332790"/>
                <a:ext cx="920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FFFF"/>
                    </a:solidFill>
                    <a:sym typeface="Symbol"/>
                  </a:rPr>
                  <a:t>(2S)</a:t>
                </a:r>
                <a:endParaRPr lang="it-IT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0" name="Group 187"/>
              <p:cNvGrpSpPr/>
              <p:nvPr/>
            </p:nvGrpSpPr>
            <p:grpSpPr>
              <a:xfrm>
                <a:off x="3124200" y="2245995"/>
                <a:ext cx="641482" cy="628650"/>
                <a:chOff x="3810000" y="2245995"/>
                <a:chExt cx="641482" cy="628650"/>
              </a:xfrm>
            </p:grpSpPr>
            <p:sp>
              <p:nvSpPr>
                <p:cNvPr id="194" name="Oval 191"/>
                <p:cNvSpPr>
                  <a:spLocks noChangeAspect="1"/>
                </p:cNvSpPr>
                <p:nvPr/>
              </p:nvSpPr>
              <p:spPr bwMode="auto">
                <a:xfrm>
                  <a:off x="3810000" y="2245995"/>
                  <a:ext cx="641482" cy="628650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rgbClr val="0000FF"/>
                    </a:gs>
                    <a:gs pos="29000">
                      <a:srgbClr val="0099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95" name="TextBox 192"/>
                <p:cNvSpPr txBox="1"/>
                <p:nvPr/>
              </p:nvSpPr>
              <p:spPr>
                <a:xfrm>
                  <a:off x="3812000" y="2361366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J/</a:t>
                  </a:r>
                  <a:endParaRPr lang="it-IT" b="1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1" name="Group 188"/>
              <p:cNvGrpSpPr/>
              <p:nvPr/>
            </p:nvGrpSpPr>
            <p:grpSpPr>
              <a:xfrm>
                <a:off x="2133600" y="2141220"/>
                <a:ext cx="838200" cy="838200"/>
                <a:chOff x="2470288" y="2141220"/>
                <a:chExt cx="838200" cy="838200"/>
              </a:xfrm>
            </p:grpSpPr>
            <p:sp>
              <p:nvSpPr>
                <p:cNvPr id="192" name="Oval 189"/>
                <p:cNvSpPr/>
                <p:nvPr/>
              </p:nvSpPr>
              <p:spPr bwMode="auto">
                <a:xfrm>
                  <a:off x="2470288" y="2141220"/>
                  <a:ext cx="838200" cy="838200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rgbClr val="C00000"/>
                    </a:gs>
                    <a:gs pos="29000">
                      <a:srgbClr val="FF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93" name="TextBox 190"/>
                <p:cNvSpPr txBox="1"/>
                <p:nvPr/>
              </p:nvSpPr>
              <p:spPr>
                <a:xfrm>
                  <a:off x="2688852" y="2361366"/>
                  <a:ext cx="4010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</a:t>
                  </a:r>
                  <a:r>
                    <a:rPr lang="it-IT" b="1" baseline="-25000" dirty="0" smtClean="0">
                      <a:solidFill>
                        <a:srgbClr val="FFFFFF"/>
                      </a:solidFill>
                      <a:sym typeface="Symbol"/>
                    </a:rPr>
                    <a:t>c</a:t>
                  </a:r>
                  <a:endParaRPr lang="it-IT" b="1" baseline="-250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67" name="TextBox 164"/>
            <p:cNvSpPr txBox="1"/>
            <p:nvPr/>
          </p:nvSpPr>
          <p:spPr>
            <a:xfrm>
              <a:off x="3168861" y="3223673"/>
              <a:ext cx="840295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T~T</a:t>
              </a:r>
              <a:r>
                <a:rPr lang="en-US" sz="2800" b="1" baseline="-25000" dirty="0" err="1" smtClean="0"/>
                <a:t>c</a:t>
              </a:r>
              <a:endParaRPr lang="it-IT" sz="2800" b="1" baseline="-25000" dirty="0"/>
            </a:p>
          </p:txBody>
        </p:sp>
        <p:grpSp>
          <p:nvGrpSpPr>
            <p:cNvPr id="168" name="Group 165"/>
            <p:cNvGrpSpPr/>
            <p:nvPr/>
          </p:nvGrpSpPr>
          <p:grpSpPr>
            <a:xfrm>
              <a:off x="3813607" y="990600"/>
              <a:ext cx="1145170" cy="5319847"/>
              <a:chOff x="7465430" y="3124200"/>
              <a:chExt cx="1145170" cy="5319847"/>
            </a:xfrm>
          </p:grpSpPr>
          <p:sp>
            <p:nvSpPr>
              <p:cNvPr id="169" name="AutoShape 9"/>
              <p:cNvSpPr>
                <a:spLocks noChangeArrowheads="1"/>
              </p:cNvSpPr>
              <p:nvPr/>
            </p:nvSpPr>
            <p:spPr bwMode="auto">
              <a:xfrm>
                <a:off x="8156947" y="3124200"/>
                <a:ext cx="275154" cy="3132153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0" name="Oval 10"/>
              <p:cNvSpPr>
                <a:spLocks noChangeArrowheads="1"/>
              </p:cNvSpPr>
              <p:nvPr/>
            </p:nvSpPr>
            <p:spPr bwMode="auto">
              <a:xfrm>
                <a:off x="7968573" y="5733328"/>
                <a:ext cx="642027" cy="592570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1" name="Rectangle 11"/>
              <p:cNvSpPr>
                <a:spLocks noChangeArrowheads="1"/>
              </p:cNvSpPr>
              <p:nvPr/>
            </p:nvSpPr>
            <p:spPr bwMode="auto">
              <a:xfrm>
                <a:off x="8219738" y="4326824"/>
                <a:ext cx="180000" cy="151200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172" name="Group 12"/>
              <p:cNvGrpSpPr>
                <a:grpSpLocks/>
              </p:cNvGrpSpPr>
              <p:nvPr/>
            </p:nvGrpSpPr>
            <p:grpSpPr bwMode="auto">
              <a:xfrm rot="10800000">
                <a:off x="8194622" y="8164666"/>
                <a:ext cx="91718" cy="1200"/>
                <a:chOff x="768" y="1296"/>
                <a:chExt cx="96" cy="1200"/>
              </a:xfrm>
            </p:grpSpPr>
            <p:sp>
              <p:nvSpPr>
                <p:cNvPr id="18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7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8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173" name="Group 19"/>
              <p:cNvGrpSpPr>
                <a:grpSpLocks/>
              </p:cNvGrpSpPr>
              <p:nvPr/>
            </p:nvGrpSpPr>
            <p:grpSpPr bwMode="auto">
              <a:xfrm rot="10800000" flipH="1">
                <a:off x="8194622" y="8442847"/>
                <a:ext cx="103182" cy="1200"/>
                <a:chOff x="768" y="1296"/>
                <a:chExt cx="96" cy="1200"/>
              </a:xfrm>
            </p:grpSpPr>
            <p:sp>
              <p:nvSpPr>
                <p:cNvPr id="177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78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79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0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1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82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74" name="AutoShape 32"/>
              <p:cNvSpPr>
                <a:spLocks noChangeArrowheads="1"/>
              </p:cNvSpPr>
              <p:nvPr/>
            </p:nvSpPr>
            <p:spPr bwMode="auto">
              <a:xfrm rot="1037806">
                <a:off x="8073711" y="5821388"/>
                <a:ext cx="182608" cy="33768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75" name="TextBox 172"/>
              <p:cNvSpPr txBox="1"/>
              <p:nvPr/>
            </p:nvSpPr>
            <p:spPr>
              <a:xfrm>
                <a:off x="7465430" y="4088482"/>
                <a:ext cx="836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c</a:t>
                </a:r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6" name="Straight Connector 173"/>
              <p:cNvCxnSpPr/>
              <p:nvPr/>
            </p:nvCxnSpPr>
            <p:spPr bwMode="auto">
              <a:xfrm>
                <a:off x="7886961" y="4330300"/>
                <a:ext cx="396000" cy="503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96" name="Group 193"/>
          <p:cNvGrpSpPr/>
          <p:nvPr/>
        </p:nvGrpSpPr>
        <p:grpSpPr>
          <a:xfrm>
            <a:off x="5564912" y="2856198"/>
            <a:ext cx="3500462" cy="1928826"/>
            <a:chOff x="760557" y="990600"/>
            <a:chExt cx="4198220" cy="3201698"/>
          </a:xfrm>
        </p:grpSpPr>
        <p:grpSp>
          <p:nvGrpSpPr>
            <p:cNvPr id="197" name="Group 194"/>
            <p:cNvGrpSpPr/>
            <p:nvPr/>
          </p:nvGrpSpPr>
          <p:grpSpPr>
            <a:xfrm>
              <a:off x="760557" y="2226947"/>
              <a:ext cx="2700319" cy="628650"/>
              <a:chOff x="1065363" y="2245995"/>
              <a:chExt cx="2700319" cy="628650"/>
            </a:xfrm>
          </p:grpSpPr>
          <p:sp>
            <p:nvSpPr>
              <p:cNvPr id="220" name="TextBox 217"/>
              <p:cNvSpPr txBox="1"/>
              <p:nvPr/>
            </p:nvSpPr>
            <p:spPr>
              <a:xfrm>
                <a:off x="1065363" y="2332790"/>
                <a:ext cx="920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FFFF"/>
                    </a:solidFill>
                    <a:sym typeface="Symbol"/>
                  </a:rPr>
                  <a:t>(2S)</a:t>
                </a:r>
                <a:endParaRPr lang="it-IT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1" name="Group 218"/>
              <p:cNvGrpSpPr/>
              <p:nvPr/>
            </p:nvGrpSpPr>
            <p:grpSpPr>
              <a:xfrm>
                <a:off x="3124200" y="2245995"/>
                <a:ext cx="641482" cy="628650"/>
                <a:chOff x="3810000" y="2245995"/>
                <a:chExt cx="641482" cy="628650"/>
              </a:xfrm>
            </p:grpSpPr>
            <p:sp>
              <p:nvSpPr>
                <p:cNvPr id="223" name="Oval 220"/>
                <p:cNvSpPr>
                  <a:spLocks noChangeAspect="1"/>
                </p:cNvSpPr>
                <p:nvPr/>
              </p:nvSpPr>
              <p:spPr bwMode="auto">
                <a:xfrm>
                  <a:off x="3810000" y="2245995"/>
                  <a:ext cx="641482" cy="628650"/>
                </a:xfrm>
                <a:prstGeom prst="ellipse">
                  <a:avLst/>
                </a:prstGeom>
                <a:gradFill flip="none" rotWithShape="1">
                  <a:gsLst>
                    <a:gs pos="93000">
                      <a:srgbClr val="0000FF"/>
                    </a:gs>
                    <a:gs pos="29000">
                      <a:srgbClr val="0099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24" name="TextBox 221"/>
                <p:cNvSpPr txBox="1"/>
                <p:nvPr/>
              </p:nvSpPr>
              <p:spPr>
                <a:xfrm>
                  <a:off x="3812000" y="2361366"/>
                  <a:ext cx="63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b="1" dirty="0" smtClean="0">
                      <a:solidFill>
                        <a:srgbClr val="FFFFFF"/>
                      </a:solidFill>
                      <a:sym typeface="Symbol"/>
                    </a:rPr>
                    <a:t>J/</a:t>
                  </a:r>
                  <a:endParaRPr lang="it-IT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2" name="TextBox 219"/>
              <p:cNvSpPr txBox="1"/>
              <p:nvPr/>
            </p:nvSpPr>
            <p:spPr>
              <a:xfrm>
                <a:off x="2352164" y="236136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FFFF"/>
                    </a:solidFill>
                    <a:sym typeface="Symbol"/>
                  </a:rPr>
                  <a:t></a:t>
                </a:r>
                <a:r>
                  <a:rPr lang="it-IT" b="1" baseline="-25000" dirty="0" smtClean="0">
                    <a:solidFill>
                      <a:srgbClr val="FFFFFF"/>
                    </a:solidFill>
                    <a:sym typeface="Symbol"/>
                  </a:rPr>
                  <a:t>c</a:t>
                </a:r>
                <a:endParaRPr lang="it-IT" b="1" baseline="-25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8" name="TextBox 195"/>
            <p:cNvSpPr txBox="1"/>
            <p:nvPr/>
          </p:nvSpPr>
          <p:spPr>
            <a:xfrm>
              <a:off x="3168861" y="3223673"/>
              <a:ext cx="1250663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T~1.1T</a:t>
              </a:r>
              <a:r>
                <a:rPr lang="en-US" sz="2800" b="1" baseline="-25000" dirty="0" smtClean="0"/>
                <a:t>c</a:t>
              </a:r>
              <a:endParaRPr lang="it-IT" sz="2800" b="1" baseline="-25000" dirty="0"/>
            </a:p>
          </p:txBody>
        </p:sp>
        <p:grpSp>
          <p:nvGrpSpPr>
            <p:cNvPr id="199" name="Group 196"/>
            <p:cNvGrpSpPr/>
            <p:nvPr/>
          </p:nvGrpSpPr>
          <p:grpSpPr>
            <a:xfrm>
              <a:off x="3813607" y="990600"/>
              <a:ext cx="1145170" cy="5319847"/>
              <a:chOff x="7465430" y="3124200"/>
              <a:chExt cx="1145170" cy="5319847"/>
            </a:xfrm>
          </p:grpSpPr>
          <p:sp>
            <p:nvSpPr>
              <p:cNvPr id="200" name="AutoShape 9"/>
              <p:cNvSpPr>
                <a:spLocks noChangeArrowheads="1"/>
              </p:cNvSpPr>
              <p:nvPr/>
            </p:nvSpPr>
            <p:spPr bwMode="auto">
              <a:xfrm>
                <a:off x="8156947" y="3124200"/>
                <a:ext cx="275154" cy="3132153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01" name="Oval 10"/>
              <p:cNvSpPr>
                <a:spLocks noChangeArrowheads="1"/>
              </p:cNvSpPr>
              <p:nvPr/>
            </p:nvSpPr>
            <p:spPr bwMode="auto">
              <a:xfrm>
                <a:off x="7968573" y="5733328"/>
                <a:ext cx="642027" cy="592570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02" name="Rectangle 11"/>
              <p:cNvSpPr>
                <a:spLocks noChangeArrowheads="1"/>
              </p:cNvSpPr>
              <p:nvPr/>
            </p:nvSpPr>
            <p:spPr bwMode="auto">
              <a:xfrm>
                <a:off x="8240480" y="4088482"/>
                <a:ext cx="159257" cy="1750342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203" name="Group 12"/>
              <p:cNvGrpSpPr>
                <a:grpSpLocks/>
              </p:cNvGrpSpPr>
              <p:nvPr/>
            </p:nvGrpSpPr>
            <p:grpSpPr bwMode="auto">
              <a:xfrm rot="10800000">
                <a:off x="8194622" y="8164666"/>
                <a:ext cx="91718" cy="1200"/>
                <a:chOff x="768" y="1296"/>
                <a:chExt cx="96" cy="1200"/>
              </a:xfrm>
            </p:grpSpPr>
            <p:sp>
              <p:nvSpPr>
                <p:cNvPr id="21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5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6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7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8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9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204" name="Group 19"/>
              <p:cNvGrpSpPr>
                <a:grpSpLocks/>
              </p:cNvGrpSpPr>
              <p:nvPr/>
            </p:nvGrpSpPr>
            <p:grpSpPr bwMode="auto">
              <a:xfrm rot="10800000" flipH="1">
                <a:off x="8194622" y="8442847"/>
                <a:ext cx="103182" cy="1200"/>
                <a:chOff x="768" y="1296"/>
                <a:chExt cx="96" cy="1200"/>
              </a:xfrm>
            </p:grpSpPr>
            <p:sp>
              <p:nvSpPr>
                <p:cNvPr id="20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09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1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2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13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205" name="AutoShape 32"/>
              <p:cNvSpPr>
                <a:spLocks noChangeArrowheads="1"/>
              </p:cNvSpPr>
              <p:nvPr/>
            </p:nvSpPr>
            <p:spPr bwMode="auto">
              <a:xfrm rot="1037806">
                <a:off x="8073711" y="5821388"/>
                <a:ext cx="182608" cy="33768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06" name="TextBox 203"/>
              <p:cNvSpPr txBox="1"/>
              <p:nvPr/>
            </p:nvSpPr>
            <p:spPr>
              <a:xfrm>
                <a:off x="7465430" y="4088482"/>
                <a:ext cx="836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c</a:t>
                </a:r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7" name="Straight Connector 204"/>
              <p:cNvCxnSpPr/>
              <p:nvPr/>
            </p:nvCxnSpPr>
            <p:spPr bwMode="auto">
              <a:xfrm>
                <a:off x="7886961" y="4330300"/>
                <a:ext cx="396000" cy="503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25" name="Group 222"/>
          <p:cNvGrpSpPr/>
          <p:nvPr/>
        </p:nvGrpSpPr>
        <p:grpSpPr>
          <a:xfrm>
            <a:off x="5572132" y="2857496"/>
            <a:ext cx="3500462" cy="1928826"/>
            <a:chOff x="760557" y="990600"/>
            <a:chExt cx="4198220" cy="3201698"/>
          </a:xfrm>
        </p:grpSpPr>
        <p:grpSp>
          <p:nvGrpSpPr>
            <p:cNvPr id="226" name="Group 223"/>
            <p:cNvGrpSpPr/>
            <p:nvPr/>
          </p:nvGrpSpPr>
          <p:grpSpPr>
            <a:xfrm>
              <a:off x="760557" y="2313742"/>
              <a:ext cx="2691138" cy="397908"/>
              <a:chOff x="1065363" y="2332790"/>
              <a:chExt cx="2691138" cy="397908"/>
            </a:xfrm>
          </p:grpSpPr>
          <p:sp>
            <p:nvSpPr>
              <p:cNvPr id="249" name="TextBox 246"/>
              <p:cNvSpPr txBox="1"/>
              <p:nvPr/>
            </p:nvSpPr>
            <p:spPr>
              <a:xfrm>
                <a:off x="1065363" y="233279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FFFF"/>
                    </a:solidFill>
                    <a:sym typeface="Symbol"/>
                  </a:rPr>
                  <a:t>(2S)</a:t>
                </a:r>
                <a:endParaRPr lang="it-IT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TextBox 247"/>
              <p:cNvSpPr txBox="1"/>
              <p:nvPr/>
            </p:nvSpPr>
            <p:spPr>
              <a:xfrm>
                <a:off x="3126200" y="2361366"/>
                <a:ext cx="630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FFFF"/>
                    </a:solidFill>
                    <a:sym typeface="Symbol"/>
                  </a:rPr>
                  <a:t>J/</a:t>
                </a:r>
                <a:endParaRPr lang="it-IT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1" name="TextBox 248"/>
              <p:cNvSpPr txBox="1"/>
              <p:nvPr/>
            </p:nvSpPr>
            <p:spPr>
              <a:xfrm>
                <a:off x="2352164" y="2361366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FFFF"/>
                    </a:solidFill>
                    <a:sym typeface="Symbol"/>
                  </a:rPr>
                  <a:t></a:t>
                </a:r>
                <a:r>
                  <a:rPr lang="it-IT" b="1" baseline="-25000" dirty="0" smtClean="0">
                    <a:solidFill>
                      <a:srgbClr val="FFFFFF"/>
                    </a:solidFill>
                    <a:sym typeface="Symbol"/>
                  </a:rPr>
                  <a:t>c</a:t>
                </a:r>
                <a:endParaRPr lang="it-IT" b="1" baseline="-25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7" name="TextBox 224"/>
            <p:cNvSpPr txBox="1"/>
            <p:nvPr/>
          </p:nvSpPr>
          <p:spPr>
            <a:xfrm>
              <a:off x="3168861" y="3223673"/>
              <a:ext cx="104067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T&gt;&gt;</a:t>
              </a:r>
              <a:r>
                <a:rPr lang="en-US" b="1" dirty="0" err="1" smtClean="0"/>
                <a:t>T</a:t>
              </a:r>
              <a:r>
                <a:rPr lang="en-US" sz="2800" b="1" baseline="-25000" dirty="0" err="1" smtClean="0"/>
                <a:t>c</a:t>
              </a:r>
              <a:endParaRPr lang="it-IT" sz="2800" b="1" baseline="-25000" dirty="0"/>
            </a:p>
          </p:txBody>
        </p:sp>
        <p:grpSp>
          <p:nvGrpSpPr>
            <p:cNvPr id="228" name="Group 225"/>
            <p:cNvGrpSpPr/>
            <p:nvPr/>
          </p:nvGrpSpPr>
          <p:grpSpPr>
            <a:xfrm>
              <a:off x="3813607" y="990600"/>
              <a:ext cx="1145170" cy="5319847"/>
              <a:chOff x="7465430" y="3124200"/>
              <a:chExt cx="1145170" cy="5319847"/>
            </a:xfrm>
          </p:grpSpPr>
          <p:sp>
            <p:nvSpPr>
              <p:cNvPr id="229" name="AutoShape 9"/>
              <p:cNvSpPr>
                <a:spLocks noChangeArrowheads="1"/>
              </p:cNvSpPr>
              <p:nvPr/>
            </p:nvSpPr>
            <p:spPr bwMode="auto">
              <a:xfrm>
                <a:off x="8156947" y="3124200"/>
                <a:ext cx="275154" cy="3132153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0" name="Oval 10"/>
              <p:cNvSpPr>
                <a:spLocks noChangeArrowheads="1"/>
              </p:cNvSpPr>
              <p:nvPr/>
            </p:nvSpPr>
            <p:spPr bwMode="auto">
              <a:xfrm>
                <a:off x="7968573" y="5733328"/>
                <a:ext cx="642027" cy="592570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1" name="Rectangle 11"/>
              <p:cNvSpPr>
                <a:spLocks noChangeArrowheads="1"/>
              </p:cNvSpPr>
              <p:nvPr/>
            </p:nvSpPr>
            <p:spPr bwMode="auto">
              <a:xfrm>
                <a:off x="8226191" y="3676648"/>
                <a:ext cx="180000" cy="216000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232" name="Group 12"/>
              <p:cNvGrpSpPr>
                <a:grpSpLocks/>
              </p:cNvGrpSpPr>
              <p:nvPr/>
            </p:nvGrpSpPr>
            <p:grpSpPr bwMode="auto">
              <a:xfrm rot="10800000">
                <a:off x="8194622" y="8164666"/>
                <a:ext cx="91718" cy="1200"/>
                <a:chOff x="768" y="1296"/>
                <a:chExt cx="96" cy="1200"/>
              </a:xfrm>
            </p:grpSpPr>
            <p:sp>
              <p:nvSpPr>
                <p:cNvPr id="24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7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8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233" name="Group 19"/>
              <p:cNvGrpSpPr>
                <a:grpSpLocks/>
              </p:cNvGrpSpPr>
              <p:nvPr/>
            </p:nvGrpSpPr>
            <p:grpSpPr bwMode="auto">
              <a:xfrm rot="10800000" flipH="1">
                <a:off x="8194622" y="8442847"/>
                <a:ext cx="103182" cy="1200"/>
                <a:chOff x="768" y="1296"/>
                <a:chExt cx="96" cy="1200"/>
              </a:xfrm>
            </p:grpSpPr>
            <p:sp>
              <p:nvSpPr>
                <p:cNvPr id="237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2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38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53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39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7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0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01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1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242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249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234" name="AutoShape 32"/>
              <p:cNvSpPr>
                <a:spLocks noChangeArrowheads="1"/>
              </p:cNvSpPr>
              <p:nvPr/>
            </p:nvSpPr>
            <p:spPr bwMode="auto">
              <a:xfrm rot="1037806">
                <a:off x="8073711" y="5821388"/>
                <a:ext cx="182608" cy="337680"/>
              </a:xfrm>
              <a:prstGeom prst="moon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35" name="TextBox 232"/>
              <p:cNvSpPr txBox="1"/>
              <p:nvPr/>
            </p:nvSpPr>
            <p:spPr>
              <a:xfrm>
                <a:off x="7465430" y="4088482"/>
                <a:ext cx="836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c</a:t>
                </a:r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36" name="Straight Connector 233"/>
              <p:cNvCxnSpPr/>
              <p:nvPr/>
            </p:nvCxnSpPr>
            <p:spPr bwMode="auto">
              <a:xfrm>
                <a:off x="7886961" y="4330300"/>
                <a:ext cx="396000" cy="503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6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/>
          <a:srcRect l="17384" t="16052" b="8756"/>
          <a:stretch>
            <a:fillRect/>
          </a:stretch>
        </p:blipFill>
        <p:spPr bwMode="auto">
          <a:xfrm>
            <a:off x="18271" y="857232"/>
            <a:ext cx="5410985" cy="174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-1343520" y="5884458"/>
            <a:ext cx="585417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83372" lvl="2" indent="-260644">
              <a:lnSpc>
                <a:spcPct val="97000"/>
              </a:lnSpc>
              <a:spcBef>
                <a:spcPts val="204"/>
              </a:spcBef>
              <a:buClr>
                <a:srgbClr val="000000"/>
              </a:buClr>
              <a:buSzPct val="45000"/>
            </a:pPr>
            <a:r>
              <a:rPr lang="en-GB" dirty="0">
                <a:solidFill>
                  <a:srgbClr val="00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sequential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screening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in a QGP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0" y="524042"/>
            <a:ext cx="10001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+mn-lt"/>
              </a:rPr>
              <a:t>• </a:t>
            </a:r>
            <a:r>
              <a:rPr lang="es-ES" sz="2000" dirty="0" err="1" smtClean="0">
                <a:latin typeface="+mn-lt"/>
              </a:rPr>
              <a:t>Usually</a:t>
            </a:r>
            <a:r>
              <a:rPr lang="es-ES" sz="2000" dirty="0" smtClean="0">
                <a:latin typeface="+mn-lt"/>
              </a:rPr>
              <a:t>, </a:t>
            </a:r>
            <a:r>
              <a:rPr lang="es-ES" sz="2000" dirty="0" err="1" smtClean="0">
                <a:latin typeface="+mn-lt"/>
              </a:rPr>
              <a:t>one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assumes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that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the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observed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>
                <a:latin typeface="+mn-lt"/>
              </a:rPr>
              <a:t>J/</a:t>
            </a:r>
            <a:r>
              <a:rPr lang="el-GR" sz="2000" dirty="0">
                <a:latin typeface="+mn-lt"/>
              </a:rPr>
              <a:t>ψ </a:t>
            </a:r>
            <a:r>
              <a:rPr lang="es-ES" sz="2000" dirty="0" err="1">
                <a:latin typeface="+mn-lt"/>
              </a:rPr>
              <a:t>production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contains</a:t>
            </a:r>
            <a:r>
              <a:rPr lang="es-ES" sz="2000" dirty="0" smtClean="0">
                <a:latin typeface="+mn-lt"/>
              </a:rPr>
              <a:t>:</a:t>
            </a:r>
            <a:endParaRPr lang="es-ES" sz="2000" dirty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						</a:t>
            </a:r>
            <a:r>
              <a:rPr lang="es-ES" sz="2000" dirty="0" smtClean="0">
                <a:solidFill>
                  <a:srgbClr val="C00000"/>
                </a:solidFill>
                <a:latin typeface="+mn-lt"/>
              </a:rPr>
              <a:t>60% </a:t>
            </a:r>
            <a:r>
              <a:rPr lang="es-ES" sz="2000" dirty="0" err="1">
                <a:solidFill>
                  <a:srgbClr val="C00000"/>
                </a:solidFill>
                <a:latin typeface="+mn-lt"/>
              </a:rPr>
              <a:t>directly</a:t>
            </a:r>
            <a:r>
              <a:rPr lang="es-E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dirty="0" err="1">
                <a:solidFill>
                  <a:srgbClr val="C00000"/>
                </a:solidFill>
                <a:latin typeface="+mn-lt"/>
              </a:rPr>
              <a:t>produced</a:t>
            </a:r>
            <a:r>
              <a:rPr lang="es-ES" sz="2000" dirty="0">
                <a:solidFill>
                  <a:srgbClr val="C00000"/>
                </a:solidFill>
                <a:latin typeface="+mn-lt"/>
              </a:rPr>
              <a:t> 1S </a:t>
            </a:r>
            <a:r>
              <a:rPr lang="es-ES" sz="2000" dirty="0" err="1" smtClean="0">
                <a:solidFill>
                  <a:srgbClr val="C00000"/>
                </a:solidFill>
                <a:latin typeface="+mn-lt"/>
              </a:rPr>
              <a:t>states</a:t>
            </a:r>
            <a:endParaRPr lang="es-ES" sz="200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						30% decay products from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χc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(1P) 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					10% decay products from ψ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′(2S) </a:t>
            </a:r>
            <a:endParaRPr lang="es-E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5572132" y="1783667"/>
            <a:ext cx="3723776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400" b="1" dirty="0">
                <a:solidFill>
                  <a:srgbClr val="DC2300"/>
                </a:solidFill>
                <a:latin typeface="Times New Roman" pitchFamily="18" charset="0"/>
              </a:rPr>
              <a:t>S</a:t>
            </a:r>
            <a:r>
              <a:rPr lang="en-GB" sz="2800" b="1" baseline="-25000" dirty="0">
                <a:solidFill>
                  <a:srgbClr val="DC2300"/>
                </a:solidFill>
                <a:latin typeface="Times New Roman" pitchFamily="18" charset="0"/>
              </a:rPr>
              <a:t>J/</a:t>
            </a:r>
            <a:r>
              <a:rPr lang="en-GB" sz="2800" b="1" baseline="-25000" dirty="0">
                <a:solidFill>
                  <a:srgbClr val="DC2300"/>
                </a:solidFill>
                <a:latin typeface="Symbol" pitchFamily="18" charset="2"/>
              </a:rPr>
              <a:t></a:t>
            </a:r>
            <a:r>
              <a:rPr lang="en-GB" sz="2200" b="1" dirty="0">
                <a:solidFill>
                  <a:srgbClr val="DC2300"/>
                </a:solidFill>
                <a:latin typeface="Symbol" pitchFamily="18" charset="2"/>
              </a:rPr>
              <a:t>= 0.6 </a:t>
            </a:r>
            <a:r>
              <a:rPr lang="en-GB" sz="2200" b="1" dirty="0">
                <a:solidFill>
                  <a:srgbClr val="DC2300"/>
                </a:solidFill>
                <a:latin typeface="Times New Roman" pitchFamily="18" charset="0"/>
              </a:rPr>
              <a:t>S</a:t>
            </a:r>
            <a:r>
              <a:rPr lang="en-GB" sz="2800" b="1" baseline="-25000" dirty="0" smtClean="0">
                <a:solidFill>
                  <a:srgbClr val="DC2300"/>
                </a:solidFill>
                <a:latin typeface="Symbol" pitchFamily="18" charset="2"/>
              </a:rPr>
              <a:t></a:t>
            </a:r>
            <a:r>
              <a:rPr lang="en-GB" sz="2200" b="1" dirty="0" smtClean="0">
                <a:solidFill>
                  <a:srgbClr val="DC2300"/>
                </a:solidFill>
                <a:latin typeface="Times New Roman" pitchFamily="18" charset="0"/>
              </a:rPr>
              <a:t>+</a:t>
            </a:r>
            <a:r>
              <a:rPr lang="en-GB" sz="2200" b="1" dirty="0" smtClean="0">
                <a:solidFill>
                  <a:srgbClr val="DC2300"/>
                </a:solidFill>
                <a:latin typeface="Symbol" pitchFamily="18" charset="2"/>
              </a:rPr>
              <a:t>0.3</a:t>
            </a:r>
            <a:r>
              <a:rPr lang="en-GB" sz="2200" b="1" dirty="0" smtClean="0">
                <a:solidFill>
                  <a:srgbClr val="DC2300"/>
                </a:solidFill>
                <a:latin typeface="Times New Roman" pitchFamily="18" charset="0"/>
              </a:rPr>
              <a:t> </a:t>
            </a:r>
            <a:r>
              <a:rPr lang="en-GB" sz="2200" b="1" dirty="0" err="1" smtClean="0">
                <a:solidFill>
                  <a:srgbClr val="DC2300"/>
                </a:solidFill>
                <a:latin typeface="Times New Roman" pitchFamily="18" charset="0"/>
              </a:rPr>
              <a:t>S</a:t>
            </a:r>
            <a:r>
              <a:rPr lang="en-GB" sz="2800" b="1" baseline="-25000" dirty="0" err="1" smtClean="0">
                <a:solidFill>
                  <a:srgbClr val="DC2300"/>
                </a:solidFill>
                <a:latin typeface="Times New Roman" pitchFamily="18" charset="0"/>
              </a:rPr>
              <a:t>χc</a:t>
            </a:r>
            <a:r>
              <a:rPr lang="en-GB" sz="2200" b="1" dirty="0" smtClean="0">
                <a:solidFill>
                  <a:srgbClr val="DC2300"/>
                </a:solidFill>
                <a:latin typeface="Times New Roman" pitchFamily="18" charset="0"/>
              </a:rPr>
              <a:t>+ 0.1 S</a:t>
            </a:r>
            <a:r>
              <a:rPr lang="en-GB" sz="2800" b="1" baseline="-25000" dirty="0" smtClean="0">
                <a:solidFill>
                  <a:srgbClr val="DC2300"/>
                </a:solidFill>
                <a:latin typeface="Symbol" pitchFamily="18" charset="2"/>
              </a:rPr>
              <a:t>´</a:t>
            </a:r>
            <a:endParaRPr lang="en-GB" sz="2800" dirty="0">
              <a:solidFill>
                <a:srgbClr val="FF3333"/>
              </a:solidFill>
              <a:latin typeface="Symbol" pitchFamily="18" charset="2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0" y="2522669"/>
            <a:ext cx="91440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686" indent="-293764">
              <a:lnSpc>
                <a:spcPct val="102000"/>
              </a:lnSpc>
              <a:spcAft>
                <a:spcPts val="1293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• Temperature of dissociation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 for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GB" sz="20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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’: T</a:t>
            </a:r>
            <a:r>
              <a:rPr lang="en-GB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1.1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J/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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T</a:t>
            </a:r>
            <a:r>
              <a:rPr lang="en-GB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1.5 to 2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sz="2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 r="54614"/>
          <a:stretch>
            <a:fillRect/>
          </a:stretch>
        </p:blipFill>
        <p:spPr bwMode="auto">
          <a:xfrm>
            <a:off x="5017780" y="4214818"/>
            <a:ext cx="3697624" cy="26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357694"/>
            <a:ext cx="33430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49 Rectángulo"/>
          <p:cNvSpPr/>
          <p:nvPr/>
        </p:nvSpPr>
        <p:spPr>
          <a:xfrm>
            <a:off x="4357686" y="5058803"/>
            <a:ext cx="549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⇒</a:t>
            </a:r>
            <a:endParaRPr lang="es-ES" sz="3200" dirty="0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15900" y="4143380"/>
            <a:ext cx="8642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•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Sequential dissociation as the temperature (or the energy density) increases</a:t>
            </a:r>
            <a:endParaRPr lang="en-GB" sz="2000" dirty="0">
              <a:solidFill>
                <a:srgbClr val="000000"/>
              </a:solidFill>
              <a:latin typeface="Symbol" pitchFamily="18" charset="2"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/>
          <a:srcRect l="2308" t="6047" r="1731" b="6047"/>
          <a:stretch>
            <a:fillRect/>
          </a:stretch>
        </p:blipFill>
        <p:spPr bwMode="auto">
          <a:xfrm>
            <a:off x="928663" y="2928934"/>
            <a:ext cx="7286676" cy="127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819288" y="6357958"/>
            <a:ext cx="1824282" cy="256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4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 err="1">
                <a:solidFill>
                  <a:srgbClr val="000000"/>
                </a:solidFill>
                <a:latin typeface="+mn-lt"/>
              </a:rPr>
              <a:t>Karsch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Kharzeev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+mn-lt"/>
              </a:rPr>
              <a:t>Satz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50" grpId="0"/>
      <p:bldP spid="52" grpId="0"/>
      <p:bldP spid="54" grpId="0" animBg="1"/>
      <p:bldP spid="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61" y="1071546"/>
            <a:ext cx="8389440" cy="5701558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4160" y="4265728"/>
            <a:ext cx="512961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B84700"/>
                </a:solidFill>
              </a:rPr>
              <a:t>QGP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5601" y="5691478"/>
            <a:ext cx="512961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0000FF"/>
                </a:solidFill>
              </a:rPr>
              <a:t>QGP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84640" y="2436736"/>
            <a:ext cx="512961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B84700"/>
                </a:solidFill>
              </a:rPr>
              <a:t>QGP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5841" y="4931078"/>
            <a:ext cx="512961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00FF"/>
                </a:solidFill>
              </a:rPr>
              <a:t> no 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00FF"/>
                </a:solidFill>
              </a:rPr>
              <a:t>QGP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75840" y="1287495"/>
            <a:ext cx="512961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00FF"/>
                </a:solidFill>
              </a:rPr>
              <a:t> no </a:t>
            </a:r>
          </a:p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FF00FF"/>
                </a:solidFill>
              </a:rPr>
              <a:t>QGP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314401" y="1522240"/>
            <a:ext cx="512961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0000FF"/>
                </a:solidFill>
              </a:rPr>
              <a:t>QGP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6880" y="642918"/>
            <a:ext cx="7637760" cy="8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500" dirty="0" err="1">
                <a:solidFill>
                  <a:srgbClr val="000000"/>
                </a:solidFill>
                <a:latin typeface="+mn-lt"/>
              </a:rPr>
              <a:t>thermalized</a:t>
            </a:r>
            <a:r>
              <a:rPr lang="en-GB" sz="2500" dirty="0">
                <a:solidFill>
                  <a:srgbClr val="000000"/>
                </a:solidFill>
                <a:latin typeface="+mn-lt"/>
              </a:rPr>
              <a:t> or not </a:t>
            </a:r>
            <a:r>
              <a:rPr lang="en-GB" sz="2500" dirty="0" err="1">
                <a:solidFill>
                  <a:srgbClr val="000000"/>
                </a:solidFill>
                <a:latin typeface="+mn-lt"/>
              </a:rPr>
              <a:t>thermalized</a:t>
            </a:r>
            <a:r>
              <a:rPr lang="en-GB" sz="2500" dirty="0">
                <a:solidFill>
                  <a:srgbClr val="000000"/>
                </a:solidFill>
                <a:latin typeface="+mn-lt"/>
              </a:rPr>
              <a:t>, this is the question...</a:t>
            </a:r>
          </a:p>
          <a:p>
            <a:endParaRPr lang="es-ES" sz="2500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-24"/>
            <a:ext cx="9144000" cy="553998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Suppression</a:t>
            </a:r>
            <a:r>
              <a:rPr lang="es-ES" sz="3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by</a:t>
            </a:r>
            <a:r>
              <a:rPr lang="es-ES" sz="3000" dirty="0" smtClean="0">
                <a:solidFill>
                  <a:srgbClr val="C00000"/>
                </a:solidFill>
                <a:latin typeface="+mn-lt"/>
              </a:rPr>
              <a:t> a dense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medium</a:t>
            </a:r>
            <a:r>
              <a:rPr lang="es-ES" sz="3000" dirty="0" smtClean="0">
                <a:solidFill>
                  <a:srgbClr val="C00000"/>
                </a:solidFill>
                <a:latin typeface="+mn-lt"/>
              </a:rPr>
              <a:t> (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models</a:t>
            </a:r>
            <a:r>
              <a:rPr lang="es-ES" sz="3000" dirty="0" smtClean="0">
                <a:solidFill>
                  <a:srgbClr val="C00000"/>
                </a:solidFill>
                <a:latin typeface="+mn-lt"/>
              </a:rPr>
              <a:t> @ SPS &amp; RHIC)</a:t>
            </a:r>
            <a:endParaRPr lang="es-E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54177" y="2916792"/>
            <a:ext cx="57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+mn-lt"/>
              </a:rPr>
              <a:t>Experimental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suppression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 @ RHIC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smaller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than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expected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!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  <p:bldP spid="16392" grpId="0"/>
      <p:bldP spid="1639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587857"/>
            <a:ext cx="942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• </a:t>
            </a:r>
            <a:r>
              <a:rPr lang="es-ES" sz="2000" dirty="0" err="1" smtClean="0">
                <a:latin typeface="+mn-lt"/>
              </a:rPr>
              <a:t>By</a:t>
            </a:r>
            <a:r>
              <a:rPr lang="es-ES" sz="2000" dirty="0" smtClean="0">
                <a:latin typeface="+mn-lt"/>
              </a:rPr>
              <a:t> determine heavy </a:t>
            </a:r>
            <a:r>
              <a:rPr lang="es-ES" sz="2000" dirty="0">
                <a:latin typeface="+mn-lt"/>
              </a:rPr>
              <a:t>quark </a:t>
            </a:r>
            <a:r>
              <a:rPr lang="es-ES" sz="2000" dirty="0" err="1">
                <a:latin typeface="+mn-lt"/>
              </a:rPr>
              <a:t>potential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V(</a:t>
            </a:r>
            <a:r>
              <a:rPr lang="es-ES" sz="2000" dirty="0" err="1" smtClean="0">
                <a:latin typeface="+mn-lt"/>
              </a:rPr>
              <a:t>r,T</a:t>
            </a:r>
            <a:r>
              <a:rPr lang="es-ES" sz="2000" dirty="0" smtClean="0">
                <a:latin typeface="+mn-lt"/>
              </a:rPr>
              <a:t>) </a:t>
            </a:r>
            <a:r>
              <a:rPr lang="es-ES" sz="2000" dirty="0">
                <a:latin typeface="+mn-lt"/>
              </a:rPr>
              <a:t>in </a:t>
            </a:r>
            <a:r>
              <a:rPr lang="es-ES" sz="2000" dirty="0" err="1">
                <a:latin typeface="+mn-lt"/>
              </a:rPr>
              <a:t>finite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T QCD and </a:t>
            </a:r>
            <a:r>
              <a:rPr lang="es-ES" sz="2000" dirty="0" err="1" smtClean="0">
                <a:latin typeface="+mn-lt"/>
              </a:rPr>
              <a:t>solving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Schrodinger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eq</a:t>
            </a:r>
            <a:r>
              <a:rPr lang="es-ES" sz="2000" dirty="0" smtClean="0">
                <a:latin typeface="+mn-lt"/>
              </a:rPr>
              <a:t>:</a:t>
            </a:r>
            <a:endParaRPr lang="es-ES" sz="2000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406" y="2857496"/>
            <a:ext cx="7429528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</a:rPr>
              <a:t>J/</a:t>
            </a:r>
            <a:r>
              <a:rPr lang="el-GR" sz="2200" b="1" dirty="0" smtClean="0">
                <a:solidFill>
                  <a:srgbClr val="C00000"/>
                </a:solidFill>
              </a:rPr>
              <a:t>ψ</a:t>
            </a:r>
            <a:r>
              <a:rPr lang="es-ES" sz="22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could</a:t>
            </a:r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+mn-lt"/>
              </a:rPr>
              <a:t>survive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 up </a:t>
            </a:r>
            <a:r>
              <a:rPr lang="es-ES" sz="2000" b="1" dirty="0" err="1">
                <a:solidFill>
                  <a:srgbClr val="C00000"/>
                </a:solidFill>
                <a:latin typeface="+mn-lt"/>
              </a:rPr>
              <a:t>to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>
                <a:solidFill>
                  <a:srgbClr val="C00000"/>
                </a:solidFill>
                <a:latin typeface="+mn-lt"/>
              </a:rPr>
              <a:t>T ≥ 2 Tc </a:t>
            </a:r>
            <a:r>
              <a:rPr lang="es-ES" sz="2200" b="1" dirty="0">
                <a:solidFill>
                  <a:srgbClr val="C00000"/>
                </a:solidFill>
              </a:rPr>
              <a:t>⇒ </a:t>
            </a:r>
            <a:r>
              <a:rPr lang="es-ES" sz="2200" b="1" dirty="0" smtClean="0">
                <a:solidFill>
                  <a:srgbClr val="C00000"/>
                </a:solidFill>
                <a:sym typeface="Symbol"/>
              </a:rPr>
              <a:t></a:t>
            </a:r>
            <a:r>
              <a:rPr lang="es-ES" sz="2200" b="1" baseline="-25000" dirty="0" smtClean="0">
                <a:solidFill>
                  <a:srgbClr val="C00000"/>
                </a:solidFill>
              </a:rPr>
              <a:t>J/</a:t>
            </a:r>
            <a:r>
              <a:rPr lang="el-GR" sz="2200" b="1" baseline="-25000" dirty="0">
                <a:solidFill>
                  <a:srgbClr val="C00000"/>
                </a:solidFill>
              </a:rPr>
              <a:t>ψ</a:t>
            </a:r>
            <a:r>
              <a:rPr lang="el-GR" sz="2200" b="1" dirty="0">
                <a:solidFill>
                  <a:srgbClr val="C00000"/>
                </a:solidFill>
              </a:rPr>
              <a:t> ≥ </a:t>
            </a:r>
            <a:r>
              <a:rPr lang="el-GR" sz="2000" b="1" dirty="0">
                <a:solidFill>
                  <a:srgbClr val="C00000"/>
                </a:solidFill>
                <a:latin typeface="+mn-lt"/>
              </a:rPr>
              <a:t>25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/fm</a:t>
            </a:r>
            <a:r>
              <a:rPr lang="es-ES" sz="2000" b="1" baseline="30000" dirty="0" smtClean="0">
                <a:solidFill>
                  <a:srgbClr val="C00000"/>
                </a:solidFill>
                <a:latin typeface="+mn-lt"/>
              </a:rPr>
              <a:t>3</a:t>
            </a:r>
          </a:p>
          <a:p>
            <a:endParaRPr lang="es-ES" sz="800" b="1" baseline="30000" dirty="0">
              <a:solidFill>
                <a:srgbClr val="C00000"/>
              </a:solidFill>
            </a:endParaRPr>
          </a:p>
          <a:p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l-GR" sz="2200" b="1" dirty="0" smtClean="0">
                <a:solidFill>
                  <a:srgbClr val="C00000"/>
                </a:solidFill>
              </a:rPr>
              <a:t>χ</a:t>
            </a:r>
            <a:r>
              <a:rPr lang="es-ES" sz="2200" b="1" baseline="-25000" dirty="0" smtClean="0">
                <a:solidFill>
                  <a:srgbClr val="C00000"/>
                </a:solidFill>
              </a:rPr>
              <a:t>c 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and</a:t>
            </a:r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l-GR" sz="2200" b="1" dirty="0" smtClean="0">
                <a:solidFill>
                  <a:srgbClr val="C00000"/>
                </a:solidFill>
              </a:rPr>
              <a:t>ψ′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melt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near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Tc ⇒ </a:t>
            </a:r>
            <a:r>
              <a:rPr lang="es-ES" sz="2200" b="1" dirty="0" smtClean="0">
                <a:solidFill>
                  <a:srgbClr val="C00000"/>
                </a:solidFill>
                <a:sym typeface="Symbol"/>
              </a:rPr>
              <a:t> </a:t>
            </a:r>
            <a:r>
              <a:rPr lang="el-GR" sz="2200" b="1" baseline="-25000" dirty="0" smtClean="0">
                <a:solidFill>
                  <a:srgbClr val="C00000"/>
                </a:solidFill>
              </a:rPr>
              <a:t>ψ′,χ </a:t>
            </a:r>
            <a:r>
              <a:rPr lang="el-GR" sz="2200" b="1" dirty="0" smtClean="0">
                <a:solidFill>
                  <a:srgbClr val="C00000"/>
                </a:solidFill>
              </a:rPr>
              <a:t>≃ </a:t>
            </a:r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0.5 − 2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/fm</a:t>
            </a:r>
            <a:r>
              <a:rPr lang="es-ES" sz="2000" b="1" baseline="30000" dirty="0" smtClean="0">
                <a:solidFill>
                  <a:srgbClr val="C00000"/>
                </a:solidFill>
                <a:latin typeface="+mn-lt"/>
              </a:rPr>
              <a:t>3</a:t>
            </a:r>
            <a:endParaRPr lang="es-ES" sz="2000" b="1" baseline="30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" name="15 Grupo"/>
          <p:cNvGrpSpPr/>
          <p:nvPr/>
        </p:nvGrpSpPr>
        <p:grpSpPr>
          <a:xfrm>
            <a:off x="71406" y="1000108"/>
            <a:ext cx="8929750" cy="1671647"/>
            <a:chOff x="71406" y="1428736"/>
            <a:chExt cx="8929750" cy="16716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344" y="1785926"/>
              <a:ext cx="5471788" cy="131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10 Rectángulo"/>
            <p:cNvSpPr/>
            <p:nvPr/>
          </p:nvSpPr>
          <p:spPr>
            <a:xfrm>
              <a:off x="5715008" y="1428736"/>
              <a:ext cx="306234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200" b="1" dirty="0" err="1">
                  <a:solidFill>
                    <a:srgbClr val="C00000"/>
                  </a:solidFill>
                  <a:latin typeface="+mn-lt"/>
                </a:rPr>
                <a:t>Energy</a:t>
              </a:r>
              <a:r>
                <a:rPr lang="es-ES" sz="2200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s-ES" sz="2200" b="1" dirty="0" err="1" smtClean="0">
                  <a:solidFill>
                    <a:srgbClr val="C00000"/>
                  </a:solidFill>
                  <a:latin typeface="+mn-lt"/>
                </a:rPr>
                <a:t>densities</a:t>
              </a:r>
              <a:r>
                <a:rPr lang="es-ES" sz="2200" b="1" dirty="0" smtClean="0">
                  <a:solidFill>
                    <a:srgbClr val="C00000"/>
                  </a:solidFill>
                  <a:latin typeface="+mn-lt"/>
                </a:rPr>
                <a:t>:  </a:t>
              </a:r>
            </a:p>
            <a:p>
              <a:endParaRPr lang="es-ES" sz="600" b="1" dirty="0" smtClean="0">
                <a:solidFill>
                  <a:srgbClr val="C00000"/>
                </a:solidFill>
                <a:latin typeface="+mn-lt"/>
              </a:endParaRPr>
            </a:p>
            <a:p>
              <a:r>
                <a:rPr lang="es-ES" sz="2000" b="1" dirty="0">
                  <a:latin typeface="+mn-lt"/>
                </a:rPr>
                <a:t> </a:t>
              </a:r>
              <a:r>
                <a:rPr lang="es-ES" sz="2000" b="1" dirty="0" smtClean="0">
                  <a:latin typeface="+mn-lt"/>
                </a:rPr>
                <a:t>0.5-1.5 </a:t>
              </a:r>
              <a:r>
                <a:rPr lang="es-ES" sz="2000" b="1" dirty="0" err="1" smtClean="0">
                  <a:latin typeface="+mn-lt"/>
                </a:rPr>
                <a:t>GeV</a:t>
              </a:r>
              <a:r>
                <a:rPr lang="es-ES" sz="2000" b="1" dirty="0" smtClean="0">
                  <a:latin typeface="+mn-lt"/>
                </a:rPr>
                <a:t>/fm</a:t>
              </a:r>
              <a:r>
                <a:rPr lang="es-ES" sz="2000" b="1" baseline="30000" dirty="0" smtClean="0">
                  <a:latin typeface="+mn-lt"/>
                </a:rPr>
                <a:t>3</a:t>
              </a:r>
              <a:r>
                <a:rPr lang="es-ES" sz="2000" b="1" dirty="0" smtClean="0">
                  <a:latin typeface="+mn-lt"/>
                </a:rPr>
                <a:t> = 1.0 T</a:t>
              </a:r>
              <a:r>
                <a:rPr lang="es-ES" sz="2000" b="1" baseline="-25000" dirty="0" smtClean="0">
                  <a:latin typeface="+mn-lt"/>
                </a:rPr>
                <a:t>c</a:t>
              </a:r>
            </a:p>
            <a:p>
              <a:r>
                <a:rPr lang="es-ES" sz="2000" b="1" dirty="0" smtClean="0">
                  <a:latin typeface="+mn-lt"/>
                </a:rPr>
                <a:t>10 </a:t>
              </a:r>
              <a:r>
                <a:rPr lang="es-ES" sz="2000" b="1" dirty="0" err="1">
                  <a:latin typeface="+mn-lt"/>
                </a:rPr>
                <a:t>GeV</a:t>
              </a:r>
              <a:r>
                <a:rPr lang="es-ES" sz="2000" b="1" dirty="0">
                  <a:latin typeface="+mn-lt"/>
                </a:rPr>
                <a:t>/fm</a:t>
              </a:r>
              <a:r>
                <a:rPr lang="es-ES" sz="2000" b="1" baseline="30000" dirty="0">
                  <a:latin typeface="+mn-lt"/>
                </a:rPr>
                <a:t>3</a:t>
              </a:r>
              <a:r>
                <a:rPr lang="es-ES" sz="2000" b="1" dirty="0">
                  <a:latin typeface="+mn-lt"/>
                </a:rPr>
                <a:t>= </a:t>
              </a:r>
              <a:r>
                <a:rPr lang="es-ES" sz="2000" b="1" dirty="0" smtClean="0">
                  <a:latin typeface="+mn-lt"/>
                </a:rPr>
                <a:t>1.5 T</a:t>
              </a:r>
              <a:r>
                <a:rPr lang="es-ES" sz="2000" b="1" baseline="-25000" dirty="0" smtClean="0">
                  <a:latin typeface="+mn-lt"/>
                </a:rPr>
                <a:t>c</a:t>
              </a:r>
            </a:p>
            <a:p>
              <a:r>
                <a:rPr lang="es-ES" sz="2000" b="1" dirty="0" smtClean="0">
                  <a:latin typeface="+mn-lt"/>
                </a:rPr>
                <a:t>30 </a:t>
              </a:r>
              <a:r>
                <a:rPr lang="es-ES" sz="2000" b="1" dirty="0" err="1">
                  <a:latin typeface="+mn-lt"/>
                </a:rPr>
                <a:t>GeV</a:t>
              </a:r>
              <a:r>
                <a:rPr lang="es-ES" sz="2000" b="1" dirty="0">
                  <a:latin typeface="+mn-lt"/>
                </a:rPr>
                <a:t>/fm</a:t>
              </a:r>
              <a:r>
                <a:rPr lang="es-ES" sz="2000" b="1" baseline="30000" dirty="0">
                  <a:latin typeface="+mn-lt"/>
                </a:rPr>
                <a:t>3</a:t>
              </a:r>
              <a:r>
                <a:rPr lang="es-ES" sz="2000" b="1" dirty="0">
                  <a:latin typeface="+mn-lt"/>
                </a:rPr>
                <a:t>= </a:t>
              </a:r>
              <a:r>
                <a:rPr lang="es-ES" sz="2000" b="1" dirty="0" smtClean="0">
                  <a:latin typeface="+mn-lt"/>
                </a:rPr>
                <a:t>2.0 T</a:t>
              </a:r>
              <a:r>
                <a:rPr lang="es-ES" sz="2000" b="1" baseline="-25000" dirty="0" smtClean="0">
                  <a:latin typeface="+mn-lt"/>
                </a:rPr>
                <a:t>c</a:t>
              </a:r>
              <a:endParaRPr lang="es-ES" sz="2000" b="1" baseline="-25000" dirty="0">
                <a:latin typeface="+mn-lt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4282" y="1428736"/>
              <a:ext cx="40554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b="1" dirty="0" err="1" smtClean="0">
                  <a:solidFill>
                    <a:srgbClr val="C00000"/>
                  </a:solidFill>
                  <a:latin typeface="+mn-lt"/>
                </a:rPr>
                <a:t>Dissociation</a:t>
              </a:r>
              <a:r>
                <a:rPr lang="es-ES" sz="2200" b="1" dirty="0" smtClean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s-ES" sz="2200" b="1" dirty="0" err="1" smtClean="0">
                  <a:solidFill>
                    <a:srgbClr val="C00000"/>
                  </a:solidFill>
                  <a:latin typeface="+mn-lt"/>
                </a:rPr>
                <a:t>temperatures</a:t>
              </a:r>
              <a:r>
                <a:rPr lang="es-ES" sz="2200" b="1" dirty="0" smtClean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s-ES" sz="2200" b="1" dirty="0" err="1" smtClean="0">
                  <a:solidFill>
                    <a:srgbClr val="C00000"/>
                  </a:solidFill>
                  <a:latin typeface="+mn-lt"/>
                </a:rPr>
                <a:t>T</a:t>
              </a:r>
              <a:r>
                <a:rPr lang="es-ES" sz="2200" b="1" baseline="-25000" dirty="0" err="1" smtClean="0">
                  <a:solidFill>
                    <a:srgbClr val="C00000"/>
                  </a:solidFill>
                  <a:latin typeface="+mn-lt"/>
                </a:rPr>
                <a:t>diss</a:t>
              </a:r>
              <a:r>
                <a:rPr lang="es-ES" sz="2200" b="1" dirty="0" smtClean="0">
                  <a:solidFill>
                    <a:srgbClr val="C00000"/>
                  </a:solidFill>
                  <a:latin typeface="+mn-lt"/>
                </a:rPr>
                <a:t>/T</a:t>
              </a:r>
              <a:r>
                <a:rPr lang="es-ES" sz="2200" b="1" baseline="-25000" dirty="0" smtClean="0">
                  <a:solidFill>
                    <a:srgbClr val="C00000"/>
                  </a:solidFill>
                  <a:latin typeface="+mn-lt"/>
                </a:rPr>
                <a:t>c</a:t>
              </a:r>
              <a:endParaRPr lang="es-ES" sz="2200" b="1" baseline="-25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1406" y="1428736"/>
              <a:ext cx="5472000" cy="164307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653094" y="1428736"/>
              <a:ext cx="3348062" cy="164307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0" y="3956171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+mn-lt"/>
              </a:rPr>
              <a:t>If </a:t>
            </a:r>
            <a:r>
              <a:rPr lang="en-US" sz="2000" b="1" dirty="0"/>
              <a:t>J/ψ(1S) </a:t>
            </a:r>
            <a:r>
              <a:rPr lang="en-US" sz="2000" b="1" dirty="0">
                <a:latin typeface="+mn-lt"/>
              </a:rPr>
              <a:t>survives up to </a:t>
            </a:r>
            <a:r>
              <a:rPr lang="en-US" sz="2000" b="1" dirty="0"/>
              <a:t>2 </a:t>
            </a:r>
            <a:r>
              <a:rPr lang="en-US" sz="2000" b="1" dirty="0" err="1"/>
              <a:t>Tc</a:t>
            </a:r>
            <a:r>
              <a:rPr lang="en-US" sz="2000" b="1" dirty="0"/>
              <a:t> ∼ </a:t>
            </a:r>
            <a:r>
              <a:rPr lang="en-US" sz="2400" b="1" dirty="0" smtClean="0">
                <a:sym typeface="Symbol"/>
              </a:rPr>
              <a:t></a:t>
            </a:r>
            <a:r>
              <a:rPr lang="en-US" sz="2000" b="1" dirty="0" smtClean="0">
                <a:sym typeface="Symbol"/>
              </a:rPr>
              <a:t> </a:t>
            </a:r>
            <a:r>
              <a:rPr lang="en-US" sz="2000" b="1" dirty="0" smtClean="0"/>
              <a:t> </a:t>
            </a:r>
            <a:r>
              <a:rPr lang="en-US" sz="2000" b="1" dirty="0">
                <a:latin typeface="+mn-lt"/>
              </a:rPr>
              <a:t>≥ 25 </a:t>
            </a:r>
            <a:r>
              <a:rPr lang="en-US" sz="2000" b="1" dirty="0" err="1">
                <a:latin typeface="+mn-lt"/>
              </a:rPr>
              <a:t>GeV</a:t>
            </a:r>
            <a:r>
              <a:rPr lang="en-US" sz="2000" b="1" dirty="0">
                <a:latin typeface="+mn-lt"/>
              </a:rPr>
              <a:t>/fm</a:t>
            </a:r>
            <a:r>
              <a:rPr lang="en-US" sz="2000" b="1" baseline="30000" dirty="0">
                <a:latin typeface="+mn-lt"/>
              </a:rPr>
              <a:t>3</a:t>
            </a:r>
            <a:r>
              <a:rPr lang="en-US" sz="2000" b="1" dirty="0" smtClean="0">
                <a:latin typeface="+mn-lt"/>
              </a:rPr>
              <a:t>:</a:t>
            </a:r>
          </a:p>
          <a:p>
            <a:pPr>
              <a:spcAft>
                <a:spcPts val="600"/>
              </a:spcAft>
            </a:pPr>
            <a:endParaRPr lang="en-US" sz="200" b="1" dirty="0"/>
          </a:p>
          <a:p>
            <a:r>
              <a:rPr lang="en-US" sz="2000" b="1" dirty="0">
                <a:latin typeface="+mn-lt"/>
              </a:rPr>
              <a:t>• all anomalous suppression observed at SPS and </a:t>
            </a:r>
            <a:endParaRPr lang="en-US" sz="2000" b="1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   RHIC due to dissociation of excited states </a:t>
            </a:r>
            <a:r>
              <a:rPr lang="en-US" sz="2000" b="1" dirty="0" err="1" smtClean="0"/>
              <a:t>χ</a:t>
            </a:r>
            <a:r>
              <a:rPr lang="en-US" sz="2000" b="1" dirty="0" err="1" smtClean="0">
                <a:latin typeface="+mj-lt"/>
              </a:rPr>
              <a:t>c</a:t>
            </a:r>
            <a:r>
              <a:rPr lang="en-US" sz="2000" b="1" dirty="0" smtClean="0">
                <a:latin typeface="+mj-lt"/>
              </a:rPr>
              <a:t> and</a:t>
            </a:r>
            <a:r>
              <a:rPr lang="en-US" sz="2000" b="1" dirty="0" smtClean="0"/>
              <a:t> ψ′</a:t>
            </a:r>
          </a:p>
          <a:p>
            <a:pPr>
              <a:spcAft>
                <a:spcPts val="600"/>
              </a:spcAft>
            </a:pPr>
            <a:endParaRPr lang="en-US" sz="200" dirty="0" smtClean="0"/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• </a:t>
            </a:r>
            <a:r>
              <a:rPr lang="en-US" sz="2000" dirty="0">
                <a:latin typeface="+mj-lt"/>
              </a:rPr>
              <a:t>onset of anomalous suppression at </a:t>
            </a:r>
            <a:r>
              <a:rPr lang="en-US" sz="2200" dirty="0" smtClean="0">
                <a:sym typeface="Symbol"/>
              </a:rPr>
              <a:t>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Tc</a:t>
            </a:r>
            <a:r>
              <a:rPr lang="en-US" sz="2000" dirty="0">
                <a:latin typeface="+mj-lt"/>
              </a:rPr>
              <a:t>) </a:t>
            </a:r>
            <a:r>
              <a:rPr lang="en-US" sz="2000" dirty="0"/>
              <a:t>≃ </a:t>
            </a:r>
            <a:r>
              <a:rPr lang="en-US" sz="2000" dirty="0">
                <a:latin typeface="+mj-lt"/>
              </a:rPr>
              <a:t>1 </a:t>
            </a:r>
            <a:r>
              <a:rPr lang="en-US" sz="2000" dirty="0" err="1" smtClean="0">
                <a:latin typeface="+mj-lt"/>
              </a:rPr>
              <a:t>GeV</a:t>
            </a:r>
            <a:r>
              <a:rPr lang="en-US" sz="2000" dirty="0" smtClean="0">
                <a:latin typeface="+mj-lt"/>
              </a:rPr>
              <a:t>/fm</a:t>
            </a:r>
            <a:r>
              <a:rPr lang="en-US" sz="2000" baseline="30000" dirty="0" smtClean="0">
                <a:latin typeface="+mj-lt"/>
              </a:rPr>
              <a:t>3</a:t>
            </a:r>
          </a:p>
          <a:p>
            <a:pPr>
              <a:spcAft>
                <a:spcPts val="600"/>
              </a:spcAft>
            </a:pPr>
            <a:endParaRPr lang="fr-FR" sz="600" dirty="0" smtClean="0"/>
          </a:p>
          <a:p>
            <a:r>
              <a:rPr lang="fr-FR" sz="2000" b="1" dirty="0" smtClean="0">
                <a:solidFill>
                  <a:srgbClr val="C00000"/>
                </a:solidFill>
              </a:rPr>
              <a:t>• </a:t>
            </a:r>
            <a:r>
              <a:rPr lang="fr-FR" sz="2000" b="1" dirty="0">
                <a:solidFill>
                  <a:srgbClr val="C00000"/>
                </a:solidFill>
              </a:rPr>
              <a:t>J/ψ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survival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probability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for central Au +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Au collisions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  at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RHIC same as for central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Pb+Pb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collisions at SPS</a:t>
            </a:r>
            <a:endParaRPr lang="es-ES" sz="20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5924582" y="4000504"/>
            <a:ext cx="3219450" cy="2200275"/>
            <a:chOff x="5786446" y="3714752"/>
            <a:chExt cx="3219450" cy="22002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3714752"/>
              <a:ext cx="321945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21 Rectángulo"/>
            <p:cNvSpPr/>
            <p:nvPr/>
          </p:nvSpPr>
          <p:spPr>
            <a:xfrm>
              <a:off x="8286776" y="4629143"/>
              <a:ext cx="54000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23 Conector recto"/>
            <p:cNvCxnSpPr/>
            <p:nvPr/>
          </p:nvCxnSpPr>
          <p:spPr>
            <a:xfrm rot="16200000" flipH="1">
              <a:off x="8207079" y="4713579"/>
              <a:ext cx="641202" cy="615205"/>
            </a:xfrm>
            <a:prstGeom prst="line">
              <a:avLst/>
            </a:prstGeom>
            <a:ln w="69850">
              <a:solidFill>
                <a:srgbClr val="DF27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3144" y="3943369"/>
            <a:ext cx="3219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Elipse"/>
          <p:cNvSpPr/>
          <p:nvPr/>
        </p:nvSpPr>
        <p:spPr>
          <a:xfrm>
            <a:off x="2428860" y="1857364"/>
            <a:ext cx="92869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0" y="-24"/>
            <a:ext cx="9144000" cy="538609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2900" dirty="0" err="1" smtClean="0">
                <a:solidFill>
                  <a:srgbClr val="C00000"/>
                </a:solidFill>
                <a:latin typeface="+mn-lt"/>
              </a:rPr>
              <a:t>Theoretical</a:t>
            </a:r>
            <a:r>
              <a:rPr lang="es-ES" sz="29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900" dirty="0" err="1" smtClean="0">
                <a:solidFill>
                  <a:srgbClr val="C00000"/>
                </a:solidFill>
                <a:latin typeface="+mn-lt"/>
              </a:rPr>
              <a:t>interpretation</a:t>
            </a:r>
            <a:r>
              <a:rPr lang="es-ES" sz="2900" dirty="0" smtClean="0">
                <a:solidFill>
                  <a:srgbClr val="C00000"/>
                </a:solidFill>
                <a:latin typeface="+mn-lt"/>
              </a:rPr>
              <a:t> 1: QGP </a:t>
            </a:r>
            <a:r>
              <a:rPr lang="es-ES" sz="2900" dirty="0" err="1" smtClean="0">
                <a:solidFill>
                  <a:srgbClr val="C00000"/>
                </a:solidFill>
                <a:latin typeface="+mn-lt"/>
              </a:rPr>
              <a:t>dissociation</a:t>
            </a:r>
            <a:r>
              <a:rPr lang="es-ES" sz="29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900" dirty="0" err="1" smtClean="0">
                <a:solidFill>
                  <a:srgbClr val="C00000"/>
                </a:solidFill>
                <a:latin typeface="+mn-lt"/>
              </a:rPr>
              <a:t>temperatures</a:t>
            </a:r>
            <a:r>
              <a:rPr lang="es-ES" sz="29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s-ES" sz="29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572132" y="6215082"/>
            <a:ext cx="3566041" cy="400110"/>
          </a:xfrm>
          <a:prstGeom prst="rect">
            <a:avLst/>
          </a:prstGeom>
          <a:solidFill>
            <a:srgbClr val="C0C0C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J/</a:t>
            </a:r>
            <a:r>
              <a:rPr lang="fr-FR" sz="2000" b="1" dirty="0" smtClean="0">
                <a:solidFill>
                  <a:srgbClr val="C00000"/>
                </a:solidFill>
              </a:rPr>
              <a:t>ψ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 itself not screened after all!</a:t>
            </a:r>
            <a:endParaRPr lang="es-ES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520440"/>
            <a:ext cx="2286016" cy="1408626"/>
          </a:xfrm>
          <a:prstGeom prst="rect">
            <a:avLst/>
          </a:prstGeom>
          <a:noFill/>
        </p:spPr>
      </p:pic>
      <p:sp>
        <p:nvSpPr>
          <p:cNvPr id="2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27 Conector angular"/>
          <p:cNvCxnSpPr/>
          <p:nvPr/>
        </p:nvCxnSpPr>
        <p:spPr>
          <a:xfrm>
            <a:off x="3286116" y="2071678"/>
            <a:ext cx="5143536" cy="1000132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Elipse"/>
          <p:cNvSpPr/>
          <p:nvPr/>
        </p:nvSpPr>
        <p:spPr>
          <a:xfrm>
            <a:off x="2500298" y="2214554"/>
            <a:ext cx="857256" cy="285752"/>
          </a:xfrm>
          <a:prstGeom prst="ellipse">
            <a:avLst/>
          </a:prstGeom>
          <a:noFill/>
          <a:ln>
            <a:solidFill>
              <a:srgbClr val="182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38 Conector angular"/>
          <p:cNvCxnSpPr/>
          <p:nvPr/>
        </p:nvCxnSpPr>
        <p:spPr>
          <a:xfrm>
            <a:off x="3286116" y="2428868"/>
            <a:ext cx="4000528" cy="1214446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Elipse"/>
          <p:cNvSpPr/>
          <p:nvPr/>
        </p:nvSpPr>
        <p:spPr>
          <a:xfrm>
            <a:off x="5786446" y="1428736"/>
            <a:ext cx="2714644" cy="357190"/>
          </a:xfrm>
          <a:prstGeom prst="ellipse">
            <a:avLst/>
          </a:prstGeom>
          <a:noFill/>
          <a:ln w="12700">
            <a:solidFill>
              <a:srgbClr val="182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5786446" y="2071678"/>
            <a:ext cx="1928826" cy="35719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0" grpId="0" animBg="1"/>
      <p:bldP spid="37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" y="1714488"/>
            <a:ext cx="7572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912498"/>
            <a:ext cx="2619012" cy="17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0" y="-24"/>
            <a:ext cx="9144000" cy="569387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Theoretical</a:t>
            </a:r>
            <a:r>
              <a:rPr lang="es-ES" sz="3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interpretation</a:t>
            </a:r>
            <a:r>
              <a:rPr lang="es-ES" sz="3000" dirty="0" smtClean="0">
                <a:solidFill>
                  <a:srgbClr val="C00000"/>
                </a:solidFill>
                <a:latin typeface="+mn-lt"/>
              </a:rPr>
              <a:t> 2: QGP +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</a:rPr>
              <a:t>recombination</a:t>
            </a:r>
            <a:endParaRPr lang="es-E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71470" y="642918"/>
            <a:ext cx="9429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• Also direct J/</a:t>
            </a:r>
            <a:r>
              <a:rPr lang="en-US" sz="2200" dirty="0" smtClean="0">
                <a:latin typeface="+mn-lt"/>
                <a:sym typeface="Symbol"/>
              </a:rPr>
              <a:t></a:t>
            </a:r>
            <a:r>
              <a:rPr lang="en-US" sz="2200" dirty="0" smtClean="0">
                <a:latin typeface="+mn-lt"/>
              </a:rPr>
              <a:t> are suppressed at RHIC, but excess  of initially produced charm</a:t>
            </a:r>
          </a:p>
          <a:p>
            <a:r>
              <a:rPr lang="es-ES" sz="2200" dirty="0" smtClean="0">
                <a:latin typeface="+mn-lt"/>
              </a:rPr>
              <a:t>  =&gt; new </a:t>
            </a:r>
            <a:r>
              <a:rPr lang="es-ES" sz="2200" dirty="0" err="1" smtClean="0">
                <a:latin typeface="+mn-lt"/>
              </a:rPr>
              <a:t>form</a:t>
            </a:r>
            <a:r>
              <a:rPr lang="es-ES" sz="2200" dirty="0" smtClean="0">
                <a:latin typeface="+mn-lt"/>
              </a:rPr>
              <a:t> of </a:t>
            </a:r>
            <a:r>
              <a:rPr lang="es-ES" sz="2200" dirty="0" err="1" smtClean="0">
                <a:latin typeface="+mn-lt"/>
              </a:rPr>
              <a:t>combinatorial</a:t>
            </a:r>
            <a:r>
              <a:rPr lang="es-ES" sz="2200" dirty="0" smtClean="0">
                <a:latin typeface="+mn-lt"/>
              </a:rPr>
              <a:t>  </a:t>
            </a:r>
            <a:r>
              <a:rPr lang="es-ES" sz="2200" dirty="0" err="1" smtClean="0">
                <a:latin typeface="+mn-lt"/>
              </a:rPr>
              <a:t>charmonium</a:t>
            </a:r>
            <a:r>
              <a:rPr lang="es-ES" sz="2200" dirty="0" smtClean="0">
                <a:latin typeface="+mn-lt"/>
              </a:rPr>
              <a:t> </a:t>
            </a:r>
            <a:r>
              <a:rPr lang="es-ES" sz="2200" dirty="0" err="1" smtClean="0">
                <a:latin typeface="+mn-lt"/>
              </a:rPr>
              <a:t>production</a:t>
            </a:r>
            <a:r>
              <a:rPr lang="es-ES" sz="2200" dirty="0" smtClean="0">
                <a:latin typeface="+mn-lt"/>
              </a:rPr>
              <a:t> at </a:t>
            </a:r>
            <a:r>
              <a:rPr lang="es-ES" sz="2200" dirty="0" err="1" smtClean="0">
                <a:latin typeface="+mn-lt"/>
              </a:rPr>
              <a:t>hadronization</a:t>
            </a:r>
            <a:endParaRPr lang="es-ES" sz="2200" dirty="0" smtClean="0">
              <a:latin typeface="+mn-lt"/>
            </a:endParaRPr>
          </a:p>
          <a:p>
            <a:r>
              <a:rPr lang="es-ES" sz="2200" dirty="0" smtClean="0">
                <a:latin typeface="+mn-lt"/>
              </a:rPr>
              <a:t>  =&gt; J/</a:t>
            </a:r>
            <a:r>
              <a:rPr lang="es-ES" sz="2200" dirty="0" smtClean="0">
                <a:latin typeface="+mn-lt"/>
                <a:sym typeface="Symbol"/>
              </a:rPr>
              <a:t></a:t>
            </a:r>
            <a:r>
              <a:rPr lang="es-ES" sz="2200" dirty="0" smtClean="0">
                <a:latin typeface="+mn-lt"/>
              </a:rPr>
              <a:t> </a:t>
            </a:r>
            <a:r>
              <a:rPr lang="es-ES" sz="2200" dirty="0" err="1" smtClean="0">
                <a:latin typeface="+mn-lt"/>
              </a:rPr>
              <a:t>regeneration</a:t>
            </a:r>
            <a:r>
              <a:rPr lang="es-ES" sz="2200" dirty="0" smtClean="0">
                <a:latin typeface="+mn-lt"/>
              </a:rPr>
              <a:t> (</a:t>
            </a:r>
            <a:r>
              <a:rPr lang="es-ES" sz="2200" dirty="0" smtClean="0">
                <a:latin typeface="+mn-lt"/>
                <a:sym typeface="Symbol"/>
              </a:rPr>
              <a:t></a:t>
            </a:r>
            <a:r>
              <a:rPr lang="es-ES" sz="2200" dirty="0" smtClean="0">
                <a:latin typeface="+mn-lt"/>
              </a:rPr>
              <a:t> </a:t>
            </a:r>
            <a:r>
              <a:rPr lang="es-ES" sz="2200" dirty="0" err="1" smtClean="0">
                <a:latin typeface="+mn-lt"/>
              </a:rPr>
              <a:t>Ncc</a:t>
            </a:r>
            <a:r>
              <a:rPr lang="es-ES" sz="2200" dirty="0" smtClean="0">
                <a:latin typeface="+mn-lt"/>
              </a:rPr>
              <a:t>)</a:t>
            </a:r>
            <a:r>
              <a:rPr lang="en-US" sz="2200" dirty="0" smtClean="0">
                <a:latin typeface="+mn-lt"/>
              </a:rPr>
              <a:t> contributes to the J/</a:t>
            </a:r>
            <a:r>
              <a:rPr lang="en-US" sz="2200" dirty="0" smtClean="0">
                <a:latin typeface="+mn-lt"/>
                <a:sym typeface="Symbol"/>
              </a:rPr>
              <a:t></a:t>
            </a:r>
            <a:r>
              <a:rPr lang="en-US" sz="2200" dirty="0" smtClean="0">
                <a:latin typeface="+mn-lt"/>
              </a:rPr>
              <a:t> yield</a:t>
            </a:r>
            <a:endParaRPr lang="es-ES" sz="2200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2" y="4429132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The 2 effects may </a:t>
            </a:r>
          </a:p>
          <a:p>
            <a:r>
              <a:rPr lang="en-US" sz="2200" dirty="0" smtClean="0">
                <a:latin typeface="+mn-lt"/>
              </a:rPr>
              <a:t>balance =&gt; </a:t>
            </a:r>
          </a:p>
          <a:p>
            <a:r>
              <a:rPr lang="en-US" sz="2200" dirty="0" smtClean="0">
                <a:latin typeface="+mn-lt"/>
              </a:rPr>
              <a:t>•suppression</a:t>
            </a:r>
          </a:p>
          <a:p>
            <a:r>
              <a:rPr lang="en-US" sz="2200" dirty="0" smtClean="0">
                <a:latin typeface="+mn-lt"/>
              </a:rPr>
              <a:t>  at RHIC</a:t>
            </a:r>
          </a:p>
          <a:p>
            <a:r>
              <a:rPr lang="en-US" sz="2200" dirty="0" smtClean="0">
                <a:latin typeface="+mn-lt"/>
              </a:rPr>
              <a:t>  similar </a:t>
            </a:r>
          </a:p>
          <a:p>
            <a:r>
              <a:rPr lang="en-US" sz="2200" dirty="0" smtClean="0">
                <a:latin typeface="+mn-lt"/>
              </a:rPr>
              <a:t>  to SPS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3425" y="4786322"/>
            <a:ext cx="46720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00232" y="6357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57290" y="6357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33697" y="5286388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• LHC?</a:t>
            </a:r>
            <a:endParaRPr lang="es-ES" sz="2200" dirty="0" smtClean="0">
              <a:solidFill>
                <a:prstClr val="black"/>
              </a:solidFill>
              <a:latin typeface="Calibri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2844" y="1848197"/>
            <a:ext cx="2335191" cy="101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DC2300"/>
                </a:solidFill>
                <a:latin typeface="+mn-lt"/>
              </a:rPr>
              <a:t>•</a:t>
            </a:r>
            <a:r>
              <a:rPr lang="en-GB" b="1" dirty="0">
                <a:solidFill>
                  <a:srgbClr val="DC2300"/>
                </a:solidFill>
                <a:latin typeface="+mn-lt"/>
              </a:rPr>
              <a:t>recombination model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 err="1" smtClean="0">
                <a:solidFill>
                  <a:srgbClr val="DC2300"/>
                </a:solidFill>
                <a:latin typeface="+mn-lt"/>
              </a:rPr>
              <a:t>Grandchamp</a:t>
            </a:r>
            <a:r>
              <a:rPr lang="en-GB" sz="1600" dirty="0">
                <a:solidFill>
                  <a:srgbClr val="DC2300"/>
                </a:solidFill>
                <a:latin typeface="+mn-lt"/>
              </a:rPr>
              <a:t>, Rapp, Brown,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DC2300"/>
                </a:solidFill>
                <a:latin typeface="+mn-lt"/>
              </a:rPr>
              <a:t>hep-ph/0306077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846994" y="2071678"/>
            <a:ext cx="1059008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DC2300"/>
                </a:solidFill>
                <a:latin typeface="+mn-lt"/>
              </a:rPr>
              <a:t>qgp</a:t>
            </a:r>
            <a:r>
              <a:rPr lang="en-GB" dirty="0">
                <a:solidFill>
                  <a:srgbClr val="DC2300"/>
                </a:solidFill>
                <a:latin typeface="+mn-lt"/>
              </a:rPr>
              <a:t>, </a:t>
            </a:r>
            <a:r>
              <a:rPr lang="en-GB" dirty="0" err="1">
                <a:solidFill>
                  <a:srgbClr val="DC2300"/>
                </a:solidFill>
                <a:latin typeface="+mn-lt"/>
              </a:rPr>
              <a:t>recom</a:t>
            </a:r>
            <a:endParaRPr lang="en-GB" dirty="0">
              <a:solidFill>
                <a:srgbClr val="DC2300"/>
              </a:solidFill>
              <a:latin typeface="+mn-lt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571868" y="1857364"/>
            <a:ext cx="4381920" cy="71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screening &amp; in-medium production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includes effects of chemical equilibrium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includes effects of  thermal equilibrium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6480" y="699843"/>
            <a:ext cx="2928622" cy="77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>
                <a:solidFill>
                  <a:srgbClr val="FF3366"/>
                </a:solidFill>
                <a:latin typeface="+mn-lt"/>
              </a:rPr>
              <a:t>•</a:t>
            </a:r>
            <a:r>
              <a:rPr lang="en-GB" b="1" dirty="0">
                <a:solidFill>
                  <a:srgbClr val="FF3366"/>
                </a:solidFill>
                <a:latin typeface="+mn-lt"/>
              </a:rPr>
              <a:t>statistical coalescence </a:t>
            </a:r>
            <a:r>
              <a:rPr lang="en-GB" b="1" dirty="0" smtClean="0">
                <a:solidFill>
                  <a:srgbClr val="FF3366"/>
                </a:solidFill>
                <a:latin typeface="+mn-lt"/>
              </a:rPr>
              <a:t>model</a:t>
            </a:r>
            <a:endParaRPr lang="en-GB" sz="900" b="1" dirty="0">
              <a:solidFill>
                <a:srgbClr val="FF3366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err="1">
                <a:solidFill>
                  <a:srgbClr val="FF3366"/>
                </a:solidFill>
                <a:latin typeface="+mn-lt"/>
              </a:rPr>
              <a:t>Andronic</a:t>
            </a:r>
            <a:r>
              <a:rPr lang="en-GB" sz="1600" dirty="0">
                <a:solidFill>
                  <a:srgbClr val="FF3366"/>
                </a:solidFill>
                <a:latin typeface="+mn-lt"/>
              </a:rPr>
              <a:t>, Braun-</a:t>
            </a:r>
            <a:r>
              <a:rPr lang="en-GB" sz="1600" dirty="0" err="1">
                <a:solidFill>
                  <a:srgbClr val="FF3366"/>
                </a:solidFill>
                <a:latin typeface="+mn-lt"/>
              </a:rPr>
              <a:t>Muzinger,Redlich</a:t>
            </a:r>
            <a:r>
              <a:rPr lang="en-GB" sz="1600" dirty="0">
                <a:solidFill>
                  <a:srgbClr val="FF3366"/>
                </a:solidFill>
                <a:latin typeface="+mn-lt"/>
              </a:rPr>
              <a:t>,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err="1">
                <a:solidFill>
                  <a:srgbClr val="FF3366"/>
                </a:solidFill>
                <a:latin typeface="+mn-lt"/>
              </a:rPr>
              <a:t>Stachel</a:t>
            </a:r>
            <a:r>
              <a:rPr lang="en-GB" sz="1600" dirty="0">
                <a:solidFill>
                  <a:srgbClr val="FF3366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rgbClr val="FF3366"/>
                </a:solidFill>
                <a:latin typeface="+mn-lt"/>
              </a:rPr>
              <a:t>nucl-th</a:t>
            </a:r>
            <a:r>
              <a:rPr lang="en-GB" sz="1600" dirty="0">
                <a:solidFill>
                  <a:srgbClr val="FF3366"/>
                </a:solidFill>
                <a:latin typeface="+mn-lt"/>
              </a:rPr>
              <a:t>/0303036</a:t>
            </a:r>
            <a:r>
              <a:rPr lang="en-GB" dirty="0">
                <a:solidFill>
                  <a:srgbClr val="FF3366"/>
                </a:solidFill>
                <a:latin typeface="+mn-lt"/>
              </a:rPr>
              <a:t> </a:t>
            </a:r>
            <a:r>
              <a:rPr lang="en-GB" sz="1300" dirty="0">
                <a:solidFill>
                  <a:srgbClr val="FF3366"/>
                </a:solidFill>
                <a:latin typeface="+mn-lt"/>
              </a:rPr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71868" y="714356"/>
            <a:ext cx="4669920" cy="9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screening of primary J/</a:t>
            </a:r>
            <a:r>
              <a:rPr lang="en-GB" sz="1600" dirty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&amp; statistical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recombination of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thermalized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c-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cbar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travel of c quarks over significant distance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presence of a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deconfined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phase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3041" y="3960422"/>
            <a:ext cx="2909001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800000"/>
                </a:solidFill>
                <a:latin typeface="+mn-lt"/>
              </a:rPr>
              <a:t>•</a:t>
            </a:r>
            <a:r>
              <a:rPr lang="en-GB" b="1" dirty="0">
                <a:solidFill>
                  <a:srgbClr val="800000"/>
                </a:solidFill>
                <a:latin typeface="+mn-lt"/>
              </a:rPr>
              <a:t>transport in a </a:t>
            </a:r>
            <a:r>
              <a:rPr lang="en-GB" b="1" dirty="0" err="1">
                <a:solidFill>
                  <a:srgbClr val="800000"/>
                </a:solidFill>
                <a:latin typeface="+mn-lt"/>
              </a:rPr>
              <a:t>qgp</a:t>
            </a:r>
            <a:endParaRPr lang="en-GB" b="1" dirty="0">
              <a:solidFill>
                <a:srgbClr val="800000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800000"/>
                </a:solidFill>
                <a:latin typeface="+mn-lt"/>
              </a:rPr>
              <a:t>Yan, </a:t>
            </a:r>
            <a:r>
              <a:rPr lang="en-GB" sz="1600" dirty="0" err="1">
                <a:solidFill>
                  <a:srgbClr val="800000"/>
                </a:solidFill>
                <a:latin typeface="+mn-lt"/>
              </a:rPr>
              <a:t>Zhuang</a:t>
            </a:r>
            <a:r>
              <a:rPr lang="en-GB" sz="1600" dirty="0">
                <a:solidFill>
                  <a:srgbClr val="800000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rgbClr val="800000"/>
                </a:solidFill>
                <a:latin typeface="+mn-lt"/>
              </a:rPr>
              <a:t>Xu</a:t>
            </a:r>
            <a:r>
              <a:rPr lang="en-GB" sz="1600" dirty="0">
                <a:solidFill>
                  <a:srgbClr val="800000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rgbClr val="800000"/>
                </a:solidFill>
                <a:latin typeface="+mn-lt"/>
              </a:rPr>
              <a:t>nucl-th</a:t>
            </a:r>
            <a:r>
              <a:rPr lang="en-GB" sz="1600" dirty="0">
                <a:solidFill>
                  <a:srgbClr val="800000"/>
                </a:solidFill>
                <a:latin typeface="+mn-lt"/>
              </a:rPr>
              <a:t>/0608010</a:t>
            </a:r>
            <a:r>
              <a:rPr lang="en-GB" dirty="0">
                <a:solidFill>
                  <a:srgbClr val="B84747"/>
                </a:solidFill>
                <a:latin typeface="+mn-lt"/>
              </a:rPr>
              <a:t>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45280" y="4000504"/>
            <a:ext cx="1427314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 err="1">
                <a:solidFill>
                  <a:srgbClr val="800000"/>
                </a:solidFill>
                <a:latin typeface="+mn-lt"/>
              </a:rPr>
              <a:t>qgp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, w and </a:t>
            </a:r>
            <a:r>
              <a:rPr lang="en-GB" dirty="0" err="1">
                <a:solidFill>
                  <a:srgbClr val="800000"/>
                </a:solidFill>
                <a:latin typeface="+mn-lt"/>
              </a:rPr>
              <a:t>wo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 err="1">
                <a:solidFill>
                  <a:srgbClr val="800000"/>
                </a:solidFill>
                <a:latin typeface="+mn-lt"/>
              </a:rPr>
              <a:t>recom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71868" y="4071942"/>
            <a:ext cx="306462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transport equations for the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Jpsi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hydrodynamic equation for the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qgp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8560" y="2928934"/>
            <a:ext cx="2029786" cy="5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b="1" dirty="0">
                <a:solidFill>
                  <a:srgbClr val="99284C"/>
                </a:solidFill>
                <a:latin typeface="+mn-lt"/>
              </a:rPr>
              <a:t>•kinetic model </a:t>
            </a:r>
            <a:endParaRPr lang="en-GB" sz="1300" b="1" dirty="0">
              <a:solidFill>
                <a:srgbClr val="99284C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err="1">
                <a:solidFill>
                  <a:srgbClr val="99284C"/>
                </a:solidFill>
                <a:latin typeface="+mn-lt"/>
              </a:rPr>
              <a:t>Thews</a:t>
            </a:r>
            <a:r>
              <a:rPr lang="en-GB" sz="1600" dirty="0">
                <a:solidFill>
                  <a:srgbClr val="99284C"/>
                </a:solidFill>
                <a:latin typeface="+mn-lt"/>
              </a:rPr>
              <a:t> hep-ph/0504226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858148" y="3071810"/>
            <a:ext cx="1578240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99284C"/>
                </a:solidFill>
                <a:latin typeface="+mn-lt"/>
              </a:rPr>
              <a:t>qgp</a:t>
            </a:r>
            <a:r>
              <a:rPr lang="en-GB" dirty="0">
                <a:solidFill>
                  <a:srgbClr val="99284C"/>
                </a:solidFill>
                <a:latin typeface="+mn-lt"/>
              </a:rPr>
              <a:t>, </a:t>
            </a:r>
            <a:r>
              <a:rPr lang="en-GB" dirty="0" err="1">
                <a:solidFill>
                  <a:srgbClr val="99284C"/>
                </a:solidFill>
                <a:latin typeface="+mn-lt"/>
              </a:rPr>
              <a:t>recom</a:t>
            </a:r>
            <a:endParaRPr lang="en-GB" dirty="0">
              <a:solidFill>
                <a:srgbClr val="99284C"/>
              </a:solidFill>
              <a:latin typeface="+mn-lt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500430" y="2875268"/>
            <a:ext cx="4197046" cy="11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movility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of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initally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produced charm quarks in a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  space-time region of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color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deconfinement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allows formation of heavy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quarkonium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states via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  off-diagonal combinations of q &amp;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qbar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846994" y="1000108"/>
            <a:ext cx="1059008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dirty="0" err="1">
                <a:solidFill>
                  <a:srgbClr val="FF3366"/>
                </a:solidFill>
                <a:latin typeface="+mn-lt"/>
              </a:rPr>
              <a:t>qgp</a:t>
            </a:r>
            <a:r>
              <a:rPr lang="en-GB" dirty="0">
                <a:solidFill>
                  <a:srgbClr val="FF3366"/>
                </a:solidFill>
                <a:latin typeface="+mn-lt"/>
              </a:rPr>
              <a:t>, </a:t>
            </a:r>
            <a:r>
              <a:rPr lang="en-GB" dirty="0" err="1">
                <a:solidFill>
                  <a:srgbClr val="FF3366"/>
                </a:solidFill>
                <a:latin typeface="+mn-lt"/>
              </a:rPr>
              <a:t>recom</a:t>
            </a:r>
            <a:endParaRPr lang="en-GB" dirty="0">
              <a:solidFill>
                <a:srgbClr val="FF3366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QGP+recombination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24801" y="6655731"/>
            <a:ext cx="1440" cy="3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+mn-lt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24801" y="6655731"/>
            <a:ext cx="1440" cy="3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+mn-lt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24801" y="6655731"/>
            <a:ext cx="1440" cy="3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+mn-lt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3041" y="4771809"/>
            <a:ext cx="2648033" cy="9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660066"/>
                </a:solidFill>
                <a:latin typeface="+mn-lt"/>
              </a:rPr>
              <a:t>•</a:t>
            </a:r>
            <a:r>
              <a:rPr lang="en-GB" b="1" dirty="0" err="1">
                <a:solidFill>
                  <a:srgbClr val="660066"/>
                </a:solidFill>
                <a:latin typeface="+mn-lt"/>
              </a:rPr>
              <a:t>hadron</a:t>
            </a:r>
            <a:r>
              <a:rPr lang="en-GB" b="1" dirty="0">
                <a:solidFill>
                  <a:srgbClr val="660066"/>
                </a:solidFill>
                <a:latin typeface="+mn-lt"/>
              </a:rPr>
              <a:t> string dynamics </a:t>
            </a:r>
            <a:endParaRPr lang="en-GB" sz="900" b="1" dirty="0">
              <a:solidFill>
                <a:srgbClr val="660066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 err="1">
                <a:solidFill>
                  <a:srgbClr val="660066"/>
                </a:solidFill>
                <a:latin typeface="+mn-lt"/>
              </a:rPr>
              <a:t>Bratkovskaya</a:t>
            </a:r>
            <a:r>
              <a:rPr lang="en-GB" sz="1600" dirty="0">
                <a:solidFill>
                  <a:srgbClr val="660066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rgbClr val="660066"/>
                </a:solidFill>
                <a:latin typeface="+mn-lt"/>
              </a:rPr>
              <a:t>Kostyuk</a:t>
            </a:r>
            <a:r>
              <a:rPr lang="en-GB" sz="1600" dirty="0">
                <a:solidFill>
                  <a:srgbClr val="660066"/>
                </a:solidFill>
                <a:latin typeface="+mn-lt"/>
              </a:rPr>
              <a:t>, </a:t>
            </a:r>
            <a:r>
              <a:rPr lang="en-GB" sz="1600" dirty="0" err="1">
                <a:solidFill>
                  <a:srgbClr val="660066"/>
                </a:solidFill>
                <a:latin typeface="+mn-lt"/>
              </a:rPr>
              <a:t>Cassing</a:t>
            </a:r>
            <a:r>
              <a:rPr lang="en-GB" sz="1600" dirty="0">
                <a:solidFill>
                  <a:srgbClr val="660066"/>
                </a:solidFill>
                <a:latin typeface="+mn-lt"/>
              </a:rPr>
              <a:t>,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660066"/>
                </a:solidFill>
                <a:latin typeface="+mn-lt"/>
              </a:rPr>
              <a:t>Stocker, </a:t>
            </a:r>
            <a:r>
              <a:rPr lang="en-GB" sz="1600" dirty="0" err="1">
                <a:solidFill>
                  <a:srgbClr val="660066"/>
                </a:solidFill>
                <a:latin typeface="+mn-lt"/>
              </a:rPr>
              <a:t>nucl-th</a:t>
            </a:r>
            <a:r>
              <a:rPr lang="en-GB" sz="1600" dirty="0">
                <a:solidFill>
                  <a:srgbClr val="660066"/>
                </a:solidFill>
                <a:latin typeface="+mn-lt"/>
              </a:rPr>
              <a:t>/0402042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13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 r="44710" b="82249"/>
          <a:stretch>
            <a:fillRect/>
          </a:stretch>
        </p:blipFill>
        <p:spPr bwMode="auto">
          <a:xfrm>
            <a:off x="6336417" y="5218649"/>
            <a:ext cx="2793600" cy="293791"/>
          </a:xfrm>
          <a:prstGeom prst="rect">
            <a:avLst/>
          </a:prstGeom>
          <a:noFill/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715272" y="5545169"/>
            <a:ext cx="1355564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660066"/>
                </a:solidFill>
                <a:latin typeface="+mn-lt"/>
              </a:rPr>
              <a:t>no </a:t>
            </a:r>
            <a:r>
              <a:rPr lang="en-GB" dirty="0" err="1">
                <a:solidFill>
                  <a:srgbClr val="660066"/>
                </a:solidFill>
                <a:latin typeface="+mn-lt"/>
              </a:rPr>
              <a:t>qgp</a:t>
            </a:r>
            <a:r>
              <a:rPr lang="en-GB" dirty="0">
                <a:solidFill>
                  <a:srgbClr val="660066"/>
                </a:solidFill>
                <a:latin typeface="+mn-lt"/>
              </a:rPr>
              <a:t>, </a:t>
            </a:r>
            <a:r>
              <a:rPr lang="en-GB" dirty="0" err="1">
                <a:solidFill>
                  <a:srgbClr val="660066"/>
                </a:solidFill>
                <a:latin typeface="+mn-lt"/>
              </a:rPr>
              <a:t>recom</a:t>
            </a:r>
            <a:endParaRPr lang="en-GB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571868" y="4767882"/>
            <a:ext cx="5775840" cy="9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transport approach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include backward channels for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charmonium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repro </a:t>
            </a:r>
            <a:r>
              <a:rPr lang="en-GB" sz="1600" dirty="0" err="1" smtClean="0">
                <a:solidFill>
                  <a:srgbClr val="000000"/>
                </a:solidFill>
                <a:latin typeface="+mn-lt"/>
              </a:rPr>
              <a:t>duction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   by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D channels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571868" y="5518200"/>
            <a:ext cx="3438762" cy="48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full chemical equilibration not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achieved 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   in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the transport calculations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60640" y="5643578"/>
            <a:ext cx="3110400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GB" b="1" dirty="0">
                <a:solidFill>
                  <a:srgbClr val="000000"/>
                </a:solidFill>
                <a:latin typeface="+mn-lt"/>
              </a:rPr>
              <a:t>•</a:t>
            </a:r>
            <a:r>
              <a:rPr lang="en-GB" b="1" dirty="0" err="1">
                <a:solidFill>
                  <a:srgbClr val="5E11A6"/>
                </a:solidFill>
                <a:latin typeface="+mn-lt"/>
              </a:rPr>
              <a:t>comovers</a:t>
            </a:r>
            <a:r>
              <a:rPr lang="en-GB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0640" y="5924731"/>
            <a:ext cx="2840008" cy="71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5E11A6"/>
                </a:solidFill>
                <a:latin typeface="+mn-lt"/>
              </a:rPr>
              <a:t>K. </a:t>
            </a:r>
            <a:r>
              <a:rPr lang="en-GB" sz="1600" dirty="0" err="1">
                <a:solidFill>
                  <a:srgbClr val="5E11A6"/>
                </a:solidFill>
                <a:latin typeface="+mn-lt"/>
              </a:rPr>
              <a:t>Tywoniuk</a:t>
            </a:r>
            <a:r>
              <a:rPr lang="en-GB" sz="1600" dirty="0">
                <a:solidFill>
                  <a:srgbClr val="5E11A6"/>
                </a:solidFill>
                <a:latin typeface="+mn-lt"/>
              </a:rPr>
              <a:t>, I. C. </a:t>
            </a:r>
            <a:r>
              <a:rPr lang="en-GB" sz="1600" dirty="0" err="1">
                <a:solidFill>
                  <a:srgbClr val="5E11A6"/>
                </a:solidFill>
                <a:latin typeface="+mn-lt"/>
              </a:rPr>
              <a:t>Arsene</a:t>
            </a:r>
            <a:r>
              <a:rPr lang="en-GB" sz="1600" dirty="0">
                <a:solidFill>
                  <a:srgbClr val="5E11A6"/>
                </a:solidFill>
                <a:latin typeface="+mn-lt"/>
              </a:rPr>
              <a:t>,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5E11A6"/>
                </a:solidFill>
                <a:latin typeface="+mn-lt"/>
              </a:rPr>
              <a:t>L. </a:t>
            </a:r>
            <a:r>
              <a:rPr lang="en-GB" sz="1600" dirty="0" err="1">
                <a:solidFill>
                  <a:srgbClr val="5E11A6"/>
                </a:solidFill>
                <a:latin typeface="+mn-lt"/>
              </a:rPr>
              <a:t>Bravina</a:t>
            </a:r>
            <a:r>
              <a:rPr lang="en-GB" sz="1600" dirty="0">
                <a:solidFill>
                  <a:srgbClr val="5E11A6"/>
                </a:solidFill>
                <a:latin typeface="+mn-lt"/>
              </a:rPr>
              <a:t>, A. </a:t>
            </a:r>
            <a:r>
              <a:rPr lang="en-GB" sz="1600" dirty="0" err="1">
                <a:solidFill>
                  <a:srgbClr val="5E11A6"/>
                </a:solidFill>
                <a:latin typeface="+mn-lt"/>
              </a:rPr>
              <a:t>Kaidalov</a:t>
            </a:r>
            <a:r>
              <a:rPr lang="en-GB" sz="1600" dirty="0">
                <a:solidFill>
                  <a:srgbClr val="5E11A6"/>
                </a:solidFill>
                <a:latin typeface="+mn-lt"/>
              </a:rPr>
              <a:t>, E. </a:t>
            </a:r>
            <a:r>
              <a:rPr lang="en-GB" sz="1600" dirty="0" err="1">
                <a:solidFill>
                  <a:srgbClr val="5E11A6"/>
                </a:solidFill>
                <a:latin typeface="+mn-lt"/>
              </a:rPr>
              <a:t>Zabrodin</a:t>
            </a:r>
            <a:endParaRPr lang="en-GB" sz="1600" dirty="0">
              <a:solidFill>
                <a:srgbClr val="5E11A6"/>
              </a:solidFill>
              <a:latin typeface="+mn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600" dirty="0">
                <a:solidFill>
                  <a:srgbClr val="5E11A6"/>
                </a:solidFill>
                <a:latin typeface="+mn-lt"/>
              </a:rPr>
              <a:t>A. </a:t>
            </a:r>
            <a:r>
              <a:rPr lang="en-GB" sz="1600" dirty="0" err="1">
                <a:solidFill>
                  <a:srgbClr val="5E11A6"/>
                </a:solidFill>
                <a:latin typeface="+mn-lt"/>
              </a:rPr>
              <a:t>Capella</a:t>
            </a:r>
            <a:r>
              <a:rPr lang="en-GB" sz="1600" dirty="0">
                <a:solidFill>
                  <a:srgbClr val="5E11A6"/>
                </a:solidFill>
                <a:latin typeface="+mn-lt"/>
              </a:rPr>
              <a:t>, E. G. Ferreiro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571868" y="6104154"/>
            <a:ext cx="469179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30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gain and loss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diferential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equations for: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  dissociation J/</a:t>
            </a:r>
            <a:r>
              <a:rPr lang="en-GB" sz="1600" dirty="0" err="1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GB" sz="1600" dirty="0" err="1" smtClean="0">
                <a:solidFill>
                  <a:srgbClr val="000000"/>
                </a:solidFill>
                <a:latin typeface="+mn-lt"/>
              </a:rPr>
              <a:t>+comovers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+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recombination </a:t>
            </a:r>
            <a:r>
              <a:rPr lang="en-GB" sz="1600" dirty="0" err="1">
                <a:solidFill>
                  <a:srgbClr val="000000"/>
                </a:solidFill>
                <a:latin typeface="+mn-lt"/>
              </a:rPr>
              <a:t>D+Dbar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715272" y="6072206"/>
            <a:ext cx="1355564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dirty="0">
                <a:solidFill>
                  <a:srgbClr val="5E11A6"/>
                </a:solidFill>
                <a:latin typeface="+mn-lt"/>
              </a:rPr>
              <a:t>no </a:t>
            </a:r>
            <a:r>
              <a:rPr lang="en-GB" dirty="0" err="1">
                <a:solidFill>
                  <a:srgbClr val="5E11A6"/>
                </a:solidFill>
                <a:latin typeface="+mn-lt"/>
              </a:rPr>
              <a:t>qgp</a:t>
            </a:r>
            <a:r>
              <a:rPr lang="en-GB" dirty="0">
                <a:solidFill>
                  <a:srgbClr val="5E11A6"/>
                </a:solidFill>
                <a:latin typeface="+mn-lt"/>
              </a:rPr>
              <a:t>, </a:t>
            </a:r>
            <a:r>
              <a:rPr lang="en-GB" dirty="0" err="1">
                <a:solidFill>
                  <a:srgbClr val="5E11A6"/>
                </a:solidFill>
                <a:latin typeface="+mn-lt"/>
              </a:rPr>
              <a:t>recom</a:t>
            </a:r>
            <a:endParaRPr lang="en-GB" dirty="0">
              <a:solidFill>
                <a:srgbClr val="5E11A6"/>
              </a:solidFill>
              <a:latin typeface="+mn-lt"/>
            </a:endParaRPr>
          </a:p>
        </p:txBody>
      </p:sp>
      <p:sp>
        <p:nvSpPr>
          <p:cNvPr id="3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8" grpId="0" animBg="1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2161" y="836728"/>
            <a:ext cx="5960160" cy="4290210"/>
            <a:chOff x="314" y="581"/>
            <a:chExt cx="4139" cy="2979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" y="581"/>
              <a:ext cx="4140" cy="2980"/>
            </a:xfrm>
            <a:prstGeom prst="rect">
              <a:avLst/>
            </a:prstGeom>
            <a:noFill/>
          </p:spPr>
        </p:pic>
      </p:grp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82401" y="5072074"/>
            <a:ext cx="87854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14726" indent="-414726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R. Rapp </a:t>
            </a: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</a:rPr>
              <a:t>et al.</a:t>
            </a:r>
            <a:r>
              <a:rPr lang="en-GB" sz="1600" dirty="0">
                <a:solidFill>
                  <a:srgbClr val="000000"/>
                </a:solidFill>
                <a:latin typeface="Times New Roman" pitchFamily="18" charset="0"/>
              </a:rPr>
              <a:t> PRL 92, 212301 (2004) screening &amp; in-medium production</a:t>
            </a:r>
          </a:p>
          <a:p>
            <a:pPr marL="414726" indent="-414726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 err="1">
                <a:solidFill>
                  <a:srgbClr val="FF0000"/>
                </a:solidFill>
                <a:latin typeface="Times New Roman" pitchFamily="18" charset="0"/>
              </a:rPr>
              <a:t>Thews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1600" dirty="0">
                <a:solidFill>
                  <a:srgbClr val="FF3300"/>
                </a:solidFill>
                <a:latin typeface="Times New Roman" pitchFamily="18" charset="0"/>
              </a:rPr>
              <a:t>Eur. Phys. J C43, 97 (2005) statistical and kinetic model,  </a:t>
            </a:r>
            <a:r>
              <a:rPr lang="en-GB" sz="1600" dirty="0" err="1">
                <a:solidFill>
                  <a:srgbClr val="FF3300"/>
                </a:solidFill>
                <a:latin typeface="Times New Roman" pitchFamily="18" charset="0"/>
              </a:rPr>
              <a:t>deconfinement</a:t>
            </a:r>
            <a:r>
              <a:rPr lang="en-GB" sz="1600" dirty="0">
                <a:solidFill>
                  <a:srgbClr val="FF3300"/>
                </a:solidFill>
                <a:latin typeface="Times New Roman" pitchFamily="18" charset="0"/>
              </a:rPr>
              <a:t> &amp; recombination</a:t>
            </a:r>
          </a:p>
          <a:p>
            <a:pPr marL="414726" indent="-414726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>
                <a:solidFill>
                  <a:srgbClr val="00AE00"/>
                </a:solidFill>
                <a:latin typeface="Times New Roman" pitchFamily="18" charset="0"/>
              </a:rPr>
              <a:t>Nu </a:t>
            </a:r>
            <a:r>
              <a:rPr lang="en-GB" sz="1600" dirty="0" err="1">
                <a:solidFill>
                  <a:srgbClr val="00AE00"/>
                </a:solidFill>
                <a:latin typeface="Times New Roman" pitchFamily="18" charset="0"/>
              </a:rPr>
              <a:t>Xu</a:t>
            </a:r>
            <a:r>
              <a:rPr lang="en-GB" sz="1600" dirty="0">
                <a:solidFill>
                  <a:srgbClr val="00AE00"/>
                </a:solidFill>
                <a:latin typeface="Times New Roman" pitchFamily="18" charset="0"/>
              </a:rPr>
              <a:t> </a:t>
            </a:r>
            <a:r>
              <a:rPr lang="en-GB" sz="1600" i="1" dirty="0">
                <a:solidFill>
                  <a:srgbClr val="00AE00"/>
                </a:solidFill>
                <a:latin typeface="Times New Roman" pitchFamily="18" charset="0"/>
              </a:rPr>
              <a:t>et al.</a:t>
            </a:r>
            <a:r>
              <a:rPr lang="en-GB" sz="1600" dirty="0">
                <a:solidFill>
                  <a:srgbClr val="00AE00"/>
                </a:solidFill>
                <a:latin typeface="Times New Roman" pitchFamily="18" charset="0"/>
              </a:rPr>
              <a:t> </a:t>
            </a:r>
            <a:r>
              <a:rPr lang="en-GB" sz="1600" dirty="0" err="1">
                <a:solidFill>
                  <a:srgbClr val="00AE00"/>
                </a:solidFill>
                <a:latin typeface="Times New Roman" pitchFamily="18" charset="0"/>
              </a:rPr>
              <a:t>Phys.Rev.Lett</a:t>
            </a:r>
            <a:r>
              <a:rPr lang="en-GB" sz="1600" dirty="0">
                <a:solidFill>
                  <a:srgbClr val="00AE00"/>
                </a:solidFill>
                <a:latin typeface="Times New Roman" pitchFamily="18" charset="0"/>
              </a:rPr>
              <a:t>. 97 (2006) 232301 transport equations &amp; hydro &amp; recombination</a:t>
            </a:r>
          </a:p>
          <a:p>
            <a:pPr marL="414726" indent="-414726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 err="1">
                <a:solidFill>
                  <a:srgbClr val="FF3399"/>
                </a:solidFill>
                <a:latin typeface="Times New Roman" pitchFamily="18" charset="0"/>
              </a:rPr>
              <a:t>Bratkovskaya</a:t>
            </a:r>
            <a:r>
              <a:rPr lang="en-GB" sz="1600" dirty="0">
                <a:solidFill>
                  <a:srgbClr val="FF3399"/>
                </a:solidFill>
                <a:latin typeface="Times New Roman" pitchFamily="18" charset="0"/>
              </a:rPr>
              <a:t> </a:t>
            </a:r>
            <a:r>
              <a:rPr lang="en-GB" sz="1600" i="1" dirty="0">
                <a:solidFill>
                  <a:srgbClr val="FF3399"/>
                </a:solidFill>
                <a:latin typeface="Times New Roman" pitchFamily="18" charset="0"/>
              </a:rPr>
              <a:t>et al. </a:t>
            </a:r>
            <a:r>
              <a:rPr lang="en-GB" sz="1600" dirty="0">
                <a:solidFill>
                  <a:srgbClr val="FF3399"/>
                </a:solidFill>
                <a:latin typeface="Times New Roman" pitchFamily="18" charset="0"/>
              </a:rPr>
              <a:t>PRC 69, 054903 (2004) HSD, </a:t>
            </a:r>
            <a:r>
              <a:rPr lang="en-GB" sz="1600" dirty="0" err="1">
                <a:solidFill>
                  <a:srgbClr val="FF3399"/>
                </a:solidFill>
                <a:latin typeface="Times New Roman" pitchFamily="18" charset="0"/>
              </a:rPr>
              <a:t>hadron</a:t>
            </a:r>
            <a:r>
              <a:rPr lang="en-GB" sz="1600" dirty="0">
                <a:solidFill>
                  <a:srgbClr val="FF3399"/>
                </a:solidFill>
                <a:latin typeface="Times New Roman" pitchFamily="18" charset="0"/>
              </a:rPr>
              <a:t>-string dynamics &amp; recombination </a:t>
            </a:r>
          </a:p>
          <a:p>
            <a:pPr marL="414726" indent="-414726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 err="1">
                <a:solidFill>
                  <a:srgbClr val="3399FF"/>
                </a:solidFill>
                <a:latin typeface="Times New Roman" pitchFamily="18" charset="0"/>
              </a:rPr>
              <a:t>Andronic</a:t>
            </a:r>
            <a:r>
              <a:rPr lang="en-GB" sz="1600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en-GB" sz="1600" i="1" dirty="0">
                <a:solidFill>
                  <a:srgbClr val="3399FF"/>
                </a:solidFill>
                <a:latin typeface="Times New Roman" pitchFamily="18" charset="0"/>
              </a:rPr>
              <a:t>et al.</a:t>
            </a:r>
            <a:r>
              <a:rPr lang="en-GB" sz="1600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  <a:r>
              <a:rPr lang="en-GB" sz="1600" dirty="0" err="1">
                <a:solidFill>
                  <a:srgbClr val="3399FF"/>
                </a:solidFill>
                <a:latin typeface="Times New Roman" pitchFamily="18" charset="0"/>
              </a:rPr>
              <a:t>nucl-th</a:t>
            </a:r>
            <a:r>
              <a:rPr lang="en-GB" sz="1600" dirty="0">
                <a:solidFill>
                  <a:srgbClr val="3399FF"/>
                </a:solidFill>
                <a:latin typeface="Times New Roman" pitchFamily="18" charset="0"/>
              </a:rPr>
              <a:t>/0611023 SCM, screening &amp; statistical recombination of </a:t>
            </a:r>
            <a:r>
              <a:rPr lang="en-GB" sz="1600" dirty="0" err="1">
                <a:solidFill>
                  <a:srgbClr val="3399FF"/>
                </a:solidFill>
                <a:latin typeface="Times New Roman" pitchFamily="18" charset="0"/>
              </a:rPr>
              <a:t>thermalized</a:t>
            </a:r>
            <a:r>
              <a:rPr lang="en-GB" sz="1600" dirty="0">
                <a:solidFill>
                  <a:srgbClr val="3399FF"/>
                </a:solidFill>
                <a:latin typeface="Times New Roman" pitchFamily="18" charset="0"/>
              </a:rPr>
              <a:t> c-</a:t>
            </a:r>
            <a:r>
              <a:rPr lang="en-GB" sz="1600" dirty="0" err="1">
                <a:solidFill>
                  <a:srgbClr val="3399FF"/>
                </a:solidFill>
                <a:latin typeface="Times New Roman" pitchFamily="18" charset="0"/>
              </a:rPr>
              <a:t>cbar</a:t>
            </a:r>
            <a:r>
              <a:rPr lang="en-GB" sz="1300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</a:p>
          <a:p>
            <a:pPr marL="414726" indent="-414726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1600" dirty="0" err="1">
                <a:solidFill>
                  <a:srgbClr val="993366"/>
                </a:solidFill>
                <a:latin typeface="Times New Roman" pitchFamily="18" charset="0"/>
              </a:rPr>
              <a:t>Bravina</a:t>
            </a:r>
            <a:r>
              <a:rPr lang="en-GB" sz="1600" dirty="0">
                <a:solidFill>
                  <a:srgbClr val="993366"/>
                </a:solidFill>
                <a:latin typeface="Times New Roman" pitchFamily="18" charset="0"/>
              </a:rPr>
              <a:t>, </a:t>
            </a:r>
            <a:r>
              <a:rPr lang="en-GB" sz="1600" dirty="0" err="1">
                <a:solidFill>
                  <a:srgbClr val="993366"/>
                </a:solidFill>
                <a:latin typeface="Times New Roman" pitchFamily="18" charset="0"/>
              </a:rPr>
              <a:t>comovers</a:t>
            </a:r>
            <a:r>
              <a:rPr lang="en-GB" sz="1600" dirty="0">
                <a:solidFill>
                  <a:srgbClr val="993366"/>
                </a:solidFill>
                <a:latin typeface="Times New Roman" pitchFamily="18" charset="0"/>
              </a:rPr>
              <a:t>: suppression &amp; regeneration</a:t>
            </a:r>
            <a:endParaRPr lang="en-GB" sz="1600" b="1" u="sng" dirty="0">
              <a:solidFill>
                <a:srgbClr val="993366"/>
              </a:solidFill>
              <a:latin typeface="Times New Roman" pitchFamily="18" charset="0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4518720" y="3616220"/>
            <a:ext cx="987840" cy="63367"/>
          </a:xfrm>
          <a:prstGeom prst="line">
            <a:avLst/>
          </a:prstGeom>
          <a:noFill/>
          <a:ln w="9525">
            <a:solidFill>
              <a:srgbClr val="355E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4559041" y="3646463"/>
            <a:ext cx="937440" cy="53286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386721" y="2170309"/>
            <a:ext cx="331200" cy="542937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728000" y="2713245"/>
            <a:ext cx="341280" cy="321154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089441" y="3054561"/>
            <a:ext cx="260640" cy="131053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371681" y="3195696"/>
            <a:ext cx="300960" cy="131053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662560" y="3335391"/>
            <a:ext cx="200160" cy="60486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854080" y="3395877"/>
            <a:ext cx="341280" cy="90730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225600" y="3496687"/>
            <a:ext cx="512640" cy="50406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756960" y="3557174"/>
            <a:ext cx="512640" cy="50406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259520" y="3616220"/>
            <a:ext cx="290880" cy="40324"/>
          </a:xfrm>
          <a:prstGeom prst="line">
            <a:avLst/>
          </a:prstGeom>
          <a:noFill/>
          <a:ln w="18000">
            <a:solidFill>
              <a:srgbClr val="99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345120" y="2400733"/>
            <a:ext cx="512961" cy="2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dirty="0">
                <a:solidFill>
                  <a:srgbClr val="993366"/>
                </a:solidFill>
              </a:rPr>
              <a:t>____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938401" y="2541868"/>
            <a:ext cx="1146148" cy="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1600" dirty="0" err="1">
                <a:solidFill>
                  <a:srgbClr val="000000"/>
                </a:solidFill>
              </a:rPr>
              <a:t>Bravina</a:t>
            </a:r>
            <a:r>
              <a:rPr lang="en-GB" sz="1600" dirty="0">
                <a:solidFill>
                  <a:srgbClr val="000000"/>
                </a:solidFill>
              </a:rPr>
              <a:t>: y=0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231680" y="4100111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endParaRPr lang="es-ES">
              <a:latin typeface="Times New Roman" pitchFamily="18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8118720" y="5715016"/>
            <a:ext cx="1018705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b="1" u="sng" dirty="0">
                <a:solidFill>
                  <a:srgbClr val="FF3399"/>
                </a:solidFill>
                <a:latin typeface="Times New Roman" pitchFamily="18" charset="0"/>
              </a:rPr>
              <a:t>(no QGP)</a:t>
            </a:r>
          </a:p>
          <a:p>
            <a:endParaRPr lang="es-ES" sz="1600" dirty="0">
              <a:latin typeface="Times New Roman" pitchFamily="18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440960" y="6215082"/>
            <a:ext cx="1025280" cy="33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r>
              <a:rPr lang="en-GB" sz="1600" b="1" u="sng" dirty="0">
                <a:solidFill>
                  <a:srgbClr val="993366"/>
                </a:solidFill>
                <a:latin typeface="Times New Roman" pitchFamily="18" charset="0"/>
              </a:rPr>
              <a:t>(no QGP)</a:t>
            </a:r>
            <a:endParaRPr lang="es-ES" sz="1600" b="1" u="sng" dirty="0">
              <a:solidFill>
                <a:srgbClr val="993366"/>
              </a:solidFill>
              <a:latin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-32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Regeneration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(@ RHIC),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this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can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be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answer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….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/>
      <p:bldP spid="18449" grpId="0"/>
      <p:bldP spid="18452" grpId="0"/>
      <p:bldP spid="184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2785252"/>
            <a:ext cx="4128480" cy="3895609"/>
            <a:chOff x="0" y="1934"/>
            <a:chExt cx="2867" cy="2705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4"/>
              <a:ext cx="2867" cy="2705"/>
            </a:xfrm>
            <a:prstGeom prst="rect">
              <a:avLst/>
            </a:prstGeom>
            <a:noFill/>
          </p:spPr>
        </p:pic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1685" y="3116"/>
              <a:ext cx="1030" cy="191"/>
            </a:xfrm>
            <a:prstGeom prst="roundRect">
              <a:avLst>
                <a:gd name="adj" fmla="val 50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45000"/>
                <a:tabLst>
                  <a:tab pos="656650" algn="l"/>
                </a:tabLst>
              </a:pPr>
              <a:r>
                <a:rPr lang="en-GB" sz="1300" dirty="0" err="1">
                  <a:solidFill>
                    <a:srgbClr val="000000"/>
                  </a:solidFill>
                  <a:latin typeface="Comic Sans MS" pitchFamily="66" charset="0"/>
                </a:rPr>
                <a:t>nucl</a:t>
              </a:r>
              <a:r>
                <a:rPr lang="en-GB" sz="1300" dirty="0">
                  <a:solidFill>
                    <a:srgbClr val="000000"/>
                  </a:solidFill>
                  <a:latin typeface="Comic Sans MS" pitchFamily="66" charset="0"/>
                </a:rPr>
                <a:t>-ex/0611020</a:t>
              </a:r>
            </a:p>
          </p:txBody>
        </p:sp>
        <p:sp>
          <p:nvSpPr>
            <p:cNvPr id="19460" name="AutoShape 4"/>
            <p:cNvSpPr>
              <a:spLocks noChangeArrowheads="1"/>
            </p:cNvSpPr>
            <p:nvPr/>
          </p:nvSpPr>
          <p:spPr bwMode="auto">
            <a:xfrm>
              <a:off x="518" y="2876"/>
              <a:ext cx="812" cy="299"/>
            </a:xfrm>
            <a:prstGeom prst="roundRect">
              <a:avLst>
                <a:gd name="adj" fmla="val 3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4160" y="1857364"/>
            <a:ext cx="3282950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000000"/>
                </a:solidFill>
              </a:rPr>
              <a:t>• the results can be as bad as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000000"/>
                </a:solidFill>
              </a:rPr>
              <a:t>  without </a:t>
            </a:r>
            <a:r>
              <a:rPr lang="en-GB" dirty="0" smtClean="0">
                <a:solidFill>
                  <a:srgbClr val="000000"/>
                </a:solidFill>
              </a:rPr>
              <a:t>recombination (RHIC):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235681" y="5803809"/>
            <a:ext cx="335520" cy="37011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515680" y="5538821"/>
            <a:ext cx="92160" cy="207382"/>
          </a:xfrm>
          <a:prstGeom prst="roundRect">
            <a:avLst>
              <a:gd name="adj" fmla="val 156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896480" y="5423609"/>
            <a:ext cx="142560" cy="311073"/>
          </a:xfrm>
          <a:prstGeom prst="roundRect">
            <a:avLst>
              <a:gd name="adj" fmla="val 10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450081" y="5296876"/>
            <a:ext cx="112320" cy="185780"/>
          </a:xfrm>
          <a:prstGeom prst="roundRect">
            <a:avLst>
              <a:gd name="adj" fmla="val 127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1440000" y="5446652"/>
            <a:ext cx="92160" cy="138255"/>
          </a:xfrm>
          <a:prstGeom prst="roundRect">
            <a:avLst>
              <a:gd name="adj" fmla="val 156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336480" y="5700119"/>
            <a:ext cx="51840" cy="69127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963361" y="4847549"/>
            <a:ext cx="82080" cy="230424"/>
          </a:xfrm>
          <a:prstGeom prst="roundRect">
            <a:avLst>
              <a:gd name="adj" fmla="val 1782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003681" y="4696334"/>
            <a:ext cx="1440" cy="25634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577440" y="4133234"/>
            <a:ext cx="92160" cy="933218"/>
          </a:xfrm>
          <a:prstGeom prst="roundRect">
            <a:avLst>
              <a:gd name="adj" fmla="val 156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629281" y="4386701"/>
            <a:ext cx="1440" cy="345636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995040" y="4674731"/>
            <a:ext cx="10080" cy="28803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lg" len="sm"/>
            <a:tailEnd type="oval" w="lg" len="sm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617760" y="4340616"/>
            <a:ext cx="23040" cy="587582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 type="oval" w="lg" len="sm"/>
            <a:tailEnd type="oval" w="lg" len="sm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352961" y="4329094"/>
            <a:ext cx="1542240" cy="218903"/>
          </a:xfrm>
          <a:prstGeom prst="roundRect">
            <a:avLst>
              <a:gd name="adj" fmla="val 65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2485440" y="3441961"/>
            <a:ext cx="1419840" cy="149776"/>
          </a:xfrm>
          <a:prstGeom prst="roundRect">
            <a:avLst>
              <a:gd name="adj" fmla="val 95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790560" y="4189401"/>
            <a:ext cx="862560" cy="335555"/>
          </a:xfrm>
          <a:prstGeom prst="roundRect">
            <a:avLst>
              <a:gd name="adj" fmla="val 431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05920" y="642918"/>
            <a:ext cx="2675412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dirty="0">
                <a:solidFill>
                  <a:srgbClr val="000000"/>
                </a:solidFill>
              </a:rPr>
              <a:t>• </a:t>
            </a:r>
            <a:r>
              <a:rPr lang="en-GB" dirty="0" err="1">
                <a:solidFill>
                  <a:srgbClr val="000000"/>
                </a:solidFill>
              </a:rPr>
              <a:t>indetermination</a:t>
            </a:r>
            <a:r>
              <a:rPr lang="en-GB" dirty="0">
                <a:solidFill>
                  <a:srgbClr val="000000"/>
                </a:solidFill>
              </a:rPr>
              <a:t> of </a:t>
            </a:r>
            <a:r>
              <a:rPr lang="en-GB" sz="2500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GB" sz="2500" baseline="-33000" dirty="0">
                <a:solidFill>
                  <a:srgbClr val="000000"/>
                </a:solidFill>
              </a:rPr>
              <a:t>cc</a:t>
            </a:r>
            <a:r>
              <a:rPr lang="en-GB" sz="2500" baseline="33000" dirty="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731840" y="857232"/>
            <a:ext cx="4412160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000000"/>
                </a:solidFill>
              </a:rPr>
              <a:t>•it can be present w or </a:t>
            </a:r>
            <a:r>
              <a:rPr lang="en-GB" dirty="0" err="1">
                <a:solidFill>
                  <a:srgbClr val="000000"/>
                </a:solidFill>
              </a:rPr>
              <a:t>wo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thermalization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000000"/>
                </a:solidFill>
              </a:rPr>
              <a:t>		-</a:t>
            </a:r>
            <a:r>
              <a:rPr lang="en-GB" b="1" dirty="0">
                <a:solidFill>
                  <a:srgbClr val="000000"/>
                </a:solidFill>
              </a:rPr>
              <a:t>w or </a:t>
            </a:r>
            <a:r>
              <a:rPr lang="en-GB" b="1" dirty="0" err="1">
                <a:solidFill>
                  <a:srgbClr val="000000"/>
                </a:solidFill>
              </a:rPr>
              <a:t>wo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rgbClr val="000000"/>
                </a:solidFill>
              </a:rPr>
              <a:t>QGP</a:t>
            </a:r>
            <a:r>
              <a:rPr lang="en-GB" dirty="0" smtClean="0">
                <a:solidFill>
                  <a:srgbClr val="000000"/>
                </a:solidFill>
              </a:rPr>
              <a:t>-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4"/>
          <a:srcRect b="12964"/>
          <a:stretch>
            <a:fillRect/>
          </a:stretch>
        </p:blipFill>
        <p:spPr bwMode="auto">
          <a:xfrm>
            <a:off x="4370401" y="4800024"/>
            <a:ext cx="4530240" cy="851129"/>
          </a:xfrm>
          <a:prstGeom prst="rect">
            <a:avLst/>
          </a:prstGeom>
          <a:noFill/>
        </p:spPr>
      </p:pic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636801" y="2375995"/>
            <a:ext cx="328295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b="1" dirty="0" err="1">
                <a:solidFill>
                  <a:srgbClr val="000000"/>
                </a:solidFill>
              </a:rPr>
              <a:t>wo</a:t>
            </a:r>
            <a:r>
              <a:rPr lang="en-GB" b="1" dirty="0">
                <a:solidFill>
                  <a:srgbClr val="000000"/>
                </a:solidFill>
              </a:rPr>
              <a:t>  </a:t>
            </a:r>
            <a:r>
              <a:rPr lang="en-GB" b="1" dirty="0" smtClean="0">
                <a:solidFill>
                  <a:srgbClr val="000000"/>
                </a:solidFill>
              </a:rPr>
              <a:t>QGP</a:t>
            </a:r>
            <a:endParaRPr lang="en-GB" b="1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000000"/>
                </a:solidFill>
              </a:rPr>
              <a:t>hadronic</a:t>
            </a:r>
            <a:r>
              <a:rPr lang="en-GB" dirty="0">
                <a:solidFill>
                  <a:srgbClr val="000000"/>
                </a:solidFill>
              </a:rPr>
              <a:t> &amp; </a:t>
            </a:r>
            <a:r>
              <a:rPr lang="en-GB" dirty="0" err="1">
                <a:solidFill>
                  <a:srgbClr val="000000"/>
                </a:solidFill>
              </a:rPr>
              <a:t>partonic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comovers</a:t>
            </a:r>
            <a:r>
              <a:rPr lang="en-GB" dirty="0">
                <a:solidFill>
                  <a:srgbClr val="000000"/>
                </a:solidFill>
              </a:rPr>
              <a:t> w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000000"/>
                </a:solidFill>
              </a:rPr>
              <a:t>suppression+recombination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620961" y="4306052"/>
            <a:ext cx="3622787" cy="5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b="1" dirty="0">
                <a:solidFill>
                  <a:srgbClr val="000000"/>
                </a:solidFill>
              </a:rPr>
              <a:t>w QGP 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>
                <a:solidFill>
                  <a:srgbClr val="000000"/>
                </a:solidFill>
              </a:rPr>
              <a:t>thermal </a:t>
            </a:r>
            <a:r>
              <a:rPr lang="en-GB" dirty="0" err="1">
                <a:solidFill>
                  <a:srgbClr val="000000"/>
                </a:solidFill>
              </a:rPr>
              <a:t>dissociation+recombination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5"/>
          <a:srcRect l="229"/>
          <a:stretch>
            <a:fillRect/>
          </a:stretch>
        </p:blipFill>
        <p:spPr bwMode="auto">
          <a:xfrm>
            <a:off x="4413601" y="5507138"/>
            <a:ext cx="4332960" cy="373000"/>
          </a:xfrm>
          <a:prstGeom prst="rect">
            <a:avLst/>
          </a:prstGeom>
          <a:noFill/>
        </p:spPr>
      </p:pic>
      <p:pic>
        <p:nvPicPr>
          <p:cNvPr id="19484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8481" y="6067358"/>
            <a:ext cx="1095840" cy="273629"/>
          </a:xfrm>
          <a:prstGeom prst="rect">
            <a:avLst/>
          </a:prstGeom>
          <a:noFill/>
        </p:spPr>
      </p:pic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8321" y="6064477"/>
            <a:ext cx="1955520" cy="244826"/>
          </a:xfrm>
          <a:prstGeom prst="rect">
            <a:avLst/>
          </a:prstGeom>
          <a:noFill/>
        </p:spPr>
      </p:pic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5600" y="6307862"/>
            <a:ext cx="2648160" cy="344197"/>
          </a:xfrm>
          <a:prstGeom prst="rect">
            <a:avLst/>
          </a:prstGeom>
          <a:noFill/>
        </p:spPr>
      </p:pic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7843680" y="5998231"/>
            <a:ext cx="1670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pitchFamily="18" charset="0"/>
              </a:rPr>
              <a:t>*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5614560" y="5980949"/>
            <a:ext cx="188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latin typeface="Times New Roman" pitchFamily="18" charset="0"/>
              </a:rPr>
              <a:t>=</a:t>
            </a:r>
          </a:p>
        </p:txBody>
      </p:sp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233140"/>
            <a:ext cx="3922560" cy="852570"/>
          </a:xfrm>
          <a:prstGeom prst="rect">
            <a:avLst/>
          </a:prstGeom>
          <a:solidFill>
            <a:srgbClr val="FFFF00">
              <a:alpha val="23000"/>
            </a:srgbClr>
          </a:solidFill>
        </p:spPr>
      </p:pic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7446240" y="3886968"/>
            <a:ext cx="1208160" cy="12154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H="1">
            <a:off x="5747041" y="3820722"/>
            <a:ext cx="849600" cy="127885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>
            <a:off x="6727680" y="3820722"/>
            <a:ext cx="1239840" cy="123997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H="1">
            <a:off x="3592800" y="4931078"/>
            <a:ext cx="195840" cy="2621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H="1">
            <a:off x="3722400" y="5322799"/>
            <a:ext cx="195840" cy="3269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-32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not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? 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2428860" y="0"/>
            <a:ext cx="6455963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+mn-lt"/>
              </a:rPr>
              <a:t>some </a:t>
            </a:r>
            <a:r>
              <a:rPr lang="en-GB" sz="3200" dirty="0" err="1">
                <a:solidFill>
                  <a:srgbClr val="C00000"/>
                </a:solidFill>
                <a:latin typeface="+mn-lt"/>
              </a:rPr>
              <a:t>inconvenients</a:t>
            </a:r>
            <a:r>
              <a:rPr lang="en-GB" sz="3200" dirty="0">
                <a:solidFill>
                  <a:srgbClr val="C00000"/>
                </a:solidFill>
                <a:latin typeface="+mn-lt"/>
              </a:rPr>
              <a:t> of recombination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71406" y="1139595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solution: normalization of J/psi to the open charm cross section(J/psi)/D ratio</a:t>
            </a:r>
            <a:endParaRPr lang="es-E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3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572000" y="1428736"/>
            <a:ext cx="445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+mn-lt"/>
              </a:rPr>
              <a:t>solution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nevertheless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the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amount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is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smaller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</a:p>
          <a:p>
            <a:r>
              <a:rPr lang="es-ES" dirty="0" err="1" smtClean="0">
                <a:solidFill>
                  <a:srgbClr val="0070C0"/>
                </a:solidFill>
                <a:latin typeface="+mn-lt"/>
              </a:rPr>
              <a:t>wo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QGP (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when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considering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recombination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as </a:t>
            </a:r>
          </a:p>
          <a:p>
            <a:r>
              <a:rPr lang="es-ES" dirty="0" smtClean="0">
                <a:solidFill>
                  <a:srgbClr val="0070C0"/>
                </a:solidFill>
                <a:latin typeface="+mn-lt"/>
              </a:rPr>
              <a:t>D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Dbar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final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states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0070C0"/>
                </a:solidFill>
                <a:latin typeface="+mn-lt"/>
              </a:rPr>
              <a:t>interactions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) LHC</a:t>
            </a:r>
            <a:endParaRPr lang="es-E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42844" y="235743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  <a:latin typeface="+mn-lt"/>
              </a:rPr>
              <a:t>solution</a:t>
            </a:r>
            <a:r>
              <a:rPr lang="es-ES" dirty="0" smtClean="0">
                <a:solidFill>
                  <a:srgbClr val="0070C0"/>
                </a:solidFill>
                <a:latin typeface="+mn-lt"/>
              </a:rPr>
              <a:t>: LHC</a:t>
            </a:r>
            <a:endParaRPr lang="es-E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/>
      <p:bldP spid="19479" grpId="0"/>
      <p:bldP spid="19481" grpId="0"/>
      <p:bldP spid="19482" grpId="0"/>
      <p:bldP spid="19487" grpId="0"/>
      <p:bldP spid="19488" grpId="0"/>
      <p:bldP spid="19490" grpId="0" animBg="1"/>
      <p:bldP spid="19491" grpId="0" animBg="1"/>
      <p:bldP spid="19492" grpId="0" animBg="1"/>
      <p:bldP spid="19496" grpId="0" animBg="1"/>
      <p:bldP spid="19497" grpId="0" animBg="1"/>
      <p:bldP spid="19495" grpId="0"/>
      <p:bldP spid="42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2214554"/>
            <a:ext cx="649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 </a:t>
            </a:r>
            <a:r>
              <a:rPr lang="es-ES" sz="2400" dirty="0" smtClean="0">
                <a:latin typeface="+mn-lt"/>
              </a:rPr>
              <a:t>LHC data can </a:t>
            </a:r>
            <a:r>
              <a:rPr lang="es-ES" sz="2400" dirty="0" err="1" smtClean="0">
                <a:latin typeface="+mn-lt"/>
              </a:rPr>
              <a:t>give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us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some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answers</a:t>
            </a:r>
            <a:r>
              <a:rPr lang="es-ES" sz="2400" dirty="0" smtClean="0">
                <a:latin typeface="+mn-lt"/>
              </a:rPr>
              <a:t>, as </a:t>
            </a:r>
            <a:r>
              <a:rPr lang="es-ES" sz="2400" dirty="0" err="1" smtClean="0">
                <a:latin typeface="+mn-lt"/>
              </a:rPr>
              <a:t>we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will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see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643306" y="3429000"/>
            <a:ext cx="179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+mn-lt"/>
              </a:rPr>
              <a:t>but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before</a:t>
            </a:r>
            <a:r>
              <a:rPr lang="es-ES" sz="2400" dirty="0" smtClean="0">
                <a:latin typeface="+mn-lt"/>
              </a:rPr>
              <a:t>….</a:t>
            </a:r>
            <a:endParaRPr lang="es-E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What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about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other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? COLD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effects</a:t>
            </a:r>
            <a:endParaRPr lang="es-ES" sz="3200" dirty="0" smtClean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1" y="3797421"/>
            <a:ext cx="3472916" cy="2714644"/>
          </a:xfrm>
          <a:prstGeom prst="rect">
            <a:avLst/>
          </a:prstGeom>
          <a:noFill/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039725" y="4660044"/>
            <a:ext cx="525785" cy="276999"/>
          </a:xfrm>
          <a:prstGeom prst="rect">
            <a:avLst/>
          </a:prstGeom>
          <a:noFill/>
          <a:ln w="360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CNM</a:t>
            </a:r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6629371" y="4765416"/>
            <a:ext cx="354063" cy="14251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6572264" y="4802561"/>
            <a:ext cx="422591" cy="412389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367098" y="1057276"/>
            <a:ext cx="2633662" cy="2514600"/>
            <a:chOff x="0" y="480"/>
            <a:chExt cx="1659" cy="1584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80"/>
              <a:ext cx="1659" cy="1584"/>
            </a:xfrm>
            <a:prstGeom prst="rect">
              <a:avLst/>
            </a:prstGeom>
            <a:noFill/>
          </p:spPr>
        </p:pic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699" y="1089"/>
              <a:ext cx="296" cy="144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>
                <a:lnSpc>
                  <a:spcPct val="9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000">
                  <a:solidFill>
                    <a:srgbClr val="000000"/>
                  </a:solidFill>
                  <a:latin typeface="Comic Sans MS" pitchFamily="66" charset="0"/>
                </a:rPr>
                <a:t>0 mb</a:t>
              </a: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664" y="1445"/>
              <a:ext cx="296" cy="144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>
                <a:lnSpc>
                  <a:spcPct val="9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000">
                  <a:solidFill>
                    <a:srgbClr val="0000FF"/>
                  </a:solidFill>
                  <a:latin typeface="Comic Sans MS" pitchFamily="66" charset="0"/>
                </a:rPr>
                <a:t>3 mb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1008" y="1062"/>
              <a:ext cx="633" cy="211"/>
            </a:xfrm>
            <a:prstGeom prst="roundRect">
              <a:avLst>
                <a:gd name="adj" fmla="val 47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900" b="1" dirty="0">
                  <a:solidFill>
                    <a:srgbClr val="000000"/>
                  </a:solidFill>
                  <a:latin typeface="Arial" charset="0"/>
                </a:rPr>
                <a:t>Low x</a:t>
              </a:r>
              <a:r>
                <a:rPr lang="en-GB" sz="900" b="1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GB" sz="900" b="1" dirty="0">
                  <a:solidFill>
                    <a:srgbClr val="000000"/>
                  </a:solidFill>
                  <a:latin typeface="Arial" charset="0"/>
                </a:rPr>
                <a:t> ~ 0.003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</a:tabLst>
              </a:pPr>
              <a:r>
                <a:rPr lang="en-GB" sz="700" b="1" dirty="0">
                  <a:solidFill>
                    <a:srgbClr val="000000"/>
                  </a:solidFill>
                  <a:latin typeface="Arial" charset="0"/>
                </a:rPr>
                <a:t>(shadowing region)</a:t>
              </a: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434" y="1209"/>
              <a:ext cx="1" cy="19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107141" y="642918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In </a:t>
            </a:r>
            <a:r>
              <a:rPr lang="en-US" sz="2000" b="1" dirty="0" err="1" smtClean="0">
                <a:latin typeface="+mn-lt"/>
              </a:rPr>
              <a:t>pA</a:t>
            </a:r>
            <a:r>
              <a:rPr lang="en-US" sz="2000" b="1" dirty="0" smtClean="0">
                <a:latin typeface="+mn-lt"/>
              </a:rPr>
              <a:t> collisions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b="1" dirty="0" smtClean="0">
                <a:latin typeface="+mn-lt"/>
              </a:rPr>
              <a:t>no QGP </a:t>
            </a:r>
            <a:r>
              <a:rPr lang="en-US" sz="2000" dirty="0" smtClean="0">
                <a:latin typeface="+mn-lt"/>
              </a:rPr>
              <a:t>formation is expected</a:t>
            </a:r>
            <a:endParaRPr lang="es-ES" sz="2000" dirty="0">
              <a:latin typeface="+mn-lt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000660" y="6429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s-ES" sz="2000" dirty="0" smtClean="0">
                <a:latin typeface="+mn-lt"/>
              </a:rPr>
              <a:t>   in </a:t>
            </a:r>
            <a:r>
              <a:rPr lang="es-ES" sz="2000" dirty="0" err="1" smtClean="0">
                <a:latin typeface="+mn-lt"/>
              </a:rPr>
              <a:t>principle</a:t>
            </a:r>
            <a:r>
              <a:rPr lang="es-ES" sz="2000" dirty="0" smtClean="0">
                <a:latin typeface="+mn-lt"/>
              </a:rPr>
              <a:t>, </a:t>
            </a:r>
            <a:r>
              <a:rPr lang="es-ES" sz="2000" b="1" dirty="0" smtClean="0">
                <a:latin typeface="+mn-lt"/>
              </a:rPr>
              <a:t>no J/</a:t>
            </a:r>
            <a:r>
              <a:rPr lang="es-ES" sz="2000" b="1" dirty="0" smtClean="0">
                <a:latin typeface="Symbol" pitchFamily="18" charset="2"/>
              </a:rPr>
              <a:t>Y</a:t>
            </a:r>
            <a:r>
              <a:rPr lang="es-ES" sz="2000" b="1" dirty="0" smtClean="0">
                <a:latin typeface="+mn-lt"/>
              </a:rPr>
              <a:t> </a:t>
            </a:r>
            <a:r>
              <a:rPr lang="es-ES" sz="2000" b="1" dirty="0" err="1" smtClean="0">
                <a:latin typeface="+mn-lt"/>
              </a:rPr>
              <a:t>suppression</a:t>
            </a:r>
            <a:endParaRPr lang="es-ES" sz="2000" b="1" dirty="0" smtClean="0">
              <a:latin typeface="+mn-lt"/>
            </a:endParaRPr>
          </a:p>
          <a:p>
            <a:endParaRPr lang="es-ES" sz="2000" dirty="0" smtClean="0">
              <a:latin typeface="+mn-lt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85720" y="3714752"/>
            <a:ext cx="291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  <a:latin typeface="+mj-lt"/>
              </a:rPr>
              <a:t>Why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 CNM are </a:t>
            </a:r>
            <a:r>
              <a:rPr lang="es-ES" sz="2000" b="1" dirty="0" err="1" smtClean="0">
                <a:solidFill>
                  <a:srgbClr val="C00000"/>
                </a:solidFill>
                <a:latin typeface="+mj-lt"/>
              </a:rPr>
              <a:t>important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s-E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85752" y="4320139"/>
            <a:ext cx="3500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The cold nuclear matter effects present in </a:t>
            </a:r>
            <a:r>
              <a:rPr lang="en-US" sz="2000" dirty="0" err="1" smtClean="0">
                <a:latin typeface="+mj-lt"/>
              </a:rPr>
              <a:t>pA</a:t>
            </a:r>
            <a:r>
              <a:rPr lang="en-US" sz="2000" dirty="0" smtClean="0">
                <a:latin typeface="+mj-lt"/>
              </a:rPr>
              <a:t> collisions are of course also present in AA and </a:t>
            </a:r>
            <a:r>
              <a:rPr lang="en-US" sz="2000" b="1" dirty="0" smtClean="0">
                <a:latin typeface="+mj-lt"/>
              </a:rPr>
              <a:t>can mask genuine QGP effects</a:t>
            </a:r>
            <a:endParaRPr lang="es-ES" sz="2000" b="1" dirty="0">
              <a:latin typeface="+mj-lt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286512" y="1299977"/>
            <a:ext cx="3857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• however a reduction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  of the yield per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  nucleon-nucleon </a:t>
            </a:r>
          </a:p>
          <a:p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 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collisions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  <a:latin typeface="+mn-lt"/>
              </a:rPr>
              <a:t>observed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!</a:t>
            </a:r>
            <a:endParaRPr lang="es-ES" sz="2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1" name="Group 5"/>
          <p:cNvGrpSpPr/>
          <p:nvPr/>
        </p:nvGrpSpPr>
        <p:grpSpPr>
          <a:xfrm>
            <a:off x="142844" y="1142984"/>
            <a:ext cx="2848762" cy="2428892"/>
            <a:chOff x="76200" y="2978150"/>
            <a:chExt cx="4105275" cy="3727450"/>
          </a:xfrm>
        </p:grpSpPr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76200" y="2978150"/>
              <a:ext cx="4105275" cy="3727450"/>
              <a:chOff x="385" y="1131"/>
              <a:chExt cx="2949" cy="3090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4471"/>
              <a:stretch>
                <a:fillRect/>
              </a:stretch>
            </p:blipFill>
            <p:spPr bwMode="auto">
              <a:xfrm>
                <a:off x="385" y="1131"/>
                <a:ext cx="2949" cy="3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Rectangle 12"/>
              <p:cNvSpPr>
                <a:spLocks noChangeArrowheads="1"/>
              </p:cNvSpPr>
              <p:nvPr/>
            </p:nvSpPr>
            <p:spPr bwMode="auto">
              <a:xfrm>
                <a:off x="1020" y="2478"/>
                <a:ext cx="1316" cy="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2381" y="2840"/>
                <a:ext cx="590" cy="5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1002727" y="5481027"/>
              <a:ext cx="2760965" cy="566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NA50,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pA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 450 </a:t>
              </a:r>
              <a:r>
                <a:rPr lang="en-US" sz="1800" dirty="0" err="1">
                  <a:solidFill>
                    <a:schemeClr val="tx1"/>
                  </a:solidFill>
                  <a:latin typeface="+mn-lt"/>
                </a:rPr>
                <a:t>GeV</a:t>
              </a:r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7" name="Straight Connector 23"/>
          <p:cNvCxnSpPr/>
          <p:nvPr/>
        </p:nvCxnSpPr>
        <p:spPr bwMode="auto">
          <a:xfrm>
            <a:off x="618739" y="1621264"/>
            <a:ext cx="232659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27"/>
          <p:cNvCxnSpPr/>
          <p:nvPr/>
        </p:nvCxnSpPr>
        <p:spPr bwMode="auto">
          <a:xfrm>
            <a:off x="943544" y="1629541"/>
            <a:ext cx="1948917" cy="52239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30"/>
          <p:cNvCxnSpPr/>
          <p:nvPr/>
        </p:nvCxnSpPr>
        <p:spPr bwMode="auto">
          <a:xfrm>
            <a:off x="2660774" y="1676093"/>
            <a:ext cx="0" cy="38067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5720" y="642918"/>
            <a:ext cx="8597640" cy="1071569"/>
          </a:xfrm>
          <a:prstGeom prst="rect">
            <a:avLst/>
          </a:prstGeom>
          <a:solidFill>
            <a:srgbClr val="EAEAEA"/>
          </a:solidFill>
          <a:ln w="9525" cap="rnd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r>
              <a:rPr lang="es-ES" sz="2400" dirty="0" err="1">
                <a:latin typeface="+mn-lt"/>
              </a:rPr>
              <a:t>Charmonium</a:t>
            </a:r>
            <a:r>
              <a:rPr lang="es-ES" sz="2400" dirty="0">
                <a:latin typeface="+mn-lt"/>
              </a:rPr>
              <a:t>: heavy quark </a:t>
            </a:r>
            <a:r>
              <a:rPr lang="es-ES" sz="2400" dirty="0" err="1">
                <a:latin typeface="+mn-lt"/>
              </a:rPr>
              <a:t>bound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states</a:t>
            </a:r>
            <a:endParaRPr lang="es-ES" sz="2400" dirty="0">
              <a:latin typeface="+mn-lt"/>
            </a:endParaRPr>
          </a:p>
          <a:p>
            <a:r>
              <a:rPr lang="es-ES" sz="2400" dirty="0">
                <a:latin typeface="+mn-lt"/>
              </a:rPr>
              <a:t> </a:t>
            </a:r>
            <a:r>
              <a:rPr lang="es-ES" sz="2400" dirty="0" smtClean="0">
                <a:latin typeface="+mn-lt"/>
              </a:rPr>
              <a:t>	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J/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meson: </a:t>
            </a:r>
            <a:r>
              <a:rPr lang="es-ES" sz="2000" dirty="0" err="1">
                <a:latin typeface="+mn-lt"/>
              </a:rPr>
              <a:t>bound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state</a:t>
            </a:r>
            <a:r>
              <a:rPr lang="es-ES" sz="2000" dirty="0">
                <a:latin typeface="+mn-lt"/>
              </a:rPr>
              <a:t> of a </a:t>
            </a:r>
            <a:r>
              <a:rPr lang="es-ES" sz="2000" dirty="0" err="1">
                <a:latin typeface="+mn-lt"/>
              </a:rPr>
              <a:t>charm</a:t>
            </a:r>
            <a:r>
              <a:rPr lang="es-ES" sz="2000" dirty="0">
                <a:latin typeface="+mn-lt"/>
              </a:rPr>
              <a:t> quark and </a:t>
            </a:r>
            <a:r>
              <a:rPr lang="es-ES" sz="2000" dirty="0" err="1">
                <a:latin typeface="+mn-lt"/>
              </a:rPr>
              <a:t>its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antiquark</a:t>
            </a:r>
            <a:endParaRPr lang="es-ES" sz="2000" dirty="0" smtClean="0">
              <a:latin typeface="+mn-lt"/>
            </a:endParaRP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ϒ</a:t>
            </a:r>
            <a:r>
              <a:rPr lang="es-E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meson: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bound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state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of a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bottom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quark and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its</a:t>
            </a:r>
            <a:r>
              <a:rPr lang="es-E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Calibri"/>
              </a:rPr>
              <a:t>antiquark</a:t>
            </a:r>
            <a:endParaRPr lang="es-ES" sz="2000" dirty="0">
              <a:latin typeface="+mn-lt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85720" y="1926922"/>
            <a:ext cx="8572560" cy="82952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r>
              <a:rPr lang="es-ES" sz="2400" dirty="0">
                <a:latin typeface="+mn-lt"/>
              </a:rPr>
              <a:t>QGP: </a:t>
            </a:r>
            <a:r>
              <a:rPr lang="es-ES" sz="2400" dirty="0" err="1">
                <a:latin typeface="+mn-lt"/>
              </a:rPr>
              <a:t>deconfined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matter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made</a:t>
            </a:r>
            <a:r>
              <a:rPr lang="es-ES" sz="2400" dirty="0">
                <a:latin typeface="+mn-lt"/>
              </a:rPr>
              <a:t> of quarks and </a:t>
            </a:r>
            <a:r>
              <a:rPr lang="es-ES" sz="2400" dirty="0" err="1">
                <a:latin typeface="+mn-lt"/>
              </a:rPr>
              <a:t>gluons</a:t>
            </a:r>
            <a:r>
              <a:rPr lang="es-ES" sz="2400" dirty="0">
                <a:latin typeface="+mn-lt"/>
              </a:rPr>
              <a:t>, </a:t>
            </a:r>
            <a:r>
              <a:rPr lang="es-ES" sz="2400" dirty="0" err="1" smtClean="0">
                <a:latin typeface="+mn-lt"/>
              </a:rPr>
              <a:t>supposed</a:t>
            </a:r>
            <a:r>
              <a:rPr lang="es-ES" sz="2400" dirty="0" smtClean="0">
                <a:latin typeface="+mn-lt"/>
              </a:rPr>
              <a:t> </a:t>
            </a:r>
          </a:p>
          <a:p>
            <a:r>
              <a:rPr lang="es-ES" sz="2400" dirty="0" smtClean="0">
                <a:latin typeface="+mn-lt"/>
              </a:rPr>
              <a:t>          </a:t>
            </a:r>
            <a:r>
              <a:rPr lang="es-ES" sz="2400" dirty="0" err="1" smtClean="0">
                <a:latin typeface="+mn-lt"/>
              </a:rPr>
              <a:t>to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exist</a:t>
            </a:r>
            <a:r>
              <a:rPr lang="es-ES" sz="2400" dirty="0">
                <a:latin typeface="+mn-lt"/>
              </a:rPr>
              <a:t> in </a:t>
            </a:r>
            <a:r>
              <a:rPr lang="es-ES" sz="2400" dirty="0" err="1">
                <a:latin typeface="+mn-lt"/>
              </a:rPr>
              <a:t>the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first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instants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after</a:t>
            </a:r>
            <a:r>
              <a:rPr lang="es-ES" sz="2400" dirty="0">
                <a:latin typeface="+mn-lt"/>
              </a:rPr>
              <a:t> Big </a:t>
            </a:r>
            <a:r>
              <a:rPr lang="es-ES" sz="2400" dirty="0" err="1">
                <a:latin typeface="+mn-lt"/>
              </a:rPr>
              <a:t>Bang</a:t>
            </a:r>
            <a:endParaRPr lang="es-ES" sz="2400" dirty="0">
              <a:latin typeface="+mn-lt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85720" y="3143248"/>
            <a:ext cx="8572560" cy="82952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r>
              <a:rPr lang="es-ES" sz="2400" dirty="0" err="1">
                <a:latin typeface="+mn-lt"/>
              </a:rPr>
              <a:t>The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goal</a:t>
            </a:r>
            <a:r>
              <a:rPr lang="es-ES" sz="2400" dirty="0">
                <a:latin typeface="+mn-lt"/>
              </a:rPr>
              <a:t>: </a:t>
            </a:r>
            <a:r>
              <a:rPr lang="es-ES" sz="2400" dirty="0" err="1">
                <a:latin typeface="+mn-lt"/>
              </a:rPr>
              <a:t>search</a:t>
            </a:r>
            <a:r>
              <a:rPr lang="es-ES" sz="2400" dirty="0">
                <a:latin typeface="+mn-lt"/>
              </a:rPr>
              <a:t> of a QGP in heavy-</a:t>
            </a:r>
            <a:r>
              <a:rPr lang="es-ES" sz="2400" dirty="0" err="1">
                <a:latin typeface="+mn-lt"/>
              </a:rPr>
              <a:t>ions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 smtClean="0">
                <a:latin typeface="+mn-lt"/>
              </a:rPr>
              <a:t>collisions</a:t>
            </a:r>
            <a:r>
              <a:rPr lang="es-ES" sz="2400" dirty="0" smtClean="0">
                <a:latin typeface="+mn-lt"/>
              </a:rPr>
              <a:t> (</a:t>
            </a:r>
            <a:r>
              <a:rPr lang="es-ES" sz="2400" dirty="0" err="1" smtClean="0">
                <a:latin typeface="+mn-lt"/>
              </a:rPr>
              <a:t>high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dirty="0">
                <a:latin typeface="+mn-lt"/>
              </a:rPr>
              <a:t>T and </a:t>
            </a:r>
            <a:r>
              <a:rPr lang="es-ES" sz="2400" dirty="0" err="1">
                <a:latin typeface="+mn-lt"/>
              </a:rPr>
              <a:t>density</a:t>
            </a:r>
            <a:r>
              <a:rPr lang="es-ES" sz="2400" dirty="0">
                <a:latin typeface="+mn-lt"/>
              </a:rPr>
              <a:t>)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85720" y="4278690"/>
            <a:ext cx="8572560" cy="1633131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l"/>
            <a:endParaRPr lang="es-ES" dirty="0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783360" y="4408303"/>
            <a:ext cx="3177886" cy="45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s-ES" sz="2400" dirty="0" err="1">
                <a:latin typeface="+mn-lt"/>
              </a:rPr>
              <a:t>Looking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for</a:t>
            </a:r>
            <a:r>
              <a:rPr lang="es-ES" sz="2400" dirty="0">
                <a:latin typeface="+mn-lt"/>
              </a:rPr>
              <a:t> QGP </a:t>
            </a:r>
            <a:r>
              <a:rPr lang="es-ES" sz="2400" dirty="0" err="1">
                <a:latin typeface="+mn-lt"/>
              </a:rPr>
              <a:t>signals</a:t>
            </a:r>
            <a:r>
              <a:rPr lang="es-ES" sz="2400" dirty="0" smtClean="0">
                <a:latin typeface="+mn-lt"/>
              </a:rPr>
              <a:t>:</a:t>
            </a:r>
            <a:endParaRPr lang="es-ES" sz="2400" dirty="0">
              <a:latin typeface="+mn-lt"/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783360" y="6172488"/>
            <a:ext cx="167575" cy="360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Some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definitions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…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357686" y="4357694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unambiguous” signature of QGP Onset of </a:t>
            </a:r>
            <a:r>
              <a:rPr lang="en-US" sz="2200" dirty="0" err="1" smtClean="0">
                <a:latin typeface="+mn-lt"/>
              </a:rPr>
              <a:t>quarkonia</a:t>
            </a:r>
            <a:r>
              <a:rPr lang="en-US" sz="2200" dirty="0" smtClean="0">
                <a:latin typeface="+mn-lt"/>
              </a:rPr>
              <a:t> melting above a certain temperature / energy density threshold</a:t>
            </a:r>
            <a:endParaRPr lang="fi-FI" sz="2200" dirty="0" smtClean="0">
              <a:latin typeface="+mn-lt"/>
            </a:endParaRP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034" y="5214950"/>
            <a:ext cx="334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latin typeface="+mn-lt"/>
              </a:rPr>
              <a:t>Matsui &amp; Satz, PLB178 (1986) 416</a:t>
            </a:r>
          </a:p>
          <a:p>
            <a:endParaRPr lang="es-ES" dirty="0">
              <a:latin typeface="+mn-lt"/>
            </a:endParaRPr>
          </a:p>
        </p:txBody>
      </p:sp>
      <p:sp>
        <p:nvSpPr>
          <p:cNvPr id="14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7" grpId="0" animBg="1"/>
      <p:bldP spid="97288" grpId="0" animBg="1"/>
      <p:bldP spid="97289" grpId="0" animBg="1"/>
      <p:bldP spid="97293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supression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in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p+A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collisions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CNM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157" y="3714752"/>
            <a:ext cx="889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To understand </a:t>
            </a:r>
            <a:r>
              <a:rPr lang="en-US" dirty="0" err="1" smtClean="0">
                <a:latin typeface="+mn-lt"/>
              </a:rPr>
              <a:t>quarkonium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behaviour</a:t>
            </a:r>
            <a:r>
              <a:rPr lang="en-US" dirty="0" smtClean="0">
                <a:latin typeface="+mn-lt"/>
              </a:rPr>
              <a:t> in the hot medium, it’s important to know its </a:t>
            </a:r>
          </a:p>
          <a:p>
            <a:pPr algn="just"/>
            <a:r>
              <a:rPr lang="en-US" dirty="0" err="1" smtClean="0">
                <a:latin typeface="+mn-lt"/>
              </a:rPr>
              <a:t>behaviour</a:t>
            </a:r>
            <a:r>
              <a:rPr lang="en-US" dirty="0" smtClean="0">
                <a:latin typeface="+mn-lt"/>
              </a:rPr>
              <a:t> in the cold nuclear matter. This information can be achieved studying </a:t>
            </a:r>
            <a:r>
              <a:rPr lang="en-US" dirty="0" err="1" smtClean="0">
                <a:latin typeface="+mn-lt"/>
              </a:rPr>
              <a:t>pA</a:t>
            </a:r>
            <a:r>
              <a:rPr lang="en-US" dirty="0" smtClean="0">
                <a:latin typeface="+mn-lt"/>
              </a:rPr>
              <a:t> collisions</a:t>
            </a:r>
            <a:endParaRPr lang="es-ES" dirty="0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44" y="442913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The cold nuclear matter effects present in </a:t>
            </a:r>
            <a:r>
              <a:rPr lang="en-US" dirty="0" err="1" smtClean="0">
                <a:latin typeface="+mn-lt"/>
              </a:rPr>
              <a:t>pA</a:t>
            </a:r>
            <a:r>
              <a:rPr lang="en-US" dirty="0" smtClean="0">
                <a:latin typeface="+mn-lt"/>
              </a:rPr>
              <a:t> collisions are of </a:t>
            </a:r>
          </a:p>
          <a:p>
            <a:r>
              <a:rPr lang="en-US" dirty="0" smtClean="0">
                <a:latin typeface="+mn-lt"/>
              </a:rPr>
              <a:t>course present also in AA and can mask genuine QGP effects</a:t>
            </a:r>
            <a:endParaRPr lang="es-ES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2844" y="514351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It is very important to measure cold nuclear matter effects  (CNM)</a:t>
            </a:r>
          </a:p>
          <a:p>
            <a:r>
              <a:rPr lang="en-US" dirty="0" smtClean="0">
                <a:latin typeface="+mn-lt"/>
              </a:rPr>
              <a:t>before any claim of an “anomalous” (QGP) suppression in AA collisions</a:t>
            </a:r>
            <a:endParaRPr lang="es-ES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282" y="592933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CNM, evaluated in </a:t>
            </a:r>
            <a:r>
              <a:rPr lang="en-US" dirty="0" err="1" smtClean="0">
                <a:latin typeface="+mn-lt"/>
              </a:rPr>
              <a:t>pA</a:t>
            </a:r>
            <a:r>
              <a:rPr lang="en-US" dirty="0" smtClean="0">
                <a:latin typeface="+mn-lt"/>
              </a:rPr>
              <a:t>, are extrapolated to AA, in order to build </a:t>
            </a:r>
          </a:p>
          <a:p>
            <a:r>
              <a:rPr lang="en-US" dirty="0" smtClean="0">
                <a:latin typeface="+mn-lt"/>
              </a:rPr>
              <a:t>a reference for the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behaviour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hadronic</a:t>
            </a:r>
            <a:r>
              <a:rPr lang="en-US" dirty="0" smtClean="0">
                <a:latin typeface="+mn-lt"/>
              </a:rPr>
              <a:t> matter</a:t>
            </a:r>
            <a:endParaRPr lang="es-ES" dirty="0">
              <a:latin typeface="+mn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714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+mn-lt"/>
              </a:rPr>
              <a:t>Quarkonium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production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is</a:t>
            </a:r>
            <a:r>
              <a:rPr lang="es-ES" dirty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suppressed</a:t>
            </a:r>
            <a:r>
              <a:rPr lang="es-ES" dirty="0" smtClean="0">
                <a:latin typeface="+mn-lt"/>
              </a:rPr>
              <a:t> in </a:t>
            </a:r>
            <a:r>
              <a:rPr lang="es-ES" dirty="0">
                <a:latin typeface="+mn-lt"/>
              </a:rPr>
              <a:t>nuclear </a:t>
            </a:r>
            <a:r>
              <a:rPr lang="es-ES" dirty="0" err="1" smtClean="0">
                <a:latin typeface="+mn-lt"/>
              </a:rPr>
              <a:t>collisions</a:t>
            </a:r>
            <a:r>
              <a:rPr lang="es-E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...</a:t>
            </a:r>
            <a:r>
              <a:rPr lang="en-US" dirty="0">
                <a:latin typeface="+mn-lt"/>
              </a:rPr>
              <a:t>but for a variety of </a:t>
            </a:r>
            <a:r>
              <a:rPr lang="en-US" dirty="0" smtClean="0">
                <a:latin typeface="+mn-lt"/>
              </a:rPr>
              <a:t>reasons</a:t>
            </a:r>
            <a:endParaRPr lang="en-US" dirty="0">
              <a:latin typeface="+mn-lt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85720" y="1000108"/>
            <a:ext cx="8643998" cy="7143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925266" y="996719"/>
            <a:ext cx="150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+mn-lt"/>
              </a:rPr>
              <a:t>QGP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effects</a:t>
            </a:r>
            <a:endParaRPr lang="es-ES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+mn-lt"/>
              </a:rPr>
              <a:t>A+A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collisions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85720" y="107154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• dissociation by screening (“melting”) and/or collisions in </a:t>
            </a:r>
            <a:r>
              <a:rPr lang="es-ES" dirty="0" err="1" smtClean="0">
                <a:latin typeface="+mn-lt"/>
              </a:rPr>
              <a:t>hot</a:t>
            </a:r>
            <a:r>
              <a:rPr lang="es-ES" dirty="0" smtClean="0">
                <a:latin typeface="+mn-lt"/>
              </a:rPr>
              <a:t> QGP</a:t>
            </a:r>
            <a:endParaRPr lang="es-ES" dirty="0">
              <a:latin typeface="+mn-lt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85720" y="1785926"/>
            <a:ext cx="8643998" cy="16430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5786446" y="1857364"/>
            <a:ext cx="2362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nuclear absorption</a:t>
            </a:r>
          </a:p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final </a:t>
            </a:r>
            <a:r>
              <a:rPr lang="en-US" dirty="0">
                <a:latin typeface="+mn-lt"/>
              </a:rPr>
              <a:t>energy </a:t>
            </a:r>
            <a:r>
              <a:rPr lang="en-US" dirty="0" smtClean="0">
                <a:latin typeface="+mn-lt"/>
              </a:rPr>
              <a:t>loss</a:t>
            </a:r>
          </a:p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comovers</a:t>
            </a:r>
            <a:endParaRPr lang="it-IT" dirty="0">
              <a:latin typeface="+mn-lt"/>
            </a:endParaRPr>
          </a:p>
        </p:txBody>
      </p:sp>
      <p:grpSp>
        <p:nvGrpSpPr>
          <p:cNvPr id="17" name="Group 1"/>
          <p:cNvGrpSpPr/>
          <p:nvPr/>
        </p:nvGrpSpPr>
        <p:grpSpPr>
          <a:xfrm>
            <a:off x="2357422" y="1928802"/>
            <a:ext cx="3187700" cy="1462697"/>
            <a:chOff x="3365500" y="3337903"/>
            <a:chExt cx="3187700" cy="1462697"/>
          </a:xfrm>
        </p:grpSpPr>
        <p:grpSp>
          <p:nvGrpSpPr>
            <p:cNvPr id="18" name="Group 53"/>
            <p:cNvGrpSpPr/>
            <p:nvPr/>
          </p:nvGrpSpPr>
          <p:grpSpPr>
            <a:xfrm>
              <a:off x="3854332" y="3337903"/>
              <a:ext cx="1437255" cy="1462697"/>
              <a:chOff x="5683526" y="4259664"/>
              <a:chExt cx="1437255" cy="1462697"/>
            </a:xfrm>
          </p:grpSpPr>
          <p:sp>
            <p:nvSpPr>
              <p:cNvPr id="38" name="Oval 56"/>
              <p:cNvSpPr/>
              <p:nvPr/>
            </p:nvSpPr>
            <p:spPr bwMode="auto">
              <a:xfrm>
                <a:off x="5764973" y="4381644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2">
                      <a:lumMod val="95000"/>
                      <a:lumOff val="5000"/>
                      <a:alpha val="51000"/>
                    </a:schemeClr>
                  </a:gs>
                  <a:gs pos="17000">
                    <a:srgbClr val="0099FF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9" name="Oval 57"/>
              <p:cNvSpPr/>
              <p:nvPr/>
            </p:nvSpPr>
            <p:spPr bwMode="auto">
              <a:xfrm>
                <a:off x="6400975" y="4620684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2">
                      <a:lumMod val="95000"/>
                      <a:lumOff val="5000"/>
                      <a:alpha val="51000"/>
                    </a:schemeClr>
                  </a:gs>
                  <a:gs pos="17000">
                    <a:srgbClr val="0099FF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0" name="Oval 58"/>
              <p:cNvSpPr/>
              <p:nvPr/>
            </p:nvSpPr>
            <p:spPr bwMode="auto">
              <a:xfrm>
                <a:off x="6125890" y="4259664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9583">
                    <a:srgbClr val="FF0000"/>
                  </a:gs>
                  <a:gs pos="100000">
                    <a:srgbClr val="FF0000"/>
                  </a:gs>
                  <a:gs pos="93000">
                    <a:srgbClr val="C00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1" name="Oval 59"/>
              <p:cNvSpPr/>
              <p:nvPr/>
            </p:nvSpPr>
            <p:spPr bwMode="auto">
              <a:xfrm>
                <a:off x="6484954" y="4907564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9583">
                    <a:srgbClr val="FF0000"/>
                  </a:gs>
                  <a:gs pos="100000">
                    <a:srgbClr val="FF0000"/>
                  </a:gs>
                  <a:gs pos="93000">
                    <a:srgbClr val="C00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2" name="Oval 60"/>
              <p:cNvSpPr/>
              <p:nvPr/>
            </p:nvSpPr>
            <p:spPr bwMode="auto">
              <a:xfrm>
                <a:off x="5683526" y="4798891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2">
                      <a:lumMod val="95000"/>
                      <a:lumOff val="5000"/>
                      <a:alpha val="51000"/>
                    </a:schemeClr>
                  </a:gs>
                  <a:gs pos="17000">
                    <a:srgbClr val="0099FF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3" name="Oval 61"/>
              <p:cNvSpPr/>
              <p:nvPr/>
            </p:nvSpPr>
            <p:spPr bwMode="auto">
              <a:xfrm>
                <a:off x="6125891" y="5106820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2">
                      <a:lumMod val="95000"/>
                      <a:lumOff val="5000"/>
                      <a:alpha val="51000"/>
                    </a:schemeClr>
                  </a:gs>
                  <a:gs pos="17000">
                    <a:srgbClr val="0099FF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4" name="Oval 62"/>
              <p:cNvSpPr/>
              <p:nvPr/>
            </p:nvSpPr>
            <p:spPr bwMode="auto">
              <a:xfrm>
                <a:off x="6049457" y="4662465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2">
                      <a:lumMod val="95000"/>
                      <a:lumOff val="5000"/>
                      <a:alpha val="51000"/>
                    </a:schemeClr>
                  </a:gs>
                  <a:gs pos="17000">
                    <a:srgbClr val="0099FF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5" name="Oval 63"/>
              <p:cNvSpPr/>
              <p:nvPr/>
            </p:nvSpPr>
            <p:spPr bwMode="auto">
              <a:xfrm>
                <a:off x="5826733" y="5148601"/>
                <a:ext cx="635827" cy="573760"/>
              </a:xfrm>
              <a:prstGeom prst="ellipse">
                <a:avLst/>
              </a:prstGeom>
              <a:gradFill flip="none" rotWithShape="1">
                <a:gsLst>
                  <a:gs pos="9583">
                    <a:srgbClr val="FF0000"/>
                  </a:gs>
                  <a:gs pos="100000">
                    <a:srgbClr val="FF0000"/>
                  </a:gs>
                  <a:gs pos="93000">
                    <a:srgbClr val="C00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19" name="Line 56"/>
            <p:cNvSpPr>
              <a:spLocks noChangeShapeType="1"/>
            </p:cNvSpPr>
            <p:nvPr/>
          </p:nvSpPr>
          <p:spPr bwMode="auto">
            <a:xfrm>
              <a:off x="3365500" y="4119563"/>
              <a:ext cx="963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4621213" y="3843338"/>
              <a:ext cx="317500" cy="185737"/>
            </a:xfrm>
            <a:custGeom>
              <a:avLst/>
              <a:gdLst>
                <a:gd name="T0" fmla="*/ 12 w 460"/>
                <a:gd name="T1" fmla="*/ 278 h 278"/>
                <a:gd name="T2" fmla="*/ 19 w 460"/>
                <a:gd name="T3" fmla="*/ 142 h 278"/>
                <a:gd name="T4" fmla="*/ 129 w 460"/>
                <a:gd name="T5" fmla="*/ 254 h 278"/>
                <a:gd name="T6" fmla="*/ 136 w 460"/>
                <a:gd name="T7" fmla="*/ 97 h 278"/>
                <a:gd name="T8" fmla="*/ 246 w 460"/>
                <a:gd name="T9" fmla="*/ 209 h 278"/>
                <a:gd name="T10" fmla="*/ 252 w 460"/>
                <a:gd name="T11" fmla="*/ 52 h 278"/>
                <a:gd name="T12" fmla="*/ 363 w 460"/>
                <a:gd name="T13" fmla="*/ 163 h 278"/>
                <a:gd name="T14" fmla="*/ 369 w 460"/>
                <a:gd name="T15" fmla="*/ 7 h 278"/>
                <a:gd name="T16" fmla="*/ 460 w 460"/>
                <a:gd name="T17" fmla="*/ 12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278">
                  <a:moveTo>
                    <a:pt x="12" y="278"/>
                  </a:moveTo>
                  <a:cubicBezTo>
                    <a:pt x="13" y="254"/>
                    <a:pt x="0" y="146"/>
                    <a:pt x="19" y="142"/>
                  </a:cubicBezTo>
                  <a:cubicBezTo>
                    <a:pt x="38" y="138"/>
                    <a:pt x="110" y="262"/>
                    <a:pt x="129" y="254"/>
                  </a:cubicBezTo>
                  <a:cubicBezTo>
                    <a:pt x="149" y="247"/>
                    <a:pt x="116" y="105"/>
                    <a:pt x="136" y="97"/>
                  </a:cubicBezTo>
                  <a:cubicBezTo>
                    <a:pt x="156" y="90"/>
                    <a:pt x="227" y="216"/>
                    <a:pt x="246" y="209"/>
                  </a:cubicBezTo>
                  <a:cubicBezTo>
                    <a:pt x="265" y="201"/>
                    <a:pt x="233" y="60"/>
                    <a:pt x="252" y="52"/>
                  </a:cubicBezTo>
                  <a:cubicBezTo>
                    <a:pt x="272" y="44"/>
                    <a:pt x="344" y="171"/>
                    <a:pt x="363" y="163"/>
                  </a:cubicBezTo>
                  <a:cubicBezTo>
                    <a:pt x="383" y="156"/>
                    <a:pt x="353" y="13"/>
                    <a:pt x="369" y="7"/>
                  </a:cubicBezTo>
                  <a:cubicBezTo>
                    <a:pt x="386" y="0"/>
                    <a:pt x="445" y="106"/>
                    <a:pt x="460" y="12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4656138" y="4167188"/>
              <a:ext cx="941388" cy="17462"/>
            </a:xfrm>
            <a:custGeom>
              <a:avLst/>
              <a:gdLst>
                <a:gd name="T0" fmla="*/ 0 w 1304"/>
                <a:gd name="T1" fmla="*/ 0 h 25"/>
                <a:gd name="T2" fmla="*/ 1304 w 1304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04" h="25">
                  <a:moveTo>
                    <a:pt x="0" y="0"/>
                  </a:moveTo>
                  <a:cubicBezTo>
                    <a:pt x="217" y="4"/>
                    <a:pt x="1032" y="20"/>
                    <a:pt x="1304" y="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4651375" y="4167188"/>
              <a:ext cx="941388" cy="131762"/>
            </a:xfrm>
            <a:custGeom>
              <a:avLst/>
              <a:gdLst>
                <a:gd name="T0" fmla="*/ 0 w 1291"/>
                <a:gd name="T1" fmla="*/ 0 h 196"/>
                <a:gd name="T2" fmla="*/ 1291 w 1291"/>
                <a:gd name="T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91" h="196">
                  <a:moveTo>
                    <a:pt x="0" y="0"/>
                  </a:moveTo>
                  <a:lnTo>
                    <a:pt x="1291" y="1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 rot="21149000">
              <a:off x="4645025" y="4113213"/>
              <a:ext cx="941388" cy="6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4651375" y="4162425"/>
              <a:ext cx="941388" cy="79375"/>
            </a:xfrm>
            <a:custGeom>
              <a:avLst/>
              <a:gdLst>
                <a:gd name="T0" fmla="*/ 0 w 1317"/>
                <a:gd name="T1" fmla="*/ 0 h 118"/>
                <a:gd name="T2" fmla="*/ 1317 w 1317"/>
                <a:gd name="T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7" h="118">
                  <a:moveTo>
                    <a:pt x="0" y="0"/>
                  </a:moveTo>
                  <a:lnTo>
                    <a:pt x="1317" y="1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" name="Group 62"/>
            <p:cNvGrpSpPr>
              <a:grpSpLocks/>
            </p:cNvGrpSpPr>
            <p:nvPr/>
          </p:nvGrpSpPr>
          <p:grpSpPr bwMode="auto">
            <a:xfrm>
              <a:off x="4927605" y="3798886"/>
              <a:ext cx="1385889" cy="338137"/>
              <a:chOff x="4380" y="622"/>
              <a:chExt cx="873" cy="213"/>
            </a:xfrm>
          </p:grpSpPr>
          <p:sp>
            <p:nvSpPr>
              <p:cNvPr id="33" name="Oval 63"/>
              <p:cNvSpPr>
                <a:spLocks noChangeArrowheads="1"/>
              </p:cNvSpPr>
              <p:nvPr/>
            </p:nvSpPr>
            <p:spPr bwMode="auto">
              <a:xfrm>
                <a:off x="4569" y="652"/>
                <a:ext cx="335" cy="101"/>
              </a:xfrm>
              <a:prstGeom prst="ellipse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Line 64"/>
              <p:cNvSpPr>
                <a:spLocks noChangeShapeType="1"/>
              </p:cNvSpPr>
              <p:nvPr/>
            </p:nvSpPr>
            <p:spPr bwMode="auto">
              <a:xfrm rot="21149000" flipV="1">
                <a:off x="4380" y="691"/>
                <a:ext cx="23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65"/>
              <p:cNvSpPr>
                <a:spLocks noChangeShapeType="1"/>
              </p:cNvSpPr>
              <p:nvPr/>
            </p:nvSpPr>
            <p:spPr bwMode="auto">
              <a:xfrm rot="21149000">
                <a:off x="4401" y="692"/>
                <a:ext cx="21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Line 66"/>
              <p:cNvSpPr>
                <a:spLocks noChangeShapeType="1"/>
              </p:cNvSpPr>
              <p:nvPr/>
            </p:nvSpPr>
            <p:spPr bwMode="auto">
              <a:xfrm rot="21149000">
                <a:off x="4883" y="714"/>
                <a:ext cx="356" cy="1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Line 67"/>
              <p:cNvSpPr>
                <a:spLocks noChangeShapeType="1"/>
              </p:cNvSpPr>
              <p:nvPr/>
            </p:nvSpPr>
            <p:spPr bwMode="auto">
              <a:xfrm rot="21149000" flipV="1">
                <a:off x="4883" y="622"/>
                <a:ext cx="370" cy="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3565525" y="4062413"/>
              <a:ext cx="3270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en-US" sz="1600">
                  <a:latin typeface="Verdana" pitchFamily="34" charset="0"/>
                </a:rPr>
                <a:t>p</a:t>
              </a:r>
              <a:endParaRPr lang="de-DE" sz="1600">
                <a:latin typeface="Verdana" pitchFamily="34" charset="0"/>
              </a:endParaRPr>
            </a:p>
          </p:txBody>
        </p:sp>
        <p:sp>
          <p:nvSpPr>
            <p:cNvPr id="27" name="AutoShape 69"/>
            <p:cNvSpPr>
              <a:spLocks noChangeArrowheads="1"/>
            </p:cNvSpPr>
            <p:nvPr/>
          </p:nvSpPr>
          <p:spPr bwMode="auto">
            <a:xfrm>
              <a:off x="4395788" y="3862388"/>
              <a:ext cx="266700" cy="257175"/>
            </a:xfrm>
            <a:prstGeom prst="flowChartConnector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Oval 70"/>
            <p:cNvSpPr>
              <a:spLocks noChangeArrowheads="1"/>
            </p:cNvSpPr>
            <p:nvPr/>
          </p:nvSpPr>
          <p:spPr bwMode="auto">
            <a:xfrm>
              <a:off x="4329113" y="3959225"/>
              <a:ext cx="333375" cy="3206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6203950" y="3573463"/>
              <a:ext cx="31750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el-GR" sz="1600">
                  <a:latin typeface="Verdana" pitchFamily="34" charset="0"/>
                </a:rPr>
                <a:t>μ</a:t>
              </a:r>
              <a:endParaRPr lang="de-DE" sz="1600">
                <a:latin typeface="Verdana" pitchFamily="34" charset="0"/>
              </a:endParaRPr>
            </a:p>
          </p:txBody>
        </p:sp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6235700" y="3924300"/>
              <a:ext cx="31750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el-GR" sz="1600">
                  <a:latin typeface="Verdana" pitchFamily="34" charset="0"/>
                </a:rPr>
                <a:t>μ</a:t>
              </a:r>
              <a:endParaRPr lang="de-DE" sz="1600">
                <a:latin typeface="Verdana" pitchFamily="34" charset="0"/>
              </a:endParaRPr>
            </a:p>
          </p:txBody>
        </p:sp>
        <p:sp>
          <p:nvSpPr>
            <p:cNvPr id="31" name="Text Box 73"/>
            <p:cNvSpPr txBox="1">
              <a:spLocks noChangeArrowheads="1"/>
            </p:cNvSpPr>
            <p:nvPr/>
          </p:nvSpPr>
          <p:spPr bwMode="auto">
            <a:xfrm>
              <a:off x="5273675" y="3759200"/>
              <a:ext cx="484188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en-US" sz="1400" dirty="0">
                  <a:latin typeface="Verdana" pitchFamily="34" charset="0"/>
                </a:rPr>
                <a:t>J/</a:t>
              </a:r>
              <a:r>
                <a:rPr lang="en-US" sz="1400" dirty="0">
                  <a:latin typeface="Verdana" pitchFamily="34" charset="0"/>
                  <a:sym typeface="Symbol" pitchFamily="18" charset="2"/>
                </a:rPr>
                <a:t></a:t>
              </a:r>
              <a:endParaRPr lang="de-DE" sz="1400" dirty="0">
                <a:latin typeface="Verdana" pitchFamily="34" charset="0"/>
              </a:endParaRPr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 rot="20165791">
              <a:off x="5049838" y="3752850"/>
              <a:ext cx="331788" cy="96837"/>
            </a:xfrm>
            <a:custGeom>
              <a:avLst/>
              <a:gdLst>
                <a:gd name="T0" fmla="*/ 0 w 1104"/>
                <a:gd name="T1" fmla="*/ 96 h 96"/>
                <a:gd name="T2" fmla="*/ 144 w 1104"/>
                <a:gd name="T3" fmla="*/ 0 h 96"/>
                <a:gd name="T4" fmla="*/ 288 w 1104"/>
                <a:gd name="T5" fmla="*/ 96 h 96"/>
                <a:gd name="T6" fmla="*/ 432 w 1104"/>
                <a:gd name="T7" fmla="*/ 0 h 96"/>
                <a:gd name="T8" fmla="*/ 576 w 1104"/>
                <a:gd name="T9" fmla="*/ 96 h 96"/>
                <a:gd name="T10" fmla="*/ 720 w 1104"/>
                <a:gd name="T11" fmla="*/ 0 h 96"/>
                <a:gd name="T12" fmla="*/ 864 w 1104"/>
                <a:gd name="T13" fmla="*/ 96 h 96"/>
                <a:gd name="T14" fmla="*/ 1008 w 1104"/>
                <a:gd name="T15" fmla="*/ 0 h 96"/>
                <a:gd name="T16" fmla="*/ 1104 w 1104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40" y="96"/>
                    <a:pt x="288" y="96"/>
                  </a:cubicBezTo>
                  <a:cubicBezTo>
                    <a:pt x="336" y="96"/>
                    <a:pt x="384" y="0"/>
                    <a:pt x="432" y="0"/>
                  </a:cubicBezTo>
                  <a:cubicBezTo>
                    <a:pt x="480" y="0"/>
                    <a:pt x="528" y="96"/>
                    <a:pt x="576" y="96"/>
                  </a:cubicBezTo>
                  <a:cubicBezTo>
                    <a:pt x="624" y="96"/>
                    <a:pt x="672" y="0"/>
                    <a:pt x="720" y="0"/>
                  </a:cubicBezTo>
                  <a:cubicBezTo>
                    <a:pt x="768" y="0"/>
                    <a:pt x="816" y="96"/>
                    <a:pt x="864" y="96"/>
                  </a:cubicBezTo>
                  <a:cubicBezTo>
                    <a:pt x="912" y="96"/>
                    <a:pt x="968" y="0"/>
                    <a:pt x="1008" y="0"/>
                  </a:cubicBezTo>
                  <a:cubicBezTo>
                    <a:pt x="1048" y="0"/>
                    <a:pt x="1088" y="80"/>
                    <a:pt x="1104" y="9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" name="Rectangle 75"/>
          <p:cNvSpPr>
            <a:spLocks noChangeArrowheads="1"/>
          </p:cNvSpPr>
          <p:nvPr/>
        </p:nvSpPr>
        <p:spPr bwMode="auto">
          <a:xfrm>
            <a:off x="371468" y="1871481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  shadowing</a:t>
            </a:r>
            <a:r>
              <a:rPr lang="en-US" dirty="0">
                <a:latin typeface="+mn-lt"/>
              </a:rPr>
              <a:t>, </a:t>
            </a:r>
          </a:p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  </a:t>
            </a:r>
            <a:r>
              <a:rPr lang="en-US" dirty="0" smtClean="0">
                <a:latin typeface="+mn-lt"/>
              </a:rPr>
              <a:t>saturation</a:t>
            </a:r>
            <a:endParaRPr lang="en-US" dirty="0">
              <a:latin typeface="+mn-lt"/>
            </a:endParaRPr>
          </a:p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  intrinsic </a:t>
            </a:r>
            <a:r>
              <a:rPr lang="en-US" dirty="0" smtClean="0">
                <a:latin typeface="+mn-lt"/>
              </a:rPr>
              <a:t>charm</a:t>
            </a:r>
          </a:p>
          <a:p>
            <a:pPr>
              <a:buClr>
                <a:srgbClr val="FFCC00"/>
              </a:buClr>
              <a:buSzPct val="130000"/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7" name="TextBox 2"/>
          <p:cNvSpPr txBox="1"/>
          <p:nvPr/>
        </p:nvSpPr>
        <p:spPr>
          <a:xfrm>
            <a:off x="1285852" y="2928934"/>
            <a:ext cx="122302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Initial state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64"/>
          <p:cNvSpPr txBox="1"/>
          <p:nvPr/>
        </p:nvSpPr>
        <p:spPr>
          <a:xfrm>
            <a:off x="4929190" y="2928934"/>
            <a:ext cx="114127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Final state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500826" y="2714620"/>
            <a:ext cx="234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+mn-lt"/>
              </a:rPr>
              <a:t>CNM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effects</a:t>
            </a:r>
            <a:endParaRPr lang="es-ES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p+A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 and A+A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collisions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357694"/>
            <a:ext cx="2771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4" grpId="0"/>
      <p:bldP spid="15" grpId="0" animBg="1"/>
      <p:bldP spid="16" grpId="0"/>
      <p:bldP spid="46" grpId="0"/>
      <p:bldP spid="47" grpId="0" animBg="1"/>
      <p:bldP spid="48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22288" y="6042025"/>
            <a:ext cx="5127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GB" sz="2200">
                <a:solidFill>
                  <a:srgbClr val="FF0000"/>
                </a:solidFill>
                <a:latin typeface="Calibri" pitchFamily="34" charset="0"/>
              </a:rPr>
              <a:t>QGP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532563" y="6072188"/>
            <a:ext cx="16732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GB" sz="2200">
                <a:solidFill>
                  <a:srgbClr val="CC6633"/>
                </a:solidFill>
                <a:latin typeface="Calibri" pitchFamily="34" charset="0"/>
              </a:rPr>
              <a:t>recombination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743200" y="6042025"/>
            <a:ext cx="2624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solidFill>
                  <a:srgbClr val="FF3366"/>
                </a:solidFill>
                <a:latin typeface="Calibri" pitchFamily="34" charset="0"/>
              </a:rPr>
              <a:t>sequential suppression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95263" y="714356"/>
            <a:ext cx="169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</a:rPr>
              <a:t>•cold effects: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60350" y="5389563"/>
            <a:ext cx="1603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</a:tabLst>
            </a:pP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•hot effects:</a:t>
            </a:r>
          </a:p>
        </p:txBody>
      </p:sp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374650" y="5203825"/>
            <a:ext cx="15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" name="47 Grupo"/>
          <p:cNvGrpSpPr/>
          <p:nvPr/>
        </p:nvGrpSpPr>
        <p:grpSpPr>
          <a:xfrm>
            <a:off x="131763" y="1481138"/>
            <a:ext cx="2960687" cy="2090738"/>
            <a:chOff x="131763" y="1481138"/>
            <a:chExt cx="2960687" cy="2090738"/>
          </a:xfrm>
        </p:grpSpPr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260350" y="1593851"/>
              <a:ext cx="1940147" cy="33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sz="2200" dirty="0">
                  <a:solidFill>
                    <a:srgbClr val="0099FF"/>
                  </a:solidFill>
                  <a:latin typeface="Calibri" pitchFamily="34" charset="0"/>
                </a:rPr>
                <a:t>gluon </a:t>
              </a:r>
              <a:r>
                <a:rPr lang="en-GB" sz="2200" dirty="0" smtClean="0">
                  <a:solidFill>
                    <a:srgbClr val="0099FF"/>
                  </a:solidFill>
                  <a:latin typeface="Calibri" pitchFamily="34" charset="0"/>
                </a:rPr>
                <a:t>shadowing</a:t>
              </a: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131763" y="1481138"/>
              <a:ext cx="2960687" cy="2090738"/>
            </a:xfrm>
            <a:prstGeom prst="roundRect">
              <a:avLst>
                <a:gd name="adj" fmla="val 153"/>
              </a:avLst>
            </a:prstGeom>
            <a:noFill/>
            <a:ln w="9525">
              <a:solidFill>
                <a:srgbClr val="182AD8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327025" y="2232022"/>
              <a:ext cx="274320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nuclear structure functions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in nuclei </a:t>
              </a:r>
              <a:r>
                <a:rPr lang="en-GB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≠ 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superposition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of constituents nucleons</a:t>
              </a: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auto">
            <a:xfrm>
              <a:off x="327025" y="3244851"/>
              <a:ext cx="1925638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NI@SPS, IMP@RHIC</a:t>
              </a:r>
            </a:p>
          </p:txBody>
        </p:sp>
      </p:grpSp>
      <p:grpSp>
        <p:nvGrpSpPr>
          <p:cNvPr id="3" name="48 Grupo"/>
          <p:cNvGrpSpPr/>
          <p:nvPr/>
        </p:nvGrpSpPr>
        <p:grpSpPr>
          <a:xfrm>
            <a:off x="131763" y="3702064"/>
            <a:ext cx="3068637" cy="1655762"/>
            <a:chOff x="131763" y="3702064"/>
            <a:chExt cx="3068637" cy="1655762"/>
          </a:xfrm>
        </p:grpSpPr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60350" y="3767151"/>
              <a:ext cx="215582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 dirty="0">
                  <a:solidFill>
                    <a:srgbClr val="000080"/>
                  </a:solidFill>
                  <a:latin typeface="Calibri" pitchFamily="34" charset="0"/>
                </a:rPr>
                <a:t>nuclear absorption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1563688" y="5022864"/>
              <a:ext cx="1587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2" name="AutoShape 20"/>
            <p:cNvSpPr>
              <a:spLocks noChangeArrowheads="1"/>
            </p:cNvSpPr>
            <p:nvPr/>
          </p:nvSpPr>
          <p:spPr bwMode="auto">
            <a:xfrm>
              <a:off x="131763" y="3702064"/>
              <a:ext cx="2906712" cy="1633537"/>
            </a:xfrm>
            <a:prstGeom prst="roundRect">
              <a:avLst>
                <a:gd name="adj" fmla="val 403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260350" y="4159264"/>
              <a:ext cx="294005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multiple scattering of a pre-resonance c-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cbar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pair within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the nucleons of the nucleus</a:t>
              </a:r>
              <a:endParaRPr lang="en-GB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14" name="Text Box 22"/>
            <p:cNvSpPr txBox="1">
              <a:spLocks noChangeArrowheads="1"/>
            </p:cNvSpPr>
            <p:nvPr/>
          </p:nvSpPr>
          <p:spPr bwMode="auto">
            <a:xfrm>
              <a:off x="260350" y="4876814"/>
              <a:ext cx="24161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endParaRPr lang="es-ES" sz="2200">
                <a:latin typeface="Times New Roman" pitchFamily="18" charset="0"/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auto">
            <a:xfrm>
              <a:off x="260350" y="5008576"/>
              <a:ext cx="16129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IMP@SPS, RHIC?</a:t>
              </a:r>
            </a:p>
          </p:txBody>
        </p:sp>
      </p:grpSp>
      <p:grpSp>
        <p:nvGrpSpPr>
          <p:cNvPr id="4" name="42 Grupo"/>
          <p:cNvGrpSpPr/>
          <p:nvPr/>
        </p:nvGrpSpPr>
        <p:grpSpPr>
          <a:xfrm>
            <a:off x="3200400" y="1500174"/>
            <a:ext cx="3005138" cy="3857652"/>
            <a:chOff x="3200400" y="1335061"/>
            <a:chExt cx="3005138" cy="3857652"/>
          </a:xfrm>
        </p:grpSpPr>
        <p:sp>
          <p:nvSpPr>
            <p:cNvPr id="74755" name="Text Box 3"/>
            <p:cNvSpPr txBox="1">
              <a:spLocks noChangeArrowheads="1"/>
            </p:cNvSpPr>
            <p:nvPr/>
          </p:nvSpPr>
          <p:spPr bwMode="auto">
            <a:xfrm>
              <a:off x="3525838" y="1431901"/>
              <a:ext cx="476250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</a:pPr>
              <a:r>
                <a:rPr lang="en-GB" sz="2200" dirty="0">
                  <a:solidFill>
                    <a:srgbClr val="FF00FF"/>
                  </a:solidFill>
                  <a:latin typeface="Calibri" pitchFamily="34" charset="0"/>
                </a:rPr>
                <a:t>CGC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3525838" y="2254250"/>
              <a:ext cx="1995487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>
                  <a:solidFill>
                    <a:srgbClr val="993366"/>
                  </a:solidFill>
                  <a:latin typeface="Calibri" pitchFamily="34" charset="0"/>
                </a:rPr>
                <a:t>parton saturation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3525838" y="1860529"/>
              <a:ext cx="129857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</a:tabLst>
              </a:pPr>
              <a:r>
                <a:rPr lang="en-GB" sz="2200" dirty="0">
                  <a:solidFill>
                    <a:srgbClr val="944794"/>
                  </a:solidFill>
                  <a:latin typeface="Calibri" pitchFamily="34" charset="0"/>
                </a:rPr>
                <a:t>percolation</a:t>
              </a:r>
            </a:p>
          </p:txBody>
        </p:sp>
        <p:sp>
          <p:nvSpPr>
            <p:cNvPr id="74779" name="AutoShape 27"/>
            <p:cNvSpPr>
              <a:spLocks noChangeArrowheads="1"/>
            </p:cNvSpPr>
            <p:nvPr/>
          </p:nvSpPr>
          <p:spPr bwMode="auto">
            <a:xfrm>
              <a:off x="3200400" y="1335061"/>
              <a:ext cx="2933700" cy="3857652"/>
            </a:xfrm>
            <a:prstGeom prst="roundRect">
              <a:avLst>
                <a:gd name="adj" fmla="val 130"/>
              </a:avLst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3397250" y="2709863"/>
              <a:ext cx="2676525" cy="156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Avant Garde Gothic"/>
                </a:rPr>
                <a:t>non-lineal effects 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favoured by the high density of 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partons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become important and lead to eventual saturation of the 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parton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densities 		</a:t>
              </a:r>
            </a:p>
            <a:p>
              <a:pPr algn="dist"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b="1" u="sng" dirty="0">
                  <a:solidFill>
                    <a:srgbClr val="FF0000"/>
                  </a:solidFill>
                  <a:latin typeface="Avant Garde Gothic"/>
                </a:rPr>
                <a:t> </a:t>
              </a:r>
              <a:endParaRPr lang="en-GB" b="1" dirty="0">
                <a:solidFill>
                  <a:srgbClr val="FF0000"/>
                </a:solidFill>
                <a:latin typeface="Avant Garde Gothic"/>
              </a:endParaRPr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330575" y="4475163"/>
              <a:ext cx="2874963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non  thermal </a:t>
              </a:r>
            </a:p>
            <a:p>
              <a:pPr defTabSz="827088"/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colour connection</a:t>
              </a:r>
              <a:endParaRPr lang="es-E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49 Grupo"/>
          <p:cNvGrpSpPr/>
          <p:nvPr/>
        </p:nvGrpSpPr>
        <p:grpSpPr>
          <a:xfrm>
            <a:off x="6205538" y="1493846"/>
            <a:ext cx="2806700" cy="2935286"/>
            <a:chOff x="6205538" y="1493846"/>
            <a:chExt cx="2806700" cy="2935286"/>
          </a:xfrm>
        </p:grpSpPr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6400800" y="2146308"/>
              <a:ext cx="2173288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sz="2200">
                  <a:solidFill>
                    <a:srgbClr val="355E00"/>
                  </a:solidFill>
                  <a:latin typeface="Calibri" pitchFamily="34" charset="0"/>
                </a:rPr>
                <a:t>hadronic comovers</a:t>
              </a: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6400800" y="1690696"/>
              <a:ext cx="2122488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>
                  <a:solidFill>
                    <a:srgbClr val="00AE00"/>
                  </a:solidFill>
                  <a:latin typeface="Calibri" pitchFamily="34" charset="0"/>
                </a:rPr>
                <a:t>partonic comovers</a:t>
              </a:r>
            </a:p>
          </p:txBody>
        </p:sp>
        <p:sp>
          <p:nvSpPr>
            <p:cNvPr id="74782" name="AutoShape 30"/>
            <p:cNvSpPr>
              <a:spLocks noChangeArrowheads="1"/>
            </p:cNvSpPr>
            <p:nvPr/>
          </p:nvSpPr>
          <p:spPr bwMode="auto">
            <a:xfrm>
              <a:off x="6205538" y="1493846"/>
              <a:ext cx="2806700" cy="2935286"/>
            </a:xfrm>
            <a:prstGeom prst="roundRect">
              <a:avLst>
                <a:gd name="adj" fmla="val 190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83" name="Text Box 31"/>
            <p:cNvSpPr txBox="1">
              <a:spLocks noChangeArrowheads="1"/>
            </p:cNvSpPr>
            <p:nvPr/>
          </p:nvSpPr>
          <p:spPr bwMode="auto">
            <a:xfrm>
              <a:off x="6269038" y="2605096"/>
              <a:ext cx="2722562" cy="105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  <a:tab pos="5908675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dissociation of the c-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cbar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  <a:tab pos="5908675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pair with the dense medium produced in the collision </a:t>
              </a:r>
              <a:r>
                <a:rPr lang="en-GB" sz="1600" b="1" dirty="0" err="1">
                  <a:solidFill>
                    <a:srgbClr val="000000"/>
                  </a:solidFill>
                  <a:latin typeface="Avant Garde Gothic"/>
                </a:rPr>
                <a:t>partonic</a:t>
              </a:r>
              <a:r>
                <a:rPr lang="en-GB" sz="1600" b="1" dirty="0">
                  <a:solidFill>
                    <a:srgbClr val="000000"/>
                  </a:solidFill>
                  <a:latin typeface="Avant Garde Gothic"/>
                </a:rPr>
                <a:t> or </a:t>
              </a:r>
              <a:r>
                <a:rPr lang="en-GB" sz="1600" b="1" dirty="0" err="1">
                  <a:solidFill>
                    <a:srgbClr val="000000"/>
                  </a:solidFill>
                  <a:latin typeface="Avant Garde Gothic"/>
                </a:rPr>
                <a:t>hadronic</a:t>
              </a:r>
              <a:endParaRPr lang="en-GB" sz="1600" b="1" dirty="0">
                <a:solidFill>
                  <a:srgbClr val="000000"/>
                </a:solidFill>
                <a:latin typeface="Avant Garde Gothic"/>
              </a:endParaRPr>
            </a:p>
          </p:txBody>
        </p:sp>
      </p:grp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6357950" y="3643314"/>
            <a:ext cx="259241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defTabSz="827088">
              <a:lnSpc>
                <a:spcPct val="116000"/>
              </a:lnSpc>
              <a:buClr>
                <a:srgbClr val="000000"/>
              </a:buClr>
              <a:buSzPct val="45000"/>
            </a:pP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suppression by a dense medium, not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thermalized</a:t>
            </a:r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defTabSz="827088"/>
            <a:endParaRPr lang="es-ES" dirty="0">
              <a:latin typeface="Calibri" pitchFamily="34" charset="0"/>
            </a:endParaRPr>
          </a:p>
        </p:txBody>
      </p:sp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195263" y="5929313"/>
            <a:ext cx="8753475" cy="571500"/>
          </a:xfrm>
          <a:prstGeom prst="roundRect">
            <a:avLst>
              <a:gd name="adj" fmla="val 9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2124075" y="714356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2000" b="1" dirty="0" err="1">
                <a:solidFill>
                  <a:srgbClr val="000000"/>
                </a:solidFill>
              </a:rPr>
              <a:t>wo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thermalisation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CC3300"/>
                </a:solidFill>
              </a:rPr>
              <a:t>NO QGP</a:t>
            </a:r>
            <a:endParaRPr lang="es-ES" sz="2000" b="1" dirty="0">
              <a:solidFill>
                <a:srgbClr val="CC3300"/>
              </a:solidFill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284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GB" sz="2000" b="1">
                <a:solidFill>
                  <a:srgbClr val="000000"/>
                </a:solidFill>
              </a:rPr>
              <a:t>w thermalisation </a:t>
            </a:r>
            <a:r>
              <a:rPr lang="en-GB" sz="2000" b="1">
                <a:solidFill>
                  <a:srgbClr val="CC3300"/>
                </a:solidFill>
              </a:rPr>
              <a:t>QGP</a:t>
            </a:r>
            <a:endParaRPr lang="es-ES" sz="2000">
              <a:solidFill>
                <a:srgbClr val="CC330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215094" y="4572009"/>
            <a:ext cx="27860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215074" y="4516451"/>
            <a:ext cx="25701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00" dirty="0" err="1">
                <a:solidFill>
                  <a:srgbClr val="4C68DE"/>
                </a:solidFill>
                <a:latin typeface="+mn-lt"/>
              </a:rPr>
              <a:t>Others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: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Cronin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effect</a:t>
            </a:r>
            <a:endParaRPr lang="es-ES" sz="2200" dirty="0">
              <a:solidFill>
                <a:srgbClr val="4C68DE"/>
              </a:solidFill>
              <a:latin typeface="+mn-lt"/>
            </a:endParaRPr>
          </a:p>
          <a:p>
            <a:pPr>
              <a:defRPr/>
            </a:pPr>
            <a:r>
              <a:rPr lang="es-ES" sz="2200" dirty="0">
                <a:solidFill>
                  <a:srgbClr val="4C68DE"/>
                </a:solidFill>
                <a:latin typeface="+mn-lt"/>
              </a:rPr>
              <a:t>             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energy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loss</a:t>
            </a:r>
            <a:endParaRPr lang="es-ES" sz="2200" dirty="0">
              <a:solidFill>
                <a:srgbClr val="4C68DE"/>
              </a:solidFill>
              <a:latin typeface="+mn-lt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COLD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?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0" y="500042"/>
            <a:ext cx="5643570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44 Conector curvado"/>
          <p:cNvCxnSpPr/>
          <p:nvPr/>
        </p:nvCxnSpPr>
        <p:spPr>
          <a:xfrm flipV="1">
            <a:off x="2285984" y="1714488"/>
            <a:ext cx="1143008" cy="142876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curvado"/>
          <p:cNvCxnSpPr/>
          <p:nvPr/>
        </p:nvCxnSpPr>
        <p:spPr>
          <a:xfrm flipV="1">
            <a:off x="2428860" y="2357430"/>
            <a:ext cx="3857652" cy="1571636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5715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 err="1">
                <a:latin typeface="+mn-lt"/>
              </a:rPr>
              <a:t>Particle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spectrum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altered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by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interactions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with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the</a:t>
            </a:r>
            <a:r>
              <a:rPr lang="es-ES" sz="2000" dirty="0">
                <a:latin typeface="+mn-lt"/>
              </a:rPr>
              <a:t> nuclear </a:t>
            </a:r>
            <a:r>
              <a:rPr lang="es-ES" sz="2000" dirty="0" err="1">
                <a:latin typeface="+mn-lt"/>
              </a:rPr>
              <a:t>matter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they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traverse</a:t>
            </a:r>
            <a:endParaRPr lang="es-E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cs typeface="Arial" charset="0"/>
              </a:rPr>
              <a:t>=&gt; </a:t>
            </a:r>
            <a:r>
              <a:rPr lang="es-ES" sz="2000" dirty="0">
                <a:latin typeface="+mn-lt"/>
              </a:rPr>
              <a:t>J/</a:t>
            </a:r>
            <a:r>
              <a:rPr lang="es-ES" sz="2000" dirty="0">
                <a:latin typeface="Symbol" pitchFamily="18" charset="2"/>
              </a:rPr>
              <a:t>Y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suppression</a:t>
            </a:r>
            <a:r>
              <a:rPr lang="es-ES" sz="2000" dirty="0">
                <a:latin typeface="+mn-lt"/>
              </a:rPr>
              <a:t>  </a:t>
            </a:r>
            <a:r>
              <a:rPr lang="es-ES" sz="2000" dirty="0" err="1">
                <a:latin typeface="+mn-lt"/>
              </a:rPr>
              <a:t>due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to</a:t>
            </a:r>
            <a:r>
              <a:rPr lang="es-ES" sz="2000" dirty="0">
                <a:latin typeface="+mn-lt"/>
              </a:rPr>
              <a:t> final </a:t>
            </a:r>
            <a:r>
              <a:rPr lang="es-ES" sz="2000" dirty="0" err="1">
                <a:latin typeface="+mn-lt"/>
              </a:rPr>
              <a:t>state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interactions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with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spectator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nucleons</a:t>
            </a:r>
            <a:endParaRPr lang="es-ES" sz="2000" dirty="0">
              <a:latin typeface="+mn-lt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71438" y="2792413"/>
            <a:ext cx="914400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latin typeface="+mn-lt"/>
                <a:cs typeface="Arial" charset="0"/>
              </a:rPr>
              <a:t>• 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At </a:t>
            </a:r>
            <a:r>
              <a:rPr lang="es-ES" sz="2000" b="1" dirty="0" err="1">
                <a:solidFill>
                  <a:srgbClr val="C00000"/>
                </a:solidFill>
                <a:latin typeface="+mn-lt"/>
              </a:rPr>
              <a:t>low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es-ES" sz="2000" dirty="0">
                <a:latin typeface="+mn-lt"/>
              </a:rPr>
              <a:t>: </a:t>
            </a:r>
            <a:r>
              <a:rPr lang="es-ES" sz="2000" dirty="0" err="1">
                <a:latin typeface="+mn-lt"/>
              </a:rPr>
              <a:t>the</a:t>
            </a:r>
            <a:r>
              <a:rPr lang="es-ES" sz="2000" dirty="0">
                <a:latin typeface="+mn-lt"/>
              </a:rPr>
              <a:t> heavy </a:t>
            </a:r>
            <a:r>
              <a:rPr lang="es-ES" sz="2000" dirty="0" err="1">
                <a:latin typeface="+mn-lt"/>
              </a:rPr>
              <a:t>system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undergoes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successive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interactions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with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nucleons</a:t>
            </a:r>
            <a:r>
              <a:rPr lang="es-ES" sz="2000" dirty="0">
                <a:latin typeface="+mn-lt"/>
              </a:rPr>
              <a:t> in  </a:t>
            </a:r>
          </a:p>
          <a:p>
            <a:pPr>
              <a:defRPr/>
            </a:pPr>
            <a:r>
              <a:rPr lang="es-ES" sz="2000" dirty="0">
                <a:latin typeface="+mn-lt"/>
              </a:rPr>
              <a:t>   </a:t>
            </a:r>
            <a:r>
              <a:rPr lang="es-ES" sz="2000" dirty="0" err="1">
                <a:latin typeface="+mn-lt"/>
              </a:rPr>
              <a:t>its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path</a:t>
            </a:r>
            <a:r>
              <a:rPr lang="es-ES" sz="2000" dirty="0">
                <a:latin typeface="+mn-lt"/>
              </a:rPr>
              <a:t> and has </a:t>
            </a:r>
            <a:r>
              <a:rPr lang="es-ES" sz="2000" dirty="0" err="1">
                <a:latin typeface="+mn-lt"/>
              </a:rPr>
              <a:t>to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survive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all</a:t>
            </a:r>
            <a:r>
              <a:rPr lang="es-ES" sz="2000" dirty="0">
                <a:latin typeface="+mn-lt"/>
              </a:rPr>
              <a:t> of </a:t>
            </a:r>
            <a:r>
              <a:rPr lang="es-ES" sz="2000" dirty="0" err="1">
                <a:latin typeface="+mn-lt"/>
              </a:rPr>
              <a:t>them</a:t>
            </a:r>
            <a:r>
              <a:rPr lang="es-ES" sz="2000" dirty="0">
                <a:latin typeface="+mn-lt"/>
              </a:rPr>
              <a:t> </a:t>
            </a:r>
            <a:r>
              <a:rPr lang="en-US" sz="2000" dirty="0">
                <a:latin typeface="+mn-lt"/>
                <a:cs typeface="Arial" charset="0"/>
              </a:rPr>
              <a:t>=&gt;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charset="0"/>
              </a:rPr>
              <a:t>Strong nuclear absorption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-71438" y="3435350"/>
            <a:ext cx="914400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latin typeface="+mn-lt"/>
                <a:cs typeface="Arial" charset="0"/>
              </a:rPr>
              <a:t>• 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At </a:t>
            </a:r>
            <a:r>
              <a:rPr lang="es-ES" sz="2000" b="1" dirty="0" err="1">
                <a:solidFill>
                  <a:srgbClr val="C00000"/>
                </a:solidFill>
                <a:latin typeface="+mn-lt"/>
              </a:rPr>
              <a:t>high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+mn-lt"/>
              </a:rPr>
              <a:t>energy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2000" dirty="0" err="1">
                <a:latin typeface="+mn-lt"/>
              </a:rPr>
              <a:t>the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coherence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length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large</a:t>
            </a:r>
            <a:r>
              <a:rPr lang="es-ES" sz="2000" dirty="0">
                <a:latin typeface="+mn-lt"/>
              </a:rPr>
              <a:t> and </a:t>
            </a:r>
            <a:r>
              <a:rPr lang="es-ES" sz="2000" dirty="0" err="1">
                <a:latin typeface="+mn-lt"/>
              </a:rPr>
              <a:t>the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projectile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interacts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with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the</a:t>
            </a:r>
            <a:r>
              <a:rPr lang="es-ES" sz="2000" dirty="0">
                <a:latin typeface="+mn-lt"/>
              </a:rPr>
              <a:t>    </a:t>
            </a:r>
          </a:p>
          <a:p>
            <a:pPr>
              <a:defRPr/>
            </a:pPr>
            <a:r>
              <a:rPr lang="es-ES" sz="2000" dirty="0">
                <a:latin typeface="+mn-lt"/>
              </a:rPr>
              <a:t>   </a:t>
            </a:r>
            <a:r>
              <a:rPr lang="es-ES" sz="2000" dirty="0" err="1">
                <a:latin typeface="+mn-lt"/>
              </a:rPr>
              <a:t>nucleus</a:t>
            </a:r>
            <a:r>
              <a:rPr lang="es-ES" sz="2000" dirty="0">
                <a:latin typeface="+mn-lt"/>
              </a:rPr>
              <a:t> as a </a:t>
            </a:r>
            <a:r>
              <a:rPr lang="es-ES" sz="2000" dirty="0" err="1">
                <a:latin typeface="+mn-lt"/>
              </a:rPr>
              <a:t>whole</a:t>
            </a:r>
            <a:r>
              <a:rPr lang="es-ES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=&gt;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Smaller nuclear absorption</a:t>
            </a:r>
            <a:endParaRPr lang="es-E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929188" y="6072188"/>
            <a:ext cx="4165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000" dirty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dirty="0" err="1">
                <a:solidFill>
                  <a:srgbClr val="C00000"/>
                </a:solidFill>
                <a:latin typeface="+mn-lt"/>
              </a:rPr>
              <a:t>abs</a:t>
            </a:r>
            <a:r>
              <a:rPr lang="es-ES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dirty="0">
                <a:solidFill>
                  <a:srgbClr val="C00000"/>
                </a:solidFill>
                <a:latin typeface="+mn-lt"/>
              </a:rPr>
              <a:t>@ </a:t>
            </a:r>
            <a:r>
              <a:rPr lang="es-ES" sz="2000" dirty="0" err="1">
                <a:solidFill>
                  <a:srgbClr val="C00000"/>
                </a:solidFill>
                <a:latin typeface="+mn-lt"/>
              </a:rPr>
              <a:t>mid</a:t>
            </a:r>
            <a:r>
              <a:rPr lang="es-ES" sz="2000" dirty="0">
                <a:solidFill>
                  <a:srgbClr val="C00000"/>
                </a:solidFill>
                <a:latin typeface="+mn-lt"/>
              </a:rPr>
              <a:t> y &lt; </a:t>
            </a:r>
            <a:r>
              <a:rPr lang="es-ES" sz="3000" dirty="0" err="1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dirty="0" err="1">
                <a:solidFill>
                  <a:srgbClr val="C00000"/>
                </a:solidFill>
                <a:latin typeface="+mn-lt"/>
              </a:rPr>
              <a:t>abs</a:t>
            </a:r>
            <a:r>
              <a:rPr lang="es-ES" sz="2200" dirty="0">
                <a:solidFill>
                  <a:srgbClr val="C00000"/>
                </a:solidFill>
              </a:rPr>
              <a:t> </a:t>
            </a:r>
            <a:r>
              <a:rPr lang="es-ES" sz="2000" dirty="0">
                <a:solidFill>
                  <a:srgbClr val="C00000"/>
                </a:solidFill>
                <a:latin typeface="+mn-lt"/>
              </a:rPr>
              <a:t>@ forward y?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42875" y="6213475"/>
            <a:ext cx="5929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 err="1">
                <a:latin typeface="+mn-lt"/>
              </a:rPr>
              <a:t>Rapidity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dependence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dirty="0">
                <a:latin typeface="+mn-lt"/>
              </a:rPr>
              <a:t>of nuclear </a:t>
            </a:r>
            <a:r>
              <a:rPr lang="es-ES" sz="2000" dirty="0" err="1">
                <a:latin typeface="+mn-lt"/>
              </a:rPr>
              <a:t>absorption</a:t>
            </a:r>
            <a:r>
              <a:rPr lang="es-ES" sz="2000" dirty="0">
                <a:latin typeface="+mn-lt"/>
              </a:rPr>
              <a:t>?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0" y="1385888"/>
            <a:ext cx="2876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latin typeface="+mn-lt"/>
                <a:cs typeface="Arial" charset="0"/>
              </a:rPr>
              <a:t>• </a:t>
            </a:r>
            <a:r>
              <a:rPr lang="es-ES" sz="2000" dirty="0">
                <a:latin typeface="+mn-lt"/>
              </a:rPr>
              <a:t>Usual </a:t>
            </a:r>
            <a:r>
              <a:rPr lang="es-ES" sz="2000" dirty="0" err="1">
                <a:latin typeface="+mn-lt"/>
              </a:rPr>
              <a:t>parameterisation</a:t>
            </a:r>
            <a:r>
              <a:rPr lang="es-ES" sz="2000" dirty="0">
                <a:latin typeface="+mn-lt"/>
              </a:rPr>
              <a:t>:</a:t>
            </a:r>
          </a:p>
          <a:p>
            <a:pPr algn="ctr">
              <a:defRPr/>
            </a:pPr>
            <a:r>
              <a:rPr lang="es-ES" sz="2000" dirty="0">
                <a:latin typeface="+mn-lt"/>
              </a:rPr>
              <a:t>(</a:t>
            </a:r>
            <a:r>
              <a:rPr lang="es-ES" sz="2000" dirty="0" err="1">
                <a:latin typeface="+mn-lt"/>
              </a:rPr>
              <a:t>Glauber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model</a:t>
            </a:r>
            <a:r>
              <a:rPr lang="es-ES" sz="2000" dirty="0">
                <a:latin typeface="+mn-lt"/>
              </a:rPr>
              <a:t>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Nuclear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absorption</a:t>
            </a: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: a final </a:t>
            </a:r>
            <a:r>
              <a:rPr lang="es-ES" sz="3200" b="1" dirty="0" err="1">
                <a:solidFill>
                  <a:srgbClr val="C00000"/>
                </a:solidFill>
                <a:latin typeface="+mn-lt"/>
                <a:cs typeface="+mn-cs"/>
              </a:rPr>
              <a:t>cold</a:t>
            </a:r>
            <a:r>
              <a:rPr lang="es-ES" sz="3200" b="1" dirty="0">
                <a:solidFill>
                  <a:srgbClr val="C00000"/>
                </a:solidFill>
                <a:latin typeface="+mn-lt"/>
                <a:cs typeface="+mn-cs"/>
              </a:rPr>
              <a:t> nuclear </a:t>
            </a:r>
            <a:r>
              <a:rPr lang="es-ES" sz="3200" b="1" dirty="0" err="1">
                <a:solidFill>
                  <a:srgbClr val="C00000"/>
                </a:solidFill>
                <a:latin typeface="+mn-lt"/>
                <a:cs typeface="+mn-cs"/>
              </a:rPr>
              <a:t>matter</a:t>
            </a:r>
            <a:r>
              <a:rPr lang="es-ES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effect</a:t>
            </a:r>
            <a:endParaRPr lang="es-E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91050"/>
            <a:ext cx="29241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263" y="4476750"/>
            <a:ext cx="3019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142875" y="2428875"/>
            <a:ext cx="22828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 err="1">
                <a:latin typeface="+mn-lt"/>
              </a:rPr>
              <a:t>Energy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dependence</a:t>
            </a:r>
            <a:endParaRPr lang="es-ES" sz="2000" b="1" dirty="0">
              <a:latin typeface="+mn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14313" y="4100513"/>
            <a:ext cx="3116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b="1" dirty="0">
                <a:latin typeface="+mn-lt"/>
              </a:rPr>
              <a:t>In </a:t>
            </a:r>
            <a:r>
              <a:rPr lang="es-ES" sz="2000" b="1" dirty="0" err="1">
                <a:latin typeface="+mn-lt"/>
              </a:rPr>
              <a:t>terms</a:t>
            </a:r>
            <a:r>
              <a:rPr lang="es-ES" sz="2000" b="1" dirty="0">
                <a:latin typeface="+mn-lt"/>
              </a:rPr>
              <a:t> of </a:t>
            </a:r>
            <a:r>
              <a:rPr lang="es-ES" sz="2000" b="1" dirty="0" err="1">
                <a:latin typeface="+mn-lt"/>
              </a:rPr>
              <a:t>formation</a:t>
            </a:r>
            <a:r>
              <a:rPr lang="es-ES" sz="2000" b="1" dirty="0">
                <a:latin typeface="+mn-lt"/>
              </a:rPr>
              <a:t> time: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 l="2538" t="5038" r="2538" b="1260"/>
          <a:stretch>
            <a:fillRect/>
          </a:stretch>
        </p:blipFill>
        <p:spPr bwMode="auto">
          <a:xfrm>
            <a:off x="3484563" y="4071938"/>
            <a:ext cx="2224087" cy="2208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19 CuadroTexto"/>
          <p:cNvSpPr txBox="1">
            <a:spLocks noChangeArrowheads="1"/>
          </p:cNvSpPr>
          <p:nvPr/>
        </p:nvSpPr>
        <p:spPr bwMode="auto">
          <a:xfrm>
            <a:off x="3644900" y="1428750"/>
            <a:ext cx="3213100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Calibri" pitchFamily="34" charset="0"/>
              </a:rPr>
              <a:t>S</a:t>
            </a:r>
            <a:r>
              <a:rPr lang="es-ES" sz="2400">
                <a:latin typeface="Calibri" pitchFamily="34" charset="0"/>
              </a:rPr>
              <a:t>abs</a:t>
            </a:r>
            <a:r>
              <a:rPr lang="es-ES" sz="2800">
                <a:latin typeface="Calibri" pitchFamily="34" charset="0"/>
              </a:rPr>
              <a:t> = exp(-</a:t>
            </a:r>
            <a:r>
              <a:rPr lang="es-ES" sz="2800">
                <a:latin typeface="Symbol" pitchFamily="18" charset="2"/>
              </a:rPr>
              <a:t>r </a:t>
            </a:r>
            <a:r>
              <a:rPr lang="es-ES" sz="280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sz="2400">
                <a:solidFill>
                  <a:srgbClr val="C00000"/>
                </a:solidFill>
                <a:latin typeface="Calibri" pitchFamily="34" charset="0"/>
              </a:rPr>
              <a:t>abs</a:t>
            </a:r>
            <a:r>
              <a:rPr lang="es-ES" sz="2800">
                <a:latin typeface="Calibri" pitchFamily="34" charset="0"/>
              </a:rPr>
              <a:t> L )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3810000" y="1857375"/>
            <a:ext cx="1547813" cy="3270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1 CuadroTexto"/>
          <p:cNvSpPr txBox="1">
            <a:spLocks noChangeArrowheads="1"/>
          </p:cNvSpPr>
          <p:nvPr/>
        </p:nvSpPr>
        <p:spPr bwMode="auto">
          <a:xfrm>
            <a:off x="2093913" y="2071688"/>
            <a:ext cx="254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latin typeface="Calibri" pitchFamily="34" charset="0"/>
              </a:rPr>
              <a:t>nuclear matter density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 rot="5400000" flipH="1" flipV="1">
            <a:off x="5858669" y="1999456"/>
            <a:ext cx="28575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3 CuadroTexto"/>
          <p:cNvSpPr txBox="1">
            <a:spLocks noChangeArrowheads="1"/>
          </p:cNvSpPr>
          <p:nvPr/>
        </p:nvSpPr>
        <p:spPr bwMode="auto">
          <a:xfrm>
            <a:off x="4764088" y="2071688"/>
            <a:ext cx="2522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latin typeface="Calibri" pitchFamily="34" charset="0"/>
              </a:rPr>
              <a:t>break-up cross section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 rot="10800000">
            <a:off x="6500813" y="1857375"/>
            <a:ext cx="1285875" cy="255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22 CuadroTexto"/>
          <p:cNvSpPr txBox="1">
            <a:spLocks noChangeArrowheads="1"/>
          </p:cNvSpPr>
          <p:nvPr/>
        </p:nvSpPr>
        <p:spPr bwMode="auto">
          <a:xfrm>
            <a:off x="7478713" y="2071688"/>
            <a:ext cx="1379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latin typeface="Calibri" pitchFamily="34" charset="0"/>
              </a:rPr>
              <a:t>path length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8893642" y="66118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+mj-lt"/>
              </a:rPr>
              <a:t>4</a:t>
            </a:r>
            <a:endParaRPr lang="es-ES" sz="1000" dirty="0"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286248" y="5072074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+mn-lt"/>
              </a:rPr>
              <a:t>C. </a:t>
            </a:r>
            <a:r>
              <a:rPr lang="es-ES" sz="1400" dirty="0" err="1" smtClean="0">
                <a:latin typeface="+mn-lt"/>
              </a:rPr>
              <a:t>Lourenço</a:t>
            </a:r>
            <a:r>
              <a:rPr lang="es-ES" sz="1400" dirty="0" smtClean="0">
                <a:latin typeface="+mn-lt"/>
              </a:rPr>
              <a:t> et al.</a:t>
            </a:r>
            <a:endParaRPr lang="es-ES" sz="1400" dirty="0">
              <a:latin typeface="+mn-lt"/>
            </a:endParaRPr>
          </a:p>
        </p:txBody>
      </p:sp>
      <p:sp>
        <p:nvSpPr>
          <p:cNvPr id="33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4" grpId="0"/>
      <p:bldP spid="9226" grpId="0"/>
      <p:bldP spid="9227" grpId="0"/>
      <p:bldP spid="21" grpId="0"/>
      <p:bldP spid="22" grpId="0"/>
      <p:bldP spid="25" grpId="0" animBg="1"/>
      <p:bldP spid="27" grpId="0"/>
      <p:bldP spid="29" grpId="0"/>
      <p:bldP spid="3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0" y="857250"/>
            <a:ext cx="84788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>
                <a:latin typeface="Calibri" pitchFamily="34" charset="0"/>
              </a:rPr>
              <a:t>• Nuclear shadowing  is an initial-state effect on the partons distributions</a:t>
            </a:r>
          </a:p>
        </p:txBody>
      </p:sp>
      <p:sp>
        <p:nvSpPr>
          <p:cNvPr id="6147" name="4 CuadroTexto"/>
          <p:cNvSpPr txBox="1">
            <a:spLocks noChangeArrowheads="1"/>
          </p:cNvSpPr>
          <p:nvPr/>
        </p:nvSpPr>
        <p:spPr bwMode="auto">
          <a:xfrm>
            <a:off x="0" y="1285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>
                <a:latin typeface="Calibri" pitchFamily="34" charset="0"/>
              </a:rPr>
              <a:t>• Gluon distribution functions are modified by the nuclear environment</a:t>
            </a:r>
          </a:p>
          <a:p>
            <a:endParaRPr lang="es-ES">
              <a:latin typeface="Calibri" pitchFamily="34" charset="0"/>
            </a:endParaRPr>
          </a:p>
        </p:txBody>
      </p:sp>
      <p:sp>
        <p:nvSpPr>
          <p:cNvPr id="6148" name="5 CuadroTexto"/>
          <p:cNvSpPr txBox="1">
            <a:spLocks noChangeArrowheads="1"/>
          </p:cNvSpPr>
          <p:nvPr/>
        </p:nvSpPr>
        <p:spPr bwMode="auto">
          <a:xfrm>
            <a:off x="0" y="1714500"/>
            <a:ext cx="8704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>
                <a:latin typeface="Calibri" pitchFamily="34" charset="0"/>
              </a:rPr>
              <a:t>• PDFs  in nuclei different from the superposition of PDFs  of their nucleons</a:t>
            </a:r>
          </a:p>
          <a:p>
            <a:endParaRPr lang="es-ES" sz="2200">
              <a:latin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14625"/>
            <a:ext cx="40719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14313" y="2714625"/>
            <a:ext cx="4286250" cy="1000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143375"/>
            <a:ext cx="4262437" cy="2476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7563" y="3143250"/>
            <a:ext cx="451643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643438" y="2714625"/>
            <a:ext cx="4500562" cy="3929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Shadowing</a:t>
            </a:r>
            <a:r>
              <a:rPr lang="es-ES" sz="3200" dirty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an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initial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b="1" dirty="0" err="1">
                <a:solidFill>
                  <a:srgbClr val="C00000"/>
                </a:solidFill>
                <a:latin typeface="+mn-lt"/>
                <a:cs typeface="+mn-cs"/>
              </a:rPr>
              <a:t>cold</a:t>
            </a:r>
            <a:r>
              <a:rPr lang="es-ES" sz="3200" b="1" dirty="0">
                <a:solidFill>
                  <a:srgbClr val="C00000"/>
                </a:solidFill>
                <a:latin typeface="+mn-lt"/>
                <a:cs typeface="+mn-cs"/>
              </a:rPr>
              <a:t> nuclear </a:t>
            </a:r>
            <a:r>
              <a:rPr lang="es-ES" sz="3200" b="1" dirty="0" err="1">
                <a:solidFill>
                  <a:srgbClr val="C00000"/>
                </a:solidFill>
                <a:latin typeface="+mn-lt"/>
                <a:cs typeface="+mn-cs"/>
              </a:rPr>
              <a:t>matter</a:t>
            </a:r>
            <a:r>
              <a:rPr lang="es-ES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>
                <a:solidFill>
                  <a:srgbClr val="C00000"/>
                </a:solidFill>
                <a:latin typeface="+mn-lt"/>
                <a:cs typeface="+mn-cs"/>
              </a:rPr>
              <a:t>effect</a:t>
            </a:r>
            <a:endParaRPr lang="es-E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14313" y="2214563"/>
            <a:ext cx="88439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Shadowing effects increases with energy (1/x) and decrease with Q</a:t>
            </a:r>
            <a:r>
              <a:rPr lang="es-ES" sz="2200" b="1" baseline="3000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 (m</a:t>
            </a:r>
            <a:r>
              <a:rPr lang="es-ES" sz="2200" b="1" baseline="-25000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1428750" y="5500688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C00000"/>
                </a:solidFill>
                <a:latin typeface="Calibri" pitchFamily="34" charset="0"/>
              </a:rPr>
              <a:t>shadowing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3124200" y="4714875"/>
            <a:ext cx="159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C00000"/>
                </a:solidFill>
                <a:latin typeface="Calibri" pitchFamily="34" charset="0"/>
              </a:rPr>
              <a:t>antishadowing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08606" y="5286388"/>
            <a:ext cx="6492418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shadowing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corrections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strongly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/>
            <a:r>
              <a:rPr lang="es-ES" sz="2400" dirty="0" err="1">
                <a:solidFill>
                  <a:srgbClr val="C00000"/>
                </a:solidFill>
                <a:latin typeface="+mn-lt"/>
              </a:rPr>
              <a:t>depend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on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partonic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process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producing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J/</a:t>
            </a:r>
            <a:r>
              <a:rPr lang="es-ES" sz="24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</a:p>
          <a:p>
            <a:pPr algn="ctr"/>
            <a:r>
              <a:rPr lang="es-ES" sz="2400" dirty="0" err="1" smtClean="0">
                <a:solidFill>
                  <a:srgbClr val="C00000"/>
                </a:solidFill>
                <a:latin typeface="+mn-lt"/>
              </a:rPr>
              <a:t>since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+mn-lt"/>
              </a:rPr>
              <a:t>it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+mn-lt"/>
              </a:rPr>
              <a:t>affects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+mn-lt"/>
              </a:rPr>
              <a:t>kinematics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 (x,Q</a:t>
            </a:r>
            <a:r>
              <a:rPr lang="es-ES" sz="2400" baseline="30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s-ES" sz="24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/>
      <p:bldP spid="19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pdfgenera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71480"/>
            <a:ext cx="3292602" cy="2055114"/>
          </a:xfrm>
          <a:prstGeom prst="rect">
            <a:avLst/>
          </a:prstGeom>
        </p:spPr>
      </p:pic>
      <p:pic>
        <p:nvPicPr>
          <p:cNvPr id="4" name="3 Imagen" descr="npdfgenerato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59770"/>
            <a:ext cx="3292602" cy="2055114"/>
          </a:xfrm>
          <a:prstGeom prst="rect">
            <a:avLst/>
          </a:prstGeom>
        </p:spPr>
      </p:pic>
      <p:pic>
        <p:nvPicPr>
          <p:cNvPr id="7" name="6 Imagen" descr="npdfgenerator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116" y="571480"/>
            <a:ext cx="3292602" cy="205511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</a:rPr>
              <a:t>Incertainties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shadowing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01328" y="1488032"/>
            <a:ext cx="189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Model</a:t>
            </a:r>
            <a:r>
              <a:rPr lang="es-ES" b="1" dirty="0" smtClean="0"/>
              <a:t> </a:t>
            </a:r>
            <a:r>
              <a:rPr lang="es-ES" b="1" dirty="0" err="1" smtClean="0"/>
              <a:t>dependent</a:t>
            </a:r>
            <a:endParaRPr lang="es-ES" b="1" dirty="0" smtClean="0"/>
          </a:p>
        </p:txBody>
      </p:sp>
      <p:pic>
        <p:nvPicPr>
          <p:cNvPr id="14" name="13 Imagen" descr="npdfgenerator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28" y="4714884"/>
            <a:ext cx="3292602" cy="205511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601328" y="4857760"/>
            <a:ext cx="1894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J/</a:t>
            </a:r>
            <a:r>
              <a:rPr lang="es-ES" b="1" dirty="0" smtClean="0">
                <a:sym typeface="Symbol"/>
              </a:rPr>
              <a:t>, ’, </a:t>
            </a:r>
            <a:r>
              <a:rPr lang="es-ES" b="1" baseline="-25000" dirty="0" smtClean="0">
                <a:sym typeface="Symbol"/>
              </a:rPr>
              <a:t>c</a:t>
            </a:r>
          </a:p>
          <a:p>
            <a:pPr algn="ctr"/>
            <a:r>
              <a:rPr lang="es-ES" b="1" dirty="0" err="1" smtClean="0">
                <a:sym typeface="Symbol"/>
              </a:rPr>
              <a:t>inde</a:t>
            </a:r>
            <a:r>
              <a:rPr lang="es-ES" b="1" dirty="0" err="1" smtClean="0"/>
              <a:t>pendent</a:t>
            </a:r>
            <a:r>
              <a:rPr lang="es-ES" b="1" dirty="0" smtClean="0"/>
              <a:t> of</a:t>
            </a:r>
          </a:p>
          <a:p>
            <a:pPr algn="ctr"/>
            <a:r>
              <a:rPr lang="es-ES" b="1" dirty="0" smtClean="0"/>
              <a:t>final </a:t>
            </a:r>
            <a:r>
              <a:rPr lang="es-ES" b="1" dirty="0" err="1" smtClean="0"/>
              <a:t>charmonium</a:t>
            </a:r>
            <a:endParaRPr lang="es-ES" b="1" dirty="0" smtClean="0"/>
          </a:p>
          <a:p>
            <a:pPr algn="ctr"/>
            <a:r>
              <a:rPr lang="es-ES" b="1" dirty="0" err="1" smtClean="0"/>
              <a:t>state</a:t>
            </a:r>
            <a:endParaRPr lang="es-ES" b="1" dirty="0" smtClean="0"/>
          </a:p>
          <a:p>
            <a:pPr algn="ctr"/>
            <a:endParaRPr lang="es-ES" b="1" dirty="0" smtClean="0"/>
          </a:p>
        </p:txBody>
      </p:sp>
      <p:pic>
        <p:nvPicPr>
          <p:cNvPr id="13" name="12 Imagen" descr="npdfgenerator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4731472"/>
            <a:ext cx="3292602" cy="2055114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 b="15715"/>
          <a:stretch>
            <a:fillRect/>
          </a:stretch>
        </p:blipFill>
        <p:spPr bwMode="auto">
          <a:xfrm>
            <a:off x="5572133" y="2643182"/>
            <a:ext cx="3500461" cy="1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6000760" y="271462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chemeClr val="tx2"/>
                </a:solidFill>
              </a:rPr>
              <a:t>In+In</a:t>
            </a:r>
            <a:r>
              <a:rPr lang="es-ES" sz="1200" b="1" dirty="0" smtClean="0">
                <a:solidFill>
                  <a:schemeClr val="tx2"/>
                </a:solidFill>
              </a:rPr>
              <a:t> @ SPS</a:t>
            </a:r>
          </a:p>
          <a:p>
            <a:r>
              <a:rPr lang="es-ES" sz="1200" b="1" dirty="0" err="1" smtClean="0">
                <a:solidFill>
                  <a:schemeClr val="tx2"/>
                </a:solidFill>
              </a:rPr>
              <a:t>Pb+Pb</a:t>
            </a:r>
            <a:r>
              <a:rPr lang="es-ES" sz="1200" b="1" dirty="0" smtClean="0">
                <a:solidFill>
                  <a:schemeClr val="tx2"/>
                </a:solidFill>
              </a:rPr>
              <a:t> @ SPS</a:t>
            </a:r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02318" y="400050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rgbClr val="C00000"/>
                </a:solidFill>
              </a:rPr>
              <a:t>Cu+Cu</a:t>
            </a:r>
            <a:r>
              <a:rPr lang="es-ES" sz="1200" b="1" dirty="0" smtClean="0">
                <a:solidFill>
                  <a:srgbClr val="C00000"/>
                </a:solidFill>
              </a:rPr>
              <a:t> @ RHIC</a:t>
            </a:r>
          </a:p>
          <a:p>
            <a:r>
              <a:rPr lang="es-ES" sz="1200" b="1" dirty="0" err="1" smtClean="0">
                <a:solidFill>
                  <a:srgbClr val="C00000"/>
                </a:solidFill>
              </a:rPr>
              <a:t>Au+Au</a:t>
            </a:r>
            <a:r>
              <a:rPr lang="es-ES" sz="1200" b="1" dirty="0" smtClean="0">
                <a:solidFill>
                  <a:srgbClr val="C00000"/>
                </a:solidFill>
              </a:rPr>
              <a:t> @ RHIC</a:t>
            </a:r>
            <a:endParaRPr lang="es-ES" sz="1200" b="1" dirty="0">
              <a:solidFill>
                <a:srgbClr val="C00000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rot="16200000" flipH="1">
            <a:off x="6143636" y="314324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H="1">
            <a:off x="6929454" y="307181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5400000" flipH="1" flipV="1">
            <a:off x="6107917" y="3821909"/>
            <a:ext cx="357190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7072330" y="4286256"/>
            <a:ext cx="785818" cy="714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176181" y="3203462"/>
            <a:ext cx="2581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/>
              <a:t>Nucleus</a:t>
            </a:r>
            <a:r>
              <a:rPr lang="es-ES" b="1" dirty="0" smtClean="0"/>
              <a:t> </a:t>
            </a:r>
            <a:r>
              <a:rPr lang="es-ES" b="1" dirty="0" err="1" smtClean="0"/>
              <a:t>dependent</a:t>
            </a:r>
            <a:r>
              <a:rPr lang="es-ES" b="1" dirty="0" smtClean="0"/>
              <a:t>,</a:t>
            </a:r>
          </a:p>
          <a:p>
            <a:pPr algn="ctr"/>
            <a:r>
              <a:rPr lang="es-ES" b="1" dirty="0" err="1" smtClean="0"/>
              <a:t>but</a:t>
            </a:r>
            <a:r>
              <a:rPr lang="es-ES" b="1" dirty="0" smtClean="0"/>
              <a:t>,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same</a:t>
            </a:r>
            <a:r>
              <a:rPr lang="es-ES" b="1" dirty="0" smtClean="0"/>
              <a:t> </a:t>
            </a:r>
            <a:r>
              <a:rPr lang="es-ES" b="1" dirty="0" err="1" smtClean="0"/>
              <a:t>energy</a:t>
            </a:r>
            <a:r>
              <a:rPr lang="es-ES" b="1" dirty="0" smtClean="0"/>
              <a:t>,</a:t>
            </a:r>
          </a:p>
          <a:p>
            <a:pPr algn="ctr"/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same</a:t>
            </a:r>
            <a:r>
              <a:rPr lang="es-ES" b="1" dirty="0" smtClean="0"/>
              <a:t> at </a:t>
            </a:r>
            <a:r>
              <a:rPr lang="es-ES" b="1" dirty="0" err="1" smtClean="0"/>
              <a:t>fixed</a:t>
            </a:r>
            <a:endParaRPr lang="es-ES" b="1" dirty="0" smtClean="0"/>
          </a:p>
          <a:p>
            <a:pPr algn="ctr"/>
            <a:r>
              <a:rPr lang="es-ES" b="1" dirty="0" err="1" smtClean="0"/>
              <a:t>centrality</a:t>
            </a:r>
            <a:endParaRPr lang="es-ES" b="1" dirty="0" smtClean="0"/>
          </a:p>
        </p:txBody>
      </p:sp>
      <p:sp>
        <p:nvSpPr>
          <p:cNvPr id="29" name="28 Elipse"/>
          <p:cNvSpPr/>
          <p:nvPr/>
        </p:nvSpPr>
        <p:spPr>
          <a:xfrm>
            <a:off x="500034" y="4929198"/>
            <a:ext cx="92869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5929322" y="4929198"/>
            <a:ext cx="92869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2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857356" y="587857"/>
            <a:ext cx="5429288" cy="769441"/>
          </a:xfrm>
          <a:prstGeom prst="rect">
            <a:avLst/>
          </a:prstGeom>
          <a:solidFill>
            <a:srgbClr val="C0C0C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200" b="1" dirty="0" err="1" smtClean="0">
                <a:solidFill>
                  <a:srgbClr val="C00000"/>
                </a:solidFill>
              </a:rPr>
              <a:t>depends</a:t>
            </a:r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</a:rPr>
              <a:t>on</a:t>
            </a:r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</a:rPr>
              <a:t>the</a:t>
            </a:r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</a:rPr>
              <a:t>partonic</a:t>
            </a:r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</a:rPr>
              <a:t>process</a:t>
            </a:r>
            <a:r>
              <a:rPr lang="es-ES" sz="2200" b="1" dirty="0" smtClean="0">
                <a:solidFill>
                  <a:srgbClr val="C00000"/>
                </a:solidFill>
              </a:rPr>
              <a:t> (</a:t>
            </a:r>
            <a:r>
              <a:rPr lang="es-ES" sz="2200" b="1" dirty="0" err="1" smtClean="0">
                <a:solidFill>
                  <a:srgbClr val="C00000"/>
                </a:solidFill>
              </a:rPr>
              <a:t>p+p</a:t>
            </a:r>
            <a:r>
              <a:rPr lang="es-ES" sz="2200" b="1" dirty="0" smtClean="0">
                <a:solidFill>
                  <a:srgbClr val="C00000"/>
                </a:solidFill>
              </a:rPr>
              <a:t>) </a:t>
            </a:r>
            <a:r>
              <a:rPr lang="es-ES" sz="2200" b="1" dirty="0" err="1" smtClean="0">
                <a:solidFill>
                  <a:srgbClr val="C00000"/>
                </a:solidFill>
              </a:rPr>
              <a:t>producing</a:t>
            </a:r>
            <a:r>
              <a:rPr lang="es-ES" sz="2200" b="1" dirty="0" smtClean="0">
                <a:solidFill>
                  <a:srgbClr val="C00000"/>
                </a:solidFill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</a:rPr>
              <a:t>the</a:t>
            </a:r>
            <a:r>
              <a:rPr lang="es-ES" sz="2200" b="1" dirty="0" smtClean="0">
                <a:solidFill>
                  <a:srgbClr val="C00000"/>
                </a:solidFill>
              </a:rPr>
              <a:t> J/</a:t>
            </a:r>
            <a:r>
              <a:rPr lang="es-ES" sz="2200" b="1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  <p:bldP spid="20" grpId="0"/>
      <p:bldP spid="12" grpId="0"/>
      <p:bldP spid="29" grpId="0" animBg="1"/>
      <p:bldP spid="3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8638" y="5357826"/>
            <a:ext cx="8115328" cy="12858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Of course, extrapolations rely on a model based technique and depend heavily on the assumption of a production mechanism, a fact that reinforces the importance of the </a:t>
            </a:r>
            <a:r>
              <a:rPr lang="en-US" dirty="0" err="1" smtClean="0"/>
              <a:t>p+p</a:t>
            </a:r>
            <a:r>
              <a:rPr lang="en-US" dirty="0" smtClean="0"/>
              <a:t> measurements.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605363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The </a:t>
            </a:r>
            <a:r>
              <a:rPr lang="en-US" sz="2000" dirty="0" err="1" smtClean="0">
                <a:latin typeface="+mn-lt"/>
              </a:rPr>
              <a:t>p+p</a:t>
            </a:r>
            <a:r>
              <a:rPr lang="en-US" sz="2000" dirty="0" smtClean="0">
                <a:latin typeface="+mn-lt"/>
              </a:rPr>
              <a:t> collisions serve as a baseline for searching for suppression compared to binary scaling predictions, allow one to quantify the amount of feed-down from higher states as well as serve as a tool to distinguish between different theoretical calculations for </a:t>
            </a:r>
            <a:r>
              <a:rPr lang="en-US" sz="2000" dirty="0" err="1" smtClean="0">
                <a:latin typeface="+mn-lt"/>
              </a:rPr>
              <a:t>charmonium</a:t>
            </a:r>
            <a:r>
              <a:rPr lang="en-US" sz="2000" dirty="0" smtClean="0">
                <a:latin typeface="+mn-lt"/>
              </a:rPr>
              <a:t> production mechanisms. </a:t>
            </a:r>
            <a:endParaRPr lang="es-ES" sz="20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285992"/>
            <a:ext cx="2928958" cy="29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59769"/>
            <a:ext cx="2952748" cy="29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Quarkonium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production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in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p+p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collisions</a:t>
            </a:r>
            <a:endParaRPr lang="es-ES" sz="32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2428868"/>
            <a:ext cx="3732212" cy="260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0" y="571500"/>
            <a:ext cx="6715125" cy="20002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Color Singlet Model:</a:t>
            </a:r>
          </a:p>
          <a:p>
            <a:pPr eaLnBrk="1" hangingPunct="1">
              <a:buFont typeface="Calibri" pitchFamily="34" charset="0"/>
              <a:buChar char="–"/>
            </a:pPr>
            <a:r>
              <a:rPr lang="en-US" sz="1800" dirty="0" err="1" smtClean="0"/>
              <a:t>perturbative</a:t>
            </a:r>
            <a:r>
              <a:rPr lang="en-US" sz="1800" dirty="0" smtClean="0"/>
              <a:t> creation of the </a:t>
            </a:r>
            <a:r>
              <a:rPr lang="en-US" sz="1800" dirty="0" err="1" smtClean="0"/>
              <a:t>ccbar</a:t>
            </a:r>
            <a:r>
              <a:rPr lang="en-US" sz="1800" dirty="0" smtClean="0"/>
              <a:t> pair in </a:t>
            </a:r>
            <a:r>
              <a:rPr lang="en-US" sz="1800" i="1" dirty="0" smtClean="0"/>
              <a:t>color singlet state</a:t>
            </a:r>
            <a:r>
              <a:rPr lang="en-US" sz="1800" dirty="0" smtClean="0"/>
              <a:t> with subsequent binding to J/</a:t>
            </a:r>
            <a:r>
              <a:rPr lang="en-US" sz="1800" dirty="0" smtClean="0">
                <a:latin typeface="Symbol" pitchFamily="18" charset="2"/>
              </a:rPr>
              <a:t>y</a:t>
            </a:r>
            <a:r>
              <a:rPr lang="en-US" sz="1800" dirty="0" smtClean="0"/>
              <a:t> with same quantum numbers</a:t>
            </a:r>
          </a:p>
          <a:p>
            <a:pPr eaLnBrk="1" hangingPunct="1">
              <a:buFont typeface="Calibri" pitchFamily="34" charset="0"/>
              <a:buChar char="–"/>
            </a:pPr>
            <a:r>
              <a:rPr lang="en-US" sz="1800" dirty="0" smtClean="0">
                <a:solidFill>
                  <a:srgbClr val="C00000"/>
                </a:solidFill>
              </a:rPr>
              <a:t>hard gluon emission</a:t>
            </a:r>
          </a:p>
          <a:p>
            <a:pPr eaLnBrk="1" hangingPunct="1">
              <a:buFont typeface="Calibri" pitchFamily="34" charset="0"/>
              <a:buChar char="–"/>
            </a:pPr>
            <a:r>
              <a:rPr lang="en-US" sz="1800" dirty="0" err="1" smtClean="0"/>
              <a:t>underpredicts</a:t>
            </a:r>
            <a:r>
              <a:rPr lang="en-US" sz="1800" dirty="0" smtClean="0"/>
              <a:t> J/</a:t>
            </a:r>
            <a:r>
              <a:rPr lang="en-US" sz="1800" dirty="0" smtClean="0">
                <a:sym typeface="Symbol" pitchFamily="18" charset="2"/>
              </a:rPr>
              <a:t> production cross section</a:t>
            </a:r>
          </a:p>
          <a:p>
            <a:pPr eaLnBrk="1" hangingPunct="1">
              <a:buFont typeface="Calibri" pitchFamily="34" charset="0"/>
              <a:buChar char="–"/>
            </a:pP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/>
              <a:t>predicts no polarization</a:t>
            </a: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10242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Abigail Bickley, August 9, 2007</a:t>
            </a:r>
          </a:p>
        </p:txBody>
      </p:sp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E39D2-3A9E-405C-8607-EC7A5142532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124" name="Rectangle 2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Theory: J/</a:t>
            </a:r>
            <a:r>
              <a:rPr lang="en-US" sz="3200" dirty="0" smtClean="0">
                <a:solidFill>
                  <a:srgbClr val="C00000"/>
                </a:solidFill>
                <a:latin typeface="Symbol" pitchFamily="18" charset="2"/>
                <a:cs typeface="+mn-cs"/>
              </a:rPr>
              <a:t>y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production 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mechanisms at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  <a:cs typeface="+mn-cs"/>
              </a:rPr>
              <a:t>partonic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 level</a:t>
            </a:r>
            <a:endParaRPr lang="en-U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0" y="4572000"/>
            <a:ext cx="9144000" cy="2438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NRQCD Color Octet Model:</a:t>
            </a:r>
          </a:p>
          <a:p>
            <a:pPr marL="3619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uses NRQCD formalism to describe the non-</a:t>
            </a:r>
            <a:r>
              <a:rPr lang="en-US" dirty="0" err="1">
                <a:latin typeface="+mn-lt"/>
                <a:cs typeface="+mn-cs"/>
              </a:rPr>
              <a:t>perturbative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hadronization</a:t>
            </a:r>
            <a:r>
              <a:rPr lang="en-US" dirty="0">
                <a:latin typeface="+mn-lt"/>
                <a:cs typeface="+mn-cs"/>
              </a:rPr>
              <a:t> of the </a:t>
            </a:r>
            <a:r>
              <a:rPr lang="en-US" dirty="0" err="1">
                <a:latin typeface="+mn-lt"/>
                <a:cs typeface="+mn-cs"/>
              </a:rPr>
              <a:t>ccbar</a:t>
            </a:r>
            <a:r>
              <a:rPr lang="en-US" dirty="0">
                <a:latin typeface="+mn-lt"/>
                <a:cs typeface="+mn-cs"/>
              </a:rPr>
              <a:t> color octet to the color singlet state via soft gluon emission</a:t>
            </a:r>
          </a:p>
          <a:p>
            <a:pPr marL="3619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factorizes the </a:t>
            </a:r>
            <a:r>
              <a:rPr lang="en-US" dirty="0" err="1">
                <a:latin typeface="+mn-lt"/>
                <a:cs typeface="+mn-cs"/>
              </a:rPr>
              <a:t>charmonium</a:t>
            </a:r>
            <a:r>
              <a:rPr lang="en-US" dirty="0">
                <a:latin typeface="+mn-lt"/>
                <a:cs typeface="+mn-cs"/>
              </a:rPr>
              <a:t> production into a short  distance hard part and a long distance matrix element which is claimed to be </a:t>
            </a:r>
            <a:r>
              <a:rPr lang="es-ES" dirty="0">
                <a:latin typeface="+mn-lt"/>
                <a:cs typeface="+mn-cs"/>
              </a:rPr>
              <a:t>universal</a:t>
            </a:r>
            <a:endParaRPr lang="en-US" dirty="0">
              <a:latin typeface="+mn-lt"/>
              <a:cs typeface="+mn-cs"/>
            </a:endParaRPr>
          </a:p>
          <a:p>
            <a:pPr marL="3619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p</a:t>
            </a:r>
            <a:r>
              <a:rPr lang="en-US" dirty="0" smtClean="0">
                <a:latin typeface="+mn-lt"/>
                <a:cs typeface="+mn-cs"/>
              </a:rPr>
              <a:t>redicts </a:t>
            </a:r>
            <a:r>
              <a:rPr lang="en-US" dirty="0">
                <a:latin typeface="+mn-lt"/>
                <a:cs typeface="+mn-cs"/>
              </a:rPr>
              <a:t>large transverse polarization </a:t>
            </a:r>
            <a:r>
              <a:rPr lang="en-US" sz="2000" dirty="0">
                <a:latin typeface="+mn-lt"/>
                <a:cs typeface="+mn-cs"/>
              </a:rPr>
              <a:t>at high </a:t>
            </a:r>
            <a:r>
              <a:rPr lang="en-US" sz="2000" dirty="0" err="1">
                <a:latin typeface="+mn-lt"/>
                <a:cs typeface="+mn-cs"/>
              </a:rPr>
              <a:t>p</a:t>
            </a:r>
            <a:r>
              <a:rPr lang="en-US" sz="2000" baseline="-25000" dirty="0" err="1">
                <a:latin typeface="+mn-lt"/>
                <a:cs typeface="+mn-cs"/>
              </a:rPr>
              <a:t>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(not seen by data)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0" y="2643188"/>
            <a:ext cx="6357938" cy="2667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Color Evaporation Model: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p</a:t>
            </a:r>
            <a:r>
              <a:rPr lang="en-US" dirty="0" err="1">
                <a:latin typeface="+mn-lt"/>
                <a:cs typeface="+mn-cs"/>
              </a:rPr>
              <a:t>henomenological</a:t>
            </a:r>
            <a:r>
              <a:rPr lang="en-US" dirty="0">
                <a:latin typeface="+mn-lt"/>
                <a:cs typeface="+mn-cs"/>
              </a:rPr>
              <a:t> approach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 err="1">
                <a:latin typeface="+mn-lt"/>
                <a:cs typeface="+mn-cs"/>
              </a:rPr>
              <a:t>perturbative</a:t>
            </a:r>
            <a:r>
              <a:rPr lang="en-US" dirty="0">
                <a:latin typeface="+mn-lt"/>
                <a:cs typeface="+mn-cs"/>
              </a:rPr>
              <a:t> creation of the </a:t>
            </a:r>
            <a:r>
              <a:rPr lang="en-US" dirty="0" err="1">
                <a:latin typeface="+mn-lt"/>
                <a:cs typeface="+mn-cs"/>
              </a:rPr>
              <a:t>ccbar</a:t>
            </a:r>
            <a:r>
              <a:rPr lang="en-US" dirty="0">
                <a:latin typeface="+mn-lt"/>
                <a:cs typeface="+mn-cs"/>
              </a:rPr>
              <a:t> pair in the </a:t>
            </a:r>
            <a:r>
              <a:rPr lang="en-US" i="1" dirty="0">
                <a:latin typeface="+mn-lt"/>
                <a:cs typeface="+mn-cs"/>
              </a:rPr>
              <a:t>color octet</a:t>
            </a:r>
            <a:r>
              <a:rPr lang="en-US" dirty="0">
                <a:latin typeface="+mn-lt"/>
                <a:cs typeface="+mn-cs"/>
              </a:rPr>
              <a:t> state with subsequent non-</a:t>
            </a:r>
            <a:r>
              <a:rPr lang="en-US" dirty="0" err="1">
                <a:latin typeface="+mn-lt"/>
                <a:cs typeface="+mn-cs"/>
              </a:rPr>
              <a:t>perturbative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hadronization</a:t>
            </a:r>
            <a:r>
              <a:rPr lang="en-US" dirty="0">
                <a:latin typeface="+mn-lt"/>
                <a:cs typeface="+mn-cs"/>
              </a:rPr>
              <a:t> to color singlet via unsuppressed </a:t>
            </a:r>
            <a:r>
              <a:rPr lang="en-US" dirty="0">
                <a:solidFill>
                  <a:srgbClr val="C00000"/>
                </a:solidFill>
                <a:latin typeface="+mn-lt"/>
                <a:cs typeface="+mn-cs"/>
              </a:rPr>
              <a:t>soft gluon emission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cs typeface="+mn-cs"/>
              </a:rPr>
              <a:t>p</a:t>
            </a:r>
            <a:r>
              <a:rPr lang="en-US" dirty="0" err="1">
                <a:latin typeface="+mn-lt"/>
                <a:cs typeface="+mn-cs"/>
              </a:rPr>
              <a:t>redicts</a:t>
            </a:r>
            <a:r>
              <a:rPr lang="en-US" dirty="0">
                <a:latin typeface="+mn-lt"/>
                <a:cs typeface="+mn-cs"/>
              </a:rPr>
              <a:t> no polarization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29375" y="2786063"/>
            <a:ext cx="2688836" cy="1566862"/>
            <a:chOff x="0" y="2208"/>
            <a:chExt cx="2441" cy="1527"/>
          </a:xfrm>
        </p:grpSpPr>
        <p:sp>
          <p:nvSpPr>
            <p:cNvPr id="5151" name="Rectangle 6"/>
            <p:cNvSpPr>
              <a:spLocks noChangeArrowheads="1"/>
            </p:cNvSpPr>
            <p:nvPr/>
          </p:nvSpPr>
          <p:spPr bwMode="auto">
            <a:xfrm>
              <a:off x="0" y="2208"/>
              <a:ext cx="2352" cy="152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0" y="2208"/>
              <a:ext cx="2361" cy="1444"/>
              <a:chOff x="80" y="2208"/>
              <a:chExt cx="2361" cy="1444"/>
            </a:xfrm>
          </p:grpSpPr>
          <p:pic>
            <p:nvPicPr>
              <p:cNvPr id="5153" name="Picture 8" descr="co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" y="2291"/>
                <a:ext cx="2192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4" name="Text Box 9"/>
              <p:cNvSpPr txBox="1">
                <a:spLocks noChangeArrowheads="1"/>
              </p:cNvSpPr>
              <p:nvPr/>
            </p:nvSpPr>
            <p:spPr bwMode="auto">
              <a:xfrm>
                <a:off x="80" y="3240"/>
                <a:ext cx="212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5155" name="Text Box 10"/>
              <p:cNvSpPr txBox="1">
                <a:spLocks noChangeArrowheads="1"/>
              </p:cNvSpPr>
              <p:nvPr/>
            </p:nvSpPr>
            <p:spPr bwMode="auto">
              <a:xfrm>
                <a:off x="80" y="2386"/>
                <a:ext cx="212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5156" name="Line 11"/>
              <p:cNvSpPr>
                <a:spLocks noChangeShapeType="1"/>
              </p:cNvSpPr>
              <p:nvPr/>
            </p:nvSpPr>
            <p:spPr bwMode="auto">
              <a:xfrm>
                <a:off x="120" y="2456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57" name="Text Box 12"/>
              <p:cNvSpPr txBox="1">
                <a:spLocks noChangeArrowheads="1"/>
              </p:cNvSpPr>
              <p:nvPr/>
            </p:nvSpPr>
            <p:spPr bwMode="auto">
              <a:xfrm>
                <a:off x="2001" y="2823"/>
                <a:ext cx="33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Times New Roman" pitchFamily="18" charset="0"/>
                  </a:rPr>
                  <a:t>J/</a:t>
                </a:r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5158" name="Text Box 13"/>
              <p:cNvSpPr txBox="1">
                <a:spLocks noChangeArrowheads="1"/>
              </p:cNvSpPr>
              <p:nvPr/>
            </p:nvSpPr>
            <p:spPr bwMode="auto">
              <a:xfrm>
                <a:off x="1751" y="2208"/>
                <a:ext cx="69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</a:rPr>
                  <a:t>soft g</a:t>
                </a:r>
              </a:p>
            </p:txBody>
          </p:sp>
          <p:sp>
            <p:nvSpPr>
              <p:cNvPr id="5159" name="Text Box 14"/>
              <p:cNvSpPr txBox="1">
                <a:spLocks noChangeArrowheads="1"/>
              </p:cNvSpPr>
              <p:nvPr/>
            </p:nvSpPr>
            <p:spPr bwMode="auto">
              <a:xfrm>
                <a:off x="1356" y="2878"/>
                <a:ext cx="201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160" name="Text Box 15"/>
              <p:cNvSpPr txBox="1">
                <a:spLocks noChangeArrowheads="1"/>
              </p:cNvSpPr>
              <p:nvPr/>
            </p:nvSpPr>
            <p:spPr bwMode="auto">
              <a:xfrm>
                <a:off x="1356" y="2621"/>
                <a:ext cx="201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161" name="Line 16"/>
              <p:cNvSpPr>
                <a:spLocks noChangeShapeType="1"/>
              </p:cNvSpPr>
              <p:nvPr/>
            </p:nvSpPr>
            <p:spPr bwMode="auto">
              <a:xfrm flipV="1">
                <a:off x="1395" y="2697"/>
                <a:ext cx="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6357938" y="785813"/>
            <a:ext cx="2643187" cy="1657350"/>
            <a:chOff x="96" y="1776"/>
            <a:chExt cx="2832" cy="1776"/>
          </a:xfrm>
        </p:grpSpPr>
        <p:sp>
          <p:nvSpPr>
            <p:cNvPr id="5139" name="Rectangle 6"/>
            <p:cNvSpPr>
              <a:spLocks noChangeArrowheads="1"/>
            </p:cNvSpPr>
            <p:nvPr/>
          </p:nvSpPr>
          <p:spPr bwMode="auto">
            <a:xfrm>
              <a:off x="96" y="1776"/>
              <a:ext cx="2832" cy="17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5" name="Group 7"/>
            <p:cNvGrpSpPr>
              <a:grpSpLocks noChangeAspect="1"/>
            </p:cNvGrpSpPr>
            <p:nvPr/>
          </p:nvGrpSpPr>
          <p:grpSpPr bwMode="auto">
            <a:xfrm>
              <a:off x="172" y="1872"/>
              <a:ext cx="2719" cy="1583"/>
              <a:chOff x="172" y="1872"/>
              <a:chExt cx="2719" cy="1583"/>
            </a:xfrm>
          </p:grpSpPr>
          <p:pic>
            <p:nvPicPr>
              <p:cNvPr id="5141" name="Picture 8" descr="cs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" y="1872"/>
                <a:ext cx="2639" cy="158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142" name="Text Box 9"/>
              <p:cNvSpPr txBox="1">
                <a:spLocks noChangeArrowheads="1"/>
              </p:cNvSpPr>
              <p:nvPr/>
            </p:nvSpPr>
            <p:spPr bwMode="auto">
              <a:xfrm>
                <a:off x="172" y="2975"/>
                <a:ext cx="25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latin typeface="Times New Roman" pitchFamily="18" charset="0"/>
                  </a:rPr>
                  <a:t>p</a:t>
                </a:r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72" y="1979"/>
                <a:ext cx="255" cy="334"/>
                <a:chOff x="515" y="1144"/>
                <a:chExt cx="255" cy="334"/>
              </a:xfrm>
            </p:grpSpPr>
            <p:sp>
              <p:nvSpPr>
                <p:cNvPr id="51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5" y="1144"/>
                  <a:ext cx="255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/>
                    <a:buNone/>
                  </a:pPr>
                  <a:r>
                    <a:rPr lang="en-US">
                      <a:latin typeface="Times New Roman" pitchFamily="18" charset="0"/>
                    </a:rPr>
                    <a:t>p</a:t>
                  </a:r>
                </a:p>
              </p:txBody>
            </p:sp>
            <p:sp>
              <p:nvSpPr>
                <p:cNvPr id="5150" name="Line 12"/>
                <p:cNvSpPr>
                  <a:spLocks noChangeShapeType="1"/>
                </p:cNvSpPr>
                <p:nvPr/>
              </p:nvSpPr>
              <p:spPr bwMode="auto">
                <a:xfrm>
                  <a:off x="583" y="1229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5144" name="Text Box 13"/>
              <p:cNvSpPr txBox="1">
                <a:spLocks noChangeArrowheads="1"/>
              </p:cNvSpPr>
              <p:nvPr/>
            </p:nvSpPr>
            <p:spPr bwMode="auto">
              <a:xfrm>
                <a:off x="2438" y="2431"/>
                <a:ext cx="45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J/</a:t>
                </a:r>
                <a:r>
                  <a:rPr lang="en-US">
                    <a:solidFill>
                      <a:srgbClr val="FF0000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5145" name="Text Box 14"/>
              <p:cNvSpPr txBox="1">
                <a:spLocks noChangeArrowheads="1"/>
              </p:cNvSpPr>
              <p:nvPr/>
            </p:nvSpPr>
            <p:spPr bwMode="auto">
              <a:xfrm>
                <a:off x="2010" y="3077"/>
                <a:ext cx="62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 sz="2000">
                    <a:latin typeface="Times New Roman" pitchFamily="18" charset="0"/>
                  </a:rPr>
                  <a:t>hard g</a:t>
                </a:r>
              </a:p>
            </p:txBody>
          </p:sp>
          <p:sp>
            <p:nvSpPr>
              <p:cNvPr id="5146" name="Text Box 15"/>
              <p:cNvSpPr txBox="1">
                <a:spLocks noChangeArrowheads="1"/>
              </p:cNvSpPr>
              <p:nvPr/>
            </p:nvSpPr>
            <p:spPr bwMode="auto">
              <a:xfrm>
                <a:off x="1776" y="2603"/>
                <a:ext cx="242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147" name="Text Box 16"/>
              <p:cNvSpPr txBox="1">
                <a:spLocks noChangeArrowheads="1"/>
              </p:cNvSpPr>
              <p:nvPr/>
            </p:nvSpPr>
            <p:spPr bwMode="auto">
              <a:xfrm>
                <a:off x="1703" y="2312"/>
                <a:ext cx="242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5148" name="Line 17"/>
              <p:cNvSpPr>
                <a:spLocks noChangeShapeType="1"/>
              </p:cNvSpPr>
              <p:nvPr/>
            </p:nvSpPr>
            <p:spPr bwMode="auto">
              <a:xfrm>
                <a:off x="1824" y="2392"/>
                <a:ext cx="9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56" name="55 Rectángulo redondeado"/>
          <p:cNvSpPr/>
          <p:nvPr/>
        </p:nvSpPr>
        <p:spPr>
          <a:xfrm>
            <a:off x="0" y="2643188"/>
            <a:ext cx="9144000" cy="3929062"/>
          </a:xfrm>
          <a:prstGeom prst="roundRect">
            <a:avLst/>
          </a:prstGeom>
          <a:noFill/>
          <a:ln>
            <a:solidFill>
              <a:srgbClr val="182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Rectángulo redondeado"/>
          <p:cNvSpPr/>
          <p:nvPr/>
        </p:nvSpPr>
        <p:spPr>
          <a:xfrm>
            <a:off x="0" y="642938"/>
            <a:ext cx="9144000" cy="19288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" name="44 Rectángulo"/>
          <p:cNvSpPr>
            <a:spLocks noChangeArrowheads="1"/>
          </p:cNvSpPr>
          <p:nvPr/>
        </p:nvSpPr>
        <p:spPr bwMode="auto">
          <a:xfrm>
            <a:off x="5072066" y="4191664"/>
            <a:ext cx="929037" cy="523220"/>
          </a:xfrm>
          <a:prstGeom prst="rect">
            <a:avLst/>
          </a:prstGeom>
          <a:solidFill>
            <a:srgbClr val="B7CDE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82AD8"/>
                </a:solidFill>
                <a:latin typeface="Calibri" pitchFamily="34" charset="0"/>
              </a:rPr>
              <a:t>COM</a:t>
            </a:r>
            <a:endParaRPr lang="en-US" sz="2800" b="1" dirty="0">
              <a:solidFill>
                <a:srgbClr val="182AD8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857233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42 Rectángulo"/>
          <p:cNvSpPr>
            <a:spLocks noChangeArrowheads="1"/>
          </p:cNvSpPr>
          <p:nvPr/>
        </p:nvSpPr>
        <p:spPr bwMode="auto">
          <a:xfrm>
            <a:off x="5069791" y="1691334"/>
            <a:ext cx="859531" cy="523220"/>
          </a:xfrm>
          <a:prstGeom prst="rect">
            <a:avLst/>
          </a:prstGeom>
          <a:solidFill>
            <a:srgbClr val="B7CDE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CSM</a:t>
            </a: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8097439" y="1857364"/>
            <a:ext cx="83227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hard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42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45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827676" y="571480"/>
            <a:ext cx="3887728" cy="2714644"/>
            <a:chOff x="4706486" y="813915"/>
            <a:chExt cx="4724400" cy="3576637"/>
          </a:xfrm>
        </p:grpSpPr>
        <p:pic>
          <p:nvPicPr>
            <p:cNvPr id="5" name="Picture 11" descr="tevatron_lansberg.eps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1"/>
            <a:stretch>
              <a:fillRect/>
            </a:stretch>
          </p:blipFill>
          <p:spPr bwMode="auto">
            <a:xfrm>
              <a:off x="4706486" y="813915"/>
              <a:ext cx="4724400" cy="3576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548718" y="1888222"/>
              <a:ext cx="0" cy="11880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548718" y="2574130"/>
              <a:ext cx="13096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1800" dirty="0">
                  <a:solidFill>
                    <a:srgbClr val="FF3300"/>
                  </a:solidFill>
                </a:rPr>
                <a:t>factor 50!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142844" y="1643050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  But CDF results on J/</a:t>
            </a:r>
            <a:r>
              <a:rPr lang="en-US" sz="2200" dirty="0" smtClean="0">
                <a:latin typeface="+mn-lt"/>
                <a:sym typeface="Symbol"/>
              </a:rPr>
              <a:t> direct  </a:t>
            </a:r>
          </a:p>
          <a:p>
            <a:r>
              <a:rPr lang="en-US" sz="2200" dirty="0" smtClean="0">
                <a:latin typeface="+mn-lt"/>
                <a:sym typeface="Symbol"/>
              </a:rPr>
              <a:t>  production revealed a striking </a:t>
            </a:r>
          </a:p>
          <a:p>
            <a:r>
              <a:rPr lang="en-US" sz="2200" dirty="0" smtClean="0">
                <a:latin typeface="+mn-lt"/>
                <a:sym typeface="Symbol"/>
              </a:rPr>
              <a:t>  discrepancy </a:t>
            </a:r>
            <a:r>
              <a:rPr lang="en-US" sz="2200" dirty="0" err="1" smtClean="0">
                <a:latin typeface="+mn-lt"/>
                <a:sym typeface="Symbol"/>
              </a:rPr>
              <a:t>wrt</a:t>
            </a:r>
            <a:r>
              <a:rPr lang="en-US" sz="2200" dirty="0" smtClean="0">
                <a:latin typeface="+mn-lt"/>
                <a:sym typeface="Symbol"/>
              </a:rPr>
              <a:t> LO CSM </a:t>
            </a:r>
            <a:endParaRPr lang="it-IT" sz="2200" dirty="0">
              <a:latin typeface="+mn-lt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214282" y="3429000"/>
            <a:ext cx="5228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The agreement improves in NRQCD approach but it does not describe polarization</a:t>
            </a:r>
            <a:endParaRPr lang="it-IT" sz="2200" dirty="0">
              <a:latin typeface="+mn-lt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214283" y="4786322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Recently </a:t>
            </a:r>
            <a:r>
              <a:rPr lang="en-US" sz="2200" dirty="0" smtClean="0">
                <a:latin typeface="+mj-lt"/>
              </a:rPr>
              <a:t>many step forwards (NLO and NNLO corrections…)</a:t>
            </a:r>
            <a:endParaRPr lang="it-IT" sz="2200" dirty="0" smtClean="0">
              <a:latin typeface="+mj-lt"/>
            </a:endParaRPr>
          </a:p>
          <a:p>
            <a:endParaRPr lang="it-IT" sz="2200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282" y="714356"/>
            <a:ext cx="1875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 smtClean="0">
                <a:latin typeface="+mn-lt"/>
              </a:rPr>
              <a:t>Historically</a:t>
            </a:r>
            <a:r>
              <a:rPr lang="es-ES" sz="2200" b="1" dirty="0" smtClean="0">
                <a:latin typeface="+mn-lt"/>
              </a:rPr>
              <a:t>:</a:t>
            </a:r>
            <a:endParaRPr lang="es-ES" sz="2200" b="1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5720" y="1142984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•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First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proposed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: CSM @ LO </a:t>
            </a:r>
            <a:endParaRPr lang="es-E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4282" y="2998113"/>
            <a:ext cx="4214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•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Second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proposed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: COM @ LO </a:t>
            </a:r>
            <a:endParaRPr lang="es-E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Theory: J/</a:t>
            </a:r>
            <a:r>
              <a:rPr lang="en-US" sz="3200" dirty="0" smtClean="0">
                <a:solidFill>
                  <a:srgbClr val="C00000"/>
                </a:solidFill>
                <a:latin typeface="Symbol" pitchFamily="18" charset="2"/>
                <a:cs typeface="+mn-cs"/>
              </a:rPr>
              <a:t>y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production 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mechanisms at </a:t>
            </a:r>
            <a:r>
              <a:rPr lang="en-US" sz="3200" dirty="0" err="1" smtClean="0">
                <a:solidFill>
                  <a:srgbClr val="C00000"/>
                </a:solidFill>
                <a:latin typeface="+mn-lt"/>
                <a:cs typeface="+mn-cs"/>
              </a:rPr>
              <a:t>partonic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 level</a:t>
            </a:r>
            <a:endParaRPr lang="en-U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9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13696"/>
            <a:ext cx="3357586" cy="21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4102582" cy="28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28"/>
          <p:cNvSpPr txBox="1"/>
          <p:nvPr/>
        </p:nvSpPr>
        <p:spPr>
          <a:xfrm>
            <a:off x="3657270" y="5786454"/>
            <a:ext cx="18434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</a:rPr>
              <a:t>Most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probably</a:t>
            </a:r>
            <a:r>
              <a:rPr lang="es-ES" b="1" dirty="0" smtClean="0">
                <a:solidFill>
                  <a:srgbClr val="C00000"/>
                </a:solidFill>
              </a:rPr>
              <a:t>: CS+CO @ NLO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38609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smtClean="0">
                <a:solidFill>
                  <a:srgbClr val="C00000"/>
                </a:solidFill>
                <a:latin typeface="+mn-lt"/>
                <a:cs typeface="+mn-cs"/>
              </a:rPr>
              <a:t>Why this is important: on </a:t>
            </a:r>
            <a:r>
              <a:rPr lang="en-US" sz="2900" dirty="0">
                <a:solidFill>
                  <a:srgbClr val="C00000"/>
                </a:solidFill>
                <a:latin typeface="+mn-lt"/>
                <a:cs typeface="+mn-cs"/>
              </a:rPr>
              <a:t>the kinematics of J/</a:t>
            </a:r>
            <a:r>
              <a:rPr lang="en-US" sz="2900" dirty="0">
                <a:solidFill>
                  <a:srgbClr val="C00000"/>
                </a:solidFill>
                <a:latin typeface="Symbol" pitchFamily="18" charset="2"/>
                <a:cs typeface="+mn-cs"/>
              </a:rPr>
              <a:t>y</a:t>
            </a:r>
            <a:r>
              <a:rPr lang="en-US" sz="29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900" dirty="0" smtClean="0">
                <a:solidFill>
                  <a:srgbClr val="C00000"/>
                </a:solidFill>
                <a:latin typeface="+mn-lt"/>
                <a:cs typeface="+mn-cs"/>
              </a:rPr>
              <a:t>production</a:t>
            </a:r>
            <a:endParaRPr lang="es-ES" sz="29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0" y="15716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400" dirty="0">
              <a:latin typeface="Calibri" pitchFamily="34" charset="0"/>
            </a:endParaRPr>
          </a:p>
          <a:p>
            <a:r>
              <a:rPr lang="es-ES" sz="2400" dirty="0" err="1">
                <a:latin typeface="Calibri" pitchFamily="34" charset="0"/>
              </a:rPr>
              <a:t>Investigating</a:t>
            </a:r>
            <a:r>
              <a:rPr lang="es-ES" sz="2400" dirty="0">
                <a:latin typeface="Calibri" pitchFamily="34" charset="0"/>
              </a:rPr>
              <a:t>  </a:t>
            </a:r>
            <a:r>
              <a:rPr lang="es-ES" sz="2400" dirty="0" err="1">
                <a:latin typeface="Calibri" pitchFamily="34" charset="0"/>
              </a:rPr>
              <a:t>two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production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mechanisms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s-ES" sz="2400" dirty="0" err="1">
                <a:solidFill>
                  <a:srgbClr val="C00000"/>
                </a:solidFill>
                <a:latin typeface="Calibri" pitchFamily="34" charset="0"/>
              </a:rPr>
              <a:t>including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es-ES" sz="2400" b="1" baseline="-25000" dirty="0" err="1">
                <a:solidFill>
                  <a:srgbClr val="C00000"/>
                </a:solidFill>
                <a:latin typeface="Calibri" pitchFamily="34" charset="0"/>
              </a:rPr>
              <a:t>T</a:t>
            </a:r>
            <a:r>
              <a:rPr lang="es-ES" sz="24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Calibri" pitchFamily="34" charset="0"/>
              </a:rPr>
              <a:t>for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Calibri" pitchFamily="34" charset="0"/>
              </a:rPr>
              <a:t>the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 J/</a:t>
            </a:r>
            <a:r>
              <a:rPr lang="es-ES" sz="2400" dirty="0">
                <a:solidFill>
                  <a:srgbClr val="C00000"/>
                </a:solidFill>
                <a:latin typeface="Symbol" pitchFamily="18" charset="2"/>
              </a:rPr>
              <a:t>y)</a:t>
            </a:r>
            <a:r>
              <a:rPr lang="es-ES" sz="2400" dirty="0">
                <a:latin typeface="Calibri" pitchFamily="34" charset="0"/>
              </a:rPr>
              <a:t>:</a:t>
            </a:r>
          </a:p>
          <a:p>
            <a:endParaRPr lang="es-ES" sz="2400" dirty="0">
              <a:latin typeface="Calibri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0" y="2357438"/>
            <a:ext cx="91440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400" dirty="0">
              <a:latin typeface="Calibri" pitchFamily="34" charset="0"/>
            </a:endParaRPr>
          </a:p>
          <a:p>
            <a:r>
              <a:rPr lang="es-ES" sz="3600" dirty="0">
                <a:latin typeface="Calibri" pitchFamily="34" charset="0"/>
              </a:rPr>
              <a:t>  </a:t>
            </a:r>
            <a:r>
              <a:rPr lang="es-ES" sz="3200" dirty="0" err="1">
                <a:solidFill>
                  <a:srgbClr val="182AD8"/>
                </a:solidFill>
                <a:latin typeface="Calibri" pitchFamily="34" charset="0"/>
              </a:rPr>
              <a:t>g+g</a:t>
            </a:r>
            <a:r>
              <a:rPr lang="es-ES" sz="3200" dirty="0">
                <a:solidFill>
                  <a:srgbClr val="182AD8"/>
                </a:solidFill>
                <a:latin typeface="Calibri" pitchFamily="34" charset="0"/>
              </a:rPr>
              <a:t> → J/</a:t>
            </a:r>
            <a:r>
              <a:rPr lang="es-ES" sz="3200" dirty="0">
                <a:solidFill>
                  <a:srgbClr val="182AD8"/>
                </a:solidFill>
                <a:latin typeface="Symbol" pitchFamily="18" charset="2"/>
              </a:rPr>
              <a:t>y</a:t>
            </a:r>
            <a:endParaRPr lang="es-ES" sz="3600" dirty="0">
              <a:solidFill>
                <a:srgbClr val="182AD8"/>
              </a:solidFill>
              <a:latin typeface="Symbol" pitchFamily="18" charset="2"/>
            </a:endParaRPr>
          </a:p>
          <a:p>
            <a:endParaRPr lang="es-ES" sz="1000" dirty="0">
              <a:latin typeface="Symbol" pitchFamily="18" charset="2"/>
            </a:endParaRPr>
          </a:p>
          <a:p>
            <a:r>
              <a:rPr lang="es-ES" sz="2300" dirty="0">
                <a:solidFill>
                  <a:srgbClr val="182AD8"/>
                </a:solidFill>
                <a:latin typeface="Calibri" pitchFamily="34" charset="0"/>
              </a:rPr>
              <a:t>• </a:t>
            </a:r>
            <a:r>
              <a:rPr lang="es-ES" sz="2300" dirty="0" err="1">
                <a:solidFill>
                  <a:srgbClr val="182AD8"/>
                </a:solidFill>
                <a:latin typeface="Calibri" pitchFamily="34" charset="0"/>
              </a:rPr>
              <a:t>intrinsic</a:t>
            </a:r>
            <a:r>
              <a:rPr lang="es-ES" sz="2300" dirty="0">
                <a:solidFill>
                  <a:srgbClr val="182AD8"/>
                </a:solidFill>
                <a:latin typeface="Calibri" pitchFamily="34" charset="0"/>
              </a:rPr>
              <a:t>  </a:t>
            </a:r>
            <a:r>
              <a:rPr lang="es-ES" sz="2300" dirty="0" err="1">
                <a:solidFill>
                  <a:srgbClr val="182AD8"/>
                </a:solidFill>
                <a:latin typeface="Calibri" pitchFamily="34" charset="0"/>
              </a:rPr>
              <a:t>scheme</a:t>
            </a:r>
            <a:r>
              <a:rPr lang="es-ES" sz="2300" dirty="0">
                <a:solidFill>
                  <a:srgbClr val="182AD8"/>
                </a:solidFill>
                <a:latin typeface="Calibri" pitchFamily="34" charset="0"/>
              </a:rPr>
              <a:t>:  </a:t>
            </a:r>
            <a:r>
              <a:rPr lang="es-ES" sz="2300" dirty="0" err="1">
                <a:latin typeface="Calibri" pitchFamily="34" charset="0"/>
              </a:rPr>
              <a:t>the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b="1" dirty="0" err="1">
                <a:latin typeface="Calibri" pitchFamily="34" charset="0"/>
              </a:rPr>
              <a:t>p</a:t>
            </a:r>
            <a:r>
              <a:rPr lang="es-ES" sz="2300" b="1" baseline="-25000" dirty="0" err="1">
                <a:latin typeface="Calibri" pitchFamily="34" charset="0"/>
              </a:rPr>
              <a:t>T</a:t>
            </a:r>
            <a:r>
              <a:rPr lang="es-ES" sz="2300" b="1" dirty="0">
                <a:latin typeface="Calibri" pitchFamily="34" charset="0"/>
              </a:rPr>
              <a:t> </a:t>
            </a:r>
            <a:r>
              <a:rPr lang="es-ES" sz="2300" dirty="0">
                <a:latin typeface="Calibri" pitchFamily="34" charset="0"/>
              </a:rPr>
              <a:t>of </a:t>
            </a:r>
            <a:r>
              <a:rPr lang="es-ES" sz="2300" dirty="0" err="1">
                <a:latin typeface="Calibri" pitchFamily="34" charset="0"/>
              </a:rPr>
              <a:t>the</a:t>
            </a:r>
            <a:r>
              <a:rPr lang="es-ES" sz="2300" dirty="0">
                <a:latin typeface="Calibri" pitchFamily="34" charset="0"/>
              </a:rPr>
              <a:t> J/</a:t>
            </a:r>
            <a:r>
              <a:rPr lang="es-ES" sz="2300" dirty="0">
                <a:latin typeface="Symbol" pitchFamily="18" charset="2"/>
              </a:rPr>
              <a:t>y </a:t>
            </a:r>
            <a:r>
              <a:rPr lang="es-ES" sz="2300" dirty="0">
                <a:latin typeface="Calibri" pitchFamily="34" charset="0"/>
              </a:rPr>
              <a:t>comes </a:t>
            </a:r>
            <a:r>
              <a:rPr lang="es-ES" sz="2300" dirty="0" err="1">
                <a:latin typeface="Calibri" pitchFamily="34" charset="0"/>
              </a:rPr>
              <a:t>from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initial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partons</a:t>
            </a:r>
            <a:r>
              <a:rPr lang="es-ES" sz="2300" dirty="0">
                <a:latin typeface="Calibri" pitchFamily="34" charset="0"/>
              </a:rPr>
              <a:t>	</a:t>
            </a:r>
          </a:p>
          <a:p>
            <a:pPr lvl="2">
              <a:buFont typeface="Wingdings" pitchFamily="2" charset="2"/>
              <a:buChar char="v"/>
            </a:pP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Not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relevant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for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,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say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,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p</a:t>
            </a:r>
            <a:r>
              <a:rPr lang="es-ES" sz="2000" baseline="-25000" dirty="0" err="1">
                <a:solidFill>
                  <a:srgbClr val="182AD8"/>
                </a:solidFill>
                <a:latin typeface="Calibri" pitchFamily="34" charset="0"/>
              </a:rPr>
              <a:t>T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&gt;3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GeV</a:t>
            </a:r>
            <a:endParaRPr lang="es-ES" sz="2000" dirty="0">
              <a:solidFill>
                <a:srgbClr val="182AD8"/>
              </a:solidFill>
              <a:latin typeface="Calibri" pitchFamily="34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Only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applies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if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b="1" dirty="0">
                <a:solidFill>
                  <a:srgbClr val="182AD8"/>
                </a:solidFill>
                <a:latin typeface="Calibri" pitchFamily="34" charset="0"/>
              </a:rPr>
              <a:t>COM(LO, </a:t>
            </a:r>
            <a:r>
              <a:rPr lang="es-ES" sz="2000" b="1" dirty="0">
                <a:solidFill>
                  <a:srgbClr val="182AD8"/>
                </a:solidFill>
                <a:latin typeface="Symbol" pitchFamily="18" charset="2"/>
              </a:rPr>
              <a:t>a</a:t>
            </a:r>
            <a:r>
              <a:rPr lang="es-ES" sz="2000" b="1" baseline="-25000" dirty="0">
                <a:solidFill>
                  <a:srgbClr val="182AD8"/>
                </a:solidFill>
                <a:latin typeface="Calibri" pitchFamily="34" charset="0"/>
              </a:rPr>
              <a:t>s</a:t>
            </a:r>
            <a:r>
              <a:rPr lang="es-ES" sz="2000" b="1" baseline="30000" dirty="0">
                <a:solidFill>
                  <a:srgbClr val="182AD8"/>
                </a:solidFill>
                <a:latin typeface="Calibri" pitchFamily="34" charset="0"/>
              </a:rPr>
              <a:t>2</a:t>
            </a:r>
            <a:r>
              <a:rPr lang="es-ES" sz="2000" b="1" dirty="0">
                <a:solidFill>
                  <a:srgbClr val="182AD8"/>
                </a:solidFill>
                <a:latin typeface="Calibri" pitchFamily="34" charset="0"/>
              </a:rPr>
              <a:t>)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is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the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relevant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production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</a:t>
            </a:r>
            <a:r>
              <a:rPr lang="es-ES" sz="2000" dirty="0" err="1">
                <a:solidFill>
                  <a:srgbClr val="182AD8"/>
                </a:solidFill>
                <a:latin typeface="Calibri" pitchFamily="34" charset="0"/>
              </a:rPr>
              <a:t>mechanism</a:t>
            </a:r>
            <a:r>
              <a:rPr lang="es-ES" sz="2000" dirty="0">
                <a:solidFill>
                  <a:srgbClr val="182AD8"/>
                </a:solidFill>
                <a:latin typeface="Calibri" pitchFamily="34" charset="0"/>
              </a:rPr>
              <a:t> at </a:t>
            </a:r>
            <a:r>
              <a:rPr lang="es-ES" sz="2000" dirty="0" err="1" smtClean="0">
                <a:solidFill>
                  <a:srgbClr val="182AD8"/>
                </a:solidFill>
                <a:latin typeface="Calibri" pitchFamily="34" charset="0"/>
              </a:rPr>
              <a:t>lowp</a:t>
            </a:r>
            <a:r>
              <a:rPr lang="es-ES" sz="2000" baseline="-25000" dirty="0" err="1" smtClean="0">
                <a:solidFill>
                  <a:srgbClr val="182AD8"/>
                </a:solidFill>
                <a:latin typeface="Calibri" pitchFamily="34" charset="0"/>
              </a:rPr>
              <a:t>T</a:t>
            </a:r>
            <a:r>
              <a:rPr lang="es-ES" sz="2000" dirty="0" smtClean="0">
                <a:solidFill>
                  <a:srgbClr val="182AD8"/>
                </a:solidFill>
                <a:latin typeface="Calibri" pitchFamily="34" charset="0"/>
              </a:rPr>
              <a:t> </a:t>
            </a:r>
            <a:endParaRPr lang="es-ES" sz="2000" dirty="0">
              <a:solidFill>
                <a:srgbClr val="182AD8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0" y="4879975"/>
            <a:ext cx="93583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s-ES" sz="3200" dirty="0" err="1">
                <a:solidFill>
                  <a:srgbClr val="C00000"/>
                </a:solidFill>
                <a:latin typeface="Calibri" pitchFamily="34" charset="0"/>
              </a:rPr>
              <a:t>g+g</a:t>
            </a:r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 → J/</a:t>
            </a:r>
            <a:r>
              <a:rPr lang="es-ES" sz="3200" dirty="0" err="1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3200" dirty="0" err="1">
                <a:solidFill>
                  <a:srgbClr val="C00000"/>
                </a:solidFill>
                <a:latin typeface="Calibri" pitchFamily="34" charset="0"/>
              </a:rPr>
              <a:t>+g</a:t>
            </a:r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s-ES" sz="3200" dirty="0" err="1">
                <a:solidFill>
                  <a:srgbClr val="C00000"/>
                </a:solidFill>
                <a:latin typeface="Calibri" pitchFamily="34" charset="0"/>
              </a:rPr>
              <a:t>gg,ggg</a:t>
            </a:r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,…</a:t>
            </a:r>
          </a:p>
          <a:p>
            <a:endParaRPr lang="es-ES" sz="1000" dirty="0">
              <a:latin typeface="Calibri" pitchFamily="34" charset="0"/>
            </a:endParaRPr>
          </a:p>
          <a:p>
            <a:r>
              <a:rPr lang="es-ES" sz="2300" dirty="0">
                <a:solidFill>
                  <a:srgbClr val="C00000"/>
                </a:solidFill>
                <a:latin typeface="Calibri" pitchFamily="34" charset="0"/>
              </a:rPr>
              <a:t>•</a:t>
            </a:r>
            <a:r>
              <a:rPr lang="es-ES" sz="2300" dirty="0" err="1">
                <a:solidFill>
                  <a:srgbClr val="C00000"/>
                </a:solidFill>
                <a:latin typeface="Calibri" pitchFamily="34" charset="0"/>
              </a:rPr>
              <a:t>extrinsic</a:t>
            </a:r>
            <a:r>
              <a:rPr lang="es-ES" sz="23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300" dirty="0" err="1">
                <a:solidFill>
                  <a:srgbClr val="C00000"/>
                </a:solidFill>
                <a:latin typeface="Calibri" pitchFamily="34" charset="0"/>
              </a:rPr>
              <a:t>scheme</a:t>
            </a:r>
            <a:r>
              <a:rPr lang="es-ES" sz="2300" dirty="0">
                <a:solidFill>
                  <a:srgbClr val="C00000"/>
                </a:solidFill>
                <a:latin typeface="Calibri" pitchFamily="34" charset="0"/>
              </a:rPr>
              <a:t>:  </a:t>
            </a:r>
            <a:r>
              <a:rPr lang="es-ES" sz="2300" dirty="0" err="1">
                <a:latin typeface="Calibri" pitchFamily="34" charset="0"/>
              </a:rPr>
              <a:t>the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b="1" dirty="0" err="1">
                <a:latin typeface="Calibri" pitchFamily="34" charset="0"/>
              </a:rPr>
              <a:t>p</a:t>
            </a:r>
            <a:r>
              <a:rPr lang="es-ES" sz="2300" b="1" baseline="-25000" dirty="0" err="1">
                <a:latin typeface="Calibri" pitchFamily="34" charset="0"/>
              </a:rPr>
              <a:t>T</a:t>
            </a:r>
            <a:r>
              <a:rPr lang="es-ES" sz="2300" b="1" dirty="0">
                <a:latin typeface="Calibri" pitchFamily="34" charset="0"/>
              </a:rPr>
              <a:t> </a:t>
            </a:r>
            <a:r>
              <a:rPr lang="es-ES" sz="2300" dirty="0">
                <a:latin typeface="Calibri" pitchFamily="34" charset="0"/>
              </a:rPr>
              <a:t>of </a:t>
            </a:r>
            <a:r>
              <a:rPr lang="es-ES" sz="2300" dirty="0" err="1">
                <a:latin typeface="Calibri" pitchFamily="34" charset="0"/>
              </a:rPr>
              <a:t>the</a:t>
            </a:r>
            <a:r>
              <a:rPr lang="es-ES" sz="2300" dirty="0">
                <a:latin typeface="Calibri" pitchFamily="34" charset="0"/>
              </a:rPr>
              <a:t> J/</a:t>
            </a:r>
            <a:r>
              <a:rPr lang="es-ES" sz="2300" dirty="0">
                <a:latin typeface="Symbol" pitchFamily="18" charset="2"/>
              </a:rPr>
              <a:t>y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is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balanced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by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the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outgoing</a:t>
            </a:r>
            <a:r>
              <a:rPr lang="es-ES" sz="2300" dirty="0">
                <a:latin typeface="Calibri" pitchFamily="34" charset="0"/>
              </a:rPr>
              <a:t> </a:t>
            </a:r>
            <a:r>
              <a:rPr lang="es-ES" sz="2300" dirty="0" err="1">
                <a:latin typeface="Calibri" pitchFamily="34" charset="0"/>
              </a:rPr>
              <a:t>parton</a:t>
            </a:r>
            <a:r>
              <a:rPr lang="es-ES" sz="2300" dirty="0">
                <a:latin typeface="Calibri" pitchFamily="34" charset="0"/>
              </a:rPr>
              <a:t>(s)</a:t>
            </a:r>
          </a:p>
          <a:p>
            <a:pPr lvl="2">
              <a:buFont typeface="Wingdings" pitchFamily="2" charset="2"/>
              <a:buChar char="v"/>
            </a:pPr>
            <a:r>
              <a:rPr lang="es-ES" sz="2000" b="1" dirty="0">
                <a:solidFill>
                  <a:srgbClr val="C00000"/>
                </a:solidFill>
                <a:latin typeface="Calibri" pitchFamily="34" charset="0"/>
              </a:rPr>
              <a:t>COM, CSM (NLO, NNLO)</a:t>
            </a:r>
          </a:p>
        </p:txBody>
      </p:sp>
      <p:sp>
        <p:nvSpPr>
          <p:cNvPr id="15368" name="7 CuadroTexto"/>
          <p:cNvSpPr txBox="1">
            <a:spLocks noChangeArrowheads="1"/>
          </p:cNvSpPr>
          <p:nvPr/>
        </p:nvSpPr>
        <p:spPr bwMode="auto">
          <a:xfrm>
            <a:off x="0" y="857250"/>
            <a:ext cx="789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• CNM  </a:t>
            </a:r>
            <a:r>
              <a:rPr lang="es-ES" sz="2400">
                <a:solidFill>
                  <a:srgbClr val="C00000"/>
                </a:solidFill>
                <a:latin typeface="Calibri" pitchFamily="34" charset="0"/>
              </a:rPr>
              <a:t>-shadowing-</a:t>
            </a:r>
            <a:r>
              <a:rPr lang="es-ES" sz="2400">
                <a:latin typeface="Calibri" pitchFamily="34" charset="0"/>
              </a:rPr>
              <a:t> effects depends on J/</a:t>
            </a:r>
            <a:r>
              <a:rPr lang="es-ES" sz="2400">
                <a:latin typeface="Symbol" pitchFamily="18" charset="2"/>
              </a:rPr>
              <a:t>y</a:t>
            </a:r>
            <a:r>
              <a:rPr lang="es-ES" sz="2400">
                <a:latin typeface="Calibri" pitchFamily="34" charset="0"/>
              </a:rPr>
              <a:t> kinematics (x,Q</a:t>
            </a:r>
            <a:r>
              <a:rPr lang="es-ES" sz="2400" baseline="30000">
                <a:latin typeface="Calibri" pitchFamily="34" charset="0"/>
              </a:rPr>
              <a:t>2</a:t>
            </a:r>
            <a:r>
              <a:rPr lang="es-ES" sz="2400">
                <a:latin typeface="Calibri" pitchFamily="34" charset="0"/>
              </a:rPr>
              <a:t>) </a:t>
            </a:r>
          </a:p>
        </p:txBody>
      </p:sp>
      <p:sp>
        <p:nvSpPr>
          <p:cNvPr id="15369" name="8 CuadroTexto"/>
          <p:cNvSpPr txBox="1">
            <a:spLocks noChangeArrowheads="1"/>
          </p:cNvSpPr>
          <p:nvPr/>
        </p:nvSpPr>
        <p:spPr bwMode="auto">
          <a:xfrm>
            <a:off x="0" y="1428750"/>
            <a:ext cx="759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• J/</a:t>
            </a:r>
            <a:r>
              <a:rPr lang="es-ES" sz="2400">
                <a:latin typeface="Symbol" pitchFamily="18" charset="2"/>
              </a:rPr>
              <a:t>y</a:t>
            </a:r>
            <a:r>
              <a:rPr lang="es-ES" sz="2400">
                <a:latin typeface="Calibri" pitchFamily="34" charset="0"/>
              </a:rPr>
              <a:t> kinematics depends on the production mechanism =&gt;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0" y="2643188"/>
            <a:ext cx="9144000" cy="1928812"/>
          </a:xfrm>
          <a:prstGeom prst="roundRect">
            <a:avLst/>
          </a:prstGeom>
          <a:noFill/>
          <a:ln>
            <a:solidFill>
              <a:srgbClr val="182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0" y="4857750"/>
            <a:ext cx="9144000" cy="17145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>
            <a:off x="5500688" y="2357438"/>
            <a:ext cx="2786062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4284663" y="4857750"/>
            <a:ext cx="178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2→2, 3, 4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313238" y="2643188"/>
            <a:ext cx="973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182AD8"/>
                </a:solidFill>
                <a:latin typeface="Calibri" pitchFamily="34" charset="0"/>
              </a:rPr>
              <a:t>2→1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70612"/>
            <a:ext cx="2643174" cy="4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929198"/>
            <a:ext cx="28622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8893642" y="66118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+mj-lt"/>
              </a:rPr>
              <a:t>5</a:t>
            </a:r>
          </a:p>
        </p:txBody>
      </p:sp>
      <p:sp>
        <p:nvSpPr>
          <p:cNvPr id="17" name="6 CuadroTexto"/>
          <p:cNvSpPr txBox="1">
            <a:spLocks noChangeArrowheads="1"/>
          </p:cNvSpPr>
          <p:nvPr/>
        </p:nvSpPr>
        <p:spPr bwMode="auto">
          <a:xfrm>
            <a:off x="4572000" y="5929330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for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 given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y, larger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x in extrinsic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scheme =&gt; 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	modification of shadowing effects</a:t>
            </a:r>
            <a:endParaRPr lang="es-E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10" grpId="0" animBg="1"/>
      <p:bldP spid="11" grpId="0" animBg="1"/>
      <p:bldP spid="13" grpId="0"/>
      <p:bldP spid="15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500438" y="3714750"/>
            <a:ext cx="1109662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C00000"/>
                </a:solidFill>
                <a:latin typeface="Calibri" pitchFamily="34" charset="0"/>
              </a:rPr>
              <a:t>shadowing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571875" y="5143500"/>
            <a:ext cx="20002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C00000"/>
                </a:solidFill>
                <a:latin typeface="Calibri" pitchFamily="34" charset="0"/>
              </a:rPr>
              <a:t>nuclear absorption 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714625" y="4429125"/>
            <a:ext cx="20716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C00000"/>
                </a:solidFill>
                <a:latin typeface="Calibri" pitchFamily="34" charset="0"/>
              </a:rPr>
              <a:t>partonic cross section 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2428875" y="3857625"/>
            <a:ext cx="10715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6" idx="3"/>
          </p:cNvCxnSpPr>
          <p:nvPr/>
        </p:nvCxnSpPr>
        <p:spPr>
          <a:xfrm>
            <a:off x="4610100" y="3884613"/>
            <a:ext cx="1462088" cy="115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>
            <a:off x="2143125" y="4572000"/>
            <a:ext cx="509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714875" y="4572000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1785938" y="5143500"/>
            <a:ext cx="17954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5357813" y="5214938"/>
            <a:ext cx="8572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>
            <a:spLocks noChangeArrowheads="1"/>
          </p:cNvSpPr>
          <p:nvPr/>
        </p:nvSpPr>
        <p:spPr bwMode="auto">
          <a:xfrm>
            <a:off x="3571875" y="6286500"/>
            <a:ext cx="20002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C00000"/>
                </a:solidFill>
                <a:latin typeface="Calibri" pitchFamily="34" charset="0"/>
              </a:rPr>
              <a:t>kinematic variables </a:t>
            </a:r>
          </a:p>
        </p:txBody>
      </p:sp>
      <p:cxnSp>
        <p:nvCxnSpPr>
          <p:cNvPr id="48" name="47 Conector recto de flecha"/>
          <p:cNvCxnSpPr/>
          <p:nvPr/>
        </p:nvCxnSpPr>
        <p:spPr>
          <a:xfrm rot="10800000">
            <a:off x="1714500" y="6215063"/>
            <a:ext cx="17954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V="1">
            <a:off x="5500688" y="6215063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On </a:t>
            </a: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the kinematics of J/</a:t>
            </a:r>
            <a:r>
              <a:rPr lang="en-US" sz="3200" dirty="0">
                <a:solidFill>
                  <a:srgbClr val="C00000"/>
                </a:solidFill>
                <a:latin typeface="Symbol" pitchFamily="18" charset="2"/>
                <a:cs typeface="+mn-cs"/>
              </a:rPr>
              <a:t>y</a:t>
            </a: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+mn-lt"/>
                <a:cs typeface="+mn-cs"/>
              </a:rPr>
              <a:t>production: equations </a:t>
            </a:r>
            <a:endParaRPr lang="es-E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3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43372" y="3500438"/>
            <a:ext cx="663002" cy="3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900" y="3376689"/>
            <a:ext cx="5572132" cy="12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100" dirty="0" smtClean="0">
                <a:solidFill>
                  <a:srgbClr val="000000"/>
                </a:solidFill>
                <a:latin typeface="+mn-lt"/>
              </a:rPr>
              <a:t>different states “melting” at different temperatures due to different binding energies.</a:t>
            </a:r>
          </a:p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100" b="1" dirty="0" smtClean="0">
                <a:solidFill>
                  <a:srgbClr val="000000"/>
                </a:solidFill>
                <a:latin typeface="+mn-lt"/>
              </a:rPr>
              <a:t>   Matsui and </a:t>
            </a:r>
            <a:r>
              <a:rPr lang="en-GB" sz="2100" b="1" dirty="0" err="1" smtClean="0">
                <a:solidFill>
                  <a:srgbClr val="000000"/>
                </a:solidFill>
                <a:latin typeface="+mn-lt"/>
              </a:rPr>
              <a:t>Satz</a:t>
            </a:r>
            <a:r>
              <a:rPr lang="en-GB" sz="2100" b="1" dirty="0" smtClean="0">
                <a:solidFill>
                  <a:srgbClr val="000000"/>
                </a:solidFill>
                <a:latin typeface="+mn-lt"/>
              </a:rPr>
              <a:t>: </a:t>
            </a:r>
          </a:p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100" b="1" dirty="0" smtClean="0">
                <a:solidFill>
                  <a:srgbClr val="800000"/>
                </a:solidFill>
                <a:latin typeface="+mn-lt"/>
              </a:rPr>
              <a:t>   J/</a:t>
            </a:r>
            <a:r>
              <a:rPr lang="en-GB" sz="2100" b="1" dirty="0" smtClean="0">
                <a:solidFill>
                  <a:srgbClr val="800000"/>
                </a:solidFill>
                <a:latin typeface="Symbol" pitchFamily="18" charset="2"/>
              </a:rPr>
              <a:t>y</a:t>
            </a:r>
            <a:r>
              <a:rPr lang="en-GB" sz="2100" b="1" dirty="0" smtClean="0">
                <a:solidFill>
                  <a:srgbClr val="800000"/>
                </a:solidFill>
                <a:latin typeface="+mn-lt"/>
              </a:rPr>
              <a:t> destruction in a QGP by Debye screening</a:t>
            </a:r>
            <a:r>
              <a:rPr lang="en-GB" sz="2100" b="1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5410" y="4714884"/>
            <a:ext cx="2695680" cy="184051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intringuing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story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of J/</a:t>
            </a:r>
            <a:r>
              <a:rPr lang="es-ES" sz="32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production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106 Rectángulo"/>
          <p:cNvSpPr>
            <a:spLocks noChangeArrowheads="1"/>
          </p:cNvSpPr>
          <p:nvPr/>
        </p:nvSpPr>
        <p:spPr bwMode="auto">
          <a:xfrm>
            <a:off x="0" y="785794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dirty="0">
                <a:latin typeface="+mn-lt"/>
              </a:rPr>
              <a:t>Potential between </a:t>
            </a:r>
            <a:r>
              <a:rPr lang="en-US" sz="2200" dirty="0" smtClean="0">
                <a:latin typeface="+mn-lt"/>
              </a:rPr>
              <a:t>q-anti-q </a:t>
            </a:r>
            <a:r>
              <a:rPr lang="en-US" sz="2200" dirty="0">
                <a:latin typeface="+mn-lt"/>
              </a:rPr>
              <a:t>pair </a:t>
            </a:r>
            <a:endParaRPr lang="en-US" sz="2200" dirty="0" smtClean="0">
              <a:latin typeface="+mn-lt"/>
            </a:endParaRPr>
          </a:p>
          <a:p>
            <a:pPr algn="l"/>
            <a:r>
              <a:rPr lang="en-US" sz="2200" dirty="0" smtClean="0">
                <a:latin typeface="+mn-lt"/>
              </a:rPr>
              <a:t>grows </a:t>
            </a:r>
            <a:r>
              <a:rPr lang="es-ES" sz="2200" dirty="0" err="1">
                <a:latin typeface="+mn-lt"/>
              </a:rPr>
              <a:t>linearly</a:t>
            </a:r>
            <a:r>
              <a:rPr lang="es-ES" sz="2200" dirty="0">
                <a:latin typeface="+mn-lt"/>
              </a:rPr>
              <a:t> at </a:t>
            </a:r>
            <a:r>
              <a:rPr lang="es-ES" sz="2200" dirty="0" err="1">
                <a:latin typeface="+mn-lt"/>
              </a:rPr>
              <a:t>large</a:t>
            </a:r>
            <a:r>
              <a:rPr lang="es-ES" sz="2200" dirty="0">
                <a:latin typeface="+mn-lt"/>
              </a:rPr>
              <a:t> </a:t>
            </a:r>
            <a:r>
              <a:rPr lang="es-ES" sz="2200" dirty="0" err="1">
                <a:latin typeface="+mn-lt"/>
              </a:rPr>
              <a:t>distances</a:t>
            </a:r>
            <a:endParaRPr lang="es-ES" sz="2200" dirty="0">
              <a:latin typeface="+mn-lt"/>
            </a:endParaRPr>
          </a:p>
          <a:p>
            <a:pPr algn="l"/>
            <a:endParaRPr lang="es-ES" sz="2200" dirty="0">
              <a:latin typeface="+mn-lt"/>
            </a:endParaRPr>
          </a:p>
          <a:p>
            <a:pPr algn="l"/>
            <a:r>
              <a:rPr lang="es-ES" sz="2200" dirty="0">
                <a:latin typeface="+mn-lt"/>
              </a:rPr>
              <a:t> </a:t>
            </a:r>
          </a:p>
          <a:p>
            <a:pPr algn="l"/>
            <a:endParaRPr lang="es-ES" sz="2200" dirty="0">
              <a:latin typeface="+mn-lt"/>
            </a:endParaRPr>
          </a:p>
          <a:p>
            <a:pPr algn="l"/>
            <a:endParaRPr lang="es-ES" sz="2200" dirty="0">
              <a:latin typeface="+mn-lt"/>
            </a:endParaRPr>
          </a:p>
        </p:txBody>
      </p:sp>
      <p:graphicFrame>
        <p:nvGraphicFramePr>
          <p:cNvPr id="346120" name="Object 8"/>
          <p:cNvGraphicFramePr>
            <a:graphicFrameLocks noChangeAspect="1"/>
          </p:cNvGraphicFramePr>
          <p:nvPr/>
        </p:nvGraphicFramePr>
        <p:xfrm>
          <a:off x="4071934" y="857232"/>
          <a:ext cx="2424130" cy="844588"/>
        </p:xfrm>
        <a:graphic>
          <a:graphicData uri="http://schemas.openxmlformats.org/presentationml/2006/ole">
            <p:oleObj spid="_x0000_s21507" name="Equation" r:id="rId5" imgW="1130040" imgH="393480" progId="Equation.3">
              <p:embed/>
            </p:oleObj>
          </a:graphicData>
        </a:graphic>
      </p:graphicFrame>
      <p:grpSp>
        <p:nvGrpSpPr>
          <p:cNvPr id="43" name="Group 105"/>
          <p:cNvGrpSpPr>
            <a:grpSpLocks/>
          </p:cNvGrpSpPr>
          <p:nvPr/>
        </p:nvGrpSpPr>
        <p:grpSpPr bwMode="auto">
          <a:xfrm>
            <a:off x="6643702" y="785794"/>
            <a:ext cx="2500298" cy="1785950"/>
            <a:chOff x="3744" y="960"/>
            <a:chExt cx="1920" cy="1776"/>
          </a:xfrm>
        </p:grpSpPr>
        <p:sp>
          <p:nvSpPr>
            <p:cNvPr id="44" name="Rectangle 83"/>
            <p:cNvSpPr>
              <a:spLocks noChangeArrowheads="1"/>
            </p:cNvSpPr>
            <p:nvPr/>
          </p:nvSpPr>
          <p:spPr bwMode="auto">
            <a:xfrm>
              <a:off x="3744" y="960"/>
              <a:ext cx="1920" cy="177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>
              <a:off x="4171" y="105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>
              <a:off x="4104" y="1955"/>
              <a:ext cx="12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>
              <a:off x="4210" y="1108"/>
              <a:ext cx="1006" cy="1340"/>
            </a:xfrm>
            <a:custGeom>
              <a:avLst/>
              <a:gdLst>
                <a:gd name="T0" fmla="*/ 0 w 1433"/>
                <a:gd name="T1" fmla="*/ 1340 h 1340"/>
                <a:gd name="T2" fmla="*/ 2 w 1433"/>
                <a:gd name="T3" fmla="*/ 864 h 1340"/>
                <a:gd name="T4" fmla="*/ 10 w 1433"/>
                <a:gd name="T5" fmla="*/ 415 h 1340"/>
                <a:gd name="T6" fmla="*/ 20 w 1433"/>
                <a:gd name="T7" fmla="*/ 0 h 1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3"/>
                <a:gd name="T13" fmla="*/ 0 h 1340"/>
                <a:gd name="T14" fmla="*/ 1433 w 1433"/>
                <a:gd name="T15" fmla="*/ 1340 h 1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3" h="1340">
                  <a:moveTo>
                    <a:pt x="0" y="1340"/>
                  </a:moveTo>
                  <a:cubicBezTo>
                    <a:pt x="23" y="1260"/>
                    <a:pt x="19" y="1018"/>
                    <a:pt x="137" y="864"/>
                  </a:cubicBezTo>
                  <a:cubicBezTo>
                    <a:pt x="255" y="710"/>
                    <a:pt x="489" y="559"/>
                    <a:pt x="705" y="415"/>
                  </a:cubicBezTo>
                  <a:cubicBezTo>
                    <a:pt x="921" y="271"/>
                    <a:pt x="1281" y="86"/>
                    <a:pt x="143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5199" y="191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49" name="Text Box 88"/>
            <p:cNvSpPr txBox="1">
              <a:spLocks noChangeArrowheads="1"/>
            </p:cNvSpPr>
            <p:nvPr/>
          </p:nvSpPr>
          <p:spPr bwMode="auto">
            <a:xfrm>
              <a:off x="3744" y="1002"/>
              <a:ext cx="3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V(r)</a:t>
              </a:r>
            </a:p>
          </p:txBody>
        </p:sp>
        <p:grpSp>
          <p:nvGrpSpPr>
            <p:cNvPr id="50" name="Group 89"/>
            <p:cNvGrpSpPr>
              <a:grpSpLocks/>
            </p:cNvGrpSpPr>
            <p:nvPr/>
          </p:nvGrpSpPr>
          <p:grpSpPr bwMode="auto">
            <a:xfrm rot="21570107" flipV="1">
              <a:off x="4171" y="1492"/>
              <a:ext cx="440" cy="121"/>
              <a:chOff x="480" y="3696"/>
              <a:chExt cx="3360" cy="240"/>
            </a:xfrm>
          </p:grpSpPr>
          <p:cxnSp>
            <p:nvCxnSpPr>
              <p:cNvPr id="53" name="AutoShape 90"/>
              <p:cNvCxnSpPr>
                <a:cxnSpLocks noChangeShapeType="1"/>
              </p:cNvCxnSpPr>
              <p:nvPr/>
            </p:nvCxnSpPr>
            <p:spPr bwMode="auto">
              <a:xfrm flipV="1">
                <a:off x="81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4" name="AutoShape 91"/>
              <p:cNvCxnSpPr>
                <a:cxnSpLocks noChangeShapeType="1"/>
              </p:cNvCxnSpPr>
              <p:nvPr/>
            </p:nvCxnSpPr>
            <p:spPr bwMode="auto">
              <a:xfrm>
                <a:off x="48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5" name="AutoShape 92"/>
              <p:cNvCxnSpPr>
                <a:cxnSpLocks noChangeShapeType="1"/>
              </p:cNvCxnSpPr>
              <p:nvPr/>
            </p:nvCxnSpPr>
            <p:spPr bwMode="auto">
              <a:xfrm flipV="1">
                <a:off x="148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6" name="AutoShape 93"/>
              <p:cNvCxnSpPr>
                <a:cxnSpLocks noChangeShapeType="1"/>
              </p:cNvCxnSpPr>
              <p:nvPr/>
            </p:nvCxnSpPr>
            <p:spPr bwMode="auto">
              <a:xfrm>
                <a:off x="115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7" name="AutoShape 94"/>
              <p:cNvCxnSpPr>
                <a:cxnSpLocks noChangeShapeType="1"/>
              </p:cNvCxnSpPr>
              <p:nvPr/>
            </p:nvCxnSpPr>
            <p:spPr bwMode="auto">
              <a:xfrm flipV="1">
                <a:off x="2160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8" name="AutoShape 95"/>
              <p:cNvCxnSpPr>
                <a:cxnSpLocks noChangeShapeType="1"/>
              </p:cNvCxnSpPr>
              <p:nvPr/>
            </p:nvCxnSpPr>
            <p:spPr bwMode="auto">
              <a:xfrm>
                <a:off x="182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59" name="AutoShape 96"/>
              <p:cNvCxnSpPr>
                <a:cxnSpLocks noChangeShapeType="1"/>
              </p:cNvCxnSpPr>
              <p:nvPr/>
            </p:nvCxnSpPr>
            <p:spPr bwMode="auto">
              <a:xfrm flipV="1">
                <a:off x="2832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60" name="AutoShape 97"/>
              <p:cNvCxnSpPr>
                <a:cxnSpLocks noChangeShapeType="1"/>
              </p:cNvCxnSpPr>
              <p:nvPr/>
            </p:nvCxnSpPr>
            <p:spPr bwMode="auto">
              <a:xfrm>
                <a:off x="2496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61" name="AutoShape 98"/>
              <p:cNvCxnSpPr>
                <a:cxnSpLocks noChangeShapeType="1"/>
              </p:cNvCxnSpPr>
              <p:nvPr/>
            </p:nvCxnSpPr>
            <p:spPr bwMode="auto">
              <a:xfrm flipV="1">
                <a:off x="3504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  <p:cxnSp>
            <p:nvCxnSpPr>
              <p:cNvPr id="62" name="AutoShape 99"/>
              <p:cNvCxnSpPr>
                <a:cxnSpLocks noChangeShapeType="1"/>
              </p:cNvCxnSpPr>
              <p:nvPr/>
            </p:nvCxnSpPr>
            <p:spPr bwMode="auto">
              <a:xfrm>
                <a:off x="3168" y="3696"/>
                <a:ext cx="336" cy="240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rgbClr val="33CCCC"/>
                </a:solidFill>
                <a:round/>
                <a:headEnd/>
                <a:tailEnd/>
              </a:ln>
            </p:spPr>
          </p:cxnSp>
        </p:grpSp>
        <p:sp>
          <p:nvSpPr>
            <p:cNvPr id="51" name="Oval 100"/>
            <p:cNvSpPr>
              <a:spLocks noChangeArrowheads="1"/>
            </p:cNvSpPr>
            <p:nvPr/>
          </p:nvSpPr>
          <p:spPr bwMode="auto">
            <a:xfrm>
              <a:off x="4602" y="1493"/>
              <a:ext cx="101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52" name="Oval 101"/>
            <p:cNvSpPr>
              <a:spLocks noChangeArrowheads="1"/>
            </p:cNvSpPr>
            <p:nvPr/>
          </p:nvSpPr>
          <p:spPr bwMode="auto">
            <a:xfrm>
              <a:off x="4104" y="1503"/>
              <a:ext cx="101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63" name="Text Box 103"/>
          <p:cNvSpPr txBox="1">
            <a:spLocks noChangeArrowheads="1"/>
          </p:cNvSpPr>
          <p:nvPr/>
        </p:nvSpPr>
        <p:spPr bwMode="auto">
          <a:xfrm>
            <a:off x="0" y="1785926"/>
            <a:ext cx="56388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Screening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of long range confining potential at high enough temperature or density.</a:t>
            </a:r>
          </a:p>
        </p:txBody>
      </p:sp>
      <p:pic>
        <p:nvPicPr>
          <p:cNvPr id="67" name="Picture 104"/>
          <p:cNvPicPr>
            <a:picLocks noChangeAspect="1" noChangeArrowheads="1"/>
          </p:cNvPicPr>
          <p:nvPr/>
        </p:nvPicPr>
        <p:blipFill>
          <a:blip r:embed="rId6"/>
          <a:srcRect l="46562" t="13553" r="1703" b="7388"/>
          <a:stretch>
            <a:fillRect/>
          </a:stretch>
        </p:blipFill>
        <p:spPr bwMode="auto">
          <a:xfrm>
            <a:off x="71406" y="2571744"/>
            <a:ext cx="3262314" cy="21431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61017"/>
            <a:ext cx="5472122" cy="1811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214282" y="5457782"/>
            <a:ext cx="42773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J/</a:t>
            </a:r>
            <a:r>
              <a:rPr lang="es-ES" sz="2000" b="1" dirty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suppression</a:t>
            </a:r>
            <a:r>
              <a:rPr lang="es-ES" sz="2000" b="1" dirty="0">
                <a:solidFill>
                  <a:srgbClr val="C00000"/>
                </a:solidFill>
              </a:rPr>
              <a:t> = QGP </a:t>
            </a:r>
            <a:r>
              <a:rPr lang="es-ES" sz="2000" b="1" dirty="0" err="1">
                <a:solidFill>
                  <a:srgbClr val="C00000"/>
                </a:solidFill>
              </a:rPr>
              <a:t>signature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4572000" y="5867400"/>
            <a:ext cx="857256" cy="51935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"/>
          </a:p>
        </p:txBody>
      </p:sp>
      <p:sp>
        <p:nvSpPr>
          <p:cNvPr id="71" name="Text Box 108"/>
          <p:cNvSpPr txBox="1">
            <a:spLocks noChangeArrowheads="1"/>
          </p:cNvSpPr>
          <p:nvPr/>
        </p:nvSpPr>
        <p:spPr bwMode="auto">
          <a:xfrm rot="16237081">
            <a:off x="309637" y="2819546"/>
            <a:ext cx="7181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V(r)</a:t>
            </a:r>
          </a:p>
        </p:txBody>
      </p:sp>
      <p:cxnSp>
        <p:nvCxnSpPr>
          <p:cNvPr id="72" name="71 Conector recto de flecha"/>
          <p:cNvCxnSpPr>
            <a:cxnSpLocks noChangeShapeType="1"/>
          </p:cNvCxnSpPr>
          <p:nvPr/>
        </p:nvCxnSpPr>
        <p:spPr bwMode="auto">
          <a:xfrm rot="5400000">
            <a:off x="2401086" y="3685390"/>
            <a:ext cx="20574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500430" y="2571744"/>
            <a:ext cx="5929354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ES" sz="2100" dirty="0" err="1">
                <a:latin typeface="+mn-lt"/>
              </a:rPr>
              <a:t>What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happens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when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range</a:t>
            </a:r>
            <a:r>
              <a:rPr lang="es-ES" sz="2100" dirty="0">
                <a:latin typeface="+mn-lt"/>
              </a:rPr>
              <a:t> of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binding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force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becomes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smaller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than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radius</a:t>
            </a:r>
            <a:r>
              <a:rPr lang="es-ES" sz="2100" dirty="0">
                <a:latin typeface="+mn-lt"/>
              </a:rPr>
              <a:t> of </a:t>
            </a:r>
            <a:r>
              <a:rPr lang="es-ES" sz="2100" dirty="0" err="1">
                <a:latin typeface="+mn-lt"/>
              </a:rPr>
              <a:t>the</a:t>
            </a:r>
            <a:r>
              <a:rPr lang="es-ES" sz="2100" dirty="0">
                <a:latin typeface="+mn-lt"/>
              </a:rPr>
              <a:t> </a:t>
            </a:r>
            <a:r>
              <a:rPr lang="es-ES" sz="2100" dirty="0" err="1">
                <a:latin typeface="+mn-lt"/>
              </a:rPr>
              <a:t>state</a:t>
            </a:r>
            <a:r>
              <a:rPr lang="es-ES" sz="2100" dirty="0">
                <a:latin typeface="+mn-lt"/>
              </a:rPr>
              <a:t>? </a:t>
            </a:r>
          </a:p>
          <a:p>
            <a:pPr algn="l"/>
            <a:endParaRPr lang="es-ES" sz="2100" dirty="0">
              <a:latin typeface="+mn-lt"/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7261412" y="1500174"/>
            <a:ext cx="1453992" cy="826167"/>
          </a:xfrm>
          <a:custGeom>
            <a:avLst/>
            <a:gdLst>
              <a:gd name="connsiteX0" fmla="*/ 0 w 1541930"/>
              <a:gd name="connsiteY0" fmla="*/ 961465 h 961465"/>
              <a:gd name="connsiteX1" fmla="*/ 268941 w 1541930"/>
              <a:gd name="connsiteY1" fmla="*/ 423583 h 961465"/>
              <a:gd name="connsiteX2" fmla="*/ 1358153 w 1541930"/>
              <a:gd name="connsiteY2" fmla="*/ 60512 h 961465"/>
              <a:gd name="connsiteX3" fmla="*/ 1371600 w 1541930"/>
              <a:gd name="connsiteY3" fmla="*/ 60512 h 961465"/>
              <a:gd name="connsiteX4" fmla="*/ 1371600 w 1541930"/>
              <a:gd name="connsiteY4" fmla="*/ 60512 h 96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930" h="961465">
                <a:moveTo>
                  <a:pt x="0" y="961465"/>
                </a:moveTo>
                <a:cubicBezTo>
                  <a:pt x="21291" y="767603"/>
                  <a:pt x="42582" y="573742"/>
                  <a:pt x="268941" y="423583"/>
                </a:cubicBezTo>
                <a:cubicBezTo>
                  <a:pt x="495300" y="273424"/>
                  <a:pt x="1174376" y="121024"/>
                  <a:pt x="1358153" y="60512"/>
                </a:cubicBezTo>
                <a:cubicBezTo>
                  <a:pt x="1541930" y="0"/>
                  <a:pt x="1371600" y="60512"/>
                  <a:pt x="1371600" y="60512"/>
                </a:cubicBezTo>
                <a:lnTo>
                  <a:pt x="1371600" y="60512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allAtOnce"/>
      <p:bldP spid="63" grpId="0"/>
      <p:bldP spid="69" grpId="0"/>
      <p:bldP spid="70" grpId="0" animBg="1"/>
      <p:bldP spid="71" grpId="0" animBg="1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0" y="1000129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182AD8"/>
                </a:solidFill>
                <a:latin typeface="Calibri" pitchFamily="34" charset="0"/>
              </a:rPr>
              <a:t>• </a:t>
            </a:r>
            <a:r>
              <a:rPr lang="es-ES" sz="2600" dirty="0" err="1">
                <a:solidFill>
                  <a:srgbClr val="182AD8"/>
                </a:solidFill>
                <a:latin typeface="Calibri" pitchFamily="34" charset="0"/>
              </a:rPr>
              <a:t>intrinsic</a:t>
            </a:r>
            <a:r>
              <a:rPr lang="es-ES" sz="2600" dirty="0">
                <a:solidFill>
                  <a:srgbClr val="182AD8"/>
                </a:solidFill>
                <a:latin typeface="Calibri" pitchFamily="34" charset="0"/>
              </a:rPr>
              <a:t>  </a:t>
            </a:r>
            <a:r>
              <a:rPr lang="es-ES" sz="2600" dirty="0" err="1">
                <a:solidFill>
                  <a:srgbClr val="182AD8"/>
                </a:solidFill>
                <a:latin typeface="Calibri" pitchFamily="34" charset="0"/>
              </a:rPr>
              <a:t>scheme</a:t>
            </a:r>
            <a:r>
              <a:rPr lang="es-ES" sz="2600" dirty="0">
                <a:solidFill>
                  <a:srgbClr val="182AD8"/>
                </a:solidFill>
                <a:latin typeface="Calibri" pitchFamily="34" charset="0"/>
              </a:rPr>
              <a:t>: </a:t>
            </a:r>
            <a:r>
              <a:rPr lang="es-ES" sz="2600" dirty="0" err="1">
                <a:solidFill>
                  <a:srgbClr val="182AD8"/>
                </a:solidFill>
                <a:latin typeface="Calibri" pitchFamily="34" charset="0"/>
              </a:rPr>
              <a:t>g+g</a:t>
            </a:r>
            <a:r>
              <a:rPr lang="es-ES" sz="2600" dirty="0">
                <a:solidFill>
                  <a:srgbClr val="182AD8"/>
                </a:solidFill>
                <a:latin typeface="Calibri" pitchFamily="34" charset="0"/>
              </a:rPr>
              <a:t> → J/</a:t>
            </a:r>
            <a:r>
              <a:rPr lang="es-ES" sz="2600" dirty="0">
                <a:solidFill>
                  <a:srgbClr val="182AD8"/>
                </a:solidFill>
                <a:latin typeface="Symbol" pitchFamily="18" charset="2"/>
              </a:rPr>
              <a:t>y</a:t>
            </a:r>
            <a:r>
              <a:rPr lang="es-ES" sz="2600" dirty="0">
                <a:solidFill>
                  <a:srgbClr val="182AD8"/>
                </a:solidFill>
                <a:latin typeface="Calibri" pitchFamily="34" charset="0"/>
              </a:rPr>
              <a:t>  </a:t>
            </a:r>
          </a:p>
          <a:p>
            <a:endParaRPr lang="es-ES" sz="2400" dirty="0">
              <a:latin typeface="Calibri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0" y="3643329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endParaRPr lang="es-ES" sz="24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es-ES" sz="24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es-ES" sz="24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s-ES" sz="2600" dirty="0" smtClean="0">
                <a:solidFill>
                  <a:srgbClr val="C00000"/>
                </a:solidFill>
                <a:latin typeface="Calibri" pitchFamily="34" charset="0"/>
              </a:rPr>
              <a:t>• </a:t>
            </a:r>
            <a:r>
              <a:rPr lang="es-ES" sz="2600" dirty="0" err="1">
                <a:solidFill>
                  <a:srgbClr val="C00000"/>
                </a:solidFill>
                <a:latin typeface="Calibri" pitchFamily="34" charset="0"/>
              </a:rPr>
              <a:t>extrinsic</a:t>
            </a:r>
            <a:r>
              <a:rPr lang="es-ES" sz="26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600" dirty="0" err="1">
                <a:solidFill>
                  <a:srgbClr val="C00000"/>
                </a:solidFill>
                <a:latin typeface="Calibri" pitchFamily="34" charset="0"/>
              </a:rPr>
              <a:t>scheme</a:t>
            </a:r>
            <a:r>
              <a:rPr lang="es-ES" sz="26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s-ES" sz="2600" dirty="0" err="1">
                <a:solidFill>
                  <a:srgbClr val="C00000"/>
                </a:solidFill>
                <a:latin typeface="Calibri" pitchFamily="34" charset="0"/>
              </a:rPr>
              <a:t>g+g</a:t>
            </a:r>
            <a:r>
              <a:rPr lang="es-ES" sz="2600" dirty="0">
                <a:solidFill>
                  <a:srgbClr val="C00000"/>
                </a:solidFill>
                <a:latin typeface="Calibri" pitchFamily="34" charset="0"/>
              </a:rPr>
              <a:t> → </a:t>
            </a:r>
            <a:r>
              <a:rPr lang="es-ES" sz="2600" dirty="0" smtClean="0">
                <a:solidFill>
                  <a:srgbClr val="C00000"/>
                </a:solidFill>
                <a:latin typeface="Calibri" pitchFamily="34" charset="0"/>
              </a:rPr>
              <a:t>J/</a:t>
            </a:r>
            <a:r>
              <a:rPr lang="es-ES" sz="2600" dirty="0" err="1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2600" dirty="0" err="1" smtClean="0">
                <a:solidFill>
                  <a:srgbClr val="C00000"/>
                </a:solidFill>
                <a:latin typeface="Calibri" pitchFamily="34" charset="0"/>
              </a:rPr>
              <a:t>+g</a:t>
            </a:r>
            <a:r>
              <a:rPr lang="es-ES" sz="2600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s-ES" sz="2600" dirty="0" err="1" smtClean="0">
                <a:solidFill>
                  <a:srgbClr val="C00000"/>
                </a:solidFill>
                <a:latin typeface="Calibri" pitchFamily="34" charset="0"/>
              </a:rPr>
              <a:t>gg</a:t>
            </a:r>
            <a:r>
              <a:rPr lang="es-ES" sz="2600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s-ES" sz="2600" dirty="0" err="1" smtClean="0">
                <a:solidFill>
                  <a:srgbClr val="C00000"/>
                </a:solidFill>
                <a:latin typeface="Calibri" pitchFamily="34" charset="0"/>
              </a:rPr>
              <a:t>ggg</a:t>
            </a:r>
            <a:r>
              <a:rPr lang="es-ES" sz="2600" dirty="0" smtClean="0">
                <a:solidFill>
                  <a:srgbClr val="C00000"/>
                </a:solidFill>
                <a:latin typeface="Calibri" pitchFamily="34" charset="0"/>
              </a:rPr>
              <a:t>,…</a:t>
            </a:r>
            <a:endParaRPr lang="es-ES" sz="26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es-ES" sz="1000" dirty="0">
              <a:latin typeface="Calibri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0" y="1000129"/>
            <a:ext cx="9144000" cy="2286016"/>
          </a:xfrm>
          <a:prstGeom prst="roundRect">
            <a:avLst/>
          </a:prstGeom>
          <a:noFill/>
          <a:ln>
            <a:solidFill>
              <a:srgbClr val="182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0" y="3429021"/>
            <a:ext cx="9144000" cy="23574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71406" y="4572017"/>
            <a:ext cx="14830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Calibri" pitchFamily="34" charset="0"/>
              </a:rPr>
              <a:t>2→</a:t>
            </a:r>
            <a:r>
              <a:rPr lang="en-US" sz="2600" b="1" dirty="0" smtClean="0">
                <a:solidFill>
                  <a:srgbClr val="C00000"/>
                </a:solidFill>
                <a:latin typeface="Calibri" pitchFamily="34" charset="0"/>
              </a:rPr>
              <a:t>2, 3, 4</a:t>
            </a:r>
            <a:endParaRPr lang="en-US" sz="2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2844" y="1487499"/>
            <a:ext cx="8226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182AD8"/>
                </a:solidFill>
                <a:latin typeface="Calibri" pitchFamily="34" charset="0"/>
              </a:rPr>
              <a:t>2→1</a:t>
            </a:r>
          </a:p>
        </p:txBody>
      </p:sp>
      <p:grpSp>
        <p:nvGrpSpPr>
          <p:cNvPr id="3" name="17 Grupo"/>
          <p:cNvGrpSpPr>
            <a:grpSpLocks/>
          </p:cNvGrpSpPr>
          <p:nvPr/>
        </p:nvGrpSpPr>
        <p:grpSpPr bwMode="auto">
          <a:xfrm>
            <a:off x="6286531" y="3897329"/>
            <a:ext cx="2643187" cy="1657350"/>
            <a:chOff x="6357938" y="785813"/>
            <a:chExt cx="2643187" cy="165735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6357938" y="785813"/>
              <a:ext cx="2643187" cy="1657350"/>
              <a:chOff x="96" y="1776"/>
              <a:chExt cx="2832" cy="1776"/>
            </a:xfrm>
          </p:grpSpPr>
          <p:sp>
            <p:nvSpPr>
              <p:cNvPr id="12321" name="Rectangle 6"/>
              <p:cNvSpPr>
                <a:spLocks noChangeArrowheads="1"/>
              </p:cNvSpPr>
              <p:nvPr/>
            </p:nvSpPr>
            <p:spPr bwMode="auto">
              <a:xfrm>
                <a:off x="96" y="1776"/>
                <a:ext cx="2832" cy="1776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grpSp>
            <p:nvGrpSpPr>
              <p:cNvPr id="6" name="Group 7"/>
              <p:cNvGrpSpPr>
                <a:grpSpLocks noChangeAspect="1"/>
              </p:cNvGrpSpPr>
              <p:nvPr/>
            </p:nvGrpSpPr>
            <p:grpSpPr bwMode="auto">
              <a:xfrm>
                <a:off x="172" y="1872"/>
                <a:ext cx="2719" cy="1583"/>
                <a:chOff x="172" y="1872"/>
                <a:chExt cx="2719" cy="1583"/>
              </a:xfrm>
            </p:grpSpPr>
            <p:pic>
              <p:nvPicPr>
                <p:cNvPr id="12323" name="Picture 8" descr="csm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92" y="1872"/>
                  <a:ext cx="2639" cy="158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23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2" y="2975"/>
                  <a:ext cx="255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US">
                      <a:latin typeface="Times New Roman" pitchFamily="18" charset="0"/>
                    </a:rPr>
                    <a:t>p</a:t>
                  </a:r>
                </a:p>
              </p:txBody>
            </p:sp>
            <p:grpSp>
              <p:nvGrpSpPr>
                <p:cNvPr id="8" name="Group 10"/>
                <p:cNvGrpSpPr>
                  <a:grpSpLocks/>
                </p:cNvGrpSpPr>
                <p:nvPr/>
              </p:nvGrpSpPr>
              <p:grpSpPr bwMode="auto">
                <a:xfrm>
                  <a:off x="172" y="1979"/>
                  <a:ext cx="255" cy="334"/>
                  <a:chOff x="515" y="1144"/>
                  <a:chExt cx="255" cy="334"/>
                </a:xfrm>
              </p:grpSpPr>
              <p:sp>
                <p:nvSpPr>
                  <p:cNvPr id="123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5" y="1144"/>
                    <a:ext cx="255" cy="3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</a:pPr>
                    <a:r>
                      <a:rPr lang="en-US">
                        <a:latin typeface="Times New Roman" pitchFamily="18" charset="0"/>
                      </a:rPr>
                      <a:t>p</a:t>
                    </a:r>
                  </a:p>
                </p:txBody>
              </p:sp>
              <p:sp>
                <p:nvSpPr>
                  <p:cNvPr id="123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83" y="1229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232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38" y="2431"/>
                  <a:ext cx="453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J/</a:t>
                  </a:r>
                  <a:r>
                    <a:rPr lang="en-US">
                      <a:solidFill>
                        <a:srgbClr val="FF0000"/>
                      </a:solidFill>
                      <a:latin typeface="Symbol" pitchFamily="18" charset="2"/>
                    </a:rPr>
                    <a:t>y</a:t>
                  </a:r>
                </a:p>
              </p:txBody>
            </p:sp>
            <p:sp>
              <p:nvSpPr>
                <p:cNvPr id="1232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10" y="3077"/>
                  <a:ext cx="626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US" sz="2000">
                      <a:latin typeface="Times New Roman" pitchFamily="18" charset="0"/>
                    </a:rPr>
                    <a:t>hard g</a:t>
                  </a:r>
                </a:p>
              </p:txBody>
            </p:sp>
            <p:sp>
              <p:nvSpPr>
                <p:cNvPr id="1232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76" y="2603"/>
                  <a:ext cx="242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23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03" y="2312"/>
                  <a:ext cx="242" cy="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5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US">
                      <a:solidFill>
                        <a:srgbClr val="FF0000"/>
                      </a:solidFill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12330" name="Line 17"/>
                <p:cNvSpPr>
                  <a:spLocks noChangeShapeType="1"/>
                </p:cNvSpPr>
                <p:nvPr/>
              </p:nvSpPr>
              <p:spPr bwMode="auto">
                <a:xfrm>
                  <a:off x="1824" y="2392"/>
                  <a:ext cx="96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pic>
          <p:nvPicPr>
            <p:cNvPr id="1231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388" y="857233"/>
              <a:ext cx="2500330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0" name="Text Box 13"/>
            <p:cNvSpPr txBox="1">
              <a:spLocks noChangeArrowheads="1"/>
            </p:cNvSpPr>
            <p:nvPr/>
          </p:nvSpPr>
          <p:spPr bwMode="auto">
            <a:xfrm>
              <a:off x="8097439" y="1857364"/>
              <a:ext cx="832279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hard g</a:t>
              </a: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305550" y="1428757"/>
            <a:ext cx="2689225" cy="1566863"/>
            <a:chOff x="0" y="2208"/>
            <a:chExt cx="2441" cy="1527"/>
          </a:xfrm>
        </p:grpSpPr>
        <p:sp>
          <p:nvSpPr>
            <p:cNvPr id="12307" name="Rectangle 6"/>
            <p:cNvSpPr>
              <a:spLocks noChangeArrowheads="1"/>
            </p:cNvSpPr>
            <p:nvPr/>
          </p:nvSpPr>
          <p:spPr bwMode="auto">
            <a:xfrm>
              <a:off x="0" y="2208"/>
              <a:ext cx="2352" cy="152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80" y="2208"/>
              <a:ext cx="2361" cy="1444"/>
              <a:chOff x="80" y="2208"/>
              <a:chExt cx="2361" cy="1444"/>
            </a:xfrm>
          </p:grpSpPr>
          <p:pic>
            <p:nvPicPr>
              <p:cNvPr id="12309" name="Picture 8" descr="com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0" y="2291"/>
                <a:ext cx="2192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0" name="Text Box 9"/>
              <p:cNvSpPr txBox="1">
                <a:spLocks noChangeArrowheads="1"/>
              </p:cNvSpPr>
              <p:nvPr/>
            </p:nvSpPr>
            <p:spPr bwMode="auto">
              <a:xfrm>
                <a:off x="80" y="3240"/>
                <a:ext cx="212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12311" name="Text Box 10"/>
              <p:cNvSpPr txBox="1">
                <a:spLocks noChangeArrowheads="1"/>
              </p:cNvSpPr>
              <p:nvPr/>
            </p:nvSpPr>
            <p:spPr bwMode="auto">
              <a:xfrm>
                <a:off x="80" y="2386"/>
                <a:ext cx="212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12312" name="Line 11"/>
              <p:cNvSpPr>
                <a:spLocks noChangeShapeType="1"/>
              </p:cNvSpPr>
              <p:nvPr/>
            </p:nvSpPr>
            <p:spPr bwMode="auto">
              <a:xfrm>
                <a:off x="120" y="2456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313" name="Text Box 12"/>
              <p:cNvSpPr txBox="1">
                <a:spLocks noChangeArrowheads="1"/>
              </p:cNvSpPr>
              <p:nvPr/>
            </p:nvSpPr>
            <p:spPr bwMode="auto">
              <a:xfrm>
                <a:off x="2001" y="2823"/>
                <a:ext cx="33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Times New Roman" pitchFamily="18" charset="0"/>
                  </a:rPr>
                  <a:t>J/</a:t>
                </a:r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y</a:t>
                </a:r>
              </a:p>
            </p:txBody>
          </p:sp>
          <p:sp>
            <p:nvSpPr>
              <p:cNvPr id="12314" name="Text Box 13"/>
              <p:cNvSpPr txBox="1">
                <a:spLocks noChangeArrowheads="1"/>
              </p:cNvSpPr>
              <p:nvPr/>
            </p:nvSpPr>
            <p:spPr bwMode="auto">
              <a:xfrm>
                <a:off x="1751" y="2208"/>
                <a:ext cx="69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Times New Roman" pitchFamily="18" charset="0"/>
                  </a:rPr>
                  <a:t>soft g</a:t>
                </a:r>
              </a:p>
            </p:txBody>
          </p:sp>
          <p:sp>
            <p:nvSpPr>
              <p:cNvPr id="12315" name="Text Box 14"/>
              <p:cNvSpPr txBox="1">
                <a:spLocks noChangeArrowheads="1"/>
              </p:cNvSpPr>
              <p:nvPr/>
            </p:nvSpPr>
            <p:spPr bwMode="auto">
              <a:xfrm>
                <a:off x="1356" y="2878"/>
                <a:ext cx="201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2316" name="Text Box 15"/>
              <p:cNvSpPr txBox="1">
                <a:spLocks noChangeArrowheads="1"/>
              </p:cNvSpPr>
              <p:nvPr/>
            </p:nvSpPr>
            <p:spPr bwMode="auto">
              <a:xfrm>
                <a:off x="1356" y="2621"/>
                <a:ext cx="201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2317" name="Line 16"/>
              <p:cNvSpPr>
                <a:spLocks noChangeShapeType="1"/>
              </p:cNvSpPr>
              <p:nvPr/>
            </p:nvSpPr>
            <p:spPr bwMode="auto">
              <a:xfrm flipV="1">
                <a:off x="1395" y="2697"/>
                <a:ext cx="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47" name="46 CuadroTexto"/>
          <p:cNvSpPr txBox="1"/>
          <p:nvPr/>
        </p:nvSpPr>
        <p:spPr>
          <a:xfrm>
            <a:off x="0" y="-24"/>
            <a:ext cx="9144000" cy="954107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latin typeface="+mn-lt"/>
                <a:cs typeface="+mn-cs"/>
              </a:rPr>
              <a:t>A</a:t>
            </a:r>
            <a:r>
              <a:rPr lang="fr-FR" sz="2800" dirty="0" smtClean="0">
                <a:solidFill>
                  <a:srgbClr val="C00000"/>
                </a:solidFill>
                <a:latin typeface="+mn-lt"/>
                <a:cs typeface="+mn-cs"/>
              </a:rPr>
              <a:t>n </a:t>
            </a:r>
            <a:r>
              <a:rPr lang="fr-FR" sz="2800" dirty="0" err="1" smtClean="0">
                <a:solidFill>
                  <a:srgbClr val="C00000"/>
                </a:solidFill>
                <a:latin typeface="+mn-lt"/>
                <a:cs typeface="+mn-cs"/>
              </a:rPr>
              <a:t>example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how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partonic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kinematics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affects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shadowing</a:t>
            </a:r>
            <a:endParaRPr lang="es-ES" sz="2800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		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d+Au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collisions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@ RHIC </a:t>
            </a:r>
            <a:endParaRPr lang="es-ES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2305" name="7 Rectángulo"/>
          <p:cNvSpPr>
            <a:spLocks noChangeArrowheads="1"/>
          </p:cNvSpPr>
          <p:nvPr/>
        </p:nvSpPr>
        <p:spPr bwMode="auto">
          <a:xfrm>
            <a:off x="71438" y="6118231"/>
            <a:ext cx="900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E.G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. Ferreiro, F. </a:t>
            </a:r>
            <a:r>
              <a:rPr lang="en-US" sz="1400" dirty="0" err="1">
                <a:solidFill>
                  <a:srgbClr val="C00000"/>
                </a:solidFill>
                <a:latin typeface="+mn-lt"/>
              </a:rPr>
              <a:t>Fleuret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J-P. </a:t>
            </a:r>
            <a:r>
              <a:rPr lang="en-US" sz="1400" dirty="0" err="1">
                <a:solidFill>
                  <a:srgbClr val="C00000"/>
                </a:solidFill>
                <a:latin typeface="+mn-lt"/>
              </a:rPr>
              <a:t>Lansberg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(and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400" dirty="0" err="1">
                <a:solidFill>
                  <a:srgbClr val="C00000"/>
                </a:solidFill>
                <a:latin typeface="+mn-lt"/>
              </a:rPr>
              <a:t>Rakotozafindrabe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</a:t>
            </a:r>
            <a:endParaRPr lang="en-US" sz="1400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Eur. </a:t>
            </a:r>
            <a:r>
              <a:rPr lang="es-ES" sz="1400" dirty="0" err="1" smtClean="0">
                <a:solidFill>
                  <a:srgbClr val="C00000"/>
                </a:solidFill>
                <a:latin typeface="+mn-lt"/>
              </a:rPr>
              <a:t>Phys</a:t>
            </a:r>
            <a:r>
              <a:rPr lang="es-ES" sz="1400" dirty="0" smtClean="0">
                <a:solidFill>
                  <a:srgbClr val="C00000"/>
                </a:solidFill>
                <a:latin typeface="+mn-lt"/>
              </a:rPr>
              <a:t>. J. C61, 859 (2009),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Phys.Lett.B680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50 (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2009) Phys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. Rev. C81(2010)</a:t>
            </a:r>
          </a:p>
          <a:p>
            <a:pPr>
              <a:defRPr/>
            </a:pPr>
            <a:r>
              <a:rPr lang="en-US" sz="1400" dirty="0">
                <a:solidFill>
                  <a:srgbClr val="C00000"/>
                </a:solidFill>
                <a:latin typeface="+mn-lt"/>
              </a:rPr>
              <a:t> </a:t>
            </a:r>
            <a:endParaRPr lang="es-ES" sz="1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n-US" sz="1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/>
          <a:srcRect l="12148" b="13429"/>
          <a:stretch>
            <a:fillRect/>
          </a:stretch>
        </p:blipFill>
        <p:spPr bwMode="auto">
          <a:xfrm>
            <a:off x="1714500" y="1714509"/>
            <a:ext cx="4506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4181781"/>
            <a:ext cx="3286148" cy="21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 redondeado"/>
          <p:cNvSpPr/>
          <p:nvPr/>
        </p:nvSpPr>
        <p:spPr>
          <a:xfrm>
            <a:off x="2857488" y="6182045"/>
            <a:ext cx="6215106" cy="357190"/>
          </a:xfrm>
          <a:prstGeom prst="roundRect">
            <a:avLst/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600" dirty="0" smtClean="0">
                <a:solidFill>
                  <a:srgbClr val="C00000"/>
                </a:solidFill>
                <a:latin typeface="Calibri"/>
              </a:rPr>
              <a:t>An </a:t>
            </a:r>
            <a:r>
              <a:rPr lang="fr-FR" sz="2600" dirty="0" err="1" smtClean="0">
                <a:solidFill>
                  <a:srgbClr val="C00000"/>
                </a:solidFill>
                <a:latin typeface="Calibri"/>
              </a:rPr>
              <a:t>example</a:t>
            </a:r>
            <a:r>
              <a:rPr lang="es-ES" sz="2600" dirty="0" smtClean="0">
                <a:solidFill>
                  <a:srgbClr val="C00000"/>
                </a:solidFill>
                <a:latin typeface="Calibri"/>
              </a:rPr>
              <a:t>: </a:t>
            </a:r>
            <a:r>
              <a:rPr lang="es-ES" sz="2600" dirty="0" err="1" smtClean="0">
                <a:solidFill>
                  <a:srgbClr val="C00000"/>
                </a:solidFill>
                <a:latin typeface="Calibri"/>
              </a:rPr>
              <a:t>how</a:t>
            </a:r>
            <a:r>
              <a:rPr lang="es-ES" sz="26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s-ES" sz="2600" dirty="0" err="1" smtClean="0">
                <a:solidFill>
                  <a:srgbClr val="C00000"/>
                </a:solidFill>
                <a:latin typeface="Calibri"/>
              </a:rPr>
              <a:t>partonic</a:t>
            </a:r>
            <a:r>
              <a:rPr lang="es-ES" sz="26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s-ES" sz="2600" dirty="0" err="1" smtClean="0">
                <a:solidFill>
                  <a:srgbClr val="C00000"/>
                </a:solidFill>
                <a:latin typeface="Calibri"/>
              </a:rPr>
              <a:t>kinematics</a:t>
            </a:r>
            <a:r>
              <a:rPr lang="es-ES" sz="26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s-ES" sz="2600" dirty="0" err="1" smtClean="0">
                <a:solidFill>
                  <a:srgbClr val="C00000"/>
                </a:solidFill>
                <a:latin typeface="Calibri"/>
              </a:rPr>
              <a:t>affects</a:t>
            </a:r>
            <a:r>
              <a:rPr lang="es-ES" sz="26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s-ES" sz="2600" dirty="0" err="1" smtClean="0">
                <a:solidFill>
                  <a:srgbClr val="C00000"/>
                </a:solidFill>
                <a:latin typeface="Calibri"/>
              </a:rPr>
              <a:t>shadowing</a:t>
            </a:r>
            <a:endParaRPr lang="es-ES" sz="2600" dirty="0" smtClean="0">
              <a:solidFill>
                <a:srgbClr val="C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dirty="0" smtClean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s-ES" sz="2600" dirty="0" err="1" smtClean="0">
                <a:solidFill>
                  <a:srgbClr val="C00000"/>
                </a:solidFill>
                <a:latin typeface="+mn-lt"/>
                <a:cs typeface="+mn-cs"/>
              </a:rPr>
              <a:t>Au+Au</a:t>
            </a:r>
            <a:r>
              <a:rPr lang="es-ES" sz="2600" dirty="0" smtClean="0">
                <a:solidFill>
                  <a:srgbClr val="C00000"/>
                </a:solidFill>
                <a:latin typeface="+mn-lt"/>
                <a:cs typeface="+mn-cs"/>
              </a:rPr>
              <a:t> @ RHIC: </a:t>
            </a:r>
            <a:r>
              <a:rPr lang="en-US" sz="2600" dirty="0" smtClean="0">
                <a:solidFill>
                  <a:srgbClr val="C00000"/>
                </a:solidFill>
                <a:latin typeface="+mn-lt"/>
                <a:cs typeface="+mn-cs"/>
              </a:rPr>
              <a:t>J/</a:t>
            </a:r>
            <a:r>
              <a:rPr lang="en-US" sz="2600" dirty="0" smtClean="0">
                <a:solidFill>
                  <a:srgbClr val="C00000"/>
                </a:solidFill>
                <a:latin typeface="Symbol" pitchFamily="18" charset="2"/>
                <a:cs typeface="+mn-cs"/>
              </a:rPr>
              <a:t>y </a:t>
            </a:r>
            <a:r>
              <a:rPr lang="es-ES" sz="2600" dirty="0" err="1" smtClean="0">
                <a:solidFill>
                  <a:srgbClr val="C00000"/>
                </a:solidFill>
                <a:latin typeface="+mn-lt"/>
                <a:cs typeface="+mn-cs"/>
              </a:rPr>
              <a:t>centrality</a:t>
            </a:r>
            <a:r>
              <a:rPr lang="es-ES" sz="2600" dirty="0" smtClean="0">
                <a:solidFill>
                  <a:srgbClr val="C00000"/>
                </a:solidFill>
                <a:latin typeface="+mn-lt"/>
                <a:cs typeface="+mn-cs"/>
              </a:rPr>
              <a:t> and y </a:t>
            </a:r>
            <a:r>
              <a:rPr lang="es-ES" sz="2600" dirty="0" err="1" smtClean="0">
                <a:solidFill>
                  <a:srgbClr val="C00000"/>
                </a:solidFill>
                <a:latin typeface="+mn-lt"/>
                <a:cs typeface="+mn-cs"/>
              </a:rPr>
              <a:t>dependence</a:t>
            </a:r>
            <a:endParaRPr lang="es-ES" sz="2600" baseline="-25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72" y="1179126"/>
            <a:ext cx="40005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err="1">
                <a:latin typeface="+mn-lt"/>
                <a:cs typeface="+mn-cs"/>
              </a:rPr>
              <a:t>Intrinsic</a:t>
            </a:r>
            <a:r>
              <a:rPr lang="es-ES" sz="2200" b="1" dirty="0">
                <a:latin typeface="+mn-lt"/>
                <a:cs typeface="+mn-cs"/>
              </a:rPr>
              <a:t> </a:t>
            </a:r>
            <a:r>
              <a:rPr lang="es-ES" sz="2200" b="1" dirty="0" err="1">
                <a:latin typeface="+mn-lt"/>
                <a:cs typeface="+mn-cs"/>
              </a:rPr>
              <a:t>scheme</a:t>
            </a:r>
            <a:r>
              <a:rPr lang="es-ES" sz="2200" b="1" dirty="0" smtClean="0">
                <a:latin typeface="+mn-lt"/>
                <a:cs typeface="+mn-cs"/>
              </a:rPr>
              <a:t>: </a:t>
            </a:r>
            <a:r>
              <a:rPr lang="en-US" sz="2000" b="1" dirty="0" smtClean="0">
                <a:latin typeface="Calibri" pitchFamily="34" charset="0"/>
              </a:rPr>
              <a:t>2→1</a:t>
            </a:r>
            <a:r>
              <a:rPr lang="es-ES" sz="2000" b="1" dirty="0" smtClean="0">
                <a:latin typeface="+mn-lt"/>
                <a:cs typeface="+mn-cs"/>
              </a:rPr>
              <a:t> </a:t>
            </a:r>
            <a:endParaRPr lang="es-ES" sz="2000" b="1" dirty="0"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72" y="3840968"/>
            <a:ext cx="400050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err="1">
                <a:latin typeface="+mn-lt"/>
                <a:cs typeface="+mn-cs"/>
              </a:rPr>
              <a:t>Extrinsic</a:t>
            </a:r>
            <a:r>
              <a:rPr lang="es-ES" sz="2200" b="1" dirty="0">
                <a:latin typeface="+mn-lt"/>
                <a:cs typeface="+mn-cs"/>
              </a:rPr>
              <a:t> </a:t>
            </a:r>
            <a:r>
              <a:rPr lang="es-ES" sz="2200" b="1" dirty="0" err="1">
                <a:latin typeface="+mn-lt"/>
                <a:cs typeface="+mn-cs"/>
              </a:rPr>
              <a:t>scheme</a:t>
            </a:r>
            <a:r>
              <a:rPr lang="es-ES" sz="2200" b="1" dirty="0" smtClean="0">
                <a:latin typeface="+mn-lt"/>
                <a:cs typeface="+mn-cs"/>
              </a:rPr>
              <a:t>: </a:t>
            </a:r>
            <a:r>
              <a:rPr lang="en-US" sz="2000" b="1" dirty="0" smtClean="0">
                <a:latin typeface="Calibri" pitchFamily="34" charset="0"/>
              </a:rPr>
              <a:t>2→2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endParaRPr lang="es-ES" sz="22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643306" y="5253351"/>
            <a:ext cx="57864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err="1" smtClean="0">
                <a:latin typeface="Calibri" pitchFamily="34" charset="0"/>
              </a:rPr>
              <a:t>By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considering</a:t>
            </a:r>
            <a:r>
              <a:rPr lang="es-ES" sz="2000" dirty="0" smtClean="0">
                <a:latin typeface="Calibri" pitchFamily="34" charset="0"/>
              </a:rPr>
              <a:t>  </a:t>
            </a:r>
            <a:r>
              <a:rPr lang="es-ES" sz="2000" dirty="0" err="1" smtClean="0">
                <a:latin typeface="Calibri" pitchFamily="34" charset="0"/>
              </a:rPr>
              <a:t>the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correct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partonic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kinematics</a:t>
            </a:r>
            <a:r>
              <a:rPr lang="es-ES" sz="2000" dirty="0" smtClean="0">
                <a:latin typeface="Calibri" pitchFamily="34" charset="0"/>
              </a:rPr>
              <a:t> </a:t>
            </a:r>
          </a:p>
          <a:p>
            <a:r>
              <a:rPr lang="es-ES" sz="2000" dirty="0" smtClean="0">
                <a:latin typeface="Calibri" pitchFamily="34" charset="0"/>
              </a:rPr>
              <a:t>(CSM @ LO, CSM@ NLO, COM @ NLO…)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000364" y="6110607"/>
            <a:ext cx="6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CNM 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effects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can 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explain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the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mid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es-ES" sz="2400" b="1" dirty="0" err="1" smtClean="0">
                <a:solidFill>
                  <a:srgbClr val="C00000"/>
                </a:solidFill>
                <a:latin typeface="Calibri" pitchFamily="34" charset="0"/>
              </a:rPr>
              <a:t>forw</a:t>
            </a:r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</a:rPr>
              <a:t> @ RHIC</a:t>
            </a:r>
            <a:endParaRPr lang="es-E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3071009" y="5109682"/>
            <a:ext cx="428625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893642" y="66118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+mj-lt"/>
              </a:rPr>
              <a:t>8</a:t>
            </a:r>
            <a:endParaRPr lang="es-ES" sz="1000" dirty="0"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610012"/>
            <a:ext cx="3071834" cy="21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8739" y="1423156"/>
            <a:ext cx="3848103" cy="368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285720" y="895633"/>
            <a:ext cx="217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+mn-lt"/>
              </a:rPr>
              <a:t>mid</a:t>
            </a:r>
            <a:r>
              <a:rPr lang="es-ES" sz="2000" b="1" dirty="0" smtClean="0">
                <a:solidFill>
                  <a:srgbClr val="FF0000"/>
                </a:solidFill>
                <a:latin typeface="+mn-lt"/>
              </a:rPr>
              <a:t>-y</a:t>
            </a:r>
            <a:r>
              <a:rPr lang="es-ES" sz="2000" b="1" dirty="0" smtClean="0">
                <a:latin typeface="+mn-lt"/>
              </a:rPr>
              <a:t> &amp; </a:t>
            </a:r>
            <a:r>
              <a:rPr lang="es-ES" sz="2000" b="1" dirty="0" smtClean="0">
                <a:solidFill>
                  <a:srgbClr val="275DC9"/>
                </a:solidFill>
                <a:latin typeface="+mn-lt"/>
              </a:rPr>
              <a:t>forward-y</a:t>
            </a:r>
            <a:r>
              <a:rPr lang="es-ES" sz="2000" b="1" dirty="0" smtClean="0">
                <a:latin typeface="+mn-lt"/>
              </a:rPr>
              <a:t> </a:t>
            </a:r>
            <a:endParaRPr lang="es-ES" sz="2000" b="1" dirty="0"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715008" y="1038509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75DC9"/>
                </a:solidFill>
                <a:latin typeface="Calibri" pitchFamily="34" charset="0"/>
              </a:rPr>
              <a:t>2→1 </a:t>
            </a:r>
            <a:r>
              <a:rPr lang="en-US" b="1" dirty="0" smtClean="0">
                <a:latin typeface="Calibri" pitchFamily="34" charset="0"/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2→2 </a:t>
            </a:r>
            <a:r>
              <a:rPr lang="en-US" b="1" dirty="0" smtClean="0">
                <a:latin typeface="Calibri" pitchFamily="34" charset="0"/>
              </a:rPr>
              <a:t>process</a:t>
            </a:r>
            <a:endParaRPr lang="es-ES" dirty="0"/>
          </a:p>
        </p:txBody>
      </p:sp>
      <p:sp>
        <p:nvSpPr>
          <p:cNvPr id="18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857628"/>
            <a:ext cx="364330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00108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-24"/>
            <a:ext cx="9144000" cy="523220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Putting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all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together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s-ES" sz="2800" dirty="0">
                <a:solidFill>
                  <a:srgbClr val="C00000"/>
                </a:solidFill>
                <a:latin typeface="+mn-lt"/>
                <a:cs typeface="+mn-cs"/>
              </a:rPr>
              <a:t>J/</a:t>
            </a:r>
            <a:r>
              <a:rPr lang="es-ES" sz="2800" dirty="0">
                <a:solidFill>
                  <a:srgbClr val="C00000"/>
                </a:solidFill>
                <a:latin typeface="Symbol" pitchFamily="18" charset="2"/>
                <a:cs typeface="+mn-cs"/>
              </a:rPr>
              <a:t>y</a:t>
            </a:r>
            <a:r>
              <a:rPr lang="es-ES" sz="2800" dirty="0">
                <a:solidFill>
                  <a:srgbClr val="C00000"/>
                </a:solidFill>
                <a:latin typeface="+mn-lt"/>
                <a:cs typeface="+mn-cs"/>
              </a:rPr>
              <a:t> @ 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LHC</a:t>
            </a:r>
            <a:endParaRPr lang="es-ES" sz="2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847339"/>
            <a:ext cx="3571868" cy="315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7 Grupo"/>
          <p:cNvGrpSpPr/>
          <p:nvPr/>
        </p:nvGrpSpPr>
        <p:grpSpPr>
          <a:xfrm>
            <a:off x="71406" y="3929066"/>
            <a:ext cx="3714776" cy="2714644"/>
            <a:chOff x="911397" y="357166"/>
            <a:chExt cx="7321206" cy="615554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1397" y="357166"/>
              <a:ext cx="7321206" cy="6155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7"/>
            <a:srcRect t="3600" b="10799"/>
            <a:stretch>
              <a:fillRect/>
            </a:stretch>
          </p:blipFill>
          <p:spPr bwMode="auto">
            <a:xfrm>
              <a:off x="3286116" y="3310379"/>
              <a:ext cx="4641723" cy="207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 preferRelativeResize="0">
              <a:picLocks noChangeArrowheads="1"/>
            </p:cNvPicPr>
            <p:nvPr/>
          </p:nvPicPr>
          <p:blipFill>
            <a:blip r:embed="rId8"/>
            <a:srcRect t="8070" b="5380"/>
            <a:stretch>
              <a:fillRect/>
            </a:stretch>
          </p:blipFill>
          <p:spPr bwMode="auto">
            <a:xfrm>
              <a:off x="1785915" y="2688103"/>
              <a:ext cx="1507522" cy="277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CuadroTexto"/>
            <p:cNvSpPr txBox="1"/>
            <p:nvPr/>
          </p:nvSpPr>
          <p:spPr>
            <a:xfrm>
              <a:off x="4429124" y="3286124"/>
              <a:ext cx="19159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                           </a:t>
              </a:r>
              <a:endParaRPr lang="es-ES" dirty="0"/>
            </a:p>
          </p:txBody>
        </p:sp>
        <p:cxnSp>
          <p:nvCxnSpPr>
            <p:cNvPr id="10" name="9 Conector recto"/>
            <p:cNvCxnSpPr/>
            <p:nvPr/>
          </p:nvCxnSpPr>
          <p:spPr>
            <a:xfrm rot="5400000" flipH="1" flipV="1">
              <a:off x="2892016" y="2749942"/>
              <a:ext cx="35798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714348" y="500042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/>
              <a:t>COLD </a:t>
            </a:r>
            <a:r>
              <a:rPr lang="es-ES" b="1" dirty="0" err="1" smtClean="0"/>
              <a:t>effects</a:t>
            </a:r>
            <a:r>
              <a:rPr lang="es-ES" b="1" dirty="0" smtClean="0"/>
              <a:t>: </a:t>
            </a:r>
            <a:r>
              <a:rPr lang="es-ES" b="1" dirty="0" err="1" smtClean="0"/>
              <a:t>shadowing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5000628" y="500042"/>
            <a:ext cx="3986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/>
              <a:t>HOT </a:t>
            </a:r>
            <a:r>
              <a:rPr lang="es-ES" b="1" dirty="0" err="1" smtClean="0"/>
              <a:t>effects</a:t>
            </a:r>
            <a:r>
              <a:rPr lang="es-ES" b="1" dirty="0" smtClean="0"/>
              <a:t>: QGP+ </a:t>
            </a:r>
            <a:r>
              <a:rPr lang="es-ES" b="1" dirty="0" err="1" smtClean="0"/>
              <a:t>recombination</a:t>
            </a:r>
            <a:r>
              <a:rPr lang="es-ES" b="1" dirty="0" smtClean="0"/>
              <a:t> </a:t>
            </a:r>
            <a:endParaRPr lang="es-ES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928670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3714744" y="5357826"/>
            <a:ext cx="1995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Data at </a:t>
            </a:r>
            <a:r>
              <a:rPr lang="es-ES" dirty="0" err="1" smtClean="0">
                <a:latin typeface="+mn-lt"/>
              </a:rPr>
              <a:t>mit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rapidity</a:t>
            </a:r>
            <a:endParaRPr lang="es-ES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 and </a:t>
            </a:r>
            <a:r>
              <a:rPr lang="es-ES" dirty="0" err="1" smtClean="0">
                <a:latin typeface="+mn-lt"/>
              </a:rPr>
              <a:t>low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pT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would</a:t>
            </a:r>
            <a:r>
              <a:rPr lang="es-ES" dirty="0" smtClean="0">
                <a:latin typeface="+mn-lt"/>
              </a:rPr>
              <a:t> </a:t>
            </a:r>
          </a:p>
          <a:p>
            <a:r>
              <a:rPr lang="es-ES" dirty="0" err="1" smtClean="0">
                <a:latin typeface="+mn-lt"/>
              </a:rPr>
              <a:t>be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most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useful</a:t>
            </a:r>
            <a:endParaRPr lang="es-ES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00760" y="3549851"/>
            <a:ext cx="1439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+mj-lt"/>
              </a:rPr>
              <a:t>energy</a:t>
            </a:r>
            <a:r>
              <a:rPr lang="es-ES" sz="1400" dirty="0" smtClean="0">
                <a:latin typeface="+mj-lt"/>
              </a:rPr>
              <a:t> </a:t>
            </a:r>
            <a:r>
              <a:rPr lang="es-ES" sz="1400" dirty="0" err="1" smtClean="0">
                <a:latin typeface="+mj-lt"/>
              </a:rPr>
              <a:t>density</a:t>
            </a:r>
            <a:endParaRPr lang="es-ES" sz="14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851605" y="4000504"/>
            <a:ext cx="1791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+mn-lt"/>
              </a:rPr>
              <a:t>Due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to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pT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cut</a:t>
            </a:r>
            <a:r>
              <a:rPr lang="es-ES" dirty="0" smtClean="0">
                <a:latin typeface="+mn-lt"/>
              </a:rPr>
              <a:t>,</a:t>
            </a:r>
          </a:p>
          <a:p>
            <a:r>
              <a:rPr lang="es-ES" dirty="0" err="1" smtClean="0">
                <a:latin typeface="+mn-lt"/>
              </a:rPr>
              <a:t>recombination</a:t>
            </a:r>
            <a:r>
              <a:rPr lang="es-ES" dirty="0" smtClean="0">
                <a:latin typeface="+mn-lt"/>
              </a:rPr>
              <a:t> </a:t>
            </a:r>
          </a:p>
          <a:p>
            <a:r>
              <a:rPr lang="es-ES" dirty="0" err="1" smtClean="0">
                <a:latin typeface="+mn-lt"/>
              </a:rPr>
              <a:t>contribution</a:t>
            </a:r>
            <a:r>
              <a:rPr lang="es-ES" dirty="0" smtClean="0">
                <a:latin typeface="+mn-lt"/>
              </a:rPr>
              <a:t> </a:t>
            </a:r>
          </a:p>
          <a:p>
            <a:r>
              <a:rPr lang="es-ES" dirty="0" err="1" smtClean="0">
                <a:latin typeface="+mn-lt"/>
              </a:rPr>
              <a:t>essentially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gone</a:t>
            </a:r>
            <a:r>
              <a:rPr lang="es-ES" dirty="0" smtClean="0">
                <a:latin typeface="+mn-lt"/>
              </a:rPr>
              <a:t>?</a:t>
            </a:r>
            <a:endParaRPr lang="es-ES" dirty="0">
              <a:latin typeface="+mn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886461"/>
            <a:ext cx="3714744" cy="30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/>
          <a:srcRect l="38349" t="15364" b="1229"/>
          <a:stretch>
            <a:fillRect/>
          </a:stretch>
        </p:blipFill>
        <p:spPr bwMode="auto">
          <a:xfrm>
            <a:off x="5572164" y="3891866"/>
            <a:ext cx="3643306" cy="26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Rectángulo"/>
          <p:cNvSpPr/>
          <p:nvPr/>
        </p:nvSpPr>
        <p:spPr>
          <a:xfrm>
            <a:off x="7358082" y="1285860"/>
            <a:ext cx="744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err="1" smtClean="0">
                <a:latin typeface="+mn-lt"/>
              </a:rPr>
              <a:t>Zhao</a:t>
            </a:r>
            <a:r>
              <a:rPr lang="es-ES" sz="800" dirty="0" smtClean="0">
                <a:latin typeface="+mn-lt"/>
              </a:rPr>
              <a:t>  &amp; </a:t>
            </a:r>
            <a:r>
              <a:rPr lang="es-ES" sz="800" dirty="0" err="1" smtClean="0">
                <a:latin typeface="+mn-lt"/>
              </a:rPr>
              <a:t>Rapp</a:t>
            </a:r>
            <a:endParaRPr lang="es-ES" sz="800" dirty="0">
              <a:latin typeface="+mn-lt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667483" y="1141854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latin typeface="+mj-lt"/>
              </a:rPr>
              <a:t>Andronic, Braun-Munzinger, </a:t>
            </a:r>
          </a:p>
          <a:p>
            <a:r>
              <a:rPr lang="de-DE" sz="800" dirty="0" smtClean="0">
                <a:latin typeface="+mj-lt"/>
              </a:rPr>
              <a:t>                     Redlich &amp; S</a:t>
            </a:r>
            <a:r>
              <a:rPr lang="es-ES" sz="800" dirty="0" err="1" smtClean="0">
                <a:latin typeface="+mj-lt"/>
              </a:rPr>
              <a:t>tachel</a:t>
            </a:r>
            <a:endParaRPr lang="es-ES" sz="800" dirty="0">
              <a:latin typeface="+mj-lt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371349" y="1428736"/>
            <a:ext cx="1058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+mn-lt"/>
              </a:rPr>
              <a:t>Liu, </a:t>
            </a:r>
            <a:r>
              <a:rPr lang="pt-BR" sz="800" dirty="0" err="1" smtClean="0">
                <a:latin typeface="+mn-lt"/>
              </a:rPr>
              <a:t>Qu</a:t>
            </a:r>
            <a:r>
              <a:rPr lang="pt-BR" sz="800" dirty="0" smtClean="0">
                <a:latin typeface="+mn-lt"/>
              </a:rPr>
              <a:t>, </a:t>
            </a:r>
            <a:r>
              <a:rPr lang="pt-BR" sz="800" dirty="0" err="1" smtClean="0">
                <a:latin typeface="+mn-lt"/>
              </a:rPr>
              <a:t>Xu</a:t>
            </a:r>
            <a:r>
              <a:rPr lang="pt-BR" sz="800" dirty="0" smtClean="0">
                <a:latin typeface="+mn-lt"/>
              </a:rPr>
              <a:t> &amp; </a:t>
            </a:r>
            <a:r>
              <a:rPr lang="pt-BR" sz="800" dirty="0" err="1" smtClean="0">
                <a:latin typeface="+mn-lt"/>
              </a:rPr>
              <a:t>Zhuang</a:t>
            </a:r>
            <a:endParaRPr lang="es-ES" sz="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0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Something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new…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other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CNM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effects</a:t>
            </a:r>
            <a:endParaRPr lang="es-ES" sz="3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128784" y="2401195"/>
            <a:ext cx="4372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rgbClr val="C00000"/>
                </a:solidFill>
                <a:latin typeface="+mn-lt"/>
              </a:rPr>
              <a:t>Gluon</a:t>
            </a:r>
            <a:r>
              <a:rPr lang="es-ES" sz="2800" dirty="0" smtClean="0">
                <a:solidFill>
                  <a:srgbClr val="C00000"/>
                </a:solidFill>
                <a:latin typeface="+mn-lt"/>
              </a:rPr>
              <a:t> EMC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</a:rPr>
              <a:t>effect</a:t>
            </a:r>
            <a:endParaRPr lang="es-ES" sz="2800" dirty="0" smtClean="0">
              <a:solidFill>
                <a:srgbClr val="C00000"/>
              </a:solidFill>
              <a:latin typeface="+mn-lt"/>
            </a:endParaRPr>
          </a:p>
          <a:p>
            <a:endParaRPr lang="es-ES" sz="2800" dirty="0" smtClean="0">
              <a:solidFill>
                <a:srgbClr val="C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ES" sz="2800" b="1" smtClean="0">
                <a:solidFill>
                  <a:srgbClr val="C00000"/>
                </a:solidFill>
                <a:latin typeface="+mn-lt"/>
              </a:rPr>
              <a:t> Fractional</a:t>
            </a:r>
            <a:r>
              <a:rPr lang="es-ES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</a:rPr>
              <a:t>energy</a:t>
            </a:r>
            <a:r>
              <a:rPr lang="es-ES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</a:rPr>
              <a:t>loss</a:t>
            </a:r>
            <a:endParaRPr lang="es-E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135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Other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CNM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effects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l-GR" sz="3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ϒ</a:t>
            </a:r>
            <a:r>
              <a:rPr lang="en-US" sz="3000" dirty="0" smtClean="0">
                <a:solidFill>
                  <a:srgbClr val="C00000"/>
                </a:solidFill>
                <a:latin typeface="Symbol" pitchFamily="18" charset="2"/>
                <a:cs typeface="+mn-cs"/>
              </a:rPr>
              <a:t> </a:t>
            </a:r>
            <a:r>
              <a:rPr lang="es-ES" sz="2800" dirty="0" err="1">
                <a:solidFill>
                  <a:srgbClr val="C00000"/>
                </a:solidFill>
                <a:latin typeface="+mn-lt"/>
                <a:cs typeface="+mn-cs"/>
              </a:rPr>
              <a:t>rapidity</a:t>
            </a:r>
            <a:r>
              <a:rPr lang="es-ES" sz="30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dependence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in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dAu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@ RHIC</a:t>
            </a:r>
            <a:endParaRPr lang="es-ES" sz="3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3695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77913"/>
            <a:ext cx="34290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38576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12 Rectángulo"/>
          <p:cNvSpPr>
            <a:spLocks noChangeArrowheads="1"/>
          </p:cNvSpPr>
          <p:nvPr/>
        </p:nvSpPr>
        <p:spPr bwMode="auto">
          <a:xfrm>
            <a:off x="3857625" y="3571875"/>
            <a:ext cx="457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>
                <a:latin typeface="Calibri" pitchFamily="34" charset="0"/>
              </a:rPr>
              <a:t>• backward: ok within uncertainties</a:t>
            </a:r>
          </a:p>
          <a:p>
            <a:pPr>
              <a:spcBef>
                <a:spcPts val="600"/>
              </a:spcBef>
            </a:pPr>
            <a:r>
              <a:rPr lang="es-ES" sz="2000">
                <a:latin typeface="Calibri" pitchFamily="34" charset="0"/>
              </a:rPr>
              <a:t>• </a:t>
            </a:r>
            <a:r>
              <a:rPr lang="en-US" sz="2000">
                <a:latin typeface="Calibri" pitchFamily="34" charset="0"/>
              </a:rPr>
              <a:t>central: reasonable job </a:t>
            </a:r>
            <a:endParaRPr lang="en-US" sz="2000" i="1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000">
                <a:latin typeface="Calibri" pitchFamily="34" charset="0"/>
              </a:rPr>
              <a:t>• </a:t>
            </a:r>
            <a:r>
              <a:rPr lang="en-US" sz="2000">
                <a:latin typeface="Calibri" pitchFamily="34" charset="0"/>
              </a:rPr>
              <a:t>forward : clearly too high (for any σ</a:t>
            </a:r>
            <a:r>
              <a:rPr lang="en-US" sz="1600">
                <a:latin typeface="Calibri" pitchFamily="34" charset="0"/>
              </a:rPr>
              <a:t>abs</a:t>
            </a:r>
            <a:r>
              <a:rPr lang="en-US" sz="2000">
                <a:latin typeface="Calibri" pitchFamily="34" charset="0"/>
              </a:rPr>
              <a:t>) </a:t>
            </a:r>
            <a:r>
              <a:rPr lang="en-US" sz="2000" i="1">
                <a:latin typeface="Calibri" pitchFamily="34" charset="0"/>
              </a:rPr>
              <a:t> </a:t>
            </a:r>
            <a:endParaRPr lang="es-ES" sz="2000">
              <a:latin typeface="Calibri" pitchFamily="34" charset="0"/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3786188" y="4891088"/>
            <a:ext cx="4572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latin typeface="Calibri" pitchFamily="34" charset="0"/>
              </a:rPr>
              <a:t>   </a:t>
            </a:r>
            <a:r>
              <a:rPr lang="es-ES" sz="2000" b="1" dirty="0" err="1">
                <a:latin typeface="Calibri" pitchFamily="34" charset="0"/>
              </a:rPr>
              <a:t>Physical</a:t>
            </a:r>
            <a:r>
              <a:rPr lang="es-ES" sz="2000" b="1" dirty="0">
                <a:latin typeface="Calibri" pitchFamily="34" charset="0"/>
              </a:rPr>
              <a:t> </a:t>
            </a:r>
            <a:r>
              <a:rPr lang="es-ES" sz="2000" b="1" dirty="0" err="1">
                <a:latin typeface="Calibri" pitchFamily="34" charset="0"/>
              </a:rPr>
              <a:t>interpretation</a:t>
            </a:r>
            <a:endParaRPr lang="es-ES" sz="2000" b="1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000" dirty="0">
                <a:latin typeface="Calibri" pitchFamily="34" charset="0"/>
              </a:rPr>
              <a:t>• </a:t>
            </a:r>
            <a:r>
              <a:rPr lang="es-ES" sz="2000" dirty="0" err="1">
                <a:latin typeface="Calibri" pitchFamily="34" charset="0"/>
              </a:rPr>
              <a:t>backward</a:t>
            </a:r>
            <a:r>
              <a:rPr lang="es-ES" sz="2000" dirty="0">
                <a:latin typeface="Calibri" pitchFamily="34" charset="0"/>
              </a:rPr>
              <a:t>: </a:t>
            </a:r>
            <a:r>
              <a:rPr lang="es-ES" sz="2000" dirty="0" smtClean="0">
                <a:latin typeface="Calibri" pitchFamily="34" charset="0"/>
              </a:rPr>
              <a:t>EMC </a:t>
            </a:r>
            <a:r>
              <a:rPr lang="es-ES" sz="2000" dirty="0" err="1">
                <a:latin typeface="Calibri" pitchFamily="34" charset="0"/>
              </a:rPr>
              <a:t>effect</a:t>
            </a:r>
            <a:endParaRPr lang="es-ES" sz="2000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2000" dirty="0">
                <a:latin typeface="Calibri" pitchFamily="34" charset="0"/>
              </a:rPr>
              <a:t>• </a:t>
            </a:r>
            <a:r>
              <a:rPr lang="en-US" sz="2000" dirty="0">
                <a:latin typeface="Calibri" pitchFamily="34" charset="0"/>
              </a:rPr>
              <a:t>central: </a:t>
            </a:r>
            <a:r>
              <a:rPr lang="en-US" sz="2000" dirty="0" err="1">
                <a:latin typeface="Calibri" pitchFamily="34" charset="0"/>
              </a:rPr>
              <a:t>antishadowing</a:t>
            </a:r>
            <a:r>
              <a:rPr lang="en-US" sz="2000" dirty="0">
                <a:latin typeface="Calibri" pitchFamily="34" charset="0"/>
              </a:rPr>
              <a:t> </a:t>
            </a:r>
            <a:endParaRPr lang="en-US" sz="2000" i="1" dirty="0">
              <a:latin typeface="Calibri" pitchFamily="34" charset="0"/>
            </a:endParaRPr>
          </a:p>
          <a:p>
            <a:r>
              <a:rPr lang="es-ES" sz="2000" dirty="0">
                <a:latin typeface="Calibri" pitchFamily="34" charset="0"/>
              </a:rPr>
              <a:t>• </a:t>
            </a:r>
            <a:r>
              <a:rPr lang="en-US" sz="2000" dirty="0">
                <a:latin typeface="Calibri" pitchFamily="34" charset="0"/>
              </a:rPr>
              <a:t>forward : shadowing≈1 </a:t>
            </a:r>
          </a:p>
          <a:p>
            <a:r>
              <a:rPr lang="en-US" sz="2000" dirty="0">
                <a:latin typeface="Calibri" pitchFamily="34" charset="0"/>
              </a:rPr>
              <a:t>    energy loss is needed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 l="22119" t="10587" r="14426" b="10587"/>
          <a:stretch>
            <a:fillRect/>
          </a:stretch>
        </p:blipFill>
        <p:spPr bwMode="auto">
          <a:xfrm>
            <a:off x="6716713" y="4264025"/>
            <a:ext cx="2401887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flipV="1">
            <a:off x="6429375" y="5072063"/>
            <a:ext cx="2571750" cy="428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357938" y="4572000"/>
            <a:ext cx="2214562" cy="12144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6215063" y="5000625"/>
            <a:ext cx="2071687" cy="1285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8" name="11 CuadroTexto"/>
          <p:cNvSpPr txBox="1">
            <a:spLocks noChangeArrowheads="1"/>
          </p:cNvSpPr>
          <p:nvPr/>
        </p:nvSpPr>
        <p:spPr bwMode="auto">
          <a:xfrm>
            <a:off x="0" y="571500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Extrinsic scheme: </a:t>
            </a:r>
            <a:r>
              <a:rPr lang="es-ES" sz="2200" b="1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s-ES" sz="1600" b="1">
                <a:solidFill>
                  <a:srgbClr val="C00000"/>
                </a:solidFill>
                <a:latin typeface="Calibri" pitchFamily="34" charset="0"/>
              </a:rPr>
              <a:t>abs</a:t>
            </a:r>
            <a:r>
              <a:rPr lang="es-ES" sz="2200" b="1">
                <a:solidFill>
                  <a:srgbClr val="C00000"/>
                </a:solidFill>
                <a:latin typeface="Calibri" pitchFamily="34" charset="0"/>
              </a:rPr>
              <a:t>=0 mb</a:t>
            </a:r>
            <a:r>
              <a:rPr lang="es-ES" sz="2200" b="1">
                <a:latin typeface="Calibri" pitchFamily="34" charset="0"/>
              </a:rPr>
              <a:t>, </a:t>
            </a:r>
            <a:r>
              <a:rPr lang="es-ES" sz="2200" b="1">
                <a:latin typeface="Symbol" pitchFamily="18" charset="2"/>
              </a:rPr>
              <a:t>s</a:t>
            </a:r>
            <a:r>
              <a:rPr lang="es-ES" sz="1600" b="1">
                <a:latin typeface="Calibri" pitchFamily="34" charset="0"/>
              </a:rPr>
              <a:t>abs</a:t>
            </a:r>
            <a:r>
              <a:rPr lang="es-ES" sz="2200" b="1">
                <a:latin typeface="Calibri" pitchFamily="34" charset="0"/>
              </a:rPr>
              <a:t>= 0.5mb , </a:t>
            </a:r>
            <a:r>
              <a:rPr lang="es-ES" sz="2200" b="1">
                <a:solidFill>
                  <a:srgbClr val="009644"/>
                </a:solidFill>
                <a:latin typeface="Symbol" pitchFamily="18" charset="2"/>
              </a:rPr>
              <a:t>s</a:t>
            </a:r>
            <a:r>
              <a:rPr lang="es-ES" sz="1600" b="1">
                <a:solidFill>
                  <a:srgbClr val="009644"/>
                </a:solidFill>
                <a:latin typeface="Calibri" pitchFamily="34" charset="0"/>
              </a:rPr>
              <a:t>abs</a:t>
            </a:r>
            <a:r>
              <a:rPr lang="es-ES" sz="2200" b="1">
                <a:solidFill>
                  <a:srgbClr val="009644"/>
                </a:solidFill>
                <a:latin typeface="Calibri" pitchFamily="34" charset="0"/>
              </a:rPr>
              <a:t>= 1 mb </a:t>
            </a:r>
            <a:r>
              <a:rPr lang="es-ES" sz="2200" b="1">
                <a:latin typeface="Calibri" pitchFamily="34" charset="0"/>
              </a:rPr>
              <a:t>in 3 shadowing models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pic>
        <p:nvPicPr>
          <p:cNvPr id="471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1919288"/>
            <a:ext cx="168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1785938" y="1584325"/>
            <a:ext cx="28575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1838325" y="1857375"/>
            <a:ext cx="233363" cy="2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1857375" y="1857375"/>
            <a:ext cx="46038" cy="2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Rectángulo"/>
          <p:cNvSpPr/>
          <p:nvPr/>
        </p:nvSpPr>
        <p:spPr>
          <a:xfrm>
            <a:off x="1981200" y="1817688"/>
            <a:ext cx="233363" cy="2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695450" y="1800225"/>
            <a:ext cx="233363" cy="3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 rot="10800000">
            <a:off x="1612900" y="1962150"/>
            <a:ext cx="673100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2150" y="4697413"/>
            <a:ext cx="168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Rectángulo"/>
          <p:cNvSpPr/>
          <p:nvPr/>
        </p:nvSpPr>
        <p:spPr>
          <a:xfrm>
            <a:off x="1857375" y="4286250"/>
            <a:ext cx="334963" cy="41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8" name="37 Conector recto"/>
          <p:cNvCxnSpPr/>
          <p:nvPr/>
        </p:nvCxnSpPr>
        <p:spPr>
          <a:xfrm>
            <a:off x="1871663" y="4867275"/>
            <a:ext cx="4286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1857375" y="4816475"/>
            <a:ext cx="4286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1857375" y="4770438"/>
            <a:ext cx="428625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1981200" y="1857375"/>
            <a:ext cx="233363" cy="3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1" name="40 Conector recto"/>
          <p:cNvCxnSpPr/>
          <p:nvPr/>
        </p:nvCxnSpPr>
        <p:spPr>
          <a:xfrm rot="10800000">
            <a:off x="1643063" y="1857375"/>
            <a:ext cx="64293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3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1885950"/>
            <a:ext cx="1682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Rectángulo"/>
          <p:cNvSpPr/>
          <p:nvPr/>
        </p:nvSpPr>
        <p:spPr>
          <a:xfrm>
            <a:off x="6786563" y="1571625"/>
            <a:ext cx="180975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49" name="48 Conector recto"/>
          <p:cNvCxnSpPr/>
          <p:nvPr/>
        </p:nvCxnSpPr>
        <p:spPr>
          <a:xfrm>
            <a:off x="6551613" y="1890713"/>
            <a:ext cx="642937" cy="158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6551613" y="1828800"/>
            <a:ext cx="642937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6551613" y="1771650"/>
            <a:ext cx="64293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642938" y="2786063"/>
            <a:ext cx="2071687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714375" y="5532438"/>
            <a:ext cx="2071688" cy="59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53 Rectángulo"/>
          <p:cNvSpPr/>
          <p:nvPr/>
        </p:nvSpPr>
        <p:spPr>
          <a:xfrm>
            <a:off x="5715000" y="2714625"/>
            <a:ext cx="2071688" cy="49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714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0613" y="928688"/>
            <a:ext cx="360045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00125"/>
            <a:ext cx="37242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4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86188"/>
            <a:ext cx="37274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25 Conector recto de flecha"/>
          <p:cNvCxnSpPr/>
          <p:nvPr/>
        </p:nvCxnSpPr>
        <p:spPr>
          <a:xfrm rot="16200000" flipV="1">
            <a:off x="1500188" y="3786187"/>
            <a:ext cx="4071938" cy="7858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V="1">
            <a:off x="1035844" y="2964656"/>
            <a:ext cx="3857625" cy="19288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V="1">
            <a:off x="785812" y="2357438"/>
            <a:ext cx="3357563" cy="29289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8858280" y="661180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+mj-lt"/>
              </a:rPr>
              <a:t>16</a:t>
            </a:r>
            <a:endParaRPr lang="es-ES" sz="1000" dirty="0">
              <a:latin typeface="+mj-lt"/>
            </a:endParaRPr>
          </a:p>
        </p:txBody>
      </p:sp>
      <p:sp>
        <p:nvSpPr>
          <p:cNvPr id="45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1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4005255" cy="291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EMC </a:t>
            </a:r>
            <a:r>
              <a:rPr lang="es-ES" sz="3000" dirty="0" err="1">
                <a:solidFill>
                  <a:srgbClr val="C00000"/>
                </a:solidFill>
                <a:latin typeface="+mn-lt"/>
                <a:cs typeface="+mn-cs"/>
              </a:rPr>
              <a:t>effect</a:t>
            </a:r>
            <a:endParaRPr lang="es-ES" sz="3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/>
          <a:srcRect l="7623"/>
          <a:stretch>
            <a:fillRect/>
          </a:stretch>
        </p:blipFill>
        <p:spPr bwMode="auto">
          <a:xfrm>
            <a:off x="96838" y="642938"/>
            <a:ext cx="4189412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 de flecha"/>
          <p:cNvCxnSpPr/>
          <p:nvPr/>
        </p:nvCxnSpPr>
        <p:spPr>
          <a:xfrm rot="5400000">
            <a:off x="2428082" y="2213769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>
            <a:off x="3321050" y="2535238"/>
            <a:ext cx="642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19 CuadroTexto"/>
          <p:cNvSpPr txBox="1">
            <a:spLocks noChangeArrowheads="1"/>
          </p:cNvSpPr>
          <p:nvPr/>
        </p:nvSpPr>
        <p:spPr bwMode="auto">
          <a:xfrm>
            <a:off x="2132013" y="3000375"/>
            <a:ext cx="143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latin typeface="Calibri" pitchFamily="34" charset="0"/>
              </a:rPr>
              <a:t>antishadowing</a:t>
            </a:r>
          </a:p>
        </p:txBody>
      </p:sp>
      <p:sp>
        <p:nvSpPr>
          <p:cNvPr id="48137" name="22 CuadroTexto"/>
          <p:cNvSpPr txBox="1">
            <a:spLocks noChangeArrowheads="1"/>
          </p:cNvSpPr>
          <p:nvPr/>
        </p:nvSpPr>
        <p:spPr bwMode="auto">
          <a:xfrm>
            <a:off x="3286125" y="2857500"/>
            <a:ext cx="573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latin typeface="Calibri" pitchFamily="34" charset="0"/>
              </a:rPr>
              <a:t>EMC</a:t>
            </a:r>
          </a:p>
        </p:txBody>
      </p:sp>
      <p:sp>
        <p:nvSpPr>
          <p:cNvPr id="24" name="23 Rectángulo"/>
          <p:cNvSpPr>
            <a:spLocks noChangeArrowheads="1"/>
          </p:cNvSpPr>
          <p:nvPr/>
        </p:nvSpPr>
        <p:spPr bwMode="auto">
          <a:xfrm>
            <a:off x="4572000" y="3984625"/>
            <a:ext cx="46434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Let us try to increase the suppression of </a:t>
            </a:r>
            <a:r>
              <a:rPr lang="en-US" sz="2000" i="1" dirty="0">
                <a:latin typeface="Calibri" pitchFamily="34" charset="0"/>
              </a:rPr>
              <a:t>g(x) </a:t>
            </a:r>
            <a:r>
              <a:rPr lang="en-US" sz="2000" dirty="0">
                <a:latin typeface="Calibri" pitchFamily="34" charset="0"/>
              </a:rPr>
              <a:t>in the EMC region, </a:t>
            </a:r>
            <a:r>
              <a:rPr lang="en-US" sz="2000" dirty="0" err="1" smtClean="0">
                <a:latin typeface="Calibri" pitchFamily="34" charset="0"/>
              </a:rPr>
              <a:t>thr</a:t>
            </a:r>
            <a:r>
              <a:rPr lang="en-US" sz="2000" dirty="0" smtClean="0">
                <a:latin typeface="Calibri" pitchFamily="34" charset="0"/>
              </a:rPr>
              <a:t> shadow </a:t>
            </a:r>
            <a:r>
              <a:rPr lang="en-US" sz="2000" dirty="0" err="1" smtClean="0">
                <a:latin typeface="Calibri" pitchFamily="34" charset="0"/>
              </a:rPr>
              <a:t>incert</a:t>
            </a:r>
            <a:r>
              <a:rPr lang="en-US" sz="2000" dirty="0" smtClean="0">
                <a:latin typeface="Calibri" pitchFamily="34" charset="0"/>
              </a:rPr>
              <a:t>.:</a:t>
            </a:r>
          </a:p>
          <a:p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r>
              <a:rPr lang="es-ES" sz="2000" dirty="0" err="1" smtClean="0">
                <a:latin typeface="+mn-lt"/>
              </a:rPr>
              <a:t>we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have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used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three</a:t>
            </a:r>
            <a:r>
              <a:rPr lang="es-E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of the EPS09 LO sets: one with a quark-like EMC gluon suppression, and the two limiting </a:t>
            </a:r>
            <a:r>
              <a:rPr lang="es-ES" sz="2000" dirty="0" smtClean="0">
                <a:latin typeface="+mn-lt"/>
              </a:rPr>
              <a:t>curves</a:t>
            </a:r>
          </a:p>
          <a:p>
            <a:endParaRPr lang="es-ES" sz="2000" dirty="0">
              <a:latin typeface="+mn-lt"/>
            </a:endParaRPr>
          </a:p>
        </p:txBody>
      </p:sp>
      <p:sp>
        <p:nvSpPr>
          <p:cNvPr id="25" name="24 Rectángulo"/>
          <p:cNvSpPr>
            <a:spLocks noChangeArrowheads="1"/>
          </p:cNvSpPr>
          <p:nvPr/>
        </p:nvSpPr>
        <p:spPr bwMode="auto">
          <a:xfrm>
            <a:off x="4714876" y="5999183"/>
            <a:ext cx="4130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itchFamily="34" charset="0"/>
              </a:rPr>
              <a:t>Works better for backward region</a:t>
            </a:r>
            <a:endParaRPr lang="es-ES" sz="2200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10800000" flipV="1">
            <a:off x="1214414" y="2000240"/>
            <a:ext cx="7215214" cy="23574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 flipV="1">
            <a:off x="1214438" y="2500305"/>
            <a:ext cx="7286652" cy="22145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0800000" flipV="1">
            <a:off x="1214414" y="2928934"/>
            <a:ext cx="7215238" cy="22145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8858280" y="661180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+mj-lt"/>
              </a:rPr>
              <a:t>17</a:t>
            </a:r>
            <a:endParaRPr lang="es-ES" sz="1000" dirty="0">
              <a:latin typeface="+mj-lt"/>
            </a:endParaRPr>
          </a:p>
        </p:txBody>
      </p:sp>
      <p:sp>
        <p:nvSpPr>
          <p:cNvPr id="19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1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0" y="3513162"/>
            <a:ext cx="9144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The medium-induced gluon radiation associated to large-</a:t>
            </a:r>
            <a:r>
              <a:rPr lang="en-US" b="1" dirty="0" err="1">
                <a:latin typeface="+mn-lt"/>
              </a:rPr>
              <a:t>x</a:t>
            </a:r>
            <a:r>
              <a:rPr lang="en-US" b="1" baseline="-25000" dirty="0" err="1">
                <a:latin typeface="+mn-lt"/>
              </a:rPr>
              <a:t>F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quarkonium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hadroproduction</a:t>
            </a:r>
            <a:r>
              <a:rPr lang="en-US" b="1" dirty="0">
                <a:latin typeface="+mn-lt"/>
              </a:rPr>
              <a:t>:</a:t>
            </a:r>
          </a:p>
          <a:p>
            <a:pPr marL="2160000" algn="just">
              <a:buFont typeface="Wingdings" pitchFamily="2" charset="2"/>
              <a:buChar char="v"/>
              <a:defRPr/>
            </a:pPr>
            <a:r>
              <a:rPr lang="en-US" b="1" dirty="0">
                <a:latin typeface="+mn-lt"/>
              </a:rPr>
              <a:t> arises from large gluon formation times </a:t>
            </a:r>
            <a:r>
              <a:rPr lang="en-US" b="1" dirty="0" err="1">
                <a:latin typeface="+mn-lt"/>
              </a:rPr>
              <a:t>t</a:t>
            </a:r>
            <a:r>
              <a:rPr lang="en-US" b="1" baseline="-25000" dirty="0" err="1">
                <a:latin typeface="+mn-lt"/>
              </a:rPr>
              <a:t>f</a:t>
            </a:r>
            <a:r>
              <a:rPr lang="en-US" b="1" dirty="0">
                <a:latin typeface="+mn-lt"/>
              </a:rPr>
              <a:t>  &gt;&gt; L </a:t>
            </a:r>
          </a:p>
          <a:p>
            <a:pPr marL="2160000" algn="just">
              <a:buFont typeface="Wingdings" pitchFamily="2" charset="2"/>
              <a:buChar char="v"/>
              <a:defRPr/>
            </a:pPr>
            <a:r>
              <a:rPr lang="en-US" b="1" dirty="0">
                <a:latin typeface="+mn-lt"/>
              </a:rPr>
              <a:t> scales as the incoming </a:t>
            </a:r>
            <a:r>
              <a:rPr lang="en-US" b="1" dirty="0" err="1">
                <a:latin typeface="+mn-lt"/>
              </a:rPr>
              <a:t>parton</a:t>
            </a:r>
            <a:r>
              <a:rPr lang="en-US" b="1" dirty="0">
                <a:latin typeface="+mn-lt"/>
              </a:rPr>
              <a:t> energy E </a:t>
            </a:r>
          </a:p>
          <a:p>
            <a:pPr marL="2160000" algn="just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 cannot be identified with the usual energy loss</a:t>
            </a:r>
            <a:endParaRPr lang="en-US" b="1" dirty="0">
              <a:latin typeface="+mn-lt"/>
            </a:endParaRPr>
          </a:p>
          <a:p>
            <a:pPr marL="2160000" algn="just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 qualitatively similar to Bethe-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Heitler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energy loss</a:t>
            </a:r>
          </a:p>
          <a:p>
            <a:pPr marL="2160000" algn="just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 the Brodsky-Hoyer bound does not apply for large formation times</a:t>
            </a:r>
            <a:endParaRPr lang="en-US" b="1" dirty="0">
              <a:latin typeface="+mn-lt"/>
            </a:endParaRP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Thus, the Gavin-</a:t>
            </a:r>
            <a:r>
              <a:rPr lang="en-US" dirty="0" err="1">
                <a:latin typeface="+mn-lt"/>
              </a:rPr>
              <a:t>Milana</a:t>
            </a:r>
            <a:r>
              <a:rPr lang="en-US" dirty="0">
                <a:latin typeface="+mn-lt"/>
              </a:rPr>
              <a:t> assumption of an “energy loss” scaling as E turns out to be qualitatively valid for </a:t>
            </a:r>
            <a:r>
              <a:rPr lang="en-US" dirty="0" err="1">
                <a:latin typeface="+mn-lt"/>
              </a:rPr>
              <a:t>quarkonium</a:t>
            </a:r>
            <a:r>
              <a:rPr lang="en-US" dirty="0">
                <a:latin typeface="+mn-lt"/>
              </a:rPr>
              <a:t> production provided this “energy loss” is correctly interpreted as the radiated energy associated to the hard process, and not as the energy loss of independent incoming and outgoing color charges. </a:t>
            </a: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Energy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+mn-lt"/>
                <a:cs typeface="+mn-cs"/>
              </a:rPr>
              <a:t>loss</a:t>
            </a:r>
            <a:r>
              <a:rPr lang="es-ES" sz="30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effect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Fractional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energy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loss</a:t>
            </a:r>
            <a:endParaRPr lang="es-ES" sz="3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2571744"/>
            <a:ext cx="9144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>
                <a:latin typeface="+mn-lt"/>
              </a:rPr>
              <a:t>• </a:t>
            </a:r>
            <a:r>
              <a:rPr lang="en-US" b="1" dirty="0">
                <a:latin typeface="+mn-lt"/>
              </a:rPr>
              <a:t>Recently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Arleo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Peigner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Sami) </a:t>
            </a:r>
            <a:r>
              <a:rPr lang="en-US" dirty="0">
                <a:latin typeface="+mn-lt"/>
              </a:rPr>
              <a:t>it has been probed that t</a:t>
            </a:r>
            <a:r>
              <a:rPr lang="es-ES" dirty="0">
                <a:latin typeface="+mn-lt"/>
              </a:rPr>
              <a:t>he </a:t>
            </a:r>
            <a:r>
              <a:rPr lang="es-ES" b="1" dirty="0" err="1">
                <a:solidFill>
                  <a:srgbClr val="C00000"/>
                </a:solidFill>
                <a:latin typeface="+mn-lt"/>
              </a:rPr>
              <a:t>notion</a:t>
            </a:r>
            <a:r>
              <a:rPr lang="es-ES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radiated energy associated 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 lvl="0"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   to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a hard process is more general than the notion of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parton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energy loss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Calibri"/>
              </a:rPr>
              <a:t> </a:t>
            </a:r>
          </a:p>
          <a:p>
            <a:pPr lvl="0"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Calibri"/>
              </a:rPr>
              <a:t>=&gt; </a:t>
            </a:r>
            <a:r>
              <a:rPr lang="en-US" b="1" i="1" dirty="0" smtClean="0">
                <a:solidFill>
                  <a:srgbClr val="C00000"/>
                </a:solidFill>
                <a:latin typeface="Calibri"/>
              </a:rPr>
              <a:t>a fractional energy loss</a:t>
            </a:r>
            <a:r>
              <a:rPr lang="en-US" b="1" dirty="0" smtClean="0">
                <a:solidFill>
                  <a:srgbClr val="C00000"/>
                </a:solidFill>
                <a:latin typeface="Calibri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b="1" dirty="0" smtClean="0">
                <a:solidFill>
                  <a:srgbClr val="C00000"/>
                </a:solidFill>
                <a:latin typeface="Calibri"/>
              </a:rPr>
              <a:t> E </a:t>
            </a:r>
            <a:r>
              <a:rPr lang="en-US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Calibri"/>
              </a:rPr>
              <a:t> E 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s-ES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858280" y="661180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+mj-lt"/>
              </a:rPr>
              <a:t>19</a:t>
            </a:r>
            <a:endParaRPr lang="es-ES" sz="1000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500042"/>
            <a:ext cx="9144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• </a:t>
            </a:r>
            <a:r>
              <a:rPr lang="en-US" b="1" dirty="0" smtClean="0">
                <a:latin typeface="+mn-lt"/>
              </a:rPr>
              <a:t>Usual </a:t>
            </a:r>
            <a:r>
              <a:rPr lang="en-US" b="1" dirty="0">
                <a:latin typeface="+mn-lt"/>
              </a:rPr>
              <a:t>idea: </a:t>
            </a:r>
            <a:r>
              <a:rPr lang="en-US" dirty="0">
                <a:latin typeface="+mn-lt"/>
              </a:rPr>
              <a:t>An energetic </a:t>
            </a:r>
            <a:r>
              <a:rPr lang="en-US" dirty="0" err="1">
                <a:latin typeface="+mn-lt"/>
              </a:rPr>
              <a:t>parton</a:t>
            </a:r>
            <a:r>
              <a:rPr lang="en-US" dirty="0">
                <a:latin typeface="+mn-lt"/>
              </a:rPr>
              <a:t> traveling in a large nuclear medium undergoes </a:t>
            </a:r>
            <a:r>
              <a:rPr lang="en-US" dirty="0" smtClean="0">
                <a:latin typeface="+mn-lt"/>
              </a:rPr>
              <a:t>multiple </a:t>
            </a:r>
            <a:r>
              <a:rPr lang="en-US" dirty="0">
                <a:latin typeface="+mn-lt"/>
              </a:rPr>
              <a:t>elastic 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	       scatterings</a:t>
            </a:r>
            <a:r>
              <a:rPr lang="en-US" dirty="0">
                <a:latin typeface="+mn-lt"/>
              </a:rPr>
              <a:t>, which induce gluon radiation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=&gt; </a:t>
            </a:r>
            <a:r>
              <a:rPr lang="en-US" b="1" i="1" dirty="0" err="1">
                <a:solidFill>
                  <a:srgbClr val="C00000"/>
                </a:solidFill>
                <a:latin typeface="+mn-lt"/>
              </a:rPr>
              <a:t>radiative</a:t>
            </a:r>
            <a:r>
              <a:rPr lang="en-US" b="1" i="1" dirty="0">
                <a:solidFill>
                  <a:srgbClr val="C00000"/>
                </a:solidFill>
                <a:latin typeface="+mn-lt"/>
              </a:rPr>
              <a:t> energy loss 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(BDMPS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b="1" i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n-US" sz="900" i="1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• Intuitively: </a:t>
            </a:r>
            <a:r>
              <a:rPr lang="en-US" dirty="0">
                <a:latin typeface="+mn-lt"/>
              </a:rPr>
              <a:t>due to </a:t>
            </a:r>
            <a:r>
              <a:rPr lang="en-US" dirty="0" err="1">
                <a:latin typeface="+mn-lt"/>
              </a:rPr>
              <a:t>parton</a:t>
            </a:r>
            <a:r>
              <a:rPr lang="en-US" dirty="0">
                <a:latin typeface="+mn-lt"/>
              </a:rPr>
              <a:t> energy loss, a hard QCD process probes the incoming PDFs </a:t>
            </a:r>
            <a:r>
              <a:rPr lang="en-US" dirty="0" smtClean="0">
                <a:latin typeface="+mn-lt"/>
              </a:rPr>
              <a:t>at </a:t>
            </a:r>
            <a:r>
              <a:rPr lang="en-US" dirty="0">
                <a:latin typeface="+mn-lt"/>
              </a:rPr>
              <a:t>higher </a:t>
            </a:r>
            <a:r>
              <a:rPr lang="en-US" dirty="0" smtClean="0">
                <a:latin typeface="+mn-lt"/>
              </a:rPr>
              <a:t>  	       x</a:t>
            </a:r>
            <a:r>
              <a:rPr lang="en-US" dirty="0">
                <a:latin typeface="+mn-lt"/>
              </a:rPr>
              <a:t>, where they are suppressed, leading to nuclear suppression</a:t>
            </a:r>
          </a:p>
          <a:p>
            <a:pPr>
              <a:defRPr/>
            </a:pPr>
            <a:endParaRPr lang="en-US" sz="800" dirty="0">
              <a:latin typeface="+mn-lt"/>
            </a:endParaRPr>
          </a:p>
          <a:p>
            <a:pPr>
              <a:defRPr/>
            </a:pPr>
            <a:r>
              <a:rPr lang="en-US" b="1" dirty="0">
                <a:latin typeface="+mn-lt"/>
              </a:rPr>
              <a:t>• The problem: </a:t>
            </a:r>
            <a:r>
              <a:rPr lang="en-US" dirty="0">
                <a:latin typeface="+mn-lt"/>
              </a:rPr>
              <a:t>This energy loss is subject to the LPM </a:t>
            </a:r>
            <a:r>
              <a:rPr lang="en-US" dirty="0" smtClean="0">
                <a:latin typeface="+mn-lt"/>
              </a:rPr>
              <a:t>bound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(Brodsky-Hoyer)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	             =&gt; </a:t>
            </a:r>
            <a:r>
              <a:rPr lang="en-US" b="1" dirty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E is limited and does not scale with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E </a:t>
            </a:r>
            <a:r>
              <a:rPr lang="en-US" dirty="0" smtClean="0">
                <a:latin typeface="Calibri"/>
              </a:rPr>
              <a:t>=&gt;negligible effect  at RHIC and LHC</a:t>
            </a:r>
            <a:endParaRPr lang="en-US" dirty="0">
              <a:latin typeface="+mn-lt"/>
            </a:endParaRPr>
          </a:p>
        </p:txBody>
      </p:sp>
      <p:sp>
        <p:nvSpPr>
          <p:cNvPr id="13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21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1397675"/>
            <a:ext cx="89297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Independently of the gluon PDF parameterization, this energy loss will induce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For 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ϒ</a:t>
            </a:r>
            <a:r>
              <a:rPr lang="es-ES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	</a:t>
            </a:r>
            <a:r>
              <a:rPr lang="es-ES" dirty="0" smtClean="0">
                <a:latin typeface="Times New Roman"/>
                <a:cs typeface="Times New Roman"/>
              </a:rPr>
              <a:t>				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  <a:cs typeface="Times New Roman"/>
              </a:rPr>
              <a:t>For</a:t>
            </a:r>
            <a:r>
              <a:rPr lang="es-ES" b="1" dirty="0" smtClean="0">
                <a:solidFill>
                  <a:srgbClr val="C00000"/>
                </a:solidFill>
                <a:latin typeface="+mn-lt"/>
                <a:cs typeface="Times New Roman"/>
              </a:rPr>
              <a:t> J/</a:t>
            </a:r>
            <a:r>
              <a:rPr lang="es-ES" b="1" dirty="0" smtClean="0">
                <a:solidFill>
                  <a:srgbClr val="C00000"/>
                </a:solidFill>
                <a:latin typeface="+mn-lt"/>
                <a:cs typeface="Times New Roman"/>
                <a:sym typeface="Symbol"/>
              </a:rPr>
              <a:t>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 lvl="0">
              <a:defRPr/>
            </a:pPr>
            <a:r>
              <a:rPr lang="en-US" dirty="0" smtClean="0">
                <a:latin typeface="+mn-lt"/>
              </a:rPr>
              <a:t> a suppression of  80% - 90%  at mid y	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 suppression of  80% - 90%  at mid y	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a suppression of 65% -85%at forward y	a suppression of 70% -80%at forward y</a:t>
            </a:r>
            <a:endParaRPr lang="es-ES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sz="600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Due to </a:t>
            </a:r>
            <a:r>
              <a:rPr lang="en-US" dirty="0" err="1" smtClean="0">
                <a:latin typeface="+mn-lt"/>
              </a:rPr>
              <a:t>t</a:t>
            </a:r>
            <a:r>
              <a:rPr lang="en-US" baseline="-25000" dirty="0" err="1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  of the order of nuclear size, this </a:t>
            </a:r>
            <a:r>
              <a:rPr lang="en-US" dirty="0">
                <a:latin typeface="+mn-lt"/>
              </a:rPr>
              <a:t>energy loss </a:t>
            </a:r>
            <a:r>
              <a:rPr lang="en-US" dirty="0" smtClean="0">
                <a:latin typeface="+mn-lt"/>
              </a:rPr>
              <a:t>is not applicable in the backward y</a:t>
            </a: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err="1" smtClean="0">
                <a:solidFill>
                  <a:srgbClr val="C00000"/>
                </a:solidFill>
                <a:latin typeface="+mn-lt"/>
                <a:cs typeface="+mn-cs"/>
              </a:rPr>
              <a:t>Energy</a:t>
            </a:r>
            <a:r>
              <a:rPr lang="es-ES" sz="30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+mn-lt"/>
                <a:cs typeface="+mn-cs"/>
              </a:rPr>
              <a:t>loss</a:t>
            </a:r>
            <a:r>
              <a:rPr lang="es-ES" sz="30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+mn-lt"/>
                <a:cs typeface="+mn-cs"/>
              </a:rPr>
              <a:t>effect</a:t>
            </a:r>
            <a:endParaRPr lang="es-ES" sz="3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858280" y="661180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latin typeface="+mj-lt"/>
              </a:rPr>
              <a:t>20</a:t>
            </a:r>
            <a:endParaRPr lang="es-ES" sz="1000" dirty="0">
              <a:latin typeface="+mj-lt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937193" cy="6477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3643306" y="3143248"/>
            <a:ext cx="2000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Note that this “loss” is not the loss of an independent </a:t>
            </a:r>
            <a:r>
              <a:rPr lang="en-US" dirty="0" err="1" smtClean="0">
                <a:latin typeface="+mn-lt"/>
              </a:rPr>
              <a:t>parton</a:t>
            </a:r>
            <a:r>
              <a:rPr lang="en-US" dirty="0" smtClean="0">
                <a:latin typeface="+mn-lt"/>
              </a:rPr>
              <a:t> suddenly produced, but the amount of gluon radiation associated to the </a:t>
            </a:r>
            <a:r>
              <a:rPr lang="en-US" dirty="0" err="1" smtClean="0">
                <a:latin typeface="+mn-lt"/>
              </a:rPr>
              <a:t>quarkonium</a:t>
            </a:r>
            <a:r>
              <a:rPr lang="en-US" dirty="0" smtClean="0">
                <a:latin typeface="+mn-lt"/>
              </a:rPr>
              <a:t> production process</a:t>
            </a:r>
            <a:endParaRPr lang="es-ES" dirty="0">
              <a:latin typeface="+mn-lt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3257617" cy="32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562" y="3071811"/>
            <a:ext cx="35451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0" y="221455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• If we </a:t>
            </a:r>
            <a:r>
              <a:rPr lang="en-US" sz="2400" dirty="0" err="1">
                <a:latin typeface="Calibri" pitchFamily="34" charset="0"/>
              </a:rPr>
              <a:t>focalise</a:t>
            </a:r>
            <a:r>
              <a:rPr lang="en-US" sz="2400" dirty="0">
                <a:latin typeface="Calibri" pitchFamily="34" charset="0"/>
              </a:rPr>
              <a:t> on  </a:t>
            </a:r>
            <a:r>
              <a:rPr lang="en-US" sz="2400" b="1" dirty="0" err="1">
                <a:latin typeface="Calibri" pitchFamily="34" charset="0"/>
              </a:rPr>
              <a:t>p+A</a:t>
            </a:r>
            <a:r>
              <a:rPr lang="en-US" sz="2400" dirty="0">
                <a:latin typeface="Calibri" pitchFamily="34" charset="0"/>
              </a:rPr>
              <a:t> data (where no QGP is possible</a:t>
            </a:r>
            <a:r>
              <a:rPr lang="en-US" sz="2400" dirty="0" smtClean="0">
                <a:latin typeface="Calibri" pitchFamily="34" charset="0"/>
              </a:rPr>
              <a:t>) 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dirty="0" smtClean="0">
                <a:latin typeface="Calibri" pitchFamily="34" charset="0"/>
              </a:rPr>
              <a:t>	only </a:t>
            </a:r>
            <a:r>
              <a:rPr lang="en-US" sz="2400" dirty="0">
                <a:latin typeface="Calibri" pitchFamily="34" charset="0"/>
              </a:rPr>
              <a:t>cold nuclear matter (CNM) effects are in </a:t>
            </a:r>
            <a:r>
              <a:rPr lang="en-US" sz="2400" dirty="0" smtClean="0">
                <a:latin typeface="Calibri" pitchFamily="34" charset="0"/>
              </a:rPr>
              <a:t>play:</a:t>
            </a:r>
            <a:endParaRPr lang="en-US" sz="2400" dirty="0">
              <a:latin typeface="Calibri" pitchFamily="34" charset="0"/>
            </a:endParaRPr>
          </a:p>
          <a:p>
            <a:pPr algn="ctr"/>
            <a:r>
              <a:rPr lang="es-ES" sz="2400" dirty="0">
                <a:latin typeface="Calibri" pitchFamily="34" charset="0"/>
              </a:rPr>
              <a:t>  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dirty="0" err="1">
                <a:solidFill>
                  <a:srgbClr val="C00000"/>
                </a:solidFill>
                <a:latin typeface="Calibri" pitchFamily="34" charset="0"/>
              </a:rPr>
              <a:t>shadowing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dirty="0">
                <a:latin typeface="Calibri" pitchFamily="34" charset="0"/>
              </a:rPr>
              <a:t>and </a:t>
            </a:r>
            <a:r>
              <a:rPr lang="es-ES" sz="2400" dirty="0">
                <a:solidFill>
                  <a:srgbClr val="C00000"/>
                </a:solidFill>
                <a:latin typeface="Calibri" pitchFamily="34" charset="0"/>
              </a:rPr>
              <a:t>nuclear </a:t>
            </a:r>
            <a:r>
              <a:rPr lang="es-ES" sz="2400" dirty="0" err="1" smtClean="0">
                <a:solidFill>
                  <a:srgbClr val="C00000"/>
                </a:solidFill>
                <a:latin typeface="Calibri" pitchFamily="34" charset="0"/>
              </a:rPr>
              <a:t>absorption</a:t>
            </a:r>
            <a:endParaRPr lang="es-E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</a:rPr>
              <a:t>EMC </a:t>
            </a:r>
            <a:r>
              <a:rPr lang="es-ES" sz="2400" dirty="0" smtClean="0">
                <a:latin typeface="Calibri" pitchFamily="34" charset="0"/>
              </a:rPr>
              <a:t>and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Calibri" pitchFamily="34" charset="0"/>
              </a:rPr>
              <a:t>energy</a:t>
            </a:r>
            <a:r>
              <a:rPr lang="es-E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solidFill>
                  <a:srgbClr val="C00000"/>
                </a:solidFill>
                <a:latin typeface="Calibri" pitchFamily="34" charset="0"/>
              </a:rPr>
              <a:t>loss</a:t>
            </a:r>
            <a:endParaRPr lang="es-E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0" name="17 Conector angular"/>
          <p:cNvCxnSpPr/>
          <p:nvPr/>
        </p:nvCxnSpPr>
        <p:spPr>
          <a:xfrm rot="5400000" flipH="1" flipV="1">
            <a:off x="7501752" y="2856702"/>
            <a:ext cx="157163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917989"/>
            <a:ext cx="2604786" cy="20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Conclusions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….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if</a:t>
            </a:r>
            <a:r>
              <a:rPr lang="es-ES" sz="32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  <a:cs typeface="+mn-cs"/>
              </a:rPr>
              <a:t>any</a:t>
            </a:r>
            <a:endParaRPr lang="es-E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0" y="785794"/>
            <a:ext cx="8878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• A lot of work trying to understand </a:t>
            </a:r>
            <a:r>
              <a:rPr lang="en-US" sz="2400" b="1" dirty="0">
                <a:latin typeface="Calibri" pitchFamily="34" charset="0"/>
              </a:rPr>
              <a:t>A+A </a:t>
            </a:r>
            <a:r>
              <a:rPr lang="en-US" sz="2400" dirty="0">
                <a:latin typeface="Calibri" pitchFamily="34" charset="0"/>
              </a:rPr>
              <a:t>data (since J/</a:t>
            </a:r>
            <a:r>
              <a:rPr lang="en-US" sz="2400" dirty="0">
                <a:latin typeface="Symbol" pitchFamily="18" charset="2"/>
              </a:rPr>
              <a:t>y </a:t>
            </a:r>
            <a:r>
              <a:rPr lang="en-US" sz="2400" b="1" dirty="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 dirty="0">
                <a:latin typeface="Calibri" pitchFamily="34" charset="0"/>
              </a:rPr>
              <a:t> QGP signal)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• In fact, the question is even more fundamental: </a:t>
            </a:r>
            <a:r>
              <a:rPr lang="en-US" sz="2400" b="1" dirty="0" err="1">
                <a:latin typeface="Calibri" pitchFamily="34" charset="0"/>
              </a:rPr>
              <a:t>p+p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data</a:t>
            </a:r>
          </a:p>
          <a:p>
            <a:r>
              <a:rPr lang="en-US" sz="2400" dirty="0">
                <a:latin typeface="Calibri" pitchFamily="34" charset="0"/>
              </a:rPr>
              <a:t>   we do not know the specific production kinematics at a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partonic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level: </a:t>
            </a: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			    (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2→2,3,4)  </a:t>
            </a:r>
            <a:r>
              <a:rPr lang="en-US" sz="2400" dirty="0" err="1">
                <a:latin typeface="Calibri" pitchFamily="34" charset="0"/>
              </a:rPr>
              <a:t>vs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 (2→1) </a:t>
            </a: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es-E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28" y="1357298"/>
            <a:ext cx="5989637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 err="1">
                <a:latin typeface="+mn-lt"/>
              </a:rPr>
              <a:t>Quarkonium</a:t>
            </a:r>
            <a:r>
              <a:rPr lang="es-ES" sz="2800" dirty="0">
                <a:latin typeface="+mn-lt"/>
              </a:rPr>
              <a:t> as a </a:t>
            </a:r>
            <a:r>
              <a:rPr lang="es-ES" sz="2800" dirty="0" err="1">
                <a:latin typeface="+mn-lt"/>
              </a:rPr>
              <a:t>hint</a:t>
            </a:r>
            <a:r>
              <a:rPr lang="es-ES" sz="2800" dirty="0">
                <a:latin typeface="+mn-lt"/>
              </a:rPr>
              <a:t> of </a:t>
            </a:r>
            <a:r>
              <a:rPr lang="es-ES" sz="2800" dirty="0" err="1">
                <a:latin typeface="+mn-lt"/>
              </a:rPr>
              <a:t>deconfinement</a:t>
            </a:r>
            <a:endParaRPr lang="es-ES" sz="2800" dirty="0"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24069" y="3786188"/>
            <a:ext cx="5291137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 err="1">
                <a:latin typeface="+mn-lt"/>
              </a:rPr>
              <a:t>Quarkonium</a:t>
            </a:r>
            <a:r>
              <a:rPr lang="es-ES" sz="2800" dirty="0">
                <a:latin typeface="+mn-lt"/>
              </a:rPr>
              <a:t> as a </a:t>
            </a:r>
            <a:r>
              <a:rPr lang="es-ES" sz="2800" dirty="0" err="1">
                <a:latin typeface="+mn-lt"/>
              </a:rPr>
              <a:t>hint</a:t>
            </a:r>
            <a:r>
              <a:rPr lang="es-ES" sz="2800" dirty="0">
                <a:latin typeface="+mn-lt"/>
              </a:rPr>
              <a:t> of </a:t>
            </a:r>
            <a:r>
              <a:rPr lang="es-ES" sz="2800" dirty="0" err="1">
                <a:latin typeface="+mn-lt"/>
              </a:rPr>
              <a:t>coherence</a:t>
            </a:r>
            <a:endParaRPr lang="es-ES" sz="2800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365390" y="5929330"/>
            <a:ext cx="4421188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 err="1">
                <a:latin typeface="+mn-lt"/>
              </a:rPr>
              <a:t>Quarkonium</a:t>
            </a:r>
            <a:r>
              <a:rPr lang="es-ES" sz="2800" dirty="0">
                <a:latin typeface="+mn-lt"/>
              </a:rPr>
              <a:t> as a </a:t>
            </a:r>
            <a:r>
              <a:rPr lang="es-ES" sz="2800" dirty="0" err="1">
                <a:latin typeface="+mn-lt"/>
              </a:rPr>
              <a:t>hint</a:t>
            </a:r>
            <a:r>
              <a:rPr lang="es-ES" sz="2800" dirty="0">
                <a:latin typeface="+mn-lt"/>
              </a:rPr>
              <a:t> of QCD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893642" y="66118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smtClean="0">
                <a:latin typeface="+mj-lt"/>
              </a:rPr>
              <a:t>1</a:t>
            </a:r>
            <a:endParaRPr lang="es-ES" sz="1000" dirty="0"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76713" y="1357298"/>
            <a:ext cx="83869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n-lt"/>
              </a:rPr>
              <a:t>QGP</a:t>
            </a:r>
            <a:endParaRPr lang="es-ES" sz="2800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12187" y="3763036"/>
            <a:ext cx="946093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+mn-lt"/>
              </a:rPr>
              <a:t>nPDF</a:t>
            </a:r>
            <a:endParaRPr lang="es-ES" sz="2800" dirty="0"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948151" y="5906176"/>
            <a:ext cx="83869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n-lt"/>
              </a:rPr>
              <a:t>QCD</a:t>
            </a:r>
            <a:endParaRPr lang="es-ES" sz="2800" dirty="0">
              <a:latin typeface="+mn-lt"/>
            </a:endParaRPr>
          </a:p>
        </p:txBody>
      </p:sp>
      <p:cxnSp>
        <p:nvCxnSpPr>
          <p:cNvPr id="18" name="17 Conector angular"/>
          <p:cNvCxnSpPr/>
          <p:nvPr/>
        </p:nvCxnSpPr>
        <p:spPr>
          <a:xfrm rot="5400000" flipH="1" flipV="1">
            <a:off x="7608909" y="5035561"/>
            <a:ext cx="150019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643802" y="2567812"/>
            <a:ext cx="1542487" cy="369332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+mn-lt"/>
              </a:rPr>
              <a:t>LHC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p+Pb</a:t>
            </a:r>
            <a:r>
              <a:rPr lang="es-E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run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10 Marcador de pie de página"/>
          <p:cNvSpPr txBox="1">
            <a:spLocks/>
          </p:cNvSpPr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57166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200" dirty="0">
              <a:latin typeface="+mn-lt"/>
            </a:endParaRPr>
          </a:p>
          <a:p>
            <a:endParaRPr lang="es-E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• Are </a:t>
            </a:r>
            <a:r>
              <a:rPr lang="en-US" sz="2200" dirty="0">
                <a:latin typeface="+mn-lt"/>
              </a:rPr>
              <a:t>there any other effects, not related to </a:t>
            </a:r>
            <a:r>
              <a:rPr lang="en-US" sz="2200" dirty="0" err="1">
                <a:latin typeface="+mn-lt"/>
              </a:rPr>
              <a:t>colour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screening, that </a:t>
            </a:r>
            <a:r>
              <a:rPr lang="en-US" sz="2200" dirty="0">
                <a:latin typeface="+mn-lt"/>
              </a:rPr>
              <a:t>may induce </a:t>
            </a:r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  a suppression </a:t>
            </a:r>
            <a:r>
              <a:rPr lang="en-US" sz="2200" dirty="0">
                <a:latin typeface="+mn-lt"/>
              </a:rPr>
              <a:t>of </a:t>
            </a:r>
            <a:r>
              <a:rPr lang="en-US" sz="2200" dirty="0" err="1">
                <a:latin typeface="+mn-lt"/>
              </a:rPr>
              <a:t>quarkonium</a:t>
            </a:r>
            <a:r>
              <a:rPr lang="en-US" sz="2200" dirty="0">
                <a:latin typeface="+mn-lt"/>
              </a:rPr>
              <a:t> states ? </a:t>
            </a:r>
            <a:endParaRPr lang="en-US" sz="2200" dirty="0" smtClean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• Can the melting temperature(s) be uniquely determined ?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• Are there effects that can induce an enhancement of </a:t>
            </a:r>
            <a:r>
              <a:rPr lang="en-US" sz="2200" dirty="0" err="1" smtClean="0">
                <a:latin typeface="+mn-lt"/>
              </a:rPr>
              <a:t>quarkonium</a:t>
            </a:r>
            <a:r>
              <a:rPr lang="en-US" sz="2200" dirty="0" smtClean="0">
                <a:latin typeface="+mn-lt"/>
              </a:rPr>
              <a:t>? </a:t>
            </a:r>
            <a:endParaRPr lang="en-US" sz="2200" dirty="0">
              <a:latin typeface="+mn-lt"/>
            </a:endParaRPr>
          </a:p>
          <a:p>
            <a:endParaRPr lang="es-E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• Is </a:t>
            </a:r>
            <a:r>
              <a:rPr lang="en-US" sz="2200" dirty="0">
                <a:latin typeface="+mn-lt"/>
              </a:rPr>
              <a:t>it possible to define a “reference”(i.e. </a:t>
            </a:r>
            <a:r>
              <a:rPr lang="en-US" sz="2200" dirty="0" smtClean="0">
                <a:latin typeface="+mn-lt"/>
              </a:rPr>
              <a:t>unsuppressed) process </a:t>
            </a:r>
            <a:r>
              <a:rPr lang="en-US" sz="2200" dirty="0">
                <a:latin typeface="+mn-lt"/>
              </a:rPr>
              <a:t>in order to </a:t>
            </a:r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  properly define </a:t>
            </a:r>
            <a:r>
              <a:rPr lang="en-US" sz="2200" dirty="0" err="1">
                <a:latin typeface="+mn-lt"/>
              </a:rPr>
              <a:t>quarkonium</a:t>
            </a:r>
            <a:r>
              <a:rPr lang="en-US" sz="2200" dirty="0">
                <a:latin typeface="+mn-lt"/>
              </a:rPr>
              <a:t> suppression ?</a:t>
            </a:r>
          </a:p>
          <a:p>
            <a:endParaRPr lang="es-E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• Do </a:t>
            </a:r>
            <a:r>
              <a:rPr lang="en-US" sz="2200" dirty="0">
                <a:latin typeface="+mn-lt"/>
              </a:rPr>
              <a:t>we understand </a:t>
            </a:r>
            <a:r>
              <a:rPr lang="en-US" sz="2200" dirty="0" err="1">
                <a:latin typeface="+mn-lt"/>
              </a:rPr>
              <a:t>charmonium</a:t>
            </a:r>
            <a:r>
              <a:rPr lang="en-US" sz="2200" dirty="0">
                <a:latin typeface="+mn-lt"/>
              </a:rPr>
              <a:t> production in elementary 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p+p</a:t>
            </a:r>
            <a:r>
              <a:rPr lang="en-US" sz="2200" dirty="0" smtClean="0">
                <a:latin typeface="+mn-lt"/>
              </a:rPr>
              <a:t> </a:t>
            </a:r>
            <a:r>
              <a:rPr lang="es-ES" sz="2200" dirty="0" err="1" smtClean="0">
                <a:latin typeface="+mn-lt"/>
              </a:rPr>
              <a:t>collisions</a:t>
            </a:r>
            <a:r>
              <a:rPr lang="es-ES" sz="2200" dirty="0">
                <a:latin typeface="+mn-lt"/>
              </a:rPr>
              <a:t>?</a:t>
            </a:r>
          </a:p>
          <a:p>
            <a:endParaRPr lang="es-E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• Do </a:t>
            </a:r>
            <a:r>
              <a:rPr lang="en-US" sz="2200" dirty="0">
                <a:latin typeface="+mn-lt"/>
              </a:rPr>
              <a:t>experimental observations fit in a coherent picture 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...but the story is not so simple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86116" y="5814972"/>
            <a:ext cx="2909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Let’s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start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by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C00000"/>
                </a:solidFill>
                <a:latin typeface="+mn-lt"/>
              </a:rPr>
              <a:t>end</a:t>
            </a:r>
            <a:r>
              <a:rPr lang="es-ES" sz="2200" b="1" dirty="0" smtClean="0">
                <a:solidFill>
                  <a:srgbClr val="C00000"/>
                </a:solidFill>
                <a:latin typeface="+mn-lt"/>
              </a:rPr>
              <a:t>….</a:t>
            </a:r>
            <a:endParaRPr lang="es-ES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43372" y="3500438"/>
            <a:ext cx="663002" cy="3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</a:rPr>
              <a:t>Experimental </a:t>
            </a:r>
            <a:r>
              <a:rPr lang="es-ES" sz="3200" dirty="0" err="1" smtClean="0">
                <a:solidFill>
                  <a:srgbClr val="C00000"/>
                </a:solidFill>
              </a:rPr>
              <a:t>situation</a:t>
            </a:r>
            <a:r>
              <a:rPr lang="es-ES" sz="3200" dirty="0" smtClean="0">
                <a:solidFill>
                  <a:srgbClr val="C00000"/>
                </a:solidFill>
              </a:rPr>
              <a:t> 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strange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J/</a:t>
            </a:r>
            <a:r>
              <a:rPr lang="es-ES" sz="32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</a:rPr>
              <a:t>behaviour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 l="1259" r="6294"/>
          <a:stretch>
            <a:fillRect/>
          </a:stretch>
        </p:blipFill>
        <p:spPr bwMode="auto">
          <a:xfrm>
            <a:off x="5479161" y="2889739"/>
            <a:ext cx="3664840" cy="375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0" y="642918"/>
            <a:ext cx="5286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990000"/>
                </a:solidFill>
                <a:latin typeface="+mj-lt"/>
              </a:rPr>
              <a:t>• J/</a:t>
            </a:r>
            <a:r>
              <a:rPr lang="es-ES" sz="2200" b="1" dirty="0" smtClean="0">
                <a:solidFill>
                  <a:srgbClr val="990000"/>
                </a:solidFill>
                <a:latin typeface="Symbol" pitchFamily="18" charset="2"/>
              </a:rPr>
              <a:t>Y</a:t>
            </a:r>
            <a:r>
              <a:rPr lang="es-ES" sz="2200" b="1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j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j-lt"/>
              </a:rPr>
              <a:t> at SPS </a:t>
            </a:r>
          </a:p>
          <a:p>
            <a:r>
              <a:rPr lang="en-US" sz="2200" dirty="0" smtClean="0">
                <a:latin typeface="+mj-lt"/>
              </a:rPr>
              <a:t>   Suppression beyond  nuclear absorption</a:t>
            </a:r>
          </a:p>
          <a:p>
            <a:r>
              <a:rPr lang="en-US" sz="2200" dirty="0" smtClean="0">
                <a:latin typeface="+mj-lt"/>
              </a:rPr>
              <a:t>   observed in central </a:t>
            </a:r>
            <a:r>
              <a:rPr lang="en-US" sz="2200" dirty="0" err="1" smtClean="0">
                <a:latin typeface="+mj-lt"/>
              </a:rPr>
              <a:t>Pb+Pb</a:t>
            </a:r>
            <a:r>
              <a:rPr lang="en-US" sz="2200" dirty="0" smtClean="0">
                <a:latin typeface="+mj-lt"/>
              </a:rPr>
              <a:t> at √s ~ 17 </a:t>
            </a:r>
            <a:r>
              <a:rPr lang="en-US" sz="2200" dirty="0" err="1" smtClean="0">
                <a:latin typeface="+mj-lt"/>
              </a:rPr>
              <a:t>GeV</a:t>
            </a:r>
            <a:endParaRPr lang="en-US" sz="2200" dirty="0" smtClean="0">
              <a:latin typeface="+mj-lt"/>
            </a:endParaRPr>
          </a:p>
          <a:p>
            <a:endParaRPr lang="es-ES" sz="2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3115575"/>
            <a:ext cx="5500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• J/</a:t>
            </a:r>
            <a:r>
              <a:rPr lang="es-ES" sz="2200" b="1" dirty="0" smtClean="0">
                <a:solidFill>
                  <a:srgbClr val="990000"/>
                </a:solidFill>
                <a:latin typeface="Symbol" pitchFamily="18" charset="2"/>
              </a:rPr>
              <a:t>Y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at RHIC</a:t>
            </a:r>
          </a:p>
          <a:p>
            <a:r>
              <a:rPr lang="en-US" sz="2200" dirty="0" smtClean="0">
                <a:latin typeface="+mn-lt"/>
              </a:rPr>
              <a:t>   J/</a:t>
            </a:r>
            <a:r>
              <a:rPr lang="en-US" sz="2200" dirty="0" smtClean="0">
                <a:latin typeface="Symbol" pitchFamily="18" charset="2"/>
              </a:rPr>
              <a:t>Y</a:t>
            </a:r>
            <a:r>
              <a:rPr lang="en-US" sz="2200" dirty="0" smtClean="0">
                <a:latin typeface="+mn-lt"/>
              </a:rPr>
              <a:t> are suppressed,  but not as much as   </a:t>
            </a:r>
          </a:p>
          <a:p>
            <a:r>
              <a:rPr lang="en-US" sz="2200" dirty="0" smtClean="0">
                <a:latin typeface="+mn-lt"/>
              </a:rPr>
              <a:t>  expected if we have complete color screening</a:t>
            </a:r>
            <a:endParaRPr lang="en-US" dirty="0" smtClean="0">
              <a:latin typeface="+mn-lt"/>
            </a:endParaRPr>
          </a:p>
          <a:p>
            <a:endParaRPr lang="es-ES" dirty="0"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4572008"/>
            <a:ext cx="578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Same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amount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of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 at RHIC and SPS </a:t>
            </a:r>
          </a:p>
          <a:p>
            <a:endParaRPr lang="es-ES" sz="800" b="1" dirty="0" smtClean="0">
              <a:solidFill>
                <a:srgbClr val="990000"/>
              </a:solidFill>
              <a:latin typeface="+mn-lt"/>
            </a:endParaRPr>
          </a:p>
          <a:p>
            <a:endParaRPr lang="es-ES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5500702"/>
            <a:ext cx="520206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• At LHC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the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situation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is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still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not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clear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but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…</a:t>
            </a:r>
          </a:p>
          <a:p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 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amount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of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suppression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similar </a:t>
            </a:r>
            <a:r>
              <a:rPr lang="es-ES" sz="2200" b="1" dirty="0" err="1" smtClean="0">
                <a:solidFill>
                  <a:srgbClr val="990000"/>
                </a:solidFill>
                <a:latin typeface="+mn-lt"/>
              </a:rPr>
              <a:t>to</a:t>
            </a:r>
            <a:r>
              <a:rPr lang="es-ES" sz="2200" b="1" dirty="0" smtClean="0">
                <a:solidFill>
                  <a:srgbClr val="990000"/>
                </a:solidFill>
                <a:latin typeface="+mn-lt"/>
              </a:rPr>
              <a:t> RHIC ¿?</a:t>
            </a:r>
          </a:p>
          <a:p>
            <a:endParaRPr lang="es-ES" dirty="0">
              <a:latin typeface="+mn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1453" y="642918"/>
            <a:ext cx="2322513" cy="2224087"/>
          </a:xfrm>
          <a:prstGeom prst="rect">
            <a:avLst/>
          </a:prstGeom>
          <a:noFill/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2844" y="1820938"/>
            <a:ext cx="61436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0000"/>
                </a:solidFill>
                <a:latin typeface="+mn-lt"/>
              </a:rPr>
              <a:t>CERN communicate</a:t>
            </a:r>
            <a:r>
              <a:rPr lang="en-GB" dirty="0" smtClean="0">
                <a:solidFill>
                  <a:srgbClr val="000000"/>
                </a:solidFill>
                <a:latin typeface="+mn-lt"/>
              </a:rPr>
              <a:t>: SPS results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presented </a:t>
            </a:r>
            <a:r>
              <a:rPr lang="en-GB" b="1" i="1" dirty="0">
                <a:solidFill>
                  <a:srgbClr val="000000"/>
                </a:solidFill>
                <a:latin typeface="+mn-lt"/>
              </a:rPr>
              <a:t>a compelling evidence for the existence of a new state of matter in which quarks, instead of being bound up into more complex particles such as protons and neutrons are liberated to roam freely.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1406" y="4143380"/>
            <a:ext cx="19533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err="1" smtClean="0">
                <a:latin typeface="+mn-lt"/>
              </a:rPr>
              <a:t>Puzzle</a:t>
            </a:r>
            <a:r>
              <a:rPr lang="es-ES" sz="2200" dirty="0" smtClean="0">
                <a:latin typeface="+mn-lt"/>
              </a:rPr>
              <a:t> at RHIC: </a:t>
            </a:r>
            <a:endParaRPr lang="es-ES" sz="2200" dirty="0">
              <a:latin typeface="+mn-lt"/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3251014" y="4957776"/>
            <a:ext cx="1301959" cy="369332"/>
          </a:xfrm>
          <a:prstGeom prst="rect">
            <a:avLst/>
          </a:prstGeom>
          <a:solidFill>
            <a:srgbClr val="FFFF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+mn-lt"/>
              </a:rPr>
              <a:t>√</a:t>
            </a:r>
            <a:r>
              <a:rPr lang="es-ES" sz="1800" dirty="0">
                <a:solidFill>
                  <a:schemeClr val="tx1"/>
                </a:solidFill>
                <a:latin typeface="+mn-lt"/>
              </a:rPr>
              <a:t>s≈200 </a:t>
            </a:r>
            <a:r>
              <a:rPr lang="es-ES" sz="1800" dirty="0" err="1">
                <a:solidFill>
                  <a:schemeClr val="tx1"/>
                </a:solidFill>
                <a:latin typeface="+mn-lt"/>
              </a:rPr>
              <a:t>GeV</a:t>
            </a:r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4500562" y="4957776"/>
            <a:ext cx="1132041" cy="369332"/>
          </a:xfrm>
          <a:prstGeom prst="rect">
            <a:avLst/>
          </a:prstGeom>
          <a:solidFill>
            <a:srgbClr val="FFFF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+mn-lt"/>
              </a:rPr>
              <a:t>√</a:t>
            </a:r>
            <a:r>
              <a:rPr lang="es-ES" sz="1800" dirty="0">
                <a:solidFill>
                  <a:schemeClr val="tx1"/>
                </a:solidFill>
                <a:latin typeface="+mn-lt"/>
              </a:rPr>
              <a:t>s≈</a:t>
            </a:r>
            <a:r>
              <a:rPr lang="es-ES" sz="1800" dirty="0" smtClean="0">
                <a:solidFill>
                  <a:schemeClr val="tx1"/>
                </a:solidFill>
                <a:latin typeface="+mn-lt"/>
              </a:rPr>
              <a:t>20GeV</a:t>
            </a:r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 l="5608" r="2243" b="2236"/>
          <a:stretch>
            <a:fillRect/>
          </a:stretch>
        </p:blipFill>
        <p:spPr bwMode="auto">
          <a:xfrm>
            <a:off x="5572082" y="2918156"/>
            <a:ext cx="3571980" cy="36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Elipse"/>
          <p:cNvSpPr/>
          <p:nvPr/>
        </p:nvSpPr>
        <p:spPr>
          <a:xfrm>
            <a:off x="5500694" y="6215082"/>
            <a:ext cx="214314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" grpId="0"/>
      <p:bldP spid="19" grpId="0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97280" y="1042669"/>
            <a:ext cx="476797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FF00FF"/>
                </a:solidFill>
              </a:rPr>
              <a:t>CGC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5201" y="5705879"/>
            <a:ext cx="512961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09120" y="3689668"/>
            <a:ext cx="2352375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200" dirty="0" err="1">
                <a:solidFill>
                  <a:srgbClr val="0099FF"/>
                </a:solidFill>
              </a:rPr>
              <a:t>pomeron</a:t>
            </a:r>
            <a:r>
              <a:rPr lang="en-GB" sz="2200" dirty="0">
                <a:solidFill>
                  <a:srgbClr val="0099FF"/>
                </a:solidFill>
              </a:rPr>
              <a:t> shadowing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29388" y="3000372"/>
            <a:ext cx="1940147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200" dirty="0">
                <a:solidFill>
                  <a:srgbClr val="2323DC"/>
                </a:solidFill>
              </a:rPr>
              <a:t>gluon shadowing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43372" y="785794"/>
            <a:ext cx="2155077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200" dirty="0">
                <a:solidFill>
                  <a:srgbClr val="000080"/>
                </a:solidFill>
              </a:rPr>
              <a:t>nuclear absorption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59520" y="4801464"/>
            <a:ext cx="1672830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200" dirty="0">
                <a:solidFill>
                  <a:srgbClr val="CC6633"/>
                </a:solidFill>
              </a:rPr>
              <a:t>recombination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21600" y="2253837"/>
            <a:ext cx="2513573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200" dirty="0">
                <a:solidFill>
                  <a:srgbClr val="FF3366"/>
                </a:solidFill>
              </a:rPr>
              <a:t>sequential </a:t>
            </a:r>
            <a:r>
              <a:rPr lang="en-GB" sz="2200" dirty="0" err="1">
                <a:solidFill>
                  <a:srgbClr val="FF3366"/>
                </a:solidFill>
              </a:rPr>
              <a:t>suppresion</a:t>
            </a:r>
            <a:endParaRPr lang="en-GB" sz="2200" dirty="0">
              <a:solidFill>
                <a:srgbClr val="FF3366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17761" y="6240176"/>
            <a:ext cx="1996380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200" dirty="0" err="1">
                <a:solidFill>
                  <a:srgbClr val="993366"/>
                </a:solidFill>
              </a:rPr>
              <a:t>parton</a:t>
            </a:r>
            <a:r>
              <a:rPr lang="en-GB" sz="2200" dirty="0">
                <a:solidFill>
                  <a:srgbClr val="993366"/>
                </a:solidFill>
              </a:rPr>
              <a:t> saturation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14546" y="2428868"/>
            <a:ext cx="1298945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200" dirty="0">
                <a:solidFill>
                  <a:srgbClr val="944794"/>
                </a:solidFill>
              </a:rPr>
              <a:t>percolation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39201" y="3277785"/>
            <a:ext cx="2173993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200" dirty="0" err="1">
                <a:solidFill>
                  <a:srgbClr val="355E00"/>
                </a:solidFill>
              </a:rPr>
              <a:t>hadronic</a:t>
            </a:r>
            <a:r>
              <a:rPr lang="en-GB" sz="2200" dirty="0">
                <a:solidFill>
                  <a:srgbClr val="355E00"/>
                </a:solidFill>
              </a:rPr>
              <a:t> </a:t>
            </a:r>
            <a:r>
              <a:rPr lang="en-GB" sz="2200" dirty="0" err="1">
                <a:solidFill>
                  <a:srgbClr val="355E00"/>
                </a:solidFill>
              </a:rPr>
              <a:t>comovers</a:t>
            </a:r>
            <a:endParaRPr lang="en-GB" sz="2200" dirty="0">
              <a:solidFill>
                <a:srgbClr val="355E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370880" y="5193185"/>
            <a:ext cx="2122889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 sz="2200" dirty="0" err="1">
                <a:solidFill>
                  <a:srgbClr val="00AE00"/>
                </a:solidFill>
              </a:rPr>
              <a:t>partonic</a:t>
            </a:r>
            <a:r>
              <a:rPr lang="en-GB" sz="2200" dirty="0">
                <a:solidFill>
                  <a:srgbClr val="00AE00"/>
                </a:solidFill>
              </a:rPr>
              <a:t> </a:t>
            </a:r>
            <a:r>
              <a:rPr lang="en-GB" sz="2200" dirty="0" err="1">
                <a:solidFill>
                  <a:srgbClr val="00AE00"/>
                </a:solidFill>
              </a:rPr>
              <a:t>comovers</a:t>
            </a:r>
            <a:endParaRPr lang="en-GB" sz="2200" dirty="0">
              <a:solidFill>
                <a:srgbClr val="00AE00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858721" y="1273094"/>
            <a:ext cx="1440266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200" dirty="0" err="1">
                <a:solidFill>
                  <a:srgbClr val="666666"/>
                </a:solidFill>
              </a:rPr>
              <a:t>cronin</a:t>
            </a:r>
            <a:r>
              <a:rPr lang="en-GB" sz="2200" dirty="0">
                <a:solidFill>
                  <a:srgbClr val="666666"/>
                </a:solidFill>
              </a:rPr>
              <a:t> effect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618560" y="2632596"/>
            <a:ext cx="1440" cy="3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6480" y="1468954"/>
            <a:ext cx="1434240" cy="1365263"/>
            <a:chOff x="308" y="1221"/>
            <a:chExt cx="996" cy="948"/>
          </a:xfrm>
        </p:grpSpPr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355" y="1221"/>
              <a:ext cx="924" cy="925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781" y="1683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924" y="1585"/>
              <a:ext cx="166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1042" y="1805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734" y="1245"/>
              <a:ext cx="190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781" y="1342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734" y="1853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900" y="1902"/>
              <a:ext cx="167" cy="170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1042" y="1537"/>
              <a:ext cx="166" cy="171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924" y="1732"/>
              <a:ext cx="166" cy="170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995" y="1318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1114" y="1440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1067" y="1683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663" y="1562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567" y="1951"/>
              <a:ext cx="191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20" y="1513"/>
              <a:ext cx="190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92" y="1245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663" y="1391"/>
              <a:ext cx="166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900" y="1440"/>
              <a:ext cx="167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900" y="1269"/>
              <a:ext cx="167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415" y="1829"/>
              <a:ext cx="165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38" y="1659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343" y="1537"/>
              <a:ext cx="167" cy="171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0" name="Oval 40"/>
            <p:cNvSpPr>
              <a:spLocks noChangeArrowheads="1"/>
            </p:cNvSpPr>
            <p:nvPr/>
          </p:nvSpPr>
          <p:spPr bwMode="auto">
            <a:xfrm>
              <a:off x="415" y="1367"/>
              <a:ext cx="165" cy="171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1" name="Oval 41"/>
            <p:cNvSpPr>
              <a:spLocks noChangeArrowheads="1"/>
            </p:cNvSpPr>
            <p:nvPr/>
          </p:nvSpPr>
          <p:spPr bwMode="auto">
            <a:xfrm>
              <a:off x="805" y="1513"/>
              <a:ext cx="166" cy="170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2" name="Oval 42"/>
            <p:cNvSpPr>
              <a:spLocks noChangeArrowheads="1"/>
            </p:cNvSpPr>
            <p:nvPr/>
          </p:nvSpPr>
          <p:spPr bwMode="auto">
            <a:xfrm>
              <a:off x="639" y="1708"/>
              <a:ext cx="166" cy="170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3" name="Oval 43"/>
            <p:cNvSpPr>
              <a:spLocks noChangeArrowheads="1"/>
            </p:cNvSpPr>
            <p:nvPr/>
          </p:nvSpPr>
          <p:spPr bwMode="auto">
            <a:xfrm>
              <a:off x="734" y="2000"/>
              <a:ext cx="166" cy="169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4" name="Oval 44"/>
            <p:cNvSpPr>
              <a:spLocks noChangeArrowheads="1"/>
            </p:cNvSpPr>
            <p:nvPr/>
          </p:nvSpPr>
          <p:spPr bwMode="auto">
            <a:xfrm>
              <a:off x="544" y="1829"/>
              <a:ext cx="166" cy="171"/>
            </a:xfrm>
            <a:prstGeom prst="ellipse">
              <a:avLst/>
            </a:pr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308" y="1264"/>
              <a:ext cx="436" cy="226"/>
              <a:chOff x="308" y="1264"/>
              <a:chExt cx="436" cy="226"/>
            </a:xfrm>
          </p:grpSpPr>
          <p:sp>
            <p:nvSpPr>
              <p:cNvPr id="5166" name="AutoShape 46"/>
              <p:cNvSpPr>
                <a:spLocks noChangeArrowheads="1"/>
              </p:cNvSpPr>
              <p:nvPr/>
            </p:nvSpPr>
            <p:spPr bwMode="auto">
              <a:xfrm>
                <a:off x="308" y="1264"/>
                <a:ext cx="413" cy="212"/>
              </a:xfrm>
              <a:prstGeom prst="roundRect">
                <a:avLst>
                  <a:gd name="adj" fmla="val 468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67" name="AutoShape 47"/>
              <p:cNvSpPr>
                <a:spLocks noChangeArrowheads="1"/>
              </p:cNvSpPr>
              <p:nvPr/>
            </p:nvSpPr>
            <p:spPr bwMode="auto">
              <a:xfrm>
                <a:off x="308" y="1264"/>
                <a:ext cx="436" cy="226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 eaLnBrk="1"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sz="1500" dirty="0">
                    <a:solidFill>
                      <a:srgbClr val="FFFFFF"/>
                    </a:solidFill>
                    <a:latin typeface="Tahoma" pitchFamily="34" charset="0"/>
                  </a:rPr>
                  <a:t>low x</a:t>
                </a:r>
              </a:p>
            </p:txBody>
          </p:sp>
        </p:grp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72961" y="3741514"/>
            <a:ext cx="3263040" cy="1078674"/>
            <a:chOff x="259" y="2598"/>
            <a:chExt cx="2266" cy="749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594" y="2598"/>
              <a:ext cx="1679" cy="575"/>
              <a:chOff x="594" y="2598"/>
              <a:chExt cx="1679" cy="575"/>
            </a:xfrm>
          </p:grpSpPr>
          <p:sp>
            <p:nvSpPr>
              <p:cNvPr id="5170" name="Oval 50"/>
              <p:cNvSpPr>
                <a:spLocks noChangeArrowheads="1"/>
              </p:cNvSpPr>
              <p:nvPr/>
            </p:nvSpPr>
            <p:spPr bwMode="auto">
              <a:xfrm>
                <a:off x="780" y="2601"/>
                <a:ext cx="525" cy="49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/>
            </p:nvSpPr>
            <p:spPr bwMode="auto">
              <a:xfrm>
                <a:off x="594" y="2849"/>
                <a:ext cx="371" cy="1"/>
              </a:xfrm>
              <a:prstGeom prst="line">
                <a:avLst/>
              </a:prstGeom>
              <a:noFill/>
              <a:ln w="2844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V="1">
                <a:off x="965" y="2692"/>
                <a:ext cx="679" cy="157"/>
              </a:xfrm>
              <a:prstGeom prst="line">
                <a:avLst/>
              </a:prstGeom>
              <a:noFill/>
              <a:ln w="2844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>
                <a:off x="965" y="2849"/>
                <a:ext cx="18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>
                <a:off x="1150" y="2849"/>
                <a:ext cx="432" cy="248"/>
              </a:xfrm>
              <a:prstGeom prst="line">
                <a:avLst/>
              </a:prstGeom>
              <a:noFill/>
              <a:ln w="2844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V="1">
                <a:off x="811" y="2661"/>
                <a:ext cx="710" cy="188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 flipV="1">
                <a:off x="934" y="2692"/>
                <a:ext cx="618" cy="157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904" y="2723"/>
                <a:ext cx="710" cy="126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934" y="2754"/>
                <a:ext cx="679" cy="95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934" y="2786"/>
                <a:ext cx="742" cy="64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auto">
              <a:xfrm>
                <a:off x="811" y="2849"/>
                <a:ext cx="806" cy="121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/>
            </p:nvSpPr>
            <p:spPr bwMode="auto">
              <a:xfrm>
                <a:off x="996" y="2849"/>
                <a:ext cx="659" cy="44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/>
            </p:nvSpPr>
            <p:spPr bwMode="auto">
              <a:xfrm>
                <a:off x="1057" y="2818"/>
                <a:ext cx="597" cy="36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/>
            </p:nvSpPr>
            <p:spPr bwMode="auto">
              <a:xfrm>
                <a:off x="973" y="2854"/>
                <a:ext cx="652" cy="83"/>
              </a:xfrm>
              <a:prstGeom prst="line">
                <a:avLst/>
              </a:prstGeom>
              <a:noFill/>
              <a:ln w="2844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5184" name="Object 64"/>
              <p:cNvGraphicFramePr>
                <a:graphicFrameLocks noChangeAspect="1"/>
              </p:cNvGraphicFramePr>
              <p:nvPr/>
            </p:nvGraphicFramePr>
            <p:xfrm>
              <a:off x="1562" y="2987"/>
              <a:ext cx="175" cy="188"/>
            </p:xfrm>
            <a:graphic>
              <a:graphicData uri="http://schemas.openxmlformats.org/presentationml/2006/ole">
                <p:oleObj spid="_x0000_s20487" r:id="rId4" imgW="209520" imgH="190440" progId="Equation.3">
                  <p:embed/>
                </p:oleObj>
              </a:graphicData>
            </a:graphic>
          </p:graphicFrame>
          <p:graphicFrame>
            <p:nvGraphicFramePr>
              <p:cNvPr id="5185" name="Object 65"/>
              <p:cNvGraphicFramePr>
                <a:graphicFrameLocks noChangeAspect="1"/>
              </p:cNvGraphicFramePr>
              <p:nvPr/>
            </p:nvGraphicFramePr>
            <p:xfrm>
              <a:off x="1617" y="2598"/>
              <a:ext cx="152" cy="151"/>
            </p:xfrm>
            <a:graphic>
              <a:graphicData uri="http://schemas.openxmlformats.org/presentationml/2006/ole">
                <p:oleObj spid="_x0000_s20488" r:id="rId5" imgW="209520" imgH="190440" progId="Equation.3">
                  <p:embed/>
                </p:oleObj>
              </a:graphicData>
            </a:graphic>
          </p:graphicFrame>
          <p:graphicFrame>
            <p:nvGraphicFramePr>
              <p:cNvPr id="5186" name="Object 66"/>
              <p:cNvGraphicFramePr>
                <a:graphicFrameLocks noChangeAspect="1"/>
              </p:cNvGraphicFramePr>
              <p:nvPr/>
            </p:nvGraphicFramePr>
            <p:xfrm>
              <a:off x="904" y="2666"/>
              <a:ext cx="185" cy="163"/>
            </p:xfrm>
            <a:graphic>
              <a:graphicData uri="http://schemas.openxmlformats.org/presentationml/2006/ole">
                <p:oleObj spid="_x0000_s20489" r:id="rId6" imgW="257040" imgH="190440" progId="Equation.3">
                  <p:embed/>
                </p:oleObj>
              </a:graphicData>
            </a:graphic>
          </p:graphicFrame>
          <p:graphicFrame>
            <p:nvGraphicFramePr>
              <p:cNvPr id="5187" name="Object 67"/>
              <p:cNvGraphicFramePr>
                <a:graphicFrameLocks noChangeAspect="1"/>
              </p:cNvGraphicFramePr>
              <p:nvPr/>
            </p:nvGraphicFramePr>
            <p:xfrm>
              <a:off x="1617" y="2782"/>
              <a:ext cx="658" cy="139"/>
            </p:xfrm>
            <a:graphic>
              <a:graphicData uri="http://schemas.openxmlformats.org/presentationml/2006/ole">
                <p:oleObj spid="_x0000_s20490" r:id="rId7" imgW="809640" imgH="190440" progId="Equation.3">
                  <p:embed/>
                </p:oleObj>
              </a:graphicData>
            </a:graphic>
          </p:graphicFrame>
        </p:grpSp>
        <p:sp>
          <p:nvSpPr>
            <p:cNvPr id="5188" name="Text Box 68"/>
            <p:cNvSpPr txBox="1">
              <a:spLocks noChangeArrowheads="1"/>
            </p:cNvSpPr>
            <p:nvPr/>
          </p:nvSpPr>
          <p:spPr bwMode="auto">
            <a:xfrm>
              <a:off x="259" y="3156"/>
              <a:ext cx="226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45000"/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endParaRPr lang="es-ES" sz="13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5189" name="Object 69"/>
            <p:cNvGraphicFramePr>
              <a:graphicFrameLocks noChangeAspect="1"/>
            </p:cNvGraphicFramePr>
            <p:nvPr/>
          </p:nvGraphicFramePr>
          <p:xfrm>
            <a:off x="1933" y="3152"/>
            <a:ext cx="192" cy="166"/>
          </p:xfrm>
          <a:graphic>
            <a:graphicData uri="http://schemas.openxmlformats.org/presentationml/2006/ole">
              <p:oleObj spid="_x0000_s20486" r:id="rId8" imgW="257040" imgH="190440" progId="Equation.3">
                <p:embed/>
              </p:oleObj>
            </a:graphicData>
          </a:graphic>
        </p:graphicFrame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000496" y="1285860"/>
            <a:ext cx="2149920" cy="794963"/>
            <a:chOff x="2324" y="571"/>
            <a:chExt cx="1493" cy="552"/>
          </a:xfrm>
        </p:grpSpPr>
        <p:sp>
          <p:nvSpPr>
            <p:cNvPr id="5191" name="Oval 71"/>
            <p:cNvSpPr>
              <a:spLocks noChangeArrowheads="1"/>
            </p:cNvSpPr>
            <p:nvPr/>
          </p:nvSpPr>
          <p:spPr bwMode="auto">
            <a:xfrm>
              <a:off x="2531" y="571"/>
              <a:ext cx="529" cy="553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>
              <a:off x="2324" y="848"/>
              <a:ext cx="275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2914" y="848"/>
              <a:ext cx="512" cy="39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94" name="Line 74"/>
            <p:cNvSpPr>
              <a:spLocks noChangeShapeType="1"/>
            </p:cNvSpPr>
            <p:nvPr/>
          </p:nvSpPr>
          <p:spPr bwMode="auto">
            <a:xfrm flipV="1">
              <a:off x="2599" y="808"/>
              <a:ext cx="118" cy="4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>
              <a:off x="2904" y="848"/>
              <a:ext cx="521" cy="79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5196" name="Object 76"/>
            <p:cNvGraphicFramePr>
              <a:graphicFrameLocks noChangeAspect="1"/>
            </p:cNvGraphicFramePr>
            <p:nvPr/>
          </p:nvGraphicFramePr>
          <p:xfrm>
            <a:off x="3072" y="705"/>
            <a:ext cx="187" cy="182"/>
          </p:xfrm>
          <a:graphic>
            <a:graphicData uri="http://schemas.openxmlformats.org/presentationml/2006/ole">
              <p:oleObj spid="_x0000_s20483" r:id="rId9" imgW="257040" imgH="190440" progId="Equation.3">
                <p:embed/>
              </p:oleObj>
            </a:graphicData>
          </a:graphic>
        </p:graphicFrame>
        <p:sp>
          <p:nvSpPr>
            <p:cNvPr id="5197" name="Oval 77"/>
            <p:cNvSpPr>
              <a:spLocks noChangeArrowheads="1"/>
            </p:cNvSpPr>
            <p:nvPr/>
          </p:nvSpPr>
          <p:spPr bwMode="auto">
            <a:xfrm>
              <a:off x="3411" y="872"/>
              <a:ext cx="32" cy="7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3426" y="907"/>
              <a:ext cx="157" cy="2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5199" name="Object 79"/>
            <p:cNvGraphicFramePr>
              <a:graphicFrameLocks noChangeAspect="1"/>
            </p:cNvGraphicFramePr>
            <p:nvPr/>
          </p:nvGraphicFramePr>
          <p:xfrm>
            <a:off x="3544" y="843"/>
            <a:ext cx="274" cy="217"/>
          </p:xfrm>
          <a:graphic>
            <a:graphicData uri="http://schemas.openxmlformats.org/presentationml/2006/ole">
              <p:oleObj spid="_x0000_s20484" r:id="rId10" imgW="343080" imgH="190440" progId="Equation.3">
                <p:embed/>
              </p:oleObj>
            </a:graphicData>
          </a:graphic>
        </p:graphicFrame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>
              <a:off x="2717" y="803"/>
              <a:ext cx="79" cy="84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 flipV="1">
              <a:off x="2801" y="842"/>
              <a:ext cx="118" cy="4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5202" name="Object 82"/>
            <p:cNvGraphicFramePr>
              <a:graphicFrameLocks noChangeAspect="1"/>
            </p:cNvGraphicFramePr>
            <p:nvPr/>
          </p:nvGraphicFramePr>
          <p:xfrm>
            <a:off x="2570" y="667"/>
            <a:ext cx="344" cy="173"/>
          </p:xfrm>
          <a:graphic>
            <a:graphicData uri="http://schemas.openxmlformats.org/presentationml/2006/ole">
              <p:oleObj spid="_x0000_s20485" r:id="rId11" imgW="447840" imgH="190440" progId="Equation.3">
                <p:embed/>
              </p:oleObj>
            </a:graphicData>
          </a:graphic>
        </p:graphicFrame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722401" y="3297947"/>
            <a:ext cx="1944000" cy="1697939"/>
            <a:chOff x="2724" y="2263"/>
            <a:chExt cx="1350" cy="1179"/>
          </a:xfrm>
        </p:grpSpPr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2724" y="2263"/>
              <a:ext cx="1350" cy="1179"/>
              <a:chOff x="2724" y="2263"/>
              <a:chExt cx="1350" cy="1179"/>
            </a:xfrm>
          </p:grpSpPr>
          <p:sp>
            <p:nvSpPr>
              <p:cNvPr id="5205" name="Freeform 85"/>
              <p:cNvSpPr>
                <a:spLocks noChangeArrowheads="1"/>
              </p:cNvSpPr>
              <p:nvPr/>
            </p:nvSpPr>
            <p:spPr bwMode="auto">
              <a:xfrm>
                <a:off x="2724" y="2482"/>
                <a:ext cx="187" cy="178"/>
              </a:xfrm>
              <a:custGeom>
                <a:avLst/>
                <a:gdLst/>
                <a:ahLst/>
                <a:cxnLst>
                  <a:cxn ang="0">
                    <a:pos x="759" y="784"/>
                  </a:cxn>
                  <a:cxn ang="0">
                    <a:pos x="166" y="525"/>
                  </a:cxn>
                  <a:cxn ang="0">
                    <a:pos x="134" y="700"/>
                  </a:cxn>
                  <a:cxn ang="0">
                    <a:pos x="0" y="263"/>
                  </a:cxn>
                  <a:cxn ang="0">
                    <a:pos x="262" y="0"/>
                  </a:cxn>
                  <a:cxn ang="0">
                    <a:pos x="229" y="178"/>
                  </a:cxn>
                  <a:cxn ang="0">
                    <a:pos x="823" y="435"/>
                  </a:cxn>
                  <a:cxn ang="0">
                    <a:pos x="759" y="784"/>
                  </a:cxn>
                </a:cxnLst>
                <a:rect l="0" t="0" r="r" b="b"/>
                <a:pathLst>
                  <a:path w="824" h="785">
                    <a:moveTo>
                      <a:pt x="759" y="784"/>
                    </a:moveTo>
                    <a:lnTo>
                      <a:pt x="166" y="525"/>
                    </a:lnTo>
                    <a:lnTo>
                      <a:pt x="134" y="700"/>
                    </a:lnTo>
                    <a:lnTo>
                      <a:pt x="0" y="263"/>
                    </a:lnTo>
                    <a:lnTo>
                      <a:pt x="262" y="0"/>
                    </a:lnTo>
                    <a:lnTo>
                      <a:pt x="229" y="178"/>
                    </a:lnTo>
                    <a:lnTo>
                      <a:pt x="823" y="435"/>
                    </a:lnTo>
                    <a:lnTo>
                      <a:pt x="759" y="784"/>
                    </a:lnTo>
                  </a:path>
                </a:pathLst>
              </a:custGeom>
              <a:solidFill>
                <a:srgbClr val="00FF00"/>
              </a:solidFill>
              <a:ln w="3816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06" name="Freeform 86"/>
              <p:cNvSpPr>
                <a:spLocks noChangeArrowheads="1"/>
              </p:cNvSpPr>
              <p:nvPr/>
            </p:nvSpPr>
            <p:spPr bwMode="auto">
              <a:xfrm>
                <a:off x="2856" y="2257"/>
                <a:ext cx="1064" cy="1205"/>
              </a:xfrm>
              <a:custGeom>
                <a:avLst/>
                <a:gdLst/>
                <a:ahLst/>
                <a:cxnLst>
                  <a:cxn ang="0">
                    <a:pos x="723" y="585"/>
                  </a:cxn>
                  <a:cxn ang="0">
                    <a:pos x="299" y="1161"/>
                  </a:cxn>
                  <a:cxn ang="0">
                    <a:pos x="63" y="2365"/>
                  </a:cxn>
                  <a:cxn ang="0">
                    <a:pos x="665" y="4233"/>
                  </a:cxn>
                  <a:cxn ang="0">
                    <a:pos x="1770" y="5118"/>
                  </a:cxn>
                  <a:cxn ang="0">
                    <a:pos x="3387" y="5019"/>
                  </a:cxn>
                  <a:cxn ang="0">
                    <a:pos x="4508" y="3364"/>
                  </a:cxn>
                  <a:cxn ang="0">
                    <a:pos x="4456" y="1940"/>
                  </a:cxn>
                  <a:cxn ang="0">
                    <a:pos x="3328" y="341"/>
                  </a:cxn>
                  <a:cxn ang="0">
                    <a:pos x="1789" y="44"/>
                  </a:cxn>
                  <a:cxn ang="0">
                    <a:pos x="723" y="585"/>
                  </a:cxn>
                </a:cxnLst>
                <a:rect l="0" t="0" r="r" b="b"/>
                <a:pathLst>
                  <a:path w="4693" h="5312">
                    <a:moveTo>
                      <a:pt x="723" y="585"/>
                    </a:moveTo>
                    <a:cubicBezTo>
                      <a:pt x="481" y="769"/>
                      <a:pt x="403" y="868"/>
                      <a:pt x="299" y="1161"/>
                    </a:cubicBezTo>
                    <a:cubicBezTo>
                      <a:pt x="195" y="1454"/>
                      <a:pt x="0" y="1857"/>
                      <a:pt x="63" y="2365"/>
                    </a:cubicBezTo>
                    <a:cubicBezTo>
                      <a:pt x="126" y="2873"/>
                      <a:pt x="381" y="3774"/>
                      <a:pt x="665" y="4233"/>
                    </a:cubicBezTo>
                    <a:cubicBezTo>
                      <a:pt x="948" y="4693"/>
                      <a:pt x="1321" y="4984"/>
                      <a:pt x="1770" y="5118"/>
                    </a:cubicBezTo>
                    <a:cubicBezTo>
                      <a:pt x="2220" y="5252"/>
                      <a:pt x="2932" y="5311"/>
                      <a:pt x="3387" y="5019"/>
                    </a:cubicBezTo>
                    <a:cubicBezTo>
                      <a:pt x="3842" y="4727"/>
                      <a:pt x="4325" y="3876"/>
                      <a:pt x="4508" y="3364"/>
                    </a:cubicBezTo>
                    <a:cubicBezTo>
                      <a:pt x="4692" y="2851"/>
                      <a:pt x="4655" y="2443"/>
                      <a:pt x="4456" y="1940"/>
                    </a:cubicBezTo>
                    <a:cubicBezTo>
                      <a:pt x="4258" y="1438"/>
                      <a:pt x="3776" y="659"/>
                      <a:pt x="3328" y="341"/>
                    </a:cubicBezTo>
                    <a:cubicBezTo>
                      <a:pt x="2880" y="23"/>
                      <a:pt x="2226" y="0"/>
                      <a:pt x="1789" y="44"/>
                    </a:cubicBezTo>
                    <a:cubicBezTo>
                      <a:pt x="1352" y="88"/>
                      <a:pt x="974" y="396"/>
                      <a:pt x="723" y="585"/>
                    </a:cubicBezTo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/>
            </p:nvSpPr>
            <p:spPr bwMode="auto">
              <a:xfrm flipH="1">
                <a:off x="3471" y="2687"/>
                <a:ext cx="191" cy="27"/>
              </a:xfrm>
              <a:prstGeom prst="line">
                <a:avLst/>
              </a:prstGeom>
              <a:noFill/>
              <a:ln w="76320">
                <a:solidFill>
                  <a:srgbClr val="80008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/>
            </p:nvSpPr>
            <p:spPr bwMode="auto">
              <a:xfrm>
                <a:off x="2984" y="2634"/>
                <a:ext cx="454" cy="64"/>
              </a:xfrm>
              <a:prstGeom prst="line">
                <a:avLst/>
              </a:prstGeom>
              <a:noFill/>
              <a:ln w="7632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09" name="Freeform 89"/>
              <p:cNvSpPr>
                <a:spLocks noChangeArrowheads="1"/>
              </p:cNvSpPr>
              <p:nvPr/>
            </p:nvSpPr>
            <p:spPr bwMode="auto">
              <a:xfrm>
                <a:off x="3375" y="2539"/>
                <a:ext cx="147" cy="339"/>
              </a:xfrm>
              <a:custGeom>
                <a:avLst/>
                <a:gdLst/>
                <a:ahLst/>
                <a:cxnLst>
                  <a:cxn ang="0">
                    <a:pos x="212" y="317"/>
                  </a:cxn>
                  <a:cxn ang="0">
                    <a:pos x="116" y="190"/>
                  </a:cxn>
                  <a:cxn ang="0">
                    <a:pos x="173" y="489"/>
                  </a:cxn>
                  <a:cxn ang="0">
                    <a:pos x="0" y="373"/>
                  </a:cxn>
                  <a:cxn ang="0">
                    <a:pos x="111" y="625"/>
                  </a:cxn>
                  <a:cxn ang="0">
                    <a:pos x="0" y="711"/>
                  </a:cxn>
                  <a:cxn ang="0">
                    <a:pos x="144" y="879"/>
                  </a:cxn>
                  <a:cxn ang="0">
                    <a:pos x="60" y="1016"/>
                  </a:cxn>
                  <a:cxn ang="0">
                    <a:pos x="203" y="1125"/>
                  </a:cxn>
                  <a:cxn ang="0">
                    <a:pos x="194" y="1306"/>
                  </a:cxn>
                  <a:cxn ang="0">
                    <a:pos x="303" y="1282"/>
                  </a:cxn>
                  <a:cxn ang="0">
                    <a:pos x="375" y="1493"/>
                  </a:cxn>
                  <a:cxn ang="0">
                    <a:pos x="377" y="1238"/>
                  </a:cxn>
                  <a:cxn ang="0">
                    <a:pos x="443" y="1318"/>
                  </a:cxn>
                  <a:cxn ang="0">
                    <a:pos x="430" y="1154"/>
                  </a:cxn>
                  <a:cxn ang="0">
                    <a:pos x="509" y="1223"/>
                  </a:cxn>
                  <a:cxn ang="0">
                    <a:pos x="467" y="1034"/>
                  </a:cxn>
                  <a:cxn ang="0">
                    <a:pos x="574" y="1084"/>
                  </a:cxn>
                  <a:cxn ang="0">
                    <a:pos x="503" y="899"/>
                  </a:cxn>
                  <a:cxn ang="0">
                    <a:pos x="649" y="918"/>
                  </a:cxn>
                  <a:cxn ang="0">
                    <a:pos x="511" y="745"/>
                  </a:cxn>
                  <a:cxn ang="0">
                    <a:pos x="542" y="654"/>
                  </a:cxn>
                  <a:cxn ang="0">
                    <a:pos x="472" y="556"/>
                  </a:cxn>
                  <a:cxn ang="0">
                    <a:pos x="546" y="318"/>
                  </a:cxn>
                  <a:cxn ang="0">
                    <a:pos x="395" y="385"/>
                  </a:cxn>
                  <a:cxn ang="0">
                    <a:pos x="372" y="151"/>
                  </a:cxn>
                  <a:cxn ang="0">
                    <a:pos x="327" y="364"/>
                  </a:cxn>
                  <a:cxn ang="0">
                    <a:pos x="219" y="0"/>
                  </a:cxn>
                  <a:cxn ang="0">
                    <a:pos x="212" y="317"/>
                  </a:cxn>
                </a:cxnLst>
                <a:rect l="0" t="0" r="r" b="b"/>
                <a:pathLst>
                  <a:path w="650" h="1494">
                    <a:moveTo>
                      <a:pt x="212" y="317"/>
                    </a:moveTo>
                    <a:lnTo>
                      <a:pt x="116" y="190"/>
                    </a:lnTo>
                    <a:lnTo>
                      <a:pt x="173" y="489"/>
                    </a:lnTo>
                    <a:lnTo>
                      <a:pt x="0" y="373"/>
                    </a:lnTo>
                    <a:lnTo>
                      <a:pt x="111" y="625"/>
                    </a:lnTo>
                    <a:lnTo>
                      <a:pt x="0" y="711"/>
                    </a:lnTo>
                    <a:lnTo>
                      <a:pt x="144" y="879"/>
                    </a:lnTo>
                    <a:lnTo>
                      <a:pt x="60" y="1016"/>
                    </a:lnTo>
                    <a:lnTo>
                      <a:pt x="203" y="1125"/>
                    </a:lnTo>
                    <a:lnTo>
                      <a:pt x="194" y="1306"/>
                    </a:lnTo>
                    <a:lnTo>
                      <a:pt x="303" y="1282"/>
                    </a:lnTo>
                    <a:lnTo>
                      <a:pt x="375" y="1493"/>
                    </a:lnTo>
                    <a:lnTo>
                      <a:pt x="377" y="1238"/>
                    </a:lnTo>
                    <a:lnTo>
                      <a:pt x="443" y="1318"/>
                    </a:lnTo>
                    <a:lnTo>
                      <a:pt x="430" y="1154"/>
                    </a:lnTo>
                    <a:lnTo>
                      <a:pt x="509" y="1223"/>
                    </a:lnTo>
                    <a:lnTo>
                      <a:pt x="467" y="1034"/>
                    </a:lnTo>
                    <a:lnTo>
                      <a:pt x="574" y="1084"/>
                    </a:lnTo>
                    <a:lnTo>
                      <a:pt x="503" y="899"/>
                    </a:lnTo>
                    <a:lnTo>
                      <a:pt x="649" y="918"/>
                    </a:lnTo>
                    <a:lnTo>
                      <a:pt x="511" y="745"/>
                    </a:lnTo>
                    <a:lnTo>
                      <a:pt x="542" y="654"/>
                    </a:lnTo>
                    <a:lnTo>
                      <a:pt x="472" y="556"/>
                    </a:lnTo>
                    <a:lnTo>
                      <a:pt x="546" y="318"/>
                    </a:lnTo>
                    <a:lnTo>
                      <a:pt x="395" y="385"/>
                    </a:lnTo>
                    <a:lnTo>
                      <a:pt x="372" y="151"/>
                    </a:lnTo>
                    <a:lnTo>
                      <a:pt x="327" y="364"/>
                    </a:lnTo>
                    <a:lnTo>
                      <a:pt x="219" y="0"/>
                    </a:lnTo>
                    <a:lnTo>
                      <a:pt x="212" y="317"/>
                    </a:lnTo>
                  </a:path>
                </a:pathLst>
              </a:custGeom>
              <a:solidFill>
                <a:srgbClr val="FF00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10" name="Freeform 90"/>
              <p:cNvSpPr>
                <a:spLocks/>
              </p:cNvSpPr>
              <p:nvPr/>
            </p:nvSpPr>
            <p:spPr bwMode="auto">
              <a:xfrm>
                <a:off x="3487" y="2944"/>
                <a:ext cx="299" cy="404"/>
              </a:xfrm>
              <a:custGeom>
                <a:avLst/>
                <a:gdLst/>
                <a:ahLst/>
                <a:cxnLst>
                  <a:cxn ang="0">
                    <a:pos x="0" y="1782"/>
                  </a:cxn>
                  <a:cxn ang="0">
                    <a:pos x="392" y="304"/>
                  </a:cxn>
                  <a:cxn ang="0">
                    <a:pos x="948" y="22"/>
                  </a:cxn>
                  <a:cxn ang="0">
                    <a:pos x="1318" y="153"/>
                  </a:cxn>
                </a:cxnLst>
                <a:rect l="0" t="0" r="r" b="b"/>
                <a:pathLst>
                  <a:path w="1319" h="1783">
                    <a:moveTo>
                      <a:pt x="0" y="1782"/>
                    </a:moveTo>
                    <a:cubicBezTo>
                      <a:pt x="116" y="1189"/>
                      <a:pt x="233" y="598"/>
                      <a:pt x="392" y="304"/>
                    </a:cubicBezTo>
                    <a:cubicBezTo>
                      <a:pt x="552" y="10"/>
                      <a:pt x="795" y="45"/>
                      <a:pt x="948" y="22"/>
                    </a:cubicBezTo>
                    <a:cubicBezTo>
                      <a:pt x="1102" y="0"/>
                      <a:pt x="1256" y="131"/>
                      <a:pt x="1318" y="153"/>
                    </a:cubicBezTo>
                  </a:path>
                </a:pathLst>
              </a:custGeom>
              <a:noFill/>
              <a:ln w="7632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11" name="Freeform 91"/>
              <p:cNvSpPr>
                <a:spLocks noChangeArrowheads="1"/>
              </p:cNvSpPr>
              <p:nvPr/>
            </p:nvSpPr>
            <p:spPr bwMode="auto">
              <a:xfrm>
                <a:off x="3873" y="2842"/>
                <a:ext cx="202" cy="200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655" y="221"/>
                  </a:cxn>
                  <a:cxn ang="0">
                    <a:pos x="635" y="0"/>
                  </a:cxn>
                  <a:cxn ang="0">
                    <a:pos x="890" y="420"/>
                  </a:cxn>
                  <a:cxn ang="0">
                    <a:pos x="706" y="879"/>
                  </a:cxn>
                  <a:cxn ang="0">
                    <a:pos x="686" y="657"/>
                  </a:cxn>
                  <a:cxn ang="0">
                    <a:pos x="43" y="698"/>
                  </a:cxn>
                  <a:cxn ang="0">
                    <a:pos x="0" y="259"/>
                  </a:cxn>
                </a:cxnLst>
                <a:rect l="0" t="0" r="r" b="b"/>
                <a:pathLst>
                  <a:path w="891" h="880">
                    <a:moveTo>
                      <a:pt x="0" y="259"/>
                    </a:moveTo>
                    <a:lnTo>
                      <a:pt x="655" y="221"/>
                    </a:lnTo>
                    <a:lnTo>
                      <a:pt x="635" y="0"/>
                    </a:lnTo>
                    <a:lnTo>
                      <a:pt x="890" y="420"/>
                    </a:lnTo>
                    <a:lnTo>
                      <a:pt x="706" y="879"/>
                    </a:lnTo>
                    <a:lnTo>
                      <a:pt x="686" y="657"/>
                    </a:lnTo>
                    <a:lnTo>
                      <a:pt x="43" y="698"/>
                    </a:lnTo>
                    <a:lnTo>
                      <a:pt x="0" y="259"/>
                    </a:lnTo>
                  </a:path>
                </a:pathLst>
              </a:custGeom>
              <a:solidFill>
                <a:srgbClr val="00FF00"/>
              </a:solidFill>
              <a:ln w="3816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12" name="Oval 92"/>
              <p:cNvSpPr>
                <a:spLocks noChangeArrowheads="1"/>
              </p:cNvSpPr>
              <p:nvPr/>
            </p:nvSpPr>
            <p:spPr bwMode="auto">
              <a:xfrm rot="19980000">
                <a:off x="3790" y="2823"/>
                <a:ext cx="129" cy="212"/>
              </a:xfrm>
              <a:prstGeom prst="ellipse">
                <a:avLst/>
              </a:prstGeom>
              <a:solidFill>
                <a:srgbClr val="FF9900"/>
              </a:solidFill>
              <a:ln w="3816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13" name="Freeform 93"/>
              <p:cNvSpPr>
                <a:spLocks/>
              </p:cNvSpPr>
              <p:nvPr/>
            </p:nvSpPr>
            <p:spPr bwMode="auto">
              <a:xfrm>
                <a:off x="3009" y="2699"/>
                <a:ext cx="471" cy="573"/>
              </a:xfrm>
              <a:custGeom>
                <a:avLst/>
                <a:gdLst/>
                <a:ahLst/>
                <a:cxnLst>
                  <a:cxn ang="0">
                    <a:pos x="2076" y="2526"/>
                  </a:cxn>
                  <a:cxn ang="0">
                    <a:pos x="1271" y="1145"/>
                  </a:cxn>
                  <a:cxn ang="0">
                    <a:pos x="0" y="0"/>
                  </a:cxn>
                </a:cxnLst>
                <a:rect l="0" t="0" r="r" b="b"/>
                <a:pathLst>
                  <a:path w="2077" h="2527">
                    <a:moveTo>
                      <a:pt x="2076" y="2526"/>
                    </a:moveTo>
                    <a:cubicBezTo>
                      <a:pt x="1846" y="2047"/>
                      <a:pt x="1617" y="1566"/>
                      <a:pt x="1271" y="1145"/>
                    </a:cubicBezTo>
                    <a:cubicBezTo>
                      <a:pt x="925" y="724"/>
                      <a:pt x="212" y="193"/>
                      <a:pt x="0" y="0"/>
                    </a:cubicBezTo>
                  </a:path>
                </a:pathLst>
              </a:custGeom>
              <a:noFill/>
              <a:ln w="7632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14" name="Freeform 94"/>
              <p:cNvSpPr>
                <a:spLocks noChangeArrowheads="1"/>
              </p:cNvSpPr>
              <p:nvPr/>
            </p:nvSpPr>
            <p:spPr bwMode="auto">
              <a:xfrm>
                <a:off x="3388" y="3093"/>
                <a:ext cx="188" cy="342"/>
              </a:xfrm>
              <a:custGeom>
                <a:avLst/>
                <a:gdLst/>
                <a:ahLst/>
                <a:cxnLst>
                  <a:cxn ang="0">
                    <a:pos x="321" y="328"/>
                  </a:cxn>
                  <a:cxn ang="0">
                    <a:pos x="200" y="207"/>
                  </a:cxn>
                  <a:cxn ang="0">
                    <a:pos x="245" y="508"/>
                  </a:cxn>
                  <a:cxn ang="0">
                    <a:pos x="36" y="417"/>
                  </a:cxn>
                  <a:cxn ang="0">
                    <a:pos x="153" y="658"/>
                  </a:cxn>
                  <a:cxn ang="0">
                    <a:pos x="0" y="771"/>
                  </a:cxn>
                  <a:cxn ang="0">
                    <a:pos x="171" y="916"/>
                  </a:cxn>
                  <a:cxn ang="0">
                    <a:pos x="46" y="1073"/>
                  </a:cxn>
                  <a:cxn ang="0">
                    <a:pos x="223" y="1163"/>
                  </a:cxn>
                  <a:cxn ang="0">
                    <a:pos x="193" y="1350"/>
                  </a:cxn>
                  <a:cxn ang="0">
                    <a:pos x="335" y="1307"/>
                  </a:cxn>
                  <a:cxn ang="0">
                    <a:pos x="403" y="1506"/>
                  </a:cxn>
                  <a:cxn ang="0">
                    <a:pos x="441" y="1249"/>
                  </a:cxn>
                  <a:cxn ang="0">
                    <a:pos x="515" y="1320"/>
                  </a:cxn>
                  <a:cxn ang="0">
                    <a:pos x="513" y="1155"/>
                  </a:cxn>
                  <a:cxn ang="0">
                    <a:pos x="610" y="1213"/>
                  </a:cxn>
                  <a:cxn ang="0">
                    <a:pos x="573" y="1019"/>
                  </a:cxn>
                  <a:cxn ang="0">
                    <a:pos x="710" y="1057"/>
                  </a:cxn>
                  <a:cxn ang="0">
                    <a:pos x="641" y="879"/>
                  </a:cxn>
                  <a:cxn ang="0">
                    <a:pos x="826" y="874"/>
                  </a:cxn>
                  <a:cxn ang="0">
                    <a:pos x="666" y="717"/>
                  </a:cxn>
                  <a:cxn ang="0">
                    <a:pos x="714" y="616"/>
                  </a:cxn>
                  <a:cxn ang="0">
                    <a:pos x="629" y="523"/>
                  </a:cxn>
                  <a:cxn ang="0">
                    <a:pos x="755" y="270"/>
                  </a:cxn>
                  <a:cxn ang="0">
                    <a:pos x="550" y="359"/>
                  </a:cxn>
                  <a:cxn ang="0">
                    <a:pos x="545" y="123"/>
                  </a:cxn>
                  <a:cxn ang="0">
                    <a:pos x="464" y="353"/>
                  </a:cxn>
                  <a:cxn ang="0">
                    <a:pos x="364" y="0"/>
                  </a:cxn>
                  <a:cxn ang="0">
                    <a:pos x="321" y="328"/>
                  </a:cxn>
                </a:cxnLst>
                <a:rect l="0" t="0" r="r" b="b"/>
                <a:pathLst>
                  <a:path w="827" h="1507">
                    <a:moveTo>
                      <a:pt x="321" y="328"/>
                    </a:moveTo>
                    <a:lnTo>
                      <a:pt x="200" y="207"/>
                    </a:lnTo>
                    <a:lnTo>
                      <a:pt x="245" y="508"/>
                    </a:lnTo>
                    <a:lnTo>
                      <a:pt x="36" y="417"/>
                    </a:lnTo>
                    <a:lnTo>
                      <a:pt x="153" y="658"/>
                    </a:lnTo>
                    <a:lnTo>
                      <a:pt x="0" y="771"/>
                    </a:lnTo>
                    <a:lnTo>
                      <a:pt x="171" y="916"/>
                    </a:lnTo>
                    <a:lnTo>
                      <a:pt x="46" y="1073"/>
                    </a:lnTo>
                    <a:lnTo>
                      <a:pt x="223" y="1163"/>
                    </a:lnTo>
                    <a:lnTo>
                      <a:pt x="193" y="1350"/>
                    </a:lnTo>
                    <a:lnTo>
                      <a:pt x="335" y="1307"/>
                    </a:lnTo>
                    <a:lnTo>
                      <a:pt x="403" y="1506"/>
                    </a:lnTo>
                    <a:lnTo>
                      <a:pt x="441" y="1249"/>
                    </a:lnTo>
                    <a:lnTo>
                      <a:pt x="515" y="1320"/>
                    </a:lnTo>
                    <a:lnTo>
                      <a:pt x="513" y="1155"/>
                    </a:lnTo>
                    <a:lnTo>
                      <a:pt x="610" y="1213"/>
                    </a:lnTo>
                    <a:lnTo>
                      <a:pt x="573" y="1019"/>
                    </a:lnTo>
                    <a:lnTo>
                      <a:pt x="710" y="1057"/>
                    </a:lnTo>
                    <a:lnTo>
                      <a:pt x="641" y="879"/>
                    </a:lnTo>
                    <a:lnTo>
                      <a:pt x="826" y="874"/>
                    </a:lnTo>
                    <a:lnTo>
                      <a:pt x="666" y="717"/>
                    </a:lnTo>
                    <a:lnTo>
                      <a:pt x="714" y="616"/>
                    </a:lnTo>
                    <a:lnTo>
                      <a:pt x="629" y="523"/>
                    </a:lnTo>
                    <a:lnTo>
                      <a:pt x="755" y="270"/>
                    </a:lnTo>
                    <a:lnTo>
                      <a:pt x="550" y="359"/>
                    </a:lnTo>
                    <a:lnTo>
                      <a:pt x="545" y="123"/>
                    </a:lnTo>
                    <a:lnTo>
                      <a:pt x="464" y="353"/>
                    </a:lnTo>
                    <a:lnTo>
                      <a:pt x="364" y="0"/>
                    </a:lnTo>
                    <a:lnTo>
                      <a:pt x="321" y="328"/>
                    </a:lnTo>
                  </a:path>
                </a:pathLst>
              </a:custGeom>
              <a:solidFill>
                <a:srgbClr val="FF00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215" name="Oval 95"/>
              <p:cNvSpPr>
                <a:spLocks noChangeArrowheads="1"/>
              </p:cNvSpPr>
              <p:nvPr/>
            </p:nvSpPr>
            <p:spPr bwMode="auto">
              <a:xfrm rot="19980000">
                <a:off x="2908" y="2521"/>
                <a:ext cx="129" cy="212"/>
              </a:xfrm>
              <a:prstGeom prst="ellipse">
                <a:avLst/>
              </a:prstGeom>
              <a:solidFill>
                <a:srgbClr val="FF00FF"/>
              </a:solidFill>
              <a:ln w="3816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5216" name="AutoShape 96"/>
            <p:cNvSpPr>
              <a:spLocks noChangeArrowheads="1"/>
            </p:cNvSpPr>
            <p:nvPr/>
          </p:nvSpPr>
          <p:spPr bwMode="auto">
            <a:xfrm>
              <a:off x="2945" y="2313"/>
              <a:ext cx="391" cy="301"/>
            </a:xfrm>
            <a:prstGeom prst="roundRect">
              <a:avLst>
                <a:gd name="adj" fmla="val 32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200" dirty="0">
                  <a:solidFill>
                    <a:srgbClr val="333399"/>
                  </a:solidFill>
                  <a:latin typeface="Times New Roman" pitchFamily="18" charset="0"/>
                </a:rPr>
                <a:t>J/</a:t>
              </a:r>
              <a:r>
                <a:rPr lang="en-GB" sz="2200" dirty="0">
                  <a:solidFill>
                    <a:srgbClr val="333399"/>
                  </a:solidFill>
                  <a:latin typeface="Symbol" pitchFamily="18" charset="2"/>
                </a:rPr>
                <a:t></a:t>
              </a:r>
            </a:p>
          </p:txBody>
        </p:sp>
        <p:sp>
          <p:nvSpPr>
            <p:cNvPr id="5217" name="AutoShape 97"/>
            <p:cNvSpPr>
              <a:spLocks noChangeArrowheads="1"/>
            </p:cNvSpPr>
            <p:nvPr/>
          </p:nvSpPr>
          <p:spPr bwMode="auto">
            <a:xfrm>
              <a:off x="3189" y="2485"/>
              <a:ext cx="213" cy="301"/>
            </a:xfrm>
            <a:prstGeom prst="roundRect">
              <a:avLst>
                <a:gd name="adj" fmla="val 6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200" dirty="0">
                  <a:solidFill>
                    <a:srgbClr val="333399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218" name="AutoShape 98"/>
            <p:cNvSpPr>
              <a:spLocks noChangeArrowheads="1"/>
            </p:cNvSpPr>
            <p:nvPr/>
          </p:nvSpPr>
          <p:spPr bwMode="auto">
            <a:xfrm>
              <a:off x="3001" y="2887"/>
              <a:ext cx="529" cy="301"/>
            </a:xfrm>
            <a:prstGeom prst="roundRect">
              <a:avLst>
                <a:gd name="adj" fmla="val 40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200" dirty="0">
                  <a:solidFill>
                    <a:srgbClr val="333399"/>
                  </a:solidFill>
                  <a:latin typeface="Times New Roman" pitchFamily="18" charset="0"/>
                </a:rPr>
                <a:t>c-bar</a:t>
              </a:r>
            </a:p>
          </p:txBody>
        </p:sp>
        <p:sp>
          <p:nvSpPr>
            <p:cNvPr id="5219" name="AutoShape 99"/>
            <p:cNvSpPr>
              <a:spLocks noChangeArrowheads="1"/>
            </p:cNvSpPr>
            <p:nvPr/>
          </p:nvSpPr>
          <p:spPr bwMode="auto">
            <a:xfrm>
              <a:off x="3543" y="2927"/>
              <a:ext cx="213" cy="301"/>
            </a:xfrm>
            <a:prstGeom prst="roundRect">
              <a:avLst>
                <a:gd name="adj" fmla="val 6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2200" dirty="0">
                  <a:solidFill>
                    <a:srgbClr val="333399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graphicFrame>
        <p:nvGraphicFramePr>
          <p:cNvPr id="5220" name="Object 100"/>
          <p:cNvGraphicFramePr>
            <a:graphicFrameLocks noChangeAspect="1"/>
          </p:cNvGraphicFramePr>
          <p:nvPr/>
        </p:nvGraphicFramePr>
        <p:xfrm>
          <a:off x="6727680" y="5389046"/>
          <a:ext cx="1458720" cy="1153562"/>
        </p:xfrm>
        <a:graphic>
          <a:graphicData uri="http://schemas.openxmlformats.org/presentationml/2006/ole">
            <p:oleObj spid="_x0000_s20482" r:id="rId12" imgW="3819600" imgH="3133800" progId="">
              <p:embed/>
            </p:oleObj>
          </a:graphicData>
        </a:graphic>
      </p:graphicFrame>
      <p:sp>
        <p:nvSpPr>
          <p:cNvPr id="102" name="101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Too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many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J/</a:t>
            </a:r>
            <a:r>
              <a:rPr lang="es-ES" sz="3200" dirty="0" smtClean="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production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…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4" name="Text Box 14"/>
          <p:cNvSpPr txBox="1">
            <a:spLocks noChangeArrowheads="1"/>
          </p:cNvSpPr>
          <p:nvPr/>
        </p:nvSpPr>
        <p:spPr bwMode="auto">
          <a:xfrm>
            <a:off x="3286116" y="5811887"/>
            <a:ext cx="1444306" cy="3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200" dirty="0" smtClean="0">
                <a:solidFill>
                  <a:srgbClr val="666666"/>
                </a:solidFill>
              </a:rPr>
              <a:t>energy loss</a:t>
            </a:r>
            <a:endParaRPr lang="en-GB" sz="2200" dirty="0">
              <a:solidFill>
                <a:srgbClr val="666666"/>
              </a:solidFill>
            </a:endParaRPr>
          </a:p>
        </p:txBody>
      </p:sp>
      <p:sp>
        <p:nvSpPr>
          <p:cNvPr id="106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4" grpId="0"/>
      <p:bldP spid="5135" grpId="0" animBg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22288" y="6042025"/>
            <a:ext cx="5127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GB" sz="2200">
                <a:solidFill>
                  <a:srgbClr val="FF0000"/>
                </a:solidFill>
                <a:latin typeface="Calibri" pitchFamily="34" charset="0"/>
              </a:rPr>
              <a:t>QGP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532563" y="6072188"/>
            <a:ext cx="16732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GB" sz="2200">
                <a:solidFill>
                  <a:srgbClr val="CC6633"/>
                </a:solidFill>
                <a:latin typeface="Calibri" pitchFamily="34" charset="0"/>
              </a:rPr>
              <a:t>recombination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743200" y="6042025"/>
            <a:ext cx="2624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solidFill>
                  <a:srgbClr val="FF3366"/>
                </a:solidFill>
                <a:latin typeface="Calibri" pitchFamily="34" charset="0"/>
              </a:rPr>
              <a:t>sequential suppression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95263" y="714356"/>
            <a:ext cx="169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</a:rPr>
              <a:t>•cold effects: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60350" y="5389563"/>
            <a:ext cx="1603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</a:tabLst>
            </a:pP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•hot effects:</a:t>
            </a:r>
          </a:p>
        </p:txBody>
      </p:sp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374650" y="5203825"/>
            <a:ext cx="15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" name="47 Grupo"/>
          <p:cNvGrpSpPr/>
          <p:nvPr/>
        </p:nvGrpSpPr>
        <p:grpSpPr>
          <a:xfrm>
            <a:off x="131763" y="1481138"/>
            <a:ext cx="2960687" cy="2090738"/>
            <a:chOff x="131763" y="1481138"/>
            <a:chExt cx="2960687" cy="2090738"/>
          </a:xfrm>
        </p:grpSpPr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260350" y="1593851"/>
              <a:ext cx="1940147" cy="33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sz="2200" dirty="0">
                  <a:solidFill>
                    <a:srgbClr val="0099FF"/>
                  </a:solidFill>
                  <a:latin typeface="Calibri" pitchFamily="34" charset="0"/>
                </a:rPr>
                <a:t>gluon </a:t>
              </a:r>
              <a:r>
                <a:rPr lang="en-GB" sz="2200" dirty="0" smtClean="0">
                  <a:solidFill>
                    <a:srgbClr val="0099FF"/>
                  </a:solidFill>
                  <a:latin typeface="Calibri" pitchFamily="34" charset="0"/>
                </a:rPr>
                <a:t>shadowing</a:t>
              </a: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131763" y="1481138"/>
              <a:ext cx="2960687" cy="2090738"/>
            </a:xfrm>
            <a:prstGeom prst="roundRect">
              <a:avLst>
                <a:gd name="adj" fmla="val 153"/>
              </a:avLst>
            </a:prstGeom>
            <a:noFill/>
            <a:ln w="9525">
              <a:solidFill>
                <a:srgbClr val="182AD8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327025" y="2232022"/>
              <a:ext cx="274320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nuclear structure functions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in nuclei </a:t>
              </a:r>
              <a:r>
                <a:rPr lang="en-GB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≠ 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superposition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of constituents nucleons</a:t>
              </a: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auto">
            <a:xfrm>
              <a:off x="327025" y="3244851"/>
              <a:ext cx="1925638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NI@SPS, IMP@RHIC</a:t>
              </a:r>
            </a:p>
          </p:txBody>
        </p:sp>
      </p:grpSp>
      <p:grpSp>
        <p:nvGrpSpPr>
          <p:cNvPr id="3" name="48 Grupo"/>
          <p:cNvGrpSpPr/>
          <p:nvPr/>
        </p:nvGrpSpPr>
        <p:grpSpPr>
          <a:xfrm>
            <a:off x="131763" y="3702064"/>
            <a:ext cx="3068637" cy="1655762"/>
            <a:chOff x="131763" y="3702064"/>
            <a:chExt cx="3068637" cy="1655762"/>
          </a:xfrm>
        </p:grpSpPr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60350" y="3767151"/>
              <a:ext cx="215582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 dirty="0">
                  <a:solidFill>
                    <a:srgbClr val="000080"/>
                  </a:solidFill>
                  <a:latin typeface="Calibri" pitchFamily="34" charset="0"/>
                </a:rPr>
                <a:t>nuclear absorption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1563688" y="5022864"/>
              <a:ext cx="1587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2" name="AutoShape 20"/>
            <p:cNvSpPr>
              <a:spLocks noChangeArrowheads="1"/>
            </p:cNvSpPr>
            <p:nvPr/>
          </p:nvSpPr>
          <p:spPr bwMode="auto">
            <a:xfrm>
              <a:off x="131763" y="3702064"/>
              <a:ext cx="2906712" cy="1633537"/>
            </a:xfrm>
            <a:prstGeom prst="roundRect">
              <a:avLst>
                <a:gd name="adj" fmla="val 403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260350" y="4159264"/>
              <a:ext cx="294005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multiple scattering of a pre-resonance c-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cbar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pair within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the nucleons of the nucleus</a:t>
              </a:r>
              <a:endParaRPr lang="en-GB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14" name="Text Box 22"/>
            <p:cNvSpPr txBox="1">
              <a:spLocks noChangeArrowheads="1"/>
            </p:cNvSpPr>
            <p:nvPr/>
          </p:nvSpPr>
          <p:spPr bwMode="auto">
            <a:xfrm>
              <a:off x="260350" y="4876814"/>
              <a:ext cx="24161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endParaRPr lang="es-ES" sz="2200">
                <a:latin typeface="Times New Roman" pitchFamily="18" charset="0"/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auto">
            <a:xfrm>
              <a:off x="260350" y="5008576"/>
              <a:ext cx="16129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IMP@SPS, RHIC?</a:t>
              </a:r>
            </a:p>
          </p:txBody>
        </p:sp>
      </p:grpSp>
      <p:grpSp>
        <p:nvGrpSpPr>
          <p:cNvPr id="4" name="42 Grupo"/>
          <p:cNvGrpSpPr/>
          <p:nvPr/>
        </p:nvGrpSpPr>
        <p:grpSpPr>
          <a:xfrm>
            <a:off x="3200400" y="1500174"/>
            <a:ext cx="3005138" cy="3857652"/>
            <a:chOff x="3200400" y="1335061"/>
            <a:chExt cx="3005138" cy="3857652"/>
          </a:xfrm>
        </p:grpSpPr>
        <p:sp>
          <p:nvSpPr>
            <p:cNvPr id="74755" name="Text Box 3"/>
            <p:cNvSpPr txBox="1">
              <a:spLocks noChangeArrowheads="1"/>
            </p:cNvSpPr>
            <p:nvPr/>
          </p:nvSpPr>
          <p:spPr bwMode="auto">
            <a:xfrm>
              <a:off x="3525838" y="1431901"/>
              <a:ext cx="476250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</a:pPr>
              <a:r>
                <a:rPr lang="en-GB" sz="2200" dirty="0">
                  <a:solidFill>
                    <a:srgbClr val="FF00FF"/>
                  </a:solidFill>
                  <a:latin typeface="Calibri" pitchFamily="34" charset="0"/>
                </a:rPr>
                <a:t>CGC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3525838" y="2254250"/>
              <a:ext cx="1995487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>
                  <a:solidFill>
                    <a:srgbClr val="993366"/>
                  </a:solidFill>
                  <a:latin typeface="Calibri" pitchFamily="34" charset="0"/>
                </a:rPr>
                <a:t>parton saturation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3525838" y="1860529"/>
              <a:ext cx="129857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</a:tabLst>
              </a:pPr>
              <a:r>
                <a:rPr lang="en-GB" sz="2200" dirty="0">
                  <a:solidFill>
                    <a:srgbClr val="944794"/>
                  </a:solidFill>
                  <a:latin typeface="Calibri" pitchFamily="34" charset="0"/>
                </a:rPr>
                <a:t>percolation</a:t>
              </a:r>
            </a:p>
          </p:txBody>
        </p:sp>
        <p:sp>
          <p:nvSpPr>
            <p:cNvPr id="74779" name="AutoShape 27"/>
            <p:cNvSpPr>
              <a:spLocks noChangeArrowheads="1"/>
            </p:cNvSpPr>
            <p:nvPr/>
          </p:nvSpPr>
          <p:spPr bwMode="auto">
            <a:xfrm>
              <a:off x="3200400" y="1335061"/>
              <a:ext cx="2933700" cy="3857652"/>
            </a:xfrm>
            <a:prstGeom prst="roundRect">
              <a:avLst>
                <a:gd name="adj" fmla="val 130"/>
              </a:avLst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3397250" y="2709863"/>
              <a:ext cx="2676525" cy="156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Avant Garde Gothic"/>
                </a:rPr>
                <a:t>non-lineal effects 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favoured by the high density of 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partons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become important and lead to eventual saturation of the 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parton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densities 		</a:t>
              </a:r>
            </a:p>
            <a:p>
              <a:pPr algn="dist"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b="1" u="sng" dirty="0">
                  <a:solidFill>
                    <a:srgbClr val="FF0000"/>
                  </a:solidFill>
                  <a:latin typeface="Avant Garde Gothic"/>
                </a:rPr>
                <a:t> </a:t>
              </a:r>
              <a:endParaRPr lang="en-GB" b="1" dirty="0">
                <a:solidFill>
                  <a:srgbClr val="FF0000"/>
                </a:solidFill>
                <a:latin typeface="Avant Garde Gothic"/>
              </a:endParaRPr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330575" y="4475163"/>
              <a:ext cx="2874963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non  thermal </a:t>
              </a:r>
            </a:p>
            <a:p>
              <a:pPr defTabSz="827088"/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colour connection</a:t>
              </a:r>
              <a:endParaRPr lang="es-E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49 Grupo"/>
          <p:cNvGrpSpPr/>
          <p:nvPr/>
        </p:nvGrpSpPr>
        <p:grpSpPr>
          <a:xfrm>
            <a:off x="6205538" y="1493846"/>
            <a:ext cx="2806700" cy="2935286"/>
            <a:chOff x="6205538" y="1493846"/>
            <a:chExt cx="2806700" cy="2935286"/>
          </a:xfrm>
        </p:grpSpPr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6400800" y="2146308"/>
              <a:ext cx="2173288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sz="2200">
                  <a:solidFill>
                    <a:srgbClr val="355E00"/>
                  </a:solidFill>
                  <a:latin typeface="Calibri" pitchFamily="34" charset="0"/>
                </a:rPr>
                <a:t>hadronic comovers</a:t>
              </a: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6400800" y="1690696"/>
              <a:ext cx="2122488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>
                  <a:solidFill>
                    <a:srgbClr val="00AE00"/>
                  </a:solidFill>
                  <a:latin typeface="Calibri" pitchFamily="34" charset="0"/>
                </a:rPr>
                <a:t>partonic comovers</a:t>
              </a:r>
            </a:p>
          </p:txBody>
        </p:sp>
        <p:sp>
          <p:nvSpPr>
            <p:cNvPr id="74782" name="AutoShape 30"/>
            <p:cNvSpPr>
              <a:spLocks noChangeArrowheads="1"/>
            </p:cNvSpPr>
            <p:nvPr/>
          </p:nvSpPr>
          <p:spPr bwMode="auto">
            <a:xfrm>
              <a:off x="6205538" y="1493846"/>
              <a:ext cx="2806700" cy="2935286"/>
            </a:xfrm>
            <a:prstGeom prst="roundRect">
              <a:avLst>
                <a:gd name="adj" fmla="val 190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83" name="Text Box 31"/>
            <p:cNvSpPr txBox="1">
              <a:spLocks noChangeArrowheads="1"/>
            </p:cNvSpPr>
            <p:nvPr/>
          </p:nvSpPr>
          <p:spPr bwMode="auto">
            <a:xfrm>
              <a:off x="6269038" y="2605096"/>
              <a:ext cx="2722562" cy="105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  <a:tab pos="5908675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dissociation of the c-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cbar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  <a:tab pos="5908675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pair with the dense medium produced in the collision </a:t>
              </a:r>
              <a:r>
                <a:rPr lang="en-GB" sz="1600" b="1" dirty="0" err="1">
                  <a:solidFill>
                    <a:srgbClr val="000000"/>
                  </a:solidFill>
                  <a:latin typeface="Avant Garde Gothic"/>
                </a:rPr>
                <a:t>partonic</a:t>
              </a:r>
              <a:r>
                <a:rPr lang="en-GB" sz="1600" b="1" dirty="0">
                  <a:solidFill>
                    <a:srgbClr val="000000"/>
                  </a:solidFill>
                  <a:latin typeface="Avant Garde Gothic"/>
                </a:rPr>
                <a:t> or </a:t>
              </a:r>
              <a:r>
                <a:rPr lang="en-GB" sz="1600" b="1" dirty="0" err="1">
                  <a:solidFill>
                    <a:srgbClr val="000000"/>
                  </a:solidFill>
                  <a:latin typeface="Avant Garde Gothic"/>
                </a:rPr>
                <a:t>hadronic</a:t>
              </a:r>
              <a:endParaRPr lang="en-GB" sz="1600" b="1" dirty="0">
                <a:solidFill>
                  <a:srgbClr val="000000"/>
                </a:solidFill>
                <a:latin typeface="Avant Garde Gothic"/>
              </a:endParaRPr>
            </a:p>
          </p:txBody>
        </p:sp>
      </p:grp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6357950" y="3643314"/>
            <a:ext cx="259241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defTabSz="827088">
              <a:lnSpc>
                <a:spcPct val="116000"/>
              </a:lnSpc>
              <a:buClr>
                <a:srgbClr val="000000"/>
              </a:buClr>
              <a:buSzPct val="45000"/>
            </a:pP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suppression by a dense medium, not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thermalized</a:t>
            </a:r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defTabSz="827088"/>
            <a:endParaRPr lang="es-ES" dirty="0">
              <a:latin typeface="Calibri" pitchFamily="34" charset="0"/>
            </a:endParaRPr>
          </a:p>
        </p:txBody>
      </p:sp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195263" y="5929313"/>
            <a:ext cx="8753475" cy="571500"/>
          </a:xfrm>
          <a:prstGeom prst="roundRect">
            <a:avLst>
              <a:gd name="adj" fmla="val 9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2124075" y="714356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2000" b="1" dirty="0" err="1">
                <a:solidFill>
                  <a:srgbClr val="000000"/>
                </a:solidFill>
              </a:rPr>
              <a:t>wo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thermalisation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CC3300"/>
                </a:solidFill>
              </a:rPr>
              <a:t>NO QGP</a:t>
            </a:r>
            <a:endParaRPr lang="es-ES" sz="2000" b="1" dirty="0">
              <a:solidFill>
                <a:srgbClr val="CC3300"/>
              </a:solidFill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284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GB" sz="2000" b="1">
                <a:solidFill>
                  <a:srgbClr val="000000"/>
                </a:solidFill>
              </a:rPr>
              <a:t>w thermalisation </a:t>
            </a:r>
            <a:r>
              <a:rPr lang="en-GB" sz="2000" b="1">
                <a:solidFill>
                  <a:srgbClr val="CC3300"/>
                </a:solidFill>
              </a:rPr>
              <a:t>QGP</a:t>
            </a:r>
            <a:endParaRPr lang="es-ES" sz="2000">
              <a:solidFill>
                <a:srgbClr val="CC330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215094" y="4572009"/>
            <a:ext cx="27860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215074" y="4516451"/>
            <a:ext cx="25701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00" dirty="0" err="1">
                <a:solidFill>
                  <a:srgbClr val="4C68DE"/>
                </a:solidFill>
                <a:latin typeface="+mn-lt"/>
              </a:rPr>
              <a:t>Others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: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Cronin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effect</a:t>
            </a:r>
            <a:endParaRPr lang="es-ES" sz="2200" dirty="0">
              <a:solidFill>
                <a:srgbClr val="4C68DE"/>
              </a:solidFill>
              <a:latin typeface="+mn-lt"/>
            </a:endParaRPr>
          </a:p>
          <a:p>
            <a:pPr>
              <a:defRPr/>
            </a:pPr>
            <a:r>
              <a:rPr lang="es-ES" sz="2200" dirty="0">
                <a:solidFill>
                  <a:srgbClr val="4C68DE"/>
                </a:solidFill>
                <a:latin typeface="+mn-lt"/>
              </a:rPr>
              <a:t>             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energy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loss</a:t>
            </a:r>
            <a:endParaRPr lang="es-ES" sz="2200" dirty="0">
              <a:solidFill>
                <a:srgbClr val="4C68DE"/>
              </a:solidFill>
              <a:latin typeface="+mn-lt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COLD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?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  <p:bldP spid="74768" grpId="0"/>
      <p:bldP spid="74784" grpId="0"/>
      <p:bldP spid="74785" grpId="0" animBg="1"/>
      <p:bldP spid="74786" grpId="0"/>
      <p:bldP spid="74787" grpId="0"/>
      <p:bldP spid="38" grpId="0" animBg="1"/>
      <p:bldP spid="4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22288" y="6042025"/>
            <a:ext cx="51276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GB" sz="2200">
                <a:solidFill>
                  <a:srgbClr val="FF0000"/>
                </a:solidFill>
                <a:latin typeface="Calibri" pitchFamily="34" charset="0"/>
              </a:rPr>
              <a:t>QGP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532563" y="6072188"/>
            <a:ext cx="16732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GB" sz="2200">
                <a:solidFill>
                  <a:srgbClr val="CC6633"/>
                </a:solidFill>
                <a:latin typeface="Calibri" pitchFamily="34" charset="0"/>
              </a:rPr>
              <a:t>recombination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743200" y="6042025"/>
            <a:ext cx="2624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solidFill>
                  <a:srgbClr val="FF3366"/>
                </a:solidFill>
                <a:latin typeface="Calibri" pitchFamily="34" charset="0"/>
              </a:rPr>
              <a:t>sequential suppression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95263" y="714356"/>
            <a:ext cx="1698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Calibri" pitchFamily="34" charset="0"/>
              </a:rPr>
              <a:t>•cold effects: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260350" y="5389563"/>
            <a:ext cx="1603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lnSpc>
                <a:spcPct val="98000"/>
              </a:lnSpc>
              <a:buClr>
                <a:srgbClr val="000000"/>
              </a:buClr>
              <a:buSzPct val="45000"/>
              <a:tabLst>
                <a:tab pos="655638" algn="l"/>
                <a:tab pos="1312863" algn="l"/>
              </a:tabLst>
            </a:pPr>
            <a:r>
              <a:rPr lang="en-GB" sz="2400" b="1">
                <a:solidFill>
                  <a:srgbClr val="000000"/>
                </a:solidFill>
                <a:latin typeface="Calibri" pitchFamily="34" charset="0"/>
              </a:rPr>
              <a:t>•hot effects:</a:t>
            </a:r>
          </a:p>
        </p:txBody>
      </p:sp>
      <p:sp>
        <p:nvSpPr>
          <p:cNvPr id="4111" name="Text Box 18"/>
          <p:cNvSpPr txBox="1">
            <a:spLocks noChangeArrowheads="1"/>
          </p:cNvSpPr>
          <p:nvPr/>
        </p:nvSpPr>
        <p:spPr bwMode="auto">
          <a:xfrm>
            <a:off x="374650" y="5203825"/>
            <a:ext cx="15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" name="47 Grupo"/>
          <p:cNvGrpSpPr/>
          <p:nvPr/>
        </p:nvGrpSpPr>
        <p:grpSpPr>
          <a:xfrm>
            <a:off x="131763" y="1481138"/>
            <a:ext cx="2960687" cy="2090738"/>
            <a:chOff x="131763" y="1481138"/>
            <a:chExt cx="2960687" cy="2090738"/>
          </a:xfrm>
        </p:grpSpPr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260350" y="1593851"/>
              <a:ext cx="1940147" cy="33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sz="2200" dirty="0">
                  <a:solidFill>
                    <a:srgbClr val="0099FF"/>
                  </a:solidFill>
                  <a:latin typeface="Calibri" pitchFamily="34" charset="0"/>
                </a:rPr>
                <a:t>gluon </a:t>
              </a:r>
              <a:r>
                <a:rPr lang="en-GB" sz="2200" dirty="0" smtClean="0">
                  <a:solidFill>
                    <a:srgbClr val="0099FF"/>
                  </a:solidFill>
                  <a:latin typeface="Calibri" pitchFamily="34" charset="0"/>
                </a:rPr>
                <a:t>shadowing</a:t>
              </a:r>
            </a:p>
          </p:txBody>
        </p:sp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131763" y="1481138"/>
              <a:ext cx="2960687" cy="2090738"/>
            </a:xfrm>
            <a:prstGeom prst="roundRect">
              <a:avLst>
                <a:gd name="adj" fmla="val 153"/>
              </a:avLst>
            </a:prstGeom>
            <a:noFill/>
            <a:ln w="9525">
              <a:solidFill>
                <a:srgbClr val="182AD8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auto">
            <a:xfrm>
              <a:off x="327025" y="2232022"/>
              <a:ext cx="274320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nuclear structure functions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in nuclei </a:t>
              </a:r>
              <a:r>
                <a:rPr lang="en-GB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≠ 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superposition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of constituents nucleons</a:t>
              </a: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auto">
            <a:xfrm>
              <a:off x="327025" y="3244851"/>
              <a:ext cx="1925638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NI@SPS, IMP@RHIC</a:t>
              </a:r>
            </a:p>
          </p:txBody>
        </p:sp>
      </p:grpSp>
      <p:grpSp>
        <p:nvGrpSpPr>
          <p:cNvPr id="3" name="48 Grupo"/>
          <p:cNvGrpSpPr/>
          <p:nvPr/>
        </p:nvGrpSpPr>
        <p:grpSpPr>
          <a:xfrm>
            <a:off x="131763" y="3702064"/>
            <a:ext cx="3068637" cy="1655762"/>
            <a:chOff x="131763" y="3702064"/>
            <a:chExt cx="3068637" cy="1655762"/>
          </a:xfrm>
        </p:grpSpPr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60350" y="3767151"/>
              <a:ext cx="215582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 dirty="0">
                  <a:solidFill>
                    <a:srgbClr val="000080"/>
                  </a:solidFill>
                  <a:latin typeface="Calibri" pitchFamily="34" charset="0"/>
                </a:rPr>
                <a:t>nuclear absorption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1563688" y="5022864"/>
              <a:ext cx="1587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2" name="AutoShape 20"/>
            <p:cNvSpPr>
              <a:spLocks noChangeArrowheads="1"/>
            </p:cNvSpPr>
            <p:nvPr/>
          </p:nvSpPr>
          <p:spPr bwMode="auto">
            <a:xfrm>
              <a:off x="131763" y="3702064"/>
              <a:ext cx="2906712" cy="1633537"/>
            </a:xfrm>
            <a:prstGeom prst="roundRect">
              <a:avLst>
                <a:gd name="adj" fmla="val 403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73" name="Text Box 21"/>
            <p:cNvSpPr txBox="1">
              <a:spLocks noChangeArrowheads="1"/>
            </p:cNvSpPr>
            <p:nvPr/>
          </p:nvSpPr>
          <p:spPr bwMode="auto">
            <a:xfrm>
              <a:off x="260350" y="4159264"/>
              <a:ext cx="2940050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multiple scattering of a pre-resonance c-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cbar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pair within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the nucleons of the nucleus</a:t>
              </a:r>
              <a:endParaRPr lang="en-GB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14" name="Text Box 22"/>
            <p:cNvSpPr txBox="1">
              <a:spLocks noChangeArrowheads="1"/>
            </p:cNvSpPr>
            <p:nvPr/>
          </p:nvSpPr>
          <p:spPr bwMode="auto">
            <a:xfrm>
              <a:off x="260350" y="4876814"/>
              <a:ext cx="24161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endParaRPr lang="es-ES" sz="2200">
                <a:latin typeface="Times New Roman" pitchFamily="18" charset="0"/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auto">
            <a:xfrm>
              <a:off x="260350" y="5008576"/>
              <a:ext cx="16129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IMP@SPS, RHIC?</a:t>
              </a:r>
            </a:p>
          </p:txBody>
        </p:sp>
      </p:grpSp>
      <p:grpSp>
        <p:nvGrpSpPr>
          <p:cNvPr id="4" name="42 Grupo"/>
          <p:cNvGrpSpPr/>
          <p:nvPr/>
        </p:nvGrpSpPr>
        <p:grpSpPr>
          <a:xfrm>
            <a:off x="3200400" y="1500174"/>
            <a:ext cx="3005138" cy="3857652"/>
            <a:chOff x="3200400" y="1335061"/>
            <a:chExt cx="3005138" cy="3857652"/>
          </a:xfrm>
        </p:grpSpPr>
        <p:sp>
          <p:nvSpPr>
            <p:cNvPr id="74755" name="Text Box 3"/>
            <p:cNvSpPr txBox="1">
              <a:spLocks noChangeArrowheads="1"/>
            </p:cNvSpPr>
            <p:nvPr/>
          </p:nvSpPr>
          <p:spPr bwMode="auto">
            <a:xfrm>
              <a:off x="3525838" y="1431901"/>
              <a:ext cx="476250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</a:pPr>
              <a:r>
                <a:rPr lang="en-GB" sz="2200" dirty="0">
                  <a:solidFill>
                    <a:srgbClr val="FF00FF"/>
                  </a:solidFill>
                  <a:latin typeface="Calibri" pitchFamily="34" charset="0"/>
                </a:rPr>
                <a:t>CGC</a:t>
              </a:r>
            </a:p>
          </p:txBody>
        </p:sp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3525838" y="2254250"/>
              <a:ext cx="1995487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>
                  <a:solidFill>
                    <a:srgbClr val="993366"/>
                  </a:solidFill>
                  <a:latin typeface="Calibri" pitchFamily="34" charset="0"/>
                </a:rPr>
                <a:t>parton saturation</a:t>
              </a:r>
            </a:p>
          </p:txBody>
        </p:sp>
        <p:sp>
          <p:nvSpPr>
            <p:cNvPr id="74763" name="Text Box 11"/>
            <p:cNvSpPr txBox="1">
              <a:spLocks noChangeArrowheads="1"/>
            </p:cNvSpPr>
            <p:nvPr/>
          </p:nvSpPr>
          <p:spPr bwMode="auto">
            <a:xfrm>
              <a:off x="3525838" y="1860529"/>
              <a:ext cx="1298575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</a:tabLst>
              </a:pPr>
              <a:r>
                <a:rPr lang="en-GB" sz="2200" dirty="0">
                  <a:solidFill>
                    <a:srgbClr val="944794"/>
                  </a:solidFill>
                  <a:latin typeface="Calibri" pitchFamily="34" charset="0"/>
                </a:rPr>
                <a:t>percolation</a:t>
              </a:r>
            </a:p>
          </p:txBody>
        </p:sp>
        <p:sp>
          <p:nvSpPr>
            <p:cNvPr id="74779" name="AutoShape 27"/>
            <p:cNvSpPr>
              <a:spLocks noChangeArrowheads="1"/>
            </p:cNvSpPr>
            <p:nvPr/>
          </p:nvSpPr>
          <p:spPr bwMode="auto">
            <a:xfrm>
              <a:off x="3200400" y="1335061"/>
              <a:ext cx="2933700" cy="3857652"/>
            </a:xfrm>
            <a:prstGeom prst="roundRect">
              <a:avLst>
                <a:gd name="adj" fmla="val 130"/>
              </a:avLst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80" name="Text Box 28"/>
            <p:cNvSpPr txBox="1">
              <a:spLocks noChangeArrowheads="1"/>
            </p:cNvSpPr>
            <p:nvPr/>
          </p:nvSpPr>
          <p:spPr bwMode="auto">
            <a:xfrm>
              <a:off x="3397250" y="2709863"/>
              <a:ext cx="2676525" cy="156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sz="1600" dirty="0" smtClean="0">
                  <a:solidFill>
                    <a:srgbClr val="000000"/>
                  </a:solidFill>
                  <a:latin typeface="Avant Garde Gothic"/>
                </a:rPr>
                <a:t>non-lineal effects 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favoured by the high density of 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partons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become important and lead to eventual saturation of the 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parton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densities 		</a:t>
              </a:r>
            </a:p>
            <a:p>
              <a:pPr algn="dist"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</a:tabLst>
              </a:pPr>
              <a:r>
                <a:rPr lang="en-GB" b="1" u="sng" dirty="0">
                  <a:solidFill>
                    <a:srgbClr val="FF0000"/>
                  </a:solidFill>
                  <a:latin typeface="Avant Garde Gothic"/>
                </a:rPr>
                <a:t> </a:t>
              </a:r>
              <a:endParaRPr lang="en-GB" b="1" dirty="0">
                <a:solidFill>
                  <a:srgbClr val="FF0000"/>
                </a:solidFill>
                <a:latin typeface="Avant Garde Gothic"/>
              </a:endParaRPr>
            </a:p>
          </p:txBody>
        </p:sp>
        <p:sp>
          <p:nvSpPr>
            <p:cNvPr id="74781" name="Text Box 29"/>
            <p:cNvSpPr txBox="1">
              <a:spLocks noChangeArrowheads="1"/>
            </p:cNvSpPr>
            <p:nvPr/>
          </p:nvSpPr>
          <p:spPr bwMode="auto">
            <a:xfrm>
              <a:off x="3330575" y="4475163"/>
              <a:ext cx="2874963" cy="636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36" tIns="41469" rIns="82936" bIns="41469">
              <a:spAutoFit/>
            </a:bodyPr>
            <a:lstStyle/>
            <a:p>
              <a:pPr defTabSz="827088"/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non  thermal </a:t>
              </a:r>
            </a:p>
            <a:p>
              <a:pPr defTabSz="827088"/>
              <a:r>
                <a:rPr lang="en-GB" b="1">
                  <a:solidFill>
                    <a:srgbClr val="FF0000"/>
                  </a:solidFill>
                  <a:latin typeface="Calibri" pitchFamily="34" charset="0"/>
                </a:rPr>
                <a:t>colour connection</a:t>
              </a:r>
              <a:endParaRPr lang="es-E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49 Grupo"/>
          <p:cNvGrpSpPr/>
          <p:nvPr/>
        </p:nvGrpSpPr>
        <p:grpSpPr>
          <a:xfrm>
            <a:off x="6205538" y="1493846"/>
            <a:ext cx="2806700" cy="2935286"/>
            <a:chOff x="6205538" y="1493846"/>
            <a:chExt cx="2806700" cy="2935286"/>
          </a:xfrm>
        </p:grpSpPr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6400800" y="2146308"/>
              <a:ext cx="2173288" cy="33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GB" sz="2200">
                  <a:solidFill>
                    <a:srgbClr val="355E00"/>
                  </a:solidFill>
                  <a:latin typeface="Calibri" pitchFamily="34" charset="0"/>
                </a:rPr>
                <a:t>hadronic comovers</a:t>
              </a:r>
            </a:p>
          </p:txBody>
        </p:sp>
        <p:sp>
          <p:nvSpPr>
            <p:cNvPr id="74765" name="Text Box 13"/>
            <p:cNvSpPr txBox="1">
              <a:spLocks noChangeArrowheads="1"/>
            </p:cNvSpPr>
            <p:nvPr/>
          </p:nvSpPr>
          <p:spPr bwMode="auto">
            <a:xfrm>
              <a:off x="6400800" y="1690696"/>
              <a:ext cx="2122488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lnSpc>
                  <a:spcPct val="98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GB" sz="2200">
                  <a:solidFill>
                    <a:srgbClr val="00AE00"/>
                  </a:solidFill>
                  <a:latin typeface="Calibri" pitchFamily="34" charset="0"/>
                </a:rPr>
                <a:t>partonic comovers</a:t>
              </a:r>
            </a:p>
          </p:txBody>
        </p:sp>
        <p:sp>
          <p:nvSpPr>
            <p:cNvPr id="74782" name="AutoShape 30"/>
            <p:cNvSpPr>
              <a:spLocks noChangeArrowheads="1"/>
            </p:cNvSpPr>
            <p:nvPr/>
          </p:nvSpPr>
          <p:spPr bwMode="auto">
            <a:xfrm>
              <a:off x="6205538" y="1493846"/>
              <a:ext cx="2806700" cy="2935286"/>
            </a:xfrm>
            <a:prstGeom prst="roundRect">
              <a:avLst>
                <a:gd name="adj" fmla="val 190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74783" name="Text Box 31"/>
            <p:cNvSpPr txBox="1">
              <a:spLocks noChangeArrowheads="1"/>
            </p:cNvSpPr>
            <p:nvPr/>
          </p:nvSpPr>
          <p:spPr bwMode="auto">
            <a:xfrm>
              <a:off x="6269038" y="2605096"/>
              <a:ext cx="2722562" cy="105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  <a:tab pos="5908675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dissociation of the c-</a:t>
              </a:r>
              <a:r>
                <a:rPr lang="en-GB" sz="1600" dirty="0" err="1">
                  <a:solidFill>
                    <a:srgbClr val="000000"/>
                  </a:solidFill>
                  <a:latin typeface="Avant Garde Gothic"/>
                </a:rPr>
                <a:t>cbar</a:t>
              </a: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 </a:t>
              </a:r>
            </a:p>
            <a:p>
              <a:pPr defTabSz="827088">
                <a:lnSpc>
                  <a:spcPct val="104000"/>
                </a:lnSpc>
                <a:buClr>
                  <a:srgbClr val="000000"/>
                </a:buClr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4225" algn="l"/>
                  <a:tab pos="5253038" algn="l"/>
                  <a:tab pos="5908675" algn="l"/>
                </a:tabLst>
              </a:pPr>
              <a:r>
                <a:rPr lang="en-GB" sz="1600" dirty="0">
                  <a:solidFill>
                    <a:srgbClr val="000000"/>
                  </a:solidFill>
                  <a:latin typeface="Avant Garde Gothic"/>
                </a:rPr>
                <a:t>pair with the dense medium produced in the collision </a:t>
              </a:r>
              <a:r>
                <a:rPr lang="en-GB" sz="1600" b="1" dirty="0" err="1">
                  <a:solidFill>
                    <a:srgbClr val="000000"/>
                  </a:solidFill>
                  <a:latin typeface="Avant Garde Gothic"/>
                </a:rPr>
                <a:t>partonic</a:t>
              </a:r>
              <a:r>
                <a:rPr lang="en-GB" sz="1600" b="1" dirty="0">
                  <a:solidFill>
                    <a:srgbClr val="000000"/>
                  </a:solidFill>
                  <a:latin typeface="Avant Garde Gothic"/>
                </a:rPr>
                <a:t> or </a:t>
              </a:r>
              <a:r>
                <a:rPr lang="en-GB" sz="1600" b="1" dirty="0" err="1">
                  <a:solidFill>
                    <a:srgbClr val="000000"/>
                  </a:solidFill>
                  <a:latin typeface="Avant Garde Gothic"/>
                </a:rPr>
                <a:t>hadronic</a:t>
              </a:r>
              <a:endParaRPr lang="en-GB" sz="1600" b="1" dirty="0">
                <a:solidFill>
                  <a:srgbClr val="000000"/>
                </a:solidFill>
                <a:latin typeface="Avant Garde Gothic"/>
              </a:endParaRPr>
            </a:p>
          </p:txBody>
        </p:sp>
      </p:grp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6357950" y="3643314"/>
            <a:ext cx="259241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9" rIns="82936" bIns="41469">
            <a:spAutoFit/>
          </a:bodyPr>
          <a:lstStyle/>
          <a:p>
            <a:pPr defTabSz="827088">
              <a:lnSpc>
                <a:spcPct val="116000"/>
              </a:lnSpc>
              <a:buClr>
                <a:srgbClr val="000000"/>
              </a:buClr>
              <a:buSzPct val="45000"/>
            </a:pP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suppression by a dense medium, not </a:t>
            </a:r>
            <a:r>
              <a:rPr lang="en-GB" b="1" dirty="0" err="1">
                <a:solidFill>
                  <a:srgbClr val="FF0000"/>
                </a:solidFill>
                <a:latin typeface="Calibri" pitchFamily="34" charset="0"/>
              </a:rPr>
              <a:t>thermalized</a:t>
            </a:r>
            <a:r>
              <a:rPr lang="en-GB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defTabSz="827088"/>
            <a:endParaRPr lang="es-ES" dirty="0">
              <a:latin typeface="Calibri" pitchFamily="34" charset="0"/>
            </a:endParaRPr>
          </a:p>
        </p:txBody>
      </p:sp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195263" y="5929313"/>
            <a:ext cx="8753475" cy="571500"/>
          </a:xfrm>
          <a:prstGeom prst="roundRect">
            <a:avLst>
              <a:gd name="adj" fmla="val 9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2124075" y="714356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2000" b="1" dirty="0" err="1">
                <a:solidFill>
                  <a:srgbClr val="000000"/>
                </a:solidFill>
              </a:rPr>
              <a:t>wo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err="1">
                <a:solidFill>
                  <a:srgbClr val="000000"/>
                </a:solidFill>
              </a:rPr>
              <a:t>thermalisation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CC3300"/>
                </a:solidFill>
              </a:rPr>
              <a:t>NO QGP</a:t>
            </a:r>
            <a:endParaRPr lang="es-ES" sz="2000" b="1" dirty="0">
              <a:solidFill>
                <a:srgbClr val="CC3300"/>
              </a:solidFill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284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45000"/>
            </a:pPr>
            <a:r>
              <a:rPr lang="en-GB" sz="2000" b="1">
                <a:solidFill>
                  <a:srgbClr val="000000"/>
                </a:solidFill>
              </a:rPr>
              <a:t>w thermalisation </a:t>
            </a:r>
            <a:r>
              <a:rPr lang="en-GB" sz="2000" b="1">
                <a:solidFill>
                  <a:srgbClr val="CC3300"/>
                </a:solidFill>
              </a:rPr>
              <a:t>QGP</a:t>
            </a:r>
            <a:endParaRPr lang="es-ES" sz="2000">
              <a:solidFill>
                <a:srgbClr val="CC330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215094" y="4572009"/>
            <a:ext cx="278606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215074" y="4516451"/>
            <a:ext cx="257016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200" dirty="0" err="1">
                <a:solidFill>
                  <a:srgbClr val="4C68DE"/>
                </a:solidFill>
                <a:latin typeface="+mn-lt"/>
              </a:rPr>
              <a:t>Others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: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Cronin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effect</a:t>
            </a:r>
            <a:endParaRPr lang="es-ES" sz="2200" dirty="0">
              <a:solidFill>
                <a:srgbClr val="4C68DE"/>
              </a:solidFill>
              <a:latin typeface="+mn-lt"/>
            </a:endParaRPr>
          </a:p>
          <a:p>
            <a:pPr>
              <a:defRPr/>
            </a:pPr>
            <a:r>
              <a:rPr lang="es-ES" sz="2200" dirty="0">
                <a:solidFill>
                  <a:srgbClr val="4C68DE"/>
                </a:solidFill>
                <a:latin typeface="+mn-lt"/>
              </a:rPr>
              <a:t>             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energy</a:t>
            </a:r>
            <a:r>
              <a:rPr lang="es-ES" sz="2200" dirty="0">
                <a:solidFill>
                  <a:srgbClr val="4C68DE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4C68DE"/>
                </a:solidFill>
                <a:latin typeface="+mn-lt"/>
              </a:rPr>
              <a:t>loss</a:t>
            </a:r>
            <a:endParaRPr lang="es-ES" sz="2200" dirty="0">
              <a:solidFill>
                <a:srgbClr val="4C68DE"/>
              </a:solidFill>
              <a:latin typeface="+mn-lt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COLD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or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?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-32" y="5286388"/>
            <a:ext cx="5786478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143372" y="3500438"/>
            <a:ext cx="663002" cy="32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DDDDDD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HOT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: QGP and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Debye</a:t>
            </a:r>
            <a:r>
              <a:rPr lang="es-ES" sz="3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rgbClr val="C00000"/>
                </a:solidFill>
                <a:latin typeface="+mn-lt"/>
              </a:rPr>
              <a:t>screening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106 Rectángulo"/>
          <p:cNvSpPr>
            <a:spLocks noChangeArrowheads="1"/>
          </p:cNvSpPr>
          <p:nvPr/>
        </p:nvSpPr>
        <p:spPr bwMode="auto">
          <a:xfrm>
            <a:off x="0" y="785794"/>
            <a:ext cx="6172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What happens to a c-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cbar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pair in a QGP?</a:t>
            </a:r>
          </a:p>
          <a:p>
            <a:pPr algn="l"/>
            <a:endParaRPr lang="en-US" sz="2200" b="1" dirty="0" smtClean="0">
              <a:latin typeface="+mn-lt"/>
            </a:endParaRPr>
          </a:p>
          <a:p>
            <a:pPr algn="l"/>
            <a:endParaRPr lang="es-ES" sz="2200" b="1" dirty="0">
              <a:latin typeface="+mn-lt"/>
            </a:endParaRPr>
          </a:p>
          <a:p>
            <a:pPr algn="l"/>
            <a:endParaRPr lang="es-ES" sz="2200" dirty="0">
              <a:latin typeface="+mn-lt"/>
            </a:endParaRPr>
          </a:p>
          <a:p>
            <a:pPr algn="l"/>
            <a:r>
              <a:rPr lang="es-ES" sz="2200" dirty="0">
                <a:latin typeface="+mn-lt"/>
              </a:rPr>
              <a:t> </a:t>
            </a:r>
          </a:p>
          <a:p>
            <a:pPr algn="l"/>
            <a:endParaRPr lang="es-ES" sz="2200" dirty="0">
              <a:latin typeface="+mn-lt"/>
            </a:endParaRPr>
          </a:p>
          <a:p>
            <a:pPr algn="l"/>
            <a:endParaRPr lang="es-ES" sz="2200" dirty="0">
              <a:latin typeface="+mn-lt"/>
            </a:endParaRPr>
          </a:p>
        </p:txBody>
      </p:sp>
      <p:sp>
        <p:nvSpPr>
          <p:cNvPr id="63" name="Text Box 103"/>
          <p:cNvSpPr txBox="1">
            <a:spLocks noChangeArrowheads="1"/>
          </p:cNvSpPr>
          <p:nvPr/>
        </p:nvSpPr>
        <p:spPr bwMode="auto">
          <a:xfrm>
            <a:off x="0" y="2690336"/>
            <a:ext cx="9144032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latin typeface="+mn-lt"/>
              </a:rPr>
              <a:t>Debye screening radius </a:t>
            </a:r>
            <a:r>
              <a:rPr lang="en-US" sz="2100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2100" b="1" baseline="-25000" dirty="0" err="1" smtClean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100" b="1" dirty="0" smtClean="0">
                <a:solidFill>
                  <a:srgbClr val="C00000"/>
                </a:solidFill>
                <a:latin typeface="+mn-lt"/>
              </a:rPr>
              <a:t>(T):  </a:t>
            </a:r>
          </a:p>
          <a:p>
            <a:r>
              <a:rPr lang="es-ES" sz="2100" dirty="0" err="1" smtClean="0">
                <a:latin typeface="+mn-lt"/>
              </a:rPr>
              <a:t>maximum</a:t>
            </a:r>
            <a:r>
              <a:rPr lang="es-ES" sz="2100" dirty="0" smtClean="0">
                <a:latin typeface="+mn-lt"/>
              </a:rPr>
              <a:t> </a:t>
            </a:r>
            <a:r>
              <a:rPr lang="es-ES" sz="2100" dirty="0" err="1" smtClean="0">
                <a:latin typeface="+mn-lt"/>
              </a:rPr>
              <a:t>distance</a:t>
            </a:r>
            <a:r>
              <a:rPr lang="es-ES" sz="2100" dirty="0" smtClean="0">
                <a:latin typeface="+mn-lt"/>
              </a:rPr>
              <a:t> </a:t>
            </a:r>
            <a:r>
              <a:rPr lang="es-ES" sz="2100" dirty="0" err="1" smtClean="0">
                <a:latin typeface="+mn-lt"/>
              </a:rPr>
              <a:t>which</a:t>
            </a:r>
            <a:r>
              <a:rPr lang="es-ES" sz="2100" dirty="0" smtClean="0">
                <a:latin typeface="+mn-lt"/>
              </a:rPr>
              <a:t> </a:t>
            </a:r>
            <a:r>
              <a:rPr lang="es-ES" sz="2100" dirty="0" err="1" smtClean="0">
                <a:latin typeface="+mn-lt"/>
              </a:rPr>
              <a:t>allows</a:t>
            </a:r>
            <a:r>
              <a:rPr lang="es-ES" sz="2100" dirty="0" smtClean="0">
                <a:latin typeface="+mn-lt"/>
              </a:rPr>
              <a:t> </a:t>
            </a:r>
            <a:r>
              <a:rPr lang="en-US" sz="2100" dirty="0" smtClean="0">
                <a:latin typeface="+mn-lt"/>
              </a:rPr>
              <a:t>the formation of a bound </a:t>
            </a:r>
            <a:r>
              <a:rPr lang="en-US" sz="2100" dirty="0" err="1" smtClean="0">
                <a:latin typeface="+mn-lt"/>
              </a:rPr>
              <a:t>qq</a:t>
            </a:r>
            <a:r>
              <a:rPr lang="en-US" sz="2100" dirty="0" smtClean="0">
                <a:latin typeface="+mn-lt"/>
              </a:rPr>
              <a:t> pair</a:t>
            </a:r>
          </a:p>
          <a:p>
            <a:r>
              <a:rPr lang="en-US" sz="2100" b="1" dirty="0" smtClean="0">
                <a:latin typeface="+mn-lt"/>
              </a:rPr>
              <a:t>decreases with the temperature T</a:t>
            </a:r>
            <a:endParaRPr lang="en-US" sz="2100" b="1" dirty="0">
              <a:latin typeface="+mn-lt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90744"/>
            <a:ext cx="5339522" cy="8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5727" y="585771"/>
            <a:ext cx="4168273" cy="17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"/>
          <p:cNvSpPr/>
          <p:nvPr/>
        </p:nvSpPr>
        <p:spPr>
          <a:xfrm>
            <a:off x="0" y="1214422"/>
            <a:ext cx="5000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+mn-lt"/>
              </a:rPr>
              <a:t>• </a:t>
            </a:r>
            <a:r>
              <a:rPr lang="es-ES" sz="2000" dirty="0" err="1" smtClean="0">
                <a:latin typeface="+mn-lt"/>
              </a:rPr>
              <a:t>The</a:t>
            </a:r>
            <a:r>
              <a:rPr lang="es-ES" sz="2000" dirty="0" smtClean="0">
                <a:latin typeface="+mn-lt"/>
              </a:rPr>
              <a:t> “</a:t>
            </a:r>
            <a:r>
              <a:rPr lang="es-ES" sz="2000" dirty="0" err="1" smtClean="0">
                <a:latin typeface="+mn-lt"/>
              </a:rPr>
              <a:t>confinement</a:t>
            </a:r>
            <a:r>
              <a:rPr lang="es-ES" sz="2000" dirty="0" smtClean="0">
                <a:latin typeface="+mn-lt"/>
              </a:rPr>
              <a:t>” </a:t>
            </a:r>
            <a:r>
              <a:rPr lang="es-ES" sz="2000" dirty="0" err="1" smtClean="0">
                <a:latin typeface="+mn-lt"/>
              </a:rPr>
              <a:t>contribution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disappears</a:t>
            </a:r>
            <a:endParaRPr lang="es-E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• The high color density induces a screening</a:t>
            </a:r>
          </a:p>
          <a:p>
            <a:r>
              <a:rPr lang="en-US" sz="2000" dirty="0" smtClean="0">
                <a:latin typeface="+mn-lt"/>
              </a:rPr>
              <a:t>   of the </a:t>
            </a:r>
            <a:r>
              <a:rPr lang="en-US" sz="2000" dirty="0" err="1" smtClean="0">
                <a:latin typeface="+mn-lt"/>
              </a:rPr>
              <a:t>coulombian</a:t>
            </a:r>
            <a:r>
              <a:rPr lang="en-US" sz="2000" dirty="0" smtClean="0">
                <a:latin typeface="+mn-lt"/>
              </a:rPr>
              <a:t> term of the potential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081848" y="6000768"/>
            <a:ext cx="3006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+mn-lt"/>
              </a:rPr>
              <a:t>If</a:t>
            </a:r>
            <a:r>
              <a:rPr lang="es-ES" sz="2000" dirty="0" smtClean="0">
                <a:latin typeface="+mn-lt"/>
              </a:rPr>
              <a:t>  </a:t>
            </a:r>
            <a:r>
              <a:rPr lang="es-ES" sz="2000" dirty="0" err="1" smtClean="0">
                <a:latin typeface="+mn-lt"/>
              </a:rPr>
              <a:t>resonace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radius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solidFill>
                  <a:srgbClr val="009644"/>
                </a:solidFill>
                <a:latin typeface="+mn-lt"/>
              </a:rPr>
              <a:t>r &lt; </a:t>
            </a:r>
            <a:r>
              <a:rPr lang="en-US" b="1" dirty="0" err="1" smtClean="0">
                <a:solidFill>
                  <a:srgbClr val="009644"/>
                </a:solidFill>
                <a:latin typeface="Symbol" pitchFamily="18" charset="2"/>
              </a:rPr>
              <a:t>l</a:t>
            </a:r>
            <a:r>
              <a:rPr lang="en-US" b="1" baseline="-25000" dirty="0" err="1" smtClean="0">
                <a:solidFill>
                  <a:srgbClr val="009644"/>
                </a:solidFill>
              </a:rPr>
              <a:t>D</a:t>
            </a:r>
            <a:r>
              <a:rPr lang="en-US" b="1" dirty="0" smtClean="0">
                <a:solidFill>
                  <a:srgbClr val="009644"/>
                </a:solidFill>
              </a:rPr>
              <a:t>(T)</a:t>
            </a:r>
          </a:p>
          <a:p>
            <a:r>
              <a:rPr lang="en-US" sz="2000" b="1" dirty="0" smtClean="0">
                <a:solidFill>
                  <a:srgbClr val="009644"/>
                </a:solidFill>
                <a:latin typeface="+mn-lt"/>
              </a:rPr>
              <a:t>resonance can be formed</a:t>
            </a:r>
            <a:endParaRPr lang="es-ES" sz="2000" dirty="0">
              <a:solidFill>
                <a:srgbClr val="009644"/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49415" y="6000768"/>
            <a:ext cx="3241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+mn-lt"/>
              </a:rPr>
              <a:t>If</a:t>
            </a:r>
            <a:r>
              <a:rPr lang="es-ES" sz="2000" dirty="0" smtClean="0">
                <a:latin typeface="+mn-lt"/>
              </a:rPr>
              <a:t>  </a:t>
            </a:r>
            <a:r>
              <a:rPr lang="es-ES" sz="2000" dirty="0" err="1" smtClean="0">
                <a:latin typeface="+mn-lt"/>
              </a:rPr>
              <a:t>resonace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radius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r &gt; </a:t>
            </a:r>
            <a:r>
              <a:rPr lang="en-US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(T)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resonance cannot be formed</a:t>
            </a:r>
            <a:endParaRPr lang="es-E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4" name="Rectangle 123"/>
          <p:cNvSpPr>
            <a:spLocks noChangeArrowheads="1"/>
          </p:cNvSpPr>
          <p:nvPr/>
        </p:nvSpPr>
        <p:spPr bwMode="auto">
          <a:xfrm>
            <a:off x="381000" y="3771918"/>
            <a:ext cx="2590800" cy="22288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5" name="Line 44"/>
          <p:cNvSpPr>
            <a:spLocks noChangeShapeType="1"/>
          </p:cNvSpPr>
          <p:nvPr/>
        </p:nvSpPr>
        <p:spPr bwMode="auto">
          <a:xfrm>
            <a:off x="1295400" y="5008581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96" name="Line 45"/>
          <p:cNvSpPr>
            <a:spLocks noChangeShapeType="1"/>
          </p:cNvSpPr>
          <p:nvPr/>
        </p:nvSpPr>
        <p:spPr bwMode="auto">
          <a:xfrm>
            <a:off x="2114550" y="4994293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97" name="Oval 48"/>
          <p:cNvSpPr>
            <a:spLocks noChangeAspect="1" noChangeArrowheads="1"/>
          </p:cNvSpPr>
          <p:nvPr/>
        </p:nvSpPr>
        <p:spPr bwMode="auto">
          <a:xfrm>
            <a:off x="1149350" y="4762518"/>
            <a:ext cx="298450" cy="2841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</a:t>
            </a:r>
            <a:endParaRPr lang="it-IT" sz="2400" b="1">
              <a:solidFill>
                <a:schemeClr val="bg1"/>
              </a:solidFill>
            </a:endParaRPr>
          </a:p>
        </p:txBody>
      </p:sp>
      <p:grpSp>
        <p:nvGrpSpPr>
          <p:cNvPr id="98" name="Group 49"/>
          <p:cNvGrpSpPr>
            <a:grpSpLocks/>
          </p:cNvGrpSpPr>
          <p:nvPr/>
        </p:nvGrpSpPr>
        <p:grpSpPr bwMode="auto">
          <a:xfrm>
            <a:off x="1979613" y="4711718"/>
            <a:ext cx="300037" cy="284163"/>
            <a:chOff x="1707" y="1296"/>
            <a:chExt cx="261" cy="268"/>
          </a:xfrm>
        </p:grpSpPr>
        <p:sp>
          <p:nvSpPr>
            <p:cNvPr id="99" name="Oval 50"/>
            <p:cNvSpPr>
              <a:spLocks noChangeAspect="1" noChangeArrowheads="1"/>
            </p:cNvSpPr>
            <p:nvPr/>
          </p:nvSpPr>
          <p:spPr bwMode="auto">
            <a:xfrm>
              <a:off x="1707" y="1296"/>
              <a:ext cx="261" cy="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c</a:t>
              </a:r>
              <a:endParaRPr lang="it-IT" sz="2400" b="1">
                <a:solidFill>
                  <a:schemeClr val="bg1"/>
                </a:solidFill>
              </a:endParaRPr>
            </a:p>
          </p:txBody>
        </p:sp>
        <p:sp>
          <p:nvSpPr>
            <p:cNvPr id="100" name="Line 51"/>
            <p:cNvSpPr>
              <a:spLocks noChangeShapeType="1"/>
            </p:cNvSpPr>
            <p:nvPr/>
          </p:nvSpPr>
          <p:spPr bwMode="auto">
            <a:xfrm>
              <a:off x="1786" y="1354"/>
              <a:ext cx="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101" name="Text Box 52"/>
          <p:cNvSpPr txBox="1">
            <a:spLocks noChangeArrowheads="1"/>
          </p:cNvSpPr>
          <p:nvPr/>
        </p:nvSpPr>
        <p:spPr bwMode="auto">
          <a:xfrm>
            <a:off x="609600" y="3790968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vacuum</a:t>
            </a:r>
            <a:endParaRPr lang="it-IT" b="1" dirty="0">
              <a:latin typeface="+mn-lt"/>
            </a:endParaRPr>
          </a:p>
        </p:txBody>
      </p: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1295400" y="5695968"/>
            <a:ext cx="854075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grpSp>
        <p:nvGrpSpPr>
          <p:cNvPr id="103" name="Group 124"/>
          <p:cNvGrpSpPr>
            <a:grpSpLocks/>
          </p:cNvGrpSpPr>
          <p:nvPr/>
        </p:nvGrpSpPr>
        <p:grpSpPr bwMode="auto">
          <a:xfrm>
            <a:off x="990600" y="4095768"/>
            <a:ext cx="1905000" cy="1371600"/>
            <a:chOff x="576" y="912"/>
            <a:chExt cx="1200" cy="864"/>
          </a:xfrm>
        </p:grpSpPr>
        <p:sp>
          <p:nvSpPr>
            <p:cNvPr id="104" name="Oval 58"/>
            <p:cNvSpPr>
              <a:spLocks noChangeArrowheads="1"/>
            </p:cNvSpPr>
            <p:nvPr/>
          </p:nvSpPr>
          <p:spPr bwMode="auto">
            <a:xfrm>
              <a:off x="576" y="1104"/>
              <a:ext cx="1008" cy="672"/>
            </a:xfrm>
            <a:prstGeom prst="ellipse">
              <a:avLst/>
            </a:prstGeom>
            <a:solidFill>
              <a:srgbClr val="FFFFFF">
                <a:alpha val="45000"/>
              </a:srgbClr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105" name="Text Box 60"/>
            <p:cNvSpPr txBox="1">
              <a:spLocks noChangeArrowheads="1"/>
            </p:cNvSpPr>
            <p:nvPr/>
          </p:nvSpPr>
          <p:spPr bwMode="auto">
            <a:xfrm>
              <a:off x="1368" y="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J/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</a:t>
              </a:r>
            </a:p>
          </p:txBody>
        </p:sp>
      </p:grpSp>
      <p:grpSp>
        <p:nvGrpSpPr>
          <p:cNvPr id="106" name="Group 129"/>
          <p:cNvGrpSpPr>
            <a:grpSpLocks/>
          </p:cNvGrpSpPr>
          <p:nvPr/>
        </p:nvGrpSpPr>
        <p:grpSpPr bwMode="auto">
          <a:xfrm>
            <a:off x="3352800" y="3790968"/>
            <a:ext cx="2590800" cy="2209800"/>
            <a:chOff x="2112" y="1344"/>
            <a:chExt cx="1632" cy="1392"/>
          </a:xfrm>
        </p:grpSpPr>
        <p:sp>
          <p:nvSpPr>
            <p:cNvPr id="107" name="Rectangle 81"/>
            <p:cNvSpPr>
              <a:spLocks noChangeArrowheads="1"/>
            </p:cNvSpPr>
            <p:nvPr/>
          </p:nvSpPr>
          <p:spPr bwMode="auto">
            <a:xfrm>
              <a:off x="2112" y="1344"/>
              <a:ext cx="1632" cy="139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08" name="Oval 82"/>
            <p:cNvSpPr>
              <a:spLocks noChangeArrowheads="1"/>
            </p:cNvSpPr>
            <p:nvPr/>
          </p:nvSpPr>
          <p:spPr bwMode="auto">
            <a:xfrm>
              <a:off x="2602" y="1804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09" name="Oval 83"/>
            <p:cNvSpPr>
              <a:spLocks noChangeArrowheads="1"/>
            </p:cNvSpPr>
            <p:nvPr/>
          </p:nvSpPr>
          <p:spPr bwMode="auto">
            <a:xfrm>
              <a:off x="3190" y="1643"/>
              <a:ext cx="139" cy="12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0" name="Oval 84"/>
            <p:cNvSpPr>
              <a:spLocks noChangeArrowheads="1"/>
            </p:cNvSpPr>
            <p:nvPr/>
          </p:nvSpPr>
          <p:spPr bwMode="auto">
            <a:xfrm>
              <a:off x="2352" y="1997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1" name="Oval 85"/>
            <p:cNvSpPr>
              <a:spLocks noChangeArrowheads="1"/>
            </p:cNvSpPr>
            <p:nvPr/>
          </p:nvSpPr>
          <p:spPr bwMode="auto">
            <a:xfrm>
              <a:off x="2948" y="1804"/>
              <a:ext cx="139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2" name="Oval 86"/>
            <p:cNvSpPr>
              <a:spLocks noChangeArrowheads="1"/>
            </p:cNvSpPr>
            <p:nvPr/>
          </p:nvSpPr>
          <p:spPr bwMode="auto">
            <a:xfrm>
              <a:off x="2740" y="2190"/>
              <a:ext cx="139" cy="128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3" name="Oval 88"/>
            <p:cNvSpPr>
              <a:spLocks noChangeArrowheads="1"/>
            </p:cNvSpPr>
            <p:nvPr/>
          </p:nvSpPr>
          <p:spPr bwMode="auto">
            <a:xfrm>
              <a:off x="3260" y="2061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4" name="Oval 89"/>
            <p:cNvSpPr>
              <a:spLocks noChangeArrowheads="1"/>
            </p:cNvSpPr>
            <p:nvPr/>
          </p:nvSpPr>
          <p:spPr bwMode="auto">
            <a:xfrm>
              <a:off x="3087" y="2254"/>
              <a:ext cx="138" cy="129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5" name="Oval 91"/>
            <p:cNvSpPr>
              <a:spLocks noChangeArrowheads="1"/>
            </p:cNvSpPr>
            <p:nvPr/>
          </p:nvSpPr>
          <p:spPr bwMode="auto">
            <a:xfrm>
              <a:off x="3433" y="1515"/>
              <a:ext cx="138" cy="1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6" name="Oval 92"/>
            <p:cNvSpPr>
              <a:spLocks noChangeArrowheads="1"/>
            </p:cNvSpPr>
            <p:nvPr/>
          </p:nvSpPr>
          <p:spPr bwMode="auto">
            <a:xfrm>
              <a:off x="3467" y="2254"/>
              <a:ext cx="139" cy="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7" name="Oval 93"/>
            <p:cNvSpPr>
              <a:spLocks noChangeArrowheads="1"/>
            </p:cNvSpPr>
            <p:nvPr/>
          </p:nvSpPr>
          <p:spPr bwMode="auto">
            <a:xfrm>
              <a:off x="2498" y="2318"/>
              <a:ext cx="139" cy="12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8" name="Oval 94"/>
            <p:cNvSpPr>
              <a:spLocks noChangeArrowheads="1"/>
            </p:cNvSpPr>
            <p:nvPr/>
          </p:nvSpPr>
          <p:spPr bwMode="auto">
            <a:xfrm>
              <a:off x="2429" y="1643"/>
              <a:ext cx="138" cy="129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19" name="Line 95"/>
            <p:cNvSpPr>
              <a:spLocks noChangeShapeType="1"/>
            </p:cNvSpPr>
            <p:nvPr/>
          </p:nvSpPr>
          <p:spPr bwMode="auto">
            <a:xfrm>
              <a:off x="2640" y="2120"/>
              <a:ext cx="0" cy="3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20" name="Line 96"/>
            <p:cNvSpPr>
              <a:spLocks noChangeShapeType="1"/>
            </p:cNvSpPr>
            <p:nvPr/>
          </p:nvSpPr>
          <p:spPr bwMode="auto">
            <a:xfrm>
              <a:off x="3156" y="2111"/>
              <a:ext cx="0" cy="38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21" name="Line 97"/>
            <p:cNvSpPr>
              <a:spLocks noChangeShapeType="1"/>
            </p:cNvSpPr>
            <p:nvPr/>
          </p:nvSpPr>
          <p:spPr bwMode="auto">
            <a:xfrm>
              <a:off x="2640" y="2496"/>
              <a:ext cx="538" cy="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22" name="Text Box 98"/>
            <p:cNvSpPr txBox="1">
              <a:spLocks noChangeArrowheads="1"/>
            </p:cNvSpPr>
            <p:nvPr/>
          </p:nvSpPr>
          <p:spPr bwMode="auto">
            <a:xfrm>
              <a:off x="2784" y="2448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6699FF"/>
                  </a:solidFill>
                </a:rPr>
                <a:t>r</a:t>
              </a:r>
              <a:endParaRPr lang="it-IT" sz="2400" b="1" dirty="0">
                <a:solidFill>
                  <a:srgbClr val="6699FF"/>
                </a:solidFill>
              </a:endParaRPr>
            </a:p>
          </p:txBody>
        </p:sp>
        <p:sp>
          <p:nvSpPr>
            <p:cNvPr id="123" name="Oval 99"/>
            <p:cNvSpPr>
              <a:spLocks noChangeAspect="1" noChangeArrowheads="1"/>
            </p:cNvSpPr>
            <p:nvPr/>
          </p:nvSpPr>
          <p:spPr bwMode="auto">
            <a:xfrm>
              <a:off x="2548" y="1965"/>
              <a:ext cx="188" cy="1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c</a:t>
              </a:r>
              <a:endParaRPr lang="it-IT" sz="2400" b="1">
                <a:solidFill>
                  <a:schemeClr val="bg1"/>
                </a:solidFill>
              </a:endParaRPr>
            </a:p>
          </p:txBody>
        </p:sp>
        <p:grpSp>
          <p:nvGrpSpPr>
            <p:cNvPr id="124" name="Group 100"/>
            <p:cNvGrpSpPr>
              <a:grpSpLocks/>
            </p:cNvGrpSpPr>
            <p:nvPr/>
          </p:nvGrpSpPr>
          <p:grpSpPr bwMode="auto">
            <a:xfrm>
              <a:off x="3071" y="1933"/>
              <a:ext cx="189" cy="179"/>
              <a:chOff x="1707" y="1296"/>
              <a:chExt cx="261" cy="268"/>
            </a:xfrm>
          </p:grpSpPr>
          <p:sp>
            <p:nvSpPr>
              <p:cNvPr id="127" name="Oval 101"/>
              <p:cNvSpPr>
                <a:spLocks noChangeAspect="1" noChangeArrowheads="1"/>
              </p:cNvSpPr>
              <p:nvPr/>
            </p:nvSpPr>
            <p:spPr bwMode="auto">
              <a:xfrm>
                <a:off x="1707" y="1296"/>
                <a:ext cx="261" cy="26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c</a:t>
                </a:r>
                <a:endParaRPr lang="it-IT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Line 102"/>
              <p:cNvSpPr>
                <a:spLocks noChangeShapeType="1"/>
              </p:cNvSpPr>
              <p:nvPr/>
            </p:nvSpPr>
            <p:spPr bwMode="auto">
              <a:xfrm>
                <a:off x="1786" y="135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25" name="Text Box 103"/>
            <p:cNvSpPr txBox="1">
              <a:spLocks noChangeArrowheads="1"/>
            </p:cNvSpPr>
            <p:nvPr/>
          </p:nvSpPr>
          <p:spPr bwMode="auto">
            <a:xfrm>
              <a:off x="2208" y="1353"/>
              <a:ext cx="1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n-lt"/>
                </a:rPr>
                <a:t>Temperature T&lt;Td</a:t>
              </a:r>
              <a:endParaRPr lang="it-IT" b="1" dirty="0">
                <a:latin typeface="+mn-lt"/>
              </a:endParaRPr>
            </a:p>
          </p:txBody>
        </p:sp>
        <p:sp>
          <p:nvSpPr>
            <p:cNvPr id="126" name="Oval 109"/>
            <p:cNvSpPr>
              <a:spLocks noChangeArrowheads="1"/>
            </p:cNvSpPr>
            <p:nvPr/>
          </p:nvSpPr>
          <p:spPr bwMode="auto">
            <a:xfrm>
              <a:off x="2880" y="1536"/>
              <a:ext cx="139" cy="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29" name="Rectangle 80"/>
          <p:cNvSpPr>
            <a:spLocks noChangeArrowheads="1"/>
          </p:cNvSpPr>
          <p:nvPr/>
        </p:nvSpPr>
        <p:spPr bwMode="auto">
          <a:xfrm>
            <a:off x="6248400" y="3790968"/>
            <a:ext cx="2590800" cy="22098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0" name="Oval 6"/>
          <p:cNvSpPr>
            <a:spLocks noChangeArrowheads="1"/>
          </p:cNvSpPr>
          <p:nvPr/>
        </p:nvSpPr>
        <p:spPr bwMode="auto">
          <a:xfrm>
            <a:off x="7026275" y="4521218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1" name="Oval 7"/>
          <p:cNvSpPr>
            <a:spLocks noChangeArrowheads="1"/>
          </p:cNvSpPr>
          <p:nvPr/>
        </p:nvSpPr>
        <p:spPr bwMode="auto">
          <a:xfrm>
            <a:off x="7959725" y="4265631"/>
            <a:ext cx="220663" cy="204787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2" name="Oval 8"/>
          <p:cNvSpPr>
            <a:spLocks noChangeArrowheads="1"/>
          </p:cNvSpPr>
          <p:nvPr/>
        </p:nvSpPr>
        <p:spPr bwMode="auto">
          <a:xfrm>
            <a:off x="6629400" y="4827606"/>
            <a:ext cx="219075" cy="204787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" name="Oval 9"/>
          <p:cNvSpPr>
            <a:spLocks noChangeArrowheads="1"/>
          </p:cNvSpPr>
          <p:nvPr/>
        </p:nvSpPr>
        <p:spPr bwMode="auto">
          <a:xfrm>
            <a:off x="7575550" y="4521218"/>
            <a:ext cx="220663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4" name="Oval 10"/>
          <p:cNvSpPr>
            <a:spLocks noChangeArrowheads="1"/>
          </p:cNvSpPr>
          <p:nvPr/>
        </p:nvSpPr>
        <p:spPr bwMode="auto">
          <a:xfrm>
            <a:off x="7245350" y="5133993"/>
            <a:ext cx="220663" cy="203200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5" name="Oval 12"/>
          <p:cNvSpPr>
            <a:spLocks noChangeArrowheads="1"/>
          </p:cNvSpPr>
          <p:nvPr/>
        </p:nvSpPr>
        <p:spPr bwMode="auto">
          <a:xfrm>
            <a:off x="8070850" y="4929206"/>
            <a:ext cx="219075" cy="204787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6" name="Oval 13"/>
          <p:cNvSpPr>
            <a:spLocks noChangeArrowheads="1"/>
          </p:cNvSpPr>
          <p:nvPr/>
        </p:nvSpPr>
        <p:spPr bwMode="auto">
          <a:xfrm>
            <a:off x="7796213" y="5235593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7" name="Oval 14"/>
          <p:cNvSpPr>
            <a:spLocks noChangeArrowheads="1"/>
          </p:cNvSpPr>
          <p:nvPr/>
        </p:nvSpPr>
        <p:spPr bwMode="auto">
          <a:xfrm>
            <a:off x="8289925" y="4622818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8" name="Oval 15"/>
          <p:cNvSpPr>
            <a:spLocks noChangeArrowheads="1"/>
          </p:cNvSpPr>
          <p:nvPr/>
        </p:nvSpPr>
        <p:spPr bwMode="auto">
          <a:xfrm>
            <a:off x="8345488" y="4062431"/>
            <a:ext cx="219075" cy="20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9" name="Oval 16"/>
          <p:cNvSpPr>
            <a:spLocks noChangeArrowheads="1"/>
          </p:cNvSpPr>
          <p:nvPr/>
        </p:nvSpPr>
        <p:spPr bwMode="auto">
          <a:xfrm>
            <a:off x="8399463" y="5235593"/>
            <a:ext cx="220662" cy="2047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0" name="Oval 17"/>
          <p:cNvSpPr>
            <a:spLocks noChangeArrowheads="1"/>
          </p:cNvSpPr>
          <p:nvPr/>
        </p:nvSpPr>
        <p:spPr bwMode="auto">
          <a:xfrm>
            <a:off x="6861175" y="5337193"/>
            <a:ext cx="220663" cy="204788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1" name="Oval 18"/>
          <p:cNvSpPr>
            <a:spLocks noChangeArrowheads="1"/>
          </p:cNvSpPr>
          <p:nvPr/>
        </p:nvSpPr>
        <p:spPr bwMode="auto">
          <a:xfrm>
            <a:off x="6751638" y="4265631"/>
            <a:ext cx="219075" cy="204787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2" name="Line 19"/>
          <p:cNvSpPr>
            <a:spLocks noChangeShapeType="1"/>
          </p:cNvSpPr>
          <p:nvPr/>
        </p:nvSpPr>
        <p:spPr bwMode="auto">
          <a:xfrm>
            <a:off x="7086600" y="5022868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>
            <a:off x="7905750" y="5008581"/>
            <a:ext cx="0" cy="6127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>
            <a:off x="7086600" y="5619768"/>
            <a:ext cx="854075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45" name="Text Box 22"/>
          <p:cNvSpPr txBox="1">
            <a:spLocks noChangeArrowheads="1"/>
          </p:cNvSpPr>
          <p:nvPr/>
        </p:nvSpPr>
        <p:spPr bwMode="auto">
          <a:xfrm>
            <a:off x="7315200" y="5543568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99FF"/>
                </a:solidFill>
              </a:rPr>
              <a:t>r</a:t>
            </a:r>
            <a:endParaRPr lang="it-IT" sz="2400" b="1">
              <a:solidFill>
                <a:srgbClr val="6699FF"/>
              </a:solidFill>
            </a:endParaRPr>
          </a:p>
        </p:txBody>
      </p:sp>
      <p:sp>
        <p:nvSpPr>
          <p:cNvPr id="146" name="Oval 23"/>
          <p:cNvSpPr>
            <a:spLocks noChangeAspect="1" noChangeArrowheads="1"/>
          </p:cNvSpPr>
          <p:nvPr/>
        </p:nvSpPr>
        <p:spPr bwMode="auto">
          <a:xfrm>
            <a:off x="6940550" y="4776806"/>
            <a:ext cx="298450" cy="2841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</a:t>
            </a:r>
            <a:endParaRPr lang="it-IT" sz="2400" b="1">
              <a:solidFill>
                <a:schemeClr val="bg1"/>
              </a:solidFill>
            </a:endParaRPr>
          </a:p>
        </p:txBody>
      </p:sp>
      <p:grpSp>
        <p:nvGrpSpPr>
          <p:cNvPr id="147" name="Group 24"/>
          <p:cNvGrpSpPr>
            <a:grpSpLocks/>
          </p:cNvGrpSpPr>
          <p:nvPr/>
        </p:nvGrpSpPr>
        <p:grpSpPr bwMode="auto">
          <a:xfrm>
            <a:off x="7770813" y="4726006"/>
            <a:ext cx="300037" cy="284162"/>
            <a:chOff x="1707" y="1296"/>
            <a:chExt cx="261" cy="268"/>
          </a:xfrm>
        </p:grpSpPr>
        <p:sp>
          <p:nvSpPr>
            <p:cNvPr id="148" name="Oval 25"/>
            <p:cNvSpPr>
              <a:spLocks noChangeAspect="1" noChangeArrowheads="1"/>
            </p:cNvSpPr>
            <p:nvPr/>
          </p:nvSpPr>
          <p:spPr bwMode="auto">
            <a:xfrm>
              <a:off x="1707" y="1296"/>
              <a:ext cx="261" cy="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c</a:t>
              </a:r>
              <a:endParaRPr lang="it-IT" sz="2400" b="1">
                <a:solidFill>
                  <a:schemeClr val="bg1"/>
                </a:solidFill>
              </a:endParaRPr>
            </a:p>
          </p:txBody>
        </p:sp>
        <p:sp>
          <p:nvSpPr>
            <p:cNvPr id="149" name="Line 26"/>
            <p:cNvSpPr>
              <a:spLocks noChangeShapeType="1"/>
            </p:cNvSpPr>
            <p:nvPr/>
          </p:nvSpPr>
          <p:spPr bwMode="auto">
            <a:xfrm>
              <a:off x="1786" y="1354"/>
              <a:ext cx="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150" name="Text Box 27"/>
          <p:cNvSpPr txBox="1">
            <a:spLocks noChangeArrowheads="1"/>
          </p:cNvSpPr>
          <p:nvPr/>
        </p:nvSpPr>
        <p:spPr bwMode="auto">
          <a:xfrm>
            <a:off x="6400800" y="3805256"/>
            <a:ext cx="218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Temperature T&gt;Td</a:t>
            </a:r>
            <a:endParaRPr lang="it-IT" b="1" dirty="0">
              <a:latin typeface="+mn-lt"/>
            </a:endParaRPr>
          </a:p>
        </p:txBody>
      </p:sp>
      <p:sp>
        <p:nvSpPr>
          <p:cNvPr id="151" name="Oval 110"/>
          <p:cNvSpPr>
            <a:spLocks noChangeArrowheads="1"/>
          </p:cNvSpPr>
          <p:nvPr/>
        </p:nvSpPr>
        <p:spPr bwMode="auto">
          <a:xfrm>
            <a:off x="7391400" y="4171968"/>
            <a:ext cx="219075" cy="203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152" name="Group 115"/>
          <p:cNvGrpSpPr>
            <a:grpSpLocks/>
          </p:cNvGrpSpPr>
          <p:nvPr/>
        </p:nvGrpSpPr>
        <p:grpSpPr bwMode="auto">
          <a:xfrm>
            <a:off x="3924300" y="4476768"/>
            <a:ext cx="2019300" cy="838200"/>
            <a:chOff x="2496" y="1248"/>
            <a:chExt cx="1272" cy="528"/>
          </a:xfrm>
        </p:grpSpPr>
        <p:sp>
          <p:nvSpPr>
            <p:cNvPr id="153" name="Oval 112"/>
            <p:cNvSpPr>
              <a:spLocks noChangeArrowheads="1"/>
            </p:cNvSpPr>
            <p:nvPr/>
          </p:nvSpPr>
          <p:spPr bwMode="auto">
            <a:xfrm>
              <a:off x="2496" y="1248"/>
              <a:ext cx="864" cy="528"/>
            </a:xfrm>
            <a:prstGeom prst="ellipse">
              <a:avLst/>
            </a:prstGeom>
            <a:solidFill>
              <a:srgbClr val="FFFFFF">
                <a:alpha val="53999"/>
              </a:srgbClr>
            </a:solidFill>
            <a:ln w="2857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154" name="Text Box 114"/>
            <p:cNvSpPr txBox="1">
              <a:spLocks noChangeArrowheads="1"/>
            </p:cNvSpPr>
            <p:nvPr/>
          </p:nvSpPr>
          <p:spPr bwMode="auto">
            <a:xfrm>
              <a:off x="3360" y="134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J/</a:t>
              </a:r>
              <a:r>
                <a:rPr lang="en-US" sz="2400" b="1">
                  <a:solidFill>
                    <a:schemeClr val="accent2"/>
                  </a:solidFill>
                  <a:sym typeface="Symbol" pitchFamily="18" charset="2"/>
                </a:rPr>
                <a:t></a:t>
              </a:r>
            </a:p>
          </p:txBody>
        </p:sp>
      </p:grpSp>
      <p:grpSp>
        <p:nvGrpSpPr>
          <p:cNvPr id="155" name="Group 111"/>
          <p:cNvGrpSpPr>
            <a:grpSpLocks/>
          </p:cNvGrpSpPr>
          <p:nvPr/>
        </p:nvGrpSpPr>
        <p:grpSpPr bwMode="auto">
          <a:xfrm>
            <a:off x="3886200" y="4095768"/>
            <a:ext cx="1371600" cy="1860550"/>
            <a:chOff x="2496" y="892"/>
            <a:chExt cx="864" cy="1172"/>
          </a:xfrm>
        </p:grpSpPr>
        <p:sp>
          <p:nvSpPr>
            <p:cNvPr id="156" name="Line 105"/>
            <p:cNvSpPr>
              <a:spLocks noChangeShapeType="1"/>
            </p:cNvSpPr>
            <p:nvPr/>
          </p:nvSpPr>
          <p:spPr bwMode="auto">
            <a:xfrm>
              <a:off x="2496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57" name="Line 106"/>
            <p:cNvSpPr>
              <a:spLocks noChangeShapeType="1"/>
            </p:cNvSpPr>
            <p:nvPr/>
          </p:nvSpPr>
          <p:spPr bwMode="auto">
            <a:xfrm>
              <a:off x="3360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58" name="Line 107"/>
            <p:cNvSpPr>
              <a:spLocks noChangeShapeType="1"/>
            </p:cNvSpPr>
            <p:nvPr/>
          </p:nvSpPr>
          <p:spPr bwMode="auto">
            <a:xfrm>
              <a:off x="2544" y="1152"/>
              <a:ext cx="76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59" name="Text Box 108"/>
            <p:cNvSpPr txBox="1">
              <a:spLocks noChangeArrowheads="1"/>
            </p:cNvSpPr>
            <p:nvPr/>
          </p:nvSpPr>
          <p:spPr bwMode="auto">
            <a:xfrm>
              <a:off x="2622" y="892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chemeClr val="bg1"/>
                  </a:solidFill>
                  <a:sym typeface="Symbol" pitchFamily="18" charset="2"/>
                </a:rPr>
                <a:t></a:t>
              </a:r>
              <a:r>
                <a:rPr lang="it-IT" sz="2400" b="1" baseline="-25000">
                  <a:solidFill>
                    <a:schemeClr val="bg1"/>
                  </a:solidFill>
                  <a:sym typeface="Symbol" pitchFamily="18" charset="2"/>
                </a:rPr>
                <a:t>D</a:t>
              </a:r>
            </a:p>
          </p:txBody>
        </p:sp>
      </p:grpSp>
      <p:grpSp>
        <p:nvGrpSpPr>
          <p:cNvPr id="160" name="Group 68"/>
          <p:cNvGrpSpPr>
            <a:grpSpLocks/>
          </p:cNvGrpSpPr>
          <p:nvPr/>
        </p:nvGrpSpPr>
        <p:grpSpPr bwMode="auto">
          <a:xfrm>
            <a:off x="7239000" y="4400568"/>
            <a:ext cx="533400" cy="1524000"/>
            <a:chOff x="2592" y="1104"/>
            <a:chExt cx="336" cy="960"/>
          </a:xfrm>
        </p:grpSpPr>
        <p:sp>
          <p:nvSpPr>
            <p:cNvPr id="161" name="Line 28"/>
            <p:cNvSpPr>
              <a:spLocks noChangeShapeType="1"/>
            </p:cNvSpPr>
            <p:nvPr/>
          </p:nvSpPr>
          <p:spPr bwMode="auto">
            <a:xfrm>
              <a:off x="2592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62" name="Line 29"/>
            <p:cNvSpPr>
              <a:spLocks noChangeShapeType="1"/>
            </p:cNvSpPr>
            <p:nvPr/>
          </p:nvSpPr>
          <p:spPr bwMode="auto">
            <a:xfrm>
              <a:off x="2910" y="1104"/>
              <a:ext cx="0" cy="96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63" name="Line 63"/>
            <p:cNvSpPr>
              <a:spLocks noChangeShapeType="1"/>
            </p:cNvSpPr>
            <p:nvPr/>
          </p:nvSpPr>
          <p:spPr bwMode="auto">
            <a:xfrm>
              <a:off x="2592" y="1200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64" name="Text Box 67"/>
            <p:cNvSpPr txBox="1">
              <a:spLocks noChangeArrowheads="1"/>
            </p:cNvSpPr>
            <p:nvPr/>
          </p:nvSpPr>
          <p:spPr bwMode="auto">
            <a:xfrm>
              <a:off x="2615" y="1152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chemeClr val="bg1"/>
                  </a:solidFill>
                  <a:sym typeface="Symbol" pitchFamily="18" charset="2"/>
                </a:rPr>
                <a:t></a:t>
              </a:r>
              <a:r>
                <a:rPr lang="it-IT" sz="2400" b="1" baseline="-25000">
                  <a:solidFill>
                    <a:schemeClr val="bg1"/>
                  </a:solidFill>
                  <a:sym typeface="Symbol" pitchFamily="18" charset="2"/>
                </a:rPr>
                <a:t>D</a:t>
              </a:r>
            </a:p>
          </p:txBody>
        </p:sp>
      </p:grpSp>
      <p:sp>
        <p:nvSpPr>
          <p:cNvPr id="165" name="Oval 128"/>
          <p:cNvSpPr>
            <a:spLocks noChangeArrowheads="1"/>
          </p:cNvSpPr>
          <p:nvPr/>
        </p:nvSpPr>
        <p:spPr bwMode="auto">
          <a:xfrm>
            <a:off x="5410200" y="4552968"/>
            <a:ext cx="219075" cy="204788"/>
          </a:xfrm>
          <a:prstGeom prst="ellipse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5" name="10 Marcador de pie de página"/>
          <p:cNvSpPr txBox="1">
            <a:spLocks/>
          </p:cNvSpPr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DDDDD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G. Ferreiro USC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		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  <a:cs typeface="+mn-cs"/>
              </a:rPr>
              <a:t>Q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uarkonium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theory aspects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200" b="1" dirty="0" smtClean="0">
                <a:latin typeface="+mn-lt"/>
                <a:cs typeface="+mn-cs"/>
              </a:rPr>
              <a:t>HP2012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27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latin typeface="+mn-lt"/>
              </a:rPr>
              <a:t> May 20</a:t>
            </a:r>
            <a:r>
              <a:rPr lang="en-US" sz="1200" b="1" dirty="0" smtClean="0">
                <a:latin typeface="+mn-lt"/>
                <a:cs typeface="+mn-cs"/>
              </a:rPr>
              <a:t>12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Text Box 98"/>
          <p:cNvSpPr txBox="1">
            <a:spLocks noChangeArrowheads="1"/>
          </p:cNvSpPr>
          <p:nvPr/>
        </p:nvSpPr>
        <p:spPr bwMode="auto">
          <a:xfrm>
            <a:off x="1554143" y="557214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99FF"/>
                </a:solidFill>
              </a:rPr>
              <a:t>r</a:t>
            </a:r>
            <a:endParaRPr lang="it-IT" sz="2400" b="1" dirty="0">
              <a:solidFill>
                <a:srgbClr val="6699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4 0.06659 " pathEditMode="relative" ptsTypes="AA">
                                      <p:cBhvr>
                                        <p:cTn id="14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76E-6 L 0.1 -0.0444 " pathEditMode="relative" ptsTypes="AA">
                                      <p:cBhvr>
                                        <p:cTn id="14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0" grpId="0"/>
      <p:bldP spid="19" grpId="0"/>
      <p:bldP spid="21" grpId="0"/>
      <p:bldP spid="94" grpId="0" animBg="1"/>
      <p:bldP spid="95" grpId="0" animBg="1"/>
      <p:bldP spid="96" grpId="0" animBg="1"/>
      <p:bldP spid="97" grpId="0" animBg="1"/>
      <p:bldP spid="101" grpId="0"/>
      <p:bldP spid="102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/>
      <p:bldP spid="146" grpId="0" animBg="1"/>
      <p:bldP spid="146" grpId="1" animBg="1"/>
      <p:bldP spid="150" grpId="0"/>
      <p:bldP spid="151" grpId="0" animBg="1"/>
      <p:bldP spid="165" grpId="0" animBg="1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6|13.2|0.5|9.5|1.4|12.2|25.8|2.1|17.9|6.4|1.5|7.6|1.5|1.3|1.3|0.6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3.4|49|22.2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6|13.2|0.5|9.5|1.4|12.2|25.8|2.1|17.9|6.4|1.5|7.6|1.5|1.3|1.3|0.6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6|13.2|0.5|9.5|1.4|12.2|25.8|2.1|17.9|6.4|1.5|7.6|1.5|1.3|1.3|0.6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|24.9|2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4.7|0.8|0.5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8.7|2.1|3|1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.6|0.6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1.2|10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42112</TotalTime>
  <Words>6153</Words>
  <Application>Microsoft Office PowerPoint</Application>
  <PresentationFormat>Presentación en pantalla (4:3)</PresentationFormat>
  <Paragraphs>896</Paragraphs>
  <Slides>38</Slides>
  <Notes>38</Notes>
  <HiddenSlides>1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Tema de Office</vt:lpstr>
      <vt:lpstr>1_Tema de Office</vt:lpstr>
      <vt:lpstr>2_Tema de Office</vt:lpstr>
      <vt:lpstr>Equation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Usuario de Windows</cp:lastModifiedBy>
  <cp:revision>352</cp:revision>
  <dcterms:created xsi:type="dcterms:W3CDTF">2009-01-20T12:51:01Z</dcterms:created>
  <dcterms:modified xsi:type="dcterms:W3CDTF">2012-06-06T08:45:16Z</dcterms:modified>
</cp:coreProperties>
</file>