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6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55E1-2353-5642-9742-0E1AE7993914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A432-600A-C846-88B0-8F38B1D2E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A432-600A-C846-88B0-8F38B1D2E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5/30/12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5/30/12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Deepa Thomas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ALICE collaboration</a:t>
            </a:r>
          </a:p>
          <a:p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 err="1" smtClean="0"/>
              <a:t>ProbeS</a:t>
            </a:r>
            <a:r>
              <a:rPr lang="en-US" dirty="0" smtClean="0"/>
              <a:t>, Cagliari</a:t>
            </a:r>
          </a:p>
          <a:p>
            <a:r>
              <a:rPr lang="en-US" dirty="0" smtClean="0"/>
              <a:t>31-05-2012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7526" y="235720"/>
            <a:ext cx="7850540" cy="18897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Azimuthal angular </a:t>
            </a: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correlations</a:t>
            </a:r>
            <a:b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between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heavy </a:t>
            </a:r>
            <a:r>
              <a:rPr lang="en-US" sz="30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flavour</a:t>
            </a: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decay 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electrons </a:t>
            </a: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and charged hadrons in </a:t>
            </a:r>
            <a:r>
              <a:rPr lang="en-US" sz="30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pp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 collisions </a:t>
            </a: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/>
            </a:r>
            <a:b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3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at √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s = 2.76 </a:t>
            </a:r>
            <a:r>
              <a:rPr lang="en-US" sz="30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TeV</a:t>
            </a:r>
            <a:r>
              <a:rPr lang="en-US" sz="3000" b="1" dirty="0">
                <a:solidFill>
                  <a:srgbClr val="800000"/>
                </a:solidFill>
                <a:latin typeface="Times New Roman"/>
                <a:cs typeface="Times New Roman"/>
              </a:rPr>
              <a:t> in ALICE</a:t>
            </a:r>
            <a:endParaRPr lang="en-US" sz="3000" dirty="0"/>
          </a:p>
        </p:txBody>
      </p:sp>
      <p:pic>
        <p:nvPicPr>
          <p:cNvPr id="5" name="Picture 4" descr="er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13" y="5519126"/>
            <a:ext cx="942923" cy="859129"/>
          </a:xfrm>
          <a:prstGeom prst="rect">
            <a:avLst/>
          </a:prstGeom>
        </p:spPr>
      </p:pic>
      <p:pic>
        <p:nvPicPr>
          <p:cNvPr id="9" name="Picture 8" descr="2011-Nov-24-ALICE_logo_WithoutStrapline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14" y="486599"/>
            <a:ext cx="942923" cy="1507881"/>
          </a:xfrm>
          <a:prstGeom prst="rect">
            <a:avLst/>
          </a:prstGeom>
        </p:spPr>
      </p:pic>
      <p:pic>
        <p:nvPicPr>
          <p:cNvPr id="10" name="Picture 9" descr="nwo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" y="5427586"/>
            <a:ext cx="1657228" cy="848111"/>
          </a:xfrm>
          <a:prstGeom prst="rect">
            <a:avLst/>
          </a:prstGeom>
        </p:spPr>
      </p:pic>
      <p:pic>
        <p:nvPicPr>
          <p:cNvPr id="11" name="Picture 10" descr="uu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75" y="5519127"/>
            <a:ext cx="756570" cy="7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715210"/>
            <a:ext cx="8503920" cy="456850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Relative beauty contribution to the heavy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flavour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decay electron yield is measured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collisions at 2.76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with the ALICE detector using 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EMCal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trigger.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Beauty contribution to heavy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flavour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electron yield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is similar to charm contribution at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around 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c.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Beauty fraction is well described by FONLL </a:t>
            </a:r>
            <a:r>
              <a:rPr lang="en-US" sz="2400" dirty="0" err="1">
                <a:latin typeface="Times New Roman"/>
                <a:cs typeface="Times New Roman"/>
              </a:rPr>
              <a:t>pQCD</a:t>
            </a:r>
            <a:r>
              <a:rPr lang="en-US" sz="2400" dirty="0">
                <a:latin typeface="Times New Roman"/>
                <a:cs typeface="Times New Roman"/>
              </a:rPr>
              <a:t> calculation and it is comparable to results at 200 </a:t>
            </a:r>
            <a:r>
              <a:rPr lang="en-US" sz="2400" dirty="0" err="1">
                <a:latin typeface="Times New Roman"/>
                <a:cs typeface="Times New Roman"/>
              </a:rPr>
              <a:t>GeV</a:t>
            </a:r>
            <a:r>
              <a:rPr lang="en-US" sz="2400" dirty="0">
                <a:latin typeface="Times New Roman"/>
                <a:cs typeface="Times New Roman"/>
              </a:rPr>
              <a:t> from </a:t>
            </a:r>
            <a:r>
              <a:rPr lang="en-US" sz="2400" dirty="0" smtClean="0">
                <a:latin typeface="Times New Roman"/>
                <a:cs typeface="Times New Roman"/>
              </a:rPr>
              <a:t>RHIC.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Outlook:</a:t>
            </a:r>
          </a:p>
          <a:p>
            <a:pPr lvl="1"/>
            <a:r>
              <a:rPr lang="en-US" sz="2100" dirty="0" smtClean="0">
                <a:latin typeface="Times New Roman"/>
                <a:cs typeface="Times New Roman"/>
              </a:rPr>
              <a:t>Measurement </a:t>
            </a:r>
            <a:r>
              <a:rPr lang="en-US" sz="2100" dirty="0">
                <a:latin typeface="Times New Roman"/>
                <a:cs typeface="Times New Roman"/>
              </a:rPr>
              <a:t>of the absolute b-decay electron cross </a:t>
            </a:r>
            <a:r>
              <a:rPr lang="en-US" sz="2100" dirty="0" smtClean="0">
                <a:latin typeface="Times New Roman"/>
                <a:cs typeface="Times New Roman"/>
              </a:rPr>
              <a:t>section with Heavy </a:t>
            </a:r>
            <a:r>
              <a:rPr lang="en-US" sz="2100" dirty="0" err="1" smtClean="0">
                <a:latin typeface="Times New Roman"/>
                <a:cs typeface="Times New Roman"/>
              </a:rPr>
              <a:t>Flavour</a:t>
            </a:r>
            <a:r>
              <a:rPr lang="en-US" sz="2100" dirty="0" smtClean="0">
                <a:latin typeface="Times New Roman"/>
                <a:cs typeface="Times New Roman"/>
              </a:rPr>
              <a:t> Electron spectra.</a:t>
            </a:r>
          </a:p>
          <a:p>
            <a:pPr lvl="1"/>
            <a:r>
              <a:rPr lang="en-US" sz="2100" dirty="0" smtClean="0">
                <a:latin typeface="Times New Roman"/>
                <a:cs typeface="Times New Roman"/>
              </a:rPr>
              <a:t>Perform this analysis in </a:t>
            </a:r>
            <a:r>
              <a:rPr lang="en-US" sz="2100" dirty="0" err="1" smtClean="0">
                <a:latin typeface="Times New Roman"/>
                <a:cs typeface="Times New Roman"/>
              </a:rPr>
              <a:t>Pb-Pb</a:t>
            </a:r>
            <a:r>
              <a:rPr lang="en-US" sz="2100" dirty="0" smtClean="0">
                <a:latin typeface="Times New Roman"/>
                <a:cs typeface="Times New Roman"/>
              </a:rPr>
              <a:t> collisions at 2.76 </a:t>
            </a:r>
            <a:r>
              <a:rPr lang="en-US" sz="2100" dirty="0" err="1" smtClean="0">
                <a:latin typeface="Times New Roman"/>
                <a:cs typeface="Times New Roman"/>
              </a:rPr>
              <a:t>TeV</a:t>
            </a:r>
            <a:r>
              <a:rPr lang="en-US" sz="21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4329" y="6337697"/>
            <a:ext cx="42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5" name="Picture 4" descr="2011-Nov-24-ALICE_logo_WithoutStraplin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cs typeface="Times New Roman"/>
              </a:rPr>
              <a:t>Heavy </a:t>
            </a:r>
            <a:r>
              <a:rPr lang="en-US" sz="2400" dirty="0" smtClean="0">
                <a:latin typeface="Times New Roman"/>
                <a:cs typeface="Times New Roman"/>
              </a:rPr>
              <a:t>quarks </a:t>
            </a:r>
            <a:endParaRPr lang="en-US" sz="2400" dirty="0">
              <a:latin typeface="Times New Roman"/>
              <a:cs typeface="Times New Roman"/>
            </a:endParaRPr>
          </a:p>
          <a:p>
            <a:pPr marL="1933958" lvl="1" indent="-685800">
              <a:buFont typeface="Arial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Produced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hard scattering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processes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933958" lvl="1" indent="-685800">
              <a:buFont typeface="Arial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Good test for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perturbative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QCD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calculations in new energy regime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933958" lvl="1" indent="-685800">
              <a:buFont typeface="Arial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Sensitive probe of QCD matter produced in heavy ion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collisions</a:t>
            </a:r>
          </a:p>
          <a:p>
            <a:pPr marL="1248158" lvl="1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Interaction of heavy quarks with the QCD medium can be studied using electron from semi-</a:t>
            </a:r>
            <a:r>
              <a:rPr lang="en-US" sz="2400" dirty="0" err="1" smtClean="0">
                <a:latin typeface="Times New Roman"/>
                <a:cs typeface="Times New Roman"/>
              </a:rPr>
              <a:t>leptonic</a:t>
            </a:r>
            <a:r>
              <a:rPr lang="en-US" sz="2400" dirty="0" smtClean="0">
                <a:latin typeface="Times New Roman"/>
                <a:cs typeface="Times New Roman"/>
              </a:rPr>
              <a:t> decay of heavy </a:t>
            </a:r>
            <a:r>
              <a:rPr lang="en-US" sz="2400" dirty="0" err="1" smtClean="0">
                <a:latin typeface="Times New Roman"/>
                <a:cs typeface="Times New Roman"/>
              </a:rPr>
              <a:t>flavour</a:t>
            </a:r>
            <a:r>
              <a:rPr lang="en-US" sz="2400" dirty="0" smtClean="0">
                <a:latin typeface="Times New Roman"/>
                <a:cs typeface="Times New Roman"/>
              </a:rPr>
              <a:t> hadrons.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Need to separate electrons from D and B decays to study the mass dependence of heavy quark energy loss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4329" y="6327041"/>
            <a:ext cx="3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 descr="2011-Nov-24-ALICE_logo_WithoutStraplin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42209" cy="498011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Azimuthal angular correlations of HF decay electrons and charged hadrons </a:t>
            </a:r>
            <a:r>
              <a:rPr lang="en-US" sz="2400" dirty="0" smtClean="0">
                <a:latin typeface="Times New Roman"/>
                <a:cs typeface="Times New Roman"/>
              </a:rPr>
              <a:t>  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       </a:t>
            </a:r>
            <a:r>
              <a:rPr lang="en-US" sz="2400" dirty="0" smtClean="0">
                <a:latin typeface="Times New Roman"/>
                <a:cs typeface="Times New Roman"/>
              </a:rPr>
              <a:t>relative </a:t>
            </a:r>
            <a:r>
              <a:rPr lang="en-US" sz="2400" dirty="0">
                <a:latin typeface="Times New Roman"/>
                <a:cs typeface="Times New Roman"/>
              </a:rPr>
              <a:t>beauty contribution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Exploit different decay kinematics of D and B </a:t>
            </a:r>
            <a:r>
              <a:rPr lang="en-US" sz="2400" dirty="0" smtClean="0">
                <a:latin typeface="Times New Roman"/>
                <a:cs typeface="Times New Roman"/>
              </a:rPr>
              <a:t>hadrons.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elative </a:t>
            </a:r>
            <a:r>
              <a:rPr lang="en-US" sz="2400" dirty="0">
                <a:latin typeface="Times New Roman"/>
                <a:cs typeface="Times New Roman"/>
              </a:rPr>
              <a:t>beauty </a:t>
            </a:r>
            <a:r>
              <a:rPr lang="en-US" sz="2400" dirty="0" smtClean="0">
                <a:latin typeface="Times New Roman"/>
                <a:cs typeface="Times New Roman"/>
              </a:rPr>
              <a:t>contribution extracted </a:t>
            </a:r>
            <a:r>
              <a:rPr lang="en-US" sz="2400" dirty="0">
                <a:latin typeface="Times New Roman"/>
                <a:cs typeface="Times New Roman"/>
              </a:rPr>
              <a:t>by fitting </a:t>
            </a:r>
            <a:r>
              <a:rPr lang="en-US" sz="2400" dirty="0" smtClean="0">
                <a:latin typeface="Times New Roman"/>
                <a:cs typeface="Times New Roman"/>
              </a:rPr>
              <a:t>Monte Carlo </a:t>
            </a:r>
            <a:r>
              <a:rPr lang="en-US" sz="2400" dirty="0">
                <a:latin typeface="Times New Roman"/>
                <a:cs typeface="Times New Roman"/>
              </a:rPr>
              <a:t>(PYTHIA) </a:t>
            </a:r>
            <a:r>
              <a:rPr lang="en-US" sz="2400" dirty="0" smtClean="0">
                <a:latin typeface="Times New Roman"/>
                <a:cs typeface="Times New Roman"/>
              </a:rPr>
              <a:t>templates (with detector simulation) to data.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1900" dirty="0">
                <a:latin typeface="Times New Roman"/>
                <a:cs typeface="Times New Roman"/>
              </a:rPr>
              <a:t>C</a:t>
            </a:r>
            <a:r>
              <a:rPr lang="en-US" sz="1900" dirty="0" smtClean="0">
                <a:latin typeface="Times New Roman"/>
                <a:cs typeface="Times New Roman"/>
              </a:rPr>
              <a:t>omplementary </a:t>
            </a:r>
            <a:r>
              <a:rPr lang="en-US" sz="1900" dirty="0">
                <a:latin typeface="Times New Roman"/>
                <a:cs typeface="Times New Roman"/>
              </a:rPr>
              <a:t>to direct </a:t>
            </a:r>
            <a:r>
              <a:rPr lang="en-US" sz="1900" dirty="0" smtClean="0">
                <a:latin typeface="Times New Roman"/>
                <a:cs typeface="Times New Roman"/>
              </a:rPr>
              <a:t>measurements (using displaced vertices).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1900" dirty="0" smtClean="0"/>
              <a:t>STAR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PHENIX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</a:t>
            </a:r>
            <a:r>
              <a:rPr lang="en-US" sz="1900" dirty="0"/>
              <a:t>measurements with the same technique</a:t>
            </a:r>
            <a:endParaRPr lang="en-US" sz="19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HFDecayK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3060" y="977512"/>
            <a:ext cx="2256812" cy="316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4813" y="3606375"/>
            <a:ext cx="292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Decay kinematics of heavy </a:t>
            </a:r>
            <a:r>
              <a:rPr lang="en-US" sz="1600" dirty="0" err="1" smtClean="0">
                <a:latin typeface="Times New Roman"/>
                <a:cs typeface="Times New Roman"/>
              </a:rPr>
              <a:t>flavour</a:t>
            </a:r>
            <a:r>
              <a:rPr lang="en-US" sz="1600" dirty="0" smtClean="0">
                <a:latin typeface="Times New Roman"/>
                <a:cs typeface="Times New Roman"/>
              </a:rPr>
              <a:t> hadrons  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- D decay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 decay</a:t>
            </a:r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3809" y="1663587"/>
            <a:ext cx="1323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 : PYTHIA (PERUGIA-0)</a:t>
            </a:r>
          </a:p>
          <a:p>
            <a:r>
              <a:rPr lang="en-US" sz="1100" dirty="0" err="1"/>
              <a:t>p</a:t>
            </a:r>
            <a:r>
              <a:rPr lang="en-US" sz="1100" dirty="0" err="1" smtClean="0"/>
              <a:t>p</a:t>
            </a:r>
            <a:r>
              <a:rPr lang="en-US" sz="1100" dirty="0" smtClean="0"/>
              <a:t> √s = 2.76 </a:t>
            </a:r>
            <a:r>
              <a:rPr lang="en-US" sz="1100" dirty="0" err="1" smtClean="0"/>
              <a:t>TeV</a:t>
            </a: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95632" y="2202641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|</a:t>
            </a:r>
            <a:r>
              <a:rPr lang="en-US" sz="1100" dirty="0" err="1" smtClean="0"/>
              <a:t>η</a:t>
            </a:r>
            <a:r>
              <a:rPr lang="en-US" sz="1100" baseline="30000" dirty="0" err="1" smtClean="0"/>
              <a:t>e</a:t>
            </a:r>
            <a:r>
              <a:rPr lang="en-US" sz="1100" dirty="0"/>
              <a:t>|</a:t>
            </a:r>
            <a:r>
              <a:rPr lang="en-US" sz="1100" dirty="0" smtClean="0"/>
              <a:t>&lt;0.9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680137" y="632249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9" name="Picture 8" descr="2011-Nov-24-ALICE_logo_WithoutStrapline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15353" y="5666645"/>
            <a:ext cx="3429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hu-HU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 </a:t>
            </a:r>
            <a:r>
              <a:rPr lang="hu-HU" sz="1100" dirty="0">
                <a:solidFill>
                  <a:srgbClr val="000000"/>
                </a:solidFill>
                <a:latin typeface="Times New Roman"/>
                <a:cs typeface="Times New Roman"/>
              </a:rPr>
              <a:t>Collaboration, Phys. Rev. Lett. 105, 202301 (2010).</a:t>
            </a:r>
          </a:p>
          <a:p>
            <a:r>
              <a:rPr lang="hu-HU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PHENIX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Collaboration, Phys. Rev.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cs typeface="Times New Roman"/>
              </a:rPr>
              <a:t>Lett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. 103, 082002, (2009).</a:t>
            </a:r>
            <a:endParaRPr lang="hu-HU" sz="11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6694364" y="2464251"/>
            <a:ext cx="15678" cy="98533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897190" y="2475531"/>
            <a:ext cx="15678" cy="98533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30406" y="4845092"/>
            <a:ext cx="2582461" cy="6428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Posters by M. </a:t>
            </a:r>
            <a:r>
              <a:rPr lang="en-US" dirty="0" err="1" smtClean="0"/>
              <a:t>Heide</a:t>
            </a:r>
            <a:r>
              <a:rPr lang="en-US" dirty="0" smtClean="0"/>
              <a:t> and  M. </a:t>
            </a:r>
            <a:r>
              <a:rPr lang="en-US" dirty="0" err="1"/>
              <a:t>Volkl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4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67457"/>
          </a:xfrm>
        </p:spPr>
        <p:txBody>
          <a:bodyPr>
            <a:normAutofit/>
          </a:bodyPr>
          <a:lstStyle/>
          <a:p>
            <a:r>
              <a:rPr lang="en-US" dirty="0" smtClean="0"/>
              <a:t>Heavy </a:t>
            </a:r>
            <a:r>
              <a:rPr lang="en-US" dirty="0" err="1" smtClean="0"/>
              <a:t>flavour</a:t>
            </a:r>
            <a:r>
              <a:rPr lang="en-US" dirty="0" smtClean="0"/>
              <a:t> decay electron (HFE) identification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2125096"/>
            <a:ext cx="8503920" cy="19417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Azimuthal angular correlation between HFE and charged hadrons</a:t>
            </a:r>
          </a:p>
          <a:p>
            <a:pPr marL="274320" lvl="1" indent="0">
              <a:buFont typeface="Wingdings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232" y="3638135"/>
            <a:ext cx="8503920" cy="47923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err="1">
                <a:solidFill>
                  <a:srgbClr val="262626"/>
                </a:solidFill>
                <a:sym typeface="Wingdings"/>
              </a:rPr>
              <a:t>Deconvolute</a:t>
            </a:r>
            <a:r>
              <a:rPr lang="en-US" sz="2700" dirty="0">
                <a:solidFill>
                  <a:srgbClr val="262626"/>
                </a:solidFill>
                <a:sym typeface="Wingdings"/>
              </a:rPr>
              <a:t> c and </a:t>
            </a:r>
            <a:r>
              <a:rPr lang="en-US" sz="2700" dirty="0" smtClean="0">
                <a:solidFill>
                  <a:srgbClr val="262626"/>
                </a:solidFill>
                <a:sym typeface="Wingdings"/>
              </a:rPr>
              <a:t>b</a:t>
            </a:r>
            <a:endParaRPr lang="en-US" sz="2700" dirty="0">
              <a:sym typeface="Wingdings"/>
            </a:endParaRPr>
          </a:p>
          <a:p>
            <a:pPr marL="605790" lvl="2" indent="-285750"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n-US" sz="2200" dirty="0" smtClean="0">
                <a:solidFill>
                  <a:srgbClr val="262626"/>
                </a:solidFill>
                <a:sym typeface="Wingdings"/>
              </a:rPr>
              <a:t>Monte Carlo template</a:t>
            </a:r>
          </a:p>
          <a:p>
            <a:pPr marL="605790" lvl="2" indent="-285750"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n-US" sz="2200" dirty="0" smtClean="0">
                <a:solidFill>
                  <a:srgbClr val="262626"/>
                </a:solidFill>
                <a:sym typeface="Wingdings"/>
              </a:rPr>
              <a:t>Fit data</a:t>
            </a:r>
          </a:p>
          <a:p>
            <a:pPr marL="274320" lvl="1" indent="0">
              <a:buFont typeface="Wingdings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44329" y="6345445"/>
            <a:ext cx="31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9" name="Picture 8" descr="2011-Nov-24-ALICE_logo_WithoutStraplin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detector</a:t>
            </a:r>
            <a:endParaRPr lang="en-US" dirty="0"/>
          </a:p>
        </p:txBody>
      </p:sp>
      <p:pic>
        <p:nvPicPr>
          <p:cNvPr id="4" name="Picture 3" descr="ALICE-det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913897"/>
            <a:ext cx="4511293" cy="3473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281" y="2815565"/>
            <a:ext cx="97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EMCAL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379" y="3212237"/>
            <a:ext cx="520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TPC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941" y="3728429"/>
            <a:ext cx="466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ITS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35803" y="2979183"/>
            <a:ext cx="3631894" cy="65059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2863" y="1938996"/>
            <a:ext cx="397800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ALICE - |</a:t>
            </a:r>
            <a:r>
              <a:rPr lang="en-US" dirty="0" err="1">
                <a:latin typeface="Times New Roman"/>
                <a:cs typeface="Times New Roman"/>
              </a:rPr>
              <a:t>η</a:t>
            </a:r>
            <a:r>
              <a:rPr lang="en-US" dirty="0">
                <a:latin typeface="Times New Roman"/>
                <a:cs typeface="Times New Roman"/>
              </a:rPr>
              <a:t>| &lt; </a:t>
            </a:r>
            <a:r>
              <a:rPr lang="en-US" dirty="0" smtClean="0">
                <a:latin typeface="Times New Roman"/>
                <a:cs typeface="Times New Roman"/>
              </a:rPr>
              <a:t>0.9 (acceptance of central barrel detectors)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Detectors used for present </a:t>
            </a:r>
            <a:r>
              <a:rPr lang="en-US" dirty="0" smtClean="0">
                <a:latin typeface="Times New Roman"/>
                <a:cs typeface="Times New Roman"/>
              </a:rPr>
              <a:t>analysis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Inner tracking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Time projection chamber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Electromagnetic calorimeter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dirty="0" err="1">
                <a:latin typeface="Times New Roman"/>
                <a:cs typeface="Times New Roman"/>
              </a:rPr>
              <a:t>η</a:t>
            </a:r>
            <a:r>
              <a:rPr lang="en-US" dirty="0">
                <a:latin typeface="Times New Roman"/>
                <a:cs typeface="Times New Roman"/>
              </a:rPr>
              <a:t>| &lt; 0.7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80</a:t>
            </a:r>
            <a:r>
              <a:rPr lang="en-US" baseline="30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&lt; </a:t>
            </a:r>
            <a:r>
              <a:rPr lang="en-US" dirty="0" err="1">
                <a:latin typeface="Times New Roman"/>
                <a:cs typeface="Times New Roman"/>
              </a:rPr>
              <a:t>ϕ</a:t>
            </a:r>
            <a:r>
              <a:rPr lang="en-US" dirty="0">
                <a:latin typeface="Times New Roman"/>
                <a:cs typeface="Times New Roman"/>
              </a:rPr>
              <a:t> &lt; 180</a:t>
            </a:r>
            <a:r>
              <a:rPr lang="en-US" baseline="30000" dirty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4249" y="6290232"/>
            <a:ext cx="30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22" name="Picture 21" descr="2011-Nov-24-ALICE_logo_WithoutStrapline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i</a:t>
            </a:r>
            <a:r>
              <a:rPr lang="en-US" dirty="0" smtClean="0"/>
              <a:t>dentification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0098" y="1951050"/>
            <a:ext cx="4155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Dataset: 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 dirty="0" err="1" smtClean="0">
                <a:latin typeface="Times New Roman"/>
                <a:cs typeface="Times New Roman"/>
              </a:rPr>
              <a:t>pp</a:t>
            </a:r>
            <a:r>
              <a:rPr lang="en-US" sz="2000" dirty="0" smtClean="0">
                <a:latin typeface="Times New Roman"/>
                <a:cs typeface="Times New Roman"/>
              </a:rPr>
              <a:t> at √ s = 2.76 </a:t>
            </a:r>
            <a:r>
              <a:rPr lang="en-US" sz="2000" dirty="0" err="1" smtClean="0">
                <a:latin typeface="Times New Roman"/>
                <a:cs typeface="Times New Roman"/>
              </a:rPr>
              <a:t>TeV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000" dirty="0" err="1">
                <a:latin typeface="Times New Roman"/>
                <a:cs typeface="Times New Roman"/>
              </a:rPr>
              <a:t>EMCal</a:t>
            </a:r>
            <a:r>
              <a:rPr lang="en-US" sz="2000" dirty="0">
                <a:latin typeface="Times New Roman"/>
                <a:cs typeface="Times New Roman"/>
              </a:rPr>
              <a:t> triggered </a:t>
            </a:r>
            <a:r>
              <a:rPr lang="en-US" sz="2000" dirty="0" smtClean="0">
                <a:latin typeface="Times New Roman"/>
                <a:cs typeface="Times New Roman"/>
              </a:rPr>
              <a:t>events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Statistics : 6.2 x 10</a:t>
            </a:r>
            <a:r>
              <a:rPr lang="en-US" sz="2000" baseline="30000" dirty="0">
                <a:latin typeface="Times New Roman"/>
                <a:cs typeface="Times New Roman"/>
              </a:rPr>
              <a:t>5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events</a:t>
            </a:r>
          </a:p>
          <a:p>
            <a:pPr lvl="1"/>
            <a:endParaRPr lang="en-US" sz="14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Electron Identification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TPC : -1σ &lt; TPC </a:t>
            </a:r>
            <a:r>
              <a:rPr lang="en-US" dirty="0" err="1" smtClean="0"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/dx &lt; 3σ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 EMCAL :  </a:t>
            </a:r>
            <a:r>
              <a:rPr lang="en-US" dirty="0">
                <a:latin typeface="Times New Roman"/>
                <a:cs typeface="Times New Roman"/>
              </a:rPr>
              <a:t>0.8 &lt; E/p &lt; </a:t>
            </a:r>
            <a:r>
              <a:rPr lang="en-US" dirty="0" smtClean="0">
                <a:latin typeface="Times New Roman"/>
                <a:cs typeface="Times New Roman"/>
              </a:rPr>
              <a:t>1.2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3108" y="1794251"/>
            <a:ext cx="4197498" cy="3144920"/>
            <a:chOff x="5491882" y="1553261"/>
            <a:chExt cx="3428757" cy="2624756"/>
          </a:xfrm>
        </p:grpSpPr>
        <p:pic>
          <p:nvPicPr>
            <p:cNvPr id="4" name="Picture 3" descr="TPCnsigEovP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882" y="1553261"/>
              <a:ext cx="3428757" cy="26247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94804" y="2149059"/>
              <a:ext cx="705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K+p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3111" y="214905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π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7407" y="2149059"/>
              <a:ext cx="29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544329" y="6363852"/>
            <a:ext cx="31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35" name="Picture 34" descr="2011-Nov-24-ALICE_logo_WithoutStrapline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2273261" y="3088942"/>
            <a:ext cx="0" cy="548797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2998" y="3088942"/>
            <a:ext cx="584451" cy="0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78749" y="3073262"/>
            <a:ext cx="0" cy="548797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4296" y="3617662"/>
            <a:ext cx="584451" cy="0"/>
          </a:xfrm>
          <a:prstGeom prst="line">
            <a:avLst/>
          </a:prstGeom>
          <a:ln w="28575" cmpd="sng">
            <a:solidFill>
              <a:srgbClr val="4040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886805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- heavy </a:t>
            </a:r>
            <a:r>
              <a:rPr lang="en-US" dirty="0" err="1" smtClean="0"/>
              <a:t>flavour</a:t>
            </a:r>
            <a:r>
              <a:rPr lang="en-US" dirty="0" smtClean="0"/>
              <a:t> electron </a:t>
            </a:r>
            <a:r>
              <a:rPr lang="en-US" dirty="0"/>
              <a:t>i</a:t>
            </a:r>
            <a:r>
              <a:rPr lang="en-US" dirty="0" smtClean="0"/>
              <a:t>dentification</a:t>
            </a:r>
            <a:endParaRPr lang="en-US" dirty="0"/>
          </a:p>
        </p:txBody>
      </p:sp>
      <p:pic>
        <p:nvPicPr>
          <p:cNvPr id="6" name="Picture 5" descr="Invmas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7" y="1812659"/>
            <a:ext cx="3387108" cy="3267633"/>
          </a:xfrm>
          <a:prstGeom prst="rect">
            <a:avLst/>
          </a:prstGeom>
        </p:spPr>
      </p:pic>
      <p:pic>
        <p:nvPicPr>
          <p:cNvPr id="7" name="Picture 6" descr="efficienc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6" y="4077653"/>
            <a:ext cx="2424860" cy="2248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0811" y="1452020"/>
            <a:ext cx="53875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Non-heavy-</a:t>
            </a:r>
            <a:r>
              <a:rPr lang="en-US" sz="2000" dirty="0" err="1" smtClean="0">
                <a:latin typeface="Times New Roman"/>
                <a:cs typeface="Times New Roman"/>
              </a:rPr>
              <a:t>flavour</a:t>
            </a:r>
            <a:r>
              <a:rPr lang="en-US" sz="2000" dirty="0" smtClean="0">
                <a:latin typeface="Times New Roman"/>
                <a:cs typeface="Times New Roman"/>
              </a:rPr>
              <a:t> electron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Main sources :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conversion, π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Dalitz</a:t>
            </a:r>
            <a:r>
              <a:rPr lang="en-US" dirty="0" smtClean="0">
                <a:latin typeface="Times New Roman"/>
                <a:cs typeface="Times New Roman"/>
              </a:rPr>
              <a:t> decays.</a:t>
            </a:r>
          </a:p>
          <a:p>
            <a:pPr marL="914400" lvl="1" indent="-45720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Identified  using e</a:t>
            </a:r>
            <a:r>
              <a:rPr lang="en-US" baseline="30000" dirty="0" smtClean="0">
                <a:latin typeface="Times New Roman"/>
                <a:cs typeface="Times New Roman"/>
              </a:rPr>
              <a:t>+ 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invariant mass method.</a:t>
            </a:r>
          </a:p>
          <a:p>
            <a:pPr lvl="1"/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0811" y="2857577"/>
            <a:ext cx="493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Invariant mass cut of 50 MeV/c</a:t>
            </a:r>
            <a:r>
              <a:rPr lang="en-US" baseline="30000" dirty="0" smtClean="0">
                <a:latin typeface="Times New Roman"/>
                <a:cs typeface="Times New Roman"/>
              </a:rPr>
              <a:t>2 </a:t>
            </a:r>
            <a:r>
              <a:rPr lang="en-US" dirty="0" smtClean="0">
                <a:latin typeface="Times New Roman"/>
                <a:cs typeface="Times New Roman"/>
              </a:rPr>
              <a:t>applied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Efficiency for </a:t>
            </a:r>
            <a:r>
              <a:rPr lang="en-US" dirty="0" smtClean="0">
                <a:latin typeface="Times New Roman"/>
                <a:cs typeface="Times New Roman"/>
              </a:rPr>
              <a:t>Non-heavy </a:t>
            </a: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electron </a:t>
            </a:r>
            <a:r>
              <a:rPr lang="en-US" dirty="0" smtClean="0">
                <a:latin typeface="Times New Roman"/>
                <a:cs typeface="Times New Roman"/>
              </a:rPr>
              <a:t>identification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-  </a:t>
            </a:r>
            <a:r>
              <a:rPr lang="en-US" dirty="0" err="1" smtClean="0"/>
              <a:t>N</a:t>
            </a:r>
            <a:r>
              <a:rPr lang="en-US" sz="1600" baseline="-25000" dirty="0" err="1" smtClean="0"/>
              <a:t>NHFe</a:t>
            </a:r>
            <a:r>
              <a:rPr lang="en-US" baseline="50000" dirty="0" err="1" smtClean="0"/>
              <a:t>reco</a:t>
            </a:r>
            <a:r>
              <a:rPr lang="en-US" dirty="0" smtClean="0"/>
              <a:t>  </a:t>
            </a:r>
            <a:r>
              <a:rPr lang="en-US" dirty="0"/>
              <a:t>/ </a:t>
            </a:r>
            <a:r>
              <a:rPr lang="en-US" dirty="0" err="1" smtClean="0"/>
              <a:t>N</a:t>
            </a:r>
            <a:r>
              <a:rPr lang="en-US" sz="1600" baseline="-25000" dirty="0" err="1" smtClean="0"/>
              <a:t>NHFe</a:t>
            </a:r>
            <a:r>
              <a:rPr lang="en-US" sz="1600" dirty="0"/>
              <a:t> </a:t>
            </a:r>
            <a:r>
              <a:rPr lang="en-US" sz="1600" dirty="0" smtClean="0"/>
              <a:t>~ 50%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669753" y="6315897"/>
            <a:ext cx="30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11" name="Picture 10" descr="2011-Nov-24-ALICE_logo_WithoutStrapline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956338" y="2555825"/>
            <a:ext cx="0" cy="2179508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30812" y="4133409"/>
            <a:ext cx="265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Remaining small contamination (&lt; 10%) corrected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80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4040"/>
            <a:ext cx="7886805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Azimuthal angular correlation of heavy </a:t>
            </a:r>
            <a:r>
              <a:rPr lang="en-US" dirty="0" err="1" smtClean="0"/>
              <a:t>flavour</a:t>
            </a:r>
            <a:r>
              <a:rPr lang="en-US" dirty="0" smtClean="0"/>
              <a:t> electrons and charged hadrons</a:t>
            </a:r>
            <a:endParaRPr lang="en-US" dirty="0"/>
          </a:p>
        </p:txBody>
      </p:sp>
      <p:pic>
        <p:nvPicPr>
          <p:cNvPr id="4" name="Content Placeholder 3" descr="MCSingleEleDPhiNew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0" b="-5720"/>
          <a:stretch>
            <a:fillRect/>
          </a:stretch>
        </p:blipFill>
        <p:spPr>
          <a:xfrm>
            <a:off x="176331" y="1338889"/>
            <a:ext cx="6282869" cy="4697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6488" y="1881589"/>
            <a:ext cx="274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Charged </a:t>
            </a:r>
            <a:r>
              <a:rPr lang="en-US" dirty="0"/>
              <a:t>h</a:t>
            </a:r>
            <a:r>
              <a:rPr lang="en-US" dirty="0" smtClean="0"/>
              <a:t>adron selection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 </a:t>
            </a:r>
            <a:r>
              <a:rPr lang="en-US" dirty="0" smtClean="0"/>
              <a:t>&gt; 0.3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dirty="0" err="1"/>
              <a:t>η</a:t>
            </a:r>
            <a:r>
              <a:rPr lang="en-US" dirty="0">
                <a:latin typeface="Times New Roman"/>
                <a:cs typeface="Times New Roman"/>
              </a:rPr>
              <a:t>| &lt; </a:t>
            </a:r>
            <a:r>
              <a:rPr lang="en-US" dirty="0" smtClean="0">
                <a:latin typeface="Times New Roman"/>
                <a:cs typeface="Times New Roman"/>
              </a:rPr>
              <a:t>0.9, 0</a:t>
            </a:r>
            <a:r>
              <a:rPr lang="en-US" dirty="0">
                <a:latin typeface="Times New Roman"/>
                <a:cs typeface="Times New Roman"/>
              </a:rPr>
              <a:t>&lt;</a:t>
            </a:r>
            <a:r>
              <a:rPr lang="en-US" dirty="0" err="1">
                <a:latin typeface="Times New Roman"/>
                <a:cs typeface="Times New Roman"/>
              </a:rPr>
              <a:t>ϕ</a:t>
            </a:r>
            <a:r>
              <a:rPr lang="en-US" dirty="0">
                <a:latin typeface="Times New Roman"/>
                <a:cs typeface="Times New Roman"/>
              </a:rPr>
              <a:t>&lt;</a:t>
            </a:r>
            <a:r>
              <a:rPr lang="en-US" dirty="0" smtClean="0">
                <a:latin typeface="Times New Roman"/>
                <a:cs typeface="Times New Roman"/>
              </a:rPr>
              <a:t>360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192" y="3769291"/>
            <a:ext cx="5189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Fit data </a:t>
            </a:r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dirty="0">
                <a:latin typeface="Times New Roman"/>
                <a:cs typeface="Times New Roman"/>
              </a:rPr>
              <a:t>MC template for 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beauty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charm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(PYTHIA + GEANT3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Fit function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: 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Δϕ</a:t>
            </a:r>
            <a:r>
              <a:rPr lang="en-US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data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=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const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+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b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Δϕ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+ (1-r</a:t>
            </a:r>
            <a:r>
              <a:rPr lang="en-US" baseline="-25000" dirty="0">
                <a:solidFill>
                  <a:srgbClr val="008000"/>
                </a:solidFill>
                <a:latin typeface="Times New Roman"/>
                <a:cs typeface="Times New Roman"/>
              </a:rPr>
              <a:t>b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Δϕ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= e from b / (e from b + e from c)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81145" y="6337697"/>
            <a:ext cx="3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9" name="Picture 8" descr="2011-Nov-24-ALICE_logo_WithoutStrapline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of beauty decay electrons</a:t>
            </a:r>
            <a:endParaRPr lang="en-US" dirty="0"/>
          </a:p>
        </p:txBody>
      </p:sp>
      <p:pic>
        <p:nvPicPr>
          <p:cNvPr id="4" name="Picture 3" descr="B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1506046"/>
            <a:ext cx="3927178" cy="2943652"/>
          </a:xfrm>
          <a:prstGeom prst="rect">
            <a:avLst/>
          </a:prstGeom>
        </p:spPr>
      </p:pic>
      <p:pic>
        <p:nvPicPr>
          <p:cNvPr id="5" name="Picture 4" descr="Bratio_ST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28" y="1506045"/>
            <a:ext cx="3927180" cy="2943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" y="4472980"/>
            <a:ext cx="6211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Main source of systematics: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Electron identification using TPC and </a:t>
            </a:r>
            <a:r>
              <a:rPr lang="en-US" sz="1400" dirty="0" err="1">
                <a:latin typeface="Times New Roman"/>
                <a:cs typeface="Times New Roman"/>
              </a:rPr>
              <a:t>EMCal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Fit range : </a:t>
            </a:r>
            <a:r>
              <a:rPr lang="en-US" sz="1400" dirty="0">
                <a:latin typeface="Times New Roman"/>
                <a:cs typeface="Times New Roman"/>
              </a:rPr>
              <a:t>(-1,1) to (-2.5,2.5</a:t>
            </a:r>
            <a:r>
              <a:rPr lang="en-US" sz="1400" dirty="0" smtClean="0">
                <a:latin typeface="Times New Roman"/>
                <a:cs typeface="Times New Roman"/>
              </a:rPr>
              <a:t>).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Non</a:t>
            </a:r>
            <a:r>
              <a:rPr lang="en-US" sz="1400" dirty="0">
                <a:latin typeface="Times New Roman"/>
                <a:cs typeface="Times New Roman"/>
              </a:rPr>
              <a:t>-HFE identification </a:t>
            </a:r>
          </a:p>
          <a:p>
            <a:pPr lvl="1"/>
            <a:r>
              <a:rPr lang="en-US" sz="1400" dirty="0">
                <a:latin typeface="Times New Roman"/>
                <a:cs typeface="Times New Roman"/>
              </a:rPr>
              <a:t>       - invariant mass and </a:t>
            </a:r>
            <a:r>
              <a:rPr lang="en-US" sz="1400" dirty="0" err="1" smtClean="0">
                <a:latin typeface="Times New Roman"/>
                <a:cs typeface="Times New Roman"/>
              </a:rPr>
              <a:t>dE</a:t>
            </a:r>
            <a:r>
              <a:rPr lang="en-US" sz="1400" dirty="0">
                <a:latin typeface="Times New Roman"/>
                <a:cs typeface="Times New Roman"/>
              </a:rPr>
              <a:t>/dx cut 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800000"/>
                </a:solidFill>
                <a:latin typeface="Times New Roman"/>
                <a:cs typeface="Times New Roman"/>
              </a:rPr>
              <a:t>At ~ 5 </a:t>
            </a:r>
            <a:r>
              <a:rPr lang="en-US" sz="1600" dirty="0" err="1">
                <a:solidFill>
                  <a:srgbClr val="800000"/>
                </a:solidFill>
                <a:latin typeface="Times New Roman"/>
                <a:cs typeface="Times New Roman"/>
              </a:rPr>
              <a:t>GeV</a:t>
            </a:r>
            <a:r>
              <a:rPr lang="en-US" sz="1600" dirty="0">
                <a:solidFill>
                  <a:srgbClr val="800000"/>
                </a:solidFill>
                <a:latin typeface="Times New Roman"/>
                <a:cs typeface="Times New Roman"/>
              </a:rPr>
              <a:t>/c the beauty contribution has similar magnitude as charm</a:t>
            </a:r>
            <a:r>
              <a:rPr lang="en-US" sz="1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endParaRPr lang="en-US" sz="1600" dirty="0">
              <a:solidFill>
                <a:srgbClr val="800000"/>
              </a:solidFill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614" y="4660424"/>
            <a:ext cx="350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hu-HU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 </a:t>
            </a:r>
            <a:r>
              <a:rPr lang="hu-HU" sz="1000" dirty="0">
                <a:solidFill>
                  <a:srgbClr val="000000"/>
                </a:solidFill>
                <a:latin typeface="Times New Roman"/>
                <a:cs typeface="Times New Roman"/>
              </a:rPr>
              <a:t>Collaboration, Phys. Rev. Lett. 105, 202301 (2010).</a:t>
            </a:r>
          </a:p>
          <a:p>
            <a:r>
              <a:rPr lang="hu-HU" sz="10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PHENIX </a:t>
            </a:r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Collaboration, Phys. Rev. 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Lett</a:t>
            </a:r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. 103, 082002, (2009)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10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M. 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Cacciari</a:t>
            </a:r>
            <a:r>
              <a:rPr lang="en-US" sz="1000" dirty="0">
                <a:solidFill>
                  <a:srgbClr val="000000"/>
                </a:solidFill>
                <a:latin typeface="Times New Roman"/>
                <a:cs typeface="Times New Roman"/>
              </a:rPr>
              <a:t> et al., JHEP 0103, 006 (2001) and private communication (2012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4329" y="6302942"/>
            <a:ext cx="31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9" name="Picture 8" descr="2011-Nov-24-ALICE_logo_WithoutStrapline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7" y="228600"/>
            <a:ext cx="617115" cy="986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753" y="5934842"/>
            <a:ext cx="645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Consistent </a:t>
            </a:r>
            <a:r>
              <a:rPr lang="en-US" sz="1600" dirty="0">
                <a:solidFill>
                  <a:srgbClr val="800000"/>
                </a:solidFill>
                <a:latin typeface="Times New Roman"/>
                <a:cs typeface="Times New Roman"/>
              </a:rPr>
              <a:t>with FONLL </a:t>
            </a:r>
            <a:r>
              <a:rPr lang="en-US" sz="1600" dirty="0" err="1">
                <a:solidFill>
                  <a:srgbClr val="800000"/>
                </a:solidFill>
                <a:latin typeface="Times New Roman"/>
                <a:cs typeface="Times New Roman"/>
              </a:rPr>
              <a:t>pQCD</a:t>
            </a:r>
            <a:r>
              <a:rPr lang="en-US" sz="1600" dirty="0">
                <a:solidFill>
                  <a:srgbClr val="800000"/>
                </a:solidFill>
                <a:latin typeface="Times New Roman"/>
                <a:cs typeface="Times New Roman"/>
              </a:rPr>
              <a:t> calculations</a:t>
            </a:r>
            <a:r>
              <a:rPr lang="en-US" sz="1600" baseline="30000" dirty="0">
                <a:solidFill>
                  <a:srgbClr val="800000"/>
                </a:solidFill>
                <a:latin typeface="Times New Roman"/>
                <a:cs typeface="Times New Roman"/>
              </a:rPr>
              <a:t>3</a:t>
            </a:r>
            <a:r>
              <a:rPr lang="en-US" sz="1600" dirty="0">
                <a:solidFill>
                  <a:srgbClr val="800000"/>
                </a:solidFill>
                <a:latin typeface="Times New Roman"/>
                <a:cs typeface="Times New Roman"/>
              </a:rPr>
              <a:t> and RHIC measurements</a:t>
            </a:r>
            <a:r>
              <a:rPr lang="en-US" sz="1600" baseline="30000" dirty="0">
                <a:solidFill>
                  <a:srgbClr val="800000"/>
                </a:solidFill>
                <a:latin typeface="Times New Roman"/>
                <a:cs typeface="Times New Roman"/>
              </a:rPr>
              <a:t>1,2</a:t>
            </a:r>
            <a:r>
              <a:rPr lang="en-US" sz="1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endParaRPr lang="en-US" sz="16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22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2008</TotalTime>
  <Words>714</Words>
  <Application>Microsoft Macintosh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Azimuthal angular correlations  between heavy flavour decay electrons and charged hadrons in pp collisions  at √s = 2.76 TeV in ALICE</vt:lpstr>
      <vt:lpstr>Motivation</vt:lpstr>
      <vt:lpstr>Motivation (cont’d)</vt:lpstr>
      <vt:lpstr>Analysis Strategy</vt:lpstr>
      <vt:lpstr>ALICE detector</vt:lpstr>
      <vt:lpstr>Electron identification</vt:lpstr>
      <vt:lpstr>Non - heavy flavour electron identification</vt:lpstr>
      <vt:lpstr>Azimuthal angular correlation of heavy flavour electrons and charged hadrons</vt:lpstr>
      <vt:lpstr>Fraction of beauty decay electrons</vt:lpstr>
      <vt:lpstr>Conclusions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Azimuthal angular correlations  between heavy flavour decay electrons and charged hadrons in pp collisions at √s = 2.76 TeV in ALICE</dc:title>
  <dc:creator>Deepa Thomas</dc:creator>
  <cp:lastModifiedBy>Deepa Thomas</cp:lastModifiedBy>
  <cp:revision>62</cp:revision>
  <dcterms:created xsi:type="dcterms:W3CDTF">2012-05-29T20:52:05Z</dcterms:created>
  <dcterms:modified xsi:type="dcterms:W3CDTF">2012-05-31T07:53:04Z</dcterms:modified>
</cp:coreProperties>
</file>