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Masters/slideMaster6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</p:sldMasterIdLst>
  <p:notesMasterIdLst>
    <p:notesMasterId r:id="rId29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76" r:id="rId13"/>
    <p:sldId id="262" r:id="rId14"/>
    <p:sldId id="263" r:id="rId15"/>
    <p:sldId id="264" r:id="rId16"/>
    <p:sldId id="265" r:id="rId17"/>
    <p:sldId id="266" r:id="rId18"/>
    <p:sldId id="277" r:id="rId19"/>
    <p:sldId id="274" r:id="rId20"/>
    <p:sldId id="275" r:id="rId21"/>
    <p:sldId id="267" r:id="rId22"/>
    <p:sldId id="268" r:id="rId23"/>
    <p:sldId id="269" r:id="rId24"/>
    <p:sldId id="270" r:id="rId25"/>
    <p:sldId id="271" r:id="rId26"/>
    <p:sldId id="272" r:id="rId27"/>
    <p:sldId id="273" r:id="rId28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16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81" name="AutoShape 1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82" name="AutoShape 1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83" name="AutoShape 15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84" name="AutoShape 16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85" name="AutoShape 17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86" name="AutoShape 18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87" name="AutoShape 19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88" name="AutoShape 20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89" name="AutoShape 2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90" name="AutoShape 2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91" name="AutoShape 2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92" name="AutoShape 2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93" name="AutoShape 25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94" name="AutoShape 26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96" name="AutoShape 28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97" name="AutoShape 29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98" name="AutoShape 30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99" name="AutoShape 3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7681" name="Rectangle 3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9538" y="763588"/>
            <a:ext cx="4962525" cy="3721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7201" name="Rectangle 33"/>
          <p:cNvSpPr>
            <a:spLocks noGrp="1" noChangeArrowheads="1"/>
          </p:cNvSpPr>
          <p:nvPr>
            <p:ph type="body"/>
          </p:nvPr>
        </p:nvSpPr>
        <p:spPr bwMode="auto">
          <a:xfrm>
            <a:off x="776288" y="4776788"/>
            <a:ext cx="6167437" cy="4475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7202" name="Text Box 34"/>
          <p:cNvSpPr txBox="1">
            <a:spLocks noChangeArrowheads="1"/>
          </p:cNvSpPr>
          <p:nvPr/>
        </p:nvSpPr>
        <p:spPr bwMode="auto">
          <a:xfrm>
            <a:off x="0" y="0"/>
            <a:ext cx="33258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203" name="Text Box 35"/>
          <p:cNvSpPr txBox="1">
            <a:spLocks noChangeArrowheads="1"/>
          </p:cNvSpPr>
          <p:nvPr/>
        </p:nvSpPr>
        <p:spPr bwMode="auto">
          <a:xfrm>
            <a:off x="4398963" y="0"/>
            <a:ext cx="33258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204" name="Rectangle 36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22638" cy="45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r>
              <a:rPr lang="en-US"/>
              <a:t>ICPAQGP-2010, Goa</a:t>
            </a:r>
          </a:p>
        </p:txBody>
      </p:sp>
      <p:sp>
        <p:nvSpPr>
          <p:cNvPr id="7205" name="Rectangle 37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22637" cy="45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B28D0F35-EF3E-48C8-908E-93E7F88A1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r>
              <a:rPr lang="en-US"/>
              <a:t>ICPAQGP-2010, Goa</a:t>
            </a:r>
          </a:p>
        </p:txBody>
      </p:sp>
      <p:sp>
        <p:nvSpPr>
          <p:cNvPr id="28675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BEFD7CF-D5DE-4743-849C-AAD607A9C212}" type="slidenum">
              <a:rPr lang="en-US"/>
              <a:pPr/>
              <a:t>1</a:t>
            </a:fld>
            <a:endParaRPr lang="en-US"/>
          </a:p>
        </p:txBody>
      </p:sp>
      <p:sp>
        <p:nvSpPr>
          <p:cNvPr id="2867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9538" y="763588"/>
            <a:ext cx="4965700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6288" y="4776788"/>
            <a:ext cx="6170612" cy="447833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r>
              <a:rPr lang="en-US"/>
              <a:t>ICPAQGP-2010, Goa</a:t>
            </a:r>
          </a:p>
        </p:txBody>
      </p:sp>
      <p:sp>
        <p:nvSpPr>
          <p:cNvPr id="37891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3F200A3-5D56-45A3-8BED-06D3C87DCAA6}" type="slidenum">
              <a:rPr lang="en-US"/>
              <a:pPr/>
              <a:t>11</a:t>
            </a:fld>
            <a:endParaRPr lang="en-US"/>
          </a:p>
        </p:txBody>
      </p:sp>
      <p:sp>
        <p:nvSpPr>
          <p:cNvPr id="37892" name="Text Box 1"/>
          <p:cNvSpPr txBox="1">
            <a:spLocks noChangeArrowheads="1"/>
          </p:cNvSpPr>
          <p:nvPr/>
        </p:nvSpPr>
        <p:spPr bwMode="auto">
          <a:xfrm>
            <a:off x="0" y="9555163"/>
            <a:ext cx="33258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rPr>
              <a:t>ICPAQGP-2010, Goa</a:t>
            </a:r>
          </a:p>
        </p:txBody>
      </p:sp>
      <p:sp>
        <p:nvSpPr>
          <p:cNvPr id="37893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6ED57E8-C859-40FE-87A8-A6BD522ED0B9}" type="slidenum">
              <a:rPr lang="en-US"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en-US" sz="1400">
              <a:solidFill>
                <a:srgbClr val="FFFFFF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37894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9538" y="763588"/>
            <a:ext cx="4968875" cy="3727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5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776288" y="4776788"/>
            <a:ext cx="6173787" cy="44831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r>
              <a:rPr lang="en-US"/>
              <a:t>ICPAQGP-2010, Goa</a:t>
            </a:r>
          </a:p>
        </p:txBody>
      </p:sp>
      <p:sp>
        <p:nvSpPr>
          <p:cNvPr id="38915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BDB5540-EA9A-4C9D-A802-6FBE9C517C10}" type="slidenum">
              <a:rPr lang="en-US"/>
              <a:pPr/>
              <a:t>12</a:t>
            </a:fld>
            <a:endParaRPr lang="en-US"/>
          </a:p>
        </p:txBody>
      </p:sp>
      <p:sp>
        <p:nvSpPr>
          <p:cNvPr id="38916" name="Text Box 1"/>
          <p:cNvSpPr txBox="1">
            <a:spLocks noChangeArrowheads="1"/>
          </p:cNvSpPr>
          <p:nvPr/>
        </p:nvSpPr>
        <p:spPr bwMode="auto">
          <a:xfrm>
            <a:off x="0" y="9555163"/>
            <a:ext cx="33258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rPr>
              <a:t>ICPAQGP-2010, Goa</a:t>
            </a:r>
          </a:p>
        </p:txBody>
      </p:sp>
      <p:sp>
        <p:nvSpPr>
          <p:cNvPr id="38917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40546B7-F8BA-4652-814F-968BECF49A46}" type="slidenum">
              <a:rPr lang="en-US"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en-US" sz="1400">
              <a:solidFill>
                <a:srgbClr val="FFFFFF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38918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9538" y="763588"/>
            <a:ext cx="4968875" cy="3727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9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776288" y="4776788"/>
            <a:ext cx="6173787" cy="44831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r>
              <a:rPr lang="en-US"/>
              <a:t>ICPAQGP-2010, Goa</a:t>
            </a:r>
          </a:p>
        </p:txBody>
      </p:sp>
      <p:sp>
        <p:nvSpPr>
          <p:cNvPr id="39939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CA1C8F5-EDBE-4080-9D43-D2B7BA5C692F}" type="slidenum">
              <a:rPr lang="en-US"/>
              <a:pPr/>
              <a:t>16</a:t>
            </a:fld>
            <a:endParaRPr lang="en-US"/>
          </a:p>
        </p:txBody>
      </p:sp>
      <p:sp>
        <p:nvSpPr>
          <p:cNvPr id="39940" name="Text Box 1"/>
          <p:cNvSpPr txBox="1">
            <a:spLocks noChangeArrowheads="1"/>
          </p:cNvSpPr>
          <p:nvPr/>
        </p:nvSpPr>
        <p:spPr bwMode="auto">
          <a:xfrm>
            <a:off x="0" y="9555163"/>
            <a:ext cx="33258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rPr>
              <a:t>ICPAQGP-2010, Goa</a:t>
            </a:r>
          </a:p>
        </p:txBody>
      </p:sp>
      <p:sp>
        <p:nvSpPr>
          <p:cNvPr id="39941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EB0CB31-0443-4EC0-9FA6-029E7AD709E9}" type="slidenum">
              <a:rPr lang="en-US"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16</a:t>
            </a:fld>
            <a:endParaRPr lang="en-US" sz="1400">
              <a:solidFill>
                <a:srgbClr val="FFFFFF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39942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9538" y="763588"/>
            <a:ext cx="4967287" cy="37258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3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776288" y="4776788"/>
            <a:ext cx="6172200" cy="447992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r>
              <a:rPr lang="en-US"/>
              <a:t>ICPAQGP-2010, Goa</a:t>
            </a:r>
          </a:p>
        </p:txBody>
      </p:sp>
      <p:sp>
        <p:nvSpPr>
          <p:cNvPr id="40963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F65FE2F-0A5A-4CA8-B59F-615D635DF207}" type="slidenum">
              <a:rPr lang="en-US"/>
              <a:pPr/>
              <a:t>17</a:t>
            </a:fld>
            <a:endParaRPr lang="en-US"/>
          </a:p>
        </p:txBody>
      </p:sp>
      <p:sp>
        <p:nvSpPr>
          <p:cNvPr id="40964" name="Text Box 1"/>
          <p:cNvSpPr txBox="1">
            <a:spLocks noChangeArrowheads="1"/>
          </p:cNvSpPr>
          <p:nvPr/>
        </p:nvSpPr>
        <p:spPr bwMode="auto">
          <a:xfrm>
            <a:off x="0" y="9555163"/>
            <a:ext cx="33258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rPr>
              <a:t>ICPAQGP-2010, Goa</a:t>
            </a:r>
          </a:p>
        </p:txBody>
      </p:sp>
      <p:sp>
        <p:nvSpPr>
          <p:cNvPr id="40965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D2F2CDB-F62A-4F0F-9143-5E7B6996127F}" type="slidenum">
              <a:rPr lang="en-US"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17</a:t>
            </a:fld>
            <a:endParaRPr lang="en-US" sz="1400">
              <a:solidFill>
                <a:srgbClr val="FFFFFF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0966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9538" y="763588"/>
            <a:ext cx="4968875" cy="3727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67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776288" y="4776788"/>
            <a:ext cx="6173787" cy="44831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r>
              <a:rPr lang="en-US"/>
              <a:t>ICPAQGP-2010, Goa</a:t>
            </a:r>
          </a:p>
        </p:txBody>
      </p:sp>
      <p:sp>
        <p:nvSpPr>
          <p:cNvPr id="41987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2020A45-480E-4717-BB4D-17750B9B2E5C}" type="slidenum">
              <a:rPr lang="en-US"/>
              <a:pPr/>
              <a:t>18</a:t>
            </a:fld>
            <a:endParaRPr lang="en-US"/>
          </a:p>
        </p:txBody>
      </p:sp>
      <p:sp>
        <p:nvSpPr>
          <p:cNvPr id="41988" name="Text Box 1"/>
          <p:cNvSpPr txBox="1">
            <a:spLocks noChangeArrowheads="1"/>
          </p:cNvSpPr>
          <p:nvPr/>
        </p:nvSpPr>
        <p:spPr bwMode="auto">
          <a:xfrm>
            <a:off x="0" y="9555163"/>
            <a:ext cx="33258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rPr>
              <a:t>ICPAQGP-2010, Goa</a:t>
            </a:r>
          </a:p>
        </p:txBody>
      </p:sp>
      <p:sp>
        <p:nvSpPr>
          <p:cNvPr id="41989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3F36FE7-31F6-4E13-9E00-B593AE9BFA56}" type="slidenum">
              <a:rPr lang="en-US"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18</a:t>
            </a:fld>
            <a:endParaRPr lang="en-US" sz="1400">
              <a:solidFill>
                <a:srgbClr val="FFFFFF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1990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9538" y="763588"/>
            <a:ext cx="4967287" cy="37258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91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776288" y="4776788"/>
            <a:ext cx="6172200" cy="447992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r>
              <a:rPr lang="en-US"/>
              <a:t>ICPAQGP-2010, Goa</a:t>
            </a:r>
          </a:p>
        </p:txBody>
      </p:sp>
      <p:sp>
        <p:nvSpPr>
          <p:cNvPr id="43011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1954086-9602-4703-AFE2-545B52816EA7}" type="slidenum">
              <a:rPr lang="en-US"/>
              <a:pPr/>
              <a:t>19</a:t>
            </a:fld>
            <a:endParaRPr lang="en-US"/>
          </a:p>
        </p:txBody>
      </p:sp>
      <p:sp>
        <p:nvSpPr>
          <p:cNvPr id="43012" name="Text Box 1"/>
          <p:cNvSpPr txBox="1">
            <a:spLocks noChangeArrowheads="1"/>
          </p:cNvSpPr>
          <p:nvPr/>
        </p:nvSpPr>
        <p:spPr bwMode="auto">
          <a:xfrm>
            <a:off x="0" y="9555163"/>
            <a:ext cx="33258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rPr>
              <a:t>ICPAQGP-2010, Goa</a:t>
            </a:r>
          </a:p>
        </p:txBody>
      </p:sp>
      <p:sp>
        <p:nvSpPr>
          <p:cNvPr id="43013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3CA2D82-ECF7-4BE9-99B2-CDC01D7440AC}" type="slidenum">
              <a:rPr lang="en-US"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19</a:t>
            </a:fld>
            <a:endParaRPr lang="en-US" sz="1400">
              <a:solidFill>
                <a:srgbClr val="FFFFFF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3014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9538" y="763588"/>
            <a:ext cx="4968875" cy="3727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5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776288" y="4776788"/>
            <a:ext cx="6173787" cy="44831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r>
              <a:rPr lang="en-US"/>
              <a:t>ICPAQGP-2010, Goa</a:t>
            </a:r>
          </a:p>
        </p:txBody>
      </p:sp>
      <p:sp>
        <p:nvSpPr>
          <p:cNvPr id="44035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8E70392-7BD0-4DAE-B7F3-AC1F45A8AF8A}" type="slidenum">
              <a:rPr lang="en-US"/>
              <a:pPr/>
              <a:t>20</a:t>
            </a:fld>
            <a:endParaRPr lang="en-US"/>
          </a:p>
        </p:txBody>
      </p:sp>
      <p:sp>
        <p:nvSpPr>
          <p:cNvPr id="44036" name="Text Box 1"/>
          <p:cNvSpPr txBox="1">
            <a:spLocks noChangeArrowheads="1"/>
          </p:cNvSpPr>
          <p:nvPr/>
        </p:nvSpPr>
        <p:spPr bwMode="auto">
          <a:xfrm>
            <a:off x="0" y="9555163"/>
            <a:ext cx="33258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rPr>
              <a:t>ICPAQGP-2010, Goa</a:t>
            </a:r>
          </a:p>
        </p:txBody>
      </p:sp>
      <p:sp>
        <p:nvSpPr>
          <p:cNvPr id="44037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E62FAB7-7E4A-4D9A-AA77-CFBEB21193EA}" type="slidenum">
              <a:rPr lang="en-US"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20</a:t>
            </a:fld>
            <a:endParaRPr lang="en-US" sz="1400">
              <a:solidFill>
                <a:srgbClr val="FFFFFF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4038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9538" y="763588"/>
            <a:ext cx="4968875" cy="3727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9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776288" y="4776788"/>
            <a:ext cx="6173787" cy="44831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r>
              <a:rPr lang="en-US"/>
              <a:t>ICPAQGP-2010, Goa</a:t>
            </a:r>
          </a:p>
        </p:txBody>
      </p:sp>
      <p:sp>
        <p:nvSpPr>
          <p:cNvPr id="45059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C583EAD-8BC5-4CD8-A5D1-A4DB4CED5A03}" type="slidenum">
              <a:rPr lang="en-US"/>
              <a:pPr/>
              <a:t>21</a:t>
            </a:fld>
            <a:endParaRPr lang="en-US"/>
          </a:p>
        </p:txBody>
      </p:sp>
      <p:sp>
        <p:nvSpPr>
          <p:cNvPr id="45060" name="Text Box 1"/>
          <p:cNvSpPr txBox="1">
            <a:spLocks noChangeArrowheads="1"/>
          </p:cNvSpPr>
          <p:nvPr/>
        </p:nvSpPr>
        <p:spPr bwMode="auto">
          <a:xfrm>
            <a:off x="0" y="9555163"/>
            <a:ext cx="33258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rPr>
              <a:t>ICPAQGP-2010, Goa</a:t>
            </a:r>
          </a:p>
        </p:txBody>
      </p:sp>
      <p:sp>
        <p:nvSpPr>
          <p:cNvPr id="45061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9425128-3948-4730-A94B-B90F66B2DD3B}" type="slidenum">
              <a:rPr lang="en-US"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21</a:t>
            </a:fld>
            <a:endParaRPr lang="en-US" sz="1400">
              <a:solidFill>
                <a:srgbClr val="FFFFFF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5062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9538" y="763588"/>
            <a:ext cx="4967287" cy="37258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3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776288" y="4776788"/>
            <a:ext cx="6172200" cy="447992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r>
              <a:rPr lang="en-US"/>
              <a:t>ICPAQGP-2010, Goa</a:t>
            </a:r>
          </a:p>
        </p:txBody>
      </p:sp>
      <p:sp>
        <p:nvSpPr>
          <p:cNvPr id="46083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08213E3-E38D-44E0-BAFC-079BCCF210D0}" type="slidenum">
              <a:rPr lang="en-US"/>
              <a:pPr/>
              <a:t>22</a:t>
            </a:fld>
            <a:endParaRPr lang="en-US"/>
          </a:p>
        </p:txBody>
      </p:sp>
      <p:sp>
        <p:nvSpPr>
          <p:cNvPr id="46084" name="Text Box 1"/>
          <p:cNvSpPr txBox="1">
            <a:spLocks noChangeArrowheads="1"/>
          </p:cNvSpPr>
          <p:nvPr/>
        </p:nvSpPr>
        <p:spPr bwMode="auto">
          <a:xfrm>
            <a:off x="0" y="9555163"/>
            <a:ext cx="33258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rPr>
              <a:t>ICPAQGP-2010, Goa</a:t>
            </a:r>
          </a:p>
        </p:txBody>
      </p:sp>
      <p:sp>
        <p:nvSpPr>
          <p:cNvPr id="46085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105E4B9-292C-442C-BEFF-10F370E020AA}" type="slidenum">
              <a:rPr lang="en-US"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22</a:t>
            </a:fld>
            <a:endParaRPr lang="en-US" sz="1400">
              <a:solidFill>
                <a:srgbClr val="FFFFFF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6086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9538" y="763588"/>
            <a:ext cx="4967287" cy="37258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7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776288" y="4776788"/>
            <a:ext cx="6172200" cy="447992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r>
              <a:rPr lang="en-US"/>
              <a:t>ICPAQGP-2010, Goa</a:t>
            </a:r>
          </a:p>
        </p:txBody>
      </p:sp>
      <p:sp>
        <p:nvSpPr>
          <p:cNvPr id="29699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EA1992D-CACA-4723-8F3C-4F21FF42BD34}" type="slidenum">
              <a:rPr lang="en-US"/>
              <a:pPr/>
              <a:t>2</a:t>
            </a:fld>
            <a:endParaRPr lang="en-US"/>
          </a:p>
        </p:txBody>
      </p:sp>
      <p:sp>
        <p:nvSpPr>
          <p:cNvPr id="29700" name="Text Box 1"/>
          <p:cNvSpPr txBox="1">
            <a:spLocks noChangeArrowheads="1"/>
          </p:cNvSpPr>
          <p:nvPr/>
        </p:nvSpPr>
        <p:spPr bwMode="auto">
          <a:xfrm>
            <a:off x="0" y="9555163"/>
            <a:ext cx="33258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rPr>
              <a:t>ICPAQGP-2010, Goa</a:t>
            </a:r>
          </a:p>
        </p:txBody>
      </p:sp>
      <p:sp>
        <p:nvSpPr>
          <p:cNvPr id="29701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2994592-12B0-49C1-A4B5-CB4122378765}" type="slidenum">
              <a:rPr lang="en-US"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en-US" sz="1400">
              <a:solidFill>
                <a:srgbClr val="FFFFFF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29702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7950" y="763588"/>
            <a:ext cx="4981575" cy="37369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703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776288" y="4776788"/>
            <a:ext cx="6183312" cy="449103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r>
              <a:rPr lang="en-US"/>
              <a:t>ICPAQGP-2010, Goa</a:t>
            </a:r>
          </a:p>
        </p:txBody>
      </p:sp>
      <p:sp>
        <p:nvSpPr>
          <p:cNvPr id="30723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69A84D-DA7D-4B76-B4C7-E0751141CC32}" type="slidenum">
              <a:rPr lang="en-US"/>
              <a:pPr/>
              <a:t>3</a:t>
            </a:fld>
            <a:endParaRPr lang="en-US"/>
          </a:p>
        </p:txBody>
      </p:sp>
      <p:sp>
        <p:nvSpPr>
          <p:cNvPr id="30724" name="Text Box 1"/>
          <p:cNvSpPr txBox="1">
            <a:spLocks noChangeArrowheads="1"/>
          </p:cNvSpPr>
          <p:nvPr/>
        </p:nvSpPr>
        <p:spPr bwMode="auto">
          <a:xfrm>
            <a:off x="0" y="9555163"/>
            <a:ext cx="33258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rPr>
              <a:t>ICPAQGP-2010, Goa</a:t>
            </a:r>
          </a:p>
        </p:txBody>
      </p:sp>
      <p:sp>
        <p:nvSpPr>
          <p:cNvPr id="30725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CAEC4B8-1C3F-4533-B761-ABF2B3FD3A5C}" type="slidenum">
              <a:rPr lang="en-US"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en-US" sz="1400">
              <a:solidFill>
                <a:srgbClr val="FFFFFF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30726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1213"/>
            <a:ext cx="5340350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7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15038" cy="4776788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r>
              <a:rPr lang="en-US"/>
              <a:t>ICPAQGP-2010, Goa</a:t>
            </a:r>
          </a:p>
        </p:txBody>
      </p:sp>
      <p:sp>
        <p:nvSpPr>
          <p:cNvPr id="31747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1D168DD-12FC-45A3-A32E-BC4643AB7559}" type="slidenum">
              <a:rPr lang="en-US"/>
              <a:pPr/>
              <a:t>4</a:t>
            </a:fld>
            <a:endParaRPr lang="en-US"/>
          </a:p>
        </p:txBody>
      </p:sp>
      <p:sp>
        <p:nvSpPr>
          <p:cNvPr id="31748" name="Text Box 1"/>
          <p:cNvSpPr txBox="1">
            <a:spLocks noChangeArrowheads="1"/>
          </p:cNvSpPr>
          <p:nvPr/>
        </p:nvSpPr>
        <p:spPr bwMode="auto">
          <a:xfrm>
            <a:off x="0" y="9555163"/>
            <a:ext cx="33258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rPr>
              <a:t>ICPAQGP-2010, Goa</a:t>
            </a:r>
          </a:p>
        </p:txBody>
      </p:sp>
      <p:sp>
        <p:nvSpPr>
          <p:cNvPr id="31749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49E053A-FA35-4543-BD10-54C6315B4DBF}" type="slidenum">
              <a:rPr lang="en-US"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en-US" sz="1400">
              <a:solidFill>
                <a:srgbClr val="FFFFFF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31750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7950" y="763588"/>
            <a:ext cx="4978400" cy="37338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51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776288" y="4776788"/>
            <a:ext cx="6180137" cy="44878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r>
              <a:rPr lang="en-US"/>
              <a:t>ICPAQGP-2010, Goa</a:t>
            </a:r>
          </a:p>
        </p:txBody>
      </p:sp>
      <p:sp>
        <p:nvSpPr>
          <p:cNvPr id="32771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0A2E830-6004-4876-87E2-931BE3A084C4}" type="slidenum">
              <a:rPr lang="en-US"/>
              <a:pPr/>
              <a:t>5</a:t>
            </a:fld>
            <a:endParaRPr lang="en-US"/>
          </a:p>
        </p:txBody>
      </p:sp>
      <p:sp>
        <p:nvSpPr>
          <p:cNvPr id="32772" name="Text Box 1"/>
          <p:cNvSpPr txBox="1">
            <a:spLocks noChangeArrowheads="1"/>
          </p:cNvSpPr>
          <p:nvPr/>
        </p:nvSpPr>
        <p:spPr bwMode="auto">
          <a:xfrm>
            <a:off x="0" y="9555163"/>
            <a:ext cx="33258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rPr>
              <a:t>ICPAQGP-2010, Goa</a:t>
            </a:r>
          </a:p>
        </p:txBody>
      </p:sp>
      <p:sp>
        <p:nvSpPr>
          <p:cNvPr id="32773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0ED5264-640E-468E-9A5F-EAB5F83EC3BC}" type="slidenum">
              <a:rPr lang="en-US"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en-US" sz="1400">
              <a:solidFill>
                <a:srgbClr val="FFFFFF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32774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2775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r>
              <a:rPr lang="en-US"/>
              <a:t>ICPAQGP-2010, Goa</a:t>
            </a:r>
          </a:p>
        </p:txBody>
      </p:sp>
      <p:sp>
        <p:nvSpPr>
          <p:cNvPr id="33795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6F1DF01-2D33-46AB-8A03-DE53542DACCC}" type="slidenum">
              <a:rPr lang="en-US"/>
              <a:pPr/>
              <a:t>6</a:t>
            </a:fld>
            <a:endParaRPr lang="en-US"/>
          </a:p>
        </p:txBody>
      </p:sp>
      <p:sp>
        <p:nvSpPr>
          <p:cNvPr id="33796" name="Text Box 1"/>
          <p:cNvSpPr txBox="1">
            <a:spLocks noChangeArrowheads="1"/>
          </p:cNvSpPr>
          <p:nvPr/>
        </p:nvSpPr>
        <p:spPr bwMode="auto">
          <a:xfrm>
            <a:off x="0" y="9555163"/>
            <a:ext cx="33258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rPr>
              <a:t>ICPAQGP-2010, Goa</a:t>
            </a:r>
          </a:p>
        </p:txBody>
      </p:sp>
      <p:sp>
        <p:nvSpPr>
          <p:cNvPr id="33797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286A5B3-E926-48B9-889A-B2B9C1F4C25F}" type="slidenum">
              <a:rPr lang="en-US"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en-US" sz="1400">
              <a:solidFill>
                <a:srgbClr val="FFFFFF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33798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9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r>
              <a:rPr lang="en-US"/>
              <a:t>ICPAQGP-2010, Goa</a:t>
            </a:r>
          </a:p>
        </p:txBody>
      </p:sp>
      <p:sp>
        <p:nvSpPr>
          <p:cNvPr id="34819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1AEBEE3-336E-41B8-B0C9-C734964ECC16}" type="slidenum">
              <a:rPr lang="en-US"/>
              <a:pPr/>
              <a:t>8</a:t>
            </a:fld>
            <a:endParaRPr lang="en-US"/>
          </a:p>
        </p:txBody>
      </p:sp>
      <p:sp>
        <p:nvSpPr>
          <p:cNvPr id="34820" name="Text Box 1"/>
          <p:cNvSpPr txBox="1">
            <a:spLocks noChangeArrowheads="1"/>
          </p:cNvSpPr>
          <p:nvPr/>
        </p:nvSpPr>
        <p:spPr bwMode="auto">
          <a:xfrm>
            <a:off x="0" y="9555163"/>
            <a:ext cx="33258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rPr>
              <a:t>ICPAQGP-2010, Goa</a:t>
            </a:r>
          </a:p>
        </p:txBody>
      </p:sp>
      <p:sp>
        <p:nvSpPr>
          <p:cNvPr id="34821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B591820-42FE-4D78-8AB1-27DD5222B599}" type="slidenum">
              <a:rPr lang="en-US"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en-US" sz="1400">
              <a:solidFill>
                <a:srgbClr val="FFFFFF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34822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7950" y="763588"/>
            <a:ext cx="4979988" cy="37353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23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776288" y="4776788"/>
            <a:ext cx="6181725" cy="449103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r>
              <a:rPr lang="en-US"/>
              <a:t>ICPAQGP-2010, Goa</a:t>
            </a:r>
          </a:p>
        </p:txBody>
      </p:sp>
      <p:sp>
        <p:nvSpPr>
          <p:cNvPr id="35843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857BE34-0BCD-487B-BCD4-A7783808BE40}" type="slidenum">
              <a:rPr lang="en-US"/>
              <a:pPr/>
              <a:t>9</a:t>
            </a:fld>
            <a:endParaRPr lang="en-US"/>
          </a:p>
        </p:txBody>
      </p:sp>
      <p:sp>
        <p:nvSpPr>
          <p:cNvPr id="35844" name="Text Box 1"/>
          <p:cNvSpPr txBox="1">
            <a:spLocks noChangeArrowheads="1"/>
          </p:cNvSpPr>
          <p:nvPr/>
        </p:nvSpPr>
        <p:spPr bwMode="auto">
          <a:xfrm>
            <a:off x="0" y="9555163"/>
            <a:ext cx="33258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rPr>
              <a:t>ICPAQGP-2010, Goa</a:t>
            </a:r>
          </a:p>
        </p:txBody>
      </p:sp>
      <p:sp>
        <p:nvSpPr>
          <p:cNvPr id="35845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37D32ED-53A6-4841-A222-4BE42688FF0B}" type="slidenum">
              <a:rPr lang="en-US"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en-US" sz="1400">
              <a:solidFill>
                <a:srgbClr val="FFFFFF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35846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9538" y="763588"/>
            <a:ext cx="4968875" cy="3727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7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776288" y="4776788"/>
            <a:ext cx="6173787" cy="44831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r>
              <a:rPr lang="en-US"/>
              <a:t>ICPAQGP-2010, Goa</a:t>
            </a:r>
          </a:p>
        </p:txBody>
      </p:sp>
      <p:sp>
        <p:nvSpPr>
          <p:cNvPr id="36867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E3F7BF3-2B40-479D-9381-0E5C9DE1B7F1}" type="slidenum">
              <a:rPr lang="en-US"/>
              <a:pPr/>
              <a:t>10</a:t>
            </a:fld>
            <a:endParaRPr lang="en-US"/>
          </a:p>
        </p:txBody>
      </p:sp>
      <p:sp>
        <p:nvSpPr>
          <p:cNvPr id="36868" name="Text Box 1"/>
          <p:cNvSpPr txBox="1">
            <a:spLocks noChangeArrowheads="1"/>
          </p:cNvSpPr>
          <p:nvPr/>
        </p:nvSpPr>
        <p:spPr bwMode="auto">
          <a:xfrm>
            <a:off x="0" y="9555163"/>
            <a:ext cx="33258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rPr>
              <a:t>ICPAQGP-2010, Goa</a:t>
            </a:r>
          </a:p>
        </p:txBody>
      </p:sp>
      <p:sp>
        <p:nvSpPr>
          <p:cNvPr id="36869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BFB494C-77C6-4CBB-BDCB-0EFD8B064055}" type="slidenum">
              <a:rPr lang="en-US"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en-US" sz="1400">
              <a:solidFill>
                <a:srgbClr val="FFFFFF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36870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7950" y="763588"/>
            <a:ext cx="4975225" cy="37306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6871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776288" y="4776788"/>
            <a:ext cx="6176962" cy="44846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Sourav Tarafdar - Hard Probes 2012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28EF6-6641-4802-8697-D891316CE9E2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Sourav Tarafdar - Hard Probes 2012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7710B-E7EB-44AD-B2E1-316BD514EC4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2675" y="68263"/>
            <a:ext cx="2141538" cy="65643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8063" y="68263"/>
            <a:ext cx="6272212" cy="65643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Sourav Tarafdar - Hard Probes 2012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5EB14-6E16-4580-94B2-7BFA95D9CAA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Sourav Tarafdar - Hard Probes 2012 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5269C-2640-4F06-98CD-4C57F0C202B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Sourav Tarafdar - Hard Probes 2012 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58793-CEC4-49BA-A26F-D034EAAFA3F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Sourav Tarafdar - Hard Probes 2012 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E1263-F45B-4283-894D-C3C7DC99769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8063" y="1595438"/>
            <a:ext cx="4206875" cy="5037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7338" y="1595438"/>
            <a:ext cx="4206875" cy="5037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Sourav Tarafdar - Hard Probes 2012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E976F-D917-4295-B09E-72DDCC8204D4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Sourav Tarafdar - Hard Probes 2012 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9AB0C-E3CE-4887-8ADB-A4179DB459AB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Sourav Tarafdar - Hard Probes 2012 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86355-28E2-44D3-82E2-A4EAAC1C30E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Sourav Tarafdar - Hard Probes 2012 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775A3-D0C8-410C-8F0F-DD10704DE0C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Sourav Tarafdar - Hard Probes 2012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3CB01-FBB4-40EF-AC43-0951AA18E4A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Sourav Tarafdar - Hard Probes 2012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C8BB9-A44E-496A-A5D5-CA02757FFB8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Sourav Tarafdar - Hard Probes 2012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A38F5-CEB4-412D-A0FE-398D26DF1ED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Sourav Tarafdar - Hard Probes 2012 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93E7D-BDD3-4A76-9C69-DBA057B45BDB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2675" y="68263"/>
            <a:ext cx="2141538" cy="65643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8063" y="68263"/>
            <a:ext cx="6272212" cy="65643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Sourav Tarafdar - Hard Probes 2012 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8076A-6179-41CB-A3BC-8CDA0908B32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Sourav Tarafdar - Hard Probes 2012 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CA01F-85C5-4BF9-9A05-BCBF4C360361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Sourav Tarafdar - Hard Probes 2012 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AD9A3-12A4-4CAF-BBD0-3B2A2EEF5D4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Sourav Tarafdar - Hard Probes 2012 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99849-3EC6-4D88-A379-D4DFA87FFA0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8063" y="1595438"/>
            <a:ext cx="4206875" cy="5037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7338" y="1595438"/>
            <a:ext cx="4206875" cy="5037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Sourav Tarafdar - Hard Probes 2012 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F3ACE-0C2D-45ED-BC99-29B1D38EF30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Sourav Tarafdar - Hard Probes 2012 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70AE8-D832-48D6-805D-82BC7825BD7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Sourav Tarafdar - Hard Probes 2012 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28B55-A109-4ADB-BC71-126D5893AED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Sourav Tarafdar - Hard Probes 2012 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07A30-6F87-4292-BB5A-6AA0F0F86C0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Sourav Tarafdar - Hard Probes 2012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B91A1-86E2-47F1-8023-DD35780F9DC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Sourav Tarafdar - Hard Probes 2012 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9708F-8716-4501-B80E-ECC1C56FA36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Sourav Tarafdar - Hard Probes 2012 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27922-A38E-462A-A804-35E99FE71FF5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Sourav Tarafdar - Hard Probes 2012 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C97DE-6EFA-4700-966C-85ADAD677B0B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2675" y="68263"/>
            <a:ext cx="2141538" cy="65643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8063" y="68263"/>
            <a:ext cx="6272212" cy="65643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Sourav Tarafdar - Hard Probes 2012 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411FF-FFE6-4B32-B10E-54B3DB3DAEA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Sourav Tarafdar - Hard Probes 2012 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95E5A-78B3-4A5C-83E8-56FA11B6C3AB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Sourav Tarafdar - Hard Probes 2012 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25953-0C95-4B4E-AE89-CB26FCBE6222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Sourav Tarafdar - Hard Probes 2012 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A3749-986A-401B-8801-998BD0C3DB7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8063" y="1595438"/>
            <a:ext cx="4206875" cy="5037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7338" y="1595438"/>
            <a:ext cx="4206875" cy="5037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Sourav Tarafdar - Hard Probes 2012 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58267-5C90-4413-92DE-EDB09A1FF83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Sourav Tarafdar - Hard Probes 2012 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69296-950A-4E8A-B985-25BCD145B80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Sourav Tarafdar - Hard Probes 2012 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53852-89C8-4702-80B5-7C608A8EAEC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8063" y="1595438"/>
            <a:ext cx="4206875" cy="5037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7338" y="1595438"/>
            <a:ext cx="4206875" cy="5037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Sourav Tarafdar - Hard Probes 2012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C277B-832D-40F7-ACAA-76ED025D6D61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Sourav Tarafdar - Hard Probes 2012 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F4926-86F3-4E67-A987-B451EAA8E1CB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Sourav Tarafdar - Hard Probes 2012 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5C14D-9964-4B3C-AA9F-66254DE8601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Sourav Tarafdar - Hard Probes 2012 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31E18-CC50-4B38-B2ED-F4AE3F63B421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Sourav Tarafdar - Hard Probes 2012 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03BB5-03C0-48C5-BAC2-929A9DB030C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2675" y="68263"/>
            <a:ext cx="2141538" cy="65643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8063" y="68263"/>
            <a:ext cx="6272212" cy="65643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Sourav Tarafdar - Hard Probes 2012 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86137-14E1-402C-B8D5-B3CD5F6C880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Sourav Tarafdar - Hard Probes 2012 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4FA85-FD3F-4016-81FC-B56BD6BFDE5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Sourav Tarafdar - Hard Probes 2012 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4F3CE-A54D-4B7C-A216-4BD393EE0313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Sourav Tarafdar - Hard Probes 2012 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89884-9E6E-4368-882E-09504BDCD9D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8063" y="1595438"/>
            <a:ext cx="4206875" cy="5037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7338" y="1595438"/>
            <a:ext cx="4206875" cy="5037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Sourav Tarafdar - Hard Probes 2012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DCFF-A6C4-4D94-A294-79B95B5AA5C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Sourav Tarafdar - Hard Probes 2012 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FCB07-BB17-46FC-BE83-F7FA38D29EA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Sourav Tarafdar - Hard Probes 2012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B9DA8-A5C4-4E71-8254-BB9BC7E2EFB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Sourav Tarafdar - Hard Probes 2012 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83800-D0C5-48DD-AA9F-99786361886B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Sourav Tarafdar - Hard Probes 2012 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610FC-4EF7-41FD-8665-C86DD8AFCA5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Sourav Tarafdar - Hard Probes 2012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52B26-EC51-452A-AD8C-BDDEF941AA5B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Sourav Tarafdar - Hard Probes 2012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ECBFC-98E5-443B-BB83-3EA09BD7DC54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Sourav Tarafdar - Hard Probes 2012 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902E8-00BC-4AA8-B1EA-C429D4532EB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2675" y="68263"/>
            <a:ext cx="2141538" cy="65643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8063" y="68263"/>
            <a:ext cx="6272212" cy="65643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Sourav Tarafdar - Hard Probes 2012 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F1908-4C6A-4AF9-83FC-1149B07C21D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Sourav Tarafdar - Hard Probes 2012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BA6AB-5355-46B7-871B-C72A2E132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Sourav Tarafdar - Hard Probes 2012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219DF-8997-4431-8495-8E6A4CE64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Sourav Tarafdar - Hard Probes 2012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A79C0-6D7C-44A9-B32A-4670FC1CB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8063" y="1595438"/>
            <a:ext cx="4206875" cy="5037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7338" y="1595438"/>
            <a:ext cx="4206875" cy="5037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Sourav Tarafdar - Hard Probes 2012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FBD1F-FB6A-40DC-8A2A-2343DF093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Sourav Tarafdar - Hard Probes 2012 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7B8EF-72F1-4541-9394-54D12F5E387B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Sourav Tarafdar - Hard Probes 2012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7D557-8028-4D3E-AFAF-7825BDE36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Sourav Tarafdar - Hard Probes 2012 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2F4AD-18BB-41A1-8B73-F6D1205BE1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Sourav Tarafdar - Hard Probes 2012 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7E5AD-43AC-4AC9-9BEB-1C1EDDB9D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Sourav Tarafdar - Hard Probes 2012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B236D-F950-4EF4-9B15-CDBE1B21D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Sourav Tarafdar - Hard Probes 2012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D94C8-4607-452B-BFBD-BF199EE17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Sourav Tarafdar - Hard Probes 2012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81A40-394F-4E23-89E3-21553C82B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2675" y="68263"/>
            <a:ext cx="2141538" cy="65643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8063" y="68263"/>
            <a:ext cx="6272212" cy="65643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Sourav Tarafdar - Hard Probes 2012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5E319-54EB-46A4-BC89-72FDB9352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Sourav Tarafdar - Hard Probes 2012 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141B4-9982-4D5A-A425-E5A68564E971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Sourav Tarafdar - Hard Probes 2012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F463F-590C-488E-9901-A4D2A35528F4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Sourav Tarafdar - Hard Probes 2012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0CDA5-01E8-40C4-9AB9-C6733D74BA3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0E9D8"/>
            </a:gs>
            <a:gs pos="100000">
              <a:srgbClr val="9D998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0080625" cy="75596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69850" y="76200"/>
            <a:ext cx="9937750" cy="7378700"/>
          </a:xfrm>
          <a:prstGeom prst="roundRect">
            <a:avLst>
              <a:gd name="adj" fmla="val 4931"/>
            </a:avLst>
          </a:prstGeom>
          <a:noFill/>
          <a:ln w="648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08063" y="68263"/>
            <a:ext cx="8566150" cy="1490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100800" tIns="50400" rIns="100800" bIns="10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8063" y="1595438"/>
            <a:ext cx="8566150" cy="5037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100800" tIns="50400" rIns="100800" bIns="504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804025" y="6824663"/>
            <a:ext cx="2730500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1008063" y="6804025"/>
            <a:ext cx="4365625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FFFFFF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n-NO"/>
              <a:t>Sourav Tarafdar - Hard Probes 2012 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234950" y="6919913"/>
            <a:ext cx="354013" cy="354012"/>
          </a:xfrm>
          <a:prstGeom prst="rect">
            <a:avLst/>
          </a:prstGeom>
          <a:solidFill>
            <a:srgbClr val="D34817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FFFFFF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465EB8F6-CBD9-44BD-BFCF-BC0290F67DB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sldNum="0" hd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696464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696464"/>
          </a:solidFill>
          <a:latin typeface="Franklin Gothic Book" pitchFamily="32" charset="0"/>
          <a:ea typeface="WenQuanYi Micro Hei" charset="0"/>
          <a:cs typeface="WenQuanYi Micro Hei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696464"/>
          </a:solidFill>
          <a:latin typeface="Franklin Gothic Book" pitchFamily="32" charset="0"/>
          <a:ea typeface="WenQuanYi Micro Hei" charset="0"/>
          <a:cs typeface="WenQuanYi Micro Hei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696464"/>
          </a:solidFill>
          <a:latin typeface="Franklin Gothic Book" pitchFamily="32" charset="0"/>
          <a:ea typeface="WenQuanYi Micro Hei" charset="0"/>
          <a:cs typeface="WenQuanYi Micro Hei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696464"/>
          </a:solidFill>
          <a:latin typeface="Franklin Gothic Book" pitchFamily="32" charset="0"/>
          <a:ea typeface="WenQuanYi Micro Hei" charset="0"/>
          <a:cs typeface="WenQuanYi Micro Hei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696464"/>
          </a:solidFill>
          <a:latin typeface="Franklin Gothic Book" pitchFamily="32" charset="0"/>
          <a:ea typeface="WenQuanYi Micro Hei" charset="0"/>
          <a:cs typeface="WenQuanYi Micro Hei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696464"/>
          </a:solidFill>
          <a:latin typeface="Franklin Gothic Book" pitchFamily="32" charset="0"/>
          <a:ea typeface="WenQuanYi Micro Hei" charset="0"/>
          <a:cs typeface="WenQuanYi Micro Hei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696464"/>
          </a:solidFill>
          <a:latin typeface="Franklin Gothic Book" pitchFamily="32" charset="0"/>
          <a:ea typeface="WenQuanYi Micro Hei" charset="0"/>
          <a:cs typeface="WenQuanYi Micro Hei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696464"/>
          </a:solidFill>
          <a:latin typeface="Franklin Gothic Book" pitchFamily="32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49263" rtl="0" eaLnBrk="0" fontAlgn="base" hangingPunct="0">
        <a:spcBef>
          <a:spcPts val="6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0E9D8"/>
            </a:gs>
            <a:gs pos="100000">
              <a:srgbClr val="9D998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10080625" cy="75596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71438" y="76200"/>
            <a:ext cx="9937750" cy="7377113"/>
          </a:xfrm>
          <a:prstGeom prst="roundRect">
            <a:avLst>
              <a:gd name="adj" fmla="val 4931"/>
            </a:avLst>
          </a:prstGeom>
          <a:noFill/>
          <a:ln w="648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9850" y="1597025"/>
            <a:ext cx="9945688" cy="1684338"/>
          </a:xfrm>
          <a:prstGeom prst="rect">
            <a:avLst/>
          </a:prstGeom>
          <a:solidFill>
            <a:srgbClr val="D3481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9850" y="1539875"/>
            <a:ext cx="9945688" cy="133350"/>
          </a:xfrm>
          <a:prstGeom prst="rect">
            <a:avLst/>
          </a:prstGeom>
          <a:solidFill>
            <a:srgbClr val="E6B1AB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9850" y="3281363"/>
            <a:ext cx="9945688" cy="122237"/>
          </a:xfrm>
          <a:prstGeom prst="rect">
            <a:avLst/>
          </a:prstGeom>
          <a:solidFill>
            <a:srgbClr val="918485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08063" y="68263"/>
            <a:ext cx="8566150" cy="1490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100800" tIns="50400" rIns="100800" bIns="10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8063" y="1595438"/>
            <a:ext cx="8566150" cy="5037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100800" tIns="50400" rIns="100800" bIns="504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6804025" y="6824663"/>
            <a:ext cx="2730500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1008063" y="6804025"/>
            <a:ext cx="4365625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500" smtClean="0">
                <a:solidFill>
                  <a:srgbClr val="696464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r>
              <a:rPr lang="nn-NO"/>
              <a:t>Sourav Tarafdar - Hard Probes 2012 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234950" y="6919913"/>
            <a:ext cx="354013" cy="354012"/>
          </a:xfrm>
          <a:prstGeom prst="rect">
            <a:avLst/>
          </a:prstGeom>
          <a:solidFill>
            <a:srgbClr val="D34817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ctr" hangingPunct="1">
              <a:buClrTx/>
              <a:buSzPct val="45000"/>
              <a:buFontTx/>
              <a:buNone/>
              <a:defRPr sz="1500" smtClean="0">
                <a:solidFill>
                  <a:srgbClr val="FFFFFF"/>
                </a:solidFill>
                <a:latin typeface="+mj-lt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8C53C4CE-089A-4907-82BA-555CB0F219D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sldNum="0" hd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696464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696464"/>
          </a:solidFill>
          <a:latin typeface="Franklin Gothic Book" pitchFamily="32" charset="0"/>
          <a:ea typeface="WenQuanYi Micro Hei" charset="0"/>
          <a:cs typeface="WenQuanYi Micro Hei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696464"/>
          </a:solidFill>
          <a:latin typeface="Franklin Gothic Book" pitchFamily="32" charset="0"/>
          <a:ea typeface="WenQuanYi Micro Hei" charset="0"/>
          <a:cs typeface="WenQuanYi Micro Hei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696464"/>
          </a:solidFill>
          <a:latin typeface="Franklin Gothic Book" pitchFamily="32" charset="0"/>
          <a:ea typeface="WenQuanYi Micro Hei" charset="0"/>
          <a:cs typeface="WenQuanYi Micro Hei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696464"/>
          </a:solidFill>
          <a:latin typeface="Franklin Gothic Book" pitchFamily="32" charset="0"/>
          <a:ea typeface="WenQuanYi Micro Hei" charset="0"/>
          <a:cs typeface="WenQuanYi Micro Hei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696464"/>
          </a:solidFill>
          <a:latin typeface="Franklin Gothic Book" pitchFamily="32" charset="0"/>
          <a:ea typeface="WenQuanYi Micro Hei" charset="0"/>
          <a:cs typeface="WenQuanYi Micro Hei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696464"/>
          </a:solidFill>
          <a:latin typeface="Franklin Gothic Book" pitchFamily="32" charset="0"/>
          <a:ea typeface="WenQuanYi Micro Hei" charset="0"/>
          <a:cs typeface="WenQuanYi Micro Hei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696464"/>
          </a:solidFill>
          <a:latin typeface="Franklin Gothic Book" pitchFamily="32" charset="0"/>
          <a:ea typeface="WenQuanYi Micro Hei" charset="0"/>
          <a:cs typeface="WenQuanYi Micro Hei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696464"/>
          </a:solidFill>
          <a:latin typeface="Franklin Gothic Book" pitchFamily="32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49263" rtl="0" eaLnBrk="0" fontAlgn="base" hangingPunct="0">
        <a:spcBef>
          <a:spcPts val="6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0E9D8"/>
            </a:gs>
            <a:gs pos="100000">
              <a:srgbClr val="9D998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10080625" cy="75596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3075" name="Group 2"/>
          <p:cNvGrpSpPr>
            <a:grpSpLocks/>
          </p:cNvGrpSpPr>
          <p:nvPr/>
        </p:nvGrpSpPr>
        <p:grpSpPr bwMode="auto">
          <a:xfrm>
            <a:off x="66675" y="73025"/>
            <a:ext cx="9952038" cy="7391400"/>
            <a:chOff x="42" y="46"/>
            <a:chExt cx="6269" cy="4656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2" y="46"/>
              <a:ext cx="6269" cy="46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076" name="Text Box 4"/>
            <p:cNvSpPr txBox="1">
              <a:spLocks noChangeArrowheads="1"/>
            </p:cNvSpPr>
            <p:nvPr/>
          </p:nvSpPr>
          <p:spPr bwMode="auto">
            <a:xfrm>
              <a:off x="112" y="116"/>
              <a:ext cx="6124" cy="45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7" name="Rectangle 5"/>
          <p:cNvSpPr>
            <a:spLocks noChangeArrowheads="1"/>
          </p:cNvSpPr>
          <p:nvPr/>
        </p:nvSpPr>
        <p:spPr bwMode="auto">
          <a:xfrm flipV="1">
            <a:off x="76200" y="2619375"/>
            <a:ext cx="9937750" cy="101600"/>
          </a:xfrm>
          <a:prstGeom prst="rect">
            <a:avLst/>
          </a:prstGeom>
          <a:solidFill>
            <a:srgbClr val="D3481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76200" y="2581275"/>
            <a:ext cx="9937750" cy="50800"/>
          </a:xfrm>
          <a:prstGeom prst="rect">
            <a:avLst/>
          </a:prstGeom>
          <a:solidFill>
            <a:srgbClr val="E6B1AB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74613" y="2720975"/>
            <a:ext cx="9939337" cy="50800"/>
          </a:xfrm>
          <a:prstGeom prst="rect">
            <a:avLst/>
          </a:prstGeom>
          <a:solidFill>
            <a:srgbClr val="918485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008063" y="68263"/>
            <a:ext cx="8566150" cy="1490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100800" tIns="50400" rIns="100800" bIns="10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80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8063" y="1595438"/>
            <a:ext cx="8566150" cy="5037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100800" tIns="50400" rIns="100800" bIns="504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6804025" y="6824663"/>
            <a:ext cx="2730500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ftr"/>
          </p:nvPr>
        </p:nvSpPr>
        <p:spPr bwMode="auto">
          <a:xfrm>
            <a:off x="882650" y="6804025"/>
            <a:ext cx="4406900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500" smtClean="0">
                <a:solidFill>
                  <a:srgbClr val="696464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r>
              <a:rPr lang="nn-NO"/>
              <a:t>Sourav Tarafdar - Hard Probes 2012 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234950" y="6916738"/>
            <a:ext cx="354013" cy="354012"/>
          </a:xfrm>
          <a:prstGeom prst="rect">
            <a:avLst/>
          </a:prstGeom>
          <a:solidFill>
            <a:srgbClr val="D34817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ctr" hangingPunct="1">
              <a:buClrTx/>
              <a:buSzPct val="45000"/>
              <a:buFontTx/>
              <a:buNone/>
              <a:defRPr sz="1500" smtClean="0">
                <a:solidFill>
                  <a:srgbClr val="FFFFFF"/>
                </a:solidFill>
                <a:latin typeface="+mj-lt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8A80B3DE-9DFA-4026-BE08-C0D5D0698164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696464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696464"/>
          </a:solidFill>
          <a:latin typeface="Franklin Gothic Book" pitchFamily="32" charset="0"/>
          <a:ea typeface="WenQuanYi Micro Hei" charset="0"/>
          <a:cs typeface="WenQuanYi Micro Hei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696464"/>
          </a:solidFill>
          <a:latin typeface="Franklin Gothic Book" pitchFamily="32" charset="0"/>
          <a:ea typeface="WenQuanYi Micro Hei" charset="0"/>
          <a:cs typeface="WenQuanYi Micro Hei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696464"/>
          </a:solidFill>
          <a:latin typeface="Franklin Gothic Book" pitchFamily="32" charset="0"/>
          <a:ea typeface="WenQuanYi Micro Hei" charset="0"/>
          <a:cs typeface="WenQuanYi Micro Hei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696464"/>
          </a:solidFill>
          <a:latin typeface="Franklin Gothic Book" pitchFamily="32" charset="0"/>
          <a:ea typeface="WenQuanYi Micro Hei" charset="0"/>
          <a:cs typeface="WenQuanYi Micro Hei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696464"/>
          </a:solidFill>
          <a:latin typeface="Franklin Gothic Book" pitchFamily="32" charset="0"/>
          <a:ea typeface="WenQuanYi Micro Hei" charset="0"/>
          <a:cs typeface="WenQuanYi Micro Hei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696464"/>
          </a:solidFill>
          <a:latin typeface="Franklin Gothic Book" pitchFamily="32" charset="0"/>
          <a:ea typeface="WenQuanYi Micro Hei" charset="0"/>
          <a:cs typeface="WenQuanYi Micro Hei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696464"/>
          </a:solidFill>
          <a:latin typeface="Franklin Gothic Book" pitchFamily="32" charset="0"/>
          <a:ea typeface="WenQuanYi Micro Hei" charset="0"/>
          <a:cs typeface="WenQuanYi Micro Hei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696464"/>
          </a:solidFill>
          <a:latin typeface="Franklin Gothic Book" pitchFamily="32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49263" rtl="0" eaLnBrk="0" fontAlgn="base" hangingPunct="0">
        <a:spcBef>
          <a:spcPts val="6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0E9D8"/>
            </a:gs>
            <a:gs pos="100000">
              <a:srgbClr val="9D998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10080625" cy="75596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69850" y="76200"/>
            <a:ext cx="9937750" cy="7378700"/>
          </a:xfrm>
          <a:prstGeom prst="roundRect">
            <a:avLst>
              <a:gd name="adj" fmla="val 4931"/>
            </a:avLst>
          </a:prstGeom>
          <a:noFill/>
          <a:ln w="648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10080625" cy="75596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69850" y="76200"/>
            <a:ext cx="9937750" cy="7378700"/>
          </a:xfrm>
          <a:prstGeom prst="roundRect">
            <a:avLst>
              <a:gd name="adj" fmla="val 4931"/>
            </a:avLst>
          </a:prstGeom>
          <a:noFill/>
          <a:ln w="648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0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008063" y="68263"/>
            <a:ext cx="8566150" cy="1490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100800" tIns="50400" rIns="100800" bIns="10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410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8063" y="1595438"/>
            <a:ext cx="8566150" cy="5037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100800" tIns="50400" rIns="100800" bIns="504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6804025" y="6824663"/>
            <a:ext cx="2730500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1008063" y="6804025"/>
            <a:ext cx="4365625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500" smtClean="0">
                <a:solidFill>
                  <a:srgbClr val="696464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r>
              <a:rPr lang="nn-NO"/>
              <a:t>Sourav Tarafdar - Hard Probes 2012 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234950" y="6919913"/>
            <a:ext cx="354013" cy="354012"/>
          </a:xfrm>
          <a:prstGeom prst="rect">
            <a:avLst/>
          </a:prstGeom>
          <a:solidFill>
            <a:srgbClr val="D34817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ctr" hangingPunct="1">
              <a:buClrTx/>
              <a:buSzPct val="45000"/>
              <a:buFontTx/>
              <a:buNone/>
              <a:defRPr sz="1500" smtClean="0">
                <a:solidFill>
                  <a:srgbClr val="FFFFFF"/>
                </a:solidFill>
                <a:latin typeface="+mj-lt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9AB7C871-7798-43FB-8AF6-2B983AC5A19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696464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696464"/>
          </a:solidFill>
          <a:latin typeface="Franklin Gothic Book" pitchFamily="32" charset="0"/>
          <a:ea typeface="WenQuanYi Micro Hei" charset="0"/>
          <a:cs typeface="WenQuanYi Micro Hei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696464"/>
          </a:solidFill>
          <a:latin typeface="Franklin Gothic Book" pitchFamily="32" charset="0"/>
          <a:ea typeface="WenQuanYi Micro Hei" charset="0"/>
          <a:cs typeface="WenQuanYi Micro Hei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696464"/>
          </a:solidFill>
          <a:latin typeface="Franklin Gothic Book" pitchFamily="32" charset="0"/>
          <a:ea typeface="WenQuanYi Micro Hei" charset="0"/>
          <a:cs typeface="WenQuanYi Micro Hei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696464"/>
          </a:solidFill>
          <a:latin typeface="Franklin Gothic Book" pitchFamily="32" charset="0"/>
          <a:ea typeface="WenQuanYi Micro Hei" charset="0"/>
          <a:cs typeface="WenQuanYi Micro Hei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696464"/>
          </a:solidFill>
          <a:latin typeface="Franklin Gothic Book" pitchFamily="32" charset="0"/>
          <a:ea typeface="WenQuanYi Micro Hei" charset="0"/>
          <a:cs typeface="WenQuanYi Micro Hei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696464"/>
          </a:solidFill>
          <a:latin typeface="Franklin Gothic Book" pitchFamily="32" charset="0"/>
          <a:ea typeface="WenQuanYi Micro Hei" charset="0"/>
          <a:cs typeface="WenQuanYi Micro Hei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696464"/>
          </a:solidFill>
          <a:latin typeface="Franklin Gothic Book" pitchFamily="32" charset="0"/>
          <a:ea typeface="WenQuanYi Micro Hei" charset="0"/>
          <a:cs typeface="WenQuanYi Micro Hei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696464"/>
          </a:solidFill>
          <a:latin typeface="Franklin Gothic Book" pitchFamily="32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49263" rtl="0" eaLnBrk="0" fontAlgn="base" hangingPunct="0">
        <a:spcBef>
          <a:spcPts val="6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0E9D8"/>
            </a:gs>
            <a:gs pos="100000">
              <a:srgbClr val="9D998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10080625" cy="75596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69850" y="76200"/>
            <a:ext cx="9937750" cy="7378700"/>
          </a:xfrm>
          <a:prstGeom prst="roundRect">
            <a:avLst>
              <a:gd name="adj" fmla="val 4931"/>
            </a:avLst>
          </a:prstGeom>
          <a:noFill/>
          <a:ln w="648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 flipV="1">
            <a:off x="74613" y="5160963"/>
            <a:ext cx="9929812" cy="101600"/>
          </a:xfrm>
          <a:prstGeom prst="rect">
            <a:avLst/>
          </a:prstGeom>
          <a:solidFill>
            <a:srgbClr val="D3481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76200" y="5126038"/>
            <a:ext cx="9928225" cy="50800"/>
          </a:xfrm>
          <a:prstGeom prst="rect">
            <a:avLst/>
          </a:prstGeom>
          <a:solidFill>
            <a:srgbClr val="E6B1AB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76200" y="5260975"/>
            <a:ext cx="9928225" cy="53975"/>
          </a:xfrm>
          <a:prstGeom prst="rect">
            <a:avLst/>
          </a:prstGeom>
          <a:solidFill>
            <a:srgbClr val="918485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08063" y="68263"/>
            <a:ext cx="8566150" cy="1490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100800" tIns="50400" rIns="100800" bIns="10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51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8063" y="1595438"/>
            <a:ext cx="8566150" cy="5037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100800" tIns="50400" rIns="100800" bIns="504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6804025" y="6824663"/>
            <a:ext cx="2730500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1008063" y="6804025"/>
            <a:ext cx="4281487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500" smtClean="0">
                <a:solidFill>
                  <a:srgbClr val="696464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r>
              <a:rPr lang="nn-NO"/>
              <a:t>Sourav Tarafdar - Hard Probes 2012 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234950" y="6916738"/>
            <a:ext cx="354013" cy="354012"/>
          </a:xfrm>
          <a:prstGeom prst="rect">
            <a:avLst/>
          </a:prstGeom>
          <a:solidFill>
            <a:srgbClr val="D34817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ctr" hangingPunct="1">
              <a:buClrTx/>
              <a:buSzPct val="45000"/>
              <a:buFontTx/>
              <a:buNone/>
              <a:defRPr sz="1500" smtClean="0">
                <a:solidFill>
                  <a:srgbClr val="FFFFFF"/>
                </a:solidFill>
                <a:latin typeface="+mj-lt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8F9A3044-EB4F-4DE8-B20A-9CF09550DD0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696464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696464"/>
          </a:solidFill>
          <a:latin typeface="Franklin Gothic Book" pitchFamily="32" charset="0"/>
          <a:ea typeface="WenQuanYi Micro Hei" charset="0"/>
          <a:cs typeface="WenQuanYi Micro Hei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696464"/>
          </a:solidFill>
          <a:latin typeface="Franklin Gothic Book" pitchFamily="32" charset="0"/>
          <a:ea typeface="WenQuanYi Micro Hei" charset="0"/>
          <a:cs typeface="WenQuanYi Micro Hei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696464"/>
          </a:solidFill>
          <a:latin typeface="Franklin Gothic Book" pitchFamily="32" charset="0"/>
          <a:ea typeface="WenQuanYi Micro Hei" charset="0"/>
          <a:cs typeface="WenQuanYi Micro Hei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696464"/>
          </a:solidFill>
          <a:latin typeface="Franklin Gothic Book" pitchFamily="32" charset="0"/>
          <a:ea typeface="WenQuanYi Micro Hei" charset="0"/>
          <a:cs typeface="WenQuanYi Micro Hei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696464"/>
          </a:solidFill>
          <a:latin typeface="Franklin Gothic Book" pitchFamily="32" charset="0"/>
          <a:ea typeface="WenQuanYi Micro Hei" charset="0"/>
          <a:cs typeface="WenQuanYi Micro Hei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696464"/>
          </a:solidFill>
          <a:latin typeface="Franklin Gothic Book" pitchFamily="32" charset="0"/>
          <a:ea typeface="WenQuanYi Micro Hei" charset="0"/>
          <a:cs typeface="WenQuanYi Micro Hei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696464"/>
          </a:solidFill>
          <a:latin typeface="Franklin Gothic Book" pitchFamily="32" charset="0"/>
          <a:ea typeface="WenQuanYi Micro Hei" charset="0"/>
          <a:cs typeface="WenQuanYi Micro Hei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696464"/>
          </a:solidFill>
          <a:latin typeface="Franklin Gothic Book" pitchFamily="32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49263" rtl="0" eaLnBrk="0" fontAlgn="base" hangingPunct="0">
        <a:spcBef>
          <a:spcPts val="6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0E9D8"/>
            </a:gs>
            <a:gs pos="100000">
              <a:srgbClr val="9D998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10080625" cy="75596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69850" y="76200"/>
            <a:ext cx="9937750" cy="7378700"/>
          </a:xfrm>
          <a:prstGeom prst="roundRect">
            <a:avLst>
              <a:gd name="adj" fmla="val 4931"/>
            </a:avLst>
          </a:prstGeom>
          <a:noFill/>
          <a:ln w="648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08063" y="68263"/>
            <a:ext cx="8566150" cy="1490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100800" tIns="50400" rIns="100800" bIns="10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614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8063" y="1595438"/>
            <a:ext cx="8566150" cy="5037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100800" tIns="50400" rIns="100800" bIns="504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12775" y="6562725"/>
            <a:ext cx="2300288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3556000" y="6562725"/>
            <a:ext cx="3144838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500" smtClean="0">
                <a:solidFill>
                  <a:srgbClr val="696464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r>
              <a:rPr lang="nn-NO"/>
              <a:t>Sourav Tarafdar - Hard Probes 2012 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7672388" y="6632575"/>
            <a:ext cx="1624012" cy="331788"/>
          </a:xfrm>
          <a:prstGeom prst="rect">
            <a:avLst/>
          </a:prstGeom>
          <a:solidFill>
            <a:srgbClr val="D34817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ctr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500" smtClean="0">
                <a:solidFill>
                  <a:srgbClr val="FFFFFF"/>
                </a:solidFill>
                <a:latin typeface="+mj-lt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95D8870B-DE4D-4CCF-9EFB-A8C1723687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696464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696464"/>
          </a:solidFill>
          <a:latin typeface="Franklin Gothic Book" pitchFamily="32" charset="0"/>
          <a:ea typeface="WenQuanYi Micro Hei" charset="0"/>
          <a:cs typeface="WenQuanYi Micro Hei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696464"/>
          </a:solidFill>
          <a:latin typeface="Franklin Gothic Book" pitchFamily="32" charset="0"/>
          <a:ea typeface="WenQuanYi Micro Hei" charset="0"/>
          <a:cs typeface="WenQuanYi Micro Hei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696464"/>
          </a:solidFill>
          <a:latin typeface="Franklin Gothic Book" pitchFamily="32" charset="0"/>
          <a:ea typeface="WenQuanYi Micro Hei" charset="0"/>
          <a:cs typeface="WenQuanYi Micro Hei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696464"/>
          </a:solidFill>
          <a:latin typeface="Franklin Gothic Book" pitchFamily="32" charset="0"/>
          <a:ea typeface="WenQuanYi Micro Hei" charset="0"/>
          <a:cs typeface="WenQuanYi Micro Hei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696464"/>
          </a:solidFill>
          <a:latin typeface="Franklin Gothic Book" pitchFamily="32" charset="0"/>
          <a:ea typeface="WenQuanYi Micro Hei" charset="0"/>
          <a:cs typeface="WenQuanYi Micro Hei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696464"/>
          </a:solidFill>
          <a:latin typeface="Franklin Gothic Book" pitchFamily="32" charset="0"/>
          <a:ea typeface="WenQuanYi Micro Hei" charset="0"/>
          <a:cs typeface="WenQuanYi Micro Hei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696464"/>
          </a:solidFill>
          <a:latin typeface="Franklin Gothic Book" pitchFamily="32" charset="0"/>
          <a:ea typeface="WenQuanYi Micro Hei" charset="0"/>
          <a:cs typeface="WenQuanYi Micro Hei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696464"/>
          </a:solidFill>
          <a:latin typeface="Franklin Gothic Book" pitchFamily="32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49263" rtl="0" eaLnBrk="0" fontAlgn="base" hangingPunct="0">
        <a:spcBef>
          <a:spcPts val="6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0E9D8"/>
            </a:gs>
            <a:gs pos="100000">
              <a:srgbClr val="9D998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458913" y="4465638"/>
            <a:ext cx="7056437" cy="3154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800" tIns="50400" rIns="100800" bIns="50400"/>
          <a:lstStyle/>
          <a:p>
            <a:pPr algn="ctr" hangingPunct="1">
              <a:lnSpc>
                <a:spcPct val="100000"/>
              </a:lnSpc>
              <a:spcBef>
                <a:spcPts val="638"/>
              </a:spcBef>
              <a:buClrTx/>
              <a:buSzPct val="8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900" b="1">
                <a:solidFill>
                  <a:srgbClr val="9B2D1F"/>
                </a:solidFill>
                <a:latin typeface="Perpetua" pitchFamily="16" charset="0"/>
              </a:rPr>
              <a:t>Sourav Tarafdar</a:t>
            </a:r>
          </a:p>
          <a:p>
            <a:pPr algn="ctr" hangingPunct="1">
              <a:lnSpc>
                <a:spcPct val="100000"/>
              </a:lnSpc>
              <a:spcBef>
                <a:spcPts val="638"/>
              </a:spcBef>
              <a:buClrTx/>
              <a:buSzPct val="8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900" b="1">
                <a:solidFill>
                  <a:srgbClr val="9B2D1F"/>
                </a:solidFill>
                <a:latin typeface="Perpetua" pitchFamily="16" charset="0"/>
              </a:rPr>
              <a:t>Banaras Hindu University</a:t>
            </a:r>
          </a:p>
          <a:p>
            <a:pPr algn="ctr" hangingPunct="1">
              <a:lnSpc>
                <a:spcPct val="100000"/>
              </a:lnSpc>
              <a:spcBef>
                <a:spcPts val="638"/>
              </a:spcBef>
              <a:buClrTx/>
              <a:buSzPct val="8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900" b="1">
                <a:solidFill>
                  <a:srgbClr val="9B2D1F"/>
                </a:solidFill>
                <a:latin typeface="Perpetua" pitchFamily="16" charset="0"/>
              </a:rPr>
              <a:t>For the PHENIX Collaboration</a:t>
            </a:r>
          </a:p>
          <a:p>
            <a:pPr algn="ctr" hangingPunct="1">
              <a:lnSpc>
                <a:spcPct val="100000"/>
              </a:lnSpc>
              <a:spcBef>
                <a:spcPts val="638"/>
              </a:spcBef>
              <a:buClrTx/>
              <a:buSzPct val="8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900" b="1">
                <a:solidFill>
                  <a:srgbClr val="9B2D1F"/>
                </a:solidFill>
                <a:latin typeface="Perpetua" pitchFamily="16" charset="0"/>
              </a:rPr>
              <a:t>Hard Probes 2012</a:t>
            </a:r>
          </a:p>
          <a:p>
            <a:pPr algn="ctr" hangingPunct="1">
              <a:lnSpc>
                <a:spcPct val="100000"/>
              </a:lnSpc>
              <a:spcBef>
                <a:spcPts val="638"/>
              </a:spcBef>
              <a:buClrTx/>
              <a:buSzPct val="8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900">
              <a:solidFill>
                <a:srgbClr val="696464"/>
              </a:solidFill>
              <a:latin typeface="Perpetua" pitchFamily="16" charset="0"/>
            </a:endParaRPr>
          </a:p>
          <a:p>
            <a:pPr algn="ctr" hangingPunct="1">
              <a:lnSpc>
                <a:spcPct val="100000"/>
              </a:lnSpc>
              <a:spcBef>
                <a:spcPts val="638"/>
              </a:spcBef>
              <a:buClrTx/>
              <a:buSzPct val="8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900">
              <a:solidFill>
                <a:srgbClr val="696464"/>
              </a:solidFill>
              <a:latin typeface="Perpetua" pitchFamily="16" charset="0"/>
            </a:endParaRP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503238" y="1660525"/>
            <a:ext cx="9074150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800" tIns="50400" rIns="100800" bIns="1008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400" dirty="0">
                <a:solidFill>
                  <a:srgbClr val="FFFFFF"/>
                </a:solidFill>
                <a:latin typeface="Franklin Gothic Book" pitchFamily="32" charset="0"/>
              </a:rPr>
              <a:t>Measurement of </a:t>
            </a:r>
            <a:r>
              <a:rPr lang="en-US" sz="4400" dirty="0" smtClean="0">
                <a:solidFill>
                  <a:srgbClr val="FFFFFF"/>
                </a:solidFill>
                <a:latin typeface="Franklin Gothic Book" pitchFamily="32" charset="0"/>
              </a:rPr>
              <a:t>electrons from Heavy </a:t>
            </a:r>
            <a:r>
              <a:rPr lang="en-US" sz="4400" dirty="0">
                <a:solidFill>
                  <a:srgbClr val="FFFFFF"/>
                </a:solidFill>
                <a:latin typeface="Franklin Gothic Book" pitchFamily="32" charset="0"/>
              </a:rPr>
              <a:t>Quarks at PHENIX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0E9D8"/>
            </a:gs>
            <a:gs pos="100000">
              <a:srgbClr val="9D998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8013" y="3492500"/>
            <a:ext cx="4170362" cy="30026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15900" y="952500"/>
            <a:ext cx="3240088" cy="68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dirty="0" smtClean="0">
                <a:solidFill>
                  <a:srgbClr val="000000"/>
                </a:solidFill>
              </a:rPr>
              <a:t>  No suppression in </a:t>
            </a:r>
            <a:r>
              <a:rPr lang="en-IN" dirty="0">
                <a:solidFill>
                  <a:srgbClr val="000000"/>
                </a:solidFill>
              </a:rPr>
              <a:t>R</a:t>
            </a:r>
            <a:r>
              <a:rPr lang="en-IN" sz="1100" dirty="0">
                <a:solidFill>
                  <a:srgbClr val="000000"/>
                </a:solidFill>
              </a:rPr>
              <a:t>dA</a:t>
            </a:r>
            <a:r>
              <a:rPr lang="en-IN" dirty="0">
                <a:solidFill>
                  <a:srgbClr val="000000"/>
                </a:solidFill>
              </a:rPr>
              <a:t> </a:t>
            </a:r>
            <a:r>
              <a:rPr lang="en-IN" dirty="0" smtClean="0">
                <a:solidFill>
                  <a:srgbClr val="000000"/>
                </a:solidFill>
              </a:rPr>
              <a:t>for </a:t>
            </a:r>
            <a:r>
              <a:rPr lang="en-IN" dirty="0">
                <a:solidFill>
                  <a:srgbClr val="000000"/>
                </a:solidFill>
              </a:rPr>
              <a:t>the central collision is </a:t>
            </a:r>
            <a:r>
              <a:rPr lang="en-IN" dirty="0" smtClean="0">
                <a:solidFill>
                  <a:srgbClr val="000000"/>
                </a:solidFill>
              </a:rPr>
              <a:t>observed unlike observed in R</a:t>
            </a:r>
            <a:r>
              <a:rPr lang="en-IN" baseline="-25000" dirty="0" smtClean="0">
                <a:solidFill>
                  <a:srgbClr val="000000"/>
                </a:solidFill>
              </a:rPr>
              <a:t>AA</a:t>
            </a:r>
            <a:r>
              <a:rPr lang="en-IN" dirty="0" smtClean="0">
                <a:solidFill>
                  <a:srgbClr val="000000"/>
                </a:solidFill>
              </a:rPr>
              <a:t>. </a:t>
            </a:r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287338" y="58738"/>
            <a:ext cx="7673975" cy="434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sz="2200" dirty="0">
                <a:solidFill>
                  <a:srgbClr val="000000"/>
                </a:solidFill>
              </a:rPr>
              <a:t> </a:t>
            </a:r>
            <a:r>
              <a:rPr lang="en-IN" sz="2400" b="1" dirty="0">
                <a:solidFill>
                  <a:srgbClr val="000000"/>
                </a:solidFill>
              </a:rPr>
              <a:t>Observations from R</a:t>
            </a:r>
            <a:r>
              <a:rPr lang="en-IN" sz="2400" b="1" baseline="-33000" dirty="0">
                <a:solidFill>
                  <a:srgbClr val="000000"/>
                </a:solidFill>
              </a:rPr>
              <a:t>dA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15900" y="2879725"/>
            <a:ext cx="4895850" cy="935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sz="2200">
                <a:solidFill>
                  <a:srgbClr val="000000"/>
                </a:solidFill>
              </a:rPr>
              <a:t>Suppression in R</a:t>
            </a:r>
            <a:r>
              <a:rPr lang="en-IN" sz="2200" baseline="-25000">
                <a:solidFill>
                  <a:srgbClr val="000000"/>
                </a:solidFill>
              </a:rPr>
              <a:t>AA</a:t>
            </a:r>
            <a:r>
              <a:rPr lang="en-IN" sz="2200">
                <a:solidFill>
                  <a:srgbClr val="000000"/>
                </a:solidFill>
              </a:rPr>
              <a:t> is because of the hot dense medium and not an initial state effect 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973512" y="1036637"/>
            <a:ext cx="1752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b="1" dirty="0">
                <a:solidFill>
                  <a:srgbClr val="000000"/>
                </a:solidFill>
              </a:rPr>
              <a:t>CNM </a:t>
            </a:r>
            <a:r>
              <a:rPr lang="en-IN" b="1" dirty="0" smtClean="0">
                <a:solidFill>
                  <a:srgbClr val="000000"/>
                </a:solidFill>
              </a:rPr>
              <a:t>effect ???</a:t>
            </a:r>
            <a:endParaRPr lang="en-IN" b="1" dirty="0">
              <a:solidFill>
                <a:srgbClr val="000000"/>
              </a:solidFill>
            </a:endParaRPr>
          </a:p>
        </p:txBody>
      </p:sp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3897312" y="884237"/>
            <a:ext cx="1828800" cy="655638"/>
          </a:xfrm>
          <a:prstGeom prst="ellipse">
            <a:avLst/>
          </a:prstGeom>
          <a:solidFill>
            <a:srgbClr val="CFE7E5">
              <a:alpha val="0"/>
            </a:srgbClr>
          </a:solidFill>
          <a:ln w="36000">
            <a:solidFill>
              <a:srgbClr val="23FF2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>
            <a:off x="3240088" y="1079500"/>
            <a:ext cx="647700" cy="287338"/>
          </a:xfrm>
          <a:prstGeom prst="rightArrow">
            <a:avLst>
              <a:gd name="adj1" fmla="val 50000"/>
              <a:gd name="adj2" fmla="val 56353"/>
            </a:avLst>
          </a:prstGeom>
          <a:solidFill>
            <a:srgbClr val="CFE7E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>
            <a:off x="2232025" y="1635125"/>
            <a:ext cx="287338" cy="1100138"/>
          </a:xfrm>
          <a:prstGeom prst="upDownArrow">
            <a:avLst>
              <a:gd name="adj1" fmla="val 50000"/>
              <a:gd name="adj2" fmla="val 76220"/>
            </a:avLst>
          </a:prstGeom>
          <a:solidFill>
            <a:srgbClr val="CFE7E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315913" y="4313238"/>
            <a:ext cx="5326062" cy="566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dirty="0">
                <a:solidFill>
                  <a:srgbClr val="000000"/>
                </a:solidFill>
              </a:rPr>
              <a:t> R</a:t>
            </a:r>
            <a:r>
              <a:rPr lang="en-IN" baseline="-25000" dirty="0">
                <a:solidFill>
                  <a:srgbClr val="000000"/>
                </a:solidFill>
              </a:rPr>
              <a:t>dA</a:t>
            </a:r>
            <a:r>
              <a:rPr lang="en-IN" dirty="0">
                <a:solidFill>
                  <a:srgbClr val="000000"/>
                </a:solidFill>
              </a:rPr>
              <a:t> in peripheral collision is consistent with  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dirty="0">
                <a:solidFill>
                  <a:srgbClr val="000000"/>
                </a:solidFill>
              </a:rPr>
              <a:t> </a:t>
            </a:r>
            <a:r>
              <a:rPr lang="en-IN" dirty="0" err="1">
                <a:solidFill>
                  <a:srgbClr val="000000"/>
                </a:solidFill>
              </a:rPr>
              <a:t>p+p</a:t>
            </a:r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163512" y="884237"/>
            <a:ext cx="3384550" cy="911225"/>
          </a:xfrm>
          <a:prstGeom prst="rect">
            <a:avLst/>
          </a:prstGeom>
          <a:solidFill>
            <a:srgbClr val="CFE7E5">
              <a:alpha val="0"/>
            </a:srgbClr>
          </a:solidFill>
          <a:ln w="360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163513" y="2789238"/>
            <a:ext cx="4964112" cy="1150937"/>
          </a:xfrm>
          <a:prstGeom prst="rect">
            <a:avLst/>
          </a:prstGeom>
          <a:solidFill>
            <a:srgbClr val="CFE7E5">
              <a:alpha val="0"/>
            </a:srgbClr>
          </a:solidFill>
          <a:ln w="360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239712" y="4313237"/>
            <a:ext cx="5038725" cy="566737"/>
          </a:xfrm>
          <a:prstGeom prst="rect">
            <a:avLst/>
          </a:prstGeom>
          <a:solidFill>
            <a:srgbClr val="CFE7E5">
              <a:alpha val="0"/>
            </a:srgbClr>
          </a:solidFill>
          <a:ln w="360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Oval 15"/>
          <p:cNvSpPr>
            <a:spLocks noChangeArrowheads="1"/>
          </p:cNvSpPr>
          <p:nvPr/>
        </p:nvSpPr>
        <p:spPr bwMode="auto">
          <a:xfrm>
            <a:off x="9612313" y="7208838"/>
            <a:ext cx="468312" cy="350837"/>
          </a:xfrm>
          <a:prstGeom prst="ellipse">
            <a:avLst/>
          </a:prstGeom>
          <a:solidFill>
            <a:srgbClr val="D34817"/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E810ECC-A138-4FF8-9DC9-D60828739143}" type="slidenum">
              <a:rPr lang="en-IN" sz="1500">
                <a:solidFill>
                  <a:srgbClr val="FFFFFF"/>
                </a:solidFill>
                <a:latin typeface="Franklin Gothic Book" pitchFamily="32" charset="0"/>
              </a:rPr>
              <a:pPr algn="ctr" hangingPunct="1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en-IN" sz="1500">
              <a:solidFill>
                <a:srgbClr val="FFFFFF"/>
              </a:solidFill>
              <a:latin typeface="Franklin Gothic Book" pitchFamily="32" charset="0"/>
            </a:endParaRPr>
          </a:p>
        </p:txBody>
      </p:sp>
      <p:pic>
        <p:nvPicPr>
          <p:cNvPr id="15375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011988"/>
            <a:ext cx="1679575" cy="547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6869112" y="6523037"/>
            <a:ext cx="1980029" cy="34996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arXiv: 1005.1627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8" name="Picture 17" descr="RdA_minbias_lowptexit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9913" y="655637"/>
            <a:ext cx="4303294" cy="257347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0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" dur="500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28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1" dur="500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animBg="1"/>
      <p:bldP spid="16393" grpId="0" animBg="1"/>
      <p:bldP spid="16394" grpId="0" animBg="1"/>
      <p:bldP spid="16396" grpId="0" animBg="1"/>
      <p:bldP spid="16397" grpId="0" animBg="1"/>
      <p:bldP spid="1639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0E9D8"/>
            </a:gs>
            <a:gs pos="100000">
              <a:srgbClr val="9D998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503238" y="100013"/>
            <a:ext cx="9061450" cy="547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800" tIns="50400" rIns="100800" bIns="100800" anchor="b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sz="2500" b="1" u="sng" dirty="0" smtClean="0">
                <a:solidFill>
                  <a:schemeClr val="tx1"/>
                </a:solidFill>
                <a:latin typeface="Franklin Gothic Book" pitchFamily="32" charset="0"/>
              </a:rPr>
              <a:t>Result for  </a:t>
            </a:r>
            <a:r>
              <a:rPr lang="en-IN" sz="2500" b="1" u="sng" dirty="0" err="1" smtClean="0">
                <a:solidFill>
                  <a:schemeClr val="tx1"/>
                </a:solidFill>
                <a:latin typeface="Franklin Gothic Book" pitchFamily="32" charset="0"/>
              </a:rPr>
              <a:t>Cu+Cu</a:t>
            </a:r>
            <a:r>
              <a:rPr lang="en-IN" sz="2500" b="1" u="sng" dirty="0" smtClean="0">
                <a:solidFill>
                  <a:schemeClr val="tx1"/>
                </a:solidFill>
                <a:latin typeface="Franklin Gothic Book" pitchFamily="32" charset="0"/>
              </a:rPr>
              <a:t>                (e</a:t>
            </a:r>
            <a:r>
              <a:rPr lang="en-IN" sz="2500" b="1" u="sng" baseline="30000" dirty="0" smtClean="0">
                <a:solidFill>
                  <a:schemeClr val="tx1"/>
                </a:solidFill>
                <a:latin typeface="Franklin Gothic Book" pitchFamily="32" charset="0"/>
              </a:rPr>
              <a:t>+</a:t>
            </a:r>
            <a:r>
              <a:rPr lang="en-IN" sz="2500" b="1" u="sng" dirty="0" smtClean="0">
                <a:solidFill>
                  <a:schemeClr val="tx1"/>
                </a:solidFill>
                <a:latin typeface="Franklin Gothic Book" pitchFamily="32" charset="0"/>
              </a:rPr>
              <a:t>+e</a:t>
            </a:r>
            <a:r>
              <a:rPr lang="en-IN" sz="2500" b="1" u="sng" baseline="30000" dirty="0" smtClean="0">
                <a:solidFill>
                  <a:schemeClr val="tx1"/>
                </a:solidFill>
                <a:latin typeface="Franklin Gothic Book" pitchFamily="32" charset="0"/>
              </a:rPr>
              <a:t>- </a:t>
            </a:r>
            <a:r>
              <a:rPr lang="en-IN" sz="2500" b="1" u="sng" dirty="0" smtClean="0">
                <a:solidFill>
                  <a:schemeClr val="tx1"/>
                </a:solidFill>
                <a:latin typeface="Franklin Gothic Book" pitchFamily="32" charset="0"/>
              </a:rPr>
              <a:t>)/2</a:t>
            </a:r>
            <a:endParaRPr lang="en-IN" sz="2500" b="1" u="sng" dirty="0">
              <a:solidFill>
                <a:schemeClr val="tx1"/>
              </a:solidFill>
              <a:latin typeface="Franklin Gothic Book" pitchFamily="32" charset="0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1062038"/>
            <a:ext cx="5184775" cy="404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94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1758" y="2879725"/>
            <a:ext cx="5248392" cy="3795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95" name="Oval 10"/>
          <p:cNvSpPr>
            <a:spLocks noChangeArrowheads="1"/>
          </p:cNvSpPr>
          <p:nvPr/>
        </p:nvSpPr>
        <p:spPr bwMode="auto">
          <a:xfrm>
            <a:off x="9688513" y="7132638"/>
            <a:ext cx="392112" cy="427037"/>
          </a:xfrm>
          <a:prstGeom prst="ellipse">
            <a:avLst/>
          </a:prstGeom>
          <a:solidFill>
            <a:srgbClr val="D34817"/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1958DA4-FE1F-42F2-B8F5-DF25CE0B649E}" type="slidenum">
              <a:rPr lang="en-IN" sz="1500">
                <a:solidFill>
                  <a:srgbClr val="FFFFFF"/>
                </a:solidFill>
                <a:latin typeface="Franklin Gothic Book" pitchFamily="32" charset="0"/>
              </a:rPr>
              <a:pPr algn="ctr" hangingPunct="1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en-IN" sz="1500">
              <a:solidFill>
                <a:srgbClr val="FFFFFF"/>
              </a:solidFill>
              <a:latin typeface="Franklin Gothic Book" pitchFamily="32" charset="0"/>
            </a:endParaRPr>
          </a:p>
        </p:txBody>
      </p:sp>
      <p:pic>
        <p:nvPicPr>
          <p:cNvPr id="16396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7208838"/>
            <a:ext cx="1679575" cy="350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 bwMode="auto">
          <a:xfrm>
            <a:off x="3135312" y="350837"/>
            <a:ext cx="9144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Rectangle 14"/>
          <p:cNvSpPr/>
          <p:nvPr/>
        </p:nvSpPr>
        <p:spPr>
          <a:xfrm>
            <a:off x="392112" y="5151437"/>
            <a:ext cx="4495800" cy="779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>
                <a:solidFill>
                  <a:schemeClr val="tx1"/>
                </a:solidFill>
                <a:latin typeface="Franklin Gothic Book" pitchFamily="32" charset="0"/>
              </a:rPr>
              <a:t>R</a:t>
            </a:r>
            <a:r>
              <a:rPr lang="en-IN" sz="2400" baseline="-25000" dirty="0" smtClean="0">
                <a:solidFill>
                  <a:schemeClr val="tx1"/>
                </a:solidFill>
                <a:latin typeface="Franklin Gothic Book" pitchFamily="32" charset="0"/>
              </a:rPr>
              <a:t>CuCu</a:t>
            </a:r>
            <a:r>
              <a:rPr lang="en-IN" sz="2400" dirty="0" smtClean="0">
                <a:solidFill>
                  <a:schemeClr val="tx1"/>
                </a:solidFill>
                <a:latin typeface="Franklin Gothic Book" pitchFamily="32" charset="0"/>
              </a:rPr>
              <a:t> in most central collision</a:t>
            </a:r>
          </a:p>
          <a:p>
            <a:r>
              <a:rPr lang="en-IN" sz="2400" dirty="0" smtClean="0">
                <a:solidFill>
                  <a:schemeClr val="tx1"/>
                </a:solidFill>
                <a:latin typeface="Franklin Gothic Book" pitchFamily="32" charset="0"/>
              </a:rPr>
              <a:t> 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5116512" y="6751637"/>
            <a:ext cx="441960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>
                <a:solidFill>
                  <a:schemeClr val="tx1"/>
                </a:solidFill>
                <a:latin typeface="Franklin Gothic Book" pitchFamily="32" charset="0"/>
              </a:rPr>
              <a:t>R</a:t>
            </a:r>
            <a:r>
              <a:rPr lang="en-IN" sz="2400" baseline="-25000" dirty="0" smtClean="0">
                <a:solidFill>
                  <a:schemeClr val="tx1"/>
                </a:solidFill>
                <a:latin typeface="Franklin Gothic Book" pitchFamily="32" charset="0"/>
              </a:rPr>
              <a:t>CuCu</a:t>
            </a:r>
            <a:r>
              <a:rPr lang="en-IN" sz="2400" dirty="0" smtClean="0">
                <a:solidFill>
                  <a:schemeClr val="tx1"/>
                </a:solidFill>
                <a:latin typeface="Franklin Gothic Book" pitchFamily="32" charset="0"/>
              </a:rPr>
              <a:t> in mid peripheral  collision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0E9D8"/>
            </a:gs>
            <a:gs pos="100000">
              <a:srgbClr val="9D998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503238" y="90488"/>
            <a:ext cx="9061450" cy="573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800" tIns="50400" rIns="100800" bIns="100800" anchor="b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sz="2300" b="1" dirty="0" err="1" smtClean="0">
                <a:solidFill>
                  <a:schemeClr val="tx1"/>
                </a:solidFill>
                <a:latin typeface="Franklin Gothic Book" pitchFamily="32" charset="0"/>
              </a:rPr>
              <a:t>p</a:t>
            </a:r>
            <a:r>
              <a:rPr lang="en-IN" sz="2300" b="1" baseline="-25000" dirty="0" err="1" smtClean="0">
                <a:solidFill>
                  <a:schemeClr val="tx1"/>
                </a:solidFill>
                <a:latin typeface="Franklin Gothic Book" pitchFamily="32" charset="0"/>
              </a:rPr>
              <a:t>T</a:t>
            </a:r>
            <a:r>
              <a:rPr lang="en-IN" sz="2300" b="1" dirty="0" smtClean="0">
                <a:solidFill>
                  <a:schemeClr val="tx1"/>
                </a:solidFill>
                <a:latin typeface="Franklin Gothic Book" pitchFamily="32" charset="0"/>
              </a:rPr>
              <a:t>  dependence of R</a:t>
            </a:r>
            <a:r>
              <a:rPr lang="en-IN" sz="2300" b="1" baseline="-33000" dirty="0" smtClean="0">
                <a:solidFill>
                  <a:schemeClr val="tx1"/>
                </a:solidFill>
                <a:latin typeface="Franklin Gothic Book" pitchFamily="32" charset="0"/>
              </a:rPr>
              <a:t>CuCu </a:t>
            </a:r>
            <a:r>
              <a:rPr lang="en-IN" sz="2300" b="1" dirty="0" smtClean="0">
                <a:solidFill>
                  <a:schemeClr val="tx1"/>
                </a:solidFill>
                <a:latin typeface="Franklin Gothic Book" pitchFamily="32" charset="0"/>
              </a:rPr>
              <a:t>, R</a:t>
            </a:r>
            <a:r>
              <a:rPr lang="en-IN" sz="2300" b="1" baseline="-25000" dirty="0" smtClean="0">
                <a:solidFill>
                  <a:schemeClr val="tx1"/>
                </a:solidFill>
                <a:latin typeface="Franklin Gothic Book" pitchFamily="32" charset="0"/>
              </a:rPr>
              <a:t>AA</a:t>
            </a:r>
            <a:r>
              <a:rPr lang="en-IN" sz="2300" b="1" dirty="0" smtClean="0">
                <a:solidFill>
                  <a:schemeClr val="tx1"/>
                </a:solidFill>
                <a:latin typeface="Franklin Gothic Book" pitchFamily="32" charset="0"/>
              </a:rPr>
              <a:t> and R</a:t>
            </a:r>
            <a:r>
              <a:rPr lang="en-IN" sz="2300" b="1" baseline="-25000" dirty="0" smtClean="0">
                <a:solidFill>
                  <a:schemeClr val="tx1"/>
                </a:solidFill>
                <a:latin typeface="Franklin Gothic Book" pitchFamily="32" charset="0"/>
              </a:rPr>
              <a:t>dA</a:t>
            </a:r>
            <a:endParaRPr lang="en-IN" sz="2300" b="1" baseline="-25000" dirty="0">
              <a:solidFill>
                <a:schemeClr val="tx1"/>
              </a:solidFill>
              <a:latin typeface="Franklin Gothic Book" pitchFamily="32" charset="0"/>
            </a:endParaRP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4583111" y="1866900"/>
            <a:ext cx="5497513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sz="2200" b="1" dirty="0">
                <a:solidFill>
                  <a:srgbClr val="000000"/>
                </a:solidFill>
              </a:rPr>
              <a:t> </a:t>
            </a:r>
            <a:r>
              <a:rPr lang="en-IN" sz="2000" b="1" dirty="0" smtClean="0">
                <a:solidFill>
                  <a:srgbClr val="000000"/>
                </a:solidFill>
              </a:rPr>
              <a:t>R</a:t>
            </a:r>
            <a:r>
              <a:rPr lang="en-IN" sz="2000" b="1" baseline="-33000" dirty="0" smtClean="0">
                <a:solidFill>
                  <a:srgbClr val="000000"/>
                </a:solidFill>
              </a:rPr>
              <a:t>CuCu</a:t>
            </a:r>
            <a:r>
              <a:rPr lang="en-IN" sz="2000" b="1" dirty="0" smtClean="0">
                <a:solidFill>
                  <a:srgbClr val="000000"/>
                </a:solidFill>
              </a:rPr>
              <a:t>(0-20% central) ~  </a:t>
            </a:r>
            <a:r>
              <a:rPr lang="en-IN" sz="2000" b="1" dirty="0" err="1" smtClean="0">
                <a:solidFill>
                  <a:srgbClr val="000000"/>
                </a:solidFill>
              </a:rPr>
              <a:t>R</a:t>
            </a:r>
            <a:r>
              <a:rPr lang="en-IN" sz="2000" b="1" baseline="-33000" dirty="0" err="1" smtClean="0">
                <a:solidFill>
                  <a:srgbClr val="000000"/>
                </a:solidFill>
              </a:rPr>
              <a:t>AuAu</a:t>
            </a:r>
            <a:r>
              <a:rPr lang="en-IN" sz="2000" b="1" dirty="0" smtClean="0">
                <a:solidFill>
                  <a:srgbClr val="000000"/>
                </a:solidFill>
              </a:rPr>
              <a:t>(40-60% central)</a:t>
            </a:r>
            <a:endParaRPr lang="en-IN" sz="2000" b="1" dirty="0">
              <a:solidFill>
                <a:srgbClr val="000000"/>
              </a:solidFill>
            </a:endParaRPr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315912" y="6370638"/>
            <a:ext cx="55626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sz="2000" b="1" dirty="0" smtClean="0">
                <a:solidFill>
                  <a:srgbClr val="000000"/>
                </a:solidFill>
              </a:rPr>
              <a:t>R</a:t>
            </a:r>
            <a:r>
              <a:rPr lang="en-IN" sz="2000" b="1" baseline="-33000" dirty="0" smtClean="0">
                <a:solidFill>
                  <a:srgbClr val="000000"/>
                </a:solidFill>
              </a:rPr>
              <a:t>CuCu</a:t>
            </a:r>
            <a:r>
              <a:rPr lang="en-IN" sz="2000" b="1" dirty="0" smtClean="0">
                <a:solidFill>
                  <a:srgbClr val="000000"/>
                </a:solidFill>
              </a:rPr>
              <a:t>(40-60% central) ~ </a:t>
            </a:r>
            <a:r>
              <a:rPr lang="en-IN" sz="2000" b="1" dirty="0" err="1" smtClean="0">
                <a:solidFill>
                  <a:srgbClr val="000000"/>
                </a:solidFill>
              </a:rPr>
              <a:t>R</a:t>
            </a:r>
            <a:r>
              <a:rPr lang="en-IN" sz="2000" b="1" baseline="-33000" dirty="0" err="1" smtClean="0">
                <a:solidFill>
                  <a:srgbClr val="000000"/>
                </a:solidFill>
              </a:rPr>
              <a:t>dAu</a:t>
            </a:r>
            <a:r>
              <a:rPr lang="en-IN" sz="2000" b="1" dirty="0" smtClean="0">
                <a:solidFill>
                  <a:srgbClr val="000000"/>
                </a:solidFill>
              </a:rPr>
              <a:t>(0-20% central) </a:t>
            </a:r>
            <a:endParaRPr lang="en-IN" sz="2000" b="1" dirty="0">
              <a:solidFill>
                <a:srgbClr val="000000"/>
              </a:solidFill>
            </a:endParaRPr>
          </a:p>
        </p:txBody>
      </p:sp>
      <p:sp>
        <p:nvSpPr>
          <p:cNvPr id="17419" name="Oval 10"/>
          <p:cNvSpPr>
            <a:spLocks noChangeArrowheads="1"/>
          </p:cNvSpPr>
          <p:nvPr/>
        </p:nvSpPr>
        <p:spPr bwMode="auto">
          <a:xfrm>
            <a:off x="9577388" y="7056438"/>
            <a:ext cx="503237" cy="503237"/>
          </a:xfrm>
          <a:prstGeom prst="ellipse">
            <a:avLst/>
          </a:prstGeom>
          <a:solidFill>
            <a:srgbClr val="D34817"/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B649695-3F7F-40C9-95BC-B0736B8463E5}" type="slidenum">
              <a:rPr lang="en-IN" sz="1500">
                <a:solidFill>
                  <a:srgbClr val="FFFFFF"/>
                </a:solidFill>
                <a:latin typeface="Franklin Gothic Book" pitchFamily="32" charset="0"/>
              </a:rPr>
              <a:pPr algn="ctr" hangingPunct="1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en-IN" sz="1500">
              <a:solidFill>
                <a:srgbClr val="FFFFFF"/>
              </a:solidFill>
              <a:latin typeface="Franklin Gothic Book" pitchFamily="32" charset="0"/>
            </a:endParaRPr>
          </a:p>
        </p:txBody>
      </p:sp>
      <p:pic>
        <p:nvPicPr>
          <p:cNvPr id="17420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208838"/>
            <a:ext cx="1679575" cy="350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9" descr="RCuCu_cent_RAuAu_p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912" y="808037"/>
            <a:ext cx="4343400" cy="3657601"/>
          </a:xfrm>
          <a:prstGeom prst="rect">
            <a:avLst/>
          </a:prstGeom>
        </p:spPr>
      </p:pic>
      <p:pic>
        <p:nvPicPr>
          <p:cNvPr id="11" name="Picture 10" descr="RdA_RCuCu_new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1712" y="3094037"/>
            <a:ext cx="5105400" cy="3276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cc_Raa_Rda_ncol_pt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7912" y="1798637"/>
            <a:ext cx="5192713" cy="4410075"/>
          </a:xfrm>
          <a:prstGeom prst="rect">
            <a:avLst/>
          </a:prstGeom>
        </p:spPr>
      </p:pic>
      <p:pic>
        <p:nvPicPr>
          <p:cNvPr id="4" name="Picture 3" descr="Rcc_Raa_Rda_ncol_pt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798637"/>
            <a:ext cx="4811711" cy="441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68512" y="655637"/>
            <a:ext cx="693420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sz="2400" b="1" u="sng" dirty="0" smtClean="0">
                <a:solidFill>
                  <a:srgbClr val="000000"/>
                </a:solidFill>
              </a:rPr>
              <a:t>Common trend of R</a:t>
            </a:r>
            <a:r>
              <a:rPr lang="en-IN" sz="2400" b="1" u="sng" baseline="-33000" dirty="0" smtClean="0">
                <a:solidFill>
                  <a:srgbClr val="000000"/>
                </a:solidFill>
              </a:rPr>
              <a:t>CuCu</a:t>
            </a:r>
            <a:r>
              <a:rPr lang="en-IN" sz="2400" b="1" u="sng" dirty="0" smtClean="0">
                <a:solidFill>
                  <a:srgbClr val="000000"/>
                </a:solidFill>
              </a:rPr>
              <a:t>, R</a:t>
            </a:r>
            <a:r>
              <a:rPr lang="en-IN" sz="2400" b="1" u="sng" baseline="-33000" dirty="0" smtClean="0">
                <a:solidFill>
                  <a:srgbClr val="000000"/>
                </a:solidFill>
              </a:rPr>
              <a:t>dA </a:t>
            </a:r>
            <a:r>
              <a:rPr lang="en-IN" sz="2400" b="1" u="sng" dirty="0" smtClean="0">
                <a:solidFill>
                  <a:srgbClr val="000000"/>
                </a:solidFill>
              </a:rPr>
              <a:t>and R</a:t>
            </a:r>
            <a:r>
              <a:rPr lang="en-IN" sz="2400" b="1" u="sng" baseline="-33000" dirty="0" smtClean="0">
                <a:solidFill>
                  <a:srgbClr val="000000"/>
                </a:solidFill>
              </a:rPr>
              <a:t>AA</a:t>
            </a:r>
            <a:r>
              <a:rPr lang="en-IN" sz="2400" b="1" u="sng" dirty="0" smtClean="0">
                <a:solidFill>
                  <a:srgbClr val="000000"/>
                </a:solidFill>
              </a:rPr>
              <a:t> with </a:t>
            </a:r>
            <a:r>
              <a:rPr lang="en-IN" sz="2400" b="1" u="sng" dirty="0" err="1" smtClean="0">
                <a:solidFill>
                  <a:srgbClr val="000000"/>
                </a:solidFill>
              </a:rPr>
              <a:t>N</a:t>
            </a:r>
            <a:r>
              <a:rPr lang="en-IN" sz="2400" b="1" u="sng" baseline="-33000" dirty="0" err="1" smtClean="0">
                <a:solidFill>
                  <a:srgbClr val="000000"/>
                </a:solidFill>
              </a:rPr>
              <a:t>coll</a:t>
            </a:r>
            <a:endParaRPr lang="en-IN" sz="2400" b="1" u="sng" baseline="-330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11312" y="1646237"/>
            <a:ext cx="2743200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>
                <a:solidFill>
                  <a:srgbClr val="000000"/>
                </a:solidFill>
              </a:rPr>
              <a:t>    1.0 &lt; p</a:t>
            </a:r>
            <a:r>
              <a:rPr lang="en-IN" b="1" baseline="-25000" dirty="0" smtClean="0">
                <a:solidFill>
                  <a:srgbClr val="000000"/>
                </a:solidFill>
              </a:rPr>
              <a:t>T</a:t>
            </a:r>
            <a:r>
              <a:rPr lang="en-IN" b="1" dirty="0" smtClean="0">
                <a:solidFill>
                  <a:srgbClr val="000000"/>
                </a:solidFill>
              </a:rPr>
              <a:t>  &lt; 3.0 </a:t>
            </a:r>
            <a:r>
              <a:rPr lang="en-IN" b="1" dirty="0" err="1" smtClean="0">
                <a:solidFill>
                  <a:srgbClr val="000000"/>
                </a:solidFill>
              </a:rPr>
              <a:t>GeV</a:t>
            </a:r>
            <a:r>
              <a:rPr lang="en-IN" b="1" u="sng" dirty="0" smtClean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83312" y="1646237"/>
            <a:ext cx="2241319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000000"/>
                </a:solidFill>
              </a:rPr>
              <a:t>3.0 &lt; p</a:t>
            </a:r>
            <a:r>
              <a:rPr lang="en-IN" b="1" baseline="-25000" dirty="0" smtClean="0">
                <a:solidFill>
                  <a:srgbClr val="000000"/>
                </a:solidFill>
              </a:rPr>
              <a:t>T</a:t>
            </a:r>
            <a:r>
              <a:rPr lang="en-IN" b="1" dirty="0" smtClean="0">
                <a:solidFill>
                  <a:srgbClr val="000000"/>
                </a:solidFill>
              </a:rPr>
              <a:t>  &lt; 5.0 </a:t>
            </a:r>
            <a:r>
              <a:rPr lang="en-IN" b="1" dirty="0" err="1" smtClean="0">
                <a:solidFill>
                  <a:srgbClr val="000000"/>
                </a:solidFill>
              </a:rPr>
              <a:t>GeV</a:t>
            </a:r>
            <a:r>
              <a:rPr lang="en-IN" b="1" u="sng" dirty="0" smtClean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1001712" y="198437"/>
            <a:ext cx="8077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sz="2400" b="1" u="sng" dirty="0">
                <a:solidFill>
                  <a:srgbClr val="7030A0"/>
                </a:solidFill>
                <a:latin typeface="Franklin Gothic Book" pitchFamily="32" charset="0"/>
              </a:rPr>
              <a:t>Next stage in Heavy </a:t>
            </a:r>
            <a:r>
              <a:rPr lang="en-IN" sz="2400" b="1" u="sng" dirty="0" err="1">
                <a:solidFill>
                  <a:srgbClr val="7030A0"/>
                </a:solidFill>
                <a:latin typeface="Franklin Gothic Book" pitchFamily="32" charset="0"/>
              </a:rPr>
              <a:t>flavor</a:t>
            </a:r>
            <a:r>
              <a:rPr lang="en-IN" sz="2400" b="1" u="sng" dirty="0">
                <a:solidFill>
                  <a:srgbClr val="7030A0"/>
                </a:solidFill>
                <a:latin typeface="Franklin Gothic Book" pitchFamily="32" charset="0"/>
              </a:rPr>
              <a:t> electron measurement in PHENIX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163512" y="808037"/>
            <a:ext cx="7924800" cy="60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charset="2"/>
              <a:buChar char="q"/>
            </a:pPr>
            <a:r>
              <a:rPr lang="en-US" dirty="0">
                <a:solidFill>
                  <a:srgbClr val="7030A0"/>
                </a:solidFill>
              </a:rPr>
              <a:t>  </a:t>
            </a:r>
            <a:r>
              <a:rPr lang="en-US" dirty="0">
                <a:solidFill>
                  <a:schemeClr val="tx1"/>
                </a:solidFill>
              </a:rPr>
              <a:t>Results shown so far lacks separation of charm </a:t>
            </a:r>
            <a:r>
              <a:rPr lang="en-US" dirty="0" smtClean="0">
                <a:solidFill>
                  <a:schemeClr val="tx1"/>
                </a:solidFill>
              </a:rPr>
              <a:t>and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>
                <a:solidFill>
                  <a:schemeClr val="tx1"/>
                </a:solidFill>
              </a:rPr>
              <a:t>bottom</a:t>
            </a:r>
            <a:r>
              <a:rPr lang="en-US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163512" y="1417637"/>
            <a:ext cx="6096000" cy="8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charset="2"/>
              <a:buChar char="q"/>
            </a:pPr>
            <a:r>
              <a:rPr lang="en-US" dirty="0">
                <a:solidFill>
                  <a:srgbClr val="002060"/>
                </a:solidFill>
              </a:rPr>
              <a:t>  </a:t>
            </a:r>
            <a:r>
              <a:rPr lang="en-US" dirty="0">
                <a:solidFill>
                  <a:schemeClr val="tx1"/>
                </a:solidFill>
              </a:rPr>
              <a:t>More detailed understanding of  energy loss by heavy quarks is possible by </a:t>
            </a:r>
            <a:r>
              <a:rPr lang="en-US" dirty="0" smtClean="0">
                <a:solidFill>
                  <a:schemeClr val="tx1"/>
                </a:solidFill>
              </a:rPr>
              <a:t>studying </a:t>
            </a:r>
            <a:r>
              <a:rPr lang="en-US" dirty="0">
                <a:solidFill>
                  <a:schemeClr val="tx1"/>
                </a:solidFill>
              </a:rPr>
              <a:t>charm and bottom quarks separately (c       </a:t>
            </a:r>
            <a:r>
              <a:rPr lang="en-US" dirty="0" err="1">
                <a:solidFill>
                  <a:schemeClr val="tx1"/>
                </a:solidFill>
              </a:rPr>
              <a:t>e</a:t>
            </a:r>
            <a:r>
              <a:rPr lang="en-US" baseline="30000" dirty="0" err="1">
                <a:solidFill>
                  <a:schemeClr val="tx1"/>
                </a:solidFill>
              </a:rPr>
              <a:t>HF</a:t>
            </a:r>
            <a:r>
              <a:rPr lang="en-US" dirty="0">
                <a:solidFill>
                  <a:schemeClr val="tx1"/>
                </a:solidFill>
              </a:rPr>
              <a:t> and b        </a:t>
            </a:r>
            <a:r>
              <a:rPr lang="en-US" dirty="0" err="1">
                <a:solidFill>
                  <a:schemeClr val="tx1"/>
                </a:solidFill>
              </a:rPr>
              <a:t>e</a:t>
            </a:r>
            <a:r>
              <a:rPr lang="en-US" baseline="30000" dirty="0" err="1">
                <a:solidFill>
                  <a:schemeClr val="tx1"/>
                </a:solidFill>
              </a:rPr>
              <a:t>HF</a:t>
            </a:r>
            <a:r>
              <a:rPr lang="en-US" dirty="0">
                <a:solidFill>
                  <a:schemeClr val="tx1"/>
                </a:solidFill>
              </a:rPr>
              <a:t> )</a:t>
            </a:r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315912" y="2789237"/>
            <a:ext cx="5562600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Vertex  </a:t>
            </a:r>
            <a:r>
              <a:rPr lang="en-US" dirty="0" smtClean="0">
                <a:solidFill>
                  <a:schemeClr val="tx1"/>
                </a:solidFill>
              </a:rPr>
              <a:t>Tracker was </a:t>
            </a:r>
            <a:r>
              <a:rPr lang="en-US" dirty="0">
                <a:solidFill>
                  <a:schemeClr val="tx1"/>
                </a:solidFill>
              </a:rPr>
              <a:t>installed in PHENIX </a:t>
            </a:r>
            <a:r>
              <a:rPr lang="en-US" dirty="0" smtClean="0">
                <a:solidFill>
                  <a:schemeClr val="tx1"/>
                </a:solidFill>
              </a:rPr>
              <a:t> for data </a:t>
            </a:r>
            <a:r>
              <a:rPr lang="en-US" dirty="0">
                <a:solidFill>
                  <a:schemeClr val="tx1"/>
                </a:solidFill>
              </a:rPr>
              <a:t>taking </a:t>
            </a:r>
            <a:r>
              <a:rPr lang="en-US" dirty="0" smtClean="0">
                <a:solidFill>
                  <a:schemeClr val="tx1"/>
                </a:solidFill>
              </a:rPr>
              <a:t>in </a:t>
            </a:r>
            <a:r>
              <a:rPr lang="en-US" dirty="0">
                <a:solidFill>
                  <a:schemeClr val="tx1"/>
                </a:solidFill>
              </a:rPr>
              <a:t>2011 and 2012.</a:t>
            </a:r>
          </a:p>
        </p:txBody>
      </p:sp>
      <p:cxnSp>
        <p:nvCxnSpPr>
          <p:cNvPr id="18438" name="Straight Arrow Connector 10"/>
          <p:cNvCxnSpPr>
            <a:cxnSpLocks noChangeShapeType="1"/>
          </p:cNvCxnSpPr>
          <p:nvPr/>
        </p:nvCxnSpPr>
        <p:spPr bwMode="auto">
          <a:xfrm>
            <a:off x="1611312" y="2103437"/>
            <a:ext cx="3048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439" name="Straight Arrow Connector 11"/>
          <p:cNvCxnSpPr>
            <a:cxnSpLocks noChangeShapeType="1"/>
          </p:cNvCxnSpPr>
          <p:nvPr/>
        </p:nvCxnSpPr>
        <p:spPr bwMode="auto">
          <a:xfrm>
            <a:off x="3059112" y="2103437"/>
            <a:ext cx="3048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184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7112" y="808037"/>
            <a:ext cx="3657600" cy="251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441" name="Down Arrow 14"/>
          <p:cNvSpPr>
            <a:spLocks noChangeArrowheads="1"/>
          </p:cNvSpPr>
          <p:nvPr/>
        </p:nvSpPr>
        <p:spPr bwMode="auto">
          <a:xfrm>
            <a:off x="3211512" y="2332037"/>
            <a:ext cx="228600" cy="38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8442" name="Picture 14" descr="pp500event"/>
          <p:cNvPicPr>
            <a:picLocks noChangeAspect="1" noChangeArrowheads="1"/>
          </p:cNvPicPr>
          <p:nvPr/>
        </p:nvPicPr>
        <p:blipFill>
          <a:blip r:embed="rId3"/>
          <a:srcRect l="740" t="9430" r="740" b="1697"/>
          <a:stretch>
            <a:fillRect/>
          </a:stretch>
        </p:blipFill>
        <p:spPr bwMode="auto">
          <a:xfrm>
            <a:off x="696913" y="4084638"/>
            <a:ext cx="434339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Rectangle 17"/>
          <p:cNvSpPr>
            <a:spLocks noChangeArrowheads="1"/>
          </p:cNvSpPr>
          <p:nvPr/>
        </p:nvSpPr>
        <p:spPr bwMode="auto">
          <a:xfrm>
            <a:off x="239712" y="3475037"/>
            <a:ext cx="4876800" cy="60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VTX </a:t>
            </a:r>
            <a:r>
              <a:rPr lang="en-US" b="1" dirty="0" smtClean="0">
                <a:solidFill>
                  <a:srgbClr val="002060"/>
                </a:solidFill>
              </a:rPr>
              <a:t>RUN-11: </a:t>
            </a:r>
            <a:r>
              <a:rPr lang="en-US" b="1" dirty="0" err="1">
                <a:solidFill>
                  <a:srgbClr val="002060"/>
                </a:solidFill>
              </a:rPr>
              <a:t>p+p</a:t>
            </a:r>
            <a:r>
              <a:rPr lang="en-US" b="1" dirty="0">
                <a:solidFill>
                  <a:srgbClr val="002060"/>
                </a:solidFill>
              </a:rPr>
              <a:t> at </a:t>
            </a:r>
            <a:r>
              <a:rPr lang="en-US" b="1" dirty="0" smtClean="0">
                <a:solidFill>
                  <a:srgbClr val="002060"/>
                </a:solidFill>
              </a:rPr>
              <a:t>500 </a:t>
            </a:r>
            <a:r>
              <a:rPr lang="en-US" b="1" dirty="0" err="1">
                <a:solidFill>
                  <a:srgbClr val="002060"/>
                </a:solidFill>
              </a:rPr>
              <a:t>GeV</a:t>
            </a:r>
            <a:r>
              <a:rPr lang="en-US" b="1" dirty="0">
                <a:solidFill>
                  <a:srgbClr val="002060"/>
                </a:solidFill>
              </a:rPr>
              <a:t>, single </a:t>
            </a:r>
            <a:r>
              <a:rPr lang="en-US" b="1" dirty="0" smtClean="0">
                <a:solidFill>
                  <a:srgbClr val="002060"/>
                </a:solidFill>
              </a:rPr>
              <a:t>event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display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8444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20866F-3C6C-493A-B534-27E71CA55B4E}" type="slidenum">
              <a:rPr lang="en-IN"/>
              <a:pPr/>
              <a:t>14</a:t>
            </a:fld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5041900" y="3475037"/>
            <a:ext cx="5038725" cy="6076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VTX RUN-11: </a:t>
            </a:r>
            <a:r>
              <a:rPr lang="en-US" b="1" dirty="0" err="1" smtClean="0">
                <a:solidFill>
                  <a:srgbClr val="002060"/>
                </a:solidFill>
              </a:rPr>
              <a:t>Au+Au</a:t>
            </a:r>
            <a:r>
              <a:rPr lang="en-US" b="1" dirty="0" smtClean="0">
                <a:solidFill>
                  <a:srgbClr val="002060"/>
                </a:solidFill>
              </a:rPr>
              <a:t> at 200 </a:t>
            </a:r>
            <a:r>
              <a:rPr lang="en-US" b="1" dirty="0" err="1" smtClean="0">
                <a:solidFill>
                  <a:srgbClr val="002060"/>
                </a:solidFill>
              </a:rPr>
              <a:t>GeV</a:t>
            </a:r>
            <a:r>
              <a:rPr lang="en-US" b="1" dirty="0" smtClean="0">
                <a:solidFill>
                  <a:srgbClr val="002060"/>
                </a:solidFill>
              </a:rPr>
              <a:t>, single event display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5" name="Picture 14" descr="Evnt_disp_AuAu_Vtx_run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6512" y="4084637"/>
            <a:ext cx="4735513" cy="3256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512" y="1341437"/>
            <a:ext cx="4811713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タイトル 1"/>
          <p:cNvSpPr>
            <a:spLocks noGrp="1"/>
          </p:cNvSpPr>
          <p:nvPr>
            <p:ph type="title"/>
          </p:nvPr>
        </p:nvSpPr>
        <p:spPr>
          <a:xfrm>
            <a:off x="620713" y="655638"/>
            <a:ext cx="9072562" cy="457200"/>
          </a:xfrm>
        </p:spPr>
        <p:txBody>
          <a:bodyPr/>
          <a:lstStyle/>
          <a:p>
            <a:pPr eaLnBrk="1" hangingPunct="1"/>
            <a:r>
              <a:rPr lang="en-US" altLang="ja-JP" sz="2400" b="1" dirty="0" smtClean="0">
                <a:solidFill>
                  <a:schemeClr val="accent2"/>
                </a:solidFill>
                <a:ea typeface="ＭＳ Ｐゴシック" charset="-128"/>
              </a:rPr>
              <a:t>Electron DCA</a:t>
            </a:r>
            <a:r>
              <a:rPr lang="en-US" altLang="ja-JP" sz="2400" b="1" dirty="0" smtClean="0">
                <a:solidFill>
                  <a:srgbClr val="FF0000"/>
                </a:solidFill>
                <a:ea typeface="ＭＳ Ｐゴシック" charset="-128"/>
              </a:rPr>
              <a:t>  </a:t>
            </a:r>
            <a:r>
              <a:rPr lang="en-US" altLang="ja-JP" sz="2400" b="1" dirty="0" err="1" smtClean="0">
                <a:ea typeface="ＭＳ Ｐゴシック" charset="-128"/>
              </a:rPr>
              <a:t>vs</a:t>
            </a:r>
            <a:r>
              <a:rPr lang="en-US" altLang="ja-JP" sz="2400" b="1" dirty="0" smtClean="0">
                <a:ea typeface="ＭＳ Ｐゴシック" charset="-128"/>
              </a:rPr>
              <a:t> </a:t>
            </a:r>
            <a:r>
              <a:rPr lang="en-US" altLang="ja-JP" sz="2400" b="1" dirty="0" smtClean="0">
                <a:solidFill>
                  <a:srgbClr val="FF0000"/>
                </a:solidFill>
                <a:ea typeface="ＭＳ Ｐゴシック" charset="-128"/>
              </a:rPr>
              <a:t>Charged </a:t>
            </a:r>
            <a:r>
              <a:rPr lang="en-US" altLang="ja-JP" sz="2400" b="1" dirty="0" err="1" smtClean="0">
                <a:solidFill>
                  <a:srgbClr val="FF0000"/>
                </a:solidFill>
                <a:ea typeface="ＭＳ Ｐゴシック" charset="-128"/>
              </a:rPr>
              <a:t>Hadron</a:t>
            </a:r>
            <a:r>
              <a:rPr lang="en-US" altLang="ja-JP" sz="2400" b="1" dirty="0" smtClean="0">
                <a:solidFill>
                  <a:srgbClr val="FF0000"/>
                </a:solidFill>
                <a:ea typeface="ＭＳ Ｐゴシック" charset="-128"/>
              </a:rPr>
              <a:t> DCA</a:t>
            </a:r>
            <a:endParaRPr lang="ja-JP" altLang="en-US" sz="2400" b="1" smtClean="0">
              <a:solidFill>
                <a:srgbClr val="FF0000"/>
              </a:solidFill>
              <a:ea typeface="ＭＳ Ｐゴシック" charset="-128"/>
            </a:endParaRPr>
          </a:p>
        </p:txBody>
      </p:sp>
      <p:sp>
        <p:nvSpPr>
          <p:cNvPr id="1946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40313" y="4541837"/>
            <a:ext cx="4876800" cy="1822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2"/>
              <a:buChar char="q"/>
            </a:pPr>
            <a:r>
              <a:rPr lang="en-US" altLang="ja-JP" sz="2200" dirty="0" smtClean="0">
                <a:ea typeface="ＭＳ Ｐゴシック" charset="-128"/>
              </a:rPr>
              <a:t> DCA distributions of electrons are broader than that of all charged</a:t>
            </a:r>
          </a:p>
          <a:p>
            <a:pPr eaLnBrk="1" hangingPunct="1">
              <a:lnSpc>
                <a:spcPct val="80000"/>
              </a:lnSpc>
              <a:buFont typeface="Wingdings" charset="2"/>
              <a:buChar char="q"/>
            </a:pPr>
            <a:r>
              <a:rPr lang="en-US" altLang="ja-JP" sz="2200" dirty="0" smtClean="0">
                <a:ea typeface="ＭＳ Ｐゴシック" charset="-128"/>
              </a:rPr>
              <a:t>The difference can be due to heavy flavor signal. </a:t>
            </a:r>
          </a:p>
          <a:p>
            <a:pPr eaLnBrk="1" hangingPunct="1">
              <a:lnSpc>
                <a:spcPct val="80000"/>
              </a:lnSpc>
              <a:buFont typeface="Wingdings" charset="2"/>
              <a:buChar char="q"/>
            </a:pPr>
            <a:r>
              <a:rPr lang="en-US" altLang="ja-JP" sz="2200" dirty="0" smtClean="0">
                <a:ea typeface="ＭＳ Ｐゴシック" charset="-128"/>
              </a:rPr>
              <a:t>Large DCA tail : C</a:t>
            </a:r>
            <a:r>
              <a:rPr lang="en-US" altLang="ja-JP" sz="2000" dirty="0" smtClean="0">
                <a:ea typeface="ＭＳ Ｐゴシック" charset="-128"/>
              </a:rPr>
              <a:t>an it be b-signal?</a:t>
            </a:r>
          </a:p>
          <a:p>
            <a:pPr eaLnBrk="1" hangingPunct="1">
              <a:lnSpc>
                <a:spcPct val="80000"/>
              </a:lnSpc>
              <a:buFont typeface="Times New Roman" pitchFamily="16" charset="0"/>
              <a:buNone/>
            </a:pPr>
            <a:endParaRPr lang="en-US" altLang="ja-JP" sz="2200" dirty="0" smtClean="0">
              <a:ea typeface="ＭＳ Ｐゴシック" charset="-128"/>
            </a:endParaRPr>
          </a:p>
        </p:txBody>
      </p:sp>
      <p:sp>
        <p:nvSpPr>
          <p:cNvPr id="19461" name="テキスト ボックス 3"/>
          <p:cNvSpPr txBox="1">
            <a:spLocks noChangeArrowheads="1"/>
          </p:cNvSpPr>
          <p:nvPr/>
        </p:nvSpPr>
        <p:spPr bwMode="auto">
          <a:xfrm>
            <a:off x="1149350" y="1562100"/>
            <a:ext cx="1357313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r>
              <a:rPr lang="en-US" altLang="ja-JP" sz="2200" dirty="0">
                <a:solidFill>
                  <a:schemeClr val="accent2"/>
                </a:solidFill>
                <a:ea typeface="ＭＳ Ｐゴシック" charset="-128"/>
              </a:rPr>
              <a:t>P&gt;1 </a:t>
            </a:r>
            <a:r>
              <a:rPr lang="en-US" altLang="ja-JP" sz="2200" dirty="0" err="1">
                <a:solidFill>
                  <a:schemeClr val="accent2"/>
                </a:solidFill>
                <a:ea typeface="ＭＳ Ｐゴシック" charset="-128"/>
              </a:rPr>
              <a:t>GeV</a:t>
            </a:r>
            <a:endParaRPr lang="ja-JP" altLang="en-US" sz="2200">
              <a:solidFill>
                <a:schemeClr val="accent2"/>
              </a:solidFill>
              <a:ea typeface="ＭＳ Ｐゴシック" charset="-128"/>
            </a:endParaRPr>
          </a:p>
        </p:txBody>
      </p:sp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0313" y="1265238"/>
            <a:ext cx="4819650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テキスト ボックス 8"/>
          <p:cNvSpPr txBox="1">
            <a:spLocks noChangeArrowheads="1"/>
          </p:cNvSpPr>
          <p:nvPr/>
        </p:nvSpPr>
        <p:spPr bwMode="auto">
          <a:xfrm>
            <a:off x="6827838" y="1489075"/>
            <a:ext cx="1355725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r>
              <a:rPr lang="en-US" altLang="ja-JP" sz="2200">
                <a:solidFill>
                  <a:schemeClr val="accent2"/>
                </a:solidFill>
                <a:ea typeface="ＭＳ Ｐゴシック" charset="-128"/>
              </a:rPr>
              <a:t>P&gt;2 GeV</a:t>
            </a:r>
            <a:endParaRPr lang="ja-JP" altLang="en-US" sz="2200">
              <a:solidFill>
                <a:schemeClr val="accent2"/>
              </a:solidFill>
              <a:ea typeface="ＭＳ Ｐゴシック" charset="-128"/>
            </a:endParaRPr>
          </a:p>
        </p:txBody>
      </p:sp>
      <p:sp>
        <p:nvSpPr>
          <p:cNvPr id="19464" name="テキスト ボックス 5"/>
          <p:cNvSpPr txBox="1">
            <a:spLocks noChangeArrowheads="1"/>
          </p:cNvSpPr>
          <p:nvPr/>
        </p:nvSpPr>
        <p:spPr bwMode="auto">
          <a:xfrm>
            <a:off x="2022475" y="2352675"/>
            <a:ext cx="2442952" cy="61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r>
              <a:rPr lang="en-US" altLang="ja-JP" dirty="0">
                <a:solidFill>
                  <a:schemeClr val="accent2"/>
                </a:solidFill>
                <a:ea typeface="ＭＳ Ｐゴシック" charset="-128"/>
              </a:rPr>
              <a:t>Blue: e</a:t>
            </a:r>
          </a:p>
          <a:p>
            <a:r>
              <a:rPr lang="en-US" altLang="ja-JP" dirty="0">
                <a:solidFill>
                  <a:srgbClr val="FF0000"/>
                </a:solidFill>
                <a:ea typeface="ＭＳ Ｐゴシック" charset="-128"/>
              </a:rPr>
              <a:t>Red: charged </a:t>
            </a:r>
            <a:r>
              <a:rPr lang="en-US" altLang="ja-JP" dirty="0" smtClean="0">
                <a:solidFill>
                  <a:srgbClr val="FF0000"/>
                </a:solidFill>
                <a:ea typeface="ＭＳ Ｐゴシック" charset="-128"/>
              </a:rPr>
              <a:t>(x10</a:t>
            </a:r>
            <a:r>
              <a:rPr lang="en-US" altLang="ja-JP" baseline="30000" dirty="0" smtClean="0">
                <a:solidFill>
                  <a:srgbClr val="FF0000"/>
                </a:solidFill>
                <a:ea typeface="ＭＳ Ｐゴシック" charset="-128"/>
              </a:rPr>
              <a:t>-3</a:t>
            </a:r>
            <a:r>
              <a:rPr lang="en-US" altLang="ja-JP" dirty="0" smtClean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ja-JP" dirty="0">
                <a:solidFill>
                  <a:srgbClr val="FF0000"/>
                </a:solidFill>
                <a:ea typeface="ＭＳ Ｐゴシック" charset="-128"/>
              </a:rPr>
              <a:t>)</a:t>
            </a:r>
            <a:endParaRPr lang="ja-JP" altLang="en-US" baseline="30000">
              <a:solidFill>
                <a:srgbClr val="FF0000"/>
              </a:solidFill>
              <a:ea typeface="ＭＳ Ｐゴシック" charset="-128"/>
            </a:endParaRPr>
          </a:p>
        </p:txBody>
      </p:sp>
      <p:sp>
        <p:nvSpPr>
          <p:cNvPr id="19465" name="テキスト ボックス 10"/>
          <p:cNvSpPr txBox="1">
            <a:spLocks noChangeArrowheads="1"/>
          </p:cNvSpPr>
          <p:nvPr/>
        </p:nvSpPr>
        <p:spPr bwMode="auto">
          <a:xfrm>
            <a:off x="6310313" y="2003425"/>
            <a:ext cx="2878969" cy="61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r>
              <a:rPr lang="en-US" altLang="ja-JP" dirty="0">
                <a:solidFill>
                  <a:schemeClr val="accent2"/>
                </a:solidFill>
                <a:ea typeface="ＭＳ Ｐゴシック" charset="-128"/>
              </a:rPr>
              <a:t>Blue: e</a:t>
            </a:r>
          </a:p>
          <a:p>
            <a:r>
              <a:rPr lang="en-US" altLang="ja-JP" dirty="0">
                <a:solidFill>
                  <a:srgbClr val="FF0000"/>
                </a:solidFill>
                <a:ea typeface="ＭＳ Ｐゴシック" charset="-128"/>
              </a:rPr>
              <a:t>Red: charged </a:t>
            </a:r>
            <a:r>
              <a:rPr lang="en-US" altLang="ja-JP" dirty="0" smtClean="0">
                <a:solidFill>
                  <a:srgbClr val="FF0000"/>
                </a:solidFill>
                <a:ea typeface="ＭＳ Ｐゴシック" charset="-128"/>
              </a:rPr>
              <a:t>(x 0.6x </a:t>
            </a:r>
            <a:r>
              <a:rPr lang="en-US" altLang="ja-JP" dirty="0">
                <a:solidFill>
                  <a:srgbClr val="FF0000"/>
                </a:solidFill>
                <a:ea typeface="ＭＳ Ｐゴシック" charset="-128"/>
              </a:rPr>
              <a:t>10</a:t>
            </a:r>
            <a:r>
              <a:rPr lang="en-US" altLang="ja-JP" baseline="30000" dirty="0">
                <a:solidFill>
                  <a:srgbClr val="FF0000"/>
                </a:solidFill>
                <a:ea typeface="ＭＳ Ｐゴシック" charset="-128"/>
              </a:rPr>
              <a:t>-3</a:t>
            </a:r>
            <a:r>
              <a:rPr lang="en-US" altLang="ja-JP" dirty="0">
                <a:solidFill>
                  <a:srgbClr val="FF0000"/>
                </a:solidFill>
                <a:ea typeface="ＭＳ Ｐゴシック" charset="-128"/>
              </a:rPr>
              <a:t>)</a:t>
            </a:r>
            <a:endParaRPr lang="ja-JP" altLang="en-US" baseline="30000">
              <a:solidFill>
                <a:srgbClr val="FF0000"/>
              </a:solidFill>
              <a:ea typeface="ＭＳ Ｐゴシック" charset="-128"/>
            </a:endParaRPr>
          </a:p>
        </p:txBody>
      </p:sp>
      <p:pic>
        <p:nvPicPr>
          <p:cNvPr id="1946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29138"/>
            <a:ext cx="4445000" cy="3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7" name="テキスト ボックス 12"/>
          <p:cNvSpPr txBox="1">
            <a:spLocks noChangeArrowheads="1"/>
          </p:cNvSpPr>
          <p:nvPr/>
        </p:nvSpPr>
        <p:spPr bwMode="auto">
          <a:xfrm>
            <a:off x="1149350" y="4846638"/>
            <a:ext cx="1357313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r>
              <a:rPr lang="en-US" altLang="ja-JP" sz="2200">
                <a:solidFill>
                  <a:schemeClr val="accent2"/>
                </a:solidFill>
                <a:ea typeface="ＭＳ Ｐゴシック" charset="-128"/>
              </a:rPr>
              <a:t>P&gt;3 GeV</a:t>
            </a:r>
            <a:endParaRPr lang="ja-JP" altLang="en-US" sz="2200">
              <a:solidFill>
                <a:schemeClr val="accent2"/>
              </a:solidFill>
              <a:ea typeface="ＭＳ Ｐゴシック" charset="-128"/>
            </a:endParaRPr>
          </a:p>
        </p:txBody>
      </p:sp>
      <p:sp>
        <p:nvSpPr>
          <p:cNvPr id="19468" name="テキスト ボックス 13"/>
          <p:cNvSpPr txBox="1">
            <a:spLocks noChangeArrowheads="1"/>
          </p:cNvSpPr>
          <p:nvPr/>
        </p:nvSpPr>
        <p:spPr bwMode="auto">
          <a:xfrm>
            <a:off x="1387475" y="5308600"/>
            <a:ext cx="2878969" cy="61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r>
              <a:rPr lang="en-US" altLang="ja-JP" dirty="0">
                <a:solidFill>
                  <a:schemeClr val="accent2"/>
                </a:solidFill>
                <a:ea typeface="ＭＳ Ｐゴシック" charset="-128"/>
              </a:rPr>
              <a:t>Blue: e</a:t>
            </a:r>
          </a:p>
          <a:p>
            <a:r>
              <a:rPr lang="en-US" altLang="ja-JP" dirty="0">
                <a:solidFill>
                  <a:srgbClr val="FF0000"/>
                </a:solidFill>
                <a:ea typeface="ＭＳ Ｐゴシック" charset="-128"/>
              </a:rPr>
              <a:t>Red: charged </a:t>
            </a:r>
            <a:r>
              <a:rPr lang="en-US" altLang="ja-JP" dirty="0" smtClean="0">
                <a:solidFill>
                  <a:srgbClr val="FF0000"/>
                </a:solidFill>
                <a:ea typeface="ＭＳ Ｐゴシック" charset="-128"/>
              </a:rPr>
              <a:t>(x 0.6x </a:t>
            </a:r>
            <a:r>
              <a:rPr lang="en-US" altLang="ja-JP" dirty="0">
                <a:solidFill>
                  <a:srgbClr val="FF0000"/>
                </a:solidFill>
                <a:ea typeface="ＭＳ Ｐゴシック" charset="-128"/>
              </a:rPr>
              <a:t>10</a:t>
            </a:r>
            <a:r>
              <a:rPr lang="en-US" altLang="ja-JP" baseline="30000" dirty="0">
                <a:solidFill>
                  <a:srgbClr val="FF0000"/>
                </a:solidFill>
                <a:ea typeface="ＭＳ Ｐゴシック" charset="-128"/>
              </a:rPr>
              <a:t>-3</a:t>
            </a:r>
            <a:r>
              <a:rPr lang="en-US" altLang="ja-JP" dirty="0">
                <a:solidFill>
                  <a:srgbClr val="FF0000"/>
                </a:solidFill>
                <a:ea typeface="ＭＳ Ｐゴシック" charset="-128"/>
              </a:rPr>
              <a:t>)</a:t>
            </a:r>
            <a:endParaRPr lang="ja-JP" altLang="en-US" baseline="30000">
              <a:solidFill>
                <a:srgbClr val="FF0000"/>
              </a:solidFill>
              <a:ea typeface="ＭＳ Ｐゴシック" charset="-128"/>
            </a:endParaRPr>
          </a:p>
        </p:txBody>
      </p:sp>
      <p:sp>
        <p:nvSpPr>
          <p:cNvPr id="19469" name="Rectangle 12"/>
          <p:cNvSpPr>
            <a:spLocks noChangeArrowheads="1"/>
          </p:cNvSpPr>
          <p:nvPr/>
        </p:nvSpPr>
        <p:spPr bwMode="auto">
          <a:xfrm>
            <a:off x="4583113" y="6446837"/>
            <a:ext cx="52578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ja-JP" dirty="0">
                <a:solidFill>
                  <a:srgbClr val="002060"/>
                </a:solidFill>
                <a:ea typeface="ＭＳ Ｐゴシック" charset="-128"/>
              </a:rPr>
              <a:t>Needs comparison with expected shape from MC</a:t>
            </a:r>
            <a:endParaRPr lang="ja-JP" altLang="en-US">
              <a:solidFill>
                <a:srgbClr val="002060"/>
              </a:solidFill>
              <a:ea typeface="ＭＳ Ｐゴシック" charset="-128"/>
            </a:endParaRPr>
          </a:p>
        </p:txBody>
      </p:sp>
      <p:sp>
        <p:nvSpPr>
          <p:cNvPr id="19470" name="Down Arrow 13"/>
          <p:cNvSpPr>
            <a:spLocks noChangeArrowheads="1"/>
          </p:cNvSpPr>
          <p:nvPr/>
        </p:nvSpPr>
        <p:spPr bwMode="auto">
          <a:xfrm>
            <a:off x="7021513" y="6065837"/>
            <a:ext cx="3048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1" name="Rectangle 14"/>
          <p:cNvSpPr>
            <a:spLocks noChangeArrowheads="1"/>
          </p:cNvSpPr>
          <p:nvPr/>
        </p:nvSpPr>
        <p:spPr bwMode="auto">
          <a:xfrm>
            <a:off x="315913" y="198438"/>
            <a:ext cx="976471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 u="sng">
                <a:solidFill>
                  <a:schemeClr val="tx1"/>
                </a:solidFill>
              </a:rPr>
              <a:t>Silicon Vtx performance for Run 11 : </a:t>
            </a:r>
            <a:r>
              <a:rPr lang="en-US" sz="2000" b="1" u="sng">
                <a:solidFill>
                  <a:schemeClr val="tx1"/>
                </a:solidFill>
              </a:rPr>
              <a:t>Charm and Bottom separation</a:t>
            </a:r>
          </a:p>
        </p:txBody>
      </p:sp>
      <p:sp>
        <p:nvSpPr>
          <p:cNvPr id="19472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9459912" y="6980237"/>
            <a:ext cx="354013" cy="354012"/>
          </a:xfrm>
        </p:spPr>
        <p:txBody>
          <a:bodyPr/>
          <a:lstStyle/>
          <a:p>
            <a:fld id="{F6F24027-1B52-4268-82CD-02A72370D0EE}" type="slidenum">
              <a:rPr lang="en-IN"/>
              <a:pPr/>
              <a:t>15</a:t>
            </a:fld>
            <a:endParaRPr lang="en-IN" dirty="0"/>
          </a:p>
        </p:txBody>
      </p:sp>
      <p:sp>
        <p:nvSpPr>
          <p:cNvPr id="17" name="Rectangle 16"/>
          <p:cNvSpPr/>
          <p:nvPr/>
        </p:nvSpPr>
        <p:spPr>
          <a:xfrm>
            <a:off x="5421312" y="6827837"/>
            <a:ext cx="2057400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a typeface="ＭＳ Ｐゴシック" charset="-128"/>
              </a:rPr>
              <a:t>STAY TUNED !!!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0E9D8"/>
            </a:gs>
            <a:gs pos="100000">
              <a:srgbClr val="9D998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392113" y="274638"/>
            <a:ext cx="9059862" cy="404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800" tIns="50400" rIns="100800" bIns="100800" anchor="b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sz="4000" b="1">
                <a:solidFill>
                  <a:srgbClr val="000000"/>
                </a:solidFill>
                <a:latin typeface="Franklin Gothic Book" pitchFamily="32" charset="0"/>
              </a:rPr>
              <a:t>Summary</a:t>
            </a: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63512" y="884237"/>
            <a:ext cx="9677400" cy="472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IN" sz="2600" b="1" dirty="0">
              <a:solidFill>
                <a:srgbClr val="000000"/>
              </a:solidFill>
            </a:endParaRPr>
          </a:p>
          <a:p>
            <a:pPr>
              <a:buFont typeface="Wingdings" charset="2"/>
              <a:buChar char="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sz="2600" b="1" dirty="0" smtClean="0">
                <a:solidFill>
                  <a:srgbClr val="000000"/>
                </a:solidFill>
              </a:rPr>
              <a:t> Improved </a:t>
            </a:r>
            <a:r>
              <a:rPr lang="en-IN" sz="2600" b="1" dirty="0" err="1" smtClean="0">
                <a:solidFill>
                  <a:srgbClr val="000000"/>
                </a:solidFill>
              </a:rPr>
              <a:t>p+p</a:t>
            </a:r>
            <a:r>
              <a:rPr lang="en-IN" sz="2600" b="1" dirty="0" smtClean="0">
                <a:solidFill>
                  <a:srgbClr val="000000"/>
                </a:solidFill>
              </a:rPr>
              <a:t>  </a:t>
            </a:r>
            <a:r>
              <a:rPr lang="en-IN" sz="2600" b="1" dirty="0">
                <a:solidFill>
                  <a:srgbClr val="000000"/>
                </a:solidFill>
              </a:rPr>
              <a:t>baseline.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IN" sz="2600" b="1" dirty="0">
              <a:solidFill>
                <a:srgbClr val="000000"/>
              </a:solidFill>
            </a:endParaRPr>
          </a:p>
          <a:p>
            <a:pPr>
              <a:buFont typeface="Wingdings" charset="2"/>
              <a:buChar char="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sz="2600" b="1" dirty="0" smtClean="0">
                <a:solidFill>
                  <a:srgbClr val="000000"/>
                </a:solidFill>
              </a:rPr>
              <a:t> Flow </a:t>
            </a:r>
            <a:r>
              <a:rPr lang="en-IN" sz="2600" b="1" dirty="0">
                <a:solidFill>
                  <a:srgbClr val="000000"/>
                </a:solidFill>
              </a:rPr>
              <a:t>of heavy </a:t>
            </a:r>
            <a:r>
              <a:rPr lang="en-IN" sz="2600" b="1" dirty="0" err="1" smtClean="0">
                <a:solidFill>
                  <a:srgbClr val="000000"/>
                </a:solidFill>
              </a:rPr>
              <a:t>flavor</a:t>
            </a:r>
            <a:r>
              <a:rPr lang="en-IN" sz="2600" b="1" dirty="0" smtClean="0">
                <a:solidFill>
                  <a:srgbClr val="000000"/>
                </a:solidFill>
              </a:rPr>
              <a:t> in </a:t>
            </a:r>
            <a:r>
              <a:rPr lang="en-IN" sz="2600" b="1" dirty="0" err="1" smtClean="0">
                <a:solidFill>
                  <a:srgbClr val="000000"/>
                </a:solidFill>
              </a:rPr>
              <a:t>Au+Au</a:t>
            </a:r>
            <a:r>
              <a:rPr lang="en-IN" sz="2600" b="1" dirty="0" smtClean="0">
                <a:solidFill>
                  <a:srgbClr val="000000"/>
                </a:solidFill>
              </a:rPr>
              <a:t> at 62.4 </a:t>
            </a:r>
            <a:r>
              <a:rPr lang="en-IN" sz="2600" b="1" dirty="0" err="1" smtClean="0">
                <a:solidFill>
                  <a:srgbClr val="000000"/>
                </a:solidFill>
              </a:rPr>
              <a:t>GeV</a:t>
            </a:r>
            <a:r>
              <a:rPr lang="en-IN" sz="2600" b="1" dirty="0" smtClean="0">
                <a:solidFill>
                  <a:srgbClr val="000000"/>
                </a:solidFill>
              </a:rPr>
              <a:t>. </a:t>
            </a:r>
            <a:endParaRPr lang="en-IN" sz="2600" b="1" dirty="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IN" sz="2600" b="1" dirty="0">
              <a:solidFill>
                <a:srgbClr val="000000"/>
              </a:solidFill>
            </a:endParaRPr>
          </a:p>
          <a:p>
            <a:pPr>
              <a:buFont typeface="Wingdings" charset="2"/>
              <a:buChar char="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sz="2600" b="1" dirty="0">
                <a:solidFill>
                  <a:srgbClr val="000000"/>
                </a:solidFill>
              </a:rPr>
              <a:t> </a:t>
            </a:r>
            <a:r>
              <a:rPr lang="en-IN" sz="2600" b="1" dirty="0" err="1">
                <a:solidFill>
                  <a:srgbClr val="000000"/>
                </a:solidFill>
              </a:rPr>
              <a:t>d+Au</a:t>
            </a:r>
            <a:r>
              <a:rPr lang="en-IN" sz="2600" b="1" dirty="0">
                <a:solidFill>
                  <a:srgbClr val="000000"/>
                </a:solidFill>
              </a:rPr>
              <a:t>  </a:t>
            </a:r>
            <a:r>
              <a:rPr lang="en-IN" sz="2600" b="1" dirty="0" smtClean="0">
                <a:solidFill>
                  <a:srgbClr val="000000"/>
                </a:solidFill>
              </a:rPr>
              <a:t>for </a:t>
            </a:r>
            <a:r>
              <a:rPr lang="en-IN" sz="2600" b="1" dirty="0">
                <a:solidFill>
                  <a:srgbClr val="000000"/>
                </a:solidFill>
              </a:rPr>
              <a:t>CNM </a:t>
            </a:r>
            <a:r>
              <a:rPr lang="en-IN" sz="2600" b="1" dirty="0" smtClean="0">
                <a:solidFill>
                  <a:srgbClr val="000000"/>
                </a:solidFill>
              </a:rPr>
              <a:t>effects.</a:t>
            </a:r>
            <a:endParaRPr lang="en-IN" sz="2600" b="1" dirty="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IN" sz="2600" b="1" dirty="0">
              <a:solidFill>
                <a:srgbClr val="000000"/>
              </a:solidFill>
            </a:endParaRPr>
          </a:p>
          <a:p>
            <a:pPr>
              <a:buFont typeface="Wingdings" charset="2"/>
              <a:buChar char="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sz="2600" b="1" dirty="0">
                <a:solidFill>
                  <a:srgbClr val="000000"/>
                </a:solidFill>
              </a:rPr>
              <a:t> </a:t>
            </a:r>
            <a:r>
              <a:rPr lang="en-IN" sz="2600" b="1" dirty="0" err="1">
                <a:solidFill>
                  <a:srgbClr val="000000"/>
                </a:solidFill>
              </a:rPr>
              <a:t>Cu+Cu</a:t>
            </a:r>
            <a:r>
              <a:rPr lang="en-IN" sz="2600" b="1" dirty="0">
                <a:solidFill>
                  <a:srgbClr val="000000"/>
                </a:solidFill>
              </a:rPr>
              <a:t> </a:t>
            </a:r>
            <a:r>
              <a:rPr lang="en-IN" sz="2600" b="1" dirty="0" smtClean="0">
                <a:solidFill>
                  <a:srgbClr val="000000"/>
                </a:solidFill>
              </a:rPr>
              <a:t>covered </a:t>
            </a:r>
            <a:r>
              <a:rPr lang="en-IN" sz="2600" b="1" dirty="0">
                <a:solidFill>
                  <a:srgbClr val="000000"/>
                </a:solidFill>
              </a:rPr>
              <a:t>the </a:t>
            </a:r>
            <a:r>
              <a:rPr lang="en-IN" sz="2600" b="1" dirty="0" err="1">
                <a:solidFill>
                  <a:srgbClr val="000000"/>
                </a:solidFill>
              </a:rPr>
              <a:t>N</a:t>
            </a:r>
            <a:r>
              <a:rPr lang="en-IN" sz="2600" b="1" baseline="-25000" dirty="0" err="1">
                <a:solidFill>
                  <a:srgbClr val="000000"/>
                </a:solidFill>
              </a:rPr>
              <a:t>coll</a:t>
            </a:r>
            <a:r>
              <a:rPr lang="en-IN" sz="2600" b="1" dirty="0">
                <a:solidFill>
                  <a:srgbClr val="000000"/>
                </a:solidFill>
              </a:rPr>
              <a:t> region </a:t>
            </a:r>
            <a:r>
              <a:rPr lang="en-IN" sz="2600" b="1" dirty="0" smtClean="0">
                <a:solidFill>
                  <a:srgbClr val="000000"/>
                </a:solidFill>
              </a:rPr>
              <a:t>between </a:t>
            </a:r>
            <a:r>
              <a:rPr lang="en-IN" sz="2600" b="1" dirty="0" err="1" smtClean="0">
                <a:solidFill>
                  <a:srgbClr val="000000"/>
                </a:solidFill>
              </a:rPr>
              <a:t>d+Au</a:t>
            </a:r>
            <a:r>
              <a:rPr lang="en-IN" sz="2600" b="1" dirty="0" smtClean="0">
                <a:solidFill>
                  <a:srgbClr val="000000"/>
                </a:solidFill>
              </a:rPr>
              <a:t> </a:t>
            </a:r>
            <a:r>
              <a:rPr lang="en-IN" sz="2600" b="1" dirty="0">
                <a:solidFill>
                  <a:srgbClr val="000000"/>
                </a:solidFill>
              </a:rPr>
              <a:t>and </a:t>
            </a:r>
            <a:r>
              <a:rPr lang="en-IN" sz="2600" b="1" dirty="0" err="1">
                <a:solidFill>
                  <a:srgbClr val="000000"/>
                </a:solidFill>
              </a:rPr>
              <a:t>Au+Au</a:t>
            </a:r>
            <a:r>
              <a:rPr lang="en-IN" sz="2600" b="1" dirty="0">
                <a:solidFill>
                  <a:srgbClr val="000000"/>
                </a:solidFill>
              </a:rPr>
              <a:t>.</a:t>
            </a:r>
          </a:p>
          <a:p>
            <a:pPr>
              <a:buFont typeface="Wingdings" charset="2"/>
              <a:buChar char="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IN" sz="2600" b="1" dirty="0">
              <a:solidFill>
                <a:srgbClr val="000000"/>
              </a:solidFill>
            </a:endParaRPr>
          </a:p>
          <a:p>
            <a:pPr>
              <a:buFont typeface="Wingdings" charset="2"/>
              <a:buChar char="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sz="2600" b="1" dirty="0">
                <a:solidFill>
                  <a:srgbClr val="000000"/>
                </a:solidFill>
              </a:rPr>
              <a:t> </a:t>
            </a:r>
            <a:r>
              <a:rPr lang="en-IN" sz="2600" b="1" dirty="0" smtClean="0">
                <a:solidFill>
                  <a:srgbClr val="000000"/>
                </a:solidFill>
              </a:rPr>
              <a:t>Vertex </a:t>
            </a:r>
            <a:r>
              <a:rPr lang="en-IN" sz="2600" b="1" dirty="0">
                <a:solidFill>
                  <a:srgbClr val="000000"/>
                </a:solidFill>
              </a:rPr>
              <a:t>Tracker will give </a:t>
            </a:r>
            <a:r>
              <a:rPr lang="en-IN" sz="2600" b="1" dirty="0" smtClean="0">
                <a:solidFill>
                  <a:srgbClr val="000000"/>
                </a:solidFill>
              </a:rPr>
              <a:t>precise independent  </a:t>
            </a:r>
            <a:r>
              <a:rPr lang="en-IN" sz="2600" b="1" dirty="0">
                <a:solidFill>
                  <a:srgbClr val="000000"/>
                </a:solidFill>
              </a:rPr>
              <a:t>measurement </a:t>
            </a:r>
            <a:r>
              <a:rPr lang="en-IN" sz="2600" b="1" dirty="0" smtClean="0">
                <a:solidFill>
                  <a:srgbClr val="000000"/>
                </a:solidFill>
              </a:rPr>
              <a:t>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sz="2600" b="1" dirty="0" smtClean="0">
                <a:solidFill>
                  <a:srgbClr val="000000"/>
                </a:solidFill>
              </a:rPr>
              <a:t>     from </a:t>
            </a:r>
            <a:r>
              <a:rPr lang="en-IN" sz="2600" b="1" dirty="0">
                <a:solidFill>
                  <a:srgbClr val="000000"/>
                </a:solidFill>
              </a:rPr>
              <a:t>charm and </a:t>
            </a:r>
            <a:r>
              <a:rPr lang="en-IN" sz="2600" b="1" dirty="0" smtClean="0">
                <a:solidFill>
                  <a:srgbClr val="000000"/>
                </a:solidFill>
              </a:rPr>
              <a:t>bottom. </a:t>
            </a:r>
            <a:endParaRPr lang="en-IN" sz="2600" b="1" dirty="0">
              <a:solidFill>
                <a:srgbClr val="000000"/>
              </a:solidFill>
            </a:endParaRPr>
          </a:p>
        </p:txBody>
      </p:sp>
      <p:sp>
        <p:nvSpPr>
          <p:cNvPr id="20484" name="Oval 3"/>
          <p:cNvSpPr>
            <a:spLocks noChangeArrowheads="1"/>
          </p:cNvSpPr>
          <p:nvPr/>
        </p:nvSpPr>
        <p:spPr bwMode="auto">
          <a:xfrm>
            <a:off x="9577388" y="7056438"/>
            <a:ext cx="503237" cy="503237"/>
          </a:xfrm>
          <a:prstGeom prst="ellipse">
            <a:avLst/>
          </a:prstGeom>
          <a:solidFill>
            <a:srgbClr val="D34817"/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62A3C39-BBCA-412E-957F-213677651F3C}" type="slidenum">
              <a:rPr lang="en-IN" sz="1500">
                <a:solidFill>
                  <a:srgbClr val="FFFFFF"/>
                </a:solidFill>
                <a:latin typeface="Franklin Gothic Book" pitchFamily="32" charset="0"/>
              </a:rPr>
              <a:pPr algn="ctr" hangingPunct="1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16</a:t>
            </a:fld>
            <a:endParaRPr lang="en-IN" sz="1500">
              <a:solidFill>
                <a:srgbClr val="FFFFFF"/>
              </a:solidFill>
              <a:latin typeface="Franklin Gothic Book" pitchFamily="32" charset="0"/>
            </a:endParaRPr>
          </a:p>
        </p:txBody>
      </p:sp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208838"/>
            <a:ext cx="1679575" cy="350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0E9D8"/>
            </a:gs>
            <a:gs pos="100000">
              <a:srgbClr val="9D998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576263" y="2735263"/>
            <a:ext cx="9061450" cy="1252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800" tIns="50400" rIns="100800" bIns="100800" anchor="b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sz="4400">
                <a:solidFill>
                  <a:srgbClr val="696464"/>
                </a:solidFill>
                <a:latin typeface="Franklin Gothic Book" pitchFamily="32" charset="0"/>
              </a:rPr>
              <a:t>Backup</a:t>
            </a:r>
          </a:p>
        </p:txBody>
      </p:sp>
      <p:sp>
        <p:nvSpPr>
          <p:cNvPr id="21507" name="Oval 2"/>
          <p:cNvSpPr>
            <a:spLocks noChangeArrowheads="1"/>
          </p:cNvSpPr>
          <p:nvPr/>
        </p:nvSpPr>
        <p:spPr bwMode="auto">
          <a:xfrm>
            <a:off x="161925" y="6845300"/>
            <a:ext cx="503238" cy="504825"/>
          </a:xfrm>
          <a:prstGeom prst="ellipse">
            <a:avLst/>
          </a:prstGeom>
          <a:solidFill>
            <a:srgbClr val="D34817"/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AD8F461-A700-4399-807A-D521F675694B}" type="slidenum">
              <a:rPr lang="en-IN" sz="1500">
                <a:solidFill>
                  <a:srgbClr val="FFFFFF"/>
                </a:solidFill>
                <a:latin typeface="Franklin Gothic Book" pitchFamily="32" charset="0"/>
              </a:rPr>
              <a:pPr algn="ctr" hangingPunct="1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17</a:t>
            </a:fld>
            <a:endParaRPr lang="en-IN" sz="1500">
              <a:solidFill>
                <a:srgbClr val="FFFFFF"/>
              </a:solidFill>
              <a:latin typeface="Franklin Gothic Book" pitchFamily="32" charset="0"/>
            </a:endParaRP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056438"/>
            <a:ext cx="1679575" cy="503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0E9D8"/>
            </a:gs>
            <a:gs pos="100000">
              <a:srgbClr val="9D998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287338" y="215900"/>
            <a:ext cx="8928100" cy="614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800" tIns="50400" rIns="100800" bIns="100800" anchor="b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sz="2800" b="1">
                <a:solidFill>
                  <a:srgbClr val="696464"/>
                </a:solidFill>
                <a:latin typeface="Franklin Gothic Book" pitchFamily="32" charset="0"/>
              </a:rPr>
              <a:t>Heavy flavor from Au +Au 62.4 GeV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38" y="1008063"/>
            <a:ext cx="5126037" cy="504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0313" y="1079500"/>
            <a:ext cx="4967287" cy="4910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738" y="1395413"/>
            <a:ext cx="4676775" cy="4652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2534" name="Oval 5"/>
          <p:cNvSpPr>
            <a:spLocks noChangeArrowheads="1"/>
          </p:cNvSpPr>
          <p:nvPr/>
        </p:nvSpPr>
        <p:spPr bwMode="auto">
          <a:xfrm>
            <a:off x="9383713" y="7056438"/>
            <a:ext cx="503237" cy="503237"/>
          </a:xfrm>
          <a:prstGeom prst="ellipse">
            <a:avLst/>
          </a:prstGeom>
          <a:solidFill>
            <a:srgbClr val="D34817"/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A2BD61D-E186-4558-9080-16D6D5C32841}" type="slidenum">
              <a:rPr lang="en-IN" sz="1500">
                <a:solidFill>
                  <a:srgbClr val="FFFFFF"/>
                </a:solidFill>
                <a:latin typeface="Franklin Gothic Book" pitchFamily="32" charset="0"/>
              </a:rPr>
              <a:pPr algn="ctr" hangingPunct="1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18</a:t>
            </a:fld>
            <a:endParaRPr lang="en-IN" sz="1500">
              <a:solidFill>
                <a:srgbClr val="FFFFFF"/>
              </a:solidFill>
              <a:latin typeface="Franklin Gothic Book" pitchFamily="32" charset="0"/>
            </a:endParaRPr>
          </a:p>
        </p:txBody>
      </p:sp>
      <p:pic>
        <p:nvPicPr>
          <p:cNvPr id="22535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7056438"/>
            <a:ext cx="1679575" cy="503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0E9D8"/>
            </a:gs>
            <a:gs pos="100000">
              <a:srgbClr val="9D998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503238" y="115888"/>
            <a:ext cx="906145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800" tIns="50400" rIns="100800" bIns="100800" anchor="b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sz="2300" b="1" dirty="0">
                <a:solidFill>
                  <a:srgbClr val="696464"/>
                </a:solidFill>
                <a:latin typeface="Franklin Gothic Book" pitchFamily="32" charset="0"/>
              </a:rPr>
              <a:t>RdA in semi-central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8063" y="1511300"/>
            <a:ext cx="8280400" cy="4824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556" name="Oval 3"/>
          <p:cNvSpPr>
            <a:spLocks noChangeArrowheads="1"/>
          </p:cNvSpPr>
          <p:nvPr/>
        </p:nvSpPr>
        <p:spPr bwMode="auto">
          <a:xfrm>
            <a:off x="9577388" y="7056438"/>
            <a:ext cx="503237" cy="503237"/>
          </a:xfrm>
          <a:prstGeom prst="ellipse">
            <a:avLst/>
          </a:prstGeom>
          <a:solidFill>
            <a:srgbClr val="D34817"/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6504F47-1772-49B7-BC10-41B449A7087B}" type="slidenum">
              <a:rPr lang="en-IN" sz="1500">
                <a:solidFill>
                  <a:srgbClr val="FFFFFF"/>
                </a:solidFill>
                <a:latin typeface="Franklin Gothic Book" pitchFamily="32" charset="0"/>
              </a:rPr>
              <a:pPr algn="ctr" hangingPunct="1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19</a:t>
            </a:fld>
            <a:endParaRPr lang="en-IN" sz="1500">
              <a:solidFill>
                <a:srgbClr val="FFFFFF"/>
              </a:solidFill>
              <a:latin typeface="Franklin Gothic Book" pitchFamily="32" charset="0"/>
            </a:endParaRPr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056438"/>
            <a:ext cx="1679575" cy="503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0E9D8"/>
            </a:gs>
            <a:gs pos="100000">
              <a:srgbClr val="9D998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360363" y="47625"/>
            <a:ext cx="943292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800" tIns="50400" rIns="100800" bIns="100800" anchor="b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IN" sz="2000" b="1" u="sng" dirty="0">
                <a:solidFill>
                  <a:schemeClr val="tx1"/>
                </a:solidFill>
                <a:latin typeface="Franklin Gothic Book" pitchFamily="32" charset="0"/>
              </a:rPr>
              <a:t>Heavy </a:t>
            </a:r>
            <a:r>
              <a:rPr lang="en-IN" sz="2000" b="1" u="sng" dirty="0" err="1" smtClean="0">
                <a:solidFill>
                  <a:schemeClr val="tx1"/>
                </a:solidFill>
                <a:latin typeface="Franklin Gothic Book" pitchFamily="32" charset="0"/>
              </a:rPr>
              <a:t>flavor</a:t>
            </a:r>
            <a:r>
              <a:rPr lang="en-IN" sz="2000" b="1" u="sng" dirty="0" smtClean="0">
                <a:solidFill>
                  <a:schemeClr val="tx1"/>
                </a:solidFill>
                <a:latin typeface="Franklin Gothic Book" pitchFamily="32" charset="0"/>
              </a:rPr>
              <a:t>  hadrons </a:t>
            </a:r>
            <a:r>
              <a:rPr lang="en-IN" sz="2000" b="1" u="sng" dirty="0">
                <a:solidFill>
                  <a:schemeClr val="tx1"/>
                </a:solidFill>
                <a:latin typeface="Franklin Gothic Book" pitchFamily="32" charset="0"/>
              </a:rPr>
              <a:t>measurement in PHENIX</a:t>
            </a:r>
          </a:p>
        </p:txBody>
      </p:sp>
      <p:sp>
        <p:nvSpPr>
          <p:cNvPr id="8195" name="Oval 2"/>
          <p:cNvSpPr>
            <a:spLocks noChangeArrowheads="1"/>
          </p:cNvSpPr>
          <p:nvPr/>
        </p:nvSpPr>
        <p:spPr bwMode="auto">
          <a:xfrm>
            <a:off x="161925" y="6845300"/>
            <a:ext cx="503238" cy="504825"/>
          </a:xfrm>
          <a:prstGeom prst="ellipse">
            <a:avLst/>
          </a:prstGeom>
          <a:solidFill>
            <a:srgbClr val="D34817"/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98E168E-6207-4531-9E95-4F4BFBEFCFF3}" type="slidenum">
              <a:rPr lang="en-US" sz="1500">
                <a:solidFill>
                  <a:srgbClr val="FFFFFF"/>
                </a:solidFill>
                <a:latin typeface="Franklin Gothic Book" pitchFamily="32" charset="0"/>
              </a:rPr>
              <a:pPr algn="ctr" hangingPunct="1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en-US" sz="1500">
              <a:solidFill>
                <a:srgbClr val="FFFFFF"/>
              </a:solidFill>
              <a:latin typeface="Franklin Gothic Book" pitchFamily="32" charset="0"/>
            </a:endParaRP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2613" y="576263"/>
            <a:ext cx="5400675" cy="2087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360363" y="1079500"/>
            <a:ext cx="3743325" cy="601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>
                <a:solidFill>
                  <a:srgbClr val="000000"/>
                </a:solidFill>
                <a:cs typeface="Arial Unicode MS" pitchFamily="32" charset="0"/>
              </a:rPr>
              <a:t>Measured mainly by semi-</a:t>
            </a:r>
            <a:r>
              <a:rPr lang="en-US" dirty="0" err="1">
                <a:solidFill>
                  <a:srgbClr val="000000"/>
                </a:solidFill>
                <a:cs typeface="Arial Unicode MS" pitchFamily="32" charset="0"/>
              </a:rPr>
              <a:t>leptonic</a:t>
            </a:r>
            <a:r>
              <a:rPr lang="en-US" dirty="0">
                <a:solidFill>
                  <a:srgbClr val="000000"/>
                </a:solidFill>
                <a:cs typeface="Arial Unicode MS" pitchFamily="32" charset="0"/>
              </a:rPr>
              <a:t> decay of D or B </a:t>
            </a:r>
            <a:r>
              <a:rPr lang="en-US" dirty="0" smtClean="0">
                <a:solidFill>
                  <a:srgbClr val="000000"/>
                </a:solidFill>
                <a:cs typeface="Arial Unicode MS" pitchFamily="32" charset="0"/>
              </a:rPr>
              <a:t>mesons</a:t>
            </a:r>
            <a:r>
              <a:rPr lang="en-US" dirty="0">
                <a:solidFill>
                  <a:srgbClr val="000000"/>
                </a:solidFill>
                <a:cs typeface="Arial Unicode MS" pitchFamily="32" charset="0"/>
              </a:rPr>
              <a:t>. </a:t>
            </a:r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392112" y="1036637"/>
            <a:ext cx="3600450" cy="792162"/>
          </a:xfrm>
          <a:prstGeom prst="rect">
            <a:avLst/>
          </a:prstGeom>
          <a:solidFill>
            <a:srgbClr val="CFE7E5">
              <a:alpha val="0"/>
            </a:srgbClr>
          </a:solidFill>
          <a:ln w="360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360363" y="2735263"/>
            <a:ext cx="9864725" cy="619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dirty="0">
                <a:solidFill>
                  <a:srgbClr val="000000"/>
                </a:solidFill>
                <a:cs typeface="Arial Unicode MS" pitchFamily="32" charset="0"/>
              </a:rPr>
              <a:t>  (e</a:t>
            </a:r>
            <a:r>
              <a:rPr lang="en-US" b="1" baseline="33000" dirty="0">
                <a:solidFill>
                  <a:srgbClr val="000000"/>
                </a:solidFill>
                <a:cs typeface="Arial Unicode MS" pitchFamily="32" charset="0"/>
              </a:rPr>
              <a:t>+/-</a:t>
            </a:r>
            <a:r>
              <a:rPr lang="en-US" dirty="0">
                <a:solidFill>
                  <a:srgbClr val="000000"/>
                </a:solidFill>
                <a:cs typeface="Arial Unicode MS" pitchFamily="32" charset="0"/>
              </a:rPr>
              <a:t>) from heavy flavor detected in mid rapidity region [ | </a:t>
            </a:r>
            <a:r>
              <a:rPr lang="en-US" dirty="0" smtClean="0">
                <a:solidFill>
                  <a:srgbClr val="000000"/>
                </a:solidFill>
                <a:cs typeface="Arial Unicode MS" pitchFamily="32" charset="0"/>
              </a:rPr>
              <a:t>ɳ </a:t>
            </a:r>
            <a:r>
              <a:rPr lang="en-US" dirty="0">
                <a:solidFill>
                  <a:srgbClr val="000000"/>
                </a:solidFill>
                <a:cs typeface="Arial Unicode MS" pitchFamily="32" charset="0"/>
              </a:rPr>
              <a:t>| &lt; 0.35 ] in PHENIX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dirty="0">
                <a:solidFill>
                  <a:srgbClr val="000000"/>
                </a:solidFill>
                <a:cs typeface="Arial Unicode MS" pitchFamily="32" charset="0"/>
              </a:rPr>
              <a:t>  (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μ</a:t>
            </a:r>
            <a:r>
              <a:rPr lang="en-US" b="1" baseline="33000" dirty="0">
                <a:solidFill>
                  <a:srgbClr val="000000"/>
                </a:solidFill>
                <a:cs typeface="Arial" charset="0"/>
              </a:rPr>
              <a:t>+/-</a:t>
            </a:r>
            <a:r>
              <a:rPr lang="en-US" dirty="0">
                <a:solidFill>
                  <a:srgbClr val="000000"/>
                </a:solidFill>
                <a:cs typeface="Arial Unicode MS" pitchFamily="32" charset="0"/>
              </a:rPr>
              <a:t>) from heavy flavor detected in forward and backward rapidity region [ </a:t>
            </a:r>
            <a:r>
              <a:rPr lang="en-US" dirty="0" smtClean="0">
                <a:solidFill>
                  <a:srgbClr val="000000"/>
                </a:solidFill>
                <a:cs typeface="Arial Unicode MS" pitchFamily="32" charset="0"/>
              </a:rPr>
              <a:t>1.4 </a:t>
            </a:r>
            <a:r>
              <a:rPr lang="en-US" dirty="0">
                <a:solidFill>
                  <a:srgbClr val="000000"/>
                </a:solidFill>
                <a:cs typeface="Arial Unicode MS" pitchFamily="32" charset="0"/>
              </a:rPr>
              <a:t>&lt; </a:t>
            </a:r>
            <a:r>
              <a:rPr lang="en-US" dirty="0" smtClean="0">
                <a:solidFill>
                  <a:srgbClr val="000000"/>
                </a:solidFill>
                <a:cs typeface="Arial Unicode MS" pitchFamily="32" charset="0"/>
              </a:rPr>
              <a:t>| ɳ 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|</a:t>
            </a:r>
            <a:r>
              <a:rPr lang="en-US" dirty="0" smtClean="0">
                <a:solidFill>
                  <a:srgbClr val="000000"/>
                </a:solidFill>
                <a:cs typeface="Arial Unicode MS" pitchFamily="32" charset="0"/>
              </a:rPr>
              <a:t> </a:t>
            </a:r>
            <a:r>
              <a:rPr lang="en-US" dirty="0">
                <a:solidFill>
                  <a:srgbClr val="000000"/>
                </a:solidFill>
                <a:cs typeface="Arial Unicode MS" pitchFamily="32" charset="0"/>
              </a:rPr>
              <a:t>&lt; </a:t>
            </a:r>
            <a:r>
              <a:rPr lang="en-US" dirty="0" smtClean="0">
                <a:solidFill>
                  <a:srgbClr val="000000"/>
                </a:solidFill>
                <a:cs typeface="Arial Unicode MS" pitchFamily="32" charset="0"/>
              </a:rPr>
              <a:t>1.9]</a:t>
            </a:r>
            <a:endParaRPr lang="en-US" dirty="0">
              <a:solidFill>
                <a:srgbClr val="000000"/>
              </a:solidFill>
              <a:cs typeface="Arial Unicode MS" pitchFamily="32" charset="0"/>
            </a:endParaRPr>
          </a:p>
        </p:txBody>
      </p:sp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544512" y="2789237"/>
            <a:ext cx="9215437" cy="601662"/>
          </a:xfrm>
          <a:prstGeom prst="rect">
            <a:avLst/>
          </a:prstGeom>
          <a:solidFill>
            <a:srgbClr val="CFE7E5">
              <a:alpha val="0"/>
            </a:srgbClr>
          </a:solidFill>
          <a:ln w="360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Oval 8"/>
          <p:cNvSpPr>
            <a:spLocks noChangeArrowheads="1"/>
          </p:cNvSpPr>
          <p:nvPr/>
        </p:nvSpPr>
        <p:spPr bwMode="auto">
          <a:xfrm>
            <a:off x="4535488" y="2087563"/>
            <a:ext cx="360362" cy="360362"/>
          </a:xfrm>
          <a:prstGeom prst="ellipse">
            <a:avLst/>
          </a:prstGeom>
          <a:solidFill>
            <a:srgbClr val="CFE7E5">
              <a:alpha val="0"/>
            </a:srgbClr>
          </a:solidFill>
          <a:ln w="360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720725" y="3573463"/>
            <a:ext cx="8928100" cy="601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4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>
                <a:solidFill>
                  <a:srgbClr val="000000"/>
                </a:solidFill>
                <a:cs typeface="Arial Unicode MS" pitchFamily="32" charset="0"/>
              </a:rPr>
              <a:t>Measurement of e+&amp;e- from open heavy flavor decay has been done by PHENIX in broad range of collision species 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720725" y="3573463"/>
            <a:ext cx="8856663" cy="601662"/>
          </a:xfrm>
          <a:prstGeom prst="rect">
            <a:avLst/>
          </a:prstGeom>
          <a:solidFill>
            <a:srgbClr val="CFE7E5">
              <a:alpha val="0"/>
            </a:srgbClr>
          </a:solidFill>
          <a:ln w="36000">
            <a:solidFill>
              <a:srgbClr val="4C1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4751388" y="4202113"/>
            <a:ext cx="215900" cy="261937"/>
          </a:xfrm>
          <a:prstGeom prst="downArrow">
            <a:avLst>
              <a:gd name="adj1" fmla="val 50000"/>
              <a:gd name="adj2" fmla="val 30331"/>
            </a:avLst>
          </a:prstGeom>
          <a:solidFill>
            <a:srgbClr val="800000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AutoShape 12"/>
          <p:cNvSpPr>
            <a:spLocks noChangeArrowheads="1"/>
          </p:cNvSpPr>
          <p:nvPr/>
        </p:nvSpPr>
        <p:spPr bwMode="auto">
          <a:xfrm>
            <a:off x="4679950" y="2447925"/>
            <a:ext cx="144463" cy="319088"/>
          </a:xfrm>
          <a:prstGeom prst="downArrow">
            <a:avLst>
              <a:gd name="adj1" fmla="val 50000"/>
              <a:gd name="adj2" fmla="val 55220"/>
            </a:avLst>
          </a:prstGeom>
          <a:solidFill>
            <a:srgbClr val="800000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503238" y="4535488"/>
            <a:ext cx="9288462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  <a:cs typeface="Arial Unicode MS" pitchFamily="32" charset="0"/>
              </a:rPr>
              <a:t>   p + p : Provides baseline for hot and dense matter studies in Heavy Ion Collisions         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698500" y="5413375"/>
            <a:ext cx="72929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>
                <a:solidFill>
                  <a:srgbClr val="000000"/>
                </a:solidFill>
                <a:cs typeface="Arial Unicode MS" pitchFamily="32" charset="0"/>
              </a:rPr>
              <a:t>d + Au: Baseline for cold nuclear matter effect in hot and dense matter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576263" y="5916613"/>
            <a:ext cx="7970837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>
                <a:solidFill>
                  <a:srgbClr val="000000"/>
                </a:solidFill>
                <a:cs typeface="Arial Unicode MS" pitchFamily="32" charset="0"/>
              </a:rPr>
              <a:t>  Cu + Cu : Fills the void between </a:t>
            </a:r>
            <a:r>
              <a:rPr lang="en-US" dirty="0" err="1">
                <a:solidFill>
                  <a:srgbClr val="000000"/>
                </a:solidFill>
                <a:cs typeface="Arial Unicode MS" pitchFamily="32" charset="0"/>
              </a:rPr>
              <a:t>d+Au</a:t>
            </a:r>
            <a:r>
              <a:rPr lang="en-US" dirty="0">
                <a:solidFill>
                  <a:srgbClr val="000000"/>
                </a:solidFill>
                <a:cs typeface="Arial Unicode MS" pitchFamily="32" charset="0"/>
              </a:rPr>
              <a:t> and Au + Au 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647700" y="6335713"/>
            <a:ext cx="6767513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  <a:cs typeface="Arial Unicode MS" pitchFamily="32" charset="0"/>
              </a:rPr>
              <a:t>Au + Au  : Information about hot dense matter produced in RHIC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1728788" y="4981575"/>
            <a:ext cx="2303462" cy="290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724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b="1">
                <a:solidFill>
                  <a:srgbClr val="000000"/>
                </a:solidFill>
                <a:cs typeface="Arial Unicode MS" pitchFamily="32" charset="0"/>
              </a:rPr>
              <a:t>PRL 97, 252002 (2006) 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5497512" y="4999037"/>
            <a:ext cx="33528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724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b="1" dirty="0">
                <a:solidFill>
                  <a:srgbClr val="000000"/>
                </a:solidFill>
                <a:cs typeface="Arial Unicode MS" pitchFamily="32" charset="0"/>
              </a:rPr>
              <a:t> Preliminary  (2012</a:t>
            </a:r>
            <a:r>
              <a:rPr lang="en-US" sz="1400" b="1" dirty="0" smtClean="0">
                <a:solidFill>
                  <a:srgbClr val="000000"/>
                </a:solidFill>
                <a:cs typeface="Arial Unicode MS" pitchFamily="32" charset="0"/>
              </a:rPr>
              <a:t>)      NEW</a:t>
            </a:r>
            <a:endParaRPr lang="en-US" sz="1400" b="1" dirty="0">
              <a:solidFill>
                <a:srgbClr val="000000"/>
              </a:solidFill>
              <a:cs typeface="Arial Unicode MS" pitchFamily="32" charset="0"/>
            </a:endParaRP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7859712" y="5913437"/>
            <a:ext cx="1871663" cy="290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724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b="1" dirty="0">
                <a:solidFill>
                  <a:srgbClr val="000000"/>
                </a:solidFill>
                <a:cs typeface="Arial Unicode MS" pitchFamily="32" charset="0"/>
              </a:rPr>
              <a:t>Preliminary  (2012)</a:t>
            </a: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3667125" y="6765925"/>
            <a:ext cx="2093913" cy="290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724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b="1" dirty="0">
                <a:solidFill>
                  <a:srgbClr val="000000"/>
                </a:solidFill>
                <a:cs typeface="Arial Unicode MS" pitchFamily="32" charset="0"/>
              </a:rPr>
              <a:t>PRL 98, 172301 (2007) </a:t>
            </a:r>
          </a:p>
        </p:txBody>
      </p:sp>
      <p:pic>
        <p:nvPicPr>
          <p:cNvPr id="9237" name="Picture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48150" y="4883150"/>
            <a:ext cx="1143000" cy="373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38" name="Picture 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68975" y="6683375"/>
            <a:ext cx="1143000" cy="373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39" name="Picture 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4238" y="5413375"/>
            <a:ext cx="1143000" cy="373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696912" y="5456237"/>
            <a:ext cx="9207500" cy="850900"/>
          </a:xfrm>
          <a:prstGeom prst="rect">
            <a:avLst/>
          </a:prstGeom>
          <a:solidFill>
            <a:srgbClr val="CFE7E5">
              <a:alpha val="0"/>
            </a:srgbClr>
          </a:solidFill>
          <a:ln w="36000">
            <a:solidFill>
              <a:srgbClr val="B847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620712" y="6370637"/>
            <a:ext cx="9144000" cy="720725"/>
          </a:xfrm>
          <a:prstGeom prst="rect">
            <a:avLst/>
          </a:prstGeom>
          <a:solidFill>
            <a:srgbClr val="CFE7E5">
              <a:alpha val="0"/>
            </a:srgbClr>
          </a:solidFill>
          <a:ln w="360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620712" y="4541837"/>
            <a:ext cx="8763000" cy="762000"/>
          </a:xfrm>
          <a:prstGeom prst="rect">
            <a:avLst/>
          </a:prstGeom>
          <a:solidFill>
            <a:srgbClr val="CFE7E5">
              <a:alpha val="0"/>
            </a:srgbClr>
          </a:solidFill>
          <a:ln w="360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Explosion 2 29"/>
          <p:cNvSpPr/>
          <p:nvPr/>
        </p:nvSpPr>
        <p:spPr bwMode="auto">
          <a:xfrm>
            <a:off x="7326312" y="4922837"/>
            <a:ext cx="914400" cy="381000"/>
          </a:xfrm>
          <a:prstGeom prst="irregularSeal2">
            <a:avLst/>
          </a:prstGeom>
          <a:solidFill>
            <a:srgbClr val="FF0000">
              <a:alpha val="3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2" name="Rectangle 31"/>
          <p:cNvSpPr/>
          <p:nvPr/>
        </p:nvSpPr>
        <p:spPr>
          <a:xfrm rot="16200000">
            <a:off x="-53856" y="5673605"/>
            <a:ext cx="937104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cs typeface="Arial Unicode MS" pitchFamily="32" charset="0"/>
              </a:rPr>
              <a:t>NEW</a:t>
            </a:r>
            <a:r>
              <a:rPr lang="en-US" b="1" dirty="0" smtClean="0">
                <a:solidFill>
                  <a:srgbClr val="FF0000"/>
                </a:solidFill>
                <a:cs typeface="Arial Unicode MS" pitchFamily="32" charset="0"/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3" name="Explosion 1 32"/>
          <p:cNvSpPr/>
          <p:nvPr/>
        </p:nvSpPr>
        <p:spPr bwMode="auto">
          <a:xfrm>
            <a:off x="0" y="5380037"/>
            <a:ext cx="773112" cy="1143000"/>
          </a:xfrm>
          <a:prstGeom prst="irregularSeal1">
            <a:avLst/>
          </a:prstGeom>
          <a:solidFill>
            <a:srgbClr val="FF0000">
              <a:alpha val="1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021512" y="6751637"/>
            <a:ext cx="2685351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 smtClean="0">
                <a:solidFill>
                  <a:srgbClr val="000000"/>
                </a:solidFill>
                <a:cs typeface="Arial Unicode MS" pitchFamily="32" charset="0"/>
              </a:rPr>
              <a:t>Preliminary 2012  New </a:t>
            </a:r>
            <a:endParaRPr lang="en-US" b="1" dirty="0">
              <a:solidFill>
                <a:srgbClr val="000000"/>
              </a:solidFill>
              <a:cs typeface="Arial Unicode MS" pitchFamily="32" charset="0"/>
            </a:endParaRPr>
          </a:p>
        </p:txBody>
      </p:sp>
      <p:sp>
        <p:nvSpPr>
          <p:cNvPr id="35" name="Explosion 1 34"/>
          <p:cNvSpPr/>
          <p:nvPr/>
        </p:nvSpPr>
        <p:spPr bwMode="auto">
          <a:xfrm>
            <a:off x="8850312" y="6675437"/>
            <a:ext cx="990600" cy="457200"/>
          </a:xfrm>
          <a:prstGeom prst="irregularSeal1">
            <a:avLst/>
          </a:prstGeom>
          <a:solidFill>
            <a:srgbClr val="FF0000">
              <a:alpha val="3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5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8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51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54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57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70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73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76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79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 animBg="1"/>
      <p:bldP spid="9227" grpId="0" animBg="1"/>
      <p:bldP spid="9240" grpId="0" animBg="1"/>
      <p:bldP spid="9241" grpId="0" animBg="1"/>
      <p:bldP spid="9242" grpId="0" animBg="1"/>
      <p:bldP spid="30" grpId="0" animBg="1"/>
      <p:bldP spid="32" grpId="0"/>
      <p:bldP spid="33" grpId="0" animBg="1"/>
      <p:bldP spid="34" grpId="0"/>
      <p:bldP spid="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0E9D8"/>
            </a:gs>
            <a:gs pos="100000">
              <a:srgbClr val="9D998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503238" y="255588"/>
            <a:ext cx="90614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800" tIns="50400" rIns="100800" bIns="100800" anchor="b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sz="2300" b="1" dirty="0">
                <a:solidFill>
                  <a:srgbClr val="696464"/>
                </a:solidFill>
                <a:latin typeface="Franklin Gothic Book" pitchFamily="32" charset="0"/>
              </a:rPr>
              <a:t>RdA in semi-peripheral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08038"/>
            <a:ext cx="10079038" cy="5672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4580" name="Oval 3"/>
          <p:cNvSpPr>
            <a:spLocks noChangeArrowheads="1"/>
          </p:cNvSpPr>
          <p:nvPr/>
        </p:nvSpPr>
        <p:spPr bwMode="auto">
          <a:xfrm>
            <a:off x="9383713" y="7056438"/>
            <a:ext cx="503237" cy="503237"/>
          </a:xfrm>
          <a:prstGeom prst="ellipse">
            <a:avLst/>
          </a:prstGeom>
          <a:solidFill>
            <a:srgbClr val="D34817"/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238A70C-0E0C-4386-9677-24F1E1367A85}" type="slidenum">
              <a:rPr lang="en-IN" sz="1500">
                <a:solidFill>
                  <a:srgbClr val="FFFFFF"/>
                </a:solidFill>
                <a:latin typeface="Franklin Gothic Book" pitchFamily="32" charset="0"/>
              </a:rPr>
              <a:pPr algn="ctr" hangingPunct="1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20</a:t>
            </a:fld>
            <a:endParaRPr lang="en-IN" sz="1500">
              <a:solidFill>
                <a:srgbClr val="FFFFFF"/>
              </a:solidFill>
              <a:latin typeface="Franklin Gothic Book" pitchFamily="32" charset="0"/>
            </a:endParaRPr>
          </a:p>
        </p:txBody>
      </p:sp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056438"/>
            <a:ext cx="1679575" cy="503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0E9D8"/>
            </a:gs>
            <a:gs pos="100000">
              <a:srgbClr val="9D998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2525" y="936625"/>
            <a:ext cx="7199313" cy="6624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144463" y="198438"/>
            <a:ext cx="9144000" cy="736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sz="2600" b="1">
                <a:solidFill>
                  <a:srgbClr val="000000"/>
                </a:solidFill>
              </a:rPr>
              <a:t>Heavy flavor single electron invariant yield in different centralities in C+Cu</a:t>
            </a:r>
          </a:p>
        </p:txBody>
      </p:sp>
      <p:sp>
        <p:nvSpPr>
          <p:cNvPr id="25604" name="Oval 3"/>
          <p:cNvSpPr>
            <a:spLocks noChangeArrowheads="1"/>
          </p:cNvSpPr>
          <p:nvPr/>
        </p:nvSpPr>
        <p:spPr bwMode="auto">
          <a:xfrm>
            <a:off x="9577388" y="7056438"/>
            <a:ext cx="503237" cy="503237"/>
          </a:xfrm>
          <a:prstGeom prst="ellipse">
            <a:avLst/>
          </a:prstGeom>
          <a:solidFill>
            <a:srgbClr val="D34817"/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7F807FC-7CD5-4566-B307-101BEDDE2063}" type="slidenum">
              <a:rPr lang="en-IN" sz="1500">
                <a:solidFill>
                  <a:srgbClr val="FFFFFF"/>
                </a:solidFill>
                <a:latin typeface="Franklin Gothic Book" pitchFamily="32" charset="0"/>
              </a:rPr>
              <a:pPr algn="ctr" hangingPunct="1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21</a:t>
            </a:fld>
            <a:endParaRPr lang="en-IN" sz="1500">
              <a:solidFill>
                <a:srgbClr val="FFFFFF"/>
              </a:solidFill>
              <a:latin typeface="Franklin Gothic Book" pitchFamily="32" charset="0"/>
            </a:endParaRPr>
          </a:p>
        </p:txBody>
      </p:sp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056438"/>
            <a:ext cx="1679575" cy="503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0E9D8"/>
            </a:gs>
            <a:gs pos="100000">
              <a:srgbClr val="9D998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503238" y="71438"/>
            <a:ext cx="8180387" cy="573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800" tIns="50400" rIns="100800" bIns="100800" anchor="b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sz="2300" b="1" dirty="0">
                <a:solidFill>
                  <a:srgbClr val="696464"/>
                </a:solidFill>
                <a:latin typeface="Franklin Gothic Book" pitchFamily="32" charset="0"/>
              </a:rPr>
              <a:t>R</a:t>
            </a:r>
            <a:r>
              <a:rPr lang="en-IN" sz="2300" b="1" baseline="-33000" dirty="0">
                <a:solidFill>
                  <a:srgbClr val="696464"/>
                </a:solidFill>
                <a:latin typeface="Franklin Gothic Book" pitchFamily="32" charset="0"/>
              </a:rPr>
              <a:t>CuCu</a:t>
            </a:r>
            <a:r>
              <a:rPr lang="en-IN" sz="2300" b="1" dirty="0">
                <a:solidFill>
                  <a:srgbClr val="696464"/>
                </a:solidFill>
                <a:latin typeface="Franklin Gothic Book" pitchFamily="32" charset="0"/>
              </a:rPr>
              <a:t>  in peripheral and semi-central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4413" y="2576513"/>
            <a:ext cx="5014912" cy="455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92163"/>
            <a:ext cx="4824413" cy="4410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6629" name="Oval 4"/>
          <p:cNvSpPr>
            <a:spLocks noChangeArrowheads="1"/>
          </p:cNvSpPr>
          <p:nvPr/>
        </p:nvSpPr>
        <p:spPr bwMode="auto">
          <a:xfrm>
            <a:off x="9577388" y="7056438"/>
            <a:ext cx="503237" cy="503237"/>
          </a:xfrm>
          <a:prstGeom prst="ellipse">
            <a:avLst/>
          </a:prstGeom>
          <a:solidFill>
            <a:srgbClr val="D34817"/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E924DD1-036C-4756-AB60-E991A5D386D5}" type="slidenum">
              <a:rPr lang="en-IN" sz="1500">
                <a:solidFill>
                  <a:srgbClr val="FFFFFF"/>
                </a:solidFill>
                <a:latin typeface="Franklin Gothic Book" pitchFamily="32" charset="0"/>
              </a:rPr>
              <a:pPr algn="ctr" hangingPunct="1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22</a:t>
            </a:fld>
            <a:endParaRPr lang="en-IN" sz="1500">
              <a:solidFill>
                <a:srgbClr val="FFFFFF"/>
              </a:solidFill>
              <a:latin typeface="Franklin Gothic Book" pitchFamily="32" charset="0"/>
            </a:endParaRPr>
          </a:p>
        </p:txBody>
      </p:sp>
      <p:pic>
        <p:nvPicPr>
          <p:cNvPr id="2663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7056438"/>
            <a:ext cx="1679575" cy="503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0E9D8"/>
            </a:gs>
            <a:gs pos="100000">
              <a:srgbClr val="9D998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1"/>
          <p:cNvSpPr>
            <a:spLocks noChangeArrowheads="1"/>
          </p:cNvSpPr>
          <p:nvPr/>
        </p:nvSpPr>
        <p:spPr bwMode="auto">
          <a:xfrm>
            <a:off x="7554912" y="6751637"/>
            <a:ext cx="2300287" cy="512763"/>
          </a:xfrm>
          <a:prstGeom prst="ellipse">
            <a:avLst/>
          </a:prstGeom>
          <a:solidFill>
            <a:srgbClr val="D34817"/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1A5DA9F-E1C9-48AC-89FF-D72399AC0153}" type="slidenum">
              <a:rPr lang="en-US" sz="1500">
                <a:solidFill>
                  <a:srgbClr val="FFFFFF"/>
                </a:solidFill>
                <a:latin typeface="Franklin Gothic Book" pitchFamily="32" charset="0"/>
              </a:rPr>
              <a:pPr algn="ctr" hangingPunct="1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en-US" sz="1500">
              <a:solidFill>
                <a:srgbClr val="FFFFFF"/>
              </a:solidFill>
              <a:latin typeface="Franklin Gothic Book" pitchFamily="32" charset="0"/>
            </a:endParaRP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503238" y="320675"/>
            <a:ext cx="9067800" cy="593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800" tIns="50400" rIns="100800" bIns="100800" anchor="b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900" b="1">
                <a:solidFill>
                  <a:srgbClr val="696464"/>
                </a:solidFill>
                <a:latin typeface="Franklin Gothic Book" pitchFamily="32" charset="0"/>
              </a:rPr>
              <a:t>PHENIX tracking and particle detection</a:t>
            </a: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5573713" y="874713"/>
            <a:ext cx="4351337" cy="6130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marL="312738" indent="-309563" hangingPunct="1">
              <a:lnSpc>
                <a:spcPct val="80000"/>
              </a:lnSpc>
              <a:spcBef>
                <a:spcPts val="638"/>
              </a:spcBef>
              <a:buClrTx/>
              <a:buSzPct val="85000"/>
              <a:buFontTx/>
              <a:buNone/>
              <a:tabLst>
                <a:tab pos="312738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</a:pPr>
            <a:r>
              <a:rPr lang="en-US" sz="1500" dirty="0">
                <a:solidFill>
                  <a:srgbClr val="280099"/>
                </a:solidFill>
                <a:latin typeface="Perpetua" pitchFamily="16" charset="0"/>
              </a:rPr>
              <a:t> </a:t>
            </a:r>
            <a:r>
              <a:rPr lang="en-US" sz="1700" dirty="0">
                <a:solidFill>
                  <a:srgbClr val="280099"/>
                </a:solidFill>
                <a:latin typeface="Perpetua" pitchFamily="16" charset="0"/>
              </a:rPr>
              <a:t> BBC and ZDC provide the Min. Bias</a:t>
            </a:r>
          </a:p>
          <a:p>
            <a:pPr marL="312738" indent="-309563" hangingPunct="1">
              <a:lnSpc>
                <a:spcPct val="80000"/>
              </a:lnSpc>
              <a:spcBef>
                <a:spcPts val="638"/>
              </a:spcBef>
              <a:buClrTx/>
              <a:buSzPct val="85000"/>
              <a:buFontTx/>
              <a:buNone/>
              <a:tabLst>
                <a:tab pos="312738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</a:pPr>
            <a:r>
              <a:rPr lang="en-US" sz="1700" dirty="0">
                <a:solidFill>
                  <a:srgbClr val="280099"/>
                </a:solidFill>
                <a:latin typeface="Perpetua" pitchFamily="16" charset="0"/>
              </a:rPr>
              <a:t>  triggering and are being used for</a:t>
            </a:r>
          </a:p>
          <a:p>
            <a:pPr marL="312738" indent="-309563" hangingPunct="1">
              <a:lnSpc>
                <a:spcPct val="80000"/>
              </a:lnSpc>
              <a:spcBef>
                <a:spcPts val="638"/>
              </a:spcBef>
              <a:buClrTx/>
              <a:buSzPct val="85000"/>
              <a:buFontTx/>
              <a:buNone/>
              <a:tabLst>
                <a:tab pos="312738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</a:pPr>
            <a:r>
              <a:rPr lang="en-US" sz="1700" dirty="0">
                <a:solidFill>
                  <a:srgbClr val="280099"/>
                </a:solidFill>
                <a:latin typeface="Perpetua" pitchFamily="16" charset="0"/>
              </a:rPr>
              <a:t>  Centrality  determination.</a:t>
            </a:r>
          </a:p>
          <a:p>
            <a:pPr marL="312738" indent="-309563" hangingPunct="1">
              <a:lnSpc>
                <a:spcPct val="80000"/>
              </a:lnSpc>
              <a:spcBef>
                <a:spcPts val="638"/>
              </a:spcBef>
              <a:buClrTx/>
              <a:buSzPct val="85000"/>
              <a:buFontTx/>
              <a:buNone/>
              <a:tabLst>
                <a:tab pos="312738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</a:pPr>
            <a:endParaRPr lang="en-US" sz="1700" dirty="0">
              <a:solidFill>
                <a:srgbClr val="280099"/>
              </a:solidFill>
              <a:latin typeface="Perpetua" pitchFamily="16" charset="0"/>
            </a:endParaRPr>
          </a:p>
          <a:p>
            <a:pPr marL="312738" indent="-309563" hangingPunct="1">
              <a:lnSpc>
                <a:spcPct val="80000"/>
              </a:lnSpc>
              <a:spcBef>
                <a:spcPts val="638"/>
              </a:spcBef>
              <a:buClrTx/>
              <a:buSzPct val="85000"/>
              <a:buFontTx/>
              <a:buNone/>
              <a:tabLst>
                <a:tab pos="312738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</a:pPr>
            <a:r>
              <a:rPr lang="en-US" sz="1700" dirty="0">
                <a:solidFill>
                  <a:srgbClr val="280099"/>
                </a:solidFill>
                <a:latin typeface="Perpetua" pitchFamily="16" charset="0"/>
              </a:rPr>
              <a:t>  Tracking of particles are being done by</a:t>
            </a:r>
          </a:p>
          <a:p>
            <a:pPr marL="312738" indent="-309563" hangingPunct="1">
              <a:lnSpc>
                <a:spcPct val="80000"/>
              </a:lnSpc>
              <a:spcBef>
                <a:spcPts val="638"/>
              </a:spcBef>
              <a:buClrTx/>
              <a:buSzPct val="85000"/>
              <a:buFontTx/>
              <a:buNone/>
              <a:tabLst>
                <a:tab pos="312738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</a:pPr>
            <a:r>
              <a:rPr lang="en-US" sz="1700" dirty="0">
                <a:solidFill>
                  <a:srgbClr val="280099"/>
                </a:solidFill>
                <a:latin typeface="Perpetua" pitchFamily="16" charset="0"/>
              </a:rPr>
              <a:t>  Drift Chamber (DC) and Pad Chamber</a:t>
            </a:r>
          </a:p>
          <a:p>
            <a:pPr marL="312738" indent="-309563" hangingPunct="1">
              <a:lnSpc>
                <a:spcPct val="80000"/>
              </a:lnSpc>
              <a:spcBef>
                <a:spcPts val="638"/>
              </a:spcBef>
              <a:buClrTx/>
              <a:buSzPct val="85000"/>
              <a:buFontTx/>
              <a:buNone/>
              <a:tabLst>
                <a:tab pos="312738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</a:pPr>
            <a:r>
              <a:rPr lang="en-US" sz="1700" dirty="0">
                <a:solidFill>
                  <a:srgbClr val="280099"/>
                </a:solidFill>
                <a:latin typeface="Perpetua" pitchFamily="16" charset="0"/>
              </a:rPr>
              <a:t>  (PC).</a:t>
            </a:r>
          </a:p>
          <a:p>
            <a:pPr marL="312738" indent="-309563" hangingPunct="1">
              <a:lnSpc>
                <a:spcPct val="80000"/>
              </a:lnSpc>
              <a:spcBef>
                <a:spcPts val="638"/>
              </a:spcBef>
              <a:buClrTx/>
              <a:buSzPct val="85000"/>
              <a:buFontTx/>
              <a:buNone/>
              <a:tabLst>
                <a:tab pos="312738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</a:pPr>
            <a:endParaRPr lang="en-US" sz="1700" dirty="0">
              <a:solidFill>
                <a:srgbClr val="280099"/>
              </a:solidFill>
              <a:latin typeface="Perpetua" pitchFamily="16" charset="0"/>
            </a:endParaRPr>
          </a:p>
          <a:p>
            <a:pPr marL="312738" indent="-309563" hangingPunct="1">
              <a:lnSpc>
                <a:spcPct val="80000"/>
              </a:lnSpc>
              <a:spcBef>
                <a:spcPts val="638"/>
              </a:spcBef>
              <a:buClrTx/>
              <a:buSzPct val="85000"/>
              <a:buFontTx/>
              <a:buNone/>
              <a:tabLst>
                <a:tab pos="312738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</a:pPr>
            <a:r>
              <a:rPr lang="en-US" sz="1700" dirty="0">
                <a:solidFill>
                  <a:srgbClr val="280099"/>
                </a:solidFill>
                <a:latin typeface="Perpetua" pitchFamily="16" charset="0"/>
              </a:rPr>
              <a:t>   Ring Imaging Cherenkov Counter</a:t>
            </a:r>
          </a:p>
          <a:p>
            <a:pPr marL="312738" indent="-309563" hangingPunct="1">
              <a:lnSpc>
                <a:spcPct val="80000"/>
              </a:lnSpc>
              <a:spcBef>
                <a:spcPts val="638"/>
              </a:spcBef>
              <a:buClrTx/>
              <a:buSzPct val="85000"/>
              <a:buFontTx/>
              <a:buNone/>
              <a:tabLst>
                <a:tab pos="312738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</a:pPr>
            <a:r>
              <a:rPr lang="en-US" sz="1700" dirty="0">
                <a:solidFill>
                  <a:srgbClr val="280099"/>
                </a:solidFill>
                <a:latin typeface="Perpetua" pitchFamily="16" charset="0"/>
              </a:rPr>
              <a:t>  (RICH) is the  primary electron ID</a:t>
            </a:r>
          </a:p>
          <a:p>
            <a:pPr marL="312738" indent="-309563" hangingPunct="1">
              <a:lnSpc>
                <a:spcPct val="80000"/>
              </a:lnSpc>
              <a:spcBef>
                <a:spcPts val="638"/>
              </a:spcBef>
              <a:buClrTx/>
              <a:buSzPct val="85000"/>
              <a:buFontTx/>
              <a:buNone/>
              <a:tabLst>
                <a:tab pos="312738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</a:pPr>
            <a:r>
              <a:rPr lang="en-US" sz="1700" dirty="0">
                <a:solidFill>
                  <a:srgbClr val="280099"/>
                </a:solidFill>
                <a:latin typeface="Perpetua" pitchFamily="16" charset="0"/>
              </a:rPr>
              <a:t>   detector.</a:t>
            </a:r>
          </a:p>
          <a:p>
            <a:pPr marL="312738" indent="-309563" hangingPunct="1">
              <a:lnSpc>
                <a:spcPct val="80000"/>
              </a:lnSpc>
              <a:spcBef>
                <a:spcPts val="638"/>
              </a:spcBef>
              <a:buClrTx/>
              <a:buSzPct val="85000"/>
              <a:buFontTx/>
              <a:buNone/>
              <a:tabLst>
                <a:tab pos="312738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</a:pPr>
            <a:endParaRPr lang="en-US" sz="1700" dirty="0">
              <a:solidFill>
                <a:srgbClr val="280099"/>
              </a:solidFill>
              <a:latin typeface="Perpetua" pitchFamily="16" charset="0"/>
            </a:endParaRPr>
          </a:p>
          <a:p>
            <a:pPr marL="312738" indent="-309563" hangingPunct="1">
              <a:lnSpc>
                <a:spcPct val="80000"/>
              </a:lnSpc>
              <a:spcBef>
                <a:spcPts val="638"/>
              </a:spcBef>
              <a:buClrTx/>
              <a:buSzPct val="85000"/>
              <a:buFontTx/>
              <a:buNone/>
              <a:tabLst>
                <a:tab pos="312738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</a:pPr>
            <a:r>
              <a:rPr lang="en-US" sz="1700" dirty="0">
                <a:solidFill>
                  <a:srgbClr val="280099"/>
                </a:solidFill>
                <a:latin typeface="Perpetua" pitchFamily="16" charset="0"/>
              </a:rPr>
              <a:t>   The energy  by electrons is being</a:t>
            </a:r>
          </a:p>
          <a:p>
            <a:pPr marL="312738" indent="-309563" hangingPunct="1">
              <a:lnSpc>
                <a:spcPct val="80000"/>
              </a:lnSpc>
              <a:spcBef>
                <a:spcPts val="638"/>
              </a:spcBef>
              <a:buClrTx/>
              <a:buSzPct val="85000"/>
              <a:buFontTx/>
              <a:buNone/>
              <a:tabLst>
                <a:tab pos="312738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</a:pPr>
            <a:r>
              <a:rPr lang="en-US" sz="1700" dirty="0">
                <a:solidFill>
                  <a:srgbClr val="280099"/>
                </a:solidFill>
                <a:latin typeface="Perpetua" pitchFamily="16" charset="0"/>
              </a:rPr>
              <a:t>   deposited on Electromagnetic</a:t>
            </a:r>
          </a:p>
          <a:p>
            <a:pPr marL="312738" indent="-309563" hangingPunct="1">
              <a:lnSpc>
                <a:spcPct val="80000"/>
              </a:lnSpc>
              <a:spcBef>
                <a:spcPts val="638"/>
              </a:spcBef>
              <a:buClrTx/>
              <a:buSzPct val="85000"/>
              <a:buFontTx/>
              <a:buNone/>
              <a:tabLst>
                <a:tab pos="312738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</a:pPr>
            <a:r>
              <a:rPr lang="en-US" sz="1700" dirty="0">
                <a:solidFill>
                  <a:srgbClr val="280099"/>
                </a:solidFill>
                <a:latin typeface="Perpetua" pitchFamily="16" charset="0"/>
              </a:rPr>
              <a:t>   calorimeters.</a:t>
            </a:r>
          </a:p>
          <a:p>
            <a:pPr marL="312738" indent="-309563" hangingPunct="1">
              <a:lnSpc>
                <a:spcPct val="80000"/>
              </a:lnSpc>
              <a:spcBef>
                <a:spcPts val="638"/>
              </a:spcBef>
              <a:buClrTx/>
              <a:buSzPct val="85000"/>
              <a:buFontTx/>
              <a:buNone/>
              <a:tabLst>
                <a:tab pos="312738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</a:pPr>
            <a:r>
              <a:rPr lang="en-US" sz="1700" dirty="0">
                <a:solidFill>
                  <a:srgbClr val="280099"/>
                </a:solidFill>
                <a:latin typeface="Perpetua" pitchFamily="16" charset="0"/>
              </a:rPr>
              <a:t>  </a:t>
            </a:r>
          </a:p>
          <a:p>
            <a:pPr marL="312738" indent="-309563" hangingPunct="1">
              <a:lnSpc>
                <a:spcPct val="80000"/>
              </a:lnSpc>
              <a:spcBef>
                <a:spcPts val="638"/>
              </a:spcBef>
              <a:buClrTx/>
              <a:buSzPct val="85000"/>
              <a:buFontTx/>
              <a:buNone/>
              <a:tabLst>
                <a:tab pos="312738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</a:pPr>
            <a:endParaRPr lang="en-US" sz="1500" dirty="0">
              <a:solidFill>
                <a:srgbClr val="280099"/>
              </a:solidFill>
              <a:latin typeface="Perpetua" pitchFamily="16" charset="0"/>
            </a:endParaRPr>
          </a:p>
          <a:p>
            <a:pPr marL="312738" indent="-309563" hangingPunct="1">
              <a:lnSpc>
                <a:spcPct val="80000"/>
              </a:lnSpc>
              <a:spcBef>
                <a:spcPts val="638"/>
              </a:spcBef>
              <a:buClrTx/>
              <a:buSzPct val="85000"/>
              <a:buFontTx/>
              <a:buNone/>
              <a:tabLst>
                <a:tab pos="312738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</a:pPr>
            <a:endParaRPr lang="en-US" sz="1500" dirty="0">
              <a:solidFill>
                <a:srgbClr val="280099"/>
              </a:solidFill>
              <a:latin typeface="Perpetua" pitchFamily="16" charset="0"/>
            </a:endParaRPr>
          </a:p>
          <a:p>
            <a:pPr marL="312738" indent="-309563" hangingPunct="1">
              <a:lnSpc>
                <a:spcPct val="80000"/>
              </a:lnSpc>
              <a:spcBef>
                <a:spcPts val="638"/>
              </a:spcBef>
              <a:buClrTx/>
              <a:buSzPct val="85000"/>
              <a:buFontTx/>
              <a:buNone/>
              <a:tabLst>
                <a:tab pos="312738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</a:pPr>
            <a:r>
              <a:rPr lang="en-US" sz="1500" dirty="0">
                <a:solidFill>
                  <a:srgbClr val="280099"/>
                </a:solidFill>
                <a:latin typeface="Perpetua" pitchFamily="16" charset="0"/>
              </a:rPr>
              <a:t>   </a:t>
            </a:r>
          </a:p>
        </p:txBody>
      </p:sp>
      <p:grpSp>
        <p:nvGrpSpPr>
          <p:cNvPr id="9221" name="Group 4"/>
          <p:cNvGrpSpPr>
            <a:grpSpLocks/>
          </p:cNvGrpSpPr>
          <p:nvPr/>
        </p:nvGrpSpPr>
        <p:grpSpPr bwMode="auto">
          <a:xfrm>
            <a:off x="468313" y="1798638"/>
            <a:ext cx="4964112" cy="4292600"/>
            <a:chOff x="326" y="1152"/>
            <a:chExt cx="3127" cy="2704"/>
          </a:xfrm>
        </p:grpSpPr>
        <p:pic>
          <p:nvPicPr>
            <p:cNvPr id="9328" name="Picture 5"/>
            <p:cNvPicPr>
              <a:picLocks noChangeAspect="1" noChangeArrowheads="1"/>
            </p:cNvPicPr>
            <p:nvPr/>
          </p:nvPicPr>
          <p:blipFill>
            <a:blip r:embed="rId3"/>
            <a:srcRect l="8017" r="10616" b="46861"/>
            <a:stretch>
              <a:fillRect/>
            </a:stretch>
          </p:blipFill>
          <p:spPr bwMode="auto">
            <a:xfrm>
              <a:off x="326" y="1152"/>
              <a:ext cx="3127" cy="27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9329" name="Rectangle 6"/>
            <p:cNvSpPr>
              <a:spLocks noChangeArrowheads="1"/>
            </p:cNvSpPr>
            <p:nvPr/>
          </p:nvSpPr>
          <p:spPr bwMode="auto">
            <a:xfrm>
              <a:off x="1827" y="2682"/>
              <a:ext cx="230" cy="145"/>
            </a:xfrm>
            <a:prstGeom prst="rect">
              <a:avLst/>
            </a:pr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059113" y="2027238"/>
            <a:ext cx="1371600" cy="2438400"/>
            <a:chOff x="1540" y="1403"/>
            <a:chExt cx="1329" cy="1508"/>
          </a:xfrm>
        </p:grpSpPr>
        <p:grpSp>
          <p:nvGrpSpPr>
            <p:cNvPr id="9296" name="Group 8"/>
            <p:cNvGrpSpPr>
              <a:grpSpLocks/>
            </p:cNvGrpSpPr>
            <p:nvPr/>
          </p:nvGrpSpPr>
          <p:grpSpPr bwMode="auto">
            <a:xfrm>
              <a:off x="2637" y="1480"/>
              <a:ext cx="232" cy="232"/>
              <a:chOff x="2637" y="1480"/>
              <a:chExt cx="232" cy="232"/>
            </a:xfrm>
          </p:grpSpPr>
          <p:sp>
            <p:nvSpPr>
              <p:cNvPr id="9310" name="AutoShape 9"/>
              <p:cNvSpPr>
                <a:spLocks noChangeArrowheads="1"/>
              </p:cNvSpPr>
              <p:nvPr/>
            </p:nvSpPr>
            <p:spPr bwMode="auto">
              <a:xfrm rot="-600000">
                <a:off x="2689" y="1677"/>
                <a:ext cx="0" cy="6"/>
              </a:xfrm>
              <a:custGeom>
                <a:avLst/>
                <a:gdLst>
                  <a:gd name="T0" fmla="*/ 0 w 3"/>
                  <a:gd name="T1" fmla="*/ 4 h 9"/>
                  <a:gd name="T2" fmla="*/ 0 w 3"/>
                  <a:gd name="T3" fmla="*/ 0 h 9"/>
                  <a:gd name="T4" fmla="*/ 0 w 3"/>
                  <a:gd name="T5" fmla="*/ 4 h 9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9"/>
                  <a:gd name="T11" fmla="*/ 0 w 3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9">
                    <a:moveTo>
                      <a:pt x="3" y="9"/>
                    </a:moveTo>
                    <a:cubicBezTo>
                      <a:pt x="2" y="6"/>
                      <a:pt x="0" y="0"/>
                      <a:pt x="0" y="0"/>
                    </a:cubicBezTo>
                    <a:cubicBezTo>
                      <a:pt x="0" y="0"/>
                      <a:pt x="2" y="6"/>
                      <a:pt x="3" y="9"/>
                    </a:cubicBezTo>
                    <a:close/>
                  </a:path>
                </a:pathLst>
              </a:custGeom>
              <a:solidFill>
                <a:srgbClr val="9999FF"/>
              </a:solidFill>
              <a:ln w="38160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1" name="AutoShape 10"/>
              <p:cNvSpPr>
                <a:spLocks noChangeArrowheads="1"/>
              </p:cNvSpPr>
              <p:nvPr/>
            </p:nvSpPr>
            <p:spPr bwMode="auto">
              <a:xfrm rot="-600000">
                <a:off x="2653" y="1495"/>
                <a:ext cx="176" cy="176"/>
              </a:xfrm>
              <a:custGeom>
                <a:avLst/>
                <a:gdLst>
                  <a:gd name="T0" fmla="*/ 0 w 186"/>
                  <a:gd name="T1" fmla="*/ 124 h 189"/>
                  <a:gd name="T2" fmla="*/ 84 w 186"/>
                  <a:gd name="T3" fmla="*/ 32 h 189"/>
                  <a:gd name="T4" fmla="*/ 122 w 186"/>
                  <a:gd name="T5" fmla="*/ 41 h 189"/>
                  <a:gd name="T6" fmla="*/ 114 w 186"/>
                  <a:gd name="T7" fmla="*/ 0 h 189"/>
                  <a:gd name="T8" fmla="*/ 87 w 186"/>
                  <a:gd name="T9" fmla="*/ 55 h 189"/>
                  <a:gd name="T10" fmla="*/ 11 w 186"/>
                  <a:gd name="T11" fmla="*/ 90 h 189"/>
                  <a:gd name="T12" fmla="*/ 0 w 186"/>
                  <a:gd name="T13" fmla="*/ 124 h 1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6"/>
                  <a:gd name="T22" fmla="*/ 0 h 189"/>
                  <a:gd name="T23" fmla="*/ 186 w 186"/>
                  <a:gd name="T24" fmla="*/ 189 h 18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6" h="189">
                    <a:moveTo>
                      <a:pt x="0" y="189"/>
                    </a:moveTo>
                    <a:lnTo>
                      <a:pt x="129" y="48"/>
                    </a:lnTo>
                    <a:lnTo>
                      <a:pt x="186" y="63"/>
                    </a:lnTo>
                    <a:lnTo>
                      <a:pt x="174" y="0"/>
                    </a:lnTo>
                    <a:lnTo>
                      <a:pt x="132" y="84"/>
                    </a:lnTo>
                    <a:lnTo>
                      <a:pt x="18" y="138"/>
                    </a:lnTo>
                    <a:lnTo>
                      <a:pt x="0" y="189"/>
                    </a:lnTo>
                    <a:close/>
                  </a:path>
                </a:pathLst>
              </a:custGeom>
              <a:solidFill>
                <a:srgbClr val="ECF10D"/>
              </a:solidFill>
              <a:ln w="38160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2" name="AutoShape 11"/>
              <p:cNvSpPr>
                <a:spLocks noChangeArrowheads="1"/>
              </p:cNvSpPr>
              <p:nvPr/>
            </p:nvSpPr>
            <p:spPr bwMode="auto">
              <a:xfrm rot="-600000">
                <a:off x="2691" y="1705"/>
                <a:ext cx="12" cy="2"/>
              </a:xfrm>
              <a:custGeom>
                <a:avLst/>
                <a:gdLst>
                  <a:gd name="T0" fmla="*/ 0 w 15"/>
                  <a:gd name="T1" fmla="*/ 1 h 6"/>
                  <a:gd name="T2" fmla="*/ 8 w 15"/>
                  <a:gd name="T3" fmla="*/ 0 h 6"/>
                  <a:gd name="T4" fmla="*/ 0 w 15"/>
                  <a:gd name="T5" fmla="*/ 1 h 6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6"/>
                  <a:gd name="T11" fmla="*/ 15 w 15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6">
                    <a:moveTo>
                      <a:pt x="0" y="6"/>
                    </a:moveTo>
                    <a:cubicBezTo>
                      <a:pt x="5" y="4"/>
                      <a:pt x="15" y="0"/>
                      <a:pt x="15" y="0"/>
                    </a:cubicBezTo>
                    <a:cubicBezTo>
                      <a:pt x="15" y="0"/>
                      <a:pt x="5" y="4"/>
                      <a:pt x="0" y="6"/>
                    </a:cubicBezTo>
                    <a:close/>
                  </a:path>
                </a:pathLst>
              </a:custGeom>
              <a:solidFill>
                <a:srgbClr val="9999FF"/>
              </a:solidFill>
              <a:ln w="38160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3" name="Line 12"/>
              <p:cNvSpPr>
                <a:spLocks noChangeShapeType="1"/>
              </p:cNvSpPr>
              <p:nvPr/>
            </p:nvSpPr>
            <p:spPr bwMode="auto">
              <a:xfrm flipV="1">
                <a:off x="2695" y="1562"/>
                <a:ext cx="165" cy="151"/>
              </a:xfrm>
              <a:prstGeom prst="line">
                <a:avLst/>
              </a:prstGeom>
              <a:noFill/>
              <a:ln w="38160">
                <a:solidFill>
                  <a:srgbClr val="ECF10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4" name="Line 13"/>
              <p:cNvSpPr>
                <a:spLocks noChangeShapeType="1"/>
              </p:cNvSpPr>
              <p:nvPr/>
            </p:nvSpPr>
            <p:spPr bwMode="auto">
              <a:xfrm flipV="1">
                <a:off x="2695" y="1523"/>
                <a:ext cx="28" cy="176"/>
              </a:xfrm>
              <a:prstGeom prst="line">
                <a:avLst/>
              </a:prstGeom>
              <a:noFill/>
              <a:ln w="38160">
                <a:solidFill>
                  <a:srgbClr val="ECF10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5" name="Line 14"/>
              <p:cNvSpPr>
                <a:spLocks noChangeShapeType="1"/>
              </p:cNvSpPr>
              <p:nvPr/>
            </p:nvSpPr>
            <p:spPr bwMode="auto">
              <a:xfrm flipH="1" flipV="1">
                <a:off x="2708" y="1498"/>
                <a:ext cx="61" cy="141"/>
              </a:xfrm>
              <a:prstGeom prst="line">
                <a:avLst/>
              </a:prstGeom>
              <a:noFill/>
              <a:ln w="38160">
                <a:solidFill>
                  <a:srgbClr val="ECF10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6" name="Line 15"/>
              <p:cNvSpPr>
                <a:spLocks noChangeShapeType="1"/>
              </p:cNvSpPr>
              <p:nvPr/>
            </p:nvSpPr>
            <p:spPr bwMode="auto">
              <a:xfrm flipV="1">
                <a:off x="2759" y="1537"/>
                <a:ext cx="95" cy="96"/>
              </a:xfrm>
              <a:prstGeom prst="line">
                <a:avLst/>
              </a:prstGeom>
              <a:noFill/>
              <a:ln w="38160">
                <a:solidFill>
                  <a:srgbClr val="ECF10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7" name="Line 16"/>
              <p:cNvSpPr>
                <a:spLocks noChangeShapeType="1"/>
              </p:cNvSpPr>
              <p:nvPr/>
            </p:nvSpPr>
            <p:spPr bwMode="auto">
              <a:xfrm flipV="1">
                <a:off x="2766" y="1487"/>
                <a:ext cx="2" cy="113"/>
              </a:xfrm>
              <a:prstGeom prst="line">
                <a:avLst/>
              </a:prstGeom>
              <a:noFill/>
              <a:ln w="38160">
                <a:solidFill>
                  <a:srgbClr val="ECF10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8" name="Line 17"/>
              <p:cNvSpPr>
                <a:spLocks noChangeShapeType="1"/>
              </p:cNvSpPr>
              <p:nvPr/>
            </p:nvSpPr>
            <p:spPr bwMode="auto">
              <a:xfrm flipH="1" flipV="1">
                <a:off x="2637" y="1552"/>
                <a:ext cx="99" cy="123"/>
              </a:xfrm>
              <a:prstGeom prst="line">
                <a:avLst/>
              </a:prstGeom>
              <a:noFill/>
              <a:ln w="38160">
                <a:solidFill>
                  <a:srgbClr val="ECF10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9" name="Line 18"/>
              <p:cNvSpPr>
                <a:spLocks noChangeShapeType="1"/>
              </p:cNvSpPr>
              <p:nvPr/>
            </p:nvSpPr>
            <p:spPr bwMode="auto">
              <a:xfrm flipV="1">
                <a:off x="2702" y="1597"/>
                <a:ext cx="168" cy="91"/>
              </a:xfrm>
              <a:prstGeom prst="line">
                <a:avLst/>
              </a:prstGeom>
              <a:noFill/>
              <a:ln w="38160">
                <a:solidFill>
                  <a:srgbClr val="ECF10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0" name="Line 19"/>
              <p:cNvSpPr>
                <a:spLocks noChangeShapeType="1"/>
              </p:cNvSpPr>
              <p:nvPr/>
            </p:nvSpPr>
            <p:spPr bwMode="auto">
              <a:xfrm flipH="1" flipV="1">
                <a:off x="2640" y="1575"/>
                <a:ext cx="79" cy="113"/>
              </a:xfrm>
              <a:prstGeom prst="line">
                <a:avLst/>
              </a:prstGeom>
              <a:noFill/>
              <a:ln w="38160">
                <a:solidFill>
                  <a:srgbClr val="ECF10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1" name="Line 20"/>
              <p:cNvSpPr>
                <a:spLocks noChangeShapeType="1"/>
              </p:cNvSpPr>
              <p:nvPr/>
            </p:nvSpPr>
            <p:spPr bwMode="auto">
              <a:xfrm flipV="1">
                <a:off x="2698" y="1643"/>
                <a:ext cx="69" cy="59"/>
              </a:xfrm>
              <a:prstGeom prst="line">
                <a:avLst/>
              </a:prstGeom>
              <a:noFill/>
              <a:ln w="38160">
                <a:solidFill>
                  <a:srgbClr val="ECF10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2" name="Line 21"/>
              <p:cNvSpPr>
                <a:spLocks noChangeShapeType="1"/>
              </p:cNvSpPr>
              <p:nvPr/>
            </p:nvSpPr>
            <p:spPr bwMode="auto">
              <a:xfrm flipV="1">
                <a:off x="2718" y="1579"/>
                <a:ext cx="106" cy="77"/>
              </a:xfrm>
              <a:prstGeom prst="line">
                <a:avLst/>
              </a:prstGeom>
              <a:noFill/>
              <a:ln w="38160">
                <a:solidFill>
                  <a:srgbClr val="ECF10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3" name="Line 22"/>
              <p:cNvSpPr>
                <a:spLocks noChangeShapeType="1"/>
              </p:cNvSpPr>
              <p:nvPr/>
            </p:nvSpPr>
            <p:spPr bwMode="auto">
              <a:xfrm flipH="1" flipV="1">
                <a:off x="2672" y="1521"/>
                <a:ext cx="62" cy="107"/>
              </a:xfrm>
              <a:prstGeom prst="line">
                <a:avLst/>
              </a:prstGeom>
              <a:noFill/>
              <a:ln w="38160">
                <a:solidFill>
                  <a:srgbClr val="ECF10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4" name="Line 23"/>
              <p:cNvSpPr>
                <a:spLocks noChangeShapeType="1"/>
              </p:cNvSpPr>
              <p:nvPr/>
            </p:nvSpPr>
            <p:spPr bwMode="auto">
              <a:xfrm flipV="1">
                <a:off x="2795" y="1558"/>
                <a:ext cx="8" cy="107"/>
              </a:xfrm>
              <a:prstGeom prst="line">
                <a:avLst/>
              </a:prstGeom>
              <a:noFill/>
              <a:ln w="38160">
                <a:solidFill>
                  <a:srgbClr val="ECF10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5" name="Line 24"/>
              <p:cNvSpPr>
                <a:spLocks noChangeShapeType="1"/>
              </p:cNvSpPr>
              <p:nvPr/>
            </p:nvSpPr>
            <p:spPr bwMode="auto">
              <a:xfrm flipV="1">
                <a:off x="2741" y="1587"/>
                <a:ext cx="12" cy="92"/>
              </a:xfrm>
              <a:prstGeom prst="line">
                <a:avLst/>
              </a:prstGeom>
              <a:noFill/>
              <a:ln w="38160">
                <a:solidFill>
                  <a:srgbClr val="ECF10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6" name="Line 25"/>
              <p:cNvSpPr>
                <a:spLocks noChangeShapeType="1"/>
              </p:cNvSpPr>
              <p:nvPr/>
            </p:nvSpPr>
            <p:spPr bwMode="auto">
              <a:xfrm>
                <a:off x="2732" y="1671"/>
                <a:ext cx="77" cy="5"/>
              </a:xfrm>
              <a:prstGeom prst="line">
                <a:avLst/>
              </a:prstGeom>
              <a:noFill/>
              <a:ln w="38160">
                <a:solidFill>
                  <a:srgbClr val="ECF10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7" name="Line 26"/>
              <p:cNvSpPr>
                <a:spLocks noChangeShapeType="1"/>
              </p:cNvSpPr>
              <p:nvPr/>
            </p:nvSpPr>
            <p:spPr bwMode="auto">
              <a:xfrm flipV="1">
                <a:off x="2783" y="1529"/>
                <a:ext cx="47" cy="84"/>
              </a:xfrm>
              <a:prstGeom prst="line">
                <a:avLst/>
              </a:prstGeom>
              <a:noFill/>
              <a:ln w="38160">
                <a:solidFill>
                  <a:srgbClr val="ECF10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97" name="AutoShape 27"/>
            <p:cNvSpPr>
              <a:spLocks noChangeArrowheads="1"/>
            </p:cNvSpPr>
            <p:nvPr/>
          </p:nvSpPr>
          <p:spPr bwMode="auto">
            <a:xfrm rot="17340000" flipV="1">
              <a:off x="1473" y="1757"/>
              <a:ext cx="1320" cy="797"/>
            </a:xfrm>
            <a:custGeom>
              <a:avLst/>
              <a:gdLst>
                <a:gd name="T0" fmla="*/ 0 w 1499"/>
                <a:gd name="T1" fmla="*/ 387 h 813"/>
                <a:gd name="T2" fmla="*/ 94 w 1499"/>
                <a:gd name="T3" fmla="*/ 253 h 813"/>
                <a:gd name="T4" fmla="*/ 268 w 1499"/>
                <a:gd name="T5" fmla="*/ 143 h 813"/>
                <a:gd name="T6" fmla="*/ 646 w 1499"/>
                <a:gd name="T7" fmla="*/ 0 h 8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99"/>
                <a:gd name="T13" fmla="*/ 0 h 813"/>
                <a:gd name="T14" fmla="*/ 1499 w 1499"/>
                <a:gd name="T15" fmla="*/ 813 h 8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99" h="813">
                  <a:moveTo>
                    <a:pt x="0" y="813"/>
                  </a:moveTo>
                  <a:cubicBezTo>
                    <a:pt x="58" y="714"/>
                    <a:pt x="116" y="615"/>
                    <a:pt x="219" y="530"/>
                  </a:cubicBezTo>
                  <a:cubicBezTo>
                    <a:pt x="322" y="445"/>
                    <a:pt x="408" y="389"/>
                    <a:pt x="621" y="301"/>
                  </a:cubicBezTo>
                  <a:cubicBezTo>
                    <a:pt x="834" y="213"/>
                    <a:pt x="1166" y="106"/>
                    <a:pt x="1499" y="0"/>
                  </a:cubicBezTo>
                </a:path>
              </a:pathLst>
            </a:custGeom>
            <a:noFill/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8" name="Oval 28"/>
            <p:cNvSpPr>
              <a:spLocks noChangeArrowheads="1"/>
            </p:cNvSpPr>
            <p:nvPr/>
          </p:nvSpPr>
          <p:spPr bwMode="auto">
            <a:xfrm>
              <a:off x="2649" y="1694"/>
              <a:ext cx="33" cy="32"/>
            </a:xfrm>
            <a:prstGeom prst="ellipse">
              <a:avLst/>
            </a:prstGeom>
            <a:solidFill>
              <a:srgbClr val="ECF10D"/>
            </a:solidFill>
            <a:ln w="9360">
              <a:solidFill>
                <a:srgbClr val="ECF10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9" name="Oval 29"/>
            <p:cNvSpPr>
              <a:spLocks noChangeArrowheads="1"/>
            </p:cNvSpPr>
            <p:nvPr/>
          </p:nvSpPr>
          <p:spPr bwMode="auto">
            <a:xfrm>
              <a:off x="2161" y="2259"/>
              <a:ext cx="34" cy="32"/>
            </a:xfrm>
            <a:prstGeom prst="ellipse">
              <a:avLst/>
            </a:prstGeom>
            <a:solidFill>
              <a:srgbClr val="ECF10D"/>
            </a:solidFill>
            <a:ln w="9360">
              <a:solidFill>
                <a:srgbClr val="ECF10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0" name="Oval 30"/>
            <p:cNvSpPr>
              <a:spLocks noChangeArrowheads="1"/>
            </p:cNvSpPr>
            <p:nvPr/>
          </p:nvSpPr>
          <p:spPr bwMode="auto">
            <a:xfrm>
              <a:off x="2023" y="2394"/>
              <a:ext cx="33" cy="32"/>
            </a:xfrm>
            <a:prstGeom prst="ellipse">
              <a:avLst/>
            </a:prstGeom>
            <a:solidFill>
              <a:srgbClr val="ECF10D"/>
            </a:solidFill>
            <a:ln w="9360">
              <a:solidFill>
                <a:srgbClr val="ECF10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1" name="Oval 31"/>
            <p:cNvSpPr>
              <a:spLocks noChangeArrowheads="1"/>
            </p:cNvSpPr>
            <p:nvPr/>
          </p:nvSpPr>
          <p:spPr bwMode="auto">
            <a:xfrm>
              <a:off x="2046" y="2371"/>
              <a:ext cx="33" cy="32"/>
            </a:xfrm>
            <a:prstGeom prst="ellipse">
              <a:avLst/>
            </a:prstGeom>
            <a:solidFill>
              <a:srgbClr val="ECF10D"/>
            </a:solidFill>
            <a:ln w="9360">
              <a:solidFill>
                <a:srgbClr val="ECF10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2" name="Oval 32"/>
            <p:cNvSpPr>
              <a:spLocks noChangeArrowheads="1"/>
            </p:cNvSpPr>
            <p:nvPr/>
          </p:nvSpPr>
          <p:spPr bwMode="auto">
            <a:xfrm>
              <a:off x="2071" y="2348"/>
              <a:ext cx="33" cy="32"/>
            </a:xfrm>
            <a:prstGeom prst="ellipse">
              <a:avLst/>
            </a:prstGeom>
            <a:solidFill>
              <a:srgbClr val="ECF10D"/>
            </a:solidFill>
            <a:ln w="9360">
              <a:solidFill>
                <a:srgbClr val="ECF10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3" name="Oval 33"/>
            <p:cNvSpPr>
              <a:spLocks noChangeArrowheads="1"/>
            </p:cNvSpPr>
            <p:nvPr/>
          </p:nvSpPr>
          <p:spPr bwMode="auto">
            <a:xfrm>
              <a:off x="2088" y="2330"/>
              <a:ext cx="33" cy="30"/>
            </a:xfrm>
            <a:prstGeom prst="ellipse">
              <a:avLst/>
            </a:prstGeom>
            <a:solidFill>
              <a:srgbClr val="ECF10D"/>
            </a:solidFill>
            <a:ln w="9360">
              <a:solidFill>
                <a:srgbClr val="ECF10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4" name="Oval 34"/>
            <p:cNvSpPr>
              <a:spLocks noChangeArrowheads="1"/>
            </p:cNvSpPr>
            <p:nvPr/>
          </p:nvSpPr>
          <p:spPr bwMode="auto">
            <a:xfrm>
              <a:off x="2103" y="2316"/>
              <a:ext cx="33" cy="32"/>
            </a:xfrm>
            <a:prstGeom prst="ellipse">
              <a:avLst/>
            </a:prstGeom>
            <a:solidFill>
              <a:srgbClr val="ECF10D"/>
            </a:solidFill>
            <a:ln w="9360">
              <a:solidFill>
                <a:srgbClr val="ECF10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5" name="Oval 35"/>
            <p:cNvSpPr>
              <a:spLocks noChangeArrowheads="1"/>
            </p:cNvSpPr>
            <p:nvPr/>
          </p:nvSpPr>
          <p:spPr bwMode="auto">
            <a:xfrm>
              <a:off x="2125" y="2298"/>
              <a:ext cx="33" cy="31"/>
            </a:xfrm>
            <a:prstGeom prst="ellipse">
              <a:avLst/>
            </a:prstGeom>
            <a:solidFill>
              <a:srgbClr val="ECF10D"/>
            </a:solidFill>
            <a:ln w="9360">
              <a:solidFill>
                <a:srgbClr val="ECF10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6" name="Line 36"/>
            <p:cNvSpPr>
              <a:spLocks noChangeShapeType="1"/>
            </p:cNvSpPr>
            <p:nvPr/>
          </p:nvSpPr>
          <p:spPr bwMode="auto">
            <a:xfrm flipV="1">
              <a:off x="2401" y="1859"/>
              <a:ext cx="56" cy="201"/>
            </a:xfrm>
            <a:prstGeom prst="line">
              <a:avLst/>
            </a:prstGeom>
            <a:noFill/>
            <a:ln w="38160" cap="rnd">
              <a:solidFill>
                <a:srgbClr val="ECF10D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7" name="Line 37"/>
            <p:cNvSpPr>
              <a:spLocks noChangeShapeType="1"/>
            </p:cNvSpPr>
            <p:nvPr/>
          </p:nvSpPr>
          <p:spPr bwMode="auto">
            <a:xfrm flipV="1">
              <a:off x="2236" y="1792"/>
              <a:ext cx="134" cy="433"/>
            </a:xfrm>
            <a:prstGeom prst="line">
              <a:avLst/>
            </a:prstGeom>
            <a:noFill/>
            <a:ln w="38160" cap="rnd">
              <a:solidFill>
                <a:srgbClr val="ECF10D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8" name="Line 38"/>
            <p:cNvSpPr>
              <a:spLocks noChangeShapeType="1"/>
            </p:cNvSpPr>
            <p:nvPr/>
          </p:nvSpPr>
          <p:spPr bwMode="auto">
            <a:xfrm flipV="1">
              <a:off x="2300" y="2031"/>
              <a:ext cx="281" cy="141"/>
            </a:xfrm>
            <a:prstGeom prst="line">
              <a:avLst/>
            </a:prstGeom>
            <a:noFill/>
            <a:ln w="38160" cap="rnd">
              <a:solidFill>
                <a:srgbClr val="ECF10D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9" name="Line 39"/>
            <p:cNvSpPr>
              <a:spLocks noChangeShapeType="1"/>
            </p:cNvSpPr>
            <p:nvPr/>
          </p:nvSpPr>
          <p:spPr bwMode="auto">
            <a:xfrm flipV="1">
              <a:off x="2401" y="1949"/>
              <a:ext cx="163" cy="110"/>
            </a:xfrm>
            <a:prstGeom prst="line">
              <a:avLst/>
            </a:prstGeom>
            <a:noFill/>
            <a:ln w="38160" cap="rnd">
              <a:solidFill>
                <a:srgbClr val="ECF10D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2971800" y="3259138"/>
            <a:ext cx="2225675" cy="877887"/>
            <a:chOff x="1872" y="2053"/>
            <a:chExt cx="1402" cy="553"/>
          </a:xfrm>
        </p:grpSpPr>
        <p:sp>
          <p:nvSpPr>
            <p:cNvPr id="9276" name="Line 41"/>
            <p:cNvSpPr>
              <a:spLocks noChangeShapeType="1"/>
            </p:cNvSpPr>
            <p:nvPr/>
          </p:nvSpPr>
          <p:spPr bwMode="auto">
            <a:xfrm flipV="1">
              <a:off x="1872" y="2206"/>
              <a:ext cx="1179" cy="402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77" name="Group 42"/>
            <p:cNvGrpSpPr>
              <a:grpSpLocks/>
            </p:cNvGrpSpPr>
            <p:nvPr/>
          </p:nvGrpSpPr>
          <p:grpSpPr bwMode="auto">
            <a:xfrm>
              <a:off x="3037" y="2053"/>
              <a:ext cx="237" cy="222"/>
              <a:chOff x="3037" y="2053"/>
              <a:chExt cx="237" cy="222"/>
            </a:xfrm>
          </p:grpSpPr>
          <p:sp>
            <p:nvSpPr>
              <p:cNvPr id="9278" name="AutoShape 43"/>
              <p:cNvSpPr>
                <a:spLocks noChangeArrowheads="1"/>
              </p:cNvSpPr>
              <p:nvPr/>
            </p:nvSpPr>
            <p:spPr bwMode="auto">
              <a:xfrm rot="1380000">
                <a:off x="3042" y="2221"/>
                <a:ext cx="0" cy="6"/>
              </a:xfrm>
              <a:custGeom>
                <a:avLst/>
                <a:gdLst>
                  <a:gd name="T0" fmla="*/ 0 w 3"/>
                  <a:gd name="T1" fmla="*/ 4 h 9"/>
                  <a:gd name="T2" fmla="*/ 0 w 3"/>
                  <a:gd name="T3" fmla="*/ 0 h 9"/>
                  <a:gd name="T4" fmla="*/ 0 w 3"/>
                  <a:gd name="T5" fmla="*/ 4 h 9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9"/>
                  <a:gd name="T11" fmla="*/ 0 w 3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9">
                    <a:moveTo>
                      <a:pt x="3" y="9"/>
                    </a:moveTo>
                    <a:cubicBezTo>
                      <a:pt x="2" y="6"/>
                      <a:pt x="0" y="0"/>
                      <a:pt x="0" y="0"/>
                    </a:cubicBezTo>
                    <a:cubicBezTo>
                      <a:pt x="0" y="0"/>
                      <a:pt x="2" y="6"/>
                      <a:pt x="3" y="9"/>
                    </a:cubicBezTo>
                    <a:close/>
                  </a:path>
                </a:pathLst>
              </a:custGeom>
              <a:solidFill>
                <a:srgbClr val="9999FF"/>
              </a:solidFill>
              <a:ln w="38160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9" name="AutoShape 44"/>
              <p:cNvSpPr>
                <a:spLocks noChangeArrowheads="1"/>
              </p:cNvSpPr>
              <p:nvPr/>
            </p:nvSpPr>
            <p:spPr bwMode="auto">
              <a:xfrm rot="1380000">
                <a:off x="3092" y="2077"/>
                <a:ext cx="158" cy="160"/>
              </a:xfrm>
              <a:custGeom>
                <a:avLst/>
                <a:gdLst>
                  <a:gd name="T0" fmla="*/ 0 w 186"/>
                  <a:gd name="T1" fmla="*/ 112 h 189"/>
                  <a:gd name="T2" fmla="*/ 76 w 186"/>
                  <a:gd name="T3" fmla="*/ 29 h 189"/>
                  <a:gd name="T4" fmla="*/ 110 w 186"/>
                  <a:gd name="T5" fmla="*/ 37 h 189"/>
                  <a:gd name="T6" fmla="*/ 103 w 186"/>
                  <a:gd name="T7" fmla="*/ 0 h 189"/>
                  <a:gd name="T8" fmla="*/ 78 w 186"/>
                  <a:gd name="T9" fmla="*/ 50 h 189"/>
                  <a:gd name="T10" fmla="*/ 10 w 186"/>
                  <a:gd name="T11" fmla="*/ 81 h 189"/>
                  <a:gd name="T12" fmla="*/ 0 w 186"/>
                  <a:gd name="T13" fmla="*/ 112 h 1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6"/>
                  <a:gd name="T22" fmla="*/ 0 h 189"/>
                  <a:gd name="T23" fmla="*/ 186 w 186"/>
                  <a:gd name="T24" fmla="*/ 189 h 18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6" h="189">
                    <a:moveTo>
                      <a:pt x="0" y="189"/>
                    </a:moveTo>
                    <a:lnTo>
                      <a:pt x="129" y="48"/>
                    </a:lnTo>
                    <a:lnTo>
                      <a:pt x="186" y="63"/>
                    </a:lnTo>
                    <a:lnTo>
                      <a:pt x="174" y="0"/>
                    </a:lnTo>
                    <a:lnTo>
                      <a:pt x="132" y="84"/>
                    </a:lnTo>
                    <a:lnTo>
                      <a:pt x="18" y="138"/>
                    </a:lnTo>
                    <a:lnTo>
                      <a:pt x="0" y="189"/>
                    </a:lnTo>
                    <a:close/>
                  </a:path>
                </a:pathLst>
              </a:custGeom>
              <a:solidFill>
                <a:srgbClr val="ECF10D"/>
              </a:solidFill>
              <a:ln w="38160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0" name="AutoShape 45"/>
              <p:cNvSpPr>
                <a:spLocks noChangeArrowheads="1"/>
              </p:cNvSpPr>
              <p:nvPr/>
            </p:nvSpPr>
            <p:spPr bwMode="auto">
              <a:xfrm rot="1380000">
                <a:off x="3038" y="2197"/>
                <a:ext cx="10" cy="2"/>
              </a:xfrm>
              <a:custGeom>
                <a:avLst/>
                <a:gdLst>
                  <a:gd name="T0" fmla="*/ 0 w 15"/>
                  <a:gd name="T1" fmla="*/ 1 h 6"/>
                  <a:gd name="T2" fmla="*/ 7 w 15"/>
                  <a:gd name="T3" fmla="*/ 0 h 6"/>
                  <a:gd name="T4" fmla="*/ 0 w 15"/>
                  <a:gd name="T5" fmla="*/ 1 h 6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6"/>
                  <a:gd name="T11" fmla="*/ 15 w 15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6">
                    <a:moveTo>
                      <a:pt x="0" y="6"/>
                    </a:moveTo>
                    <a:cubicBezTo>
                      <a:pt x="5" y="4"/>
                      <a:pt x="15" y="0"/>
                      <a:pt x="15" y="0"/>
                    </a:cubicBezTo>
                    <a:cubicBezTo>
                      <a:pt x="15" y="0"/>
                      <a:pt x="5" y="4"/>
                      <a:pt x="0" y="6"/>
                    </a:cubicBezTo>
                    <a:close/>
                  </a:path>
                </a:pathLst>
              </a:custGeom>
              <a:solidFill>
                <a:srgbClr val="9999FF"/>
              </a:solidFill>
              <a:ln w="38160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1" name="Line 46"/>
              <p:cNvSpPr>
                <a:spLocks noChangeShapeType="1"/>
              </p:cNvSpPr>
              <p:nvPr/>
            </p:nvSpPr>
            <p:spPr bwMode="auto">
              <a:xfrm>
                <a:off x="3037" y="2231"/>
                <a:ext cx="171" cy="6"/>
              </a:xfrm>
              <a:prstGeom prst="line">
                <a:avLst/>
              </a:prstGeom>
              <a:noFill/>
              <a:ln w="38160">
                <a:solidFill>
                  <a:srgbClr val="ECF10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2" name="Line 47"/>
              <p:cNvSpPr>
                <a:spLocks noChangeShapeType="1"/>
              </p:cNvSpPr>
              <p:nvPr/>
            </p:nvSpPr>
            <p:spPr bwMode="auto">
              <a:xfrm flipV="1">
                <a:off x="3045" y="2115"/>
                <a:ext cx="81" cy="129"/>
              </a:xfrm>
              <a:prstGeom prst="line">
                <a:avLst/>
              </a:prstGeom>
              <a:noFill/>
              <a:ln w="38160">
                <a:solidFill>
                  <a:srgbClr val="ECF10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3" name="Line 48"/>
              <p:cNvSpPr>
                <a:spLocks noChangeShapeType="1"/>
              </p:cNvSpPr>
              <p:nvPr/>
            </p:nvSpPr>
            <p:spPr bwMode="auto">
              <a:xfrm flipV="1">
                <a:off x="3110" y="2101"/>
                <a:ext cx="37" cy="119"/>
              </a:xfrm>
              <a:prstGeom prst="line">
                <a:avLst/>
              </a:prstGeom>
              <a:noFill/>
              <a:ln w="38160">
                <a:solidFill>
                  <a:srgbClr val="ECF10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4" name="Line 49"/>
              <p:cNvSpPr>
                <a:spLocks noChangeShapeType="1"/>
              </p:cNvSpPr>
              <p:nvPr/>
            </p:nvSpPr>
            <p:spPr bwMode="auto">
              <a:xfrm>
                <a:off x="3127" y="2199"/>
                <a:ext cx="92" cy="14"/>
              </a:xfrm>
              <a:prstGeom prst="line">
                <a:avLst/>
              </a:prstGeom>
              <a:noFill/>
              <a:ln w="38160">
                <a:solidFill>
                  <a:srgbClr val="ECF10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5" name="Line 50"/>
              <p:cNvSpPr>
                <a:spLocks noChangeShapeType="1"/>
              </p:cNvSpPr>
              <p:nvPr/>
            </p:nvSpPr>
            <p:spPr bwMode="auto">
              <a:xfrm flipV="1">
                <a:off x="3150" y="2110"/>
                <a:ext cx="30" cy="94"/>
              </a:xfrm>
              <a:prstGeom prst="line">
                <a:avLst/>
              </a:prstGeom>
              <a:noFill/>
              <a:ln w="38160">
                <a:solidFill>
                  <a:srgbClr val="ECF10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6" name="Line 51"/>
              <p:cNvSpPr>
                <a:spLocks noChangeShapeType="1"/>
              </p:cNvSpPr>
              <p:nvPr/>
            </p:nvSpPr>
            <p:spPr bwMode="auto">
              <a:xfrm flipV="1">
                <a:off x="3066" y="2110"/>
                <a:ext cx="0" cy="123"/>
              </a:xfrm>
              <a:prstGeom prst="line">
                <a:avLst/>
              </a:prstGeom>
              <a:noFill/>
              <a:ln w="38160">
                <a:solidFill>
                  <a:srgbClr val="ECF10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7" name="Line 52"/>
              <p:cNvSpPr>
                <a:spLocks noChangeShapeType="1"/>
              </p:cNvSpPr>
              <p:nvPr/>
            </p:nvSpPr>
            <p:spPr bwMode="auto">
              <a:xfrm>
                <a:off x="3053" y="2214"/>
                <a:ext cx="143" cy="54"/>
              </a:xfrm>
              <a:prstGeom prst="line">
                <a:avLst/>
              </a:prstGeom>
              <a:noFill/>
              <a:ln w="38160">
                <a:solidFill>
                  <a:srgbClr val="ECF10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8" name="Line 53"/>
              <p:cNvSpPr>
                <a:spLocks noChangeShapeType="1"/>
              </p:cNvSpPr>
              <p:nvPr/>
            </p:nvSpPr>
            <p:spPr bwMode="auto">
              <a:xfrm flipV="1">
                <a:off x="3048" y="2127"/>
                <a:ext cx="10" cy="106"/>
              </a:xfrm>
              <a:prstGeom prst="line">
                <a:avLst/>
              </a:prstGeom>
              <a:noFill/>
              <a:ln w="38160">
                <a:solidFill>
                  <a:srgbClr val="ECF10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9" name="Line 54"/>
              <p:cNvSpPr>
                <a:spLocks noChangeShapeType="1"/>
              </p:cNvSpPr>
              <p:nvPr/>
            </p:nvSpPr>
            <p:spPr bwMode="auto">
              <a:xfrm>
                <a:off x="3046" y="2223"/>
                <a:ext cx="55" cy="30"/>
              </a:xfrm>
              <a:prstGeom prst="line">
                <a:avLst/>
              </a:prstGeom>
              <a:noFill/>
              <a:ln w="38160">
                <a:solidFill>
                  <a:srgbClr val="ECF10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0" name="Line 55"/>
              <p:cNvSpPr>
                <a:spLocks noChangeShapeType="1"/>
              </p:cNvSpPr>
              <p:nvPr/>
            </p:nvSpPr>
            <p:spPr bwMode="auto">
              <a:xfrm>
                <a:off x="3085" y="2196"/>
                <a:ext cx="89" cy="33"/>
              </a:xfrm>
              <a:prstGeom prst="line">
                <a:avLst/>
              </a:prstGeom>
              <a:noFill/>
              <a:ln w="38160">
                <a:solidFill>
                  <a:srgbClr val="ECF10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1" name="Line 56"/>
              <p:cNvSpPr>
                <a:spLocks noChangeShapeType="1"/>
              </p:cNvSpPr>
              <p:nvPr/>
            </p:nvSpPr>
            <p:spPr bwMode="auto">
              <a:xfrm flipV="1">
                <a:off x="3091" y="2104"/>
                <a:ext cx="20" cy="92"/>
              </a:xfrm>
              <a:prstGeom prst="line">
                <a:avLst/>
              </a:prstGeom>
              <a:noFill/>
              <a:ln w="38160">
                <a:solidFill>
                  <a:srgbClr val="ECF10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2" name="Line 57"/>
              <p:cNvSpPr>
                <a:spLocks noChangeShapeType="1"/>
              </p:cNvSpPr>
              <p:nvPr/>
            </p:nvSpPr>
            <p:spPr bwMode="auto">
              <a:xfrm flipV="1">
                <a:off x="3137" y="2180"/>
                <a:ext cx="31" cy="85"/>
              </a:xfrm>
              <a:prstGeom prst="line">
                <a:avLst/>
              </a:prstGeom>
              <a:noFill/>
              <a:ln w="38160">
                <a:solidFill>
                  <a:srgbClr val="ECF10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3" name="Line 58"/>
              <p:cNvSpPr>
                <a:spLocks noChangeShapeType="1"/>
              </p:cNvSpPr>
              <p:nvPr/>
            </p:nvSpPr>
            <p:spPr bwMode="auto">
              <a:xfrm flipV="1">
                <a:off x="3090" y="2178"/>
                <a:ext cx="26" cy="74"/>
              </a:xfrm>
              <a:prstGeom prst="line">
                <a:avLst/>
              </a:prstGeom>
              <a:noFill/>
              <a:ln w="38160">
                <a:solidFill>
                  <a:srgbClr val="ECF10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4" name="Line 59"/>
              <p:cNvSpPr>
                <a:spLocks noChangeShapeType="1"/>
              </p:cNvSpPr>
              <p:nvPr/>
            </p:nvSpPr>
            <p:spPr bwMode="auto">
              <a:xfrm>
                <a:off x="3074" y="2234"/>
                <a:ext cx="55" cy="41"/>
              </a:xfrm>
              <a:prstGeom prst="line">
                <a:avLst/>
              </a:prstGeom>
              <a:noFill/>
              <a:ln w="38160">
                <a:solidFill>
                  <a:srgbClr val="ECF10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5" name="Line 60"/>
              <p:cNvSpPr>
                <a:spLocks noChangeShapeType="1"/>
              </p:cNvSpPr>
              <p:nvPr/>
            </p:nvSpPr>
            <p:spPr bwMode="auto">
              <a:xfrm>
                <a:off x="3152" y="2197"/>
                <a:ext cx="50" cy="0"/>
              </a:xfrm>
              <a:prstGeom prst="line">
                <a:avLst/>
              </a:prstGeom>
              <a:noFill/>
              <a:ln w="38160">
                <a:solidFill>
                  <a:srgbClr val="ECF10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" name="Group 61"/>
          <p:cNvGrpSpPr>
            <a:grpSpLocks/>
          </p:cNvGrpSpPr>
          <p:nvPr/>
        </p:nvGrpSpPr>
        <p:grpSpPr bwMode="auto">
          <a:xfrm>
            <a:off x="647700" y="3446463"/>
            <a:ext cx="2319338" cy="663575"/>
            <a:chOff x="408" y="2171"/>
            <a:chExt cx="1461" cy="418"/>
          </a:xfrm>
        </p:grpSpPr>
        <p:sp>
          <p:nvSpPr>
            <p:cNvPr id="9260" name="AutoShape 62"/>
            <p:cNvSpPr>
              <a:spLocks noChangeArrowheads="1"/>
            </p:cNvSpPr>
            <p:nvPr/>
          </p:nvSpPr>
          <p:spPr bwMode="auto">
            <a:xfrm flipV="1">
              <a:off x="408" y="2171"/>
              <a:ext cx="1461" cy="418"/>
            </a:xfrm>
            <a:custGeom>
              <a:avLst/>
              <a:gdLst>
                <a:gd name="T0" fmla="*/ 1111 w 1679"/>
                <a:gd name="T1" fmla="*/ 0 h 528"/>
                <a:gd name="T2" fmla="*/ 1062 w 1679"/>
                <a:gd name="T3" fmla="*/ 51 h 528"/>
                <a:gd name="T4" fmla="*/ 977 w 1679"/>
                <a:gd name="T5" fmla="*/ 101 h 528"/>
                <a:gd name="T6" fmla="*/ 866 w 1679"/>
                <a:gd name="T7" fmla="*/ 131 h 528"/>
                <a:gd name="T8" fmla="*/ 689 w 1679"/>
                <a:gd name="T9" fmla="*/ 161 h 528"/>
                <a:gd name="T10" fmla="*/ 0 w 1679"/>
                <a:gd name="T11" fmla="*/ 266 h 5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79"/>
                <a:gd name="T19" fmla="*/ 0 h 528"/>
                <a:gd name="T20" fmla="*/ 1679 w 1679"/>
                <a:gd name="T21" fmla="*/ 528 h 5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79" h="528">
                  <a:moveTo>
                    <a:pt x="1679" y="0"/>
                  </a:moveTo>
                  <a:cubicBezTo>
                    <a:pt x="1667" y="17"/>
                    <a:pt x="1640" y="67"/>
                    <a:pt x="1606" y="100"/>
                  </a:cubicBezTo>
                  <a:cubicBezTo>
                    <a:pt x="1572" y="133"/>
                    <a:pt x="1526" y="173"/>
                    <a:pt x="1477" y="199"/>
                  </a:cubicBezTo>
                  <a:cubicBezTo>
                    <a:pt x="1428" y="225"/>
                    <a:pt x="1382" y="239"/>
                    <a:pt x="1309" y="259"/>
                  </a:cubicBezTo>
                  <a:cubicBezTo>
                    <a:pt x="1236" y="279"/>
                    <a:pt x="1259" y="273"/>
                    <a:pt x="1041" y="318"/>
                  </a:cubicBezTo>
                  <a:cubicBezTo>
                    <a:pt x="823" y="363"/>
                    <a:pt x="217" y="484"/>
                    <a:pt x="0" y="528"/>
                  </a:cubicBezTo>
                </a:path>
              </a:pathLst>
            </a:custGeom>
            <a:noFill/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261" name="Group 63"/>
            <p:cNvGrpSpPr>
              <a:grpSpLocks/>
            </p:cNvGrpSpPr>
            <p:nvPr/>
          </p:nvGrpSpPr>
          <p:grpSpPr bwMode="auto">
            <a:xfrm>
              <a:off x="1334" y="2326"/>
              <a:ext cx="147" cy="53"/>
              <a:chOff x="1334" y="2326"/>
              <a:chExt cx="147" cy="53"/>
            </a:xfrm>
          </p:grpSpPr>
          <p:sp>
            <p:nvSpPr>
              <p:cNvPr id="9269" name="Oval 64"/>
              <p:cNvSpPr>
                <a:spLocks noChangeArrowheads="1"/>
              </p:cNvSpPr>
              <p:nvPr/>
            </p:nvSpPr>
            <p:spPr bwMode="auto">
              <a:xfrm flipV="1">
                <a:off x="1334" y="2326"/>
                <a:ext cx="23" cy="24"/>
              </a:xfrm>
              <a:prstGeom prst="ellipse">
                <a:avLst/>
              </a:prstGeom>
              <a:solidFill>
                <a:srgbClr val="ECF10D"/>
              </a:solidFill>
              <a:ln w="9360">
                <a:solidFill>
                  <a:srgbClr val="ECF10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0" name="Oval 65"/>
              <p:cNvSpPr>
                <a:spLocks noChangeArrowheads="1"/>
              </p:cNvSpPr>
              <p:nvPr/>
            </p:nvSpPr>
            <p:spPr bwMode="auto">
              <a:xfrm flipV="1">
                <a:off x="1362" y="2332"/>
                <a:ext cx="23" cy="24"/>
              </a:xfrm>
              <a:prstGeom prst="ellipse">
                <a:avLst/>
              </a:prstGeom>
              <a:solidFill>
                <a:srgbClr val="ECF10D"/>
              </a:solidFill>
              <a:ln w="9360">
                <a:solidFill>
                  <a:srgbClr val="ECF10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1" name="Oval 66"/>
              <p:cNvSpPr>
                <a:spLocks noChangeArrowheads="1"/>
              </p:cNvSpPr>
              <p:nvPr/>
            </p:nvSpPr>
            <p:spPr bwMode="auto">
              <a:xfrm flipV="1">
                <a:off x="1384" y="2339"/>
                <a:ext cx="23" cy="24"/>
              </a:xfrm>
              <a:prstGeom prst="ellipse">
                <a:avLst/>
              </a:prstGeom>
              <a:solidFill>
                <a:srgbClr val="ECF10D"/>
              </a:solidFill>
              <a:ln w="9360">
                <a:solidFill>
                  <a:srgbClr val="ECF10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2" name="Oval 67"/>
              <p:cNvSpPr>
                <a:spLocks noChangeArrowheads="1"/>
              </p:cNvSpPr>
              <p:nvPr/>
            </p:nvSpPr>
            <p:spPr bwMode="auto">
              <a:xfrm flipV="1">
                <a:off x="1406" y="2344"/>
                <a:ext cx="23" cy="24"/>
              </a:xfrm>
              <a:prstGeom prst="ellipse">
                <a:avLst/>
              </a:prstGeom>
              <a:solidFill>
                <a:srgbClr val="ECF10D"/>
              </a:solidFill>
              <a:ln w="9360">
                <a:solidFill>
                  <a:srgbClr val="ECF10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3" name="Oval 68"/>
              <p:cNvSpPr>
                <a:spLocks noChangeArrowheads="1"/>
              </p:cNvSpPr>
              <p:nvPr/>
            </p:nvSpPr>
            <p:spPr bwMode="auto">
              <a:xfrm flipV="1">
                <a:off x="1427" y="2349"/>
                <a:ext cx="23" cy="24"/>
              </a:xfrm>
              <a:prstGeom prst="ellipse">
                <a:avLst/>
              </a:prstGeom>
              <a:solidFill>
                <a:srgbClr val="ECF10D"/>
              </a:solidFill>
              <a:ln w="9360">
                <a:solidFill>
                  <a:srgbClr val="ECF10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4" name="Oval 69"/>
              <p:cNvSpPr>
                <a:spLocks noChangeArrowheads="1"/>
              </p:cNvSpPr>
              <p:nvPr/>
            </p:nvSpPr>
            <p:spPr bwMode="auto">
              <a:xfrm flipV="1">
                <a:off x="1444" y="2352"/>
                <a:ext cx="23" cy="25"/>
              </a:xfrm>
              <a:prstGeom prst="ellipse">
                <a:avLst/>
              </a:prstGeom>
              <a:solidFill>
                <a:srgbClr val="ECF10D"/>
              </a:solidFill>
              <a:ln w="9360">
                <a:solidFill>
                  <a:srgbClr val="ECF10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5" name="Oval 70"/>
              <p:cNvSpPr>
                <a:spLocks noChangeArrowheads="1"/>
              </p:cNvSpPr>
              <p:nvPr/>
            </p:nvSpPr>
            <p:spPr bwMode="auto">
              <a:xfrm flipV="1">
                <a:off x="1458" y="2354"/>
                <a:ext cx="23" cy="24"/>
              </a:xfrm>
              <a:prstGeom prst="ellipse">
                <a:avLst/>
              </a:prstGeom>
              <a:solidFill>
                <a:srgbClr val="ECF10D"/>
              </a:solidFill>
              <a:ln w="9360">
                <a:solidFill>
                  <a:srgbClr val="ECF10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62" name="Oval 71"/>
            <p:cNvSpPr>
              <a:spLocks noChangeArrowheads="1"/>
            </p:cNvSpPr>
            <p:nvPr/>
          </p:nvSpPr>
          <p:spPr bwMode="auto">
            <a:xfrm>
              <a:off x="767" y="2222"/>
              <a:ext cx="23" cy="25"/>
            </a:xfrm>
            <a:prstGeom prst="ellipse">
              <a:avLst/>
            </a:prstGeom>
            <a:solidFill>
              <a:srgbClr val="ECF10D"/>
            </a:solidFill>
            <a:ln w="9360">
              <a:solidFill>
                <a:srgbClr val="ECF10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3" name="Line 72"/>
            <p:cNvSpPr>
              <a:spLocks noChangeShapeType="1"/>
            </p:cNvSpPr>
            <p:nvPr/>
          </p:nvSpPr>
          <p:spPr bwMode="auto">
            <a:xfrm>
              <a:off x="507" y="2186"/>
              <a:ext cx="28" cy="2"/>
            </a:xfrm>
            <a:prstGeom prst="line">
              <a:avLst/>
            </a:prstGeom>
            <a:noFill/>
            <a:ln w="38160">
              <a:solidFill>
                <a:srgbClr val="ECF10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4" name="Line 73"/>
            <p:cNvSpPr>
              <a:spLocks noChangeShapeType="1"/>
            </p:cNvSpPr>
            <p:nvPr/>
          </p:nvSpPr>
          <p:spPr bwMode="auto">
            <a:xfrm>
              <a:off x="551" y="2201"/>
              <a:ext cx="28" cy="2"/>
            </a:xfrm>
            <a:prstGeom prst="line">
              <a:avLst/>
            </a:prstGeom>
            <a:noFill/>
            <a:ln w="38160">
              <a:solidFill>
                <a:srgbClr val="ECF10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5" name="Line 74"/>
            <p:cNvSpPr>
              <a:spLocks noChangeShapeType="1"/>
            </p:cNvSpPr>
            <p:nvPr/>
          </p:nvSpPr>
          <p:spPr bwMode="auto">
            <a:xfrm>
              <a:off x="601" y="2201"/>
              <a:ext cx="28" cy="2"/>
            </a:xfrm>
            <a:prstGeom prst="line">
              <a:avLst/>
            </a:prstGeom>
            <a:noFill/>
            <a:ln w="38160">
              <a:solidFill>
                <a:srgbClr val="ECF10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6" name="Line 75"/>
            <p:cNvSpPr>
              <a:spLocks noChangeShapeType="1"/>
            </p:cNvSpPr>
            <p:nvPr/>
          </p:nvSpPr>
          <p:spPr bwMode="auto">
            <a:xfrm>
              <a:off x="635" y="2215"/>
              <a:ext cx="27" cy="3"/>
            </a:xfrm>
            <a:prstGeom prst="line">
              <a:avLst/>
            </a:prstGeom>
            <a:noFill/>
            <a:ln w="38160">
              <a:solidFill>
                <a:srgbClr val="ECF10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7" name="Line 76"/>
            <p:cNvSpPr>
              <a:spLocks noChangeShapeType="1"/>
            </p:cNvSpPr>
            <p:nvPr/>
          </p:nvSpPr>
          <p:spPr bwMode="auto">
            <a:xfrm>
              <a:off x="670" y="2218"/>
              <a:ext cx="28" cy="2"/>
            </a:xfrm>
            <a:prstGeom prst="line">
              <a:avLst/>
            </a:prstGeom>
            <a:noFill/>
            <a:ln w="38160">
              <a:solidFill>
                <a:srgbClr val="ECF10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8" name="Line 77"/>
            <p:cNvSpPr>
              <a:spLocks noChangeShapeType="1"/>
            </p:cNvSpPr>
            <p:nvPr/>
          </p:nvSpPr>
          <p:spPr bwMode="auto">
            <a:xfrm>
              <a:off x="704" y="2224"/>
              <a:ext cx="27" cy="2"/>
            </a:xfrm>
            <a:prstGeom prst="line">
              <a:avLst/>
            </a:prstGeom>
            <a:noFill/>
            <a:ln w="38160">
              <a:solidFill>
                <a:srgbClr val="ECF10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78"/>
          <p:cNvGrpSpPr>
            <a:grpSpLocks/>
          </p:cNvGrpSpPr>
          <p:nvPr/>
        </p:nvGrpSpPr>
        <p:grpSpPr bwMode="auto">
          <a:xfrm>
            <a:off x="876300" y="4103688"/>
            <a:ext cx="2090738" cy="692150"/>
            <a:chOff x="552" y="2585"/>
            <a:chExt cx="1317" cy="436"/>
          </a:xfrm>
        </p:grpSpPr>
        <p:grpSp>
          <p:nvGrpSpPr>
            <p:cNvPr id="9233" name="Group 79"/>
            <p:cNvGrpSpPr>
              <a:grpSpLocks/>
            </p:cNvGrpSpPr>
            <p:nvPr/>
          </p:nvGrpSpPr>
          <p:grpSpPr bwMode="auto">
            <a:xfrm>
              <a:off x="552" y="2917"/>
              <a:ext cx="171" cy="104"/>
              <a:chOff x="552" y="2917"/>
              <a:chExt cx="171" cy="104"/>
            </a:xfrm>
          </p:grpSpPr>
          <p:sp>
            <p:nvSpPr>
              <p:cNvPr id="9247" name="Line 80"/>
              <p:cNvSpPr>
                <a:spLocks noChangeShapeType="1"/>
              </p:cNvSpPr>
              <p:nvPr/>
            </p:nvSpPr>
            <p:spPr bwMode="auto">
              <a:xfrm flipH="1">
                <a:off x="632" y="2968"/>
                <a:ext cx="88" cy="40"/>
              </a:xfrm>
              <a:prstGeom prst="line">
                <a:avLst/>
              </a:prstGeom>
              <a:noFill/>
              <a:ln w="38160">
                <a:solidFill>
                  <a:srgbClr val="ECF10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8" name="Line 81"/>
              <p:cNvSpPr>
                <a:spLocks noChangeShapeType="1"/>
              </p:cNvSpPr>
              <p:nvPr/>
            </p:nvSpPr>
            <p:spPr bwMode="auto">
              <a:xfrm flipH="1" flipV="1">
                <a:off x="625" y="2929"/>
                <a:ext cx="94" cy="52"/>
              </a:xfrm>
              <a:prstGeom prst="line">
                <a:avLst/>
              </a:prstGeom>
              <a:noFill/>
              <a:ln w="38160">
                <a:solidFill>
                  <a:srgbClr val="ECF10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9" name="Line 82"/>
              <p:cNvSpPr>
                <a:spLocks noChangeShapeType="1"/>
              </p:cNvSpPr>
              <p:nvPr/>
            </p:nvSpPr>
            <p:spPr bwMode="auto">
              <a:xfrm flipH="1">
                <a:off x="551" y="2963"/>
                <a:ext cx="167" cy="25"/>
              </a:xfrm>
              <a:prstGeom prst="line">
                <a:avLst/>
              </a:prstGeom>
              <a:noFill/>
              <a:ln w="38160">
                <a:solidFill>
                  <a:srgbClr val="ECF10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0" name="Line 83"/>
              <p:cNvSpPr>
                <a:spLocks noChangeShapeType="1"/>
              </p:cNvSpPr>
              <p:nvPr/>
            </p:nvSpPr>
            <p:spPr bwMode="auto">
              <a:xfrm flipH="1">
                <a:off x="590" y="2980"/>
                <a:ext cx="67" cy="40"/>
              </a:xfrm>
              <a:prstGeom prst="line">
                <a:avLst/>
              </a:prstGeom>
              <a:noFill/>
              <a:ln w="38160">
                <a:solidFill>
                  <a:srgbClr val="ECF10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1" name="Line 84"/>
              <p:cNvSpPr>
                <a:spLocks noChangeShapeType="1"/>
              </p:cNvSpPr>
              <p:nvPr/>
            </p:nvSpPr>
            <p:spPr bwMode="auto">
              <a:xfrm flipH="1" flipV="1">
                <a:off x="578" y="2931"/>
                <a:ext cx="103" cy="53"/>
              </a:xfrm>
              <a:prstGeom prst="line">
                <a:avLst/>
              </a:prstGeom>
              <a:noFill/>
              <a:ln w="38160">
                <a:solidFill>
                  <a:srgbClr val="ECF10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2" name="Line 85"/>
              <p:cNvSpPr>
                <a:spLocks noChangeShapeType="1"/>
              </p:cNvSpPr>
              <p:nvPr/>
            </p:nvSpPr>
            <p:spPr bwMode="auto">
              <a:xfrm flipH="1" flipV="1">
                <a:off x="663" y="2916"/>
                <a:ext cx="60" cy="69"/>
              </a:xfrm>
              <a:prstGeom prst="line">
                <a:avLst/>
              </a:prstGeom>
              <a:noFill/>
              <a:ln w="38160">
                <a:solidFill>
                  <a:srgbClr val="ECF10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3" name="Line 86"/>
              <p:cNvSpPr>
                <a:spLocks noChangeShapeType="1"/>
              </p:cNvSpPr>
              <p:nvPr/>
            </p:nvSpPr>
            <p:spPr bwMode="auto">
              <a:xfrm flipH="1">
                <a:off x="677" y="2959"/>
                <a:ext cx="47" cy="28"/>
              </a:xfrm>
              <a:prstGeom prst="line">
                <a:avLst/>
              </a:prstGeom>
              <a:noFill/>
              <a:ln w="38160">
                <a:solidFill>
                  <a:srgbClr val="ECF10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4" name="Line 87"/>
              <p:cNvSpPr>
                <a:spLocks noChangeShapeType="1"/>
              </p:cNvSpPr>
              <p:nvPr/>
            </p:nvSpPr>
            <p:spPr bwMode="auto">
              <a:xfrm flipH="1">
                <a:off x="617" y="2976"/>
                <a:ext cx="74" cy="44"/>
              </a:xfrm>
              <a:prstGeom prst="line">
                <a:avLst/>
              </a:prstGeom>
              <a:noFill/>
              <a:ln w="38160">
                <a:solidFill>
                  <a:srgbClr val="ECF10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5" name="Line 88"/>
              <p:cNvSpPr>
                <a:spLocks noChangeShapeType="1"/>
              </p:cNvSpPr>
              <p:nvPr/>
            </p:nvSpPr>
            <p:spPr bwMode="auto">
              <a:xfrm flipH="1">
                <a:off x="575" y="2968"/>
                <a:ext cx="77" cy="6"/>
              </a:xfrm>
              <a:prstGeom prst="line">
                <a:avLst/>
              </a:prstGeom>
              <a:noFill/>
              <a:ln w="38160">
                <a:solidFill>
                  <a:srgbClr val="ECF10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6" name="Line 89"/>
              <p:cNvSpPr>
                <a:spLocks noChangeShapeType="1"/>
              </p:cNvSpPr>
              <p:nvPr/>
            </p:nvSpPr>
            <p:spPr bwMode="auto">
              <a:xfrm flipH="1" flipV="1">
                <a:off x="639" y="2916"/>
                <a:ext cx="56" cy="58"/>
              </a:xfrm>
              <a:prstGeom prst="line">
                <a:avLst/>
              </a:prstGeom>
              <a:noFill/>
              <a:ln w="38160">
                <a:solidFill>
                  <a:srgbClr val="ECF10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7" name="Line 90"/>
              <p:cNvSpPr>
                <a:spLocks noChangeShapeType="1"/>
              </p:cNvSpPr>
              <p:nvPr/>
            </p:nvSpPr>
            <p:spPr bwMode="auto">
              <a:xfrm flipH="1">
                <a:off x="576" y="2985"/>
                <a:ext cx="70" cy="15"/>
              </a:xfrm>
              <a:prstGeom prst="line">
                <a:avLst/>
              </a:prstGeom>
              <a:noFill/>
              <a:ln w="38160">
                <a:solidFill>
                  <a:srgbClr val="ECF10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8" name="Line 91"/>
              <p:cNvSpPr>
                <a:spLocks noChangeShapeType="1"/>
              </p:cNvSpPr>
              <p:nvPr/>
            </p:nvSpPr>
            <p:spPr bwMode="auto">
              <a:xfrm>
                <a:off x="644" y="2979"/>
                <a:ext cx="0" cy="31"/>
              </a:xfrm>
              <a:prstGeom prst="line">
                <a:avLst/>
              </a:prstGeom>
              <a:noFill/>
              <a:ln w="38160" cap="rnd">
                <a:solidFill>
                  <a:srgbClr val="ECF10D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9" name="Line 92"/>
              <p:cNvSpPr>
                <a:spLocks noChangeShapeType="1"/>
              </p:cNvSpPr>
              <p:nvPr/>
            </p:nvSpPr>
            <p:spPr bwMode="auto">
              <a:xfrm flipH="1" flipV="1">
                <a:off x="612" y="2917"/>
                <a:ext cx="51" cy="74"/>
              </a:xfrm>
              <a:prstGeom prst="line">
                <a:avLst/>
              </a:prstGeom>
              <a:noFill/>
              <a:ln w="38160">
                <a:solidFill>
                  <a:srgbClr val="ECF10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34" name="AutoShape 93"/>
            <p:cNvSpPr>
              <a:spLocks noChangeArrowheads="1"/>
            </p:cNvSpPr>
            <p:nvPr/>
          </p:nvSpPr>
          <p:spPr bwMode="auto">
            <a:xfrm>
              <a:off x="702" y="2585"/>
              <a:ext cx="1167" cy="368"/>
            </a:xfrm>
            <a:custGeom>
              <a:avLst/>
              <a:gdLst>
                <a:gd name="T0" fmla="*/ 566 w 1679"/>
                <a:gd name="T1" fmla="*/ 0 h 528"/>
                <a:gd name="T2" fmla="*/ 542 w 1679"/>
                <a:gd name="T3" fmla="*/ 34 h 528"/>
                <a:gd name="T4" fmla="*/ 498 w 1679"/>
                <a:gd name="T5" fmla="*/ 68 h 528"/>
                <a:gd name="T6" fmla="*/ 442 w 1679"/>
                <a:gd name="T7" fmla="*/ 89 h 528"/>
                <a:gd name="T8" fmla="*/ 351 w 1679"/>
                <a:gd name="T9" fmla="*/ 109 h 528"/>
                <a:gd name="T10" fmla="*/ 0 w 1679"/>
                <a:gd name="T11" fmla="*/ 181 h 5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79"/>
                <a:gd name="T19" fmla="*/ 0 h 528"/>
                <a:gd name="T20" fmla="*/ 1679 w 1679"/>
                <a:gd name="T21" fmla="*/ 528 h 5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79" h="528">
                  <a:moveTo>
                    <a:pt x="1679" y="0"/>
                  </a:moveTo>
                  <a:cubicBezTo>
                    <a:pt x="1667" y="17"/>
                    <a:pt x="1640" y="67"/>
                    <a:pt x="1606" y="100"/>
                  </a:cubicBezTo>
                  <a:cubicBezTo>
                    <a:pt x="1572" y="133"/>
                    <a:pt x="1526" y="173"/>
                    <a:pt x="1477" y="199"/>
                  </a:cubicBezTo>
                  <a:cubicBezTo>
                    <a:pt x="1428" y="225"/>
                    <a:pt x="1382" y="239"/>
                    <a:pt x="1309" y="259"/>
                  </a:cubicBezTo>
                  <a:cubicBezTo>
                    <a:pt x="1236" y="279"/>
                    <a:pt x="1259" y="273"/>
                    <a:pt x="1041" y="318"/>
                  </a:cubicBezTo>
                  <a:cubicBezTo>
                    <a:pt x="823" y="363"/>
                    <a:pt x="217" y="484"/>
                    <a:pt x="0" y="528"/>
                  </a:cubicBezTo>
                </a:path>
              </a:pathLst>
            </a:custGeom>
            <a:noFill/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5" name="Oval 94"/>
            <p:cNvSpPr>
              <a:spLocks noChangeArrowheads="1"/>
            </p:cNvSpPr>
            <p:nvPr/>
          </p:nvSpPr>
          <p:spPr bwMode="auto">
            <a:xfrm>
              <a:off x="763" y="2927"/>
              <a:ext cx="23" cy="25"/>
            </a:xfrm>
            <a:prstGeom prst="ellipse">
              <a:avLst/>
            </a:prstGeom>
            <a:solidFill>
              <a:srgbClr val="ECF10D"/>
            </a:solidFill>
            <a:ln w="9360">
              <a:solidFill>
                <a:srgbClr val="ECF10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236" name="Group 95"/>
            <p:cNvGrpSpPr>
              <a:grpSpLocks/>
            </p:cNvGrpSpPr>
            <p:nvPr/>
          </p:nvGrpSpPr>
          <p:grpSpPr bwMode="auto">
            <a:xfrm>
              <a:off x="1326" y="2784"/>
              <a:ext cx="148" cy="52"/>
              <a:chOff x="1326" y="2784"/>
              <a:chExt cx="148" cy="52"/>
            </a:xfrm>
          </p:grpSpPr>
          <p:sp>
            <p:nvSpPr>
              <p:cNvPr id="9240" name="Oval 96"/>
              <p:cNvSpPr>
                <a:spLocks noChangeArrowheads="1"/>
              </p:cNvSpPr>
              <p:nvPr/>
            </p:nvSpPr>
            <p:spPr bwMode="auto">
              <a:xfrm>
                <a:off x="1326" y="2811"/>
                <a:ext cx="23" cy="25"/>
              </a:xfrm>
              <a:prstGeom prst="ellipse">
                <a:avLst/>
              </a:prstGeom>
              <a:solidFill>
                <a:srgbClr val="ECF10D"/>
              </a:solidFill>
              <a:ln w="9360">
                <a:solidFill>
                  <a:srgbClr val="ECF10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1" name="Oval 97"/>
              <p:cNvSpPr>
                <a:spLocks noChangeArrowheads="1"/>
              </p:cNvSpPr>
              <p:nvPr/>
            </p:nvSpPr>
            <p:spPr bwMode="auto">
              <a:xfrm>
                <a:off x="1354" y="2804"/>
                <a:ext cx="23" cy="25"/>
              </a:xfrm>
              <a:prstGeom prst="ellipse">
                <a:avLst/>
              </a:prstGeom>
              <a:solidFill>
                <a:srgbClr val="ECF10D"/>
              </a:solidFill>
              <a:ln w="9360">
                <a:solidFill>
                  <a:srgbClr val="ECF10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2" name="Oval 98"/>
              <p:cNvSpPr>
                <a:spLocks noChangeArrowheads="1"/>
              </p:cNvSpPr>
              <p:nvPr/>
            </p:nvSpPr>
            <p:spPr bwMode="auto">
              <a:xfrm>
                <a:off x="1376" y="2799"/>
                <a:ext cx="23" cy="25"/>
              </a:xfrm>
              <a:prstGeom prst="ellipse">
                <a:avLst/>
              </a:prstGeom>
              <a:solidFill>
                <a:srgbClr val="ECF10D"/>
              </a:solidFill>
              <a:ln w="9360">
                <a:solidFill>
                  <a:srgbClr val="ECF10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3" name="Oval 99"/>
              <p:cNvSpPr>
                <a:spLocks noChangeArrowheads="1"/>
              </p:cNvSpPr>
              <p:nvPr/>
            </p:nvSpPr>
            <p:spPr bwMode="auto">
              <a:xfrm>
                <a:off x="1398" y="2794"/>
                <a:ext cx="23" cy="25"/>
              </a:xfrm>
              <a:prstGeom prst="ellipse">
                <a:avLst/>
              </a:prstGeom>
              <a:solidFill>
                <a:srgbClr val="ECF10D"/>
              </a:solidFill>
              <a:ln w="9360">
                <a:solidFill>
                  <a:srgbClr val="ECF10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4" name="Oval 100"/>
              <p:cNvSpPr>
                <a:spLocks noChangeArrowheads="1"/>
              </p:cNvSpPr>
              <p:nvPr/>
            </p:nvSpPr>
            <p:spPr bwMode="auto">
              <a:xfrm>
                <a:off x="1420" y="2788"/>
                <a:ext cx="23" cy="25"/>
              </a:xfrm>
              <a:prstGeom prst="ellipse">
                <a:avLst/>
              </a:prstGeom>
              <a:solidFill>
                <a:srgbClr val="ECF10D"/>
              </a:solidFill>
              <a:ln w="9360">
                <a:solidFill>
                  <a:srgbClr val="ECF10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5" name="Oval 101"/>
              <p:cNvSpPr>
                <a:spLocks noChangeArrowheads="1"/>
              </p:cNvSpPr>
              <p:nvPr/>
            </p:nvSpPr>
            <p:spPr bwMode="auto">
              <a:xfrm>
                <a:off x="1437" y="2785"/>
                <a:ext cx="23" cy="25"/>
              </a:xfrm>
              <a:prstGeom prst="ellipse">
                <a:avLst/>
              </a:prstGeom>
              <a:solidFill>
                <a:srgbClr val="ECF10D"/>
              </a:solidFill>
              <a:ln w="9360">
                <a:solidFill>
                  <a:srgbClr val="ECF10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6" name="Oval 102"/>
              <p:cNvSpPr>
                <a:spLocks noChangeArrowheads="1"/>
              </p:cNvSpPr>
              <p:nvPr/>
            </p:nvSpPr>
            <p:spPr bwMode="auto">
              <a:xfrm>
                <a:off x="1451" y="2784"/>
                <a:ext cx="23" cy="25"/>
              </a:xfrm>
              <a:prstGeom prst="ellipse">
                <a:avLst/>
              </a:prstGeom>
              <a:solidFill>
                <a:srgbClr val="ECF10D"/>
              </a:solidFill>
              <a:ln w="9360">
                <a:solidFill>
                  <a:srgbClr val="ECF10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37" name="Line 103"/>
            <p:cNvSpPr>
              <a:spLocks noChangeShapeType="1"/>
            </p:cNvSpPr>
            <p:nvPr/>
          </p:nvSpPr>
          <p:spPr bwMode="auto">
            <a:xfrm flipH="1">
              <a:off x="980" y="2884"/>
              <a:ext cx="148" cy="65"/>
            </a:xfrm>
            <a:prstGeom prst="line">
              <a:avLst/>
            </a:prstGeom>
            <a:noFill/>
            <a:ln w="38160" cap="rnd">
              <a:solidFill>
                <a:srgbClr val="ECF10D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Line 104"/>
            <p:cNvSpPr>
              <a:spLocks noChangeShapeType="1"/>
            </p:cNvSpPr>
            <p:nvPr/>
          </p:nvSpPr>
          <p:spPr bwMode="auto">
            <a:xfrm flipH="1">
              <a:off x="1001" y="2849"/>
              <a:ext cx="287" cy="137"/>
            </a:xfrm>
            <a:prstGeom prst="line">
              <a:avLst/>
            </a:prstGeom>
            <a:noFill/>
            <a:ln w="38160" cap="rnd">
              <a:solidFill>
                <a:srgbClr val="ECF10D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Line 105"/>
            <p:cNvSpPr>
              <a:spLocks noChangeShapeType="1"/>
            </p:cNvSpPr>
            <p:nvPr/>
          </p:nvSpPr>
          <p:spPr bwMode="auto">
            <a:xfrm>
              <a:off x="957" y="2821"/>
              <a:ext cx="215" cy="26"/>
            </a:xfrm>
            <a:prstGeom prst="line">
              <a:avLst/>
            </a:prstGeom>
            <a:noFill/>
            <a:ln w="38160" cap="rnd">
              <a:solidFill>
                <a:srgbClr val="ECF10D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46" name="Text Box 106"/>
          <p:cNvSpPr txBox="1">
            <a:spLocks noChangeArrowheads="1"/>
          </p:cNvSpPr>
          <p:nvPr/>
        </p:nvSpPr>
        <p:spPr bwMode="auto">
          <a:xfrm>
            <a:off x="1965325" y="4114800"/>
            <a:ext cx="4206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>
                <a:solidFill>
                  <a:srgbClr val="000000"/>
                </a:solidFill>
                <a:latin typeface="Tahoma" pitchFamily="32" charset="0"/>
                <a:ea typeface="DejaVu Sans" charset="0"/>
                <a:cs typeface="DejaVu Sans" charset="0"/>
              </a:rPr>
              <a:t>e</a:t>
            </a:r>
            <a:r>
              <a:rPr lang="en-US" b="1" baseline="30000">
                <a:solidFill>
                  <a:srgbClr val="000000"/>
                </a:solidFill>
                <a:latin typeface="Symbol" pitchFamily="16" charset="2"/>
                <a:ea typeface="DejaVu Sans" charset="0"/>
                <a:cs typeface="DejaVu Sans" charset="0"/>
              </a:rPr>
              <a:t></a:t>
            </a:r>
          </a:p>
        </p:txBody>
      </p:sp>
      <p:sp>
        <p:nvSpPr>
          <p:cNvPr id="10347" name="Text Box 107"/>
          <p:cNvSpPr txBox="1">
            <a:spLocks noChangeArrowheads="1"/>
          </p:cNvSpPr>
          <p:nvPr/>
        </p:nvSpPr>
        <p:spPr bwMode="auto">
          <a:xfrm flipH="1">
            <a:off x="1893888" y="3200400"/>
            <a:ext cx="32543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>
                <a:solidFill>
                  <a:srgbClr val="000000"/>
                </a:solidFill>
                <a:latin typeface="Symbol" pitchFamily="16" charset="2"/>
                <a:ea typeface="DejaVu Sans" charset="0"/>
                <a:cs typeface="DejaVu Sans" charset="0"/>
              </a:rPr>
              <a:t></a:t>
            </a:r>
          </a:p>
        </p:txBody>
      </p:sp>
      <p:sp>
        <p:nvSpPr>
          <p:cNvPr id="10348" name="Text Box 108"/>
          <p:cNvSpPr txBox="1">
            <a:spLocks noChangeArrowheads="1"/>
          </p:cNvSpPr>
          <p:nvPr/>
        </p:nvSpPr>
        <p:spPr bwMode="auto">
          <a:xfrm>
            <a:off x="4343400" y="3657600"/>
            <a:ext cx="2952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>
                <a:solidFill>
                  <a:srgbClr val="000000"/>
                </a:solidFill>
                <a:latin typeface="Symbol" pitchFamily="16" charset="2"/>
                <a:ea typeface="DejaVu Sans" charset="0"/>
                <a:cs typeface="DejaVu Sans" charset="0"/>
              </a:rPr>
              <a:t></a:t>
            </a:r>
          </a:p>
        </p:txBody>
      </p:sp>
      <p:sp>
        <p:nvSpPr>
          <p:cNvPr id="10349" name="Text Box 109"/>
          <p:cNvSpPr txBox="1">
            <a:spLocks noChangeArrowheads="1"/>
          </p:cNvSpPr>
          <p:nvPr/>
        </p:nvSpPr>
        <p:spPr bwMode="auto">
          <a:xfrm>
            <a:off x="3133725" y="4049713"/>
            <a:ext cx="447675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>
                <a:solidFill>
                  <a:srgbClr val="000000"/>
                </a:solidFill>
                <a:latin typeface="Tahoma" pitchFamily="32" charset="0"/>
                <a:ea typeface="DejaVu Sans" charset="0"/>
                <a:cs typeface="DejaVu Sans" charset="0"/>
              </a:rPr>
              <a:t>e</a:t>
            </a:r>
            <a:r>
              <a:rPr lang="en-US" b="1" baseline="30000">
                <a:solidFill>
                  <a:srgbClr val="000000"/>
                </a:solidFill>
                <a:latin typeface="Tahoma" pitchFamily="32" charset="0"/>
                <a:ea typeface="DejaVu Sans" charset="0"/>
                <a:cs typeface="DejaVu Sans" charset="0"/>
              </a:rPr>
              <a:t>+</a:t>
            </a:r>
          </a:p>
        </p:txBody>
      </p:sp>
      <p:pic>
        <p:nvPicPr>
          <p:cNvPr id="9230" name="Picture 1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011988"/>
            <a:ext cx="1679575" cy="547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32" name="Text Box 112"/>
          <p:cNvSpPr txBox="1">
            <a:spLocks noChangeArrowheads="1"/>
          </p:cNvSpPr>
          <p:nvPr/>
        </p:nvSpPr>
        <p:spPr bwMode="auto">
          <a:xfrm>
            <a:off x="457200" y="6197600"/>
            <a:ext cx="4278312" cy="765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 smtClean="0">
                <a:solidFill>
                  <a:srgbClr val="280099"/>
                </a:solidFill>
                <a:cs typeface="Arial Unicode MS" pitchFamily="32" charset="0"/>
              </a:rPr>
              <a:t> Additional </a:t>
            </a:r>
            <a:r>
              <a:rPr lang="en-US" b="1" dirty="0">
                <a:solidFill>
                  <a:srgbClr val="280099"/>
                </a:solidFill>
                <a:cs typeface="Arial Unicode MS" pitchFamily="32" charset="0"/>
              </a:rPr>
              <a:t>advantage for PHENIX to </a:t>
            </a:r>
            <a:r>
              <a:rPr lang="en-US" b="1" dirty="0" smtClean="0">
                <a:solidFill>
                  <a:srgbClr val="280099"/>
                </a:solidFill>
                <a:cs typeface="Arial Unicode MS" pitchFamily="32" charset="0"/>
              </a:rPr>
              <a:t>measure </a:t>
            </a:r>
            <a:r>
              <a:rPr lang="en-US" b="1" dirty="0">
                <a:solidFill>
                  <a:srgbClr val="280099"/>
                </a:solidFill>
                <a:cs typeface="Arial Unicode MS" pitchFamily="32" charset="0"/>
              </a:rPr>
              <a:t>semi-electronic heavy flavor yield</a:t>
            </a:r>
          </a:p>
        </p:txBody>
      </p:sp>
      <p:sp>
        <p:nvSpPr>
          <p:cNvPr id="114" name="Right Arrow 113"/>
          <p:cNvSpPr/>
          <p:nvPr/>
        </p:nvSpPr>
        <p:spPr bwMode="auto">
          <a:xfrm>
            <a:off x="4735512" y="6446837"/>
            <a:ext cx="685800" cy="22860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5726112" y="6370637"/>
            <a:ext cx="3454792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 smtClean="0">
                <a:solidFill>
                  <a:srgbClr val="000000"/>
                </a:solidFill>
                <a:cs typeface="Arial Unicode MS" pitchFamily="32" charset="0"/>
              </a:rPr>
              <a:t>Low material radiation length </a:t>
            </a:r>
            <a:endParaRPr lang="en-US" b="1" dirty="0">
              <a:solidFill>
                <a:srgbClr val="000000"/>
              </a:solidFill>
              <a:cs typeface="Arial Unicode MS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 additive="repl">
                                        <p:cTn id="11" dur="12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 additive="repl"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0E9D8"/>
            </a:gs>
            <a:gs pos="100000">
              <a:srgbClr val="9D998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503238" y="307975"/>
            <a:ext cx="9032875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800" tIns="50400" rIns="100800" bIns="100800" anchor="b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sz="2500" b="1">
                <a:solidFill>
                  <a:srgbClr val="696464"/>
                </a:solidFill>
                <a:latin typeface="Franklin Gothic Book" pitchFamily="32" charset="0"/>
              </a:rPr>
              <a:t>Extraction of heavy flavor electron in PHENIX</a:t>
            </a:r>
          </a:p>
        </p:txBody>
      </p:sp>
      <p:sp>
        <p:nvSpPr>
          <p:cNvPr id="10243" name="Oval 2"/>
          <p:cNvSpPr>
            <a:spLocks noChangeArrowheads="1"/>
          </p:cNvSpPr>
          <p:nvPr/>
        </p:nvSpPr>
        <p:spPr bwMode="auto">
          <a:xfrm>
            <a:off x="161925" y="6845300"/>
            <a:ext cx="503238" cy="504825"/>
          </a:xfrm>
          <a:prstGeom prst="ellipse">
            <a:avLst/>
          </a:prstGeom>
          <a:solidFill>
            <a:srgbClr val="D34817"/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0A660D1-A0D6-4F4B-811E-52AFADF87E24}" type="slidenum">
              <a:rPr lang="en-US" sz="1500">
                <a:solidFill>
                  <a:srgbClr val="FFFFFF"/>
                </a:solidFill>
                <a:latin typeface="Franklin Gothic Book" pitchFamily="32" charset="0"/>
              </a:rPr>
              <a:pPr algn="ctr" hangingPunct="1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en-US" sz="1500">
              <a:solidFill>
                <a:srgbClr val="FFFFFF"/>
              </a:solidFill>
              <a:latin typeface="Franklin Gothic Book" pitchFamily="32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44513" y="808038"/>
            <a:ext cx="8816975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800" tIns="50400" rIns="100800" bIns="50400"/>
          <a:lstStyle/>
          <a:p>
            <a:pPr marL="298450" indent="-298450" hangingPunct="1">
              <a:lnSpc>
                <a:spcPct val="100000"/>
              </a:lnSpc>
              <a:spcBef>
                <a:spcPts val="638"/>
              </a:spcBef>
              <a:buSzPct val="85000"/>
              <a:buFont typeface="Wingdings" charset="2"/>
              <a:buChar char=""/>
              <a:tabLst>
                <a:tab pos="298450" algn="l"/>
                <a:tab pos="746125" algn="l"/>
                <a:tab pos="1195388" algn="l"/>
                <a:tab pos="1644650" algn="l"/>
                <a:tab pos="2093913" algn="l"/>
                <a:tab pos="2543175" algn="l"/>
                <a:tab pos="2992438" algn="l"/>
                <a:tab pos="3441700" algn="l"/>
                <a:tab pos="3890963" algn="l"/>
                <a:tab pos="4340225" algn="l"/>
                <a:tab pos="4789488" algn="l"/>
                <a:tab pos="5238750" algn="l"/>
                <a:tab pos="5688013" algn="l"/>
                <a:tab pos="6137275" algn="l"/>
                <a:tab pos="6586538" algn="l"/>
                <a:tab pos="7035800" algn="l"/>
                <a:tab pos="7485063" algn="l"/>
                <a:tab pos="7934325" algn="l"/>
                <a:tab pos="8383588" algn="l"/>
                <a:tab pos="8832850" algn="l"/>
                <a:tab pos="9282113" algn="l"/>
              </a:tabLst>
            </a:pPr>
            <a:r>
              <a:rPr lang="en-IN" sz="2800" b="1">
                <a:solidFill>
                  <a:srgbClr val="000000"/>
                </a:solidFill>
                <a:latin typeface="Perpetua" pitchFamily="16" charset="0"/>
              </a:rPr>
              <a:t>Identify electrons from data 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44513" y="1341438"/>
            <a:ext cx="8856662" cy="561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/>
          <a:lstStyle/>
          <a:p>
            <a:pPr marL="338138" indent="-330200">
              <a:spcAft>
                <a:spcPts val="1425"/>
              </a:spcAft>
              <a:buFont typeface="Wingdings" charset="2"/>
              <a:buChar char="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IN" sz="2400">
                <a:solidFill>
                  <a:srgbClr val="000000"/>
                </a:solidFill>
                <a:cs typeface="Arial Unicode MS" pitchFamily="32" charset="0"/>
              </a:rPr>
              <a:t> Determine photonic and non photonic electron background </a:t>
            </a: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 flipV="1">
            <a:off x="3668713" y="1722438"/>
            <a:ext cx="1809750" cy="1008062"/>
          </a:xfrm>
          <a:custGeom>
            <a:avLst/>
            <a:gdLst>
              <a:gd name="T0" fmla="*/ 1068255 w 144"/>
              <a:gd name="T1" fmla="*/ 570134 h 122"/>
              <a:gd name="T2" fmla="*/ 1395015 w 144"/>
              <a:gd name="T3" fmla="*/ 363563 h 122"/>
              <a:gd name="T4" fmla="*/ 1395015 w 144"/>
              <a:gd name="T5" fmla="*/ 504031 h 122"/>
              <a:gd name="T6" fmla="*/ 1809750 w 144"/>
              <a:gd name="T7" fmla="*/ 247884 h 122"/>
              <a:gd name="T8" fmla="*/ 1395015 w 144"/>
              <a:gd name="T9" fmla="*/ 0 h 122"/>
              <a:gd name="T10" fmla="*/ 1395015 w 144"/>
              <a:gd name="T11" fmla="*/ 140468 h 122"/>
              <a:gd name="T12" fmla="*/ 892307 w 144"/>
              <a:gd name="T13" fmla="*/ 289198 h 122"/>
              <a:gd name="T14" fmla="*/ 402167 w 144"/>
              <a:gd name="T15" fmla="*/ 148730 h 122"/>
              <a:gd name="T16" fmla="*/ 402167 w 144"/>
              <a:gd name="T17" fmla="*/ 0 h 122"/>
              <a:gd name="T18" fmla="*/ 0 w 144"/>
              <a:gd name="T19" fmla="*/ 256147 h 122"/>
              <a:gd name="T20" fmla="*/ 402167 w 144"/>
              <a:gd name="T21" fmla="*/ 504031 h 122"/>
              <a:gd name="T22" fmla="*/ 402167 w 144"/>
              <a:gd name="T23" fmla="*/ 363563 h 122"/>
              <a:gd name="T24" fmla="*/ 728927 w 144"/>
              <a:gd name="T25" fmla="*/ 570134 h 122"/>
              <a:gd name="T26" fmla="*/ 728927 w 144"/>
              <a:gd name="T27" fmla="*/ 1008062 h 122"/>
              <a:gd name="T28" fmla="*/ 728927 w 144"/>
              <a:gd name="T29" fmla="*/ 1008062 h 122"/>
              <a:gd name="T30" fmla="*/ 1068255 w 144"/>
              <a:gd name="T31" fmla="*/ 1008062 h 122"/>
              <a:gd name="T32" fmla="*/ 1068255 w 144"/>
              <a:gd name="T33" fmla="*/ 1008062 h 122"/>
              <a:gd name="T34" fmla="*/ 1068255 w 144"/>
              <a:gd name="T35" fmla="*/ 570134 h 12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44"/>
              <a:gd name="T55" fmla="*/ 0 h 122"/>
              <a:gd name="T56" fmla="*/ 144 w 144"/>
              <a:gd name="T57" fmla="*/ 122 h 12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44" h="122">
                <a:moveTo>
                  <a:pt x="85" y="69"/>
                </a:moveTo>
                <a:cubicBezTo>
                  <a:pt x="85" y="55"/>
                  <a:pt x="97" y="44"/>
                  <a:pt x="111" y="44"/>
                </a:cubicBezTo>
                <a:cubicBezTo>
                  <a:pt x="111" y="61"/>
                  <a:pt x="111" y="61"/>
                  <a:pt x="111" y="61"/>
                </a:cubicBezTo>
                <a:cubicBezTo>
                  <a:pt x="144" y="30"/>
                  <a:pt x="144" y="30"/>
                  <a:pt x="144" y="30"/>
                </a:cubicBezTo>
                <a:cubicBezTo>
                  <a:pt x="111" y="0"/>
                  <a:pt x="111" y="0"/>
                  <a:pt x="111" y="0"/>
                </a:cubicBezTo>
                <a:cubicBezTo>
                  <a:pt x="111" y="17"/>
                  <a:pt x="111" y="17"/>
                  <a:pt x="111" y="17"/>
                </a:cubicBezTo>
                <a:cubicBezTo>
                  <a:pt x="95" y="17"/>
                  <a:pt x="81" y="24"/>
                  <a:pt x="71" y="35"/>
                </a:cubicBezTo>
                <a:cubicBezTo>
                  <a:pt x="62" y="25"/>
                  <a:pt x="48" y="18"/>
                  <a:pt x="32" y="18"/>
                </a:cubicBezTo>
                <a:cubicBezTo>
                  <a:pt x="32" y="0"/>
                  <a:pt x="32" y="0"/>
                  <a:pt x="32" y="0"/>
                </a:cubicBezTo>
                <a:cubicBezTo>
                  <a:pt x="0" y="31"/>
                  <a:pt x="0" y="31"/>
                  <a:pt x="0" y="31"/>
                </a:cubicBezTo>
                <a:cubicBezTo>
                  <a:pt x="32" y="61"/>
                  <a:pt x="32" y="61"/>
                  <a:pt x="32" y="61"/>
                </a:cubicBezTo>
                <a:cubicBezTo>
                  <a:pt x="32" y="44"/>
                  <a:pt x="32" y="44"/>
                  <a:pt x="32" y="44"/>
                </a:cubicBezTo>
                <a:cubicBezTo>
                  <a:pt x="46" y="44"/>
                  <a:pt x="58" y="55"/>
                  <a:pt x="58" y="69"/>
                </a:cubicBezTo>
                <a:cubicBezTo>
                  <a:pt x="58" y="122"/>
                  <a:pt x="58" y="122"/>
                  <a:pt x="58" y="122"/>
                </a:cubicBezTo>
                <a:cubicBezTo>
                  <a:pt x="58" y="122"/>
                  <a:pt x="58" y="122"/>
                  <a:pt x="58" y="122"/>
                </a:cubicBezTo>
                <a:cubicBezTo>
                  <a:pt x="85" y="122"/>
                  <a:pt x="85" y="122"/>
                  <a:pt x="85" y="122"/>
                </a:cubicBezTo>
                <a:cubicBezTo>
                  <a:pt x="85" y="122"/>
                  <a:pt x="85" y="122"/>
                  <a:pt x="85" y="122"/>
                </a:cubicBezTo>
                <a:lnTo>
                  <a:pt x="85" y="69"/>
                </a:lnTo>
                <a:close/>
              </a:path>
            </a:pathLst>
          </a:custGeom>
          <a:solidFill>
            <a:srgbClr val="D34817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63513" y="2332038"/>
            <a:ext cx="3441700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/>
          <a:lstStyle/>
          <a:p>
            <a:pPr marL="341313" indent="-328613">
              <a:spcAft>
                <a:spcPts val="1425"/>
              </a:spcAft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n-IN" sz="2000" b="1">
                <a:solidFill>
                  <a:srgbClr val="000000"/>
                </a:solidFill>
                <a:cs typeface="Arial Unicode MS" pitchFamily="32" charset="0"/>
              </a:rPr>
              <a:t>Cocktail subtraction method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497513" y="2255838"/>
            <a:ext cx="2965450" cy="45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/>
          <a:lstStyle/>
          <a:p>
            <a:pPr marL="341313" indent="-328613">
              <a:spcAft>
                <a:spcPts val="1425"/>
              </a:spcAft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n-IN" sz="2600" b="1">
                <a:solidFill>
                  <a:srgbClr val="353232"/>
                </a:solidFill>
                <a:cs typeface="Arial Unicode MS" pitchFamily="32" charset="0"/>
              </a:rPr>
              <a:t>Converter method</a:t>
            </a:r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1800225" y="2808288"/>
            <a:ext cx="287338" cy="720725"/>
          </a:xfrm>
          <a:prstGeom prst="downArrow">
            <a:avLst>
              <a:gd name="adj1" fmla="val 50000"/>
              <a:gd name="adj2" fmla="val 62707"/>
            </a:avLst>
          </a:prstGeom>
          <a:solidFill>
            <a:srgbClr val="CFE7E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7127875" y="2808288"/>
            <a:ext cx="287338" cy="720725"/>
          </a:xfrm>
          <a:prstGeom prst="downArrow">
            <a:avLst>
              <a:gd name="adj1" fmla="val 50000"/>
              <a:gd name="adj2" fmla="val 62707"/>
            </a:avLst>
          </a:prstGeom>
          <a:solidFill>
            <a:srgbClr val="CFE7E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4902200" y="3600450"/>
            <a:ext cx="4746625" cy="765175"/>
          </a:xfrm>
          <a:prstGeom prst="rect">
            <a:avLst/>
          </a:prstGeom>
          <a:solidFill>
            <a:srgbClr val="FFFFFF"/>
          </a:solidFill>
          <a:ln w="38160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dirty="0" smtClean="0">
                <a:solidFill>
                  <a:srgbClr val="280099"/>
                </a:solidFill>
                <a:cs typeface="Arial Unicode MS" pitchFamily="32" charset="0"/>
              </a:rPr>
              <a:t>Photon </a:t>
            </a:r>
            <a:r>
              <a:rPr lang="en-IN" dirty="0">
                <a:solidFill>
                  <a:srgbClr val="280099"/>
                </a:solidFill>
                <a:cs typeface="Arial Unicode MS" pitchFamily="32" charset="0"/>
              </a:rPr>
              <a:t>converter added to increase the fraction of conversion. Increase in conversion probability </a:t>
            </a:r>
            <a:r>
              <a:rPr lang="en-IN" dirty="0" smtClean="0">
                <a:solidFill>
                  <a:srgbClr val="280099"/>
                </a:solidFill>
                <a:cs typeface="Arial Unicode MS" pitchFamily="32" charset="0"/>
              </a:rPr>
              <a:t>estimates </a:t>
            </a:r>
            <a:r>
              <a:rPr lang="en-IN" dirty="0">
                <a:solidFill>
                  <a:srgbClr val="280099"/>
                </a:solidFill>
                <a:cs typeface="Arial Unicode MS" pitchFamily="32" charset="0"/>
              </a:rPr>
              <a:t>the photonic background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792163" y="3600450"/>
            <a:ext cx="2592387" cy="511175"/>
          </a:xfrm>
          <a:prstGeom prst="rect">
            <a:avLst/>
          </a:prstGeom>
          <a:solidFill>
            <a:srgbClr val="FFFFFF"/>
          </a:solidFill>
          <a:ln w="38160">
            <a:solidFill>
              <a:srgbClr val="0070C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>
                <a:solidFill>
                  <a:srgbClr val="280099"/>
                </a:solidFill>
                <a:cs typeface="Arial Unicode MS" pitchFamily="32" charset="0"/>
              </a:rPr>
              <a:t>Determined by PHENIX   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>
                <a:solidFill>
                  <a:srgbClr val="280099"/>
                </a:solidFill>
                <a:cs typeface="Arial Unicode MS" pitchFamily="32" charset="0"/>
              </a:rPr>
              <a:t>     particle generator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398463" y="4924425"/>
            <a:ext cx="9366250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buFont typeface="Wingdings" charset="2"/>
              <a:buChar char="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sz="2000" b="1">
                <a:solidFill>
                  <a:srgbClr val="000000"/>
                </a:solidFill>
                <a:cs typeface="Arial Unicode MS" pitchFamily="32" charset="0"/>
              </a:rPr>
              <a:t> Scaling of photonic electron from cocktail is done to match the photonic  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sz="2000" b="1">
                <a:solidFill>
                  <a:srgbClr val="000000"/>
                </a:solidFill>
                <a:cs typeface="Arial Unicode MS" pitchFamily="32" charset="0"/>
              </a:rPr>
              <a:t>    electron from converter method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3141663" y="6551613"/>
            <a:ext cx="2833687" cy="600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IN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 Unicode MS" pitchFamily="32" charset="0"/>
              </a:rPr>
              <a:t>Heavy Flavor </a:t>
            </a:r>
            <a:r>
              <a:rPr lang="en-IN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 Unicode MS" pitchFamily="32" charset="0"/>
              </a:rPr>
              <a:t>electron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360363" y="5649913"/>
            <a:ext cx="9175750" cy="509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buFont typeface="Wingdings" charset="2"/>
              <a:buChar char="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b="1">
                <a:solidFill>
                  <a:srgbClr val="000000"/>
                </a:solidFill>
                <a:cs typeface="Arial Unicode MS" pitchFamily="32" charset="0"/>
              </a:rPr>
              <a:t>  Subtract non photonic  and scaled photonic electrons as determined by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b="1">
                <a:solidFill>
                  <a:srgbClr val="000000"/>
                </a:solidFill>
                <a:cs typeface="Arial Unicode MS" pitchFamily="32" charset="0"/>
              </a:rPr>
              <a:t>  cocktail from all the electrons identified in data</a:t>
            </a:r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>
            <a:off x="5903913" y="6551613"/>
            <a:ext cx="576262" cy="360362"/>
          </a:xfrm>
          <a:prstGeom prst="rightArrow">
            <a:avLst>
              <a:gd name="adj1" fmla="val 50000"/>
              <a:gd name="adj2" fmla="val 39978"/>
            </a:avLst>
          </a:prstGeom>
          <a:solidFill>
            <a:srgbClr val="CFE7E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2303463" y="6510338"/>
            <a:ext cx="503237" cy="401637"/>
          </a:xfrm>
          <a:prstGeom prst="leftArrow">
            <a:avLst>
              <a:gd name="adj1" fmla="val 50000"/>
              <a:gd name="adj2" fmla="val 31324"/>
            </a:avLst>
          </a:prstGeom>
          <a:solidFill>
            <a:srgbClr val="CFE7E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373063" y="6384925"/>
            <a:ext cx="1919287" cy="623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sz="2200" b="1">
                <a:solidFill>
                  <a:srgbClr val="280099"/>
                </a:solidFill>
                <a:cs typeface="Arial Unicode MS" pitchFamily="32" charset="0"/>
              </a:rPr>
              <a:t>v2 flow measurement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6604000" y="6184900"/>
            <a:ext cx="2324100" cy="935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sz="2200" b="1">
                <a:solidFill>
                  <a:srgbClr val="280099"/>
                </a:solidFill>
                <a:cs typeface="Arial Unicode MS" pitchFamily="32" charset="0"/>
              </a:rPr>
              <a:t>Nuclear modification factor</a:t>
            </a:r>
          </a:p>
        </p:txBody>
      </p:sp>
      <p:sp>
        <p:nvSpPr>
          <p:cNvPr id="11283" name="AutoShape 19"/>
          <p:cNvSpPr>
            <a:spLocks noChangeArrowheads="1"/>
          </p:cNvSpPr>
          <p:nvPr/>
        </p:nvSpPr>
        <p:spPr bwMode="auto">
          <a:xfrm>
            <a:off x="4354513" y="6218238"/>
            <a:ext cx="152400" cy="38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34817"/>
          </a:solidFill>
          <a:ln w="12600">
            <a:solidFill>
              <a:srgbClr val="9B320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61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011988"/>
            <a:ext cx="1679575" cy="547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1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24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2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3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5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4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43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48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53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58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61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66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69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72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75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72" grpId="0" animBg="1"/>
      <p:bldP spid="11273" grpId="0" animBg="1"/>
      <p:bldP spid="11279" grpId="0" animBg="1"/>
      <p:bldP spid="11280" grpId="0" animBg="1"/>
      <p:bldP spid="1128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0E9D8"/>
            </a:gs>
            <a:gs pos="100000">
              <a:srgbClr val="9D998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503238" y="109538"/>
            <a:ext cx="9070975" cy="57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800" tIns="28080" rIns="100800" bIns="100800" anchor="b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sz="2900" b="1">
                <a:solidFill>
                  <a:srgbClr val="D34817"/>
                </a:solidFill>
                <a:latin typeface="Franklin Gothic Book" pitchFamily="32" charset="0"/>
              </a:rPr>
              <a:t>Improved p+p result and better baseline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/>
          <a:srcRect l="13588" t="14186" r="20273" b="3955"/>
          <a:stretch>
            <a:fillRect/>
          </a:stretch>
        </p:blipFill>
        <p:spPr bwMode="auto">
          <a:xfrm>
            <a:off x="4608513" y="679450"/>
            <a:ext cx="5472112" cy="6376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95250" y="885825"/>
            <a:ext cx="4656138" cy="6400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marL="341313" indent="-301625">
              <a:lnSpc>
                <a:spcPct val="100000"/>
              </a:lnSpc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n-US" sz="26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Provides baseline for studying </a:t>
            </a:r>
          </a:p>
          <a:p>
            <a:pPr marL="341313" indent="-301625">
              <a:lnSpc>
                <a:spcPct val="100000"/>
              </a:lnSpc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n-US" sz="26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the hot and dense matter effects</a:t>
            </a:r>
          </a:p>
          <a:p>
            <a:pPr marL="341313" indent="-301625">
              <a:lnSpc>
                <a:spcPct val="100000"/>
              </a:lnSpc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n-US" sz="26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in heavy Ion reactions.</a:t>
            </a:r>
          </a:p>
          <a:p>
            <a:pPr marL="341313" indent="-301625">
              <a:lnSpc>
                <a:spcPct val="100000"/>
              </a:lnSpc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n-US" sz="26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  <a:p>
            <a:pPr marL="341313" indent="-301625">
              <a:lnSpc>
                <a:spcPct val="100000"/>
              </a:lnSpc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n-US" sz="26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Recently combined 2005 and 2006</a:t>
            </a:r>
          </a:p>
          <a:p>
            <a:pPr marL="341313" indent="-301625">
              <a:lnSpc>
                <a:spcPct val="100000"/>
              </a:lnSpc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n-US" sz="26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data providing :</a:t>
            </a:r>
          </a:p>
          <a:p>
            <a:pPr marL="341313" indent="-301625">
              <a:lnSpc>
                <a:spcPct val="100000"/>
              </a:lnSpc>
              <a:buClr>
                <a:srgbClr val="280099"/>
              </a:buClr>
              <a:buFont typeface="Wingdings" charset="2"/>
              <a:buChar char="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n-US" sz="26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Extension upto high pT .</a:t>
            </a:r>
          </a:p>
          <a:p>
            <a:pPr marL="341313" indent="-301625">
              <a:lnSpc>
                <a:spcPct val="100000"/>
              </a:lnSpc>
              <a:buClr>
                <a:srgbClr val="280099"/>
              </a:buClr>
              <a:buFont typeface="Wingdings" charset="2"/>
              <a:buChar char="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n-US" sz="26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Smaller uncertainties : Better comparison of RAA.</a:t>
            </a:r>
          </a:p>
          <a:p>
            <a:pPr marL="341313" indent="-301625">
              <a:lnSpc>
                <a:spcPct val="100000"/>
              </a:lnSpc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n-US" sz="26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  <a:p>
            <a:pPr marL="341313" indent="-301625">
              <a:lnSpc>
                <a:spcPct val="100000"/>
              </a:lnSpc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n-US" sz="26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Has good agreement with</a:t>
            </a:r>
          </a:p>
          <a:p>
            <a:pPr marL="341313" indent="-301625">
              <a:lnSpc>
                <a:spcPct val="100000"/>
              </a:lnSpc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n-US" sz="26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FONLL calculations.</a:t>
            </a:r>
          </a:p>
          <a:p>
            <a:pPr marL="341313" indent="-301625">
              <a:lnSpc>
                <a:spcPct val="100000"/>
              </a:lnSpc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n-US" sz="26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  <a:p>
            <a:pPr marL="341313" indent="-301625">
              <a:lnSpc>
                <a:spcPct val="100000"/>
              </a:lnSpc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n-US" sz="26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  <a:p>
            <a:pPr marL="341313" indent="-301625">
              <a:lnSpc>
                <a:spcPct val="100000"/>
              </a:lnSpc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n-US" sz="26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  <a:p>
            <a:pPr marL="341313" indent="-301625">
              <a:lnSpc>
                <a:spcPct val="100000"/>
              </a:lnSpc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n-US" sz="26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11269" name="Oval 4"/>
          <p:cNvSpPr>
            <a:spLocks noChangeArrowheads="1"/>
          </p:cNvSpPr>
          <p:nvPr/>
        </p:nvSpPr>
        <p:spPr bwMode="auto">
          <a:xfrm>
            <a:off x="9155113" y="7208838"/>
            <a:ext cx="700087" cy="244475"/>
          </a:xfrm>
          <a:prstGeom prst="ellipse">
            <a:avLst/>
          </a:prstGeom>
          <a:solidFill>
            <a:srgbClr val="D34817"/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93727A8-2DD4-411A-AF28-2CB20BAABDBE}" type="slidenum">
              <a:rPr lang="en-US" sz="1500">
                <a:solidFill>
                  <a:srgbClr val="FFFFFF"/>
                </a:solidFill>
                <a:latin typeface="Franklin Gothic Book" pitchFamily="32" charset="0"/>
              </a:rPr>
              <a:pPr algn="ctr" hangingPunct="1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en-US" sz="1500">
              <a:solidFill>
                <a:srgbClr val="FFFFFF"/>
              </a:solidFill>
              <a:latin typeface="Franklin Gothic Book" pitchFamily="32" charset="0"/>
            </a:endParaRPr>
          </a:p>
        </p:txBody>
      </p:sp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011988"/>
            <a:ext cx="1679575" cy="547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0E9D8"/>
            </a:gs>
            <a:gs pos="100000">
              <a:srgbClr val="9D998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503238" y="-47625"/>
            <a:ext cx="9070975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800" tIns="50400" rIns="100800" bIns="100800" anchor="b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sz="2500" b="1" dirty="0" err="1">
                <a:solidFill>
                  <a:srgbClr val="696464"/>
                </a:solidFill>
                <a:latin typeface="Franklin Gothic Book" pitchFamily="32" charset="0"/>
              </a:rPr>
              <a:t>Au+Au</a:t>
            </a:r>
            <a:r>
              <a:rPr lang="en-IN" sz="2500" b="1" dirty="0">
                <a:solidFill>
                  <a:srgbClr val="696464"/>
                </a:solidFill>
                <a:latin typeface="Franklin Gothic Book" pitchFamily="32" charset="0"/>
              </a:rPr>
              <a:t> Results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5688013" y="720725"/>
            <a:ext cx="2195512" cy="288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b="1">
                <a:solidFill>
                  <a:srgbClr val="800000"/>
                </a:solidFill>
                <a:cs typeface="Arial Unicode MS" pitchFamily="32" charset="0"/>
              </a:rPr>
              <a:t>PRL 98, 172301 (2007)</a:t>
            </a:r>
            <a:r>
              <a:rPr lang="en-US" sz="1400" b="1">
                <a:solidFill>
                  <a:srgbClr val="000000"/>
                </a:solidFill>
                <a:cs typeface="Arial Unicode MS" pitchFamily="32" charset="0"/>
              </a:rPr>
              <a:t> </a:t>
            </a: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163513" y="655638"/>
            <a:ext cx="4300537" cy="1336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marL="341313" indent="-303213" algn="ctr">
              <a:lnSpc>
                <a:spcPct val="100000"/>
              </a:lnSpc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n-US" b="1" dirty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Energy loss via gluon radiation   </a:t>
            </a:r>
          </a:p>
          <a:p>
            <a:pPr marL="341313" indent="-303213">
              <a:lnSpc>
                <a:spcPct val="100000"/>
              </a:lnSpc>
              <a:buFont typeface="Wingdings" charset="2"/>
              <a:buChar char="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Suppression will reduce from </a:t>
            </a:r>
            <a:r>
              <a:rPr lang="en-US" dirty="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lighter </a:t>
            </a:r>
            <a:r>
              <a:rPr lang="en-US" dirty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quarks to heavier quarks.</a:t>
            </a:r>
          </a:p>
          <a:p>
            <a:pPr marL="341313" indent="-303213">
              <a:lnSpc>
                <a:spcPct val="100000"/>
              </a:lnSpc>
              <a:buFont typeface="Wingdings" charset="2"/>
              <a:buChar char="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Flow will reduce from lighter quarks to   </a:t>
            </a:r>
          </a:p>
          <a:p>
            <a:pPr marL="341313" indent="-303213">
              <a:lnSpc>
                <a:spcPct val="100000"/>
              </a:lnSpc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      heavier quark</a:t>
            </a:r>
          </a:p>
          <a:p>
            <a:pPr marL="341313" indent="-303213">
              <a:lnSpc>
                <a:spcPct val="100000"/>
              </a:lnSpc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n-US" dirty="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239713" y="3475038"/>
            <a:ext cx="3751262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b="1">
                <a:solidFill>
                  <a:srgbClr val="000000"/>
                </a:solidFill>
              </a:rPr>
              <a:t>Suggests strong coupling of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b="1">
                <a:solidFill>
                  <a:srgbClr val="000000"/>
                </a:solidFill>
              </a:rPr>
              <a:t>heavy quarks to the medium</a:t>
            </a:r>
          </a:p>
        </p:txBody>
      </p:sp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2613" y="431800"/>
            <a:ext cx="5586412" cy="6911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239713" y="2103438"/>
            <a:ext cx="4176712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 smtClean="0">
                <a:solidFill>
                  <a:srgbClr val="000000"/>
                </a:solidFill>
              </a:rPr>
              <a:t>Observations for </a:t>
            </a:r>
            <a:r>
              <a:rPr lang="en-US" b="1" dirty="0">
                <a:solidFill>
                  <a:srgbClr val="000000"/>
                </a:solidFill>
              </a:rPr>
              <a:t>R</a:t>
            </a:r>
            <a:r>
              <a:rPr lang="en-US" b="1" baseline="-25000" dirty="0">
                <a:solidFill>
                  <a:srgbClr val="000000"/>
                </a:solidFill>
              </a:rPr>
              <a:t>AA</a:t>
            </a:r>
            <a:r>
              <a:rPr lang="en-US" b="1" dirty="0">
                <a:solidFill>
                  <a:srgbClr val="000000"/>
                </a:solidFill>
              </a:rPr>
              <a:t> in 2.0 &lt; </a:t>
            </a:r>
            <a:r>
              <a:rPr lang="en-US" b="1" dirty="0" err="1">
                <a:solidFill>
                  <a:srgbClr val="000000"/>
                </a:solidFill>
              </a:rPr>
              <a:t>p</a:t>
            </a:r>
            <a:r>
              <a:rPr lang="en-US" b="1" baseline="-25000" dirty="0" err="1">
                <a:solidFill>
                  <a:srgbClr val="000000"/>
                </a:solidFill>
              </a:rPr>
              <a:t>T</a:t>
            </a:r>
            <a:r>
              <a:rPr lang="en-US" b="1" dirty="0">
                <a:solidFill>
                  <a:srgbClr val="000000"/>
                </a:solidFill>
              </a:rPr>
              <a:t> &lt; 5.0 </a:t>
            </a:r>
            <a:r>
              <a:rPr lang="en-US" b="1" dirty="0" err="1" smtClean="0">
                <a:solidFill>
                  <a:srgbClr val="000000"/>
                </a:solidFill>
              </a:rPr>
              <a:t>GeV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and for v</a:t>
            </a:r>
            <a:r>
              <a:rPr lang="en-US" b="1" baseline="-25000" dirty="0">
                <a:solidFill>
                  <a:srgbClr val="000000"/>
                </a:solidFill>
              </a:rPr>
              <a:t>2</a:t>
            </a:r>
            <a:r>
              <a:rPr lang="en-US" b="1" dirty="0">
                <a:solidFill>
                  <a:srgbClr val="000000"/>
                </a:solidFill>
              </a:rPr>
              <a:t> in </a:t>
            </a:r>
            <a:r>
              <a:rPr lang="en-US" b="1" dirty="0" err="1">
                <a:solidFill>
                  <a:srgbClr val="000000"/>
                </a:solidFill>
              </a:rPr>
              <a:t>p</a:t>
            </a:r>
            <a:r>
              <a:rPr lang="en-US" b="1" baseline="-25000" dirty="0" err="1">
                <a:solidFill>
                  <a:srgbClr val="000000"/>
                </a:solidFill>
              </a:rPr>
              <a:t>T</a:t>
            </a:r>
            <a:r>
              <a:rPr lang="en-US" b="1" dirty="0">
                <a:solidFill>
                  <a:srgbClr val="000000"/>
                </a:solidFill>
              </a:rPr>
              <a:t> &lt; 2.0 </a:t>
            </a:r>
            <a:r>
              <a:rPr lang="en-US" b="1" dirty="0" err="1">
                <a:solidFill>
                  <a:srgbClr val="000000"/>
                </a:solidFill>
              </a:rPr>
              <a:t>GeV</a:t>
            </a:r>
            <a:endParaRPr lang="en-US" b="1" dirty="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don’t support expected behavior. </a:t>
            </a:r>
            <a:endParaRPr lang="en-US" b="1" dirty="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296" name="Text Box 7"/>
          <p:cNvSpPr txBox="1">
            <a:spLocks noChangeArrowheads="1"/>
          </p:cNvSpPr>
          <p:nvPr/>
        </p:nvSpPr>
        <p:spPr bwMode="auto">
          <a:xfrm>
            <a:off x="163513" y="4541838"/>
            <a:ext cx="4114800" cy="920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Font typeface="Wingdings" charset="2"/>
              <a:buChar char="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sz="1600" b="1">
                <a:solidFill>
                  <a:srgbClr val="000000"/>
                </a:solidFill>
              </a:rPr>
              <a:t>v</a:t>
            </a:r>
            <a:r>
              <a:rPr lang="en-US" sz="1600" b="1" baseline="-25000">
                <a:solidFill>
                  <a:srgbClr val="000000"/>
                </a:solidFill>
              </a:rPr>
              <a:t>2</a:t>
            </a:r>
            <a:r>
              <a:rPr lang="en-US" sz="1600" b="1">
                <a:solidFill>
                  <a:srgbClr val="000000"/>
                </a:solidFill>
              </a:rPr>
              <a:t> results in Au+Au at </a:t>
            </a:r>
            <a:r>
              <a:rPr lang="en-US" sz="1600" b="1">
                <a:solidFill>
                  <a:srgbClr val="000000"/>
                </a:solidFill>
                <a:latin typeface="Ubuntu" charset="0"/>
                <a:ea typeface="Ubuntu" charset="0"/>
                <a:cs typeface="Ubuntu" charset="0"/>
              </a:rPr>
              <a:t>√</a:t>
            </a:r>
            <a:r>
              <a:rPr lang="en-US" sz="1600" b="1">
                <a:solidFill>
                  <a:srgbClr val="000000"/>
                </a:solidFill>
              </a:rPr>
              <a:t>S</a:t>
            </a:r>
            <a:r>
              <a:rPr lang="en-US" sz="1600" b="1" baseline="-33000">
                <a:solidFill>
                  <a:srgbClr val="000000"/>
                </a:solidFill>
              </a:rPr>
              <a:t>NN</a:t>
            </a:r>
            <a:r>
              <a:rPr lang="en-US" sz="1600" b="1">
                <a:solidFill>
                  <a:srgbClr val="000000"/>
                </a:solidFill>
              </a:rPr>
              <a:t> =200 GeV   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b="1">
                <a:solidFill>
                  <a:srgbClr val="000000"/>
                </a:solidFill>
              </a:rPr>
              <a:t>     raised question about flow of heavy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b="1">
                <a:solidFill>
                  <a:srgbClr val="000000"/>
                </a:solidFill>
              </a:rPr>
              <a:t>     quarks at lower beam energy. </a:t>
            </a:r>
          </a:p>
        </p:txBody>
      </p:sp>
      <p:sp>
        <p:nvSpPr>
          <p:cNvPr id="12297" name="Text Box 8"/>
          <p:cNvSpPr txBox="1">
            <a:spLocks noChangeArrowheads="1"/>
          </p:cNvSpPr>
          <p:nvPr/>
        </p:nvSpPr>
        <p:spPr bwMode="auto">
          <a:xfrm>
            <a:off x="215900" y="5676900"/>
            <a:ext cx="4138613" cy="1019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Font typeface="Wingdings" charset="2"/>
              <a:buChar char="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b="1" dirty="0">
                <a:solidFill>
                  <a:srgbClr val="000000"/>
                </a:solidFill>
              </a:rPr>
              <a:t> Measurement of heavy flavor v</a:t>
            </a:r>
            <a:r>
              <a:rPr lang="en-US" sz="1600" b="1" baseline="-25000" dirty="0">
                <a:solidFill>
                  <a:srgbClr val="000000"/>
                </a:solidFill>
              </a:rPr>
              <a:t>2</a:t>
            </a:r>
            <a:r>
              <a:rPr lang="en-US" sz="1600" b="1" dirty="0">
                <a:solidFill>
                  <a:srgbClr val="000000"/>
                </a:solidFill>
              </a:rPr>
              <a:t> done  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b="1" dirty="0">
                <a:solidFill>
                  <a:srgbClr val="000000"/>
                </a:solidFill>
              </a:rPr>
              <a:t>    recently by PHENIX in </a:t>
            </a:r>
            <a:r>
              <a:rPr lang="en-US" sz="1600" b="1" dirty="0" err="1">
                <a:solidFill>
                  <a:srgbClr val="000000"/>
                </a:solidFill>
              </a:rPr>
              <a:t>Au+Au</a:t>
            </a:r>
            <a:r>
              <a:rPr lang="en-US" sz="1600" b="1" dirty="0">
                <a:solidFill>
                  <a:srgbClr val="000000"/>
                </a:solidFill>
              </a:rPr>
              <a:t> at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b="1" dirty="0">
                <a:solidFill>
                  <a:srgbClr val="000000"/>
                </a:solidFill>
                <a:latin typeface="Ubuntu" charset="0"/>
                <a:ea typeface="Ubuntu" charset="0"/>
                <a:cs typeface="Ubuntu" charset="0"/>
              </a:rPr>
              <a:t>   √S</a:t>
            </a:r>
            <a:r>
              <a:rPr lang="en-US" sz="1600" b="1" baseline="-33000" dirty="0">
                <a:solidFill>
                  <a:srgbClr val="000000"/>
                </a:solidFill>
                <a:latin typeface="Ubuntu" charset="0"/>
                <a:ea typeface="Ubuntu" charset="0"/>
                <a:cs typeface="Ubuntu" charset="0"/>
              </a:rPr>
              <a:t>NN</a:t>
            </a:r>
            <a:r>
              <a:rPr lang="en-US" sz="1600" b="1" dirty="0">
                <a:solidFill>
                  <a:srgbClr val="000000"/>
                </a:solidFill>
                <a:latin typeface="Ubuntu" charset="0"/>
                <a:ea typeface="Ubuntu" charset="0"/>
                <a:cs typeface="Ubuntu" charset="0"/>
              </a:rPr>
              <a:t> = 6</a:t>
            </a:r>
            <a:r>
              <a:rPr lang="en-US" sz="1600" b="1" dirty="0">
                <a:solidFill>
                  <a:srgbClr val="000000"/>
                </a:solidFill>
              </a:rPr>
              <a:t>2.4 </a:t>
            </a:r>
            <a:r>
              <a:rPr lang="en-US" sz="1600" b="1" dirty="0" err="1">
                <a:solidFill>
                  <a:srgbClr val="000000"/>
                </a:solidFill>
              </a:rPr>
              <a:t>GeV</a:t>
            </a:r>
            <a:r>
              <a:rPr lang="en-US" sz="1600" b="1" dirty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12300" name="Oval 11"/>
          <p:cNvSpPr>
            <a:spLocks noChangeArrowheads="1"/>
          </p:cNvSpPr>
          <p:nvPr/>
        </p:nvSpPr>
        <p:spPr bwMode="auto">
          <a:xfrm>
            <a:off x="161925" y="6845300"/>
            <a:ext cx="503238" cy="504825"/>
          </a:xfrm>
          <a:prstGeom prst="ellipse">
            <a:avLst/>
          </a:prstGeom>
          <a:solidFill>
            <a:srgbClr val="D34817"/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F5C76CB-CB19-4A9D-A6C5-1AC042017FA4}" type="slidenum">
              <a:rPr lang="en-IN" sz="1500">
                <a:solidFill>
                  <a:srgbClr val="FFFFFF"/>
                </a:solidFill>
                <a:latin typeface="Franklin Gothic Book" pitchFamily="32" charset="0"/>
              </a:rPr>
              <a:pPr algn="ctr" hangingPunct="1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en-IN" sz="1500">
              <a:solidFill>
                <a:srgbClr val="FFFFFF"/>
              </a:solidFill>
              <a:latin typeface="Franklin Gothic Book" pitchFamily="3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16512" y="7056437"/>
            <a:ext cx="3553089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dirty="0" smtClean="0">
                <a:solidFill>
                  <a:schemeClr val="tx1"/>
                </a:solidFill>
              </a:rPr>
              <a:t>Phys. Rv. Lett. 08. 172301(2007)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>
          <a:xfrm>
            <a:off x="392113" y="6370637"/>
            <a:ext cx="9220200" cy="933451"/>
          </a:xfrm>
        </p:spPr>
        <p:txBody>
          <a:bodyPr/>
          <a:lstStyle/>
          <a:p>
            <a:pPr algn="ctr">
              <a:defRPr/>
            </a:pPr>
            <a:r>
              <a:rPr lang="en-IN" b="1" dirty="0" smtClean="0">
                <a:solidFill>
                  <a:srgbClr val="000000"/>
                </a:solidFill>
              </a:rPr>
              <a:t>Heavy quarks flow observed in </a:t>
            </a:r>
            <a:r>
              <a:rPr lang="en-IN" b="1" dirty="0" err="1" smtClean="0">
                <a:solidFill>
                  <a:srgbClr val="000000"/>
                </a:solidFill>
              </a:rPr>
              <a:t>Au+Au</a:t>
            </a:r>
            <a:r>
              <a:rPr lang="en-IN" b="1" dirty="0" smtClean="0">
                <a:solidFill>
                  <a:srgbClr val="000000"/>
                </a:solidFill>
              </a:rPr>
              <a:t> at lower energy is consistent with what observed at higher energy</a:t>
            </a:r>
          </a:p>
        </p:txBody>
      </p:sp>
      <p:pic>
        <p:nvPicPr>
          <p:cNvPr id="3" name="Picture 2" descr="v2_comp2_cent2040_preli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712" y="1112837"/>
            <a:ext cx="7200900" cy="4864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73112" y="427037"/>
            <a:ext cx="601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sz="2400" b="1" u="sng" dirty="0" smtClean="0">
                <a:solidFill>
                  <a:schemeClr val="tx1"/>
                </a:solidFill>
                <a:latin typeface="Franklin Gothic Book" pitchFamily="32" charset="0"/>
              </a:rPr>
              <a:t>Recent  </a:t>
            </a:r>
            <a:r>
              <a:rPr lang="en-IN" sz="2400" b="1" u="sng" dirty="0" err="1" smtClean="0">
                <a:solidFill>
                  <a:schemeClr val="tx1"/>
                </a:solidFill>
                <a:latin typeface="Franklin Gothic Book" pitchFamily="32" charset="0"/>
              </a:rPr>
              <a:t>Au+Au</a:t>
            </a:r>
            <a:r>
              <a:rPr lang="en-IN" sz="2400" b="1" u="sng" dirty="0" smtClean="0">
                <a:solidFill>
                  <a:schemeClr val="tx1"/>
                </a:solidFill>
                <a:latin typeface="Franklin Gothic Book" pitchFamily="32" charset="0"/>
              </a:rPr>
              <a:t>  at   √S</a:t>
            </a:r>
            <a:r>
              <a:rPr lang="en-IN" sz="2400" b="1" u="sng" baseline="-25000" dirty="0" smtClean="0">
                <a:solidFill>
                  <a:schemeClr val="tx1"/>
                </a:solidFill>
                <a:latin typeface="Franklin Gothic Book" pitchFamily="32" charset="0"/>
              </a:rPr>
              <a:t>NN</a:t>
            </a:r>
            <a:r>
              <a:rPr lang="en-IN" sz="2400" b="1" u="sng" dirty="0" smtClean="0">
                <a:solidFill>
                  <a:schemeClr val="tx1"/>
                </a:solidFill>
                <a:latin typeface="Franklin Gothic Book" pitchFamily="32" charset="0"/>
              </a:rPr>
              <a:t> = 62.4 </a:t>
            </a:r>
            <a:r>
              <a:rPr lang="en-IN" sz="2400" b="1" u="sng" dirty="0" err="1" smtClean="0">
                <a:solidFill>
                  <a:schemeClr val="tx1"/>
                </a:solidFill>
                <a:latin typeface="Franklin Gothic Book" pitchFamily="32" charset="0"/>
              </a:rPr>
              <a:t>GeV</a:t>
            </a:r>
            <a:r>
              <a:rPr lang="en-IN" sz="2400" b="1" u="sng" dirty="0" smtClean="0">
                <a:solidFill>
                  <a:schemeClr val="tx1"/>
                </a:solidFill>
                <a:latin typeface="Franklin Gothic Book" pitchFamily="32" charset="0"/>
              </a:rPr>
              <a:t>  result  </a:t>
            </a:r>
            <a:endParaRPr lang="en-IN" sz="2400" b="1" u="sng" dirty="0">
              <a:solidFill>
                <a:schemeClr val="tx1"/>
              </a:solidFill>
              <a:latin typeface="Franklin Gothic Book" pitchFamily="3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0E9D8"/>
            </a:gs>
            <a:gs pos="100000">
              <a:srgbClr val="9D998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503238" y="15875"/>
            <a:ext cx="9069387" cy="639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800" tIns="50400" rIns="100800" bIns="100800" anchor="b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sz="3200" b="1">
                <a:solidFill>
                  <a:srgbClr val="696464"/>
                </a:solidFill>
                <a:latin typeface="Aharoni" charset="0"/>
                <a:ea typeface="Aharoni" charset="0"/>
                <a:cs typeface="Aharoni" charset="0"/>
              </a:rPr>
              <a:t>d+Au Results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7288" y="1008063"/>
            <a:ext cx="5029200" cy="5135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4176713" y="6072188"/>
            <a:ext cx="5472112" cy="623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>
                <a:solidFill>
                  <a:srgbClr val="000000"/>
                </a:solidFill>
              </a:rPr>
              <a:t>Heavy flavor single electron invariant yield from 2003 RHIC RUN measured by PHENIX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95275" y="1584325"/>
            <a:ext cx="3376613" cy="1370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RHIC run in 2008 provided 30x statistics for d+Au of year 2003 .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9338" y="720725"/>
            <a:ext cx="6129337" cy="5975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0" y="3779838"/>
            <a:ext cx="3527425" cy="623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sz="1700" dirty="0">
                <a:solidFill>
                  <a:srgbClr val="000000"/>
                </a:solidFill>
              </a:rPr>
              <a:t>  </a:t>
            </a:r>
            <a:r>
              <a:rPr lang="en-IN" sz="2200" b="1" dirty="0">
                <a:solidFill>
                  <a:srgbClr val="000000"/>
                </a:solidFill>
              </a:rPr>
              <a:t>Extension </a:t>
            </a:r>
            <a:r>
              <a:rPr lang="en-IN" sz="2200" b="1" dirty="0" err="1">
                <a:solidFill>
                  <a:srgbClr val="000000"/>
                </a:solidFill>
              </a:rPr>
              <a:t>upto</a:t>
            </a:r>
            <a:r>
              <a:rPr lang="en-IN" sz="2200" b="1" dirty="0">
                <a:solidFill>
                  <a:srgbClr val="000000"/>
                </a:solidFill>
              </a:rPr>
              <a:t> high pT</a:t>
            </a:r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3311525" y="3959225"/>
            <a:ext cx="1800225" cy="287338"/>
          </a:xfrm>
          <a:prstGeom prst="rightArrow">
            <a:avLst>
              <a:gd name="adj1" fmla="val 50000"/>
              <a:gd name="adj2" fmla="val 156630"/>
            </a:avLst>
          </a:prstGeom>
          <a:solidFill>
            <a:srgbClr val="000000">
              <a:alpha val="5098"/>
            </a:srgbClr>
          </a:solidFill>
          <a:ln w="936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4763" y="4392613"/>
            <a:ext cx="3163887" cy="287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sz="2200" b="1">
                <a:solidFill>
                  <a:srgbClr val="000000"/>
                </a:solidFill>
              </a:rPr>
              <a:t>  </a:t>
            </a:r>
            <a:r>
              <a:rPr lang="en-IN" sz="2000" b="1">
                <a:solidFill>
                  <a:srgbClr val="000000"/>
                </a:solidFill>
              </a:rPr>
              <a:t>Subtract the cocktail 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sz="2000" b="1">
                <a:solidFill>
                  <a:srgbClr val="000000"/>
                </a:solidFill>
              </a:rPr>
              <a:t>  from the inclusive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sz="2000" b="1">
                <a:solidFill>
                  <a:srgbClr val="000000"/>
                </a:solidFill>
              </a:rPr>
              <a:t>  spectra with photonic 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sz="2000" b="1">
                <a:solidFill>
                  <a:srgbClr val="000000"/>
                </a:solidFill>
              </a:rPr>
              <a:t>  component of cocktail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sz="2000" b="1">
                <a:solidFill>
                  <a:srgbClr val="000000"/>
                </a:solidFill>
              </a:rPr>
              <a:t>  scaled by the 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sz="2000" b="1">
                <a:solidFill>
                  <a:srgbClr val="000000"/>
                </a:solidFill>
              </a:rPr>
              <a:t>  mismatch  in converter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sz="2000" b="1">
                <a:solidFill>
                  <a:srgbClr val="000000"/>
                </a:solidFill>
              </a:rPr>
              <a:t>  method  photonic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sz="2000" b="1">
                <a:solidFill>
                  <a:srgbClr val="000000"/>
                </a:solidFill>
              </a:rPr>
              <a:t>  electron and  cocktail 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sz="2000" b="1">
                <a:solidFill>
                  <a:srgbClr val="000000"/>
                </a:solidFill>
              </a:rPr>
              <a:t>  photonic  electron </a:t>
            </a:r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2830513" y="6751638"/>
            <a:ext cx="1152525" cy="360362"/>
          </a:xfrm>
          <a:prstGeom prst="rightArrow">
            <a:avLst>
              <a:gd name="adj1" fmla="val 50000"/>
              <a:gd name="adj2" fmla="val 79956"/>
            </a:avLst>
          </a:prstGeom>
          <a:solidFill>
            <a:srgbClr val="CFE7E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4202113" y="6751638"/>
            <a:ext cx="5084762" cy="312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sz="2200" b="1">
                <a:solidFill>
                  <a:srgbClr val="000000"/>
                </a:solidFill>
              </a:rPr>
              <a:t>Heavy flavor single electron</a:t>
            </a:r>
          </a:p>
        </p:txBody>
      </p:sp>
      <p:sp>
        <p:nvSpPr>
          <p:cNvPr id="13324" name="Oval 11"/>
          <p:cNvSpPr>
            <a:spLocks noChangeArrowheads="1"/>
          </p:cNvSpPr>
          <p:nvPr/>
        </p:nvSpPr>
        <p:spPr bwMode="auto">
          <a:xfrm>
            <a:off x="9577388" y="6904038"/>
            <a:ext cx="503237" cy="503237"/>
          </a:xfrm>
          <a:prstGeom prst="ellipse">
            <a:avLst/>
          </a:prstGeom>
          <a:solidFill>
            <a:srgbClr val="D34817"/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07D0007-8C46-41BD-8F4E-BBC37F82DB81}" type="slidenum">
              <a:rPr lang="en-IN" sz="1500">
                <a:solidFill>
                  <a:srgbClr val="FFFFFF"/>
                </a:solidFill>
                <a:latin typeface="Franklin Gothic Book" pitchFamily="32" charset="0"/>
              </a:rPr>
              <a:pPr algn="ctr" hangingPunct="1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en-IN" sz="1500">
              <a:solidFill>
                <a:srgbClr val="FFFFFF"/>
              </a:solidFill>
              <a:latin typeface="Franklin Gothic Book" pitchFamily="32" charset="0"/>
            </a:endParaRPr>
          </a:p>
        </p:txBody>
      </p:sp>
      <p:pic>
        <p:nvPicPr>
          <p:cNvPr id="13325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3513" y="7208838"/>
            <a:ext cx="1679575" cy="350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0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19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4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0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  <p:bldP spid="143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0E9D8"/>
            </a:gs>
            <a:gs pos="100000">
              <a:srgbClr val="9D998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503238" y="198438"/>
            <a:ext cx="9061450" cy="487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800" tIns="50400" rIns="100800" bIns="100800" anchor="b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sz="2200" b="1" dirty="0">
                <a:solidFill>
                  <a:srgbClr val="696464"/>
                </a:solidFill>
                <a:latin typeface="Franklin Gothic Book" pitchFamily="32" charset="0"/>
              </a:rPr>
              <a:t>RdA in most central and most peripheral</a:t>
            </a:r>
          </a:p>
        </p:txBody>
      </p:sp>
      <p:sp>
        <p:nvSpPr>
          <p:cNvPr id="14339" name="Oval 2"/>
          <p:cNvSpPr>
            <a:spLocks noChangeArrowheads="1"/>
          </p:cNvSpPr>
          <p:nvPr/>
        </p:nvSpPr>
        <p:spPr bwMode="auto">
          <a:xfrm>
            <a:off x="9459913" y="7056438"/>
            <a:ext cx="503237" cy="503237"/>
          </a:xfrm>
          <a:prstGeom prst="ellipse">
            <a:avLst/>
          </a:prstGeom>
          <a:solidFill>
            <a:srgbClr val="D34817"/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EA2B456-CB26-4A0D-B07D-A033E07FCE11}" type="slidenum">
              <a:rPr lang="en-IN" sz="1500">
                <a:solidFill>
                  <a:srgbClr val="FFFFFF"/>
                </a:solidFill>
                <a:latin typeface="Franklin Gothic Book" pitchFamily="32" charset="0"/>
              </a:rPr>
              <a:pPr algn="ctr" hangingPunct="1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en-IN" sz="1500">
              <a:solidFill>
                <a:srgbClr val="FFFFFF"/>
              </a:solidFill>
              <a:latin typeface="Franklin Gothic Book" pitchFamily="32" charset="0"/>
            </a:endParaRP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011988"/>
            <a:ext cx="1679575" cy="547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6" descr="RdA_02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112" y="731838"/>
            <a:ext cx="9144001" cy="3047999"/>
          </a:xfrm>
          <a:prstGeom prst="rect">
            <a:avLst/>
          </a:prstGeom>
        </p:spPr>
      </p:pic>
      <p:pic>
        <p:nvPicPr>
          <p:cNvPr id="8" name="Picture 7" descr="RdA_pe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312" y="3856037"/>
            <a:ext cx="9144000" cy="316575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Franklin Gothic Book"/>
        <a:ea typeface="WenQuanYi Micro Hei"/>
        <a:cs typeface="WenQuanYi Micro Hei"/>
      </a:majorFont>
      <a:minorFont>
        <a:latin typeface="Perpetua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Franklin Gothic Book"/>
        <a:ea typeface="WenQuanYi Micro Hei"/>
        <a:cs typeface="WenQuanYi Micro Hei"/>
      </a:majorFont>
      <a:minorFont>
        <a:latin typeface="Perpetua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Franklin Gothic Book"/>
        <a:ea typeface="WenQuanYi Micro Hei"/>
        <a:cs typeface="WenQuanYi Micro Hei"/>
      </a:majorFont>
      <a:minorFont>
        <a:latin typeface="Perpetua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Franklin Gothic Book"/>
        <a:ea typeface="WenQuanYi Micro Hei"/>
        <a:cs typeface="WenQuanYi Micro Hei"/>
      </a:majorFont>
      <a:minorFont>
        <a:latin typeface="Perpetua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Franklin Gothic Book"/>
        <a:ea typeface="WenQuanYi Micro Hei"/>
        <a:cs typeface="WenQuanYi Micro Hei"/>
      </a:majorFont>
      <a:minorFont>
        <a:latin typeface="Perpetua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Franklin Gothic Book"/>
        <a:ea typeface="WenQuanYi Micro Hei"/>
        <a:cs typeface="WenQuanYi Micro Hei"/>
      </a:majorFont>
      <a:minorFont>
        <a:latin typeface="Perpetua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35215</TotalTime>
  <Words>1199</Words>
  <PresentationFormat>Custom</PresentationFormat>
  <Paragraphs>258</Paragraphs>
  <Slides>22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Electron DCA  vs Charged Hadron DCA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Heavy flavor measurement in PHENIX</dc:title>
  <dc:creator>Sourav</dc:creator>
  <cp:lastModifiedBy>Sourav</cp:lastModifiedBy>
  <cp:revision>58</cp:revision>
  <cp:lastPrinted>1601-01-01T00:00:00Z</cp:lastPrinted>
  <dcterms:created xsi:type="dcterms:W3CDTF">2012-05-19T10:57:05Z</dcterms:created>
  <dcterms:modified xsi:type="dcterms:W3CDTF">2012-05-31T11:53:09Z</dcterms:modified>
</cp:coreProperties>
</file>