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gif" ContentType="image/gif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D55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6985" autoAdjust="0"/>
  </p:normalViewPr>
  <p:slideViewPr>
    <p:cSldViewPr snapToObjects="1">
      <p:cViewPr varScale="1">
        <p:scale>
          <a:sx n="118" d="100"/>
          <a:sy n="118" d="100"/>
        </p:scale>
        <p:origin x="-608" y="-104"/>
      </p:cViewPr>
      <p:guideLst>
        <p:guide orient="horz" pos="3792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32770-308C-B440-BD7A-6AD7D0F6D56C}" type="datetimeFigureOut">
              <a:rPr lang="en-US" smtClean="0"/>
              <a:pPr/>
              <a:t>5/28/12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A06B6-C182-D741-A118-DB2AF16CF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8345E-314E-584F-8E3B-EA6680B2B4A0}" type="datetimeFigureOut">
              <a:rPr lang="en-US" smtClean="0"/>
              <a:pPr/>
              <a:t>5/28/12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FCA8A-345E-084C-8F65-A8BB5D4EF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600"/>
            <a:ext cx="81534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066800"/>
            <a:ext cx="8686801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chemeClr val="tx2"/>
                </a:solidFill>
                <a:latin typeface="Optima"/>
                <a:cs typeface="Optima"/>
              </a:defRPr>
            </a:lvl1pPr>
          </a:lstStyle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492875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2"/>
                </a:solidFill>
                <a:latin typeface="Optima"/>
                <a:cs typeface="Optima"/>
              </a:defRPr>
            </a:lvl1pPr>
          </a:lstStyle>
          <a:p>
            <a:r>
              <a:rPr lang="en-US" smtClean="0"/>
              <a:t>Hard Probes 2012 - A. Kesich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rgbClr val="1F497D"/>
                </a:solidFill>
                <a:latin typeface="Optima"/>
                <a:cs typeface="Optima"/>
              </a:defRPr>
            </a:lvl1pPr>
          </a:lstStyle>
          <a:p>
            <a:fld id="{14F7DA48-3D46-3E41-B727-2064398D37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76800" y="76200"/>
            <a:ext cx="990999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0" y="762000"/>
            <a:ext cx="8229600" cy="1588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chemeClr val="bg2">
                    <a:lumMod val="9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Optima"/>
          <a:ea typeface="+mj-ea"/>
          <a:cs typeface="Opti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kern="1200">
          <a:solidFill>
            <a:schemeClr val="tx1"/>
          </a:solidFill>
          <a:latin typeface="Optima"/>
          <a:ea typeface="+mn-ea"/>
          <a:cs typeface="Opti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kern="1200">
          <a:solidFill>
            <a:schemeClr val="tx1"/>
          </a:solidFill>
          <a:latin typeface="Optima"/>
          <a:ea typeface="+mn-ea"/>
          <a:cs typeface="Opti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kern="1200">
          <a:solidFill>
            <a:schemeClr val="tx1"/>
          </a:solidFill>
          <a:latin typeface="Optima"/>
          <a:ea typeface="+mn-ea"/>
          <a:cs typeface="Opti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kern="1200">
          <a:solidFill>
            <a:schemeClr val="tx1"/>
          </a:solidFill>
          <a:latin typeface="Optima"/>
          <a:ea typeface="+mn-ea"/>
          <a:cs typeface="Opti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kern="1200">
          <a:solidFill>
            <a:schemeClr val="tx1"/>
          </a:solidFill>
          <a:latin typeface="Optima"/>
          <a:ea typeface="+mn-ea"/>
          <a:cs typeface="Opti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5" Type="http://schemas.openxmlformats.org/officeDocument/2006/relationships/image" Target="../media/image10.pdf"/><Relationship Id="rId6" Type="http://schemas.openxmlformats.org/officeDocument/2006/relationships/image" Target="../media/image11.png"/><Relationship Id="rId7" Type="http://schemas.openxmlformats.org/officeDocument/2006/relationships/image" Target="../media/image12.pdf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8763000" cy="23622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charset="0"/>
              </a:rPr>
              <a:t>Measurements of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charset="0"/>
              </a:rPr>
              <a:t>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charset="0"/>
              </a:rPr>
              <a:t> Production and Nuclear Modification Factor at STAR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724400"/>
            <a:ext cx="6400800" cy="1752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1F497D"/>
                </a:solidFill>
              </a:rPr>
              <a:t>Anthony </a:t>
            </a:r>
            <a:r>
              <a:rPr lang="en-US" dirty="0" err="1" smtClean="0">
                <a:solidFill>
                  <a:srgbClr val="1F497D"/>
                </a:solidFill>
              </a:rPr>
              <a:t>Kesich</a:t>
            </a:r>
            <a:endParaRPr lang="en-US" dirty="0" smtClean="0">
              <a:solidFill>
                <a:srgbClr val="1F497D"/>
              </a:solidFill>
            </a:endParaRPr>
          </a:p>
          <a:p>
            <a:pPr algn="r"/>
            <a:r>
              <a:rPr lang="en-US" dirty="0" smtClean="0">
                <a:solidFill>
                  <a:srgbClr val="1F497D"/>
                </a:solidFill>
              </a:rPr>
              <a:t>University of California, Davis</a:t>
            </a:r>
          </a:p>
          <a:p>
            <a:pPr algn="r"/>
            <a:r>
              <a:rPr lang="en-US" dirty="0" smtClean="0">
                <a:solidFill>
                  <a:srgbClr val="1F497D"/>
                </a:solidFill>
              </a:rPr>
              <a:t>STAR Collaboration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715000"/>
            <a:ext cx="2514600" cy="64331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3351212"/>
            <a:ext cx="8763000" cy="1588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chemeClr val="bg2">
                    <a:lumMod val="9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492875"/>
            <a:ext cx="3657600" cy="365125"/>
          </a:xfrm>
        </p:spPr>
        <p:txBody>
          <a:bodyPr/>
          <a:lstStyle/>
          <a:p>
            <a:r>
              <a:rPr lang="en-US" dirty="0" smtClean="0"/>
              <a:t>Hard Probes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92875"/>
            <a:ext cx="2133600" cy="365125"/>
          </a:xfrm>
        </p:spPr>
        <p:txBody>
          <a:bodyPr/>
          <a:lstStyle/>
          <a:p>
            <a:r>
              <a:rPr lang="en-US" dirty="0" smtClean="0"/>
              <a:t>May 31,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Au+Au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106" descr="C:\root\bin\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0999" y="946280"/>
            <a:ext cx="4120402" cy="37756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6" descr="C:\root\bin\c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41068" y="946280"/>
            <a:ext cx="4121932" cy="37756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1751" y="5039380"/>
            <a:ext cx="86868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Raw yield of </a:t>
            </a:r>
            <a:r>
              <a:rPr lang="en-GB" sz="2800" dirty="0" err="1" smtClean="0">
                <a:solidFill>
                  <a:schemeClr val="tx1"/>
                </a:solidFill>
                <a:latin typeface="Optima"/>
                <a:ea typeface="宋体" pitchFamily="2" charset="-122"/>
                <a:cs typeface="Optima"/>
              </a:rPr>
              <a:t></a:t>
            </a:r>
            <a:r>
              <a:rPr lang="en-GB" sz="2800" dirty="0" err="1" smtClean="0">
                <a:solidFill>
                  <a:schemeClr val="tx1"/>
                </a:solidFill>
                <a:latin typeface="Optima"/>
                <a:ea typeface="宋体" pitchFamily="2" charset="-122"/>
                <a:cs typeface="Optima"/>
                <a:sym typeface="Symbol"/>
              </a:rPr>
              <a:t></a:t>
            </a:r>
            <a:r>
              <a:rPr lang="en-US" sz="2800" dirty="0" err="1" smtClean="0">
                <a:latin typeface="Optima"/>
                <a:cs typeface="Optima"/>
              </a:rPr>
              <a:t>e</a:t>
            </a:r>
            <a:r>
              <a:rPr lang="en-US" sz="2800" baseline="30000" dirty="0" err="1" smtClean="0">
                <a:latin typeface="Optima"/>
                <a:cs typeface="Optima"/>
              </a:rPr>
              <a:t>+</a:t>
            </a:r>
            <a:r>
              <a:rPr lang="en-US" sz="2800" dirty="0" err="1" smtClean="0">
                <a:latin typeface="Optima"/>
                <a:cs typeface="Optima"/>
              </a:rPr>
              <a:t>e</a:t>
            </a:r>
            <a:r>
              <a:rPr lang="en-US" sz="2800" baseline="30000" dirty="0" smtClean="0">
                <a:latin typeface="Optima"/>
                <a:cs typeface="Optima"/>
              </a:rPr>
              <a:t>-</a:t>
            </a:r>
            <a:r>
              <a:rPr lang="en-US" sz="2800" dirty="0" smtClean="0">
                <a:latin typeface="Optima"/>
                <a:cs typeface="Optima"/>
              </a:rPr>
              <a:t> with |y|&lt;0.5 = 197 ± 36</a:t>
            </a:r>
          </a:p>
          <a:p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715000"/>
            <a:ext cx="2382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76092"/>
                </a:solidFill>
                <a:latin typeface="Optima"/>
                <a:cs typeface="Optima"/>
              </a:rPr>
              <a:t>∫</a:t>
            </a:r>
            <a:r>
              <a:rPr lang="en-US" sz="2400" i="1" dirty="0" smtClean="0">
                <a:solidFill>
                  <a:srgbClr val="376092"/>
                </a:solidFill>
                <a:latin typeface="Optima"/>
                <a:cs typeface="Optima"/>
              </a:rPr>
              <a:t>L</a:t>
            </a:r>
            <a:r>
              <a:rPr lang="en-US" sz="2400" dirty="0" smtClean="0">
                <a:solidFill>
                  <a:srgbClr val="376092"/>
                </a:solidFill>
                <a:latin typeface="Optima"/>
                <a:cs typeface="Optima"/>
              </a:rPr>
              <a:t> </a:t>
            </a:r>
            <a:r>
              <a:rPr lang="en-US" sz="2400" dirty="0" err="1" smtClean="0">
                <a:solidFill>
                  <a:srgbClr val="376092"/>
                </a:solidFill>
                <a:latin typeface="Optima"/>
                <a:cs typeface="Optima"/>
              </a:rPr>
              <a:t>dt</a:t>
            </a:r>
            <a:r>
              <a:rPr lang="en-US" sz="2400" dirty="0" smtClean="0">
                <a:solidFill>
                  <a:srgbClr val="376092"/>
                </a:solidFill>
                <a:latin typeface="Optima"/>
                <a:cs typeface="Optima"/>
              </a:rPr>
              <a:t> ≈ 1400 µb</a:t>
            </a:r>
            <a:r>
              <a:rPr lang="en-US" sz="2400" baseline="30000" dirty="0" smtClean="0">
                <a:solidFill>
                  <a:srgbClr val="376092"/>
                </a:solidFill>
                <a:latin typeface="Optima"/>
                <a:cs typeface="Optima"/>
              </a:rPr>
              <a:t>-1</a:t>
            </a:r>
            <a:endParaRPr lang="en-US" sz="2400" dirty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Au+Au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r>
              <a:rPr lang="en-US" dirty="0" smtClean="0">
                <a:sym typeface="Symbol" charset="0"/>
              </a:rPr>
              <a:t>, Centrality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33400" y="56388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cs typeface="Arial" charset="0"/>
              </a:rPr>
              <a:t>Peripheral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629400" y="5668962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cs typeface="Arial" charset="0"/>
              </a:rPr>
              <a:t>Central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839404" y="825498"/>
            <a:ext cx="3228396" cy="3122822"/>
            <a:chOff x="5839404" y="1039811"/>
            <a:chExt cx="3228396" cy="3098801"/>
          </a:xfrm>
        </p:grpSpPr>
        <p:pic>
          <p:nvPicPr>
            <p:cNvPr id="7" name="Picture 13" descr="MassSpectrum0to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404" y="1039811"/>
              <a:ext cx="3228396" cy="309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162800" y="25146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20004" y="828674"/>
            <a:ext cx="3128963" cy="3095625"/>
            <a:chOff x="2971800" y="1042987"/>
            <a:chExt cx="3200400" cy="3071813"/>
          </a:xfrm>
        </p:grpSpPr>
        <p:pic>
          <p:nvPicPr>
            <p:cNvPr id="8" name="Picture 14" descr="MassSpectrum10to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042987"/>
              <a:ext cx="3200400" cy="307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267200" y="25146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4404" y="828674"/>
            <a:ext cx="3200400" cy="3095625"/>
            <a:chOff x="228600" y="1066800"/>
            <a:chExt cx="3200400" cy="3071813"/>
          </a:xfrm>
        </p:grpSpPr>
        <p:pic>
          <p:nvPicPr>
            <p:cNvPr id="9" name="Picture 15" descr="MassSpectrum30to6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066800"/>
              <a:ext cx="3200400" cy="307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524000" y="25146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pic>
        <p:nvPicPr>
          <p:cNvPr id="12" name="Picture 15" descr="C:\root\bin\c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44204" y="3900487"/>
            <a:ext cx="2923596" cy="25003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C:\root\bin\c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72404" y="3900396"/>
            <a:ext cx="2976563" cy="24988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C:\root\bin\c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4403" y="3900487"/>
            <a:ext cx="3067283" cy="25003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Au+Au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r>
              <a:rPr lang="en-US" dirty="0" smtClean="0">
                <a:sym typeface="Symbol" charset="0"/>
              </a:rPr>
              <a:t>, R</a:t>
            </a:r>
            <a:r>
              <a:rPr lang="en-US" baseline="-25000" dirty="0" smtClean="0">
                <a:sym typeface="Symbol" charset="0"/>
              </a:rPr>
              <a:t>AA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286000" y="863770"/>
            <a:ext cx="4589090" cy="4241631"/>
            <a:chOff x="1750182" y="719937"/>
            <a:chExt cx="5887102" cy="5769160"/>
          </a:xfrm>
        </p:grpSpPr>
        <p:pic>
          <p:nvPicPr>
            <p:cNvPr id="8" name="Picture 7" descr="RAAplot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0182" y="719937"/>
              <a:ext cx="5669672" cy="5769159"/>
            </a:xfrm>
            <a:prstGeom prst="rect">
              <a:avLst/>
            </a:prstGeom>
            <a:ln w="57150" cmpd="thickThin"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5053642" y="3905455"/>
              <a:ext cx="4871162" cy="296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Models from M. Strickland and D. </a:t>
              </a:r>
              <a:r>
                <a:rPr lang="en-US" sz="900" dirty="0" err="1" smtClean="0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Bazow</a:t>
              </a:r>
              <a:r>
                <a:rPr lang="en-US" sz="900" dirty="0" smtClean="0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, arXiv:1112.2761v4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9600" y="5029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Dynamic model with fireball expansion and </a:t>
            </a:r>
            <a:r>
              <a:rPr lang="en-US" dirty="0" err="1" smtClean="0">
                <a:latin typeface="Optima"/>
                <a:cs typeface="Optima"/>
              </a:rPr>
              <a:t>quarkonium</a:t>
            </a:r>
            <a:r>
              <a:rPr lang="en-US" dirty="0" smtClean="0">
                <a:latin typeface="Optima"/>
                <a:cs typeface="Optima"/>
              </a:rPr>
              <a:t> feed-down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Results are consistent with</a:t>
            </a:r>
            <a:r>
              <a:rPr lang="en-US" dirty="0" smtClean="0">
                <a:latin typeface="Optima"/>
                <a:cs typeface="Optima"/>
              </a:rPr>
              <a:t> 2S </a:t>
            </a:r>
            <a:r>
              <a:rPr lang="en-US" dirty="0" smtClean="0">
                <a:latin typeface="Optima"/>
                <a:cs typeface="Optima"/>
              </a:rPr>
              <a:t>and 3S suppression in this model</a:t>
            </a:r>
            <a:endParaRPr lang="en-US" dirty="0" smtClean="0">
              <a:latin typeface="Optima"/>
              <a:cs typeface="Optim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Calculation included variation of initial η/S and T</a:t>
            </a:r>
            <a:r>
              <a:rPr lang="en-US" baseline="-25000" dirty="0" smtClean="0">
                <a:latin typeface="Optima"/>
                <a:cs typeface="Optima"/>
              </a:rPr>
              <a:t>0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Data indicates </a:t>
            </a:r>
            <a:r>
              <a:rPr lang="en-US" dirty="0" smtClean="0">
                <a:latin typeface="Optima"/>
                <a:cs typeface="Optima"/>
              </a:rPr>
              <a:t>a </a:t>
            </a:r>
            <a:r>
              <a:rPr lang="en-US" dirty="0" smtClean="0">
                <a:latin typeface="Optima"/>
                <a:cs typeface="Optima"/>
              </a:rPr>
              <a:t>T</a:t>
            </a:r>
            <a:r>
              <a:rPr lang="en-US" baseline="-25000" dirty="0" smtClean="0">
                <a:latin typeface="Optima"/>
                <a:cs typeface="Optima"/>
              </a:rPr>
              <a:t>0</a:t>
            </a:r>
            <a:r>
              <a:rPr lang="en-US" dirty="0" smtClean="0">
                <a:latin typeface="Optima"/>
                <a:cs typeface="Optima"/>
              </a:rPr>
              <a:t> </a:t>
            </a:r>
            <a:r>
              <a:rPr lang="en-US" dirty="0" smtClean="0">
                <a:latin typeface="Optima"/>
                <a:cs typeface="Optima"/>
              </a:rPr>
              <a:t>in the range</a:t>
            </a:r>
            <a:r>
              <a:rPr lang="en-US" dirty="0" smtClean="0">
                <a:latin typeface="Optima"/>
                <a:cs typeface="Optima"/>
              </a:rPr>
              <a:t> of 428</a:t>
            </a:r>
            <a:r>
              <a:rPr lang="en-US" dirty="0" smtClean="0">
                <a:latin typeface="Optima"/>
                <a:cs typeface="Optima"/>
              </a:rPr>
              <a:t>-442 </a:t>
            </a:r>
            <a:r>
              <a:rPr lang="en-US" dirty="0" err="1" smtClean="0">
                <a:latin typeface="Optima"/>
                <a:cs typeface="Optima"/>
              </a:rPr>
              <a:t>MeV</a:t>
            </a:r>
            <a:r>
              <a:rPr lang="en-US" dirty="0" smtClean="0">
                <a:latin typeface="Optima"/>
                <a:cs typeface="Optima"/>
              </a:rPr>
              <a:t> and 1/4π</a:t>
            </a:r>
            <a:r>
              <a:rPr lang="en-US" dirty="0" smtClean="0">
                <a:latin typeface="Optima"/>
                <a:cs typeface="Optima"/>
              </a:rPr>
              <a:t>&lt; η/</a:t>
            </a:r>
            <a:r>
              <a:rPr lang="en-US" dirty="0" smtClean="0">
                <a:latin typeface="Optima"/>
                <a:cs typeface="Optima"/>
              </a:rPr>
              <a:t>S &lt; 3/4π</a:t>
            </a:r>
            <a:endParaRPr lang="en-US" dirty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334000"/>
          </a:xfrm>
        </p:spPr>
        <p:txBody>
          <a:bodyPr>
            <a:noAutofit/>
          </a:bodyPr>
          <a:lstStyle/>
          <a:p>
            <a:r>
              <a:rPr lang="en-US" b="0" dirty="0" smtClean="0"/>
              <a:t>Measured </a:t>
            </a:r>
            <a:r>
              <a:rPr lang="en-US" b="0" dirty="0" err="1" smtClean="0">
                <a:sym typeface="Symbol" charset="0"/>
              </a:rPr>
              <a:t></a:t>
            </a:r>
            <a:r>
              <a:rPr lang="en-US" b="0" dirty="0" smtClean="0">
                <a:sym typeface="Symbol" charset="0"/>
              </a:rPr>
              <a:t> production in </a:t>
            </a:r>
            <a:r>
              <a:rPr lang="en-US" b="0" dirty="0" err="1" smtClean="0">
                <a:sym typeface="Symbol" charset="0"/>
              </a:rPr>
              <a:t>p+p</a:t>
            </a:r>
            <a:r>
              <a:rPr lang="en-US" b="0" dirty="0" smtClean="0">
                <a:sym typeface="Symbol" charset="0"/>
              </a:rPr>
              <a:t>, </a:t>
            </a:r>
            <a:r>
              <a:rPr lang="en-US" b="0" dirty="0" err="1" smtClean="0">
                <a:sym typeface="Symbol" charset="0"/>
              </a:rPr>
              <a:t>d+Au</a:t>
            </a:r>
            <a:r>
              <a:rPr lang="en-US" b="0" dirty="0" smtClean="0">
                <a:sym typeface="Symbol" charset="0"/>
              </a:rPr>
              <a:t>, and </a:t>
            </a:r>
            <a:br>
              <a:rPr lang="en-US" b="0" dirty="0" smtClean="0">
                <a:sym typeface="Symbol" charset="0"/>
              </a:rPr>
            </a:br>
            <a:r>
              <a:rPr lang="en-US" b="0" dirty="0" err="1" smtClean="0">
                <a:sym typeface="Symbol" charset="0"/>
              </a:rPr>
              <a:t>Au+Au</a:t>
            </a:r>
            <a:r>
              <a:rPr lang="en-US" b="0" dirty="0" smtClean="0">
                <a:sym typeface="Symbol" charset="0"/>
              </a:rPr>
              <a:t> collisions at 200 </a:t>
            </a:r>
            <a:r>
              <a:rPr lang="en-US" b="0" dirty="0" err="1" smtClean="0">
                <a:sym typeface="Symbol" charset="0"/>
              </a:rPr>
              <a:t>GeV</a:t>
            </a:r>
            <a:r>
              <a:rPr lang="en-US" b="0" dirty="0" smtClean="0">
                <a:sym typeface="Symbol" charset="0"/>
              </a:rPr>
              <a:t> </a:t>
            </a:r>
          </a:p>
          <a:p>
            <a:r>
              <a:rPr lang="en-US" dirty="0" smtClean="0">
                <a:sym typeface="Symbol" charset="0"/>
              </a:rPr>
              <a:t>Final </a:t>
            </a:r>
            <a:r>
              <a:rPr lang="en-US" dirty="0" err="1" smtClean="0">
                <a:sym typeface="Symbol" charset="0"/>
              </a:rPr>
              <a:t>d+Au</a:t>
            </a:r>
            <a:r>
              <a:rPr lang="en-US" dirty="0" smtClean="0">
                <a:sym typeface="Symbol" charset="0"/>
              </a:rPr>
              <a:t> results coming soon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 </a:t>
            </a:r>
            <a:endParaRPr lang="en-US" b="0" dirty="0" smtClean="0">
              <a:solidFill>
                <a:schemeClr val="accent2"/>
              </a:solidFill>
              <a:sym typeface="Symbol" charset="0"/>
            </a:endParaRPr>
          </a:p>
          <a:p>
            <a:r>
              <a:rPr lang="en-US" b="0" dirty="0" err="1" smtClean="0">
                <a:sym typeface="Symbol" charset="0"/>
              </a:rPr>
              <a:t>Au+Au</a:t>
            </a:r>
            <a:r>
              <a:rPr lang="en-US" b="0" dirty="0" smtClean="0">
                <a:sym typeface="Symbol" charset="0"/>
              </a:rPr>
              <a:t> results consistent with</a:t>
            </a:r>
            <a:r>
              <a:rPr lang="en-US" b="0" dirty="0" smtClean="0">
                <a:sym typeface="Symbol" charset="0"/>
              </a:rPr>
              <a:t> 2S </a:t>
            </a:r>
            <a:r>
              <a:rPr lang="en-US" b="0" dirty="0" smtClean="0">
                <a:sym typeface="Symbol" charset="0"/>
              </a:rPr>
              <a:t>and 3S </a:t>
            </a:r>
            <a:r>
              <a:rPr lang="en-US" b="0" dirty="0" smtClean="0">
                <a:sym typeface="Symbol" charset="0"/>
              </a:rPr>
              <a:t>suppression</a:t>
            </a:r>
          </a:p>
          <a:p>
            <a:r>
              <a:rPr lang="en-US" dirty="0" smtClean="0"/>
              <a:t>Increased </a:t>
            </a:r>
            <a:r>
              <a:rPr lang="en-US" dirty="0" err="1" smtClean="0"/>
              <a:t>Au+Au</a:t>
            </a:r>
            <a:r>
              <a:rPr lang="en-US" dirty="0" smtClean="0"/>
              <a:t> statistics from run 11 will further decrease R</a:t>
            </a:r>
            <a:r>
              <a:rPr lang="en-US" baseline="-25000" dirty="0" smtClean="0"/>
              <a:t>AA</a:t>
            </a:r>
            <a:r>
              <a:rPr lang="en-US" dirty="0" smtClean="0"/>
              <a:t> </a:t>
            </a:r>
            <a:r>
              <a:rPr lang="en-US" dirty="0" smtClean="0"/>
              <a:t>uncertainties</a:t>
            </a:r>
          </a:p>
          <a:p>
            <a:r>
              <a:rPr lang="en-US" dirty="0" smtClean="0"/>
              <a:t>Enhanced pp signal from 2009 will allow us to extend our measurement to |</a:t>
            </a:r>
            <a:r>
              <a:rPr lang="en-US" dirty="0" err="1" smtClean="0"/>
              <a:t>y</a:t>
            </a:r>
            <a:r>
              <a:rPr lang="en-US" dirty="0" smtClean="0"/>
              <a:t>|&lt;1.0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57200"/>
            <a:ext cx="8153400" cy="76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656012"/>
            <a:ext cx="6248400" cy="1588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chemeClr val="bg2">
                    <a:lumMod val="9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895600"/>
            <a:ext cx="2971800" cy="838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Thank you</a:t>
            </a: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Motivation for measuring Upsilons</a:t>
            </a:r>
          </a:p>
          <a:p>
            <a:r>
              <a:rPr lang="en-US" b="0" dirty="0" smtClean="0"/>
              <a:t>The </a:t>
            </a:r>
            <a:r>
              <a:rPr lang="en-US" b="0" dirty="0" err="1" smtClean="0">
                <a:solidFill>
                  <a:srgbClr val="C0504D"/>
                </a:solidFill>
              </a:rPr>
              <a:t>S</a:t>
            </a:r>
            <a:r>
              <a:rPr lang="en-US" b="0" dirty="0" err="1" smtClean="0"/>
              <a:t>olenoidal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C0504D"/>
                </a:solidFill>
              </a:rPr>
              <a:t>T</a:t>
            </a:r>
            <a:r>
              <a:rPr lang="en-US" b="0" dirty="0" smtClean="0"/>
              <a:t>racker </a:t>
            </a:r>
            <a:r>
              <a:rPr lang="en-US" b="0" dirty="0" smtClean="0">
                <a:solidFill>
                  <a:srgbClr val="C0504D"/>
                </a:solidFill>
              </a:rPr>
              <a:t>A</a:t>
            </a:r>
            <a:r>
              <a:rPr lang="en-US" b="0" dirty="0" smtClean="0"/>
              <a:t>t </a:t>
            </a:r>
            <a:r>
              <a:rPr lang="en-US" b="0" dirty="0" smtClean="0">
                <a:solidFill>
                  <a:schemeClr val="accent2"/>
                </a:solidFill>
              </a:rPr>
              <a:t>R</a:t>
            </a:r>
            <a:r>
              <a:rPr lang="en-US" b="0" dirty="0" smtClean="0"/>
              <a:t>HIC and its triggers</a:t>
            </a:r>
          </a:p>
          <a:p>
            <a:r>
              <a:rPr lang="en-US" b="0" dirty="0" err="1" smtClean="0">
                <a:sym typeface="Symbol" charset="0"/>
              </a:rPr>
              <a:t></a:t>
            </a:r>
            <a:r>
              <a:rPr lang="en-US" b="0" dirty="0" smtClean="0">
                <a:sym typeface="Symbol" charset="0"/>
              </a:rPr>
              <a:t> production cross section in </a:t>
            </a:r>
            <a:r>
              <a:rPr lang="en-US" b="0" dirty="0" err="1" smtClean="0">
                <a:sym typeface="Symbol" charset="0"/>
              </a:rPr>
              <a:t>p+</a:t>
            </a:r>
            <a:r>
              <a:rPr lang="en-US" b="0" dirty="0" err="1" smtClean="0">
                <a:sym typeface="Symbol" charset="0"/>
              </a:rPr>
              <a:t>p</a:t>
            </a:r>
            <a:endParaRPr lang="en-US" b="0" dirty="0" smtClean="0">
              <a:sym typeface="Symbol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sym typeface="Symbol" charset="0"/>
              </a:rPr>
              <a:t>New 2009 results!</a:t>
            </a:r>
            <a:endParaRPr lang="en-US" b="0" dirty="0" smtClean="0">
              <a:solidFill>
                <a:srgbClr val="000000"/>
              </a:solidFill>
              <a:sym typeface="Symbol" charset="0"/>
            </a:endParaRPr>
          </a:p>
          <a:p>
            <a:r>
              <a:rPr lang="en-US" b="0" dirty="0" err="1" smtClean="0">
                <a:sym typeface="Symbol" charset="0"/>
              </a:rPr>
              <a:t></a:t>
            </a:r>
            <a:r>
              <a:rPr lang="en-US" b="0" dirty="0" smtClean="0">
                <a:sym typeface="Symbol" charset="0"/>
              </a:rPr>
              <a:t> </a:t>
            </a:r>
            <a:r>
              <a:rPr lang="en-US" b="0" dirty="0" smtClean="0">
                <a:solidFill>
                  <a:srgbClr val="000000"/>
                </a:solidFill>
                <a:sym typeface="Symbol" charset="0"/>
              </a:rPr>
              <a:t>production</a:t>
            </a:r>
            <a:r>
              <a:rPr lang="en-US" b="0" dirty="0" smtClean="0">
                <a:solidFill>
                  <a:srgbClr val="000000"/>
                </a:solidFill>
                <a:sym typeface="Symbol" charset="0"/>
              </a:rPr>
              <a:t> in </a:t>
            </a:r>
            <a:r>
              <a:rPr lang="en-US" b="0" dirty="0" err="1" smtClean="0">
                <a:solidFill>
                  <a:srgbClr val="000000"/>
                </a:solidFill>
                <a:sym typeface="Symbol" charset="0"/>
              </a:rPr>
              <a:t>d</a:t>
            </a:r>
            <a:r>
              <a:rPr lang="en-US" b="0" dirty="0" err="1" smtClean="0">
                <a:sym typeface="Symbol" charset="0"/>
              </a:rPr>
              <a:t>+Au</a:t>
            </a:r>
            <a:endParaRPr lang="en-US" b="0" dirty="0" smtClean="0">
              <a:sym typeface="Symbol" charset="0"/>
            </a:endParaRPr>
          </a:p>
          <a:p>
            <a:r>
              <a:rPr lang="en-US" b="0" dirty="0" err="1" smtClean="0">
                <a:sym typeface="Symbol" charset="0"/>
              </a:rPr>
              <a:t></a:t>
            </a:r>
            <a:r>
              <a:rPr lang="en-US" b="0" dirty="0" smtClean="0">
                <a:sym typeface="Symbol" charset="0"/>
              </a:rPr>
              <a:t> </a:t>
            </a:r>
            <a:r>
              <a:rPr lang="en-US" b="0" dirty="0" smtClean="0">
                <a:solidFill>
                  <a:schemeClr val="accent2"/>
                </a:solidFill>
                <a:sym typeface="Symbol" charset="0"/>
              </a:rPr>
              <a:t>Nuclear </a:t>
            </a:r>
            <a:r>
              <a:rPr lang="en-US" b="0" dirty="0">
                <a:solidFill>
                  <a:schemeClr val="accent2"/>
                </a:solidFill>
                <a:sym typeface="Symbol" charset="0"/>
              </a:rPr>
              <a:t>M</a:t>
            </a:r>
            <a:r>
              <a:rPr lang="en-US" b="0" dirty="0" smtClean="0">
                <a:solidFill>
                  <a:schemeClr val="accent2"/>
                </a:solidFill>
                <a:sym typeface="Symbol" charset="0"/>
              </a:rPr>
              <a:t>odification </a:t>
            </a:r>
            <a:r>
              <a:rPr lang="en-US" b="0" dirty="0">
                <a:solidFill>
                  <a:schemeClr val="accent2"/>
                </a:solidFill>
                <a:sym typeface="Symbol" charset="0"/>
              </a:rPr>
              <a:t>F</a:t>
            </a:r>
            <a:r>
              <a:rPr lang="en-US" b="0" dirty="0" smtClean="0">
                <a:solidFill>
                  <a:schemeClr val="accent2"/>
                </a:solidFill>
                <a:sym typeface="Symbol" charset="0"/>
              </a:rPr>
              <a:t>actor</a:t>
            </a:r>
            <a:r>
              <a:rPr lang="en-US" b="0" dirty="0" smtClean="0">
                <a:sym typeface="Symbol" charset="0"/>
              </a:rPr>
              <a:t> in </a:t>
            </a:r>
            <a:r>
              <a:rPr lang="en-US" b="0" dirty="0" err="1" smtClean="0">
                <a:sym typeface="Symbol" charset="0"/>
              </a:rPr>
              <a:t>Au+</a:t>
            </a:r>
            <a:r>
              <a:rPr lang="en-US" b="0" dirty="0" err="1" smtClean="0">
                <a:sym typeface="Symbol" charset="0"/>
              </a:rPr>
              <a:t>Au</a:t>
            </a:r>
            <a:endParaRPr lang="en-US" b="0" dirty="0" smtClean="0">
              <a:sym typeface="Symbol" charset="0"/>
            </a:endParaRPr>
          </a:p>
          <a:p>
            <a:pPr lvl="1"/>
            <a:r>
              <a:rPr lang="en-US" dirty="0" smtClean="0">
                <a:sym typeface="Symbol" charset="0"/>
              </a:rPr>
              <a:t>Updated with 2009 statistics!</a:t>
            </a:r>
            <a:endParaRPr lang="en-US" b="0" dirty="0" smtClean="0">
              <a:sym typeface="Symbol" charset="0"/>
            </a:endParaRPr>
          </a:p>
          <a:p>
            <a:r>
              <a:rPr lang="en-US" b="0" dirty="0" smtClean="0">
                <a:sym typeface="Symbol" charset="0"/>
              </a:rPr>
              <a:t>Conclusions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31,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Hard Probes 2012 - A. </a:t>
            </a:r>
            <a:r>
              <a:rPr lang="en-US" dirty="0" err="1" smtClean="0"/>
              <a:t>Kesich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gnes Thermometer MeV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85" y="3048000"/>
            <a:ext cx="2258815" cy="2965450"/>
          </a:xfrm>
          <a:prstGeom prst="rect">
            <a:avLst/>
          </a:prstGeom>
          <a:ln w="57150" cmpd="thickThin">
            <a:noFill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91391" y="-107619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 Goal: </a:t>
            </a:r>
            <a:r>
              <a:rPr lang="en-US" dirty="0" err="1"/>
              <a:t>Quarkonia</a:t>
            </a:r>
            <a:r>
              <a:rPr lang="en-US" dirty="0"/>
              <a:t> states in A+A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946150"/>
            <a:ext cx="9067800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Charmonia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: J/Ψ,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Ψ</a:t>
            </a:r>
            <a:r>
              <a: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’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χ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 	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Bottomonia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(1S), (2S), (3S),</a:t>
            </a:r>
            <a:r>
              <a:rPr lang="en-US" sz="2400" kern="0" dirty="0" smtClean="0">
                <a:solidFill>
                  <a:srgbClr val="000000"/>
                </a:solidFill>
                <a:latin typeface="Optima"/>
                <a:cs typeface="Optima"/>
              </a:rPr>
              <a:t>χ</a:t>
            </a:r>
            <a:r>
              <a:rPr lang="en-US" sz="2400" kern="0" baseline="-25000" dirty="0" smtClean="0">
                <a:solidFill>
                  <a:srgbClr val="000000"/>
                </a:solidFill>
                <a:latin typeface="Optima"/>
                <a:cs typeface="Optima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Key Idea: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Quarkonia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 Melt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in the plasma</a:t>
            </a:r>
          </a:p>
          <a:p>
            <a:pPr marL="1143000" marR="0" lvl="2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Color screening of static potential between heavy quarks</a:t>
            </a:r>
          </a:p>
          <a:p>
            <a:pPr marL="1143000" marR="0" lvl="2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Suppression of states is determined by T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C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and their binding energy</a:t>
            </a:r>
          </a:p>
          <a:p>
            <a:pPr marL="1143000" marR="0" lvl="2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Lattice QCD: Evaluation of spectral functions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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T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melting</a:t>
            </a:r>
            <a:endParaRPr kumimoji="0" lang="en-US" sz="1800" b="0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/>
              <a:ea typeface="+mn-ea"/>
              <a:cs typeface="Optima"/>
              <a:sym typeface="Symbol" charset="0"/>
            </a:endParaRPr>
          </a:p>
          <a:p>
            <a:pPr marL="1143000" marR="0" lvl="2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/>
              <a:ea typeface="+mn-ea"/>
              <a:cs typeface="Optima"/>
              <a:sym typeface="Symbo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/>
              <a:ea typeface="+mn-ea"/>
              <a:cs typeface="Optima"/>
              <a:sym typeface="Symbo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6200" y="3503613"/>
            <a:ext cx="87630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600" dirty="0">
                <a:solidFill>
                  <a:srgbClr val="000000"/>
                </a:solidFill>
                <a:latin typeface="Optima"/>
                <a:cs typeface="Optima"/>
              </a:rPr>
              <a:t>When do </a:t>
            </a:r>
            <a:r>
              <a:rPr lang="en-US" sz="2600" dirty="0" smtClean="0">
                <a:solidFill>
                  <a:srgbClr val="000000"/>
                </a:solidFill>
                <a:latin typeface="Optima"/>
                <a:cs typeface="Optima"/>
              </a:rPr>
              <a:t>states </a:t>
            </a:r>
            <a:r>
              <a:rPr lang="en-US" sz="2600" dirty="0">
                <a:solidFill>
                  <a:srgbClr val="000000"/>
                </a:solidFill>
                <a:latin typeface="Optima"/>
                <a:cs typeface="Optima"/>
              </a:rPr>
              <a:t>melt?</a:t>
            </a:r>
            <a:endParaRPr lang="en-US" sz="2600" dirty="0" smtClean="0">
              <a:solidFill>
                <a:srgbClr val="000000"/>
              </a:solidFill>
              <a:latin typeface="Optima"/>
              <a:cs typeface="Optima"/>
              <a:sym typeface="Symbol" charset="0"/>
            </a:endParaRPr>
          </a:p>
          <a:p>
            <a:pPr>
              <a:spcBef>
                <a:spcPct val="10000"/>
              </a:spcBef>
            </a:pPr>
            <a:endParaRPr lang="en-US" sz="2100" dirty="0">
              <a:latin typeface="Optima"/>
              <a:cs typeface="Optima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81463"/>
            <a:ext cx="59436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71132" y="5118556"/>
            <a:ext cx="7571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ea typeface="宋体" charset="0"/>
                <a:cs typeface="宋体" charset="0"/>
              </a:rPr>
              <a:t>H. </a:t>
            </a:r>
            <a:r>
              <a:rPr lang="en-US" altLang="zh-CN" sz="800" dirty="0" err="1" smtClean="0">
                <a:solidFill>
                  <a:schemeClr val="bg1">
                    <a:lumMod val="50000"/>
                  </a:schemeClr>
                </a:solidFill>
                <a:ea typeface="宋体" charset="0"/>
                <a:cs typeface="宋体" charset="0"/>
              </a:rPr>
              <a:t>Satz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ea typeface="宋体" charset="0"/>
                <a:cs typeface="宋体" charset="0"/>
              </a:rPr>
              <a:t>,</a:t>
            </a:r>
            <a:r>
              <a:rPr lang="en-US" altLang="zh-CN" sz="800" i="1" dirty="0" smtClean="0">
                <a:solidFill>
                  <a:schemeClr val="bg1">
                    <a:lumMod val="50000"/>
                  </a:schemeClr>
                </a:solidFill>
                <a:ea typeface="宋体" charset="0"/>
                <a:cs typeface="宋体" charset="0"/>
              </a:rPr>
              <a:t> HP06</a:t>
            </a:r>
            <a:endParaRPr lang="en-US" altLang="zh-CN" sz="800" i="1" dirty="0">
              <a:solidFill>
                <a:schemeClr val="bg1">
                  <a:lumMod val="50000"/>
                </a:schemeClr>
              </a:solidFill>
              <a:ea typeface="宋体" charset="0"/>
              <a:cs typeface="宋体" charset="0"/>
            </a:endParaRP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 rot="16200000">
            <a:off x="7244642" y="4756296"/>
            <a:ext cx="251647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" b="1" i="1" dirty="0">
                <a:solidFill>
                  <a:srgbClr val="7F7F7F"/>
                </a:solidFill>
                <a:latin typeface="Calibri"/>
                <a:ea typeface="宋体" charset="0"/>
                <a:cs typeface="宋体" charset="0"/>
              </a:rPr>
              <a:t>A .</a:t>
            </a:r>
            <a:r>
              <a:rPr lang="en-US" altLang="zh-CN" sz="800" b="1" i="1" dirty="0" err="1">
                <a:solidFill>
                  <a:srgbClr val="7F7F7F"/>
                </a:solidFill>
                <a:latin typeface="Calibri"/>
                <a:ea typeface="宋体" charset="0"/>
                <a:cs typeface="宋体" charset="0"/>
              </a:rPr>
              <a:t>Mocsy</a:t>
            </a:r>
            <a:r>
              <a:rPr lang="en-US" altLang="zh-CN" sz="800" i="1" dirty="0">
                <a:solidFill>
                  <a:srgbClr val="7F7F7F"/>
                </a:solidFill>
                <a:latin typeface="Calibri"/>
                <a:ea typeface="宋体" charset="0"/>
                <a:cs typeface="宋体" charset="0"/>
              </a:rPr>
              <a:t>,</a:t>
            </a:r>
            <a:r>
              <a:rPr lang="en-US" altLang="zh-CN" sz="800" i="1" dirty="0" smtClean="0">
                <a:solidFill>
                  <a:srgbClr val="7F7F7F"/>
                </a:solidFill>
                <a:latin typeface="Calibri"/>
                <a:ea typeface="宋体" charset="0"/>
                <a:cs typeface="宋体" charset="0"/>
              </a:rPr>
              <a:t> Summer </a:t>
            </a:r>
            <a:r>
              <a:rPr lang="en-US" altLang="zh-CN" sz="900" i="1" dirty="0" err="1" smtClean="0">
                <a:solidFill>
                  <a:srgbClr val="7F7F7F"/>
                </a:solidFill>
                <a:latin typeface="Calibri"/>
                <a:ea typeface="宋体" charset="0"/>
                <a:cs typeface="宋体" charset="0"/>
              </a:rPr>
              <a:t>Quarkonium</a:t>
            </a:r>
            <a:r>
              <a:rPr lang="en-US" altLang="zh-CN" sz="800" i="1" dirty="0" smtClean="0">
                <a:solidFill>
                  <a:srgbClr val="7F7F7F"/>
                </a:solidFill>
                <a:latin typeface="Calibri"/>
                <a:ea typeface="宋体" charset="0"/>
                <a:cs typeface="宋体" charset="0"/>
              </a:rPr>
              <a:t> Workshop, BNL,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8229600" cy="914400"/>
          </a:xfrm>
        </p:spPr>
        <p:txBody>
          <a:bodyPr/>
          <a:lstStyle/>
          <a:p>
            <a:r>
              <a:rPr lang="en-US" altLang="zh-CN" dirty="0" err="1" smtClean="0">
                <a:ea typeface="宋体" charset="0"/>
                <a:cs typeface="宋体" charset="0"/>
              </a:rPr>
              <a:t>Quarkonia</a:t>
            </a:r>
            <a:r>
              <a:rPr lang="en-US" altLang="zh-CN" dirty="0" smtClean="0">
                <a:ea typeface="宋体" charset="0"/>
                <a:cs typeface="宋体" charset="0"/>
              </a:rPr>
              <a:t> at RHIC</a:t>
            </a:r>
            <a:endParaRPr lang="en-US" altLang="zh-CN" dirty="0">
              <a:ea typeface="宋体" charset="0"/>
              <a:cs typeface="宋体" charset="0"/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228600" y="1752600"/>
            <a:ext cx="6400800" cy="3657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 dirty="0" smtClean="0">
                <a:latin typeface="Optima"/>
                <a:ea typeface="宋体" charset="0"/>
                <a:cs typeface="Optima"/>
                <a:sym typeface="Symbol" charset="0"/>
              </a:rPr>
              <a:t>A </a:t>
            </a:r>
            <a:r>
              <a:rPr lang="en-US" altLang="zh-CN" sz="2800" dirty="0">
                <a:latin typeface="Optima"/>
                <a:ea typeface="宋体" charset="0"/>
                <a:cs typeface="Optima"/>
                <a:sym typeface="Symbol" charset="0"/>
              </a:rPr>
              <a:t>cleaner probe compared to J</a:t>
            </a:r>
            <a:r>
              <a:rPr lang="en-US" altLang="zh-CN" sz="2800" dirty="0" smtClean="0">
                <a:latin typeface="Optima"/>
                <a:ea typeface="宋体" charset="0"/>
                <a:cs typeface="Optima"/>
                <a:sym typeface="Symbol" charset="0"/>
              </a:rPr>
              <a:t>/Ψ </a:t>
            </a:r>
          </a:p>
          <a:p>
            <a:pPr marL="685800" lvl="1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 smtClean="0">
                <a:latin typeface="Optima"/>
                <a:ea typeface="宋体" charset="0"/>
                <a:cs typeface="Optima"/>
                <a:sym typeface="Symbol" charset="0"/>
              </a:rPr>
              <a:t>co-mover </a:t>
            </a:r>
            <a:r>
              <a:rPr lang="en-US" altLang="zh-CN" sz="2400" dirty="0">
                <a:latin typeface="Optima"/>
                <a:ea typeface="宋体" charset="0"/>
                <a:cs typeface="Optima"/>
                <a:sym typeface="Symbol" charset="0"/>
              </a:rPr>
              <a:t>absorption → negligible</a:t>
            </a:r>
            <a:endParaRPr lang="en-US" altLang="zh-CN" sz="2400" dirty="0" smtClean="0">
              <a:latin typeface="Optima"/>
              <a:ea typeface="宋体" charset="0"/>
              <a:cs typeface="Optima"/>
              <a:sym typeface="Symbol" charset="0"/>
            </a:endParaRPr>
          </a:p>
          <a:p>
            <a:pPr marL="685800" lvl="1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 smtClean="0">
                <a:latin typeface="Optima"/>
                <a:ea typeface="宋体" charset="0"/>
                <a:cs typeface="Optima"/>
                <a:sym typeface="Symbol" charset="0"/>
              </a:rPr>
              <a:t>recombination </a:t>
            </a:r>
            <a:r>
              <a:rPr lang="en-US" altLang="zh-CN" sz="2400" dirty="0">
                <a:latin typeface="Optima"/>
                <a:ea typeface="宋体" charset="0"/>
                <a:cs typeface="Optima"/>
                <a:sym typeface="Symbol" charset="0"/>
              </a:rPr>
              <a:t>→  </a:t>
            </a:r>
            <a:r>
              <a:rPr lang="en-US" altLang="zh-CN" sz="2400" dirty="0" smtClean="0">
                <a:latin typeface="Optima"/>
                <a:ea typeface="宋体" charset="0"/>
                <a:cs typeface="Optima"/>
                <a:sym typeface="Symbol" charset="0"/>
              </a:rPr>
              <a:t>negligible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 err="1" smtClean="0">
                <a:latin typeface="Optima"/>
                <a:ea typeface="宋体" charset="0"/>
                <a:cs typeface="Optima"/>
                <a:sym typeface="Symbol" charset="0"/>
              </a:rPr>
              <a:t>σ</a:t>
            </a:r>
            <a:r>
              <a:rPr lang="en-US" altLang="zh-CN" sz="2400" baseline="-25000" dirty="0" err="1" smtClean="0">
                <a:latin typeface="Optima"/>
                <a:ea typeface="宋体" charset="0"/>
                <a:cs typeface="Optima"/>
                <a:sym typeface="Symbol" charset="0"/>
              </a:rPr>
              <a:t>cc</a:t>
            </a:r>
            <a:r>
              <a:rPr lang="en-US" altLang="zh-CN" sz="2400" dirty="0" smtClean="0">
                <a:latin typeface="Optima"/>
                <a:ea typeface="宋体" charset="0"/>
                <a:cs typeface="Optima"/>
                <a:sym typeface="Symbol" charset="0"/>
              </a:rPr>
              <a:t>  = ~800 µ</a:t>
            </a:r>
            <a:r>
              <a:rPr lang="en-US" altLang="zh-CN" sz="2400" dirty="0" err="1" smtClean="0">
                <a:latin typeface="Optima"/>
                <a:ea typeface="宋体" charset="0"/>
                <a:cs typeface="Optima"/>
                <a:sym typeface="Symbol" charset="0"/>
              </a:rPr>
              <a:t>b</a:t>
            </a:r>
            <a:r>
              <a:rPr lang="en-US" altLang="zh-CN" sz="2400" dirty="0" smtClean="0">
                <a:latin typeface="Optima"/>
                <a:ea typeface="宋体" charset="0"/>
                <a:cs typeface="Optima"/>
                <a:sym typeface="Symbol" charset="0"/>
              </a:rPr>
              <a:t>, </a:t>
            </a:r>
            <a:r>
              <a:rPr lang="en-US" altLang="zh-CN" sz="2400" dirty="0" err="1" smtClean="0">
                <a:latin typeface="Optima"/>
                <a:ea typeface="宋体" charset="0"/>
                <a:cs typeface="Optima"/>
                <a:sym typeface="Symbol" charset="0"/>
              </a:rPr>
              <a:t>σ</a:t>
            </a:r>
            <a:r>
              <a:rPr lang="en-US" altLang="zh-CN" sz="2400" baseline="-25000" dirty="0" err="1" smtClean="0">
                <a:latin typeface="Optima"/>
                <a:ea typeface="宋体" charset="0"/>
                <a:cs typeface="Optima"/>
                <a:sym typeface="Symbol" charset="0"/>
              </a:rPr>
              <a:t>bb</a:t>
            </a:r>
            <a:r>
              <a:rPr lang="en-US" altLang="zh-CN" sz="2400" baseline="-25000" dirty="0" smtClean="0">
                <a:latin typeface="Optima"/>
                <a:ea typeface="宋体" charset="0"/>
                <a:cs typeface="Optima"/>
                <a:sym typeface="Symbol" charset="0"/>
              </a:rPr>
              <a:t>=</a:t>
            </a:r>
            <a:r>
              <a:rPr lang="en-US" altLang="zh-CN" sz="2400" dirty="0" smtClean="0">
                <a:latin typeface="Optima"/>
                <a:ea typeface="宋体" charset="0"/>
                <a:cs typeface="Optima"/>
                <a:sym typeface="Symbol" charset="0"/>
              </a:rPr>
              <a:t> ~ 2µb</a:t>
            </a:r>
          </a:p>
          <a:p>
            <a:pPr marL="685800" lvl="1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zh-CN" sz="2400" dirty="0" smtClean="0">
              <a:latin typeface="Optima"/>
              <a:ea typeface="宋体" charset="0"/>
              <a:cs typeface="Optima"/>
              <a:sym typeface="Symbo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>
                <a:latin typeface="Optima"/>
                <a:ea typeface="宋体" charset="0"/>
                <a:cs typeface="Optima"/>
                <a:sym typeface="Symbol" charset="0"/>
              </a:rPr>
              <a:t>Challenge: low rate, rare probe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400" dirty="0">
                <a:latin typeface="Optima"/>
                <a:ea typeface="宋体" charset="0"/>
                <a:cs typeface="Optima"/>
                <a:sym typeface="Symbol" charset="0"/>
              </a:rPr>
              <a:t>Large acceptance detector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400" dirty="0">
                <a:latin typeface="Optima"/>
                <a:ea typeface="宋体" charset="0"/>
                <a:cs typeface="Optima"/>
                <a:sym typeface="Symbol" charset="0"/>
              </a:rPr>
              <a:t>Efficient trigger</a:t>
            </a:r>
            <a:endParaRPr lang="zh-CN" altLang="en-US" sz="2400" dirty="0">
              <a:latin typeface="Optima"/>
              <a:ea typeface="宋体" charset="0"/>
              <a:cs typeface="Optima"/>
              <a:sym typeface="Symbol" charset="0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562600" y="4191000"/>
            <a:ext cx="2971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 smtClean="0">
                <a:solidFill>
                  <a:schemeClr val="tx2"/>
                </a:solidFill>
                <a:ea typeface="宋体" charset="0"/>
                <a:cs typeface="宋体" charset="0"/>
                <a:sym typeface="Symbol" charset="0"/>
              </a:rPr>
              <a:t>Expectation:</a:t>
            </a:r>
            <a:endParaRPr lang="en-US" altLang="zh-CN" sz="2400" dirty="0">
              <a:solidFill>
                <a:schemeClr val="tx2"/>
              </a:solidFill>
              <a:ea typeface="宋体" charset="0"/>
              <a:cs typeface="宋体" charset="0"/>
              <a:sym typeface="Symbo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dirty="0">
                <a:solidFill>
                  <a:schemeClr val="tx2"/>
                </a:solidFill>
                <a:ea typeface="宋体" charset="0"/>
                <a:cs typeface="宋体" charset="0"/>
                <a:sym typeface="Symbol" charset="0"/>
              </a:rPr>
              <a:t>(1S) no melting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dirty="0">
                <a:solidFill>
                  <a:schemeClr val="tx2"/>
                </a:solidFill>
                <a:ea typeface="宋体" charset="0"/>
                <a:cs typeface="宋体" charset="0"/>
                <a:sym typeface="Symbol" charset="0"/>
              </a:rPr>
              <a:t>(2S) likely to melt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dirty="0">
                <a:solidFill>
                  <a:schemeClr val="tx2"/>
                </a:solidFill>
                <a:ea typeface="宋体" charset="0"/>
                <a:cs typeface="宋体" charset="0"/>
                <a:sym typeface="Symbol" charset="0"/>
              </a:rPr>
              <a:t>(3S) melts</a:t>
            </a: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9592" y="990600"/>
            <a:ext cx="694580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 dirty="0" smtClean="0">
                <a:solidFill>
                  <a:schemeClr val="accent2"/>
                </a:solidFill>
                <a:latin typeface="Optima"/>
                <a:ea typeface="宋体" charset="0"/>
                <a:cs typeface="Optima"/>
                <a:sym typeface="Symbol" charset="0"/>
              </a:rPr>
              <a:t>Why do </a:t>
            </a:r>
            <a:r>
              <a:rPr lang="en-US" altLang="zh-CN" sz="3600" dirty="0" err="1" smtClean="0">
                <a:solidFill>
                  <a:schemeClr val="accent2"/>
                </a:solidFill>
                <a:latin typeface="Optima"/>
                <a:ea typeface="宋体" charset="0"/>
                <a:cs typeface="Optima"/>
                <a:sym typeface="Symbol" charset="0"/>
              </a:rPr>
              <a:t></a:t>
            </a:r>
            <a:r>
              <a:rPr lang="en-US" altLang="zh-CN" sz="3600" dirty="0" smtClean="0">
                <a:solidFill>
                  <a:schemeClr val="accent2"/>
                </a:solidFill>
                <a:latin typeface="Optima"/>
                <a:ea typeface="宋体" charset="0"/>
                <a:cs typeface="Optima"/>
                <a:sym typeface="Symbol" charset="0"/>
              </a:rPr>
              <a:t> at RHIC instead of J/Ψ?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Hard Probes 2012 - A. </a:t>
            </a:r>
            <a:r>
              <a:rPr lang="en-US" dirty="0" err="1" smtClean="0"/>
              <a:t>Kesich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STAR</a:t>
            </a:r>
            <a:endParaRPr lang="en-US" dirty="0"/>
          </a:p>
        </p:txBody>
      </p:sp>
      <p:pic>
        <p:nvPicPr>
          <p:cNvPr id="5" name="Picture 4" descr="STAR-isometr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914399"/>
            <a:ext cx="6705600" cy="595427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3810000" y="4964162"/>
            <a:ext cx="2133600" cy="217438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81000" y="3810000"/>
            <a:ext cx="34290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0"/>
            <a:ext cx="3429000" cy="2308324"/>
          </a:xfrm>
          <a:prstGeom prst="rect">
            <a:avLst/>
          </a:prstGeom>
          <a:solidFill>
            <a:schemeClr val="bg1">
              <a:alpha val="5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Optima"/>
                <a:cs typeface="Optima"/>
              </a:rPr>
              <a:t>EM Calorimeter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|</a:t>
            </a:r>
            <a:r>
              <a:rPr lang="en-US" sz="2800" dirty="0" err="1" smtClean="0">
                <a:latin typeface="Optima"/>
                <a:cs typeface="Optima"/>
              </a:rPr>
              <a:t>η</a:t>
            </a:r>
            <a:r>
              <a:rPr lang="en-US" sz="2800" dirty="0" smtClean="0">
                <a:latin typeface="Optima"/>
                <a:cs typeface="Optima"/>
              </a:rPr>
              <a:t>| &lt; 1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Full </a:t>
            </a:r>
            <a:r>
              <a:rPr lang="en-US" sz="2800" dirty="0" err="1" smtClean="0">
                <a:latin typeface="Optima"/>
                <a:cs typeface="Optima"/>
              </a:rPr>
              <a:t>φ</a:t>
            </a:r>
            <a:r>
              <a:rPr lang="en-US" sz="2800" dirty="0" smtClean="0">
                <a:latin typeface="Optima"/>
                <a:cs typeface="Optima"/>
              </a:rPr>
              <a:t> coverage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Electron ID via E/</a:t>
            </a:r>
            <a:r>
              <a:rPr lang="en-US" sz="2800" dirty="0" err="1" smtClean="0">
                <a:latin typeface="Optima"/>
                <a:cs typeface="Optima"/>
              </a:rPr>
              <a:t>p</a:t>
            </a:r>
            <a:endParaRPr lang="en-US" sz="2800" dirty="0" smtClean="0">
              <a:latin typeface="Optima"/>
              <a:cs typeface="Optima"/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Event Triggering</a:t>
            </a:r>
            <a:endParaRPr lang="en-US" sz="2800" dirty="0">
              <a:latin typeface="Optima"/>
              <a:cs typeface="Optima"/>
            </a:endParaRPr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5410200" y="1853119"/>
            <a:ext cx="914400" cy="1328648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200" y="892076"/>
            <a:ext cx="5334000" cy="5557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" y="914400"/>
            <a:ext cx="5334000" cy="1877437"/>
          </a:xfrm>
          <a:prstGeom prst="rect">
            <a:avLst/>
          </a:prstGeom>
          <a:solidFill>
            <a:schemeClr val="bg1">
              <a:alpha val="5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Optima"/>
                <a:cs typeface="Optima"/>
              </a:rPr>
              <a:t>Time Projection Chamber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|</a:t>
            </a:r>
            <a:r>
              <a:rPr lang="en-US" sz="2800" dirty="0" err="1" smtClean="0">
                <a:latin typeface="Optima"/>
                <a:cs typeface="Optima"/>
              </a:rPr>
              <a:t>η</a:t>
            </a:r>
            <a:r>
              <a:rPr lang="en-US" sz="2800" dirty="0" smtClean="0">
                <a:latin typeface="Optima"/>
                <a:cs typeface="Optima"/>
              </a:rPr>
              <a:t>| &lt; 1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Full </a:t>
            </a:r>
            <a:r>
              <a:rPr lang="en-US" sz="2800" dirty="0" err="1" smtClean="0">
                <a:latin typeface="Optima"/>
                <a:cs typeface="Optima"/>
              </a:rPr>
              <a:t>φ</a:t>
            </a:r>
            <a:r>
              <a:rPr lang="en-US" sz="2800" dirty="0" smtClean="0">
                <a:latin typeface="Optima"/>
                <a:cs typeface="Optima"/>
              </a:rPr>
              <a:t> coverage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Tracking and EID via Ionization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Triggering on </a:t>
            </a:r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decays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5350"/>
            <a:ext cx="3355071" cy="4415850"/>
          </a:xfrm>
          <a:prstGeom prst="rect">
            <a:avLst/>
          </a:prstGeom>
          <a:noFill/>
          <a:ln w="38100" cmpd="dbl">
            <a:noFill/>
          </a:ln>
        </p:spPr>
      </p:pic>
      <p:sp>
        <p:nvSpPr>
          <p:cNvPr id="10" name="Oval 35"/>
          <p:cNvSpPr>
            <a:spLocks noChangeArrowheads="1"/>
          </p:cNvSpPr>
          <p:nvPr/>
        </p:nvSpPr>
        <p:spPr bwMode="auto">
          <a:xfrm>
            <a:off x="1295400" y="1353502"/>
            <a:ext cx="990600" cy="106902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1371600"/>
            <a:ext cx="5410200" cy="3693318"/>
          </a:xfrm>
          <a:prstGeom prst="rect">
            <a:avLst/>
          </a:prstGeom>
          <a:noFill/>
          <a:ln w="254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Optima"/>
                <a:cs typeface="Optima"/>
              </a:rPr>
              <a:t>Level 0 Trigger (</a:t>
            </a:r>
            <a:r>
              <a:rPr lang="en-US" sz="2600" dirty="0" err="1" smtClean="0">
                <a:solidFill>
                  <a:srgbClr val="000000"/>
                </a:solidFill>
                <a:latin typeface="Optima"/>
                <a:cs typeface="Optima"/>
              </a:rPr>
              <a:t>p+p,d+Au,Au+Au</a:t>
            </a:r>
            <a:r>
              <a:rPr lang="en-US" sz="2600" dirty="0" smtClean="0">
                <a:solidFill>
                  <a:srgbClr val="000000"/>
                </a:solidFill>
                <a:latin typeface="Optima"/>
                <a:cs typeface="Optima"/>
              </a:rPr>
              <a:t>):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Hardware-based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Fires on at least one high tower</a:t>
            </a:r>
          </a:p>
          <a:p>
            <a:pPr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latin typeface="Optima"/>
              <a:cs typeface="Optima"/>
            </a:endParaRPr>
          </a:p>
          <a:p>
            <a:r>
              <a:rPr lang="en-US" sz="2600" dirty="0" smtClean="0">
                <a:solidFill>
                  <a:srgbClr val="000000"/>
                </a:solidFill>
                <a:latin typeface="Optima"/>
                <a:cs typeface="Optima"/>
              </a:rPr>
              <a:t>Level 2 Trigger (</a:t>
            </a:r>
            <a:r>
              <a:rPr lang="en-US" sz="2600" dirty="0" err="1" smtClean="0">
                <a:solidFill>
                  <a:srgbClr val="000000"/>
                </a:solidFill>
                <a:latin typeface="Optima"/>
                <a:cs typeface="Optima"/>
              </a:rPr>
              <a:t>p+p,d+Au</a:t>
            </a:r>
            <a:r>
              <a:rPr lang="en-US" sz="2600" dirty="0" smtClean="0">
                <a:solidFill>
                  <a:srgbClr val="000000"/>
                </a:solidFill>
                <a:latin typeface="Optima"/>
                <a:cs typeface="Optima"/>
              </a:rPr>
              <a:t>):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Software-based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Calculates: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Cluster energies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Opening angle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Mass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1" y="5356562"/>
            <a:ext cx="5029199" cy="95410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High rejection rate allowed us to sample entire luminosity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828800" y="1676400"/>
            <a:ext cx="18288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1447800" y="4950777"/>
            <a:ext cx="990600" cy="106902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2286000" y="2133601"/>
            <a:ext cx="1371600" cy="91440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963341" y="3370660"/>
            <a:ext cx="2016918" cy="13716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p+p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738880" cy="350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81000" y="4953000"/>
            <a:ext cx="2438400" cy="646331"/>
          </a:xfrm>
          <a:prstGeom prst="rect">
            <a:avLst/>
          </a:prstGeom>
          <a:solidFill>
            <a:schemeClr val="bg1">
              <a:alpha val="47000"/>
            </a:schemeClr>
          </a:solidFill>
          <a:ln w="25400">
            <a:solidFill>
              <a:schemeClr val="tx1"/>
            </a:solidFill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Optima"/>
                <a:cs typeface="Optima"/>
              </a:rPr>
              <a:t>∫</a:t>
            </a:r>
            <a:r>
              <a:rPr lang="en-US" i="1" dirty="0" smtClean="0">
                <a:latin typeface="Optima"/>
                <a:cs typeface="Optima"/>
              </a:rPr>
              <a:t>L</a:t>
            </a:r>
            <a:r>
              <a:rPr lang="en-US" dirty="0" smtClean="0">
                <a:latin typeface="Optima"/>
                <a:cs typeface="Optima"/>
              </a:rPr>
              <a:t> </a:t>
            </a:r>
            <a:r>
              <a:rPr lang="en-US" dirty="0" err="1" smtClean="0">
                <a:latin typeface="Optima"/>
                <a:cs typeface="Optima"/>
              </a:rPr>
              <a:t>dt</a:t>
            </a:r>
            <a:r>
              <a:rPr lang="en-US" dirty="0" smtClean="0">
                <a:latin typeface="Optima"/>
                <a:cs typeface="Optima"/>
              </a:rPr>
              <a:t> </a:t>
            </a:r>
            <a:r>
              <a:rPr lang="en-US" dirty="0">
                <a:latin typeface="Optima"/>
                <a:cs typeface="Optima"/>
              </a:rPr>
              <a:t>= 7.9 ± 0.6 pb</a:t>
            </a:r>
            <a:r>
              <a:rPr lang="en-US" baseline="30000" dirty="0">
                <a:latin typeface="Optima"/>
                <a:cs typeface="Optima"/>
              </a:rPr>
              <a:t>-</a:t>
            </a:r>
            <a:r>
              <a:rPr lang="en-US" baseline="30000" dirty="0" smtClean="0">
                <a:latin typeface="Optima"/>
                <a:cs typeface="Optima"/>
              </a:rPr>
              <a:t>1</a:t>
            </a:r>
            <a:br>
              <a:rPr lang="en-US" baseline="30000" dirty="0" smtClean="0">
                <a:latin typeface="Optima"/>
                <a:cs typeface="Optima"/>
              </a:rPr>
            </a:br>
            <a:r>
              <a:rPr lang="en-US" dirty="0" err="1" smtClean="0">
                <a:latin typeface="Optima"/>
                <a:cs typeface="Optima"/>
              </a:rPr>
              <a:t>N</a:t>
            </a:r>
            <a:r>
              <a:rPr lang="en-US" baseline="-25000" dirty="0" err="1">
                <a:latin typeface="Optima"/>
                <a:cs typeface="Optima"/>
                <a:sym typeface="Symbol" charset="0"/>
              </a:rPr>
              <a:t></a:t>
            </a:r>
            <a:r>
              <a:rPr lang="en-US" dirty="0" err="1">
                <a:latin typeface="Optima"/>
                <a:cs typeface="Optima"/>
                <a:sym typeface="Symbol" charset="0"/>
              </a:rPr>
              <a:t>(total</a:t>
            </a:r>
            <a:r>
              <a:rPr lang="en-US" dirty="0">
                <a:latin typeface="Optima"/>
                <a:cs typeface="Optima"/>
                <a:sym typeface="Symbol" charset="0"/>
              </a:rPr>
              <a:t>)= 67±22(stat.)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-768578" y="4349978"/>
            <a:ext cx="2209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Phys. Rev. D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82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 (2010) 12004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Optima"/>
              <a:cs typeface="Optima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75920" y="5717419"/>
            <a:ext cx="3738880" cy="6833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3000" y="71062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Optima"/>
                <a:cs typeface="Optima"/>
              </a:rPr>
              <a:t>2006</a:t>
            </a:r>
            <a:endParaRPr lang="en-US" sz="3200" dirty="0">
              <a:latin typeface="Optima"/>
              <a:cs typeface="Optima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95800" y="710624"/>
            <a:ext cx="4953000" cy="5754708"/>
            <a:chOff x="4495800" y="710624"/>
            <a:chExt cx="4953000" cy="5754708"/>
          </a:xfrm>
        </p:grpSpPr>
        <p:pic>
          <p:nvPicPr>
            <p:cNvPr id="11" name="Picture 1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 bwMode="auto">
            <a:xfrm>
              <a:off x="5181600" y="1295400"/>
              <a:ext cx="3653397" cy="350519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6172200" y="4953000"/>
              <a:ext cx="2667000" cy="646331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  <a:ln w="25400">
              <a:solidFill>
                <a:schemeClr val="tx1"/>
              </a:solidFill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dirty="0" smtClean="0">
                  <a:latin typeface="Optima"/>
                  <a:cs typeface="Optima"/>
                </a:rPr>
                <a:t>∫</a:t>
              </a:r>
              <a:r>
                <a:rPr lang="en-US" i="1" dirty="0" smtClean="0">
                  <a:latin typeface="Optima"/>
                  <a:cs typeface="Optima"/>
                </a:rPr>
                <a:t>L</a:t>
              </a:r>
              <a:r>
                <a:rPr lang="en-US" dirty="0" smtClean="0">
                  <a:latin typeface="Optima"/>
                  <a:cs typeface="Optima"/>
                </a:rPr>
                <a:t> </a:t>
              </a:r>
              <a:r>
                <a:rPr lang="en-US" dirty="0" err="1" smtClean="0">
                  <a:latin typeface="Optima"/>
                  <a:cs typeface="Optima"/>
                </a:rPr>
                <a:t>dt</a:t>
              </a:r>
              <a:r>
                <a:rPr lang="en-US" dirty="0" smtClean="0">
                  <a:latin typeface="Optima"/>
                  <a:cs typeface="Optima"/>
                </a:rPr>
                <a:t> </a:t>
              </a:r>
              <a:r>
                <a:rPr lang="en-US" dirty="0" smtClean="0">
                  <a:latin typeface="Optima"/>
                  <a:cs typeface="Optima"/>
                </a:rPr>
                <a:t>= 19.7</a:t>
              </a:r>
              <a:r>
                <a:rPr lang="en-US" dirty="0" smtClean="0">
                  <a:latin typeface="Optima"/>
                  <a:cs typeface="Optima"/>
                </a:rPr>
                <a:t> </a:t>
              </a:r>
              <a:r>
                <a:rPr lang="en-US" dirty="0">
                  <a:latin typeface="Optima"/>
                  <a:cs typeface="Optima"/>
                </a:rPr>
                <a:t>pb</a:t>
              </a:r>
              <a:r>
                <a:rPr lang="en-US" baseline="30000" dirty="0">
                  <a:latin typeface="Optima"/>
                  <a:cs typeface="Optima"/>
                </a:rPr>
                <a:t>-</a:t>
              </a:r>
              <a:r>
                <a:rPr lang="en-US" baseline="30000" dirty="0" smtClean="0">
                  <a:latin typeface="Optima"/>
                  <a:cs typeface="Optima"/>
                </a:rPr>
                <a:t>1</a:t>
              </a:r>
              <a:br>
                <a:rPr lang="en-US" baseline="30000" dirty="0" smtClean="0">
                  <a:latin typeface="Optima"/>
                  <a:cs typeface="Optima"/>
                </a:rPr>
              </a:br>
              <a:r>
                <a:rPr lang="en-US" dirty="0" err="1" smtClean="0">
                  <a:latin typeface="Optima"/>
                  <a:cs typeface="Optima"/>
                </a:rPr>
                <a:t>N</a:t>
              </a:r>
              <a:r>
                <a:rPr lang="en-US" baseline="-25000" dirty="0" err="1">
                  <a:latin typeface="Optima"/>
                  <a:cs typeface="Optima"/>
                  <a:sym typeface="Symbol" charset="0"/>
                </a:rPr>
                <a:t></a:t>
              </a:r>
              <a:r>
                <a:rPr lang="en-US" dirty="0" err="1">
                  <a:latin typeface="Optima"/>
                  <a:cs typeface="Optima"/>
                  <a:sym typeface="Symbol" charset="0"/>
                </a:rPr>
                <a:t>(total</a:t>
              </a:r>
              <a:r>
                <a:rPr lang="en-US" dirty="0">
                  <a:latin typeface="Optima"/>
                  <a:cs typeface="Optima"/>
                  <a:sym typeface="Symbol" charset="0"/>
                </a:rPr>
                <a:t>)=</a:t>
              </a:r>
              <a:r>
                <a:rPr lang="en-US" dirty="0" smtClean="0">
                  <a:latin typeface="Optima"/>
                  <a:cs typeface="Optima"/>
                  <a:sym typeface="Symbol" charset="0"/>
                </a:rPr>
                <a:t> 145±26(</a:t>
              </a:r>
              <a:r>
                <a:rPr lang="en-US" dirty="0">
                  <a:latin typeface="Optima"/>
                  <a:cs typeface="Optima"/>
                  <a:sym typeface="Symbol" charset="0"/>
                </a:rPr>
                <a:t>stat.)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43600" y="710624"/>
              <a:ext cx="2362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Optima"/>
                  <a:cs typeface="Optima"/>
                </a:rPr>
                <a:t>2009</a:t>
              </a:r>
              <a:endParaRPr lang="en-US" sz="3200" dirty="0">
                <a:latin typeface="Optima"/>
                <a:cs typeface="Optima"/>
              </a:endParaRPr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4495800" y="5691246"/>
              <a:ext cx="4339197" cy="70955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167003" y="6096000"/>
              <a:ext cx="2281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STAR Preliminary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p+p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r>
              <a:rPr lang="en-US" dirty="0" smtClean="0">
                <a:sym typeface="Symbol" charset="0"/>
              </a:rPr>
              <a:t>, Comparisons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 bwMode="auto">
          <a:xfrm>
            <a:off x="4824446" y="1343024"/>
            <a:ext cx="3617058" cy="34575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599" y="5181600"/>
            <a:ext cx="8029098" cy="892552"/>
          </a:xfrm>
          <a:prstGeom prst="rect">
            <a:avLst/>
          </a:prstGeom>
          <a:solidFill>
            <a:schemeClr val="bg1">
              <a:alpha val="54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Optima"/>
                <a:cs typeface="Optima"/>
                <a:sym typeface="Symbol" charset="0"/>
              </a:rPr>
              <a:t>STAR √</a:t>
            </a:r>
            <a:r>
              <a:rPr lang="en-US" sz="2600" dirty="0" err="1" smtClean="0">
                <a:latin typeface="Optima"/>
                <a:cs typeface="Optima"/>
                <a:sym typeface="Symbol" charset="0"/>
              </a:rPr>
              <a:t>s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=200 </a:t>
            </a:r>
            <a:r>
              <a:rPr lang="en-US" sz="2600" dirty="0" err="1" smtClean="0">
                <a:latin typeface="Optima"/>
                <a:cs typeface="Optima"/>
                <a:sym typeface="Symbol" charset="0"/>
              </a:rPr>
              <a:t>GeV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 </a:t>
            </a:r>
            <a:r>
              <a:rPr lang="en-US" sz="2600" dirty="0" err="1" smtClean="0">
                <a:latin typeface="Optima"/>
                <a:cs typeface="Optima"/>
                <a:sym typeface="Symbol" charset="0"/>
              </a:rPr>
              <a:t>p+p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 </a:t>
            </a:r>
            <a:r>
              <a:rPr lang="en-US" sz="2600" dirty="0" err="1" smtClean="0">
                <a:latin typeface="Optima"/>
                <a:cs typeface="Optima"/>
                <a:sym typeface="Symbol" charset="0"/>
              </a:rPr>
              <a:t>++→e</a:t>
            </a:r>
            <a:r>
              <a:rPr lang="en-US" sz="2600" baseline="30000" dirty="0" err="1" smtClean="0">
                <a:latin typeface="Optima"/>
                <a:cs typeface="Optima"/>
                <a:sym typeface="Symbol" charset="0"/>
              </a:rPr>
              <a:t>+</a:t>
            </a:r>
            <a:r>
              <a:rPr lang="en-US" sz="2600" dirty="0" err="1" smtClean="0">
                <a:latin typeface="Optima"/>
                <a:cs typeface="Optima"/>
                <a:sym typeface="Symbol" charset="0"/>
              </a:rPr>
              <a:t>e</a:t>
            </a:r>
            <a:r>
              <a:rPr lang="en-US" sz="2600" baseline="30000" dirty="0" smtClean="0">
                <a:latin typeface="Optima"/>
                <a:cs typeface="Optima"/>
                <a:sym typeface="Symbol" charset="0"/>
              </a:rPr>
              <a:t>-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 cross section </a:t>
            </a:r>
            <a:r>
              <a:rPr lang="en-US" sz="2600" dirty="0" smtClean="0">
                <a:solidFill>
                  <a:srgbClr val="C0504D"/>
                </a:solidFill>
                <a:latin typeface="Optima"/>
                <a:cs typeface="Optima"/>
                <a:sym typeface="Symbol" charset="0"/>
              </a:rPr>
              <a:t>consistent 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with </a:t>
            </a:r>
            <a:r>
              <a:rPr lang="en-US" sz="2600" dirty="0" err="1" smtClean="0">
                <a:solidFill>
                  <a:srgbClr val="C0504D"/>
                </a:solidFill>
                <a:latin typeface="Optima"/>
                <a:cs typeface="Optima"/>
                <a:sym typeface="Symbol" charset="0"/>
              </a:rPr>
              <a:t>pQCD</a:t>
            </a:r>
            <a:r>
              <a:rPr lang="en-US" sz="2600" dirty="0" smtClean="0">
                <a:solidFill>
                  <a:srgbClr val="C0504D"/>
                </a:solidFill>
                <a:latin typeface="Optima"/>
                <a:cs typeface="Optima"/>
                <a:sym typeface="Symbol" charset="0"/>
              </a:rPr>
              <a:t> 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and </a:t>
            </a:r>
            <a:r>
              <a:rPr lang="en-US" sz="2600" dirty="0" smtClean="0">
                <a:solidFill>
                  <a:srgbClr val="C0504D"/>
                </a:solidFill>
                <a:latin typeface="Optima"/>
                <a:cs typeface="Optima"/>
                <a:sym typeface="Symbol" charset="0"/>
              </a:rPr>
              <a:t>world data trend</a:t>
            </a:r>
          </a:p>
          <a:p>
            <a:endParaRPr lang="en-US" sz="2600" dirty="0">
              <a:latin typeface="Optima"/>
              <a:cs typeface="Optim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1131" y="1343025"/>
            <a:ext cx="3603759" cy="3457575"/>
            <a:chOff x="641131" y="1343025"/>
            <a:chExt cx="3603759" cy="3457575"/>
          </a:xfrm>
        </p:grpSpPr>
        <p:pic>
          <p:nvPicPr>
            <p:cNvPr id="8" name="Picture 11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 bwMode="auto">
            <a:xfrm>
              <a:off x="641131" y="1343025"/>
              <a:ext cx="3603759" cy="34575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547986" y="3067132"/>
              <a:ext cx="1143000" cy="279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 rot="16200000">
            <a:off x="6742748" y="2858452"/>
            <a:ext cx="3617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CEM: R. Vogt, Phys. Rep. 462125, 2008</a:t>
            </a:r>
            <a:b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CSM: J.P.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Lansberg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 and S. Brodsky, PRD 81, 051502, 2010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>
                <a:sym typeface="Symbol" charset="0"/>
              </a:rPr>
              <a:t>d</a:t>
            </a:r>
            <a:r>
              <a:rPr lang="en-US" dirty="0" err="1" smtClean="0">
                <a:sym typeface="Symbol" charset="0"/>
              </a:rPr>
              <a:t>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31,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419600" y="4419600"/>
            <a:ext cx="441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∫</a:t>
            </a:r>
            <a:r>
              <a:rPr lang="en-US" sz="2400" i="1" dirty="0" smtClean="0">
                <a:solidFill>
                  <a:srgbClr val="000000"/>
                </a:solidFill>
                <a:latin typeface="Optima"/>
                <a:cs typeface="Optima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tima"/>
                <a:cs typeface="Optima"/>
              </a:rPr>
              <a:t>dt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=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 32.6 nb</a:t>
            </a:r>
            <a:r>
              <a:rPr lang="en-US" sz="2400" baseline="30000" dirty="0">
                <a:solidFill>
                  <a:srgbClr val="000000"/>
                </a:solidFill>
                <a:latin typeface="Optima"/>
                <a:cs typeface="Optima"/>
              </a:rPr>
              <a:t>-</a:t>
            </a:r>
            <a:r>
              <a:rPr lang="en-US" sz="2400" baseline="30000" dirty="0" smtClean="0">
                <a:solidFill>
                  <a:srgbClr val="000000"/>
                </a:solidFill>
                <a:latin typeface="Optima"/>
                <a:cs typeface="Optima"/>
              </a:rPr>
              <a:t>1</a:t>
            </a:r>
            <a:r>
              <a:rPr lang="en-US" sz="2400" baseline="30000" dirty="0">
                <a:solidFill>
                  <a:srgbClr val="000000"/>
                </a:solidFill>
                <a:latin typeface="Optima"/>
                <a:cs typeface="Optima"/>
              </a:rPr>
              <a:t/>
            </a:r>
            <a:br>
              <a:rPr lang="en-US" sz="2400" baseline="30000" dirty="0">
                <a:solidFill>
                  <a:srgbClr val="000000"/>
                </a:solidFill>
                <a:latin typeface="Optima"/>
                <a:cs typeface="Optima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Optima"/>
                <a:cs typeface="Optima"/>
              </a:rPr>
              <a:t>N</a:t>
            </a:r>
            <a:r>
              <a:rPr lang="en-US" sz="2400" baseline="-25000" dirty="0" err="1" smtClean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+DY+bb</a:t>
            </a:r>
            <a:r>
              <a:rPr lang="en-US" sz="2400" dirty="0" err="1" smtClean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total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)=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 172 ± 20(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stat.)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343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Optima"/>
                <a:cs typeface="Optima"/>
              </a:rPr>
              <a:t>Signal has </a:t>
            </a:r>
            <a:r>
              <a:rPr lang="en-US" sz="2400" smtClean="0">
                <a:latin typeface="Optima"/>
                <a:cs typeface="Optima"/>
              </a:rPr>
              <a:t>~8σ </a:t>
            </a:r>
            <a:r>
              <a:rPr lang="en-US" sz="2400" dirty="0" smtClean="0">
                <a:latin typeface="Optima"/>
                <a:cs typeface="Optima"/>
              </a:rPr>
              <a:t>significance</a:t>
            </a:r>
          </a:p>
          <a:p>
            <a:r>
              <a:rPr lang="en-US" sz="2400" dirty="0" err="1">
                <a:latin typeface="Optima"/>
                <a:cs typeface="Optima"/>
              </a:rPr>
              <a:t>p</a:t>
            </a:r>
            <a:r>
              <a:rPr lang="en-US" sz="2400" baseline="-25000" dirty="0" err="1" smtClean="0">
                <a:latin typeface="Optima"/>
                <a:cs typeface="Optima"/>
              </a:rPr>
              <a:t>T</a:t>
            </a:r>
            <a:r>
              <a:rPr lang="en-US" sz="2400" dirty="0" smtClean="0">
                <a:latin typeface="Optima"/>
                <a:cs typeface="Optima"/>
              </a:rPr>
              <a:t> reaches ~ 5 </a:t>
            </a:r>
            <a:r>
              <a:rPr lang="en-US" sz="2400" dirty="0" err="1" smtClean="0">
                <a:latin typeface="Optima"/>
                <a:cs typeface="Optima"/>
              </a:rPr>
              <a:t>GeV/c</a:t>
            </a:r>
            <a:endParaRPr lang="en-US" sz="2400" dirty="0" smtClean="0">
              <a:latin typeface="Optima"/>
              <a:cs typeface="Optima"/>
            </a:endParaRPr>
          </a:p>
          <a:p>
            <a:endParaRPr lang="en-US" sz="2400" dirty="0">
              <a:latin typeface="Optima"/>
              <a:cs typeface="Optima"/>
            </a:endParaRPr>
          </a:p>
        </p:txBody>
      </p:sp>
      <p:pic>
        <p:nvPicPr>
          <p:cNvPr id="12" name="Picture 18" descr="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3599" y="990600"/>
            <a:ext cx="3979401" cy="3276600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304800" y="990600"/>
            <a:ext cx="3962400" cy="3276600"/>
            <a:chOff x="5029200" y="1049337"/>
            <a:chExt cx="3352800" cy="2878419"/>
          </a:xfrm>
        </p:grpSpPr>
        <p:pic>
          <p:nvPicPr>
            <p:cNvPr id="8" name="Picture 2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9200" y="1049337"/>
              <a:ext cx="3352800" cy="2878419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858000" y="19812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971800" y="5334000"/>
            <a:ext cx="5766746" cy="77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29687</TotalTime>
  <Words>879</Words>
  <Application>Microsoft Macintosh PowerPoint</Application>
  <PresentationFormat>On-screen Show (4:3)</PresentationFormat>
  <Paragraphs>137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Measurements of  Production and Nuclear Modification Factor at STAR</vt:lpstr>
      <vt:lpstr>Outline</vt:lpstr>
      <vt:lpstr> Goal: Quarkonia states in A+A</vt:lpstr>
      <vt:lpstr>Quarkonia at RHIC</vt:lpstr>
      <vt:lpstr>STAR</vt:lpstr>
      <vt:lpstr>Triggering on  decays</vt:lpstr>
      <vt:lpstr> in p+p 200 GeV</vt:lpstr>
      <vt:lpstr> in p+p 200 GeV, Comparisons</vt:lpstr>
      <vt:lpstr> in d+Au 200 GeV</vt:lpstr>
      <vt:lpstr> in Au+Au 200 GeV</vt:lpstr>
      <vt:lpstr> in Au+Au 200 GeV, Centrality</vt:lpstr>
      <vt:lpstr> in Au+Au 200 GeV, RAA</vt:lpstr>
      <vt:lpstr>Conclusions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of Upsilon Production and Nuclear Modification Factor at STAR</dc:title>
  <dc:creator>Mikael Fijuhara</dc:creator>
  <cp:lastModifiedBy>Mikael Fijuhara</cp:lastModifiedBy>
  <cp:revision>306</cp:revision>
  <dcterms:created xsi:type="dcterms:W3CDTF">2012-05-28T17:30:22Z</dcterms:created>
  <dcterms:modified xsi:type="dcterms:W3CDTF">2012-05-31T11:02:46Z</dcterms:modified>
</cp:coreProperties>
</file>