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2" r:id="rId1"/>
    <p:sldMasterId id="2147483794" r:id="rId2"/>
    <p:sldMasterId id="2147483946" r:id="rId3"/>
  </p:sldMasterIdLst>
  <p:notesMasterIdLst>
    <p:notesMasterId r:id="rId21"/>
  </p:notesMasterIdLst>
  <p:sldIdLst>
    <p:sldId id="256" r:id="rId4"/>
    <p:sldId id="710" r:id="rId5"/>
    <p:sldId id="713" r:id="rId6"/>
    <p:sldId id="714" r:id="rId7"/>
    <p:sldId id="715" r:id="rId8"/>
    <p:sldId id="717" r:id="rId9"/>
    <p:sldId id="702" r:id="rId10"/>
    <p:sldId id="711" r:id="rId11"/>
    <p:sldId id="705" r:id="rId12"/>
    <p:sldId id="706" r:id="rId13"/>
    <p:sldId id="707" r:id="rId14"/>
    <p:sldId id="718" r:id="rId15"/>
    <p:sldId id="719" r:id="rId16"/>
    <p:sldId id="720" r:id="rId17"/>
    <p:sldId id="708" r:id="rId18"/>
    <p:sldId id="703" r:id="rId19"/>
    <p:sldId id="709" r:id="rId20"/>
  </p:sldIdLst>
  <p:sldSz cx="9144000" cy="6858000" type="screen4x3"/>
  <p:notesSz cx="6858000" cy="9144000"/>
  <p:embeddedFontLst>
    <p:embeddedFont>
      <p:font typeface="Arial Black" pitchFamily="34" charset="0"/>
      <p:bold r:id="rId22"/>
    </p:embeddedFont>
    <p:embeddedFont>
      <p:font typeface="Comic Sans MS" pitchFamily="66" charset="0"/>
      <p:regular r:id="rId23"/>
      <p:bold r:id="rId24"/>
    </p:embeddedFont>
    <p:embeddedFont>
      <p:font typeface="Times" pitchFamily="18" charset="0"/>
      <p:regular r:id="rId25"/>
      <p:bold r:id="rId26"/>
      <p:italic r:id="rId27"/>
      <p:boldItalic r:id="rId28"/>
    </p:embeddedFont>
    <p:embeddedFont>
      <p:font typeface="Arial Rounded MT Bold" pitchFamily="34" charset="0"/>
      <p:regular r:id="rId29"/>
    </p:embeddedFont>
    <p:embeddedFont>
      <p:font typeface="Californian FB" pitchFamily="18" charset="0"/>
      <p:regular r:id="rId30"/>
      <p:bold r:id="rId31"/>
      <p: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33"/>
    <a:srgbClr val="99CCFF"/>
    <a:srgbClr val="FFFF00"/>
    <a:srgbClr val="33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F4982F-B413-4B10-9BD4-D9AEB388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4BCA6D-A04D-427E-BFAD-56986596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ADCD-F2C7-4EC8-A011-2F6A5F40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93E2-1333-4696-8AF8-138F0128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6515A29-48EA-454C-B288-E86B622EB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8DD8-B39A-44D0-AD5E-6CEDB940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59BC-ADB2-4761-809D-4C141BF3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A8CC-6FAB-433E-AA42-D1C870953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A7C2-10C8-46B4-87BE-448D26DA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A99A-D916-47C7-B411-4278F35DD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8235-3DB4-46DD-A8E1-08A673E36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8DBE-F3F0-436E-AB40-24B789B2D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>
            <a:lvl1pPr>
              <a:defRPr>
                <a:latin typeface="Californian FB" pitchFamily="18" charset="0"/>
              </a:defRPr>
            </a:lvl1pPr>
            <a:lvl2pPr>
              <a:defRPr sz="1600">
                <a:latin typeface="Californian FB" pitchFamily="18" charset="0"/>
              </a:defRPr>
            </a:lvl2pPr>
            <a:lvl3pPr>
              <a:defRPr sz="1400">
                <a:latin typeface="Californian FB" pitchFamily="18" charset="0"/>
              </a:defRPr>
            </a:lvl3pPr>
            <a:lvl4pPr>
              <a:defRPr sz="1200">
                <a:latin typeface="Californian FB" pitchFamily="18" charset="0"/>
              </a:defRPr>
            </a:lvl4pPr>
            <a:lvl5pPr>
              <a:defRPr sz="1100"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4FA-BE33-4F90-9DD5-9FD8040B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800" smtClean="0"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3E00-3118-4760-A452-9BAC5A5A6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46B22-8205-4989-B954-0383DBA3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7AF7-D7F0-4443-B14E-0137670A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4E6990F-3CA6-4136-B219-CAF8D2DDC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753E-117D-4423-ACCA-5BC73A1F8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99C4-F7D6-4765-B054-B158C2F6B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01E9-3BB0-4A5E-88B9-BF5F9BE07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A270-EF73-468C-87F9-E0F8BD36A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E10F-79D0-4600-907C-EC5F60AB8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DA59-A552-40D6-A8DC-97D2386E8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5E6-9B38-4287-87D6-A1ED8FB81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4BB8-56FD-4C35-B0F9-DB73BBC7B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8D76-C537-4D0D-8C1F-51B0336FA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10C5-33F0-4454-9DDA-0735FA39D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8AB0-9A00-439E-AF9D-100E88568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DA8C-00F4-44FC-B1CA-E8FAE622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82B9-B787-4E7C-B00C-48A342C7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BD43-A58F-4FBF-A6C1-B782D5AC7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0126-94F7-4D40-BAA6-66F418A5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D9731-56CA-49DC-8166-B4A3F9157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93C3-5BD2-478D-B23C-B552FEB2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pPr>
              <a:defRPr/>
            </a:pPr>
            <a:fld id="{9A59BAD0-1F8C-42C3-9944-6C262A23C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126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  <p:pic>
        <p:nvPicPr>
          <p:cNvPr id="11272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 descr="RBRC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063" y="6454775"/>
            <a:ext cx="779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8B7C43E1-CD5E-4E2E-9629-4F175AFD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  <p:pic>
        <p:nvPicPr>
          <p:cNvPr id="12296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9" descr="RBRC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063" y="6454775"/>
            <a:ext cx="779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Myriad Web" pitchFamily="34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200">
          <a:solidFill>
            <a:schemeClr val="tx1"/>
          </a:solidFill>
          <a:latin typeface="Myriad Web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HP 2012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j-lt"/>
              </a:defRPr>
            </a:lvl1pPr>
          </a:lstStyle>
          <a:p>
            <a:pPr>
              <a:defRPr/>
            </a:pPr>
            <a:fld id="{9D40A9C1-AF74-4284-B6B2-C32490A74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            Rainer Fries</a:t>
            </a:r>
            <a:endParaRPr lang="en-US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6" name="Picture 18" descr="seal-maro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16675"/>
            <a:ext cx="334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 descr="RBRC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063" y="6454775"/>
            <a:ext cx="779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Myriad Web" pitchFamily="34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200">
          <a:solidFill>
            <a:schemeClr val="tx1"/>
          </a:solidFill>
          <a:latin typeface="Myriad Web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000">
          <a:solidFill>
            <a:schemeClr val="tx1"/>
          </a:solidFill>
          <a:latin typeface="Myriad Web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Back-Scattering Photons for QGP Tomography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Rainer J Fries</a:t>
            </a:r>
          </a:p>
          <a:p>
            <a:pPr eaLnBrk="1" hangingPunct="1"/>
            <a:r>
              <a:rPr lang="en-US" dirty="0" smtClean="0"/>
              <a:t>Texas A&amp;M University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971800" y="5959475"/>
            <a:ext cx="3027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/>
              <a:t>Hard Probes 2012</a:t>
            </a:r>
            <a:endParaRPr lang="en-US" dirty="0"/>
          </a:p>
          <a:p>
            <a:pPr eaLnBrk="0" hangingPunct="0"/>
            <a:r>
              <a:rPr lang="en-US" dirty="0" smtClean="0"/>
              <a:t>Cagliari, Italy, May 31, 2012</a:t>
            </a:r>
            <a:endParaRPr lang="en-US" dirty="0"/>
          </a:p>
        </p:txBody>
      </p:sp>
      <p:pic>
        <p:nvPicPr>
          <p:cNvPr id="27653" name="Picture 9" descr="seal-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5227638"/>
            <a:ext cx="6715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9306" y="4224756"/>
            <a:ext cx="29862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With </a:t>
            </a:r>
          </a:p>
          <a:p>
            <a:endParaRPr lang="en-US" sz="800" b="1" i="1" dirty="0" smtClean="0">
              <a:latin typeface="+mn-lt"/>
            </a:endParaRPr>
          </a:p>
          <a:p>
            <a:r>
              <a:rPr lang="en-US" b="1" i="1" dirty="0" err="1" smtClean="0">
                <a:latin typeface="+mn-lt"/>
              </a:rPr>
              <a:t>Somnath</a:t>
            </a:r>
            <a:r>
              <a:rPr lang="en-US" b="1" i="1" dirty="0" smtClean="0">
                <a:latin typeface="+mn-lt"/>
              </a:rPr>
              <a:t> De</a:t>
            </a:r>
          </a:p>
          <a:p>
            <a:r>
              <a:rPr lang="en-US" dirty="0" smtClean="0">
                <a:latin typeface="+mn-lt"/>
              </a:rPr>
              <a:t>VECC and Texas A&amp;M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b="1" i="1" dirty="0" err="1" smtClean="0">
                <a:latin typeface="+mn-lt"/>
              </a:rPr>
              <a:t>Dinesh</a:t>
            </a:r>
            <a:r>
              <a:rPr lang="en-US" b="1" i="1" dirty="0" smtClean="0">
                <a:latin typeface="+mn-lt"/>
              </a:rPr>
              <a:t> K </a:t>
            </a:r>
            <a:r>
              <a:rPr lang="en-US" b="1" i="1" dirty="0" err="1" smtClean="0">
                <a:latin typeface="+mn-lt"/>
              </a:rPr>
              <a:t>Srivastava</a:t>
            </a:r>
            <a:endParaRPr lang="en-US" b="1" i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VECC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Photons: RHIC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Test feasibility with 30-35 </a:t>
            </a:r>
            <a:r>
              <a:rPr lang="en-US" dirty="0" err="1" smtClean="0"/>
              <a:t>GeV</a:t>
            </a:r>
            <a:r>
              <a:rPr lang="en-US" dirty="0" smtClean="0"/>
              <a:t> trigger jet, central </a:t>
            </a:r>
            <a:r>
              <a:rPr lang="en-US" dirty="0" err="1" smtClean="0"/>
              <a:t>Au+Au</a:t>
            </a:r>
            <a:r>
              <a:rPr lang="en-US" dirty="0" smtClean="0"/>
              <a:t> @ 200 </a:t>
            </a:r>
            <a:r>
              <a:rPr lang="en-US" dirty="0" err="1" smtClean="0"/>
              <a:t>GeV</a:t>
            </a:r>
            <a:endParaRPr lang="en-US" dirty="0" smtClean="0"/>
          </a:p>
          <a:p>
            <a:pPr eaLnBrk="1" hangingPunct="1"/>
            <a:r>
              <a:rPr lang="en-US" dirty="0" smtClean="0"/>
              <a:t>Look for photons on away-side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15</a:t>
            </a:r>
            <a:r>
              <a:rPr lang="en-US" dirty="0" smtClean="0">
                <a:sym typeface="Symbol"/>
              </a:rPr>
              <a:t>.</a:t>
            </a:r>
          </a:p>
          <a:p>
            <a:pPr eaLnBrk="1" hangingPunct="1"/>
            <a:r>
              <a:rPr lang="en-US" dirty="0" smtClean="0">
                <a:sym typeface="Symbol"/>
              </a:rPr>
              <a:t>LO kinematics; energy loss for quarks/gluon before conversion</a:t>
            </a: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>
              <a:buNone/>
            </a:pPr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Clear backscattering peak despite finite trigger interval.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1" name="Rectangle 30"/>
          <p:cNvSpPr/>
          <p:nvPr/>
        </p:nvSpPr>
        <p:spPr bwMode="auto">
          <a:xfrm>
            <a:off x="1620456" y="4062714"/>
            <a:ext cx="405114" cy="11574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Jet-photon_triggered_RHIC30_LO_RAA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169" y="2939970"/>
            <a:ext cx="4461831" cy="2824280"/>
          </a:xfrm>
          <a:prstGeom prst="rect">
            <a:avLst/>
          </a:prstGeom>
        </p:spPr>
      </p:pic>
      <p:pic>
        <p:nvPicPr>
          <p:cNvPr id="12" name="Picture 11" descr="Jet-photon_triggered_RHIC30_LO_spectrum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20" y="2978265"/>
            <a:ext cx="4444678" cy="270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Photons: RHIC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>
                <a:sym typeface="Symbol"/>
              </a:rPr>
              <a:t>Background calculated at NLO:</a:t>
            </a: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Signal washed out but surviving.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" name="Picture 12" descr="Jet-photon_triggered_RHIC30_NLO_RAA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342" y="1960814"/>
            <a:ext cx="4074887" cy="2813455"/>
          </a:xfrm>
          <a:prstGeom prst="rect">
            <a:avLst/>
          </a:prstGeom>
        </p:spPr>
      </p:pic>
      <p:pic>
        <p:nvPicPr>
          <p:cNvPr id="9" name="Picture 8" descr="Jet-photon_triggered_RHIC30_NLO_spectrum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50" y="1981770"/>
            <a:ext cx="4551744" cy="29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Photons: LHC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Test LHC energy with 100-105 </a:t>
            </a:r>
            <a:r>
              <a:rPr lang="en-US" dirty="0" err="1" smtClean="0"/>
              <a:t>GeV</a:t>
            </a:r>
            <a:r>
              <a:rPr lang="en-US" dirty="0" smtClean="0"/>
              <a:t> trigger jet, central </a:t>
            </a:r>
            <a:r>
              <a:rPr lang="en-US" dirty="0" err="1" smtClean="0"/>
              <a:t>Pb+Pb</a:t>
            </a:r>
            <a:r>
              <a:rPr lang="en-US" dirty="0" smtClean="0"/>
              <a:t> @ 2.76 </a:t>
            </a:r>
            <a:r>
              <a:rPr lang="en-US" dirty="0" err="1" smtClean="0"/>
              <a:t>TeV</a:t>
            </a:r>
            <a:endParaRPr lang="en-US" dirty="0" smtClean="0"/>
          </a:p>
          <a:p>
            <a:pPr eaLnBrk="1" hangingPunct="1"/>
            <a:r>
              <a:rPr lang="en-US" dirty="0" smtClean="0"/>
              <a:t>Photons on away-side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15</a:t>
            </a:r>
            <a:r>
              <a:rPr lang="en-US" dirty="0" smtClean="0">
                <a:sym typeface="Symbol"/>
              </a:rPr>
              <a:t>.</a:t>
            </a:r>
          </a:p>
          <a:p>
            <a:pPr eaLnBrk="1" hangingPunct="1"/>
            <a:r>
              <a:rPr lang="en-US" dirty="0" smtClean="0">
                <a:sym typeface="Symbol"/>
              </a:rPr>
              <a:t>LO kinematics; energy loss for quarks/gluon before conversion</a:t>
            </a: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>
              <a:buNone/>
            </a:pPr>
            <a:endParaRPr lang="en-US" dirty="0" smtClean="0">
              <a:sym typeface="Symbol"/>
            </a:endParaRPr>
          </a:p>
          <a:p>
            <a:pPr eaLnBrk="1" hangingPunct="1">
              <a:buNone/>
            </a:pPr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Visible back-scattering peak as well.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1" name="Rectangle 30"/>
          <p:cNvSpPr/>
          <p:nvPr/>
        </p:nvSpPr>
        <p:spPr bwMode="auto">
          <a:xfrm>
            <a:off x="1620456" y="4062714"/>
            <a:ext cx="405114" cy="11574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Jet-photon_triggered_LHC100_LO_RAA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4320" y="2847693"/>
            <a:ext cx="4469680" cy="2829248"/>
          </a:xfrm>
          <a:prstGeom prst="rect">
            <a:avLst/>
          </a:prstGeom>
        </p:spPr>
      </p:pic>
      <p:pic>
        <p:nvPicPr>
          <p:cNvPr id="12" name="Picture 11" descr="Jet-photon_triggered_LHC100_LO_spectrum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20" y="2835798"/>
            <a:ext cx="4493390" cy="273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Photons: LHC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>
                <a:sym typeface="Symbol"/>
              </a:rPr>
              <a:t>Background calculated at NLO:</a:t>
            </a: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Signal quite a bit smaller ~ 10% enhancement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" name="Picture 8" descr="Jet-photon_triggered_LHC100_NLO_RAA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0815" y="1795876"/>
            <a:ext cx="4213185" cy="2908941"/>
          </a:xfrm>
          <a:prstGeom prst="rect">
            <a:avLst/>
          </a:prstGeom>
        </p:spPr>
      </p:pic>
      <p:pic>
        <p:nvPicPr>
          <p:cNvPr id="13" name="Picture 12" descr="Jet-photon_triggered_LHC100_NLO_spectrum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368" y="1794076"/>
            <a:ext cx="4669536" cy="301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Search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Missing in this estimate:</a:t>
            </a:r>
          </a:p>
          <a:p>
            <a:pPr lvl="1" eaLnBrk="1" hangingPunct="1"/>
            <a:r>
              <a:rPr lang="en-US" dirty="0" smtClean="0"/>
              <a:t>Jet energy loss</a:t>
            </a:r>
          </a:p>
          <a:p>
            <a:pPr lvl="1" eaLnBrk="1" hangingPunct="1"/>
            <a:r>
              <a:rPr lang="en-US" dirty="0" smtClean="0"/>
              <a:t>NLO kinematics for signal</a:t>
            </a:r>
          </a:p>
          <a:p>
            <a:pPr lvl="1" eaLnBrk="1" hangingPunct="1"/>
            <a:r>
              <a:rPr lang="en-US" dirty="0" smtClean="0"/>
              <a:t>Proper accounting for finite jet resolution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Strategies to maximize the signal</a:t>
            </a:r>
          </a:p>
          <a:p>
            <a:pPr lvl="1" eaLnBrk="1" hangingPunct="1"/>
            <a:r>
              <a:rPr lang="en-US" dirty="0" smtClean="0"/>
              <a:t>Choose trigger energies as low as possible: enhance signal over background</a:t>
            </a:r>
          </a:p>
          <a:p>
            <a:pPr lvl="1" eaLnBrk="1" hangingPunct="1"/>
            <a:r>
              <a:rPr lang="en-US" dirty="0" smtClean="0"/>
              <a:t>Smaller trigger window: sharper peak structure </a:t>
            </a:r>
          </a:p>
          <a:p>
            <a:pPr lvl="1" eaLnBrk="1" hangingPunct="1"/>
            <a:r>
              <a:rPr lang="en-US" dirty="0" smtClean="0"/>
              <a:t>Isolation cut for photon: probably not very effective</a:t>
            </a:r>
          </a:p>
          <a:p>
            <a:pPr lvl="1" eaLnBrk="1" hangingPunct="1"/>
            <a:r>
              <a:rPr lang="en-US" dirty="0" smtClean="0"/>
              <a:t>Veto for a second large energy jet and tightening of cuts on </a:t>
            </a:r>
            <a:r>
              <a:rPr lang="en-US" dirty="0" err="1" smtClean="0"/>
              <a:t>azimuthal</a:t>
            </a:r>
            <a:r>
              <a:rPr lang="en-US" dirty="0" smtClean="0"/>
              <a:t> angle. could improve the signal.</a:t>
            </a:r>
          </a:p>
          <a:p>
            <a:pPr lvl="1" eaLnBrk="1" hangingPunct="1"/>
            <a:r>
              <a:rPr lang="en-US" dirty="0" smtClean="0"/>
              <a:t>Influence of R?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Jet-medium back-scattering photons contain interesting physics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Tight correlations with jet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 back-scattering peak in jet-photon correlations </a:t>
            </a:r>
            <a:endParaRPr lang="en-US" baseline="-25000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Look for rapid changes in jet-triggered photon R</a:t>
            </a:r>
            <a:r>
              <a:rPr lang="en-US" baseline="-25000" dirty="0" smtClean="0">
                <a:sym typeface="Symbol"/>
              </a:rPr>
              <a:t>AA</a:t>
            </a:r>
            <a:r>
              <a:rPr lang="en-US" dirty="0" smtClean="0">
                <a:sym typeface="Symbol"/>
              </a:rPr>
              <a:t> below the trigger window. 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18DD8-B39A-44D0-AD5E-6CEDB94084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C4911-3F67-4459-B441-0D348494339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70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0099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Backup</a:t>
            </a:r>
            <a:endParaRPr lang="en-US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Same energy loss and fireball model as for triggered spectra.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18DD8-B39A-44D0-AD5E-6CEDB94084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  Rainer Fries</a:t>
            </a:r>
            <a:endParaRPr lang="en-US" sz="800"/>
          </a:p>
        </p:txBody>
      </p:sp>
      <p:pic>
        <p:nvPicPr>
          <p:cNvPr id="7" name="Picture 6" descr="Jet-photon_inclus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554" y="2303652"/>
            <a:ext cx="4876800" cy="324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F070CB-3847-47B0-AC3D-D7DC5B54E49A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smtClean="0">
              <a:solidFill>
                <a:srgbClr val="000000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963" y="757980"/>
            <a:ext cx="4724262" cy="2062497"/>
          </a:xfrm>
          <a:prstGeom prst="rect">
            <a:avLst/>
          </a:prstGeom>
          <a:solidFill>
            <a:srgbClr val="BDFDA1"/>
          </a:solidFill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Photons in Heavy Ion Collisions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Sources:</a:t>
            </a:r>
          </a:p>
          <a:p>
            <a:pPr lvl="1" eaLnBrk="1" hangingPunct="1"/>
            <a:r>
              <a:rPr lang="en-US" dirty="0" smtClean="0"/>
              <a:t>Initial hard photons + jet fragmentation</a:t>
            </a:r>
          </a:p>
          <a:p>
            <a:pPr lvl="1" eaLnBrk="1" hangingPunct="1"/>
            <a:r>
              <a:rPr lang="en-US" dirty="0" smtClean="0"/>
              <a:t>Pre-equilibrium + jet-medium photons</a:t>
            </a:r>
          </a:p>
          <a:p>
            <a:pPr lvl="1" eaLnBrk="1" hangingPunct="1"/>
            <a:r>
              <a:rPr lang="en-US" dirty="0" smtClean="0"/>
              <a:t>Thermal radiation from QGP and HRG</a:t>
            </a:r>
          </a:p>
          <a:p>
            <a:pPr lvl="1" eaLnBrk="1" hangingPunct="1"/>
            <a:r>
              <a:rPr lang="en-US" dirty="0" smtClean="0"/>
              <a:t>Background: photons from </a:t>
            </a:r>
            <a:r>
              <a:rPr lang="en-US" dirty="0" err="1" smtClean="0"/>
              <a:t>hadronic</a:t>
            </a:r>
            <a:r>
              <a:rPr lang="en-US" dirty="0" smtClean="0"/>
              <a:t> decays</a:t>
            </a:r>
          </a:p>
          <a:p>
            <a:pPr eaLnBrk="1" hangingPunct="1"/>
            <a:r>
              <a:rPr lang="en-US" dirty="0" smtClean="0"/>
              <a:t>Goals:</a:t>
            </a:r>
          </a:p>
          <a:p>
            <a:pPr lvl="1" eaLnBrk="1" hangingPunct="1"/>
            <a:r>
              <a:rPr lang="en-US" dirty="0" smtClean="0"/>
              <a:t>Separate sources experimentally.</a:t>
            </a:r>
          </a:p>
          <a:p>
            <a:pPr lvl="1" eaLnBrk="1" hangingPunct="1"/>
            <a:r>
              <a:rPr lang="en-US" dirty="0" smtClean="0"/>
              <a:t>Use them to constrain QGP properties</a:t>
            </a:r>
          </a:p>
          <a:p>
            <a:pPr eaLnBrk="1" hangingPunct="1"/>
            <a:r>
              <a:rPr lang="en-US" dirty="0" smtClean="0"/>
              <a:t>Single inclusive spectra</a:t>
            </a:r>
          </a:p>
          <a:p>
            <a:pPr lvl="1" eaLnBrk="1" hangingPunct="1"/>
            <a:r>
              <a:rPr lang="en-US" dirty="0" smtClean="0"/>
              <a:t>Hierarchy in momentum  ~ hierarchy in </a:t>
            </a:r>
          </a:p>
          <a:p>
            <a:pPr lvl="1" eaLnBrk="1" hangingPunct="1">
              <a:buNone/>
            </a:pPr>
            <a:r>
              <a:rPr lang="en-US" dirty="0" smtClean="0"/>
              <a:t>	average momentum transfer/temperature)                                                                  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475013" y="3527900"/>
            <a:ext cx="3900487" cy="3052763"/>
            <a:chOff x="3303" y="2390"/>
            <a:chExt cx="2457" cy="1923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03" y="2390"/>
              <a:ext cx="2457" cy="1923"/>
              <a:chOff x="336" y="1104"/>
              <a:chExt cx="3696" cy="3218"/>
            </a:xfrm>
          </p:grpSpPr>
          <p:sp>
            <p:nvSpPr>
              <p:cNvPr id="29708" name="Line 5"/>
              <p:cNvSpPr>
                <a:spLocks noChangeShapeType="1"/>
              </p:cNvSpPr>
              <p:nvPr/>
            </p:nvSpPr>
            <p:spPr bwMode="auto">
              <a:xfrm>
                <a:off x="336" y="1152"/>
                <a:ext cx="0" cy="29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09" name="Line 6"/>
              <p:cNvSpPr>
                <a:spLocks noChangeShapeType="1"/>
              </p:cNvSpPr>
              <p:nvPr/>
            </p:nvSpPr>
            <p:spPr bwMode="auto">
              <a:xfrm>
                <a:off x="336" y="4128"/>
                <a:ext cx="3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0" name="Text Box 7"/>
              <p:cNvSpPr txBox="1">
                <a:spLocks noChangeArrowheads="1"/>
              </p:cNvSpPr>
              <p:nvPr/>
            </p:nvSpPr>
            <p:spPr bwMode="auto">
              <a:xfrm>
                <a:off x="3457" y="3842"/>
                <a:ext cx="38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sz="12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29711" name="Text Box 8"/>
              <p:cNvSpPr txBox="1">
                <a:spLocks noChangeArrowheads="1"/>
              </p:cNvSpPr>
              <p:nvPr/>
            </p:nvSpPr>
            <p:spPr bwMode="auto">
              <a:xfrm>
                <a:off x="3506" y="4032"/>
                <a:ext cx="38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 smtClean="0">
                    <a:solidFill>
                      <a:srgbClr val="3333FF"/>
                    </a:solidFill>
                    <a:latin typeface="Times" charset="0"/>
                  </a:rPr>
                  <a:t>E</a:t>
                </a:r>
                <a:r>
                  <a:rPr lang="en-US" sz="1200" b="1" baseline="-25000" smtClean="0">
                    <a:solidFill>
                      <a:srgbClr val="3333FF"/>
                    </a:solidFill>
                    <a:latin typeface="Symbol" pitchFamily="18" charset="2"/>
                  </a:rPr>
                  <a:t>g</a:t>
                </a:r>
                <a:endParaRPr lang="en-US" sz="1200" b="1" smtClean="0">
                  <a:solidFill>
                    <a:srgbClr val="3333FF"/>
                  </a:solidFill>
                  <a:latin typeface="Times" charset="0"/>
                </a:endParaRPr>
              </a:p>
            </p:txBody>
          </p:sp>
          <p:sp>
            <p:nvSpPr>
              <p:cNvPr id="29712" name="Line 10"/>
              <p:cNvSpPr>
                <a:spLocks noChangeShapeType="1"/>
              </p:cNvSpPr>
              <p:nvPr/>
            </p:nvSpPr>
            <p:spPr bwMode="auto">
              <a:xfrm>
                <a:off x="432" y="1104"/>
                <a:ext cx="816" cy="29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3" name="Line 11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1344" cy="20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4" name="Line 12"/>
              <p:cNvSpPr>
                <a:spLocks noChangeShapeType="1"/>
              </p:cNvSpPr>
              <p:nvPr/>
            </p:nvSpPr>
            <p:spPr bwMode="auto">
              <a:xfrm>
                <a:off x="768" y="2400"/>
                <a:ext cx="1680" cy="148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5" name="Line 13"/>
              <p:cNvSpPr>
                <a:spLocks noChangeShapeType="1"/>
              </p:cNvSpPr>
              <p:nvPr/>
            </p:nvSpPr>
            <p:spPr bwMode="auto">
              <a:xfrm>
                <a:off x="864" y="2825"/>
                <a:ext cx="1920" cy="1015"/>
              </a:xfrm>
              <a:prstGeom prst="line">
                <a:avLst/>
              </a:prstGeom>
              <a:noFill/>
              <a:ln w="28575">
                <a:solidFill>
                  <a:srgbClr val="4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6" name="Line 14"/>
              <p:cNvSpPr>
                <a:spLocks noChangeShapeType="1"/>
              </p:cNvSpPr>
              <p:nvPr/>
            </p:nvSpPr>
            <p:spPr bwMode="auto">
              <a:xfrm>
                <a:off x="1248" y="3456"/>
                <a:ext cx="2352" cy="385"/>
              </a:xfrm>
              <a:prstGeom prst="line">
                <a:avLst/>
              </a:prstGeom>
              <a:noFill/>
              <a:ln w="28575">
                <a:solidFill>
                  <a:srgbClr val="00804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717" name="Text Box 15"/>
              <p:cNvSpPr txBox="1">
                <a:spLocks noChangeArrowheads="1"/>
              </p:cNvSpPr>
              <p:nvPr/>
            </p:nvSpPr>
            <p:spPr bwMode="auto">
              <a:xfrm>
                <a:off x="577" y="1266"/>
                <a:ext cx="1823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 smtClean="0">
                    <a:solidFill>
                      <a:srgbClr val="0000FF"/>
                    </a:solidFill>
                    <a:latin typeface="Arial" charset="0"/>
                  </a:rPr>
                  <a:t>Hadron Gas Thermal </a:t>
                </a:r>
                <a:r>
                  <a:rPr lang="en-US" sz="1200" b="1" i="1" smtClean="0">
                    <a:solidFill>
                      <a:srgbClr val="0000FF"/>
                    </a:solidFill>
                    <a:latin typeface="Arial" charset="0"/>
                  </a:rPr>
                  <a:t>T</a:t>
                </a:r>
                <a:r>
                  <a:rPr lang="en-US" sz="1200" b="1" baseline="-25000" smtClean="0">
                    <a:solidFill>
                      <a:srgbClr val="0000FF"/>
                    </a:solidFill>
                    <a:latin typeface="Arial" charset="0"/>
                  </a:rPr>
                  <a:t>f</a:t>
                </a:r>
                <a:endParaRPr lang="en-US" sz="1200" b="1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9718" name="Text Box 16"/>
              <p:cNvSpPr txBox="1">
                <a:spLocks noChangeArrowheads="1"/>
              </p:cNvSpPr>
              <p:nvPr/>
            </p:nvSpPr>
            <p:spPr bwMode="auto">
              <a:xfrm>
                <a:off x="769" y="1825"/>
                <a:ext cx="1820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 smtClean="0">
                    <a:solidFill>
                      <a:srgbClr val="FF0000"/>
                    </a:solidFill>
                    <a:latin typeface="Arial" charset="0"/>
                  </a:rPr>
                  <a:t>QGP Thermal </a:t>
                </a:r>
                <a:r>
                  <a:rPr lang="en-US" sz="1200" b="1" i="1" smtClean="0">
                    <a:solidFill>
                      <a:srgbClr val="FF0000"/>
                    </a:solidFill>
                    <a:latin typeface="Arial" charset="0"/>
                  </a:rPr>
                  <a:t>T</a:t>
                </a:r>
                <a:r>
                  <a:rPr lang="en-US" sz="1200" b="1" baseline="-25000" smtClean="0">
                    <a:solidFill>
                      <a:srgbClr val="FF0000"/>
                    </a:solidFill>
                    <a:latin typeface="Arial" charset="0"/>
                  </a:rPr>
                  <a:t>i</a:t>
                </a:r>
                <a:endParaRPr lang="en-US" sz="1200" b="1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9719" name="Text Box 17"/>
              <p:cNvSpPr txBox="1">
                <a:spLocks noChangeArrowheads="1"/>
              </p:cNvSpPr>
              <p:nvPr/>
            </p:nvSpPr>
            <p:spPr bwMode="auto">
              <a:xfrm>
                <a:off x="1488" y="2593"/>
                <a:ext cx="1823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smtClean="0">
                    <a:solidFill>
                      <a:srgbClr val="00007D"/>
                    </a:solidFill>
                    <a:latin typeface="Arial" charset="0"/>
                  </a:rPr>
                  <a:t>“</a:t>
                </a:r>
                <a:r>
                  <a:rPr lang="en-US" sz="1200" b="1" smtClean="0">
                    <a:solidFill>
                      <a:srgbClr val="00007D"/>
                    </a:solidFill>
                    <a:latin typeface="Arial" charset="0"/>
                  </a:rPr>
                  <a:t>Pre-Equilibrium”?</a:t>
                </a:r>
                <a:endParaRPr lang="en-US" sz="1200" b="1" smtClean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29720" name="Text Box 18"/>
              <p:cNvSpPr txBox="1">
                <a:spLocks noChangeArrowheads="1"/>
              </p:cNvSpPr>
              <p:nvPr/>
            </p:nvSpPr>
            <p:spPr bwMode="auto">
              <a:xfrm>
                <a:off x="2015" y="3226"/>
                <a:ext cx="2017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 smtClean="0">
                    <a:solidFill>
                      <a:srgbClr val="400080"/>
                    </a:solidFill>
                    <a:latin typeface="Arial" charset="0"/>
                  </a:rPr>
                  <a:t>Jet Re-interaction √(</a:t>
                </a:r>
                <a:r>
                  <a:rPr lang="en-US" sz="1200" b="1" i="1" smtClean="0">
                    <a:solidFill>
                      <a:srgbClr val="400080"/>
                    </a:solidFill>
                    <a:latin typeface="Arial" charset="0"/>
                  </a:rPr>
                  <a:t>T</a:t>
                </a:r>
                <a:r>
                  <a:rPr lang="en-US" sz="1200" b="1" baseline="-25000" smtClean="0">
                    <a:solidFill>
                      <a:srgbClr val="400080"/>
                    </a:solidFill>
                    <a:latin typeface="Arial" charset="0"/>
                  </a:rPr>
                  <a:t>i</a:t>
                </a:r>
                <a:r>
                  <a:rPr lang="en-US" sz="1200" b="1" i="1" smtClean="0">
                    <a:solidFill>
                      <a:srgbClr val="400080"/>
                    </a:solidFill>
                    <a:latin typeface="Arial" charset="0"/>
                  </a:rPr>
                  <a:t>x√s)</a:t>
                </a:r>
                <a:endParaRPr lang="en-US" sz="1200" b="1" smtClean="0">
                  <a:solidFill>
                    <a:srgbClr val="400080"/>
                  </a:solidFill>
                  <a:latin typeface="Arial" charset="0"/>
                </a:endParaRPr>
              </a:p>
            </p:txBody>
          </p:sp>
        </p:grpSp>
        <p:sp>
          <p:nvSpPr>
            <p:cNvPr id="29707" name="Rectangle 20"/>
            <p:cNvSpPr>
              <a:spLocks noChangeArrowheads="1"/>
            </p:cNvSpPr>
            <p:nvPr/>
          </p:nvSpPr>
          <p:spPr bwMode="auto">
            <a:xfrm>
              <a:off x="5309" y="3641"/>
              <a:ext cx="38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53" name="TextBox 24"/>
          <p:cNvSpPr txBox="1">
            <a:spLocks noChangeArrowheads="1"/>
          </p:cNvSpPr>
          <p:nvPr/>
        </p:nvSpPr>
        <p:spPr bwMode="auto">
          <a:xfrm>
            <a:off x="7976125" y="5752650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B050"/>
                </a:solidFill>
                <a:latin typeface="Arial" charset="0"/>
              </a:rPr>
              <a:t>Hard prompt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5864C6-B621-4C12-B6CB-2CCB3EB1A7A6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Hard Photons + Fragmentation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 for our jet-medium photon search.</a:t>
            </a:r>
          </a:p>
          <a:p>
            <a:pPr eaLnBrk="1" hangingPunct="1"/>
            <a:r>
              <a:rPr lang="en-US" dirty="0" smtClean="0"/>
              <a:t>Prompt photons from initial hard scattering of </a:t>
            </a:r>
            <a:r>
              <a:rPr lang="en-US" dirty="0" err="1" smtClean="0"/>
              <a:t>partons</a:t>
            </a:r>
            <a:r>
              <a:rPr lang="en-US" dirty="0" smtClean="0"/>
              <a:t> in the nuclei: calculable in collinear factorized </a:t>
            </a:r>
            <a:r>
              <a:rPr lang="en-US" dirty="0" err="1" smtClean="0"/>
              <a:t>pQCD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Photons fragmenting off jets created in initial collisions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be calculated in LO and NLO e.g. by JETPHOX.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937891" y="2765009"/>
          <a:ext cx="4344987" cy="612775"/>
        </p:xfrm>
        <a:graphic>
          <a:graphicData uri="http://schemas.openxmlformats.org/presentationml/2006/ole">
            <p:oleObj spid="_x0000_s73730" name="Equation" r:id="rId3" imgW="2527200" imgH="355320" progId="Equation.3">
              <p:embed/>
            </p:oleObj>
          </a:graphicData>
        </a:graphic>
      </p:graphicFrame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2659409" y="3564330"/>
            <a:ext cx="51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PDF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3651101" y="3275405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Parton </a:t>
            </a:r>
          </a:p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cross </a:t>
            </a:r>
          </a:p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section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4757172" y="3557980"/>
            <a:ext cx="512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PDF</a:t>
            </a:r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2695253" y="2646755"/>
            <a:ext cx="468313" cy="13716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9" name="Rectangle 21"/>
          <p:cNvSpPr>
            <a:spLocks noChangeArrowheads="1"/>
          </p:cNvSpPr>
          <p:nvPr/>
        </p:nvSpPr>
        <p:spPr bwMode="auto">
          <a:xfrm>
            <a:off x="4784160" y="2630880"/>
            <a:ext cx="469900" cy="13716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05064" y="2643580"/>
            <a:ext cx="895350" cy="137160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926102" y="4569815"/>
          <a:ext cx="5089525" cy="612775"/>
        </p:xfrm>
        <a:graphic>
          <a:graphicData uri="http://schemas.openxmlformats.org/presentationml/2006/ole">
            <p:oleObj spid="_x0000_s73731" name="Equation" r:id="rId4" imgW="2958840" imgH="355320" progId="Equation.3">
              <p:embed/>
            </p:oleObj>
          </a:graphicData>
        </a:graphic>
      </p:graphicFrame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694672" y="5417439"/>
            <a:ext cx="51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PDF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687952" y="5128514"/>
            <a:ext cx="78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Parton </a:t>
            </a:r>
          </a:p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cross </a:t>
            </a:r>
          </a:p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section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744307" y="5411089"/>
            <a:ext cx="512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PDF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718484" y="4499864"/>
            <a:ext cx="469900" cy="13716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772882" y="4483989"/>
            <a:ext cx="468313" cy="13716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41914" y="4495102"/>
            <a:ext cx="893763" cy="137160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538057" y="4479227"/>
            <a:ext cx="469900" cy="1371600"/>
          </a:xfrm>
          <a:prstGeom prst="rect">
            <a:avLst/>
          </a:prstGeom>
          <a:noFill/>
          <a:ln w="19050" algn="ctr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522182" y="5406327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3085" grpId="0"/>
      <p:bldP spid="3088" grpId="0" animBg="1"/>
      <p:bldP spid="3089" grpId="0" animBg="1"/>
      <p:bldP spid="23" grpId="0" animBg="1"/>
      <p:bldP spid="22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07" y="451413"/>
            <a:ext cx="4522222" cy="640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76F22E-20F7-4F4A-91E1-C34CE135A788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Hard Photons + Fragmentation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in </a:t>
            </a:r>
            <a:r>
              <a:rPr lang="en-US" dirty="0" err="1" smtClean="0"/>
              <a:t>p+p</a:t>
            </a:r>
            <a:r>
              <a:rPr lang="en-US" dirty="0" smtClean="0"/>
              <a:t> well described by JETPHOX NLO calculations.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safe baseline!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533400" y="32893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mic Sans MS" pitchFamily="66" charset="0"/>
              </a:rPr>
              <a:t>Photon world data @ hadron colliders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825500" y="3636963"/>
            <a:ext cx="2781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[</a:t>
            </a:r>
            <a:r>
              <a:rPr lang="en-US" sz="1400" dirty="0" err="1" smtClean="0">
                <a:solidFill>
                  <a:srgbClr val="3366FF"/>
                </a:solidFill>
              </a:rPr>
              <a:t>Aurenche</a:t>
            </a:r>
            <a:r>
              <a:rPr lang="en-US" sz="1400" dirty="0" smtClean="0">
                <a:solidFill>
                  <a:srgbClr val="3366FF"/>
                </a:solidFill>
              </a:rPr>
              <a:t> et al., PRD 73 (2006)]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C3AF7-8747-4DFE-884F-BCC6C2F8EB0A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Jet-Medium Photons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Photon radiation induced by hard </a:t>
            </a:r>
            <a:r>
              <a:rPr lang="en-US" dirty="0" err="1" smtClean="0"/>
              <a:t>partons</a:t>
            </a:r>
            <a:r>
              <a:rPr lang="en-US" dirty="0" smtClean="0"/>
              <a:t> interacting with QGP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Particularly interesting kinematics: back-scattering peak in annihilation and Compton scattering of high momentum quarks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9613" y="4913497"/>
            <a:ext cx="7515225" cy="1343025"/>
            <a:chOff x="447" y="1666"/>
            <a:chExt cx="4734" cy="846"/>
          </a:xfrm>
        </p:grpSpPr>
        <p:pic>
          <p:nvPicPr>
            <p:cNvPr id="7182" name="Picture 5" descr="annihil_n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" y="1713"/>
              <a:ext cx="1293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 descr="compton_nl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8" y="1666"/>
              <a:ext cx="1299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171" name="Object 7"/>
            <p:cNvGraphicFramePr>
              <a:graphicFrameLocks noChangeAspect="1"/>
            </p:cNvGraphicFramePr>
            <p:nvPr/>
          </p:nvGraphicFramePr>
          <p:xfrm>
            <a:off x="1436" y="1970"/>
            <a:ext cx="550" cy="284"/>
          </p:xfrm>
          <a:graphic>
            <a:graphicData uri="http://schemas.openxmlformats.org/presentationml/2006/ole">
              <p:oleObj spid="_x0000_s115715" name="Equation" r:id="rId5" imgW="761760" imgH="393480" progId="Equation.3">
                <p:embed/>
              </p:oleObj>
            </a:graphicData>
          </a:graphic>
        </p:graphicFrame>
        <p:graphicFrame>
          <p:nvGraphicFramePr>
            <p:cNvPr id="7172" name="Object 8"/>
            <p:cNvGraphicFramePr>
              <a:graphicFrameLocks noChangeAspect="1"/>
            </p:cNvGraphicFramePr>
            <p:nvPr/>
          </p:nvGraphicFramePr>
          <p:xfrm>
            <a:off x="4628" y="1937"/>
            <a:ext cx="553" cy="291"/>
          </p:xfrm>
          <a:graphic>
            <a:graphicData uri="http://schemas.openxmlformats.org/presentationml/2006/ole">
              <p:oleObj spid="_x0000_s115716" name="Equation" r:id="rId6" imgW="749160" imgH="393480" progId="Equation.3">
                <p:embed/>
              </p:oleObj>
            </a:graphicData>
          </a:graphic>
        </p:graphicFrame>
        <p:graphicFrame>
          <p:nvGraphicFramePr>
            <p:cNvPr id="7173" name="Object 9"/>
            <p:cNvGraphicFramePr>
              <a:graphicFrameLocks noChangeAspect="1"/>
            </p:cNvGraphicFramePr>
            <p:nvPr/>
          </p:nvGraphicFramePr>
          <p:xfrm>
            <a:off x="2544" y="1796"/>
            <a:ext cx="645" cy="618"/>
          </p:xfrm>
          <a:graphic>
            <a:graphicData uri="http://schemas.openxmlformats.org/presentationml/2006/ole">
              <p:oleObj spid="_x0000_s115717" name="Equation" r:id="rId7" imgW="583920" imgH="558720" progId="Equation.3">
                <p:embed/>
              </p:oleObj>
            </a:graphicData>
          </a:graphic>
        </p:graphicFrame>
        <p:sp>
          <p:nvSpPr>
            <p:cNvPr id="7184" name="Rectangle 11"/>
            <p:cNvSpPr>
              <a:spLocks noChangeArrowheads="1"/>
            </p:cNvSpPr>
            <p:nvPr/>
          </p:nvSpPr>
          <p:spPr bwMode="auto">
            <a:xfrm>
              <a:off x="447" y="1747"/>
              <a:ext cx="25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sym typeface="Symbol" pitchFamily="18" charset="2"/>
                </a:rPr>
                <a:t>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jet</a:t>
              </a:r>
            </a:p>
          </p:txBody>
        </p:sp>
        <p:sp>
          <p:nvSpPr>
            <p:cNvPr id="7185" name="Rectangle 12"/>
            <p:cNvSpPr>
              <a:spLocks noChangeArrowheads="1"/>
            </p:cNvSpPr>
            <p:nvPr/>
          </p:nvSpPr>
          <p:spPr bwMode="auto">
            <a:xfrm>
              <a:off x="3708" y="1713"/>
              <a:ext cx="25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sym typeface="Symbol" pitchFamily="18" charset="2"/>
                </a:rPr>
                <a:t>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jet</a:t>
              </a:r>
            </a:p>
          </p:txBody>
        </p:sp>
        <p:sp>
          <p:nvSpPr>
            <p:cNvPr id="7186" name="Rectangle 13"/>
            <p:cNvSpPr>
              <a:spLocks noChangeArrowheads="1"/>
            </p:cNvSpPr>
            <p:nvPr/>
          </p:nvSpPr>
          <p:spPr bwMode="auto">
            <a:xfrm>
              <a:off x="457" y="2260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sym typeface="Symbol" pitchFamily="18" charset="2"/>
                </a:rPr>
                <a:t></a:t>
              </a:r>
            </a:p>
          </p:txBody>
        </p:sp>
        <p:sp>
          <p:nvSpPr>
            <p:cNvPr id="7187" name="Rectangle 14"/>
            <p:cNvSpPr>
              <a:spLocks noChangeArrowheads="1"/>
            </p:cNvSpPr>
            <p:nvPr/>
          </p:nvSpPr>
          <p:spPr bwMode="auto">
            <a:xfrm>
              <a:off x="3738" y="2238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sym typeface="Symbol" pitchFamily="18" charset="2"/>
                </a:rPr>
                <a:t></a:t>
              </a:r>
            </a:p>
          </p:txBody>
        </p:sp>
      </p:grpSp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4930815" y="2046265"/>
            <a:ext cx="3622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3366FF"/>
                </a:solidFill>
              </a:rPr>
              <a:t>[RJF, </a:t>
            </a:r>
            <a:r>
              <a:rPr lang="en-US" sz="1400" dirty="0" err="1" smtClean="0">
                <a:solidFill>
                  <a:srgbClr val="3366FF"/>
                </a:solidFill>
              </a:rPr>
              <a:t>M</a:t>
            </a:r>
            <a:r>
              <a:rPr lang="en-US" sz="1400" dirty="0" err="1" smtClean="0">
                <a:solidFill>
                  <a:srgbClr val="3366FF"/>
                </a:solidFill>
                <a:cs typeface="Arial" charset="0"/>
              </a:rPr>
              <a:t>ü</a:t>
            </a:r>
            <a:r>
              <a:rPr lang="en-US" sz="1400" dirty="0" err="1" smtClean="0">
                <a:solidFill>
                  <a:srgbClr val="3366FF"/>
                </a:solidFill>
              </a:rPr>
              <a:t>ller</a:t>
            </a:r>
            <a:r>
              <a:rPr lang="en-US" sz="1400" dirty="0" smtClean="0">
                <a:solidFill>
                  <a:srgbClr val="3366FF"/>
                </a:solidFill>
              </a:rPr>
              <a:t> &amp; </a:t>
            </a:r>
            <a:r>
              <a:rPr lang="en-US" sz="1400" dirty="0" err="1" smtClean="0">
                <a:solidFill>
                  <a:srgbClr val="3366FF"/>
                </a:solidFill>
              </a:rPr>
              <a:t>Srivastava</a:t>
            </a:r>
            <a:r>
              <a:rPr lang="en-US" sz="1400" dirty="0" smtClean="0">
                <a:solidFill>
                  <a:srgbClr val="3366FF"/>
                </a:solidFill>
              </a:rPr>
              <a:t>, PRL 90 (2003)]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291042" y="2361831"/>
            <a:ext cx="3255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rgbClr val="3366FF"/>
                </a:solidFill>
              </a:rPr>
              <a:t>[</a:t>
            </a:r>
            <a:r>
              <a:rPr lang="en-US" sz="1400" dirty="0" err="1" smtClean="0">
                <a:solidFill>
                  <a:srgbClr val="3366FF"/>
                </a:solidFill>
              </a:rPr>
              <a:t>Zakharov</a:t>
            </a:r>
            <a:r>
              <a:rPr lang="en-US" sz="1400" dirty="0" smtClean="0">
                <a:solidFill>
                  <a:srgbClr val="3366FF"/>
                </a:solidFill>
              </a:rPr>
              <a:t>, JETP </a:t>
            </a:r>
            <a:r>
              <a:rPr lang="en-US" sz="1400" dirty="0" err="1" smtClean="0">
                <a:solidFill>
                  <a:srgbClr val="3366FF"/>
                </a:solidFill>
              </a:rPr>
              <a:t>Lett</a:t>
            </a:r>
            <a:r>
              <a:rPr lang="en-US" sz="1400" dirty="0" smtClean="0">
                <a:solidFill>
                  <a:srgbClr val="3366FF"/>
                </a:solidFill>
              </a:rPr>
              <a:t>. (2004)]</a:t>
            </a:r>
          </a:p>
        </p:txBody>
      </p:sp>
      <p:pic>
        <p:nvPicPr>
          <p:cNvPr id="31" name="Picture 6" descr="E:\Presentations\Misc_Plots\STAR_hardprob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7579" y="1890079"/>
            <a:ext cx="3448710" cy="226520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 bwMode="auto">
          <a:xfrm>
            <a:off x="3553390" y="3935364"/>
            <a:ext cx="352987" cy="190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7" descr="E:\Presentations\Misc_Plots\photon_f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899263">
            <a:off x="3297784" y="3652770"/>
            <a:ext cx="532115" cy="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C3AF7-8747-4DFE-884F-BCC6C2F8EB0A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	Back-Scattering Photons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Same diagrams and kinematics in QED: widely used to convert high energy electron beams into gamma-ray beams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E.g. HIGS and ALICE facilities</a:t>
            </a: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(~</a:t>
            </a:r>
            <a:r>
              <a:rPr lang="en-US" dirty="0" err="1" smtClean="0">
                <a:sym typeface="Symbol" pitchFamily="18" charset="2"/>
              </a:rPr>
              <a:t>eV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dirty="0" smtClean="0">
                <a:sym typeface="Symbol"/>
              </a:rPr>
              <a:t> + (~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e  (~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  + e</a:t>
            </a:r>
          </a:p>
          <a:p>
            <a:pPr lvl="1" eaLnBrk="1" hangingPunct="1"/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Here: </a:t>
            </a:r>
          </a:p>
          <a:p>
            <a:pPr lvl="1" eaLnBrk="1" hangingPunct="1"/>
            <a:r>
              <a:rPr lang="en-US" dirty="0" smtClean="0">
                <a:sym typeface="Symbol"/>
              </a:rPr>
              <a:t>(~T) g+ </a:t>
            </a:r>
            <a:r>
              <a:rPr lang="en-US" dirty="0" smtClean="0">
                <a:sym typeface="Symbol"/>
              </a:rPr>
              <a:t>(~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q </a:t>
            </a:r>
            <a:r>
              <a:rPr lang="en-US" dirty="0" smtClean="0">
                <a:sym typeface="Symbol"/>
              </a:rPr>
              <a:t> (~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 + q</a:t>
            </a:r>
          </a:p>
          <a:p>
            <a:pPr lvl="1" eaLnBrk="1" hangingPunct="1"/>
            <a:endParaRPr lang="en-US" dirty="0" smtClean="0">
              <a:sym typeface="Symbol"/>
            </a:endParaRPr>
          </a:p>
          <a:p>
            <a:pPr eaLnBrk="1" hangingPunct="1"/>
            <a:r>
              <a:rPr lang="en-US" dirty="0" smtClean="0">
                <a:sym typeface="Symbol"/>
              </a:rPr>
              <a:t>Yield for jet phase space distribution f and QGP with temp. T:</a:t>
            </a:r>
            <a:endParaRPr lang="en-US" dirty="0" smtClean="0">
              <a:sym typeface="Symbol" pitchFamily="18" charset="2"/>
            </a:endParaRPr>
          </a:p>
          <a:p>
            <a:pPr eaLnBrk="1" hangingPunct="1">
              <a:buNone/>
            </a:pPr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3110113" y="6190012"/>
            <a:ext cx="3730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3366FF"/>
                </a:solidFill>
              </a:rPr>
              <a:t>[RJF, </a:t>
            </a:r>
            <a:r>
              <a:rPr lang="en-US" sz="1400" dirty="0" err="1" smtClean="0">
                <a:solidFill>
                  <a:srgbClr val="3366FF"/>
                </a:solidFill>
              </a:rPr>
              <a:t>M</a:t>
            </a:r>
            <a:r>
              <a:rPr lang="en-US" sz="1400" dirty="0" err="1" smtClean="0">
                <a:solidFill>
                  <a:srgbClr val="3366FF"/>
                </a:solidFill>
                <a:cs typeface="Arial" charset="0"/>
              </a:rPr>
              <a:t>ü</a:t>
            </a:r>
            <a:r>
              <a:rPr lang="en-US" sz="1400" dirty="0" err="1" smtClean="0">
                <a:solidFill>
                  <a:srgbClr val="3366FF"/>
                </a:solidFill>
              </a:rPr>
              <a:t>ller</a:t>
            </a:r>
            <a:r>
              <a:rPr lang="en-US" sz="1400" dirty="0" smtClean="0">
                <a:solidFill>
                  <a:srgbClr val="3366FF"/>
                </a:solidFill>
              </a:rPr>
              <a:t> &amp; </a:t>
            </a:r>
            <a:r>
              <a:rPr lang="en-US" sz="1400" dirty="0" err="1" smtClean="0">
                <a:solidFill>
                  <a:srgbClr val="3366FF"/>
                </a:solidFill>
              </a:rPr>
              <a:t>Srivastava</a:t>
            </a:r>
            <a:r>
              <a:rPr lang="en-US" sz="1400" dirty="0" smtClean="0">
                <a:solidFill>
                  <a:srgbClr val="3366FF"/>
                </a:solidFill>
              </a:rPr>
              <a:t>, PRL 90 (2003)]</a:t>
            </a:r>
          </a:p>
        </p:txBody>
      </p:sp>
      <p:pic>
        <p:nvPicPr>
          <p:cNvPr id="30" name="Picture 29" descr="higs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680" y="2158052"/>
            <a:ext cx="4465320" cy="2796540"/>
          </a:xfrm>
          <a:prstGeom prst="rect">
            <a:avLst/>
          </a:prstGeom>
        </p:spPr>
      </p:pic>
      <p:graphicFrame>
        <p:nvGraphicFramePr>
          <p:cNvPr id="399375" name="Object 15"/>
          <p:cNvGraphicFramePr>
            <a:graphicFrameLocks noChangeAspect="1"/>
          </p:cNvGraphicFramePr>
          <p:nvPr/>
        </p:nvGraphicFramePr>
        <p:xfrm>
          <a:off x="975147" y="5396677"/>
          <a:ext cx="5270500" cy="717550"/>
        </p:xfrm>
        <a:graphic>
          <a:graphicData uri="http://schemas.openxmlformats.org/presentationml/2006/ole">
            <p:oleObj spid="_x0000_s117765" name="Equation" r:id="rId4" imgW="354312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4729" y="4178461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HIGS @ Duke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Measure Those Photons?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9595"/>
            <a:ext cx="5225970" cy="5072605"/>
          </a:xfrm>
        </p:spPr>
        <p:txBody>
          <a:bodyPr/>
          <a:lstStyle/>
          <a:p>
            <a:pPr eaLnBrk="1" hangingPunct="1"/>
            <a:r>
              <a:rPr lang="en-US" dirty="0" smtClean="0"/>
              <a:t>Inclusive yield and R</a:t>
            </a:r>
            <a:r>
              <a:rPr lang="en-US" baseline="-25000" dirty="0" smtClean="0"/>
              <a:t>AA</a:t>
            </a:r>
            <a:r>
              <a:rPr lang="en-US" dirty="0" smtClean="0"/>
              <a:t>: hopeless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Negative v</a:t>
            </a:r>
            <a:r>
              <a:rPr lang="en-US" baseline="-25000" dirty="0" smtClean="0"/>
              <a:t>2</a:t>
            </a:r>
            <a:r>
              <a:rPr lang="en-US" dirty="0" smtClean="0"/>
              <a:t> for jet-medium photons!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Expected signal too small for current experimental resolution.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54862"/>
            <a:ext cx="68008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" y="1485025"/>
            <a:ext cx="3738563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03462" y="3941812"/>
            <a:ext cx="45784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solidFill>
                  <a:srgbClr val="3366FF"/>
                </a:solidFill>
              </a:rPr>
              <a:t>[</a:t>
            </a:r>
            <a:r>
              <a:rPr lang="en-US" sz="1400" dirty="0" err="1">
                <a:solidFill>
                  <a:srgbClr val="3366FF"/>
                </a:solidFill>
              </a:rPr>
              <a:t>Turbide</a:t>
            </a:r>
            <a:r>
              <a:rPr lang="en-US" sz="1400" dirty="0">
                <a:solidFill>
                  <a:srgbClr val="3366FF"/>
                </a:solidFill>
              </a:rPr>
              <a:t>, Gale, </a:t>
            </a:r>
            <a:r>
              <a:rPr lang="en-US" sz="1400" dirty="0" err="1">
                <a:solidFill>
                  <a:srgbClr val="3366FF"/>
                </a:solidFill>
              </a:rPr>
              <a:t>Frodermann</a:t>
            </a:r>
            <a:r>
              <a:rPr lang="en-US" sz="1400" dirty="0">
                <a:solidFill>
                  <a:srgbClr val="3366FF"/>
                </a:solidFill>
              </a:rPr>
              <a:t> &amp; </a:t>
            </a:r>
            <a:r>
              <a:rPr lang="en-US" sz="1400" dirty="0" smtClean="0">
                <a:solidFill>
                  <a:srgbClr val="3366FF"/>
                </a:solidFill>
              </a:rPr>
              <a:t>Heinz, PRC 77  </a:t>
            </a:r>
            <a:r>
              <a:rPr lang="en-US" sz="1400" dirty="0">
                <a:solidFill>
                  <a:srgbClr val="3366FF"/>
                </a:solidFill>
              </a:rPr>
              <a:t>(2007)]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7903" y="3947237"/>
            <a:ext cx="4431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solidFill>
                  <a:srgbClr val="3366FF"/>
                </a:solidFill>
              </a:rPr>
              <a:t>[</a:t>
            </a:r>
            <a:r>
              <a:rPr lang="en-US" sz="1400" dirty="0" smtClean="0">
                <a:solidFill>
                  <a:srgbClr val="3366FF"/>
                </a:solidFill>
              </a:rPr>
              <a:t>Qin</a:t>
            </a:r>
            <a:r>
              <a:rPr lang="en-US" sz="1400" dirty="0">
                <a:solidFill>
                  <a:srgbClr val="3366FF"/>
                </a:solidFill>
              </a:rPr>
              <a:t>, </a:t>
            </a:r>
            <a:r>
              <a:rPr lang="en-US" sz="1400" dirty="0" err="1">
                <a:solidFill>
                  <a:srgbClr val="3366FF"/>
                </a:solidFill>
              </a:rPr>
              <a:t>Ruppert</a:t>
            </a:r>
            <a:r>
              <a:rPr lang="en-US" sz="1400" dirty="0">
                <a:solidFill>
                  <a:srgbClr val="3366FF"/>
                </a:solidFill>
              </a:rPr>
              <a:t>, Gale, </a:t>
            </a:r>
            <a:r>
              <a:rPr lang="en-US" sz="1400" dirty="0" err="1">
                <a:solidFill>
                  <a:srgbClr val="3366FF"/>
                </a:solidFill>
              </a:rPr>
              <a:t>Jeon</a:t>
            </a:r>
            <a:r>
              <a:rPr lang="en-US" sz="1400" dirty="0">
                <a:solidFill>
                  <a:srgbClr val="3366FF"/>
                </a:solidFill>
              </a:rPr>
              <a:t> &amp; </a:t>
            </a:r>
            <a:r>
              <a:rPr lang="en-US" sz="1400" dirty="0" smtClean="0">
                <a:solidFill>
                  <a:srgbClr val="3366FF"/>
                </a:solidFill>
              </a:rPr>
              <a:t>Moore, PRC 80 </a:t>
            </a:r>
            <a:r>
              <a:rPr lang="en-US" sz="1400" dirty="0">
                <a:solidFill>
                  <a:srgbClr val="3366FF"/>
                </a:solidFill>
              </a:rPr>
              <a:t>(2009)]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484737" y="1336275"/>
            <a:ext cx="1684338" cy="26114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65999" y="4762016"/>
            <a:ext cx="31458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FF"/>
                </a:solidFill>
              </a:rPr>
              <a:t>[</a:t>
            </a:r>
            <a:r>
              <a:rPr lang="en-US" sz="1400" dirty="0" err="1">
                <a:solidFill>
                  <a:srgbClr val="0000FF"/>
                </a:solidFill>
              </a:rPr>
              <a:t>Turbide</a:t>
            </a:r>
            <a:r>
              <a:rPr lang="en-US" sz="1400" dirty="0">
                <a:solidFill>
                  <a:srgbClr val="0000FF"/>
                </a:solidFill>
              </a:rPr>
              <a:t>, Gale &amp; </a:t>
            </a:r>
            <a:r>
              <a:rPr lang="en-US" sz="1400" dirty="0" smtClean="0">
                <a:solidFill>
                  <a:srgbClr val="0000FF"/>
                </a:solidFill>
              </a:rPr>
              <a:t>RJF, PRL 96 </a:t>
            </a:r>
            <a:r>
              <a:rPr lang="en-US" sz="1400" dirty="0">
                <a:solidFill>
                  <a:srgbClr val="0000FF"/>
                </a:solidFill>
              </a:rPr>
              <a:t>(2006)]</a:t>
            </a: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30" y="4433105"/>
            <a:ext cx="3459597" cy="24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93538" y="5952815"/>
            <a:ext cx="518545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solidFill>
                  <a:srgbClr val="0000FF"/>
                </a:solidFill>
              </a:rPr>
              <a:t>[</a:t>
            </a:r>
            <a:r>
              <a:rPr lang="en-US" sz="1400" dirty="0" err="1">
                <a:solidFill>
                  <a:srgbClr val="0000FF"/>
                </a:solidFill>
              </a:rPr>
              <a:t>Chatterjee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Frodermann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Heinz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</a:rPr>
              <a:t>Srivastava</a:t>
            </a:r>
            <a:r>
              <a:rPr lang="en-US" sz="1400" dirty="0" smtClean="0">
                <a:solidFill>
                  <a:srgbClr val="0000FF"/>
                </a:solidFill>
              </a:rPr>
              <a:t>, PRL 96 (2006)]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HP 2012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F070CB-3847-47B0-AC3D-D7DC5B54E49A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             Rainer Fries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Photon-Jet Correlations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Back-Scattering Photons: </a:t>
            </a:r>
          </a:p>
          <a:p>
            <a:pPr lvl="1" eaLnBrk="1" hangingPunct="1"/>
            <a:r>
              <a:rPr lang="en-US" dirty="0" smtClean="0"/>
              <a:t>Strong correlations of photon momentum and original jet momentum.</a:t>
            </a:r>
          </a:p>
          <a:p>
            <a:pPr lvl="1" eaLnBrk="1" hangingPunct="1"/>
            <a:r>
              <a:rPr lang="en-US" dirty="0" smtClean="0"/>
              <a:t>Strong correlation with away-side jet momentum.</a:t>
            </a:r>
          </a:p>
          <a:p>
            <a:pPr eaLnBrk="1" hangingPunct="1"/>
            <a:r>
              <a:rPr lang="en-US" dirty="0" smtClean="0"/>
              <a:t>Already lots of photon triggered jet/</a:t>
            </a:r>
            <a:r>
              <a:rPr lang="en-US" dirty="0" err="1" smtClean="0"/>
              <a:t>hadron</a:t>
            </a:r>
            <a:r>
              <a:rPr lang="en-US" dirty="0" smtClean="0"/>
              <a:t> measurements</a:t>
            </a:r>
          </a:p>
          <a:p>
            <a:pPr lvl="1" eaLnBrk="1" hangingPunct="1"/>
            <a:r>
              <a:rPr lang="en-US" dirty="0" smtClean="0"/>
              <a:t>Note: jet-medium photon dilute the correlation you need for measuring energy loss/modified fragmentation.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Strategy:</a:t>
            </a:r>
          </a:p>
          <a:p>
            <a:pPr lvl="1" eaLnBrk="1" hangingPunct="1"/>
            <a:r>
              <a:rPr lang="en-US" dirty="0" smtClean="0"/>
              <a:t>Use away-side jet as trigger</a:t>
            </a:r>
          </a:p>
          <a:p>
            <a:pPr lvl="1" eaLnBrk="1" hangingPunct="1"/>
            <a:r>
              <a:rPr lang="en-US" dirty="0" smtClean="0"/>
              <a:t>Compare to </a:t>
            </a:r>
            <a:r>
              <a:rPr lang="en-US" dirty="0" err="1" smtClean="0"/>
              <a:t>p+p</a:t>
            </a:r>
            <a:r>
              <a:rPr lang="en-US" dirty="0" smtClean="0"/>
              <a:t> to get rid of 					  prompt hard photons</a:t>
            </a:r>
          </a:p>
          <a:p>
            <a:pPr lvl="1" eaLnBrk="1" hangingPunct="1"/>
            <a:r>
              <a:rPr lang="en-US" dirty="0" smtClean="0"/>
              <a:t>No contamination by thermal + 				              pre-equilibrium photons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933" y="3848904"/>
            <a:ext cx="3900487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307226" y="3604692"/>
            <a:ext cx="5651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</a:rPr>
              <a:t>[Qin, </a:t>
            </a:r>
            <a:r>
              <a:rPr lang="en-US" sz="1400" dirty="0" err="1">
                <a:solidFill>
                  <a:srgbClr val="3366FF"/>
                </a:solidFill>
              </a:rPr>
              <a:t>Ruppert</a:t>
            </a:r>
            <a:r>
              <a:rPr lang="en-US" sz="1400" dirty="0">
                <a:solidFill>
                  <a:srgbClr val="3366FF"/>
                </a:solidFill>
              </a:rPr>
              <a:t>, Gale, </a:t>
            </a:r>
            <a:r>
              <a:rPr lang="en-US" sz="1400" dirty="0" err="1">
                <a:solidFill>
                  <a:srgbClr val="3366FF"/>
                </a:solidFill>
              </a:rPr>
              <a:t>Jeon</a:t>
            </a:r>
            <a:r>
              <a:rPr lang="en-US" sz="1400" dirty="0">
                <a:solidFill>
                  <a:srgbClr val="3366FF"/>
                </a:solidFill>
              </a:rPr>
              <a:t>, </a:t>
            </a:r>
            <a:r>
              <a:rPr lang="en-US" sz="1400" dirty="0" smtClean="0">
                <a:solidFill>
                  <a:srgbClr val="3366FF"/>
                </a:solidFill>
              </a:rPr>
              <a:t>Moore, EPJ C61 (2009); PRC 80 (2009</a:t>
            </a:r>
            <a:r>
              <a:rPr lang="en-US" sz="1400" dirty="0">
                <a:solidFill>
                  <a:srgbClr val="3366FF"/>
                </a:solidFill>
              </a:rPr>
              <a:t>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HP 2012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B6446-D732-4DFF-919A-56B88C2280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Rainer Fries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Jet-Triggered Photons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066"/>
            <a:ext cx="8281686" cy="4922134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Idealized picture: photons opposite a jet of fixed energy E in LO kinematics.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Important information stored in those photons: Scattering off individual gluons? Medium Temperature? Parton energy loss?</a:t>
            </a:r>
          </a:p>
          <a:p>
            <a:pPr eaLnBrk="1" hangingPunct="1"/>
            <a:r>
              <a:rPr lang="en-US" dirty="0" smtClean="0"/>
              <a:t>Is nature that kind? Have to account for finite trigger windows, kinematics beyond LO, etc.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508668" y="1944551"/>
            <a:ext cx="0" cy="2066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496093" y="3997986"/>
            <a:ext cx="264056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7951" y="3920982"/>
            <a:ext cx="0" cy="141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495377" y="2071869"/>
            <a:ext cx="139" cy="190044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44488" y="4010819"/>
            <a:ext cx="331218" cy="341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01622" y="3846117"/>
            <a:ext cx="465306" cy="341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baseline="30000" dirty="0" smtClean="0">
                <a:sym typeface="Symbol"/>
              </a:rPr>
              <a:t></a:t>
            </a:r>
            <a:endParaRPr lang="en-US" sz="1400" baseline="30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596687" y="2303902"/>
            <a:ext cx="1772949" cy="1617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87355" y="2029746"/>
            <a:ext cx="1269840" cy="341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Prompt hard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8371" y="2949876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Photon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fragmentation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2602616" y="3022601"/>
            <a:ext cx="767020" cy="9240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660445" y="3501661"/>
            <a:ext cx="1120820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 loss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1367" y="2693362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log 1/T</a:t>
            </a:r>
            <a:endParaRPr lang="en-US" sz="1400" baseline="300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38989" y="3588153"/>
            <a:ext cx="79865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3217722" y="2997844"/>
            <a:ext cx="0" cy="9606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402918" y="2939970"/>
            <a:ext cx="185195" cy="1030147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7488" y="284737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Blue: background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Red: back-scattering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9755" y="2888201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Back-Scattering (no energy loss)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92966" y="3978150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Back-Scattering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(with energy loss)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8" grpId="0"/>
      <p:bldP spid="49" grpId="0"/>
      <p:bldP spid="30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15201</TotalTime>
  <Words>924</Words>
  <Application>Microsoft Office PowerPoint</Application>
  <PresentationFormat>On-screen Show (4:3)</PresentationFormat>
  <Paragraphs>297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Myriad Web</vt:lpstr>
      <vt:lpstr>Wingdings</vt:lpstr>
      <vt:lpstr>Comic Sans MS</vt:lpstr>
      <vt:lpstr>Times</vt:lpstr>
      <vt:lpstr>Symbol</vt:lpstr>
      <vt:lpstr>Times New Roman</vt:lpstr>
      <vt:lpstr>Arial Rounded MT Bold</vt:lpstr>
      <vt:lpstr>Californian FB</vt:lpstr>
      <vt:lpstr>Pixel</vt:lpstr>
      <vt:lpstr>1_Pixel</vt:lpstr>
      <vt:lpstr>2_Pixel</vt:lpstr>
      <vt:lpstr>Equation</vt:lpstr>
      <vt:lpstr>Jet-Triggered Back-Scattering Photons for QGP Tomography</vt:lpstr>
      <vt:lpstr>Direct Photons in Heavy Ion Collisions</vt:lpstr>
      <vt:lpstr>Initial Hard Photons + Fragmentation</vt:lpstr>
      <vt:lpstr>Initial Hard Photons + Fragmentation</vt:lpstr>
      <vt:lpstr>Jet-Medium Photons</vt:lpstr>
      <vt:lpstr> Back-Scattering Photons</vt:lpstr>
      <vt:lpstr>How to Measure Those Photons? </vt:lpstr>
      <vt:lpstr>Photon-Jet Correlations</vt:lpstr>
      <vt:lpstr>Jet-Triggered Photons</vt:lpstr>
      <vt:lpstr>Jet-Triggered Photons: RHIC</vt:lpstr>
      <vt:lpstr>Jet-Triggered Photons: RHIC</vt:lpstr>
      <vt:lpstr>Jet-Triggered Photons: LHC</vt:lpstr>
      <vt:lpstr>Jet-Triggered Photons: LHC</vt:lpstr>
      <vt:lpstr>How To Search</vt:lpstr>
      <vt:lpstr>Conclusions</vt:lpstr>
      <vt:lpstr>Backup</vt:lpstr>
      <vt:lpstr>Inclusive Photon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</dc:title>
  <dc:creator>Rainer Fries</dc:creator>
  <cp:lastModifiedBy>Rainer</cp:lastModifiedBy>
  <cp:revision>241</cp:revision>
  <dcterms:created xsi:type="dcterms:W3CDTF">2005-01-24T00:23:19Z</dcterms:created>
  <dcterms:modified xsi:type="dcterms:W3CDTF">2012-07-01T10:41:01Z</dcterms:modified>
</cp:coreProperties>
</file>