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6" r:id="rId20"/>
    <p:sldId id="307" r:id="rId21"/>
    <p:sldId id="308" r:id="rId22"/>
    <p:sldId id="309" r:id="rId23"/>
    <p:sldId id="310" r:id="rId24"/>
    <p:sldId id="311" r:id="rId25"/>
    <p:sldId id="342" r:id="rId26"/>
    <p:sldId id="304" r:id="rId27"/>
    <p:sldId id="312" r:id="rId28"/>
    <p:sldId id="313" r:id="rId29"/>
    <p:sldId id="314" r:id="rId30"/>
    <p:sldId id="315" r:id="rId31"/>
    <p:sldId id="316" r:id="rId32"/>
    <p:sldId id="317" r:id="rId33"/>
    <p:sldId id="318" r:id="rId34"/>
    <p:sldId id="326" r:id="rId35"/>
    <p:sldId id="319" r:id="rId36"/>
    <p:sldId id="320" r:id="rId37"/>
    <p:sldId id="321" r:id="rId38"/>
    <p:sldId id="322" r:id="rId39"/>
    <p:sldId id="323" r:id="rId40"/>
    <p:sldId id="324" r:id="rId41"/>
    <p:sldId id="325"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1" r:id="rId56"/>
    <p:sldId id="34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5250" autoAdjust="0"/>
  </p:normalViewPr>
  <p:slideViewPr>
    <p:cSldViewPr snapToGrid="0">
      <p:cViewPr varScale="1">
        <p:scale>
          <a:sx n="79" d="100"/>
          <a:sy n="79" d="100"/>
        </p:scale>
        <p:origin x="129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11BD153-AB61-4B68-A313-B7D7CBB51C2D}"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22817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1BD153-AB61-4B68-A313-B7D7CBB51C2D}"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165175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11BD153-AB61-4B68-A313-B7D7CBB51C2D}"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105055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7955280" cy="663574"/>
          </a:xfrm>
        </p:spPr>
        <p:txBody>
          <a:bodyPr>
            <a:normAutofit/>
          </a:bodyPr>
          <a:lstStyle>
            <a:lvl1pPr>
              <a:defRPr sz="2800"/>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3" name="Content Placeholder 2"/>
          <p:cNvSpPr>
            <a:spLocks noGrp="1"/>
          </p:cNvSpPr>
          <p:nvPr>
            <p:ph idx="1"/>
          </p:nvPr>
        </p:nvSpPr>
        <p:spPr>
          <a:xfrm>
            <a:off x="548640" y="640080"/>
            <a:ext cx="7955280" cy="5355696"/>
          </a:xfrm>
        </p:spPr>
        <p:txBody>
          <a:bodyPr>
            <a:normAutofit/>
          </a:bodyPr>
          <a:lstStyle>
            <a:lvl1pPr>
              <a:defRPr sz="2200"/>
            </a:lvl1pPr>
            <a:lvl2pPr>
              <a:defRPr sz="2000"/>
            </a:lvl2pPr>
            <a:lvl3pPr>
              <a:defRPr sz="1800"/>
            </a:lvl3pPr>
            <a:lvl4pPr>
              <a:defRPr sz="1600"/>
            </a:lvl4pPr>
            <a:lvl5pPr>
              <a:defRPr sz="1600"/>
            </a:lvl5pPr>
          </a:lstStyle>
          <a:p>
            <a:pPr lvl="0"/>
            <a:r>
              <a:rPr lang="en-US" noProof="0" dirty="0" err="1" smtClean="0"/>
              <a:t>Modifica</a:t>
            </a:r>
            <a:r>
              <a:rPr lang="en-US" noProof="0" dirty="0" smtClean="0"/>
              <a:t> </a:t>
            </a:r>
            <a:r>
              <a:rPr lang="en-US" noProof="0" dirty="0" err="1" smtClean="0"/>
              <a:t>gli</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a:p>
            <a:pPr lvl="1"/>
            <a:r>
              <a:rPr lang="en-US" noProof="0" dirty="0" smtClean="0"/>
              <a:t>Secondo </a:t>
            </a:r>
            <a:r>
              <a:rPr lang="en-US" noProof="0" dirty="0" err="1" smtClean="0"/>
              <a:t>livello</a:t>
            </a:r>
            <a:endParaRPr lang="en-US" noProof="0" dirty="0" smtClean="0"/>
          </a:p>
          <a:p>
            <a:pPr lvl="2"/>
            <a:r>
              <a:rPr lang="en-US" noProof="0" dirty="0" err="1" smtClean="0"/>
              <a:t>Terzo</a:t>
            </a:r>
            <a:r>
              <a:rPr lang="en-US" noProof="0" dirty="0" smtClean="0"/>
              <a:t> </a:t>
            </a:r>
            <a:r>
              <a:rPr lang="en-US" noProof="0" dirty="0" err="1" smtClean="0"/>
              <a:t>livello</a:t>
            </a:r>
            <a:endParaRPr lang="en-US" noProof="0" dirty="0" smtClean="0"/>
          </a:p>
          <a:p>
            <a:pPr lvl="3"/>
            <a:r>
              <a:rPr lang="en-US" noProof="0" dirty="0" smtClean="0"/>
              <a:t>Quarto </a:t>
            </a:r>
            <a:r>
              <a:rPr lang="en-US" noProof="0" dirty="0" err="1" smtClean="0"/>
              <a:t>livello</a:t>
            </a:r>
            <a:endParaRPr lang="en-US" noProof="0" dirty="0" smtClean="0"/>
          </a:p>
          <a:p>
            <a:pPr lvl="4"/>
            <a:r>
              <a:rPr lang="en-US" noProof="0" dirty="0" smtClean="0"/>
              <a:t>Quinto </a:t>
            </a:r>
            <a:r>
              <a:rPr lang="en-US" noProof="0" dirty="0" err="1" smtClean="0"/>
              <a:t>livello</a:t>
            </a:r>
            <a:endParaRPr lang="en-US" noProof="0" dirty="0"/>
          </a:p>
        </p:txBody>
      </p:sp>
      <p:sp>
        <p:nvSpPr>
          <p:cNvPr id="4" name="Date Placeholder 3"/>
          <p:cNvSpPr>
            <a:spLocks noGrp="1"/>
          </p:cNvSpPr>
          <p:nvPr>
            <p:ph type="dt" sz="half" idx="10"/>
          </p:nvPr>
        </p:nvSpPr>
        <p:spPr/>
        <p:txBody>
          <a:bodyPr/>
          <a:lstStyle/>
          <a:p>
            <a:fld id="{F11BD153-AB61-4B68-A313-B7D7CBB51C2D}"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197399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F11BD153-AB61-4B68-A313-B7D7CBB51C2D}"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289325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11BD153-AB61-4B68-A313-B7D7CBB51C2D}"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112091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11BD153-AB61-4B68-A313-B7D7CBB51C2D}"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82208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11BD153-AB61-4B68-A313-B7D7CBB51C2D}"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96133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BD153-AB61-4B68-A313-B7D7CBB51C2D}"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153831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11BD153-AB61-4B68-A313-B7D7CBB51C2D}"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215952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11BD153-AB61-4B68-A313-B7D7CBB51C2D}"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E53A0-DF10-4A89-B703-2C94B74C412D}" type="slidenum">
              <a:rPr lang="en-US" smtClean="0"/>
              <a:t>‹N›</a:t>
            </a:fld>
            <a:endParaRPr lang="en-US"/>
          </a:p>
        </p:txBody>
      </p:sp>
    </p:spTree>
    <p:extLst>
      <p:ext uri="{BB962C8B-B14F-4D97-AF65-F5344CB8AC3E}">
        <p14:creationId xmlns:p14="http://schemas.microsoft.com/office/powerpoint/2010/main" val="340087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BD153-AB61-4B68-A313-B7D7CBB51C2D}" type="datetimeFigureOut">
              <a:rPr lang="en-US" smtClean="0"/>
              <a:t>5/10/2024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E53A0-DF10-4A89-B703-2C94B74C412D}" type="slidenum">
              <a:rPr lang="en-US" smtClean="0"/>
              <a:t>‹N›</a:t>
            </a:fld>
            <a:endParaRPr lang="en-US"/>
          </a:p>
        </p:txBody>
      </p:sp>
    </p:spTree>
    <p:extLst>
      <p:ext uri="{BB962C8B-B14F-4D97-AF65-F5344CB8AC3E}">
        <p14:creationId xmlns:p14="http://schemas.microsoft.com/office/powerpoint/2010/main" val="2328310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3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3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3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3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3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4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4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4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4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4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5" Type="http://schemas.openxmlformats.org/officeDocument/2006/relationships/image" Target="../media/image152.png"/><Relationship Id="rId4" Type="http://schemas.openxmlformats.org/officeDocument/2006/relationships/image" Target="../media/image151.png"/></Relationships>
</file>

<file path=ppt/slides/_rels/slide4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5" Type="http://schemas.openxmlformats.org/officeDocument/2006/relationships/image" Target="../media/image156.png"/><Relationship Id="rId4" Type="http://schemas.openxmlformats.org/officeDocument/2006/relationships/image" Target="../media/image155.png"/></Relationships>
</file>

<file path=ppt/slides/_rels/slide4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5" Type="http://schemas.openxmlformats.org/officeDocument/2006/relationships/image" Target="../media/image164.png"/><Relationship Id="rId4" Type="http://schemas.openxmlformats.org/officeDocument/2006/relationships/image" Target="../media/image163.png"/></Relationships>
</file>

<file path=ppt/slides/_rels/slide5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70.png"/></Relationships>
</file>

<file path=ppt/slides/_rels/slide54.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3.png"/><Relationship Id="rId3" Type="http://schemas.openxmlformats.org/officeDocument/2006/relationships/image" Target="../media/image173.png"/><Relationship Id="rId7" Type="http://schemas.openxmlformats.org/officeDocument/2006/relationships/image" Target="../media/image177.png"/><Relationship Id="rId12" Type="http://schemas.openxmlformats.org/officeDocument/2006/relationships/image" Target="../media/image182.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76.png"/><Relationship Id="rId11" Type="http://schemas.openxmlformats.org/officeDocument/2006/relationships/image" Target="../media/image181.png"/><Relationship Id="rId5" Type="http://schemas.openxmlformats.org/officeDocument/2006/relationships/image" Target="../media/image175.png"/><Relationship Id="rId10" Type="http://schemas.openxmlformats.org/officeDocument/2006/relationships/image" Target="../media/image180.png"/><Relationship Id="rId4" Type="http://schemas.openxmlformats.org/officeDocument/2006/relationships/image" Target="../media/image174.png"/><Relationship Id="rId9" Type="http://schemas.openxmlformats.org/officeDocument/2006/relationships/image" Target="../media/image179.png"/></Relationships>
</file>

<file path=ppt/slides/_rels/slide55.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3" Type="http://schemas.openxmlformats.org/officeDocument/2006/relationships/image" Target="../media/image186.png"/><Relationship Id="rId7" Type="http://schemas.openxmlformats.org/officeDocument/2006/relationships/image" Target="../media/image190.png"/><Relationship Id="rId12" Type="http://schemas.openxmlformats.org/officeDocument/2006/relationships/image" Target="../media/image195.png"/><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0" Type="http://schemas.openxmlformats.org/officeDocument/2006/relationships/image" Target="../media/image193.png"/><Relationship Id="rId4" Type="http://schemas.openxmlformats.org/officeDocument/2006/relationships/image" Target="../media/image187.png"/><Relationship Id="rId9" Type="http://schemas.openxmlformats.org/officeDocument/2006/relationships/image" Target="../media/image19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56773" y="2670464"/>
            <a:ext cx="5419436" cy="523220"/>
          </a:xfrm>
          <a:prstGeom prst="rect">
            <a:avLst/>
          </a:prstGeom>
          <a:noFill/>
        </p:spPr>
        <p:txBody>
          <a:bodyPr wrap="square" rtlCol="0">
            <a:spAutoFit/>
          </a:bodyPr>
          <a:lstStyle/>
          <a:p>
            <a:pPr algn="ctr"/>
            <a:r>
              <a:rPr lang="en-US" sz="2800" dirty="0" smtClean="0"/>
              <a:t>Update on ITS3 test </a:t>
            </a:r>
            <a:r>
              <a:rPr lang="en-US" sz="2800" smtClean="0"/>
              <a:t>beam analysis</a:t>
            </a:r>
            <a:endParaRPr lang="en-US" sz="2800" dirty="0"/>
          </a:p>
        </p:txBody>
      </p:sp>
    </p:spTree>
    <p:extLst>
      <p:ext uri="{BB962C8B-B14F-4D97-AF65-F5344CB8AC3E}">
        <p14:creationId xmlns:p14="http://schemas.microsoft.com/office/powerpoint/2010/main" val="143503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p:txBody>
          <a:bodyPr/>
          <a:lstStyle/>
          <a:p>
            <a:r>
              <a:rPr lang="en-US" dirty="0" smtClean="0"/>
              <a:t>To proceed with the second alignment the first alignment data are needed to be able to transform the hits in their sensor local frame</a:t>
            </a:r>
            <a:endParaRPr lang="en-US" dirty="0"/>
          </a:p>
        </p:txBody>
      </p:sp>
      <p:sp>
        <p:nvSpPr>
          <p:cNvPr id="4" name="Rettangolo 3"/>
          <p:cNvSpPr/>
          <p:nvPr/>
        </p:nvSpPr>
        <p:spPr>
          <a:xfrm>
            <a:off x="171450" y="1771650"/>
            <a:ext cx="4657725" cy="3970318"/>
          </a:xfrm>
          <a:prstGeom prst="rect">
            <a:avLst/>
          </a:prstGeom>
        </p:spPr>
        <p:txBody>
          <a:bodyPr wrap="square">
            <a:spAutoFit/>
          </a:bodyPr>
          <a:lstStyle/>
          <a:p>
            <a:r>
              <a:rPr lang="en-US" sz="1400" dirty="0"/>
              <a:t>[ALPIDE_0]</a:t>
            </a:r>
          </a:p>
          <a:p>
            <a:r>
              <a:rPr lang="en-US" sz="1400" dirty="0"/>
              <a:t>orientation = -0.096658deg,0.0261269deg,0.482201deg</a:t>
            </a:r>
          </a:p>
          <a:p>
            <a:r>
              <a:rPr lang="en-US" sz="1400" dirty="0"/>
              <a:t>position = 9.331um,6.744um,-</a:t>
            </a:r>
            <a:r>
              <a:rPr lang="en-US" sz="1400" dirty="0" smtClean="0"/>
              <a:t>100mm</a:t>
            </a:r>
            <a:endParaRPr lang="en-US" sz="1400" dirty="0"/>
          </a:p>
          <a:p>
            <a:r>
              <a:rPr lang="en-US" sz="1400" dirty="0"/>
              <a:t>[ALPIDE_1]</a:t>
            </a:r>
          </a:p>
          <a:p>
            <a:r>
              <a:rPr lang="en-US" sz="1400" dirty="0"/>
              <a:t>orientation = 0.0147823deg,-0.00435448deg,-0.145245deg</a:t>
            </a:r>
          </a:p>
          <a:p>
            <a:r>
              <a:rPr lang="en-US" sz="1400" dirty="0"/>
              <a:t>position = -952.535um,-93.781um,-</a:t>
            </a:r>
            <a:r>
              <a:rPr lang="en-US" sz="1400" dirty="0" smtClean="0"/>
              <a:t>75mm</a:t>
            </a:r>
            <a:endParaRPr lang="en-US" sz="1400" dirty="0"/>
          </a:p>
          <a:p>
            <a:r>
              <a:rPr lang="en-US" sz="1400" dirty="0"/>
              <a:t>[ALPIDE_2]</a:t>
            </a:r>
          </a:p>
          <a:p>
            <a:r>
              <a:rPr lang="en-US" sz="1400" dirty="0"/>
              <a:t>orientation = 0.00802141deg,0.00429718deg,-0.294443deg</a:t>
            </a:r>
          </a:p>
          <a:p>
            <a:r>
              <a:rPr lang="en-US" sz="1400" dirty="0"/>
              <a:t>position = -814.475um,106.285um,-</a:t>
            </a:r>
            <a:r>
              <a:rPr lang="en-US" sz="1400" dirty="0" smtClean="0"/>
              <a:t>50mm</a:t>
            </a:r>
            <a:endParaRPr lang="en-US" sz="1400" dirty="0"/>
          </a:p>
          <a:p>
            <a:r>
              <a:rPr lang="en-US" sz="1400" dirty="0"/>
              <a:t>[ALPIDE_3]</a:t>
            </a:r>
          </a:p>
          <a:p>
            <a:r>
              <a:rPr lang="en-US" sz="1400" dirty="0"/>
              <a:t>orientation = 0.0148396deg,-0.00836518deg,</a:t>
            </a:r>
            <a:r>
              <a:rPr lang="en-US" sz="1400" dirty="0">
                <a:solidFill>
                  <a:srgbClr val="FF0000"/>
                </a:solidFill>
              </a:rPr>
              <a:t>90.0387</a:t>
            </a:r>
            <a:r>
              <a:rPr lang="en-US" sz="1400" dirty="0"/>
              <a:t>deg</a:t>
            </a:r>
          </a:p>
          <a:p>
            <a:r>
              <a:rPr lang="en-US" sz="1400" dirty="0"/>
              <a:t>position = 910.03um,1.55357mm,-</a:t>
            </a:r>
            <a:r>
              <a:rPr lang="en-US" sz="1400" dirty="0" smtClean="0"/>
              <a:t>30mm</a:t>
            </a:r>
            <a:endParaRPr lang="en-US" sz="1400" dirty="0"/>
          </a:p>
          <a:p>
            <a:r>
              <a:rPr lang="en-US" sz="1400" dirty="0"/>
              <a:t>[ALPIDE_4]</a:t>
            </a:r>
          </a:p>
          <a:p>
            <a:r>
              <a:rPr lang="en-US" sz="1400" dirty="0"/>
              <a:t>orientation = 0.027903deg,1.48104deg,</a:t>
            </a:r>
            <a:r>
              <a:rPr lang="en-US" sz="1400" dirty="0">
                <a:solidFill>
                  <a:srgbClr val="FF0000"/>
                </a:solidFill>
              </a:rPr>
              <a:t>89.9099</a:t>
            </a:r>
            <a:r>
              <a:rPr lang="en-US" sz="1400" dirty="0"/>
              <a:t>deg</a:t>
            </a:r>
          </a:p>
          <a:p>
            <a:r>
              <a:rPr lang="en-US" sz="1400" dirty="0"/>
              <a:t>position = 1.1072mm,385.58um,-</a:t>
            </a:r>
            <a:r>
              <a:rPr lang="en-US" sz="1400" dirty="0" smtClean="0"/>
              <a:t>24mm</a:t>
            </a:r>
            <a:endParaRPr lang="en-US" sz="1400" dirty="0"/>
          </a:p>
          <a:p>
            <a:r>
              <a:rPr lang="en-US" sz="1400" dirty="0"/>
              <a:t>[ALPIDE_5]</a:t>
            </a:r>
          </a:p>
          <a:p>
            <a:r>
              <a:rPr lang="en-US" sz="1400" dirty="0"/>
              <a:t>orientation = -0.974659deg,2.48566deg,</a:t>
            </a:r>
            <a:r>
              <a:rPr lang="en-US" sz="1400" dirty="0">
                <a:solidFill>
                  <a:srgbClr val="FF0000"/>
                </a:solidFill>
              </a:rPr>
              <a:t>89.9272</a:t>
            </a:r>
            <a:r>
              <a:rPr lang="en-US" sz="1400" dirty="0"/>
              <a:t>deg</a:t>
            </a:r>
          </a:p>
          <a:p>
            <a:r>
              <a:rPr lang="en-US" sz="1400" dirty="0"/>
              <a:t>position = 826.939um,470.953um,-</a:t>
            </a:r>
            <a:r>
              <a:rPr lang="en-US" sz="1400" dirty="0" smtClean="0"/>
              <a:t>18mm</a:t>
            </a:r>
            <a:endParaRPr lang="en-US" sz="1400" dirty="0"/>
          </a:p>
        </p:txBody>
      </p:sp>
      <p:sp>
        <p:nvSpPr>
          <p:cNvPr id="5" name="Rettangolo 4"/>
          <p:cNvSpPr/>
          <p:nvPr/>
        </p:nvSpPr>
        <p:spPr>
          <a:xfrm>
            <a:off x="4716780" y="1771650"/>
            <a:ext cx="4293870" cy="3970318"/>
          </a:xfrm>
          <a:prstGeom prst="rect">
            <a:avLst/>
          </a:prstGeom>
        </p:spPr>
        <p:txBody>
          <a:bodyPr wrap="square">
            <a:spAutoFit/>
          </a:bodyPr>
          <a:lstStyle/>
          <a:p>
            <a:r>
              <a:rPr lang="en-US" sz="1400" dirty="0" smtClean="0"/>
              <a:t>[</a:t>
            </a:r>
            <a:r>
              <a:rPr lang="en-US" sz="1400" dirty="0"/>
              <a:t>ALPIDE_6]</a:t>
            </a:r>
          </a:p>
          <a:p>
            <a:r>
              <a:rPr lang="en-US" sz="1400" dirty="0"/>
              <a:t>orientation = 0.0591292deg,</a:t>
            </a:r>
            <a:r>
              <a:rPr lang="en-US" sz="1400" dirty="0">
                <a:solidFill>
                  <a:srgbClr val="FF0000"/>
                </a:solidFill>
              </a:rPr>
              <a:t>180.104</a:t>
            </a:r>
            <a:r>
              <a:rPr lang="en-US" sz="1400" dirty="0"/>
              <a:t>deg,</a:t>
            </a:r>
            <a:r>
              <a:rPr lang="en-US" sz="1400" dirty="0">
                <a:solidFill>
                  <a:srgbClr val="FF0000"/>
                </a:solidFill>
              </a:rPr>
              <a:t>90.9439</a:t>
            </a:r>
            <a:r>
              <a:rPr lang="en-US" sz="1400" dirty="0"/>
              <a:t>deg</a:t>
            </a:r>
          </a:p>
          <a:p>
            <a:r>
              <a:rPr lang="en-US" sz="1400" dirty="0"/>
              <a:t>position = -</a:t>
            </a:r>
            <a:r>
              <a:rPr lang="en-US" sz="1400" dirty="0" smtClean="0"/>
              <a:t>355.875um,1.23141mm,18mm</a:t>
            </a:r>
            <a:endParaRPr lang="en-US" sz="1400" dirty="0"/>
          </a:p>
          <a:p>
            <a:r>
              <a:rPr lang="en-US" sz="1400" dirty="0"/>
              <a:t>[ALPIDE_7]</a:t>
            </a:r>
          </a:p>
          <a:p>
            <a:r>
              <a:rPr lang="en-US" sz="1400" dirty="0"/>
              <a:t>orientation = -0.0609054deg,</a:t>
            </a:r>
            <a:r>
              <a:rPr lang="en-US" sz="1400" dirty="0">
                <a:solidFill>
                  <a:srgbClr val="FF0000"/>
                </a:solidFill>
              </a:rPr>
              <a:t>180.097</a:t>
            </a:r>
            <a:r>
              <a:rPr lang="en-US" sz="1400" dirty="0"/>
              <a:t>deg,</a:t>
            </a:r>
            <a:r>
              <a:rPr lang="en-US" sz="1400" dirty="0">
                <a:solidFill>
                  <a:srgbClr val="FF0000"/>
                </a:solidFill>
              </a:rPr>
              <a:t>90.762</a:t>
            </a:r>
            <a:r>
              <a:rPr lang="en-US" sz="1400" dirty="0"/>
              <a:t>deg</a:t>
            </a:r>
          </a:p>
          <a:p>
            <a:r>
              <a:rPr lang="en-US" sz="1400" dirty="0"/>
              <a:t>position = -</a:t>
            </a:r>
            <a:r>
              <a:rPr lang="en-US" sz="1400" dirty="0" smtClean="0"/>
              <a:t>648.574um,2.26835mm,24mm</a:t>
            </a:r>
            <a:endParaRPr lang="en-US" sz="1400" dirty="0"/>
          </a:p>
          <a:p>
            <a:r>
              <a:rPr lang="en-US" sz="1400" dirty="0"/>
              <a:t>[ALPIDE_8]</a:t>
            </a:r>
          </a:p>
          <a:p>
            <a:r>
              <a:rPr lang="en-US" sz="1400" dirty="0"/>
              <a:t>orientation = -0.00332316deg,</a:t>
            </a:r>
            <a:r>
              <a:rPr lang="en-US" sz="1400" dirty="0">
                <a:solidFill>
                  <a:srgbClr val="FF0000"/>
                </a:solidFill>
              </a:rPr>
              <a:t>180</a:t>
            </a:r>
            <a:r>
              <a:rPr lang="en-US" sz="1400" dirty="0"/>
              <a:t>deg,</a:t>
            </a:r>
            <a:r>
              <a:rPr lang="en-US" sz="1400" dirty="0">
                <a:solidFill>
                  <a:srgbClr val="FF0000"/>
                </a:solidFill>
              </a:rPr>
              <a:t>90.0485</a:t>
            </a:r>
            <a:r>
              <a:rPr lang="en-US" sz="1400" dirty="0"/>
              <a:t>deg</a:t>
            </a:r>
          </a:p>
          <a:p>
            <a:r>
              <a:rPr lang="en-US" sz="1400" dirty="0"/>
              <a:t>position = -</a:t>
            </a:r>
            <a:r>
              <a:rPr lang="en-US" sz="1400" dirty="0" smtClean="0"/>
              <a:t>104.285um,1.83396mm,30mm</a:t>
            </a:r>
            <a:endParaRPr lang="en-US" sz="1400" dirty="0"/>
          </a:p>
          <a:p>
            <a:r>
              <a:rPr lang="en-US" sz="1400" dirty="0"/>
              <a:t>[ALPIDE_9]</a:t>
            </a:r>
          </a:p>
          <a:p>
            <a:r>
              <a:rPr lang="en-US" sz="1400" dirty="0"/>
              <a:t>orientation = -0.0662339deg,0.111841deg,-0.5674deg</a:t>
            </a:r>
          </a:p>
          <a:p>
            <a:r>
              <a:rPr lang="en-US" sz="1400" dirty="0"/>
              <a:t>position = -</a:t>
            </a:r>
            <a:r>
              <a:rPr lang="en-US" sz="1400" dirty="0" smtClean="0"/>
              <a:t>2.48536mm,313.481um,50mm</a:t>
            </a:r>
            <a:endParaRPr lang="en-US" sz="1400" dirty="0"/>
          </a:p>
          <a:p>
            <a:r>
              <a:rPr lang="en-US" sz="1400" dirty="0"/>
              <a:t>[ALPIDE_10]</a:t>
            </a:r>
          </a:p>
          <a:p>
            <a:r>
              <a:rPr lang="en-US" sz="1400" dirty="0"/>
              <a:t>orientation = -0.0642286deg,0.120378deg,-0.55617deg</a:t>
            </a:r>
          </a:p>
          <a:p>
            <a:r>
              <a:rPr lang="en-US" sz="1400" dirty="0"/>
              <a:t>position = -</a:t>
            </a:r>
            <a:r>
              <a:rPr lang="en-US" sz="1400" dirty="0" smtClean="0"/>
              <a:t>2.89125mm,462.662um,75mm</a:t>
            </a:r>
            <a:endParaRPr lang="en-US" sz="1400" dirty="0"/>
          </a:p>
          <a:p>
            <a:r>
              <a:rPr lang="en-US" sz="1400" dirty="0"/>
              <a:t>[ALPIDE_11]</a:t>
            </a:r>
          </a:p>
          <a:p>
            <a:r>
              <a:rPr lang="en-US" sz="1400" dirty="0"/>
              <a:t>orientation = -0.0636556deg,0.132296deg,-0.510906deg</a:t>
            </a:r>
          </a:p>
          <a:p>
            <a:r>
              <a:rPr lang="en-US" sz="1400" dirty="0"/>
              <a:t>position = -3.55659mm,202.39um,100mm</a:t>
            </a:r>
          </a:p>
        </p:txBody>
      </p:sp>
      <p:sp>
        <p:nvSpPr>
          <p:cNvPr id="6" name="CasellaDiTesto 5"/>
          <p:cNvSpPr txBox="1"/>
          <p:nvPr/>
        </p:nvSpPr>
        <p:spPr>
          <a:xfrm>
            <a:off x="548640" y="5982915"/>
            <a:ext cx="7939288" cy="646331"/>
          </a:xfrm>
          <a:prstGeom prst="rect">
            <a:avLst/>
          </a:prstGeom>
          <a:noFill/>
        </p:spPr>
        <p:txBody>
          <a:bodyPr wrap="square" rtlCol="0">
            <a:spAutoFit/>
          </a:bodyPr>
          <a:lstStyle/>
          <a:p>
            <a:r>
              <a:rPr lang="en-US" dirty="0" smtClean="0"/>
              <a:t>The highlight rotations are needed to define the nominal </a:t>
            </a:r>
            <a:r>
              <a:rPr lang="en-US" dirty="0" smtClean="0"/>
              <a:t>position </a:t>
            </a:r>
            <a:r>
              <a:rPr lang="en-US" dirty="0" smtClean="0"/>
              <a:t>of the sensors, we don’t need it for the second alignment step</a:t>
            </a:r>
            <a:endParaRPr lang="en-US" dirty="0"/>
          </a:p>
        </p:txBody>
      </p:sp>
    </p:spTree>
    <p:extLst>
      <p:ext uri="{BB962C8B-B14F-4D97-AF65-F5344CB8AC3E}">
        <p14:creationId xmlns:p14="http://schemas.microsoft.com/office/powerpoint/2010/main" val="319248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p:txBody>
          <a:bodyPr/>
          <a:lstStyle/>
          <a:p>
            <a:r>
              <a:rPr lang="en-US" dirty="0" smtClean="0"/>
              <a:t>To proceed with the second alignment the first alignment data are needed to be able to transform the hits in their sensor local frame</a:t>
            </a:r>
            <a:endParaRPr lang="en-US" dirty="0"/>
          </a:p>
        </p:txBody>
      </p:sp>
      <p:sp>
        <p:nvSpPr>
          <p:cNvPr id="4" name="Rettangolo 3"/>
          <p:cNvSpPr/>
          <p:nvPr/>
        </p:nvSpPr>
        <p:spPr>
          <a:xfrm>
            <a:off x="792480" y="3347965"/>
            <a:ext cx="7467600" cy="3293209"/>
          </a:xfrm>
          <a:prstGeom prst="rect">
            <a:avLst/>
          </a:prstGeom>
        </p:spPr>
        <p:txBody>
          <a:bodyPr wrap="square">
            <a:spAutoFit/>
          </a:bodyPr>
          <a:lstStyle/>
          <a:p>
            <a:r>
              <a:rPr lang="en-US" sz="1600" dirty="0"/>
              <a:t>#Id	</a:t>
            </a:r>
            <a:r>
              <a:rPr lang="en-US" sz="1600" dirty="0" err="1"/>
              <a:t>Radi</a:t>
            </a:r>
            <a:r>
              <a:rPr lang="en-US" sz="1600" dirty="0"/>
              <a:t>[mm]	</a:t>
            </a:r>
            <a:r>
              <a:rPr lang="en-US" sz="1600" dirty="0" err="1"/>
              <a:t>Cx</a:t>
            </a:r>
            <a:r>
              <a:rPr lang="en-US" sz="1600" dirty="0"/>
              <a:t>[mm]	Cy[mm]	</a:t>
            </a:r>
            <a:r>
              <a:rPr lang="en-US" sz="1600" dirty="0" err="1"/>
              <a:t>Cz</a:t>
            </a:r>
            <a:r>
              <a:rPr lang="en-US" sz="1600" dirty="0"/>
              <a:t>[mm]	Rx[</a:t>
            </a:r>
            <a:r>
              <a:rPr lang="en-US" sz="1600" dirty="0" err="1"/>
              <a:t>deg</a:t>
            </a:r>
            <a:r>
              <a:rPr lang="en-US" sz="1600" dirty="0"/>
              <a:t>]	Ry[</a:t>
            </a:r>
            <a:r>
              <a:rPr lang="en-US" sz="1600" dirty="0" err="1"/>
              <a:t>deg</a:t>
            </a:r>
            <a:r>
              <a:rPr lang="en-US" sz="1600" dirty="0"/>
              <a:t>]	</a:t>
            </a:r>
            <a:r>
              <a:rPr lang="en-US" sz="1600" dirty="0" err="1"/>
              <a:t>Rz</a:t>
            </a:r>
            <a:r>
              <a:rPr lang="en-US" sz="1600" dirty="0"/>
              <a:t>[</a:t>
            </a:r>
            <a:r>
              <a:rPr lang="en-US" sz="1600" dirty="0" err="1"/>
              <a:t>deg</a:t>
            </a:r>
            <a:r>
              <a:rPr lang="en-US" sz="1600" dirty="0"/>
              <a:t>]</a:t>
            </a:r>
          </a:p>
          <a:p>
            <a:r>
              <a:rPr lang="en-US" sz="1600" dirty="0"/>
              <a:t>0	1e30	0.009	0.007	-100.000	-0.097	0.026	0.482</a:t>
            </a:r>
          </a:p>
          <a:p>
            <a:r>
              <a:rPr lang="en-US" sz="1600" dirty="0"/>
              <a:t>1	1e30	-0.952	-0.094	-75.000	0.015	-0.004	-0.145</a:t>
            </a:r>
          </a:p>
          <a:p>
            <a:r>
              <a:rPr lang="en-US" sz="1600" dirty="0"/>
              <a:t>2	1e30	-0.814	0.106	-50.000	0.008	0.004	-0.294</a:t>
            </a:r>
          </a:p>
          <a:p>
            <a:r>
              <a:rPr lang="en-US" sz="1600" dirty="0"/>
              <a:t>3	-30.0	0.910	1.554	0.000	0.015	-0.008	0.039</a:t>
            </a:r>
          </a:p>
          <a:p>
            <a:r>
              <a:rPr lang="en-US" sz="1600" dirty="0"/>
              <a:t>4	-24.0	1.107	0.386	0.000	0.028	1.481	-0.090</a:t>
            </a:r>
          </a:p>
          <a:p>
            <a:r>
              <a:rPr lang="en-US" sz="1600" dirty="0"/>
              <a:t>5	-18.0	0.827	0.471	0.000	-0.975	2.486	-0.073</a:t>
            </a:r>
          </a:p>
          <a:p>
            <a:r>
              <a:rPr lang="en-US" sz="1600" dirty="0"/>
              <a:t>6	18.0	-0.356	1.231	0.000	0.059	0.104	0.944</a:t>
            </a:r>
          </a:p>
          <a:p>
            <a:r>
              <a:rPr lang="en-US" sz="1600" dirty="0"/>
              <a:t>7	24.0	-0.649	2.268	0.000	-0.061	0.097	0.762</a:t>
            </a:r>
          </a:p>
          <a:p>
            <a:r>
              <a:rPr lang="en-US" sz="1600" dirty="0"/>
              <a:t>8	30.0	-0.104	1.834	0.000	-0.003	0.000	0.048</a:t>
            </a:r>
          </a:p>
          <a:p>
            <a:r>
              <a:rPr lang="en-US" sz="1600" dirty="0"/>
              <a:t>9	1e30	-2.485	0.313	50.000	-0.066	0.112	-0.567</a:t>
            </a:r>
          </a:p>
          <a:p>
            <a:r>
              <a:rPr lang="en-US" sz="1600" dirty="0"/>
              <a:t>10	1e30	-2.891	0.463	75.000	-0.064	0.120	-0.556</a:t>
            </a:r>
          </a:p>
          <a:p>
            <a:r>
              <a:rPr lang="en-US" sz="1600" dirty="0"/>
              <a:t>11	1e30	-3.557	0.202	100.000	-0.064	0.132	-0.511</a:t>
            </a:r>
          </a:p>
        </p:txBody>
      </p:sp>
      <p:sp>
        <p:nvSpPr>
          <p:cNvPr id="6" name="CasellaDiTesto 5"/>
          <p:cNvSpPr txBox="1"/>
          <p:nvPr/>
        </p:nvSpPr>
        <p:spPr>
          <a:xfrm>
            <a:off x="548640" y="1573525"/>
            <a:ext cx="8052435" cy="1754326"/>
          </a:xfrm>
          <a:prstGeom prst="rect">
            <a:avLst/>
          </a:prstGeom>
          <a:noFill/>
        </p:spPr>
        <p:txBody>
          <a:bodyPr wrap="square" rtlCol="0">
            <a:spAutoFit/>
          </a:bodyPr>
          <a:lstStyle/>
          <a:p>
            <a:r>
              <a:rPr lang="en-US" dirty="0" smtClean="0"/>
              <a:t>A new custom data format has been adopted, it should be equivalent to the previous data positioning apart from the rotation for the nominal positioning. </a:t>
            </a:r>
            <a:br>
              <a:rPr lang="en-US" dirty="0" smtClean="0"/>
            </a:br>
            <a:r>
              <a:rPr lang="en-US" dirty="0" smtClean="0"/>
              <a:t>Note: </a:t>
            </a:r>
          </a:p>
          <a:p>
            <a:pPr marL="285750" indent="-285750">
              <a:buFont typeface="Arial" panose="020B0604020202020204" pitchFamily="34" charset="0"/>
              <a:buChar char="•"/>
            </a:pPr>
            <a:r>
              <a:rPr lang="en-US" dirty="0" smtClean="0"/>
              <a:t>1e30 default value to flag the flat layers</a:t>
            </a:r>
          </a:p>
          <a:p>
            <a:pPr marL="285750" indent="-285750">
              <a:buFont typeface="Arial" panose="020B0604020202020204" pitchFamily="34" charset="0"/>
              <a:buChar char="•"/>
            </a:pPr>
            <a:r>
              <a:rPr lang="en-US" dirty="0" smtClean="0"/>
              <a:t>position step of 1um</a:t>
            </a:r>
          </a:p>
          <a:p>
            <a:pPr marL="285750" indent="-285750">
              <a:buFont typeface="Arial" panose="020B0604020202020204" pitchFamily="34" charset="0"/>
              <a:buChar char="•"/>
            </a:pPr>
            <a:r>
              <a:rPr lang="en-US" dirty="0" smtClean="0"/>
              <a:t>Rotation step of 1°/1000 </a:t>
            </a:r>
            <a:endParaRPr lang="en-US" dirty="0"/>
          </a:p>
        </p:txBody>
      </p:sp>
    </p:spTree>
    <p:extLst>
      <p:ext uri="{BB962C8B-B14F-4D97-AF65-F5344CB8AC3E}">
        <p14:creationId xmlns:p14="http://schemas.microsoft.com/office/powerpoint/2010/main" val="2981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a:xfrm>
            <a:off x="548640" y="640080"/>
            <a:ext cx="7955280" cy="5355696"/>
          </a:xfrm>
        </p:spPr>
        <p:txBody>
          <a:bodyPr/>
          <a:lstStyle/>
          <a:p>
            <a:pPr marL="0" indent="0">
              <a:buNone/>
            </a:pPr>
            <a:r>
              <a:rPr lang="en-US" dirty="0"/>
              <a:t>Check of the invers transformation</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138525"/>
            <a:ext cx="4045058" cy="274320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1143000"/>
            <a:ext cx="4045058" cy="274320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3931920"/>
            <a:ext cx="4045058" cy="2743200"/>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0" y="3931920"/>
            <a:ext cx="4045058" cy="2743200"/>
          </a:xfrm>
          <a:prstGeom prst="rect">
            <a:avLst/>
          </a:prstGeom>
          <a:ln w="25400">
            <a:solidFill>
              <a:srgbClr val="FFC000"/>
            </a:solidFill>
          </a:ln>
        </p:spPr>
      </p:pic>
      <p:sp>
        <p:nvSpPr>
          <p:cNvPr id="10" name="CasellaDiTesto 9"/>
          <p:cNvSpPr txBox="1"/>
          <p:nvPr/>
        </p:nvSpPr>
        <p:spPr>
          <a:xfrm>
            <a:off x="2368409" y="2667801"/>
            <a:ext cx="2225289" cy="584775"/>
          </a:xfrm>
          <a:prstGeom prst="rect">
            <a:avLst/>
          </a:prstGeom>
          <a:noFill/>
        </p:spPr>
        <p:txBody>
          <a:bodyPr wrap="none" rtlCol="0">
            <a:spAutoFit/>
          </a:bodyPr>
          <a:lstStyle/>
          <a:p>
            <a:r>
              <a:rPr lang="en-US" sz="1600" dirty="0" smtClean="0"/>
              <a:t>Blue: chip nominal limits</a:t>
            </a:r>
          </a:p>
          <a:p>
            <a:r>
              <a:rPr lang="en-US" sz="1600" dirty="0" smtClean="0"/>
              <a:t>Red: flat layers jigs limits</a:t>
            </a:r>
            <a:endParaRPr lang="en-US" sz="1600" dirty="0"/>
          </a:p>
        </p:txBody>
      </p:sp>
      <p:cxnSp>
        <p:nvCxnSpPr>
          <p:cNvPr id="12" name="Connettore 2 11"/>
          <p:cNvCxnSpPr/>
          <p:nvPr/>
        </p:nvCxnSpPr>
        <p:spPr>
          <a:xfrm flipH="1" flipV="1">
            <a:off x="1990725" y="2181226"/>
            <a:ext cx="533400" cy="48657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flipV="1">
            <a:off x="1738103" y="2232562"/>
            <a:ext cx="786022" cy="7276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21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a:xfrm>
            <a:off x="548640" y="640080"/>
            <a:ext cx="7955280" cy="5355696"/>
          </a:xfrm>
        </p:spPr>
        <p:txBody>
          <a:bodyPr/>
          <a:lstStyle/>
          <a:p>
            <a:pPr marL="0" indent="0">
              <a:buNone/>
            </a:pPr>
            <a:r>
              <a:rPr lang="en-US" dirty="0"/>
              <a:t>Check of the invers transformation</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138525"/>
            <a:ext cx="4045057" cy="2743200"/>
          </a:xfrm>
          <a:prstGeom prst="rect">
            <a:avLst/>
          </a:prstGeom>
          <a:ln w="25400">
            <a:solidFill>
              <a:srgbClr val="FF0000"/>
            </a:solidFill>
          </a:ln>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1143000"/>
            <a:ext cx="4045057" cy="2743200"/>
          </a:xfrm>
          <a:prstGeom prst="rect">
            <a:avLst/>
          </a:prstGeom>
          <a:ln w="25400">
            <a:solidFill>
              <a:srgbClr val="FF0000"/>
            </a:solidFill>
          </a:ln>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3931920"/>
            <a:ext cx="4045057" cy="2743200"/>
          </a:xfrm>
          <a:prstGeom prst="rect">
            <a:avLst/>
          </a:prstGeom>
          <a:ln w="25400">
            <a:solidFill>
              <a:srgbClr val="FFC000"/>
            </a:solidFill>
          </a:ln>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0" y="3931920"/>
            <a:ext cx="4045057" cy="2743200"/>
          </a:xfrm>
          <a:prstGeom prst="rect">
            <a:avLst/>
          </a:prstGeom>
          <a:ln w="25400">
            <a:solidFill>
              <a:srgbClr val="FFC000"/>
            </a:solidFill>
          </a:ln>
        </p:spPr>
      </p:pic>
    </p:spTree>
    <p:extLst>
      <p:ext uri="{BB962C8B-B14F-4D97-AF65-F5344CB8AC3E}">
        <p14:creationId xmlns:p14="http://schemas.microsoft.com/office/powerpoint/2010/main" val="363825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a:xfrm>
            <a:off x="548640" y="640080"/>
            <a:ext cx="7955280" cy="5355696"/>
          </a:xfrm>
        </p:spPr>
        <p:txBody>
          <a:bodyPr/>
          <a:lstStyle/>
          <a:p>
            <a:pPr marL="0" indent="0">
              <a:buNone/>
            </a:pPr>
            <a:r>
              <a:rPr lang="en-US" dirty="0"/>
              <a:t>Check of the invers transformation</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138525"/>
            <a:ext cx="4045057" cy="2743199"/>
          </a:xfrm>
          <a:prstGeom prst="rect">
            <a:avLst/>
          </a:prstGeom>
          <a:ln w="25400">
            <a:solidFill>
              <a:srgbClr val="FFC000"/>
            </a:solidFill>
          </a:ln>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1143000"/>
            <a:ext cx="4045057" cy="2743199"/>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3931920"/>
            <a:ext cx="4045057" cy="2743199"/>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0" y="3931920"/>
            <a:ext cx="4045057" cy="2743199"/>
          </a:xfrm>
          <a:prstGeom prst="rect">
            <a:avLst/>
          </a:prstGeom>
        </p:spPr>
      </p:pic>
    </p:spTree>
    <p:extLst>
      <p:ext uri="{BB962C8B-B14F-4D97-AF65-F5344CB8AC3E}">
        <p14:creationId xmlns:p14="http://schemas.microsoft.com/office/powerpoint/2010/main" val="359997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a:xfrm>
            <a:off x="548640" y="822960"/>
            <a:ext cx="7955280" cy="5615940"/>
          </a:xfrm>
        </p:spPr>
        <p:txBody>
          <a:bodyPr>
            <a:normAutofit fontScale="92500"/>
          </a:bodyPr>
          <a:lstStyle/>
          <a:p>
            <a:pPr marL="0" indent="0">
              <a:buNone/>
            </a:pPr>
            <a:r>
              <a:rPr lang="en-US" dirty="0" smtClean="0"/>
              <a:t>It seems that the inverse transformations are not very well </a:t>
            </a:r>
            <a:br>
              <a:rPr lang="en-US" dirty="0" smtClean="0"/>
            </a:br>
            <a:r>
              <a:rPr lang="en-US" dirty="0" smtClean="0"/>
              <a:t>(why? Have the all bent layers been included in the alignment from beginning?):</a:t>
            </a:r>
          </a:p>
          <a:p>
            <a:r>
              <a:rPr lang="en-US" dirty="0" smtClean="0"/>
              <a:t>Some of the bent layer have a residual rotations</a:t>
            </a:r>
          </a:p>
          <a:p>
            <a:r>
              <a:rPr lang="en-US" dirty="0" smtClean="0"/>
              <a:t>Almost all the bent layers have some shift</a:t>
            </a:r>
          </a:p>
          <a:p>
            <a:r>
              <a:rPr lang="en-US" dirty="0" smtClean="0"/>
              <a:t>There are even some problems with the flat layers</a:t>
            </a:r>
          </a:p>
          <a:p>
            <a:pPr marL="0" indent="0">
              <a:buNone/>
            </a:pPr>
            <a:r>
              <a:rPr lang="en-US" dirty="0" smtClean="0"/>
              <a:t>The problems with the bent layers have to fixes because the applying rotations starting form a not well centered configuration cause wrong positioning that can be solved by the alignment procedure (The hit radius is calculated by their positon when they are in the sensor frame).</a:t>
            </a:r>
          </a:p>
          <a:p>
            <a:pPr marL="0" indent="0">
              <a:buNone/>
            </a:pPr>
            <a:r>
              <a:rPr lang="en-US" dirty="0" smtClean="0"/>
              <a:t>The problems with fat layers can be neglected because they not sensible to the same issue and the alignment can find a solution.</a:t>
            </a:r>
          </a:p>
          <a:p>
            <a:pPr marL="0" indent="0">
              <a:buNone/>
            </a:pPr>
            <a:endParaRPr lang="en-US" dirty="0" smtClean="0"/>
          </a:p>
          <a:p>
            <a:pPr marL="0" indent="0">
              <a:buNone/>
            </a:pPr>
            <a:r>
              <a:rPr lang="en-US" dirty="0" smtClean="0"/>
              <a:t>A fixing on the starting transformation is needed:</a:t>
            </a:r>
          </a:p>
          <a:p>
            <a:r>
              <a:rPr lang="en-US" dirty="0" smtClean="0"/>
              <a:t>The fix was done by hand, by correcting the rotation and the position and by checking the hits distributions, e.g. for some bent layers:</a:t>
            </a:r>
          </a:p>
        </p:txBody>
      </p:sp>
    </p:spTree>
    <p:extLst>
      <p:ext uri="{BB962C8B-B14F-4D97-AF65-F5344CB8AC3E}">
        <p14:creationId xmlns:p14="http://schemas.microsoft.com/office/powerpoint/2010/main" val="156476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a:xfrm>
            <a:off x="548640" y="640080"/>
            <a:ext cx="7955280" cy="5355696"/>
          </a:xfrm>
        </p:spPr>
        <p:txBody>
          <a:bodyPr/>
          <a:lstStyle/>
          <a:p>
            <a:pPr marL="0" indent="0">
              <a:buNone/>
            </a:pPr>
            <a:r>
              <a:rPr lang="en-US" dirty="0"/>
              <a:t>Check of the invers </a:t>
            </a:r>
            <a:r>
              <a:rPr lang="en-US" dirty="0" smtClean="0"/>
              <a:t>transformation (layers 5-8 after corrections)</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138525"/>
            <a:ext cx="4045057" cy="2743199"/>
          </a:xfrm>
          <a:prstGeom prst="rect">
            <a:avLst/>
          </a:prstGeom>
          <a:ln w="25400">
            <a:noFill/>
          </a:ln>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1143000"/>
            <a:ext cx="4045057" cy="2743199"/>
          </a:xfrm>
          <a:prstGeom prst="rect">
            <a:avLst/>
          </a:prstGeom>
          <a:ln w="25400">
            <a:noFill/>
          </a:ln>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3931920"/>
            <a:ext cx="4045057" cy="2743199"/>
          </a:xfrm>
          <a:prstGeom prst="rect">
            <a:avLst/>
          </a:prstGeom>
          <a:ln w="25400">
            <a:noFill/>
          </a:ln>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0" y="3931920"/>
            <a:ext cx="4045057" cy="2743199"/>
          </a:xfrm>
          <a:prstGeom prst="rect">
            <a:avLst/>
          </a:prstGeom>
          <a:ln w="25400">
            <a:noFill/>
          </a:ln>
        </p:spPr>
      </p:pic>
    </p:spTree>
    <p:extLst>
      <p:ext uri="{BB962C8B-B14F-4D97-AF65-F5344CB8AC3E}">
        <p14:creationId xmlns:p14="http://schemas.microsoft.com/office/powerpoint/2010/main" val="259312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 check</a:t>
            </a:r>
          </a:p>
        </p:txBody>
      </p:sp>
      <p:sp>
        <p:nvSpPr>
          <p:cNvPr id="3" name="Segnaposto contenuto 2"/>
          <p:cNvSpPr>
            <a:spLocks noGrp="1"/>
          </p:cNvSpPr>
          <p:nvPr>
            <p:ph idx="1"/>
          </p:nvPr>
        </p:nvSpPr>
        <p:spPr>
          <a:xfrm>
            <a:off x="139065" y="1590480"/>
            <a:ext cx="1870710" cy="405344"/>
          </a:xfrm>
        </p:spPr>
        <p:txBody>
          <a:bodyPr/>
          <a:lstStyle/>
          <a:p>
            <a:pPr marL="0" indent="0">
              <a:buNone/>
            </a:pPr>
            <a:r>
              <a:rPr lang="it-IT" dirty="0" smtClean="0"/>
              <a:t>Form Cory:</a:t>
            </a:r>
            <a:endParaRPr lang="en-US" dirty="0"/>
          </a:p>
        </p:txBody>
      </p:sp>
      <p:sp>
        <p:nvSpPr>
          <p:cNvPr id="4" name="Rettangolo 3"/>
          <p:cNvSpPr/>
          <p:nvPr/>
        </p:nvSpPr>
        <p:spPr>
          <a:xfrm>
            <a:off x="1792605" y="549274"/>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a:t>Rz</a:t>
            </a:r>
            <a:r>
              <a:rPr lang="en-US" sz="1400" dirty="0"/>
              <a:t>[</a:t>
            </a:r>
            <a:r>
              <a:rPr lang="en-US" sz="1400" dirty="0" err="1"/>
              <a:t>deg</a:t>
            </a:r>
            <a:r>
              <a:rPr lang="en-US" sz="1400" dirty="0"/>
              <a:t>]</a:t>
            </a:r>
          </a:p>
          <a:p>
            <a:r>
              <a:rPr lang="en-US" sz="1400" dirty="0"/>
              <a:t>0	1e30	0.009	0.007	-100.000	-0.097	0.026	0.482</a:t>
            </a:r>
          </a:p>
          <a:p>
            <a:r>
              <a:rPr lang="en-US" sz="1400" dirty="0"/>
              <a:t>1	1e30	-0.952	-0.094	-75.000	0.015	-0.004	-0.145</a:t>
            </a:r>
          </a:p>
          <a:p>
            <a:r>
              <a:rPr lang="en-US" sz="1400" dirty="0"/>
              <a:t>2	1e30	-0.814	0.106	-50.000	0.008	0.004	-0.294</a:t>
            </a:r>
          </a:p>
          <a:p>
            <a:r>
              <a:rPr lang="en-US" sz="1400" dirty="0"/>
              <a:t>3	-30.0	0.910	1.554	0.000	0.015	-0.008	0.039</a:t>
            </a:r>
          </a:p>
          <a:p>
            <a:r>
              <a:rPr lang="en-US" sz="1400" dirty="0"/>
              <a:t>4	-24.0	1.107	0.386	0.000	0.028	1.481	-0.090</a:t>
            </a:r>
          </a:p>
          <a:p>
            <a:r>
              <a:rPr lang="en-US" sz="1400" dirty="0"/>
              <a:t>5	-18.0	0.827	0.471	0.000	-0.975	2.486	-0.073</a:t>
            </a:r>
          </a:p>
          <a:p>
            <a:r>
              <a:rPr lang="en-US" sz="1400" dirty="0"/>
              <a:t>6	18.0	-0.356	1.231	0.000	0.059	0.104	0.944</a:t>
            </a:r>
          </a:p>
          <a:p>
            <a:r>
              <a:rPr lang="en-US" sz="1400" dirty="0"/>
              <a:t>7	24.0	-0.649	2.268	0.000	-0.061	0.097	0.762</a:t>
            </a:r>
          </a:p>
          <a:p>
            <a:r>
              <a:rPr lang="en-US" sz="1400" dirty="0"/>
              <a:t>8	30.0	-0.104	1.834	0.000	-0.003	0.000	0.048</a:t>
            </a:r>
          </a:p>
          <a:p>
            <a:r>
              <a:rPr lang="en-US" sz="1400" dirty="0"/>
              <a:t>9	1e30	-2.485	0.313	50.000	-0.066	0.112	-0.567</a:t>
            </a:r>
          </a:p>
          <a:p>
            <a:r>
              <a:rPr lang="en-US" sz="1400" dirty="0"/>
              <a:t>10	1e30	-2.891	0.463	75.000	-0.064	0.120	-0.556</a:t>
            </a:r>
          </a:p>
          <a:p>
            <a:r>
              <a:rPr lang="en-US" sz="1400" dirty="0"/>
              <a:t>11	1e30	-3.557	0.202	100.000	-0.064	0.132	-0.511</a:t>
            </a:r>
          </a:p>
        </p:txBody>
      </p:sp>
      <p:sp>
        <p:nvSpPr>
          <p:cNvPr id="7" name="Rettangolo 6"/>
          <p:cNvSpPr/>
          <p:nvPr/>
        </p:nvSpPr>
        <p:spPr>
          <a:xfrm>
            <a:off x="1792605" y="3663949"/>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a:t>Rz</a:t>
            </a:r>
            <a:r>
              <a:rPr lang="en-US" sz="1400" dirty="0"/>
              <a:t>[</a:t>
            </a:r>
            <a:r>
              <a:rPr lang="en-US" sz="1400" dirty="0" err="1"/>
              <a:t>deg</a:t>
            </a:r>
            <a:r>
              <a:rPr lang="en-US" sz="1400" dirty="0"/>
              <a:t>]</a:t>
            </a:r>
          </a:p>
          <a:p>
            <a:r>
              <a:rPr lang="en-US" sz="1400" dirty="0"/>
              <a:t>0	1e30	0.009	0.007	-100.000	-0.097	0.026	0.482</a:t>
            </a:r>
          </a:p>
          <a:p>
            <a:r>
              <a:rPr lang="en-US" sz="1400" dirty="0"/>
              <a:t>1	1e30	-0.952	-0.094	-75.000	0.015	-0.004	-0.145</a:t>
            </a:r>
          </a:p>
          <a:p>
            <a:r>
              <a:rPr lang="en-US" sz="1400" dirty="0"/>
              <a:t>2	1e30	-0.814	0.106	-50.000	0.008	0.004	-0.294</a:t>
            </a:r>
          </a:p>
          <a:p>
            <a:r>
              <a:rPr lang="en-US" sz="1400" dirty="0"/>
              <a:t>3	-30.0	0.910	1.554	0.000	0.015	</a:t>
            </a:r>
            <a:r>
              <a:rPr lang="en-US" sz="1400" dirty="0">
                <a:solidFill>
                  <a:srgbClr val="FF0000"/>
                </a:solidFill>
              </a:rPr>
              <a:t>0.015</a:t>
            </a:r>
            <a:r>
              <a:rPr lang="en-US" sz="1400" dirty="0"/>
              <a:t>	0.039</a:t>
            </a:r>
          </a:p>
          <a:p>
            <a:r>
              <a:rPr lang="en-US" sz="1400" dirty="0"/>
              <a:t>4	-24.0	1.107	</a:t>
            </a:r>
            <a:r>
              <a:rPr lang="en-US" sz="1400" dirty="0">
                <a:solidFill>
                  <a:srgbClr val="FF0000"/>
                </a:solidFill>
              </a:rPr>
              <a:t>1.000</a:t>
            </a:r>
            <a:r>
              <a:rPr lang="en-US" sz="1400" dirty="0"/>
              <a:t>	0.000	0.028	</a:t>
            </a:r>
            <a:r>
              <a:rPr lang="en-US" sz="1400" dirty="0">
                <a:solidFill>
                  <a:srgbClr val="FF0000"/>
                </a:solidFill>
              </a:rPr>
              <a:t>0.020</a:t>
            </a:r>
            <a:r>
              <a:rPr lang="en-US" sz="1400" dirty="0"/>
              <a:t>	-0.090</a:t>
            </a:r>
          </a:p>
          <a:p>
            <a:r>
              <a:rPr lang="en-US" sz="1400" dirty="0"/>
              <a:t>5	-18.0	0.827	</a:t>
            </a:r>
            <a:r>
              <a:rPr lang="en-US" sz="1400" dirty="0">
                <a:solidFill>
                  <a:srgbClr val="FF0000"/>
                </a:solidFill>
              </a:rPr>
              <a:t>1.271</a:t>
            </a:r>
            <a:r>
              <a:rPr lang="en-US" sz="1400" dirty="0"/>
              <a:t>	0.000	-0.975	</a:t>
            </a:r>
            <a:r>
              <a:rPr lang="en-US" sz="1400" dirty="0">
                <a:solidFill>
                  <a:srgbClr val="FF0000"/>
                </a:solidFill>
              </a:rPr>
              <a:t>-0.970</a:t>
            </a:r>
            <a:r>
              <a:rPr lang="en-US" sz="1400" dirty="0"/>
              <a:t>	-0.073</a:t>
            </a:r>
          </a:p>
          <a:p>
            <a:r>
              <a:rPr lang="en-US" sz="1400" dirty="0"/>
              <a:t>6	18.0	-0.356	</a:t>
            </a:r>
            <a:r>
              <a:rPr lang="en-US" sz="1400" dirty="0">
                <a:solidFill>
                  <a:srgbClr val="FF0000"/>
                </a:solidFill>
              </a:rPr>
              <a:t>1.200</a:t>
            </a:r>
            <a:r>
              <a:rPr lang="en-US" sz="1400" dirty="0"/>
              <a:t>	0.000	0.059	</a:t>
            </a:r>
            <a:r>
              <a:rPr lang="en-US" sz="1400" dirty="0">
                <a:solidFill>
                  <a:srgbClr val="FF0000"/>
                </a:solidFill>
              </a:rPr>
              <a:t>-0.045</a:t>
            </a:r>
            <a:r>
              <a:rPr lang="en-US" sz="1400" dirty="0"/>
              <a:t>	0.944</a:t>
            </a:r>
          </a:p>
          <a:p>
            <a:r>
              <a:rPr lang="en-US" sz="1400" dirty="0"/>
              <a:t>7	24.0	-0.649	</a:t>
            </a:r>
            <a:r>
              <a:rPr lang="en-US" sz="1400" dirty="0">
                <a:solidFill>
                  <a:srgbClr val="FF0000"/>
                </a:solidFill>
              </a:rPr>
              <a:t>2.220</a:t>
            </a:r>
            <a:r>
              <a:rPr lang="en-US" sz="1400" dirty="0"/>
              <a:t>	0.000	-0.061	</a:t>
            </a:r>
            <a:r>
              <a:rPr lang="en-US" sz="1400" dirty="0">
                <a:solidFill>
                  <a:srgbClr val="FF0000"/>
                </a:solidFill>
              </a:rPr>
              <a:t>0.061</a:t>
            </a:r>
            <a:r>
              <a:rPr lang="en-US" sz="1400" dirty="0"/>
              <a:t>	0.762</a:t>
            </a:r>
          </a:p>
          <a:p>
            <a:r>
              <a:rPr lang="en-US" sz="1400" dirty="0"/>
              <a:t>8	30.0	-0.104	1.834	0.000	-0.003	</a:t>
            </a:r>
            <a:r>
              <a:rPr lang="en-US" sz="1400" dirty="0">
                <a:solidFill>
                  <a:srgbClr val="FFC000"/>
                </a:solidFill>
              </a:rPr>
              <a:t>0.002</a:t>
            </a:r>
            <a:r>
              <a:rPr lang="en-US" sz="1400" dirty="0"/>
              <a:t>	0.048</a:t>
            </a:r>
          </a:p>
          <a:p>
            <a:r>
              <a:rPr lang="en-US" sz="1400" dirty="0"/>
              <a:t>9	1e30	-2.485	0.313	50.000	-0.066	0.112	-0.567</a:t>
            </a:r>
          </a:p>
          <a:p>
            <a:r>
              <a:rPr lang="en-US" sz="1400" dirty="0"/>
              <a:t>10	1e30	-2.891	0.463	75.000	-0.064	0.120	-0.556</a:t>
            </a:r>
          </a:p>
          <a:p>
            <a:r>
              <a:rPr lang="en-US" sz="1400" dirty="0"/>
              <a:t>11	1e30	-3.557	0.202	100.000	-0.064	0.132	-0.511</a:t>
            </a:r>
          </a:p>
        </p:txBody>
      </p:sp>
      <p:sp>
        <p:nvSpPr>
          <p:cNvPr id="8" name="Segnaposto contenuto 2"/>
          <p:cNvSpPr txBox="1">
            <a:spLocks/>
          </p:cNvSpPr>
          <p:nvPr/>
        </p:nvSpPr>
        <p:spPr>
          <a:xfrm>
            <a:off x="139065" y="4705155"/>
            <a:ext cx="1870710" cy="405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smtClean="0"/>
              <a:t>Cory </a:t>
            </a:r>
            <a:r>
              <a:rPr lang="it-IT" dirty="0" err="1" smtClean="0"/>
              <a:t>Fixed</a:t>
            </a:r>
            <a:r>
              <a:rPr lang="it-IT" dirty="0" smtClean="0"/>
              <a:t>:</a:t>
            </a:r>
            <a:endParaRPr lang="en-US" dirty="0"/>
          </a:p>
        </p:txBody>
      </p:sp>
    </p:spTree>
    <p:extLst>
      <p:ext uri="{BB962C8B-B14F-4D97-AF65-F5344CB8AC3E}">
        <p14:creationId xmlns:p14="http://schemas.microsoft.com/office/powerpoint/2010/main" val="276910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Re-alignment of the alignment data set</a:t>
            </a:r>
            <a:endParaRPr lang="en-US" dirty="0"/>
          </a:p>
        </p:txBody>
      </p:sp>
      <p:sp>
        <p:nvSpPr>
          <p:cNvPr id="3" name="Segnaposto contenuto 2"/>
          <p:cNvSpPr>
            <a:spLocks noGrp="1"/>
          </p:cNvSpPr>
          <p:nvPr>
            <p:ph idx="1"/>
          </p:nvPr>
        </p:nvSpPr>
        <p:spPr>
          <a:xfrm>
            <a:off x="548640" y="822959"/>
            <a:ext cx="7886700" cy="5473065"/>
          </a:xfrm>
        </p:spPr>
        <p:txBody>
          <a:bodyPr>
            <a:normAutofit fontScale="92500" lnSpcReduction="10000"/>
          </a:bodyPr>
          <a:lstStyle/>
          <a:p>
            <a:pPr marL="0" indent="0">
              <a:buNone/>
            </a:pPr>
            <a:r>
              <a:rPr lang="en-US" dirty="0" smtClean="0"/>
              <a:t>The new alignment was performed in steps:</a:t>
            </a:r>
          </a:p>
          <a:p>
            <a:r>
              <a:rPr lang="en-US" dirty="0" smtClean="0"/>
              <a:t>The flat layers are well aligned so they are used as references in the first steps;</a:t>
            </a:r>
          </a:p>
          <a:p>
            <a:r>
              <a:rPr lang="en-US" dirty="0" smtClean="0"/>
              <a:t>The alignment is performed to fit layers rotations and </a:t>
            </a:r>
            <a:r>
              <a:rPr lang="en-US" dirty="0" err="1" smtClean="0"/>
              <a:t>C</a:t>
            </a:r>
            <a:r>
              <a:rPr lang="en-US" baseline="-25000" dirty="0" err="1" smtClean="0"/>
              <a:t>x</a:t>
            </a:r>
            <a:r>
              <a:rPr lang="en-US" dirty="0" smtClean="0"/>
              <a:t> and C</a:t>
            </a:r>
            <a:r>
              <a:rPr lang="en-US" baseline="-25000" dirty="0" smtClean="0"/>
              <a:t>y</a:t>
            </a:r>
            <a:r>
              <a:rPr lang="en-US" dirty="0" smtClean="0"/>
              <a:t>;</a:t>
            </a:r>
          </a:p>
          <a:p>
            <a:pPr marL="457200" indent="-457200">
              <a:buFont typeface="+mj-lt"/>
              <a:buAutoNum type="arabicPeriod"/>
            </a:pPr>
            <a:r>
              <a:rPr lang="en-US" dirty="0" smtClean="0"/>
              <a:t>Using only the first 5000 events, each single bent layer are aligned one by one respect to the flat layers. After all the bent layers are aligned all together;</a:t>
            </a:r>
          </a:p>
          <a:p>
            <a:pPr marL="457200" indent="-457200">
              <a:buFont typeface="+mj-lt"/>
              <a:buAutoNum type="arabicPeriod"/>
            </a:pPr>
            <a:r>
              <a:rPr lang="en-US" dirty="0" smtClean="0"/>
              <a:t>A second iteration of the alignment of the bent layers (as before) is repeated using the second 5000 events starting from the configuration found in step 1;</a:t>
            </a:r>
          </a:p>
          <a:p>
            <a:pPr marL="457200" indent="-457200">
              <a:buFont typeface="+mj-lt"/>
              <a:buAutoNum type="arabicPeriod"/>
            </a:pPr>
            <a:r>
              <a:rPr lang="en-US" dirty="0" smtClean="0"/>
              <a:t>A third iteration of the alignment of all the layers, one by one, and after all together, are aligned using the second 10000 events starting from the configuration found in step 2.</a:t>
            </a:r>
          </a:p>
          <a:p>
            <a:pPr marL="457200" indent="-457200">
              <a:buFont typeface="+mj-lt"/>
              <a:buAutoNum type="arabicPeriod"/>
            </a:pPr>
            <a:r>
              <a:rPr lang="en-US" dirty="0" smtClean="0"/>
              <a:t>A final refinement of the layers offsets is performed by hand (not strictly needed)</a:t>
            </a:r>
          </a:p>
          <a:p>
            <a:pPr marL="457200" indent="-457200">
              <a:buFont typeface="+mj-lt"/>
              <a:buAutoNum type="arabicPeriod"/>
            </a:pPr>
            <a:r>
              <a:rPr lang="en-US" dirty="0" smtClean="0"/>
              <a:t>The residuals are evaluated even respect to the tracks fitted with all the layers after the alignment.</a:t>
            </a:r>
          </a:p>
        </p:txBody>
      </p:sp>
    </p:spTree>
    <p:extLst>
      <p:ext uri="{BB962C8B-B14F-4D97-AF65-F5344CB8AC3E}">
        <p14:creationId xmlns:p14="http://schemas.microsoft.com/office/powerpoint/2010/main" val="264382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0"/>
            <a:ext cx="7886700" cy="663574"/>
          </a:xfrm>
        </p:spPr>
        <p:txBody>
          <a:bodyPr/>
          <a:lstStyle/>
          <a:p>
            <a:r>
              <a:rPr lang="en-US" dirty="0"/>
              <a:t>Re-alignment of the alignment data </a:t>
            </a:r>
            <a:r>
              <a:rPr lang="en-US" dirty="0" smtClean="0"/>
              <a:t>set</a:t>
            </a:r>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914400"/>
            <a:ext cx="4362780" cy="283464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749040"/>
            <a:ext cx="4362778" cy="283464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0" y="914400"/>
            <a:ext cx="4362779" cy="2834639"/>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362777" cy="2834639"/>
          </a:xfrm>
          <a:prstGeom prst="rect">
            <a:avLst/>
          </a:prstGeom>
        </p:spPr>
      </p:pic>
      <p:sp>
        <p:nvSpPr>
          <p:cNvPr id="10" name="CasellaDiTesto 9"/>
          <p:cNvSpPr txBox="1"/>
          <p:nvPr/>
        </p:nvSpPr>
        <p:spPr>
          <a:xfrm>
            <a:off x="1697572" y="581057"/>
            <a:ext cx="615425" cy="369332"/>
          </a:xfrm>
          <a:prstGeom prst="rect">
            <a:avLst/>
          </a:prstGeom>
          <a:noFill/>
        </p:spPr>
        <p:txBody>
          <a:bodyPr wrap="none" rtlCol="0">
            <a:spAutoFit/>
          </a:bodyPr>
          <a:lstStyle/>
          <a:p>
            <a:r>
              <a:rPr lang="en-US" dirty="0" smtClean="0"/>
              <a:t>Cory</a:t>
            </a:r>
            <a:endParaRPr lang="en-US" dirty="0"/>
          </a:p>
        </p:txBody>
      </p:sp>
      <p:sp>
        <p:nvSpPr>
          <p:cNvPr id="11" name="CasellaDiTesto 10"/>
          <p:cNvSpPr txBox="1"/>
          <p:nvPr/>
        </p:nvSpPr>
        <p:spPr>
          <a:xfrm>
            <a:off x="6265701" y="545068"/>
            <a:ext cx="772071" cy="369332"/>
          </a:xfrm>
          <a:prstGeom prst="rect">
            <a:avLst/>
          </a:prstGeom>
          <a:noFill/>
        </p:spPr>
        <p:txBody>
          <a:bodyPr wrap="none" rtlCol="0">
            <a:spAutoFit/>
          </a:bodyPr>
          <a:lstStyle/>
          <a:p>
            <a:r>
              <a:rPr lang="it-IT" dirty="0" err="1" smtClean="0"/>
              <a:t>Step</a:t>
            </a:r>
            <a:r>
              <a:rPr lang="it-IT" dirty="0" smtClean="0"/>
              <a:t> 1</a:t>
            </a:r>
            <a:endParaRPr lang="en-US" dirty="0"/>
          </a:p>
        </p:txBody>
      </p:sp>
    </p:spTree>
    <p:extLst>
      <p:ext uri="{BB962C8B-B14F-4D97-AF65-F5344CB8AC3E}">
        <p14:creationId xmlns:p14="http://schemas.microsoft.com/office/powerpoint/2010/main" val="390710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Remainder and Status</a:t>
            </a:r>
            <a:endParaRPr lang="en-US" dirty="0"/>
          </a:p>
        </p:txBody>
      </p:sp>
      <p:sp>
        <p:nvSpPr>
          <p:cNvPr id="3" name="Segnaposto contenuto 2"/>
          <p:cNvSpPr>
            <a:spLocks noGrp="1"/>
          </p:cNvSpPr>
          <p:nvPr>
            <p:ph idx="1"/>
          </p:nvPr>
        </p:nvSpPr>
        <p:spPr/>
        <p:txBody>
          <a:bodyPr/>
          <a:lstStyle/>
          <a:p>
            <a:r>
              <a:rPr lang="en-US" dirty="0" smtClean="0"/>
              <a:t>Open questions:</a:t>
            </a:r>
          </a:p>
          <a:p>
            <a:pPr lvl="1"/>
            <a:r>
              <a:rPr lang="en-US" dirty="0" smtClean="0"/>
              <a:t>why the DCA of tracks with 3 hits is significantly shifted?</a:t>
            </a:r>
          </a:p>
          <a:p>
            <a:pPr lvl="1"/>
            <a:r>
              <a:rPr lang="en-US" dirty="0" smtClean="0"/>
              <a:t>why the quality (</a:t>
            </a:r>
            <a:r>
              <a:rPr lang="en-US" dirty="0" smtClean="0">
                <a:latin typeface="Symbol" panose="05050102010706020507" pitchFamily="18" charset="2"/>
              </a:rPr>
              <a:t>c</a:t>
            </a:r>
            <a:r>
              <a:rPr lang="en-US" baseline="30000" dirty="0" smtClean="0"/>
              <a:t>2</a:t>
            </a:r>
            <a:r>
              <a:rPr lang="en-US" dirty="0" smtClean="0"/>
              <a:t>/p-</a:t>
            </a:r>
            <a:r>
              <a:rPr lang="en-US" dirty="0" err="1" smtClean="0"/>
              <a:t>val</a:t>
            </a:r>
            <a:r>
              <a:rPr lang="en-US" dirty="0" smtClean="0"/>
              <a:t>) of the tracks with 4 and 5 hits is worst?</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0"/>
            <a:ext cx="3940575" cy="2560320"/>
          </a:xfrm>
          <a:prstGeom prst="rect">
            <a:avLst/>
          </a:prstGeom>
        </p:spPr>
      </p:pic>
      <p:pic>
        <p:nvPicPr>
          <p:cNvPr id="5" name="Immagine 4"/>
          <p:cNvPicPr>
            <a:picLocks noChangeAspect="1"/>
          </p:cNvPicPr>
          <p:nvPr/>
        </p:nvPicPr>
        <p:blipFill>
          <a:blip r:embed="rId3"/>
          <a:stretch>
            <a:fillRect/>
          </a:stretch>
        </p:blipFill>
        <p:spPr>
          <a:xfrm>
            <a:off x="4754880" y="2537612"/>
            <a:ext cx="4157427" cy="2970904"/>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737360"/>
            <a:ext cx="3940575" cy="2560320"/>
          </a:xfrm>
          <a:prstGeom prst="rect">
            <a:avLst/>
          </a:prstGeom>
        </p:spPr>
      </p:pic>
    </p:spTree>
    <p:extLst>
      <p:ext uri="{BB962C8B-B14F-4D97-AF65-F5344CB8AC3E}">
        <p14:creationId xmlns:p14="http://schemas.microsoft.com/office/powerpoint/2010/main" val="223662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0"/>
            <a:ext cx="7886700" cy="663574"/>
          </a:xfrm>
        </p:spPr>
        <p:txBody>
          <a:bodyPr/>
          <a:lstStyle/>
          <a:p>
            <a:r>
              <a:rPr lang="en-US" dirty="0"/>
              <a:t>Re-alignment of the alignment data </a:t>
            </a:r>
            <a:r>
              <a:rPr lang="en-US" dirty="0" smtClean="0"/>
              <a:t>set</a:t>
            </a:r>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914400"/>
            <a:ext cx="4362779" cy="283464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749040"/>
            <a:ext cx="4362778" cy="2834639"/>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1" y="914400"/>
            <a:ext cx="4362777" cy="2834639"/>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362777" cy="2834638"/>
          </a:xfrm>
          <a:prstGeom prst="rect">
            <a:avLst/>
          </a:prstGeom>
        </p:spPr>
      </p:pic>
      <p:sp>
        <p:nvSpPr>
          <p:cNvPr id="10" name="CasellaDiTesto 9"/>
          <p:cNvSpPr txBox="1"/>
          <p:nvPr/>
        </p:nvSpPr>
        <p:spPr>
          <a:xfrm>
            <a:off x="1697572" y="581057"/>
            <a:ext cx="772071" cy="369332"/>
          </a:xfrm>
          <a:prstGeom prst="rect">
            <a:avLst/>
          </a:prstGeom>
          <a:noFill/>
        </p:spPr>
        <p:txBody>
          <a:bodyPr wrap="none" rtlCol="0">
            <a:spAutoFit/>
          </a:bodyPr>
          <a:lstStyle/>
          <a:p>
            <a:r>
              <a:rPr lang="en-US" dirty="0" smtClean="0"/>
              <a:t>Step 2</a:t>
            </a:r>
            <a:endParaRPr lang="en-US" dirty="0"/>
          </a:p>
        </p:txBody>
      </p:sp>
      <p:sp>
        <p:nvSpPr>
          <p:cNvPr id="11" name="CasellaDiTesto 10"/>
          <p:cNvSpPr txBox="1"/>
          <p:nvPr/>
        </p:nvSpPr>
        <p:spPr>
          <a:xfrm>
            <a:off x="6265701" y="545068"/>
            <a:ext cx="772071" cy="369332"/>
          </a:xfrm>
          <a:prstGeom prst="rect">
            <a:avLst/>
          </a:prstGeom>
          <a:noFill/>
        </p:spPr>
        <p:txBody>
          <a:bodyPr wrap="none" rtlCol="0">
            <a:spAutoFit/>
          </a:bodyPr>
          <a:lstStyle/>
          <a:p>
            <a:r>
              <a:rPr lang="it-IT" dirty="0" err="1" smtClean="0"/>
              <a:t>Step</a:t>
            </a:r>
            <a:r>
              <a:rPr lang="it-IT" dirty="0" smtClean="0"/>
              <a:t> 3</a:t>
            </a:r>
            <a:endParaRPr lang="en-US" dirty="0"/>
          </a:p>
        </p:txBody>
      </p:sp>
    </p:spTree>
    <p:extLst>
      <p:ext uri="{BB962C8B-B14F-4D97-AF65-F5344CB8AC3E}">
        <p14:creationId xmlns:p14="http://schemas.microsoft.com/office/powerpoint/2010/main" val="6989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0"/>
            <a:ext cx="7886700" cy="663574"/>
          </a:xfrm>
        </p:spPr>
        <p:txBody>
          <a:bodyPr/>
          <a:lstStyle/>
          <a:p>
            <a:r>
              <a:rPr lang="en-US" dirty="0"/>
              <a:t>Re-alignment of the alignment data </a:t>
            </a:r>
            <a:r>
              <a:rPr lang="en-US" dirty="0" smtClean="0"/>
              <a:t>set</a:t>
            </a:r>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914400"/>
            <a:ext cx="4362779" cy="2834639"/>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749040"/>
            <a:ext cx="4362777" cy="2834639"/>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1" y="914400"/>
            <a:ext cx="4362777" cy="2834638"/>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362776" cy="2834638"/>
          </a:xfrm>
          <a:prstGeom prst="rect">
            <a:avLst/>
          </a:prstGeom>
        </p:spPr>
      </p:pic>
      <p:sp>
        <p:nvSpPr>
          <p:cNvPr id="10" name="CasellaDiTesto 9"/>
          <p:cNvSpPr txBox="1"/>
          <p:nvPr/>
        </p:nvSpPr>
        <p:spPr>
          <a:xfrm>
            <a:off x="1697572" y="581057"/>
            <a:ext cx="772071" cy="369332"/>
          </a:xfrm>
          <a:prstGeom prst="rect">
            <a:avLst/>
          </a:prstGeom>
          <a:noFill/>
        </p:spPr>
        <p:txBody>
          <a:bodyPr wrap="none" rtlCol="0">
            <a:spAutoFit/>
          </a:bodyPr>
          <a:lstStyle/>
          <a:p>
            <a:r>
              <a:rPr lang="en-US" dirty="0" smtClean="0"/>
              <a:t>Step 4</a:t>
            </a:r>
            <a:endParaRPr lang="en-US" dirty="0"/>
          </a:p>
        </p:txBody>
      </p:sp>
      <p:sp>
        <p:nvSpPr>
          <p:cNvPr id="11" name="CasellaDiTesto 10"/>
          <p:cNvSpPr txBox="1"/>
          <p:nvPr/>
        </p:nvSpPr>
        <p:spPr>
          <a:xfrm>
            <a:off x="6265701" y="545068"/>
            <a:ext cx="772071" cy="369332"/>
          </a:xfrm>
          <a:prstGeom prst="rect">
            <a:avLst/>
          </a:prstGeom>
          <a:noFill/>
        </p:spPr>
        <p:txBody>
          <a:bodyPr wrap="none" rtlCol="0">
            <a:spAutoFit/>
          </a:bodyPr>
          <a:lstStyle/>
          <a:p>
            <a:r>
              <a:rPr lang="it-IT" dirty="0" err="1" smtClean="0"/>
              <a:t>Step</a:t>
            </a:r>
            <a:r>
              <a:rPr lang="it-IT" dirty="0" smtClean="0"/>
              <a:t> 5</a:t>
            </a:r>
            <a:endParaRPr lang="en-US" dirty="0"/>
          </a:p>
        </p:txBody>
      </p:sp>
    </p:spTree>
    <p:extLst>
      <p:ext uri="{BB962C8B-B14F-4D97-AF65-F5344CB8AC3E}">
        <p14:creationId xmlns:p14="http://schemas.microsoft.com/office/powerpoint/2010/main" val="82287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a:t>
            </a:r>
            <a:r>
              <a:rPr lang="en-US" dirty="0" smtClean="0"/>
              <a:t>set (Step 4)</a:t>
            </a:r>
            <a:endParaRPr lang="en-US" dirty="0"/>
          </a:p>
        </p:txBody>
      </p:sp>
      <p:pic>
        <p:nvPicPr>
          <p:cNvPr id="18" name="Segnaposto contenuto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61351"/>
            <a:ext cx="2285998" cy="1485288"/>
          </a:xfr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1" y="1461351"/>
            <a:ext cx="2285998" cy="1485288"/>
          </a:xfrm>
          <a:prstGeom prst="rect">
            <a:avLst/>
          </a:prstGeom>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461352"/>
            <a:ext cx="2285998" cy="1485288"/>
          </a:xfrm>
          <a:prstGeom prst="rect">
            <a:avLst/>
          </a:prstGeom>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1461352"/>
            <a:ext cx="2285998" cy="1485288"/>
          </a:xfrm>
          <a:prstGeom prst="rect">
            <a:avLst/>
          </a:prstGeom>
          <a:ln w="25400">
            <a:noFill/>
          </a:ln>
        </p:spPr>
      </p:pic>
      <p:pic>
        <p:nvPicPr>
          <p:cNvPr id="22" name="Immagin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015832"/>
            <a:ext cx="2286000" cy="1485288"/>
          </a:xfrm>
          <a:prstGeom prst="rect">
            <a:avLst/>
          </a:prstGeom>
          <a:ln w="25400">
            <a:noFill/>
          </a:ln>
        </p:spPr>
      </p:pic>
      <p:pic>
        <p:nvPicPr>
          <p:cNvPr id="23" name="Immagin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3015832"/>
            <a:ext cx="2286000" cy="1485288"/>
          </a:xfrm>
          <a:prstGeom prst="rect">
            <a:avLst/>
          </a:prstGeom>
          <a:ln w="25400">
            <a:noFill/>
          </a:ln>
        </p:spPr>
      </p:pic>
      <p:pic>
        <p:nvPicPr>
          <p:cNvPr id="24" name="Immagin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3015832"/>
            <a:ext cx="2286000" cy="1485288"/>
          </a:xfrm>
          <a:prstGeom prst="rect">
            <a:avLst/>
          </a:prstGeom>
          <a:ln w="25400">
            <a:noFill/>
          </a:ln>
        </p:spPr>
      </p:pic>
      <p:sp>
        <p:nvSpPr>
          <p:cNvPr id="25" name="CasellaDiTesto 24"/>
          <p:cNvSpPr txBox="1"/>
          <p:nvPr/>
        </p:nvSpPr>
        <p:spPr>
          <a:xfrm>
            <a:off x="548640" y="1828805"/>
            <a:ext cx="301686" cy="369332"/>
          </a:xfrm>
          <a:prstGeom prst="rect">
            <a:avLst/>
          </a:prstGeom>
          <a:noFill/>
        </p:spPr>
        <p:txBody>
          <a:bodyPr wrap="none" rtlCol="0">
            <a:spAutoFit/>
          </a:bodyPr>
          <a:lstStyle/>
          <a:p>
            <a:r>
              <a:rPr lang="it-IT" dirty="0" smtClean="0"/>
              <a:t>1</a:t>
            </a:r>
            <a:endParaRPr lang="en-US" dirty="0"/>
          </a:p>
        </p:txBody>
      </p:sp>
      <p:sp>
        <p:nvSpPr>
          <p:cNvPr id="26" name="CasellaDiTesto 25"/>
          <p:cNvSpPr txBox="1"/>
          <p:nvPr/>
        </p:nvSpPr>
        <p:spPr>
          <a:xfrm>
            <a:off x="2834640" y="1828805"/>
            <a:ext cx="301686" cy="369332"/>
          </a:xfrm>
          <a:prstGeom prst="rect">
            <a:avLst/>
          </a:prstGeom>
          <a:noFill/>
        </p:spPr>
        <p:txBody>
          <a:bodyPr wrap="none" rtlCol="0">
            <a:spAutoFit/>
          </a:bodyPr>
          <a:lstStyle/>
          <a:p>
            <a:r>
              <a:rPr lang="it-IT" dirty="0" smtClean="0"/>
              <a:t>2</a:t>
            </a:r>
            <a:endParaRPr lang="en-US" dirty="0"/>
          </a:p>
        </p:txBody>
      </p:sp>
      <p:sp>
        <p:nvSpPr>
          <p:cNvPr id="27" name="CasellaDiTesto 26"/>
          <p:cNvSpPr txBox="1"/>
          <p:nvPr/>
        </p:nvSpPr>
        <p:spPr>
          <a:xfrm>
            <a:off x="5120640" y="1828805"/>
            <a:ext cx="301686" cy="369332"/>
          </a:xfrm>
          <a:prstGeom prst="rect">
            <a:avLst/>
          </a:prstGeom>
          <a:noFill/>
        </p:spPr>
        <p:txBody>
          <a:bodyPr wrap="none" rtlCol="0">
            <a:spAutoFit/>
          </a:bodyPr>
          <a:lstStyle/>
          <a:p>
            <a:r>
              <a:rPr lang="it-IT" dirty="0" smtClean="0"/>
              <a:t>3</a:t>
            </a:r>
            <a:endParaRPr lang="en-US" dirty="0"/>
          </a:p>
        </p:txBody>
      </p:sp>
      <p:sp>
        <p:nvSpPr>
          <p:cNvPr id="28" name="CasellaDiTesto 27"/>
          <p:cNvSpPr txBox="1"/>
          <p:nvPr/>
        </p:nvSpPr>
        <p:spPr>
          <a:xfrm>
            <a:off x="7406640" y="1828805"/>
            <a:ext cx="301686" cy="369332"/>
          </a:xfrm>
          <a:prstGeom prst="rect">
            <a:avLst/>
          </a:prstGeom>
          <a:noFill/>
        </p:spPr>
        <p:txBody>
          <a:bodyPr wrap="none" rtlCol="0">
            <a:spAutoFit/>
          </a:bodyPr>
          <a:lstStyle/>
          <a:p>
            <a:r>
              <a:rPr lang="it-IT" dirty="0" smtClean="0"/>
              <a:t>4</a:t>
            </a:r>
            <a:endParaRPr lang="en-US" dirty="0"/>
          </a:p>
        </p:txBody>
      </p:sp>
      <p:pic>
        <p:nvPicPr>
          <p:cNvPr id="29" name="Immagin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0" y="3015832"/>
            <a:ext cx="2286000" cy="1485288"/>
          </a:xfrm>
          <a:prstGeom prst="rect">
            <a:avLst/>
          </a:prstGeom>
          <a:ln w="25400">
            <a:noFill/>
          </a:ln>
        </p:spPr>
      </p:pic>
      <p:pic>
        <p:nvPicPr>
          <p:cNvPr id="30" name="Immagin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570312"/>
            <a:ext cx="2286000" cy="1485288"/>
          </a:xfrm>
          <a:prstGeom prst="rect">
            <a:avLst/>
          </a:prstGeom>
          <a:ln w="25400">
            <a:noFill/>
          </a:ln>
        </p:spPr>
      </p:pic>
      <p:pic>
        <p:nvPicPr>
          <p:cNvPr id="31" name="Immagin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0" y="4570312"/>
            <a:ext cx="2286000" cy="1485288"/>
          </a:xfrm>
          <a:prstGeom prst="rect">
            <a:avLst/>
          </a:prstGeom>
        </p:spPr>
      </p:pic>
      <p:pic>
        <p:nvPicPr>
          <p:cNvPr id="32" name="Immagin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0" y="4570312"/>
            <a:ext cx="2286000" cy="1485288"/>
          </a:xfrm>
          <a:prstGeom prst="rect">
            <a:avLst/>
          </a:prstGeom>
          <a:ln w="25400">
            <a:solidFill>
              <a:srgbClr val="FFC000"/>
            </a:solidFill>
          </a:ln>
        </p:spPr>
      </p:pic>
      <p:pic>
        <p:nvPicPr>
          <p:cNvPr id="33" name="Immagin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0" y="4570312"/>
            <a:ext cx="2286000" cy="1485288"/>
          </a:xfrm>
          <a:prstGeom prst="rect">
            <a:avLst/>
          </a:prstGeom>
        </p:spPr>
      </p:pic>
      <p:sp>
        <p:nvSpPr>
          <p:cNvPr id="34" name="CasellaDiTesto 33"/>
          <p:cNvSpPr txBox="1"/>
          <p:nvPr/>
        </p:nvSpPr>
        <p:spPr>
          <a:xfrm>
            <a:off x="548640" y="3381592"/>
            <a:ext cx="301686" cy="369332"/>
          </a:xfrm>
          <a:prstGeom prst="rect">
            <a:avLst/>
          </a:prstGeom>
          <a:noFill/>
        </p:spPr>
        <p:txBody>
          <a:bodyPr wrap="none" rtlCol="0">
            <a:spAutoFit/>
          </a:bodyPr>
          <a:lstStyle/>
          <a:p>
            <a:r>
              <a:rPr lang="it-IT" dirty="0" smtClean="0"/>
              <a:t>5</a:t>
            </a:r>
            <a:endParaRPr lang="en-US" dirty="0"/>
          </a:p>
        </p:txBody>
      </p:sp>
      <p:sp>
        <p:nvSpPr>
          <p:cNvPr id="35" name="CasellaDiTesto 34"/>
          <p:cNvSpPr txBox="1"/>
          <p:nvPr/>
        </p:nvSpPr>
        <p:spPr>
          <a:xfrm>
            <a:off x="2834640" y="3381592"/>
            <a:ext cx="301686" cy="369332"/>
          </a:xfrm>
          <a:prstGeom prst="rect">
            <a:avLst/>
          </a:prstGeom>
          <a:noFill/>
        </p:spPr>
        <p:txBody>
          <a:bodyPr wrap="none" rtlCol="0">
            <a:spAutoFit/>
          </a:bodyPr>
          <a:lstStyle/>
          <a:p>
            <a:r>
              <a:rPr lang="it-IT" dirty="0" smtClean="0"/>
              <a:t>6</a:t>
            </a:r>
            <a:endParaRPr lang="en-US" dirty="0"/>
          </a:p>
        </p:txBody>
      </p:sp>
      <p:sp>
        <p:nvSpPr>
          <p:cNvPr id="36" name="CasellaDiTesto 35"/>
          <p:cNvSpPr txBox="1"/>
          <p:nvPr/>
        </p:nvSpPr>
        <p:spPr>
          <a:xfrm>
            <a:off x="5120640" y="3381592"/>
            <a:ext cx="301686" cy="369332"/>
          </a:xfrm>
          <a:prstGeom prst="rect">
            <a:avLst/>
          </a:prstGeom>
          <a:noFill/>
        </p:spPr>
        <p:txBody>
          <a:bodyPr wrap="none" rtlCol="0">
            <a:spAutoFit/>
          </a:bodyPr>
          <a:lstStyle/>
          <a:p>
            <a:r>
              <a:rPr lang="it-IT" dirty="0" smtClean="0"/>
              <a:t>7</a:t>
            </a:r>
            <a:endParaRPr lang="en-US" dirty="0"/>
          </a:p>
        </p:txBody>
      </p:sp>
      <p:sp>
        <p:nvSpPr>
          <p:cNvPr id="37" name="CasellaDiTesto 36"/>
          <p:cNvSpPr txBox="1"/>
          <p:nvPr/>
        </p:nvSpPr>
        <p:spPr>
          <a:xfrm>
            <a:off x="7406640" y="3381592"/>
            <a:ext cx="301686" cy="369332"/>
          </a:xfrm>
          <a:prstGeom prst="rect">
            <a:avLst/>
          </a:prstGeom>
          <a:noFill/>
        </p:spPr>
        <p:txBody>
          <a:bodyPr wrap="none" rtlCol="0">
            <a:spAutoFit/>
          </a:bodyPr>
          <a:lstStyle/>
          <a:p>
            <a:r>
              <a:rPr lang="it-IT" dirty="0" smtClean="0"/>
              <a:t>8</a:t>
            </a:r>
            <a:endParaRPr lang="en-US" dirty="0"/>
          </a:p>
        </p:txBody>
      </p:sp>
      <p:sp>
        <p:nvSpPr>
          <p:cNvPr id="38" name="CasellaDiTesto 37"/>
          <p:cNvSpPr txBox="1"/>
          <p:nvPr/>
        </p:nvSpPr>
        <p:spPr>
          <a:xfrm>
            <a:off x="548640" y="4936072"/>
            <a:ext cx="301686" cy="369332"/>
          </a:xfrm>
          <a:prstGeom prst="rect">
            <a:avLst/>
          </a:prstGeom>
          <a:noFill/>
        </p:spPr>
        <p:txBody>
          <a:bodyPr wrap="none" rtlCol="0">
            <a:spAutoFit/>
          </a:bodyPr>
          <a:lstStyle/>
          <a:p>
            <a:r>
              <a:rPr lang="it-IT" dirty="0" smtClean="0"/>
              <a:t>9</a:t>
            </a:r>
            <a:endParaRPr lang="en-US" dirty="0"/>
          </a:p>
        </p:txBody>
      </p:sp>
      <p:sp>
        <p:nvSpPr>
          <p:cNvPr id="39" name="CasellaDiTesto 38"/>
          <p:cNvSpPr txBox="1"/>
          <p:nvPr/>
        </p:nvSpPr>
        <p:spPr>
          <a:xfrm>
            <a:off x="2834640" y="4936072"/>
            <a:ext cx="418704" cy="369332"/>
          </a:xfrm>
          <a:prstGeom prst="rect">
            <a:avLst/>
          </a:prstGeom>
          <a:noFill/>
        </p:spPr>
        <p:txBody>
          <a:bodyPr wrap="none" rtlCol="0">
            <a:spAutoFit/>
          </a:bodyPr>
          <a:lstStyle/>
          <a:p>
            <a:r>
              <a:rPr lang="it-IT" dirty="0" smtClean="0"/>
              <a:t>10</a:t>
            </a:r>
            <a:endParaRPr lang="en-US" dirty="0"/>
          </a:p>
        </p:txBody>
      </p:sp>
      <p:sp>
        <p:nvSpPr>
          <p:cNvPr id="40" name="CasellaDiTesto 39"/>
          <p:cNvSpPr txBox="1"/>
          <p:nvPr/>
        </p:nvSpPr>
        <p:spPr>
          <a:xfrm>
            <a:off x="5120640" y="4936072"/>
            <a:ext cx="418704" cy="369332"/>
          </a:xfrm>
          <a:prstGeom prst="rect">
            <a:avLst/>
          </a:prstGeom>
          <a:noFill/>
        </p:spPr>
        <p:txBody>
          <a:bodyPr wrap="none" rtlCol="0">
            <a:spAutoFit/>
          </a:bodyPr>
          <a:lstStyle/>
          <a:p>
            <a:r>
              <a:rPr lang="it-IT" dirty="0" smtClean="0"/>
              <a:t>11</a:t>
            </a:r>
            <a:endParaRPr lang="en-US" dirty="0"/>
          </a:p>
        </p:txBody>
      </p:sp>
      <p:sp>
        <p:nvSpPr>
          <p:cNvPr id="41" name="CasellaDiTesto 40"/>
          <p:cNvSpPr txBox="1"/>
          <p:nvPr/>
        </p:nvSpPr>
        <p:spPr>
          <a:xfrm>
            <a:off x="7406640" y="4936072"/>
            <a:ext cx="418704" cy="369332"/>
          </a:xfrm>
          <a:prstGeom prst="rect">
            <a:avLst/>
          </a:prstGeom>
          <a:noFill/>
        </p:spPr>
        <p:txBody>
          <a:bodyPr wrap="none" rtlCol="0">
            <a:spAutoFit/>
          </a:bodyPr>
          <a:lstStyle/>
          <a:p>
            <a:r>
              <a:rPr lang="it-IT" dirty="0" smtClean="0"/>
              <a:t>12</a:t>
            </a:r>
            <a:endParaRPr lang="en-US" dirty="0"/>
          </a:p>
        </p:txBody>
      </p:sp>
      <p:sp>
        <p:nvSpPr>
          <p:cNvPr id="42" name="CasellaDiTesto 41"/>
          <p:cNvSpPr txBox="1"/>
          <p:nvPr/>
        </p:nvSpPr>
        <p:spPr>
          <a:xfrm>
            <a:off x="4008989" y="1013445"/>
            <a:ext cx="1530355" cy="369332"/>
          </a:xfrm>
          <a:prstGeom prst="rect">
            <a:avLst/>
          </a:prstGeom>
          <a:noFill/>
        </p:spPr>
        <p:txBody>
          <a:bodyPr wrap="none" rtlCol="0">
            <a:spAutoFit/>
          </a:bodyPr>
          <a:lstStyle/>
          <a:p>
            <a:r>
              <a:rPr lang="en-US" dirty="0" smtClean="0"/>
              <a:t>Residuals on X</a:t>
            </a:r>
            <a:endParaRPr lang="en-US" dirty="0"/>
          </a:p>
        </p:txBody>
      </p:sp>
    </p:spTree>
    <p:extLst>
      <p:ext uri="{BB962C8B-B14F-4D97-AF65-F5344CB8AC3E}">
        <p14:creationId xmlns:p14="http://schemas.microsoft.com/office/powerpoint/2010/main" val="392916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a:t>
            </a:r>
            <a:r>
              <a:rPr lang="en-US" dirty="0" smtClean="0"/>
              <a:t>set </a:t>
            </a:r>
            <a:r>
              <a:rPr lang="en-US" dirty="0"/>
              <a:t>(Step 4)</a:t>
            </a:r>
          </a:p>
        </p:txBody>
      </p:sp>
      <p:pic>
        <p:nvPicPr>
          <p:cNvPr id="18" name="Segnaposto contenuto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61351"/>
            <a:ext cx="2285998" cy="1485287"/>
          </a:xfr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1" y="1461351"/>
            <a:ext cx="2285998" cy="1485287"/>
          </a:xfrm>
          <a:prstGeom prst="rect">
            <a:avLst/>
          </a:prstGeom>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461352"/>
            <a:ext cx="2285998" cy="1485287"/>
          </a:xfrm>
          <a:prstGeom prst="rect">
            <a:avLst/>
          </a:prstGeom>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1461352"/>
            <a:ext cx="2285998" cy="1485287"/>
          </a:xfrm>
          <a:prstGeom prst="rect">
            <a:avLst/>
          </a:prstGeom>
          <a:ln w="25400">
            <a:noFill/>
          </a:ln>
        </p:spPr>
      </p:pic>
      <p:pic>
        <p:nvPicPr>
          <p:cNvPr id="22" name="Immagin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3015832"/>
            <a:ext cx="2285998" cy="1485288"/>
          </a:xfrm>
          <a:prstGeom prst="rect">
            <a:avLst/>
          </a:prstGeom>
          <a:ln w="25400">
            <a:noFill/>
          </a:ln>
        </p:spPr>
      </p:pic>
      <p:pic>
        <p:nvPicPr>
          <p:cNvPr id="23" name="Immagin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1" y="3015832"/>
            <a:ext cx="2285998" cy="1485288"/>
          </a:xfrm>
          <a:prstGeom prst="rect">
            <a:avLst/>
          </a:prstGeom>
          <a:ln w="25400">
            <a:noFill/>
          </a:ln>
        </p:spPr>
      </p:pic>
      <p:pic>
        <p:nvPicPr>
          <p:cNvPr id="24" name="Immagin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1" y="3015832"/>
            <a:ext cx="2285998" cy="1485288"/>
          </a:xfrm>
          <a:prstGeom prst="rect">
            <a:avLst/>
          </a:prstGeom>
          <a:ln w="25400">
            <a:noFill/>
          </a:ln>
        </p:spPr>
      </p:pic>
      <p:sp>
        <p:nvSpPr>
          <p:cNvPr id="25" name="CasellaDiTesto 24"/>
          <p:cNvSpPr txBox="1"/>
          <p:nvPr/>
        </p:nvSpPr>
        <p:spPr>
          <a:xfrm>
            <a:off x="548640" y="1828805"/>
            <a:ext cx="301686" cy="369332"/>
          </a:xfrm>
          <a:prstGeom prst="rect">
            <a:avLst/>
          </a:prstGeom>
          <a:noFill/>
        </p:spPr>
        <p:txBody>
          <a:bodyPr wrap="none" rtlCol="0">
            <a:spAutoFit/>
          </a:bodyPr>
          <a:lstStyle/>
          <a:p>
            <a:r>
              <a:rPr lang="it-IT" dirty="0" smtClean="0"/>
              <a:t>1</a:t>
            </a:r>
            <a:endParaRPr lang="en-US" dirty="0"/>
          </a:p>
        </p:txBody>
      </p:sp>
      <p:sp>
        <p:nvSpPr>
          <p:cNvPr id="26" name="CasellaDiTesto 25"/>
          <p:cNvSpPr txBox="1"/>
          <p:nvPr/>
        </p:nvSpPr>
        <p:spPr>
          <a:xfrm>
            <a:off x="2834640" y="1828805"/>
            <a:ext cx="301686" cy="369332"/>
          </a:xfrm>
          <a:prstGeom prst="rect">
            <a:avLst/>
          </a:prstGeom>
          <a:noFill/>
        </p:spPr>
        <p:txBody>
          <a:bodyPr wrap="none" rtlCol="0">
            <a:spAutoFit/>
          </a:bodyPr>
          <a:lstStyle/>
          <a:p>
            <a:r>
              <a:rPr lang="it-IT" dirty="0" smtClean="0"/>
              <a:t>2</a:t>
            </a:r>
            <a:endParaRPr lang="en-US" dirty="0"/>
          </a:p>
        </p:txBody>
      </p:sp>
      <p:sp>
        <p:nvSpPr>
          <p:cNvPr id="27" name="CasellaDiTesto 26"/>
          <p:cNvSpPr txBox="1"/>
          <p:nvPr/>
        </p:nvSpPr>
        <p:spPr>
          <a:xfrm>
            <a:off x="5120640" y="1828805"/>
            <a:ext cx="301686" cy="369332"/>
          </a:xfrm>
          <a:prstGeom prst="rect">
            <a:avLst/>
          </a:prstGeom>
          <a:noFill/>
        </p:spPr>
        <p:txBody>
          <a:bodyPr wrap="none" rtlCol="0">
            <a:spAutoFit/>
          </a:bodyPr>
          <a:lstStyle/>
          <a:p>
            <a:r>
              <a:rPr lang="it-IT" dirty="0" smtClean="0"/>
              <a:t>3</a:t>
            </a:r>
            <a:endParaRPr lang="en-US" dirty="0"/>
          </a:p>
        </p:txBody>
      </p:sp>
      <p:sp>
        <p:nvSpPr>
          <p:cNvPr id="28" name="CasellaDiTesto 27"/>
          <p:cNvSpPr txBox="1"/>
          <p:nvPr/>
        </p:nvSpPr>
        <p:spPr>
          <a:xfrm>
            <a:off x="7406640" y="1828805"/>
            <a:ext cx="301686" cy="369332"/>
          </a:xfrm>
          <a:prstGeom prst="rect">
            <a:avLst/>
          </a:prstGeom>
          <a:noFill/>
        </p:spPr>
        <p:txBody>
          <a:bodyPr wrap="none" rtlCol="0">
            <a:spAutoFit/>
          </a:bodyPr>
          <a:lstStyle/>
          <a:p>
            <a:r>
              <a:rPr lang="it-IT" dirty="0" smtClean="0"/>
              <a:t>4</a:t>
            </a:r>
            <a:endParaRPr lang="en-US" dirty="0"/>
          </a:p>
        </p:txBody>
      </p:sp>
      <p:pic>
        <p:nvPicPr>
          <p:cNvPr id="29" name="Immagin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1" y="3015832"/>
            <a:ext cx="2285998" cy="1485288"/>
          </a:xfrm>
          <a:prstGeom prst="rect">
            <a:avLst/>
          </a:prstGeom>
          <a:ln w="25400">
            <a:noFill/>
          </a:ln>
        </p:spPr>
      </p:pic>
      <p:pic>
        <p:nvPicPr>
          <p:cNvPr id="30" name="Immagin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4570312"/>
            <a:ext cx="2285998" cy="1485288"/>
          </a:xfrm>
          <a:prstGeom prst="rect">
            <a:avLst/>
          </a:prstGeom>
          <a:ln w="25400">
            <a:noFill/>
          </a:ln>
        </p:spPr>
      </p:pic>
      <p:pic>
        <p:nvPicPr>
          <p:cNvPr id="31" name="Immagin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1" y="4570312"/>
            <a:ext cx="2285998" cy="1485288"/>
          </a:xfrm>
          <a:prstGeom prst="rect">
            <a:avLst/>
          </a:prstGeom>
        </p:spPr>
      </p:pic>
      <p:pic>
        <p:nvPicPr>
          <p:cNvPr id="32" name="Immagin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1" y="4570312"/>
            <a:ext cx="2285998" cy="1485288"/>
          </a:xfrm>
          <a:prstGeom prst="rect">
            <a:avLst/>
          </a:prstGeom>
          <a:ln w="25400">
            <a:noFill/>
          </a:ln>
        </p:spPr>
      </p:pic>
      <p:pic>
        <p:nvPicPr>
          <p:cNvPr id="33" name="Immagin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1" y="4570312"/>
            <a:ext cx="2285998" cy="1485288"/>
          </a:xfrm>
          <a:prstGeom prst="rect">
            <a:avLst/>
          </a:prstGeom>
        </p:spPr>
      </p:pic>
      <p:sp>
        <p:nvSpPr>
          <p:cNvPr id="34" name="CasellaDiTesto 33"/>
          <p:cNvSpPr txBox="1"/>
          <p:nvPr/>
        </p:nvSpPr>
        <p:spPr>
          <a:xfrm>
            <a:off x="548640" y="3381592"/>
            <a:ext cx="301686" cy="369332"/>
          </a:xfrm>
          <a:prstGeom prst="rect">
            <a:avLst/>
          </a:prstGeom>
          <a:noFill/>
        </p:spPr>
        <p:txBody>
          <a:bodyPr wrap="none" rtlCol="0">
            <a:spAutoFit/>
          </a:bodyPr>
          <a:lstStyle/>
          <a:p>
            <a:r>
              <a:rPr lang="it-IT" dirty="0" smtClean="0"/>
              <a:t>5</a:t>
            </a:r>
            <a:endParaRPr lang="en-US" dirty="0"/>
          </a:p>
        </p:txBody>
      </p:sp>
      <p:sp>
        <p:nvSpPr>
          <p:cNvPr id="35" name="CasellaDiTesto 34"/>
          <p:cNvSpPr txBox="1"/>
          <p:nvPr/>
        </p:nvSpPr>
        <p:spPr>
          <a:xfrm>
            <a:off x="2834640" y="3381592"/>
            <a:ext cx="301686" cy="369332"/>
          </a:xfrm>
          <a:prstGeom prst="rect">
            <a:avLst/>
          </a:prstGeom>
          <a:noFill/>
        </p:spPr>
        <p:txBody>
          <a:bodyPr wrap="none" rtlCol="0">
            <a:spAutoFit/>
          </a:bodyPr>
          <a:lstStyle/>
          <a:p>
            <a:r>
              <a:rPr lang="it-IT" dirty="0" smtClean="0"/>
              <a:t>6</a:t>
            </a:r>
            <a:endParaRPr lang="en-US" dirty="0"/>
          </a:p>
        </p:txBody>
      </p:sp>
      <p:sp>
        <p:nvSpPr>
          <p:cNvPr id="36" name="CasellaDiTesto 35"/>
          <p:cNvSpPr txBox="1"/>
          <p:nvPr/>
        </p:nvSpPr>
        <p:spPr>
          <a:xfrm>
            <a:off x="5120640" y="3381592"/>
            <a:ext cx="301686" cy="369332"/>
          </a:xfrm>
          <a:prstGeom prst="rect">
            <a:avLst/>
          </a:prstGeom>
          <a:noFill/>
        </p:spPr>
        <p:txBody>
          <a:bodyPr wrap="none" rtlCol="0">
            <a:spAutoFit/>
          </a:bodyPr>
          <a:lstStyle/>
          <a:p>
            <a:r>
              <a:rPr lang="it-IT" dirty="0" smtClean="0"/>
              <a:t>7</a:t>
            </a:r>
            <a:endParaRPr lang="en-US" dirty="0"/>
          </a:p>
        </p:txBody>
      </p:sp>
      <p:sp>
        <p:nvSpPr>
          <p:cNvPr id="37" name="CasellaDiTesto 36"/>
          <p:cNvSpPr txBox="1"/>
          <p:nvPr/>
        </p:nvSpPr>
        <p:spPr>
          <a:xfrm>
            <a:off x="7406640" y="3381592"/>
            <a:ext cx="301686" cy="369332"/>
          </a:xfrm>
          <a:prstGeom prst="rect">
            <a:avLst/>
          </a:prstGeom>
          <a:noFill/>
        </p:spPr>
        <p:txBody>
          <a:bodyPr wrap="none" rtlCol="0">
            <a:spAutoFit/>
          </a:bodyPr>
          <a:lstStyle/>
          <a:p>
            <a:r>
              <a:rPr lang="it-IT" dirty="0" smtClean="0"/>
              <a:t>8</a:t>
            </a:r>
            <a:endParaRPr lang="en-US" dirty="0"/>
          </a:p>
        </p:txBody>
      </p:sp>
      <p:sp>
        <p:nvSpPr>
          <p:cNvPr id="38" name="CasellaDiTesto 37"/>
          <p:cNvSpPr txBox="1"/>
          <p:nvPr/>
        </p:nvSpPr>
        <p:spPr>
          <a:xfrm>
            <a:off x="548640" y="4936072"/>
            <a:ext cx="301686" cy="369332"/>
          </a:xfrm>
          <a:prstGeom prst="rect">
            <a:avLst/>
          </a:prstGeom>
          <a:noFill/>
        </p:spPr>
        <p:txBody>
          <a:bodyPr wrap="none" rtlCol="0">
            <a:spAutoFit/>
          </a:bodyPr>
          <a:lstStyle/>
          <a:p>
            <a:r>
              <a:rPr lang="it-IT" dirty="0" smtClean="0"/>
              <a:t>9</a:t>
            </a:r>
            <a:endParaRPr lang="en-US" dirty="0"/>
          </a:p>
        </p:txBody>
      </p:sp>
      <p:sp>
        <p:nvSpPr>
          <p:cNvPr id="39" name="CasellaDiTesto 38"/>
          <p:cNvSpPr txBox="1"/>
          <p:nvPr/>
        </p:nvSpPr>
        <p:spPr>
          <a:xfrm>
            <a:off x="2834640" y="4936072"/>
            <a:ext cx="418704" cy="369332"/>
          </a:xfrm>
          <a:prstGeom prst="rect">
            <a:avLst/>
          </a:prstGeom>
          <a:noFill/>
        </p:spPr>
        <p:txBody>
          <a:bodyPr wrap="none" rtlCol="0">
            <a:spAutoFit/>
          </a:bodyPr>
          <a:lstStyle/>
          <a:p>
            <a:r>
              <a:rPr lang="it-IT" dirty="0" smtClean="0"/>
              <a:t>10</a:t>
            </a:r>
            <a:endParaRPr lang="en-US" dirty="0"/>
          </a:p>
        </p:txBody>
      </p:sp>
      <p:sp>
        <p:nvSpPr>
          <p:cNvPr id="40" name="CasellaDiTesto 39"/>
          <p:cNvSpPr txBox="1"/>
          <p:nvPr/>
        </p:nvSpPr>
        <p:spPr>
          <a:xfrm>
            <a:off x="5120640" y="4936072"/>
            <a:ext cx="418704" cy="369332"/>
          </a:xfrm>
          <a:prstGeom prst="rect">
            <a:avLst/>
          </a:prstGeom>
          <a:noFill/>
        </p:spPr>
        <p:txBody>
          <a:bodyPr wrap="none" rtlCol="0">
            <a:spAutoFit/>
          </a:bodyPr>
          <a:lstStyle/>
          <a:p>
            <a:r>
              <a:rPr lang="it-IT" dirty="0" smtClean="0"/>
              <a:t>11</a:t>
            </a:r>
            <a:endParaRPr lang="en-US" dirty="0"/>
          </a:p>
        </p:txBody>
      </p:sp>
      <p:sp>
        <p:nvSpPr>
          <p:cNvPr id="41" name="CasellaDiTesto 40"/>
          <p:cNvSpPr txBox="1"/>
          <p:nvPr/>
        </p:nvSpPr>
        <p:spPr>
          <a:xfrm>
            <a:off x="7406640" y="4936072"/>
            <a:ext cx="418704" cy="369332"/>
          </a:xfrm>
          <a:prstGeom prst="rect">
            <a:avLst/>
          </a:prstGeom>
          <a:noFill/>
        </p:spPr>
        <p:txBody>
          <a:bodyPr wrap="none" rtlCol="0">
            <a:spAutoFit/>
          </a:bodyPr>
          <a:lstStyle/>
          <a:p>
            <a:r>
              <a:rPr lang="it-IT" dirty="0" smtClean="0"/>
              <a:t>12</a:t>
            </a:r>
            <a:endParaRPr lang="en-US" dirty="0"/>
          </a:p>
        </p:txBody>
      </p:sp>
      <p:sp>
        <p:nvSpPr>
          <p:cNvPr id="42" name="CasellaDiTesto 41"/>
          <p:cNvSpPr txBox="1"/>
          <p:nvPr/>
        </p:nvSpPr>
        <p:spPr>
          <a:xfrm>
            <a:off x="4008989" y="1013445"/>
            <a:ext cx="1530355" cy="369332"/>
          </a:xfrm>
          <a:prstGeom prst="rect">
            <a:avLst/>
          </a:prstGeom>
          <a:noFill/>
        </p:spPr>
        <p:txBody>
          <a:bodyPr wrap="none" rtlCol="0">
            <a:spAutoFit/>
          </a:bodyPr>
          <a:lstStyle/>
          <a:p>
            <a:r>
              <a:rPr lang="en-US" dirty="0" smtClean="0"/>
              <a:t>Residuals on Y</a:t>
            </a:r>
            <a:endParaRPr lang="en-US" dirty="0"/>
          </a:p>
        </p:txBody>
      </p:sp>
    </p:spTree>
    <p:extLst>
      <p:ext uri="{BB962C8B-B14F-4D97-AF65-F5344CB8AC3E}">
        <p14:creationId xmlns:p14="http://schemas.microsoft.com/office/powerpoint/2010/main" val="100821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a:t>
            </a:r>
            <a:r>
              <a:rPr lang="en-US" dirty="0" smtClean="0"/>
              <a:t>set</a:t>
            </a:r>
            <a:endParaRPr lang="en-US" dirty="0"/>
          </a:p>
        </p:txBody>
      </p:sp>
      <p:sp>
        <p:nvSpPr>
          <p:cNvPr id="3" name="Segnaposto contenuto 2"/>
          <p:cNvSpPr>
            <a:spLocks noGrp="1"/>
          </p:cNvSpPr>
          <p:nvPr>
            <p:ph idx="1"/>
          </p:nvPr>
        </p:nvSpPr>
        <p:spPr>
          <a:xfrm>
            <a:off x="139065" y="1590480"/>
            <a:ext cx="1870710" cy="405344"/>
          </a:xfrm>
        </p:spPr>
        <p:txBody>
          <a:bodyPr/>
          <a:lstStyle/>
          <a:p>
            <a:pPr marL="0" indent="0">
              <a:buNone/>
            </a:pPr>
            <a:r>
              <a:rPr lang="it-IT" dirty="0" smtClean="0"/>
              <a:t>Cory </a:t>
            </a:r>
            <a:r>
              <a:rPr lang="it-IT" dirty="0" err="1" smtClean="0"/>
              <a:t>Fixed</a:t>
            </a:r>
            <a:r>
              <a:rPr lang="it-IT" dirty="0" smtClean="0"/>
              <a:t>:</a:t>
            </a:r>
            <a:endParaRPr lang="en-US" dirty="0"/>
          </a:p>
        </p:txBody>
      </p:sp>
      <p:sp>
        <p:nvSpPr>
          <p:cNvPr id="4" name="Rettangolo 3"/>
          <p:cNvSpPr/>
          <p:nvPr/>
        </p:nvSpPr>
        <p:spPr>
          <a:xfrm>
            <a:off x="1792605" y="549274"/>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a:t>Rz</a:t>
            </a:r>
            <a:r>
              <a:rPr lang="en-US" sz="1400" dirty="0"/>
              <a:t>[</a:t>
            </a:r>
            <a:r>
              <a:rPr lang="en-US" sz="1400" dirty="0" err="1"/>
              <a:t>deg</a:t>
            </a:r>
            <a:r>
              <a:rPr lang="en-US" sz="1400" dirty="0"/>
              <a:t>]</a:t>
            </a:r>
          </a:p>
          <a:p>
            <a:r>
              <a:rPr lang="en-US" sz="1400" dirty="0"/>
              <a:t>0	1e30	0.009	0.007	-100.000	-0.097	0.026	0.482</a:t>
            </a:r>
          </a:p>
          <a:p>
            <a:r>
              <a:rPr lang="en-US" sz="1400" dirty="0"/>
              <a:t>1	1e30	-0.952	-0.094	-75.000	0.015	-0.004	-0.145</a:t>
            </a:r>
          </a:p>
          <a:p>
            <a:r>
              <a:rPr lang="en-US" sz="1400" dirty="0"/>
              <a:t>2	1e30	-0.814	0.106	-50.000	0.008	0.004	-0.294</a:t>
            </a:r>
          </a:p>
          <a:p>
            <a:r>
              <a:rPr lang="en-US" sz="1400" dirty="0" smtClean="0"/>
              <a:t>3	-</a:t>
            </a:r>
            <a:r>
              <a:rPr lang="en-US" sz="1400" dirty="0"/>
              <a:t>30.0	0.910	 1.554 	0.000	0.015	0.015	0.039</a:t>
            </a:r>
          </a:p>
          <a:p>
            <a:r>
              <a:rPr lang="en-US" sz="1400" dirty="0"/>
              <a:t>4	-24.0	1.107	 1.000 	0.000	0.028	0.020	-0.090</a:t>
            </a:r>
          </a:p>
          <a:p>
            <a:r>
              <a:rPr lang="en-US" sz="1400" dirty="0"/>
              <a:t>5	-18.0	0.827	1.271	0.000	-0.975	-0.970	-0.073</a:t>
            </a:r>
          </a:p>
          <a:p>
            <a:r>
              <a:rPr lang="en-US" sz="1400" dirty="0"/>
              <a:t>6	18.0	-0.356	1.200	0.000	0.059	-0.045	0.944</a:t>
            </a:r>
          </a:p>
          <a:p>
            <a:r>
              <a:rPr lang="en-US" sz="1400" dirty="0"/>
              <a:t>7	24.0	-0.649	2.220	0.000	-0.061	0.061	0.762</a:t>
            </a:r>
          </a:p>
          <a:p>
            <a:r>
              <a:rPr lang="en-US" sz="1400" dirty="0"/>
              <a:t>8	30.0	-0.104	1.834	0.000	-0.003	0.002	0.048</a:t>
            </a:r>
          </a:p>
          <a:p>
            <a:r>
              <a:rPr lang="en-US" sz="1400" dirty="0"/>
              <a:t>9	1e30	-2.485	0.313	50.000	-0.066	0.112	-0.567</a:t>
            </a:r>
          </a:p>
          <a:p>
            <a:r>
              <a:rPr lang="en-US" sz="1400" dirty="0"/>
              <a:t>10	1e30	-2.891	0.463	75.000	-0.064	0.120	-0.556</a:t>
            </a:r>
          </a:p>
          <a:p>
            <a:r>
              <a:rPr lang="en-US" sz="1400" dirty="0"/>
              <a:t>11	1e30	-3.557	0.202	100.000	-0.064	0.132	-</a:t>
            </a:r>
            <a:r>
              <a:rPr lang="en-US" sz="1400" dirty="0" smtClean="0"/>
              <a:t>0.511</a:t>
            </a:r>
            <a:endParaRPr lang="en-US" sz="1400" dirty="0"/>
          </a:p>
        </p:txBody>
      </p:sp>
      <p:sp>
        <p:nvSpPr>
          <p:cNvPr id="7" name="Rettangolo 6"/>
          <p:cNvSpPr/>
          <p:nvPr/>
        </p:nvSpPr>
        <p:spPr>
          <a:xfrm>
            <a:off x="1792605" y="3663949"/>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a:t>Rz</a:t>
            </a:r>
            <a:r>
              <a:rPr lang="en-US" sz="1400" dirty="0"/>
              <a:t>[</a:t>
            </a:r>
            <a:r>
              <a:rPr lang="en-US" sz="1400" dirty="0" err="1"/>
              <a:t>deg</a:t>
            </a:r>
            <a:r>
              <a:rPr lang="en-US" sz="1400" dirty="0" smtClean="0"/>
              <a:t>]</a:t>
            </a:r>
          </a:p>
          <a:p>
            <a:r>
              <a:rPr lang="en-US" sz="1400" dirty="0" smtClean="0"/>
              <a:t>0</a:t>
            </a:r>
            <a:r>
              <a:rPr lang="en-US" sz="1400" dirty="0"/>
              <a:t>	1e+30	0.009	0.007	-100.000	-0.097	0.029	</a:t>
            </a:r>
            <a:r>
              <a:rPr lang="en-US" sz="1400" dirty="0" smtClean="0"/>
              <a:t>0.481</a:t>
            </a:r>
          </a:p>
          <a:p>
            <a:r>
              <a:rPr lang="en-US" sz="1400" dirty="0" smtClean="0"/>
              <a:t>1	1e+30</a:t>
            </a:r>
            <a:r>
              <a:rPr lang="en-US" sz="1400" dirty="0"/>
              <a:t>	-0.952	-0.094	-75.000	</a:t>
            </a:r>
            <a:r>
              <a:rPr lang="en-US" sz="1400" dirty="0">
                <a:solidFill>
                  <a:srgbClr val="FF0000"/>
                </a:solidFill>
              </a:rPr>
              <a:t>0.760	-0.766	-</a:t>
            </a:r>
            <a:r>
              <a:rPr lang="en-US" sz="1400" dirty="0" smtClean="0">
                <a:solidFill>
                  <a:srgbClr val="FF0000"/>
                </a:solidFill>
              </a:rPr>
              <a:t>0.150</a:t>
            </a:r>
          </a:p>
          <a:p>
            <a:r>
              <a:rPr lang="en-US" sz="1400" dirty="0" smtClean="0"/>
              <a:t>2	1e+30</a:t>
            </a:r>
            <a:r>
              <a:rPr lang="en-US" sz="1400" dirty="0"/>
              <a:t>	-0.814	0.106	-50.000	</a:t>
            </a:r>
            <a:r>
              <a:rPr lang="en-US" sz="1400" dirty="0">
                <a:solidFill>
                  <a:srgbClr val="FF0000"/>
                </a:solidFill>
              </a:rPr>
              <a:t>1.476	0.158	-</a:t>
            </a:r>
            <a:r>
              <a:rPr lang="en-US" sz="1400" dirty="0" smtClean="0">
                <a:solidFill>
                  <a:srgbClr val="FF0000"/>
                </a:solidFill>
              </a:rPr>
              <a:t>0.288</a:t>
            </a:r>
          </a:p>
          <a:p>
            <a:r>
              <a:rPr lang="en-US" sz="1400" dirty="0" smtClean="0"/>
              <a:t>3	-</a:t>
            </a:r>
            <a:r>
              <a:rPr lang="en-US" sz="1400" dirty="0"/>
              <a:t>30.00	</a:t>
            </a:r>
            <a:r>
              <a:rPr lang="en-US" sz="1400" dirty="0">
                <a:solidFill>
                  <a:srgbClr val="FF0000"/>
                </a:solidFill>
              </a:rPr>
              <a:t>0.520	1.123</a:t>
            </a:r>
            <a:r>
              <a:rPr lang="en-US" sz="1400" dirty="0"/>
              <a:t>	0.000	</a:t>
            </a:r>
            <a:r>
              <a:rPr lang="en-US" sz="1400" dirty="0">
                <a:solidFill>
                  <a:srgbClr val="FF0000"/>
                </a:solidFill>
              </a:rPr>
              <a:t>0.841	-0.730	</a:t>
            </a:r>
            <a:r>
              <a:rPr lang="en-US" sz="1400" dirty="0" smtClean="0">
                <a:solidFill>
                  <a:srgbClr val="FF0000"/>
                </a:solidFill>
              </a:rPr>
              <a:t>0.020</a:t>
            </a:r>
          </a:p>
          <a:p>
            <a:r>
              <a:rPr lang="en-US" sz="1400" dirty="0" smtClean="0"/>
              <a:t>4	-</a:t>
            </a:r>
            <a:r>
              <a:rPr lang="en-US" sz="1400" dirty="0"/>
              <a:t>24.00	</a:t>
            </a:r>
            <a:r>
              <a:rPr lang="en-US" sz="1400" dirty="0">
                <a:solidFill>
                  <a:srgbClr val="FF0000"/>
                </a:solidFill>
              </a:rPr>
              <a:t>0.771	1.068</a:t>
            </a:r>
            <a:r>
              <a:rPr lang="en-US" sz="1400" dirty="0"/>
              <a:t>	0.000	</a:t>
            </a:r>
            <a:r>
              <a:rPr lang="en-US" sz="1400" dirty="0">
                <a:solidFill>
                  <a:srgbClr val="FF0000"/>
                </a:solidFill>
              </a:rPr>
              <a:t>-0.131	-0.783	-</a:t>
            </a:r>
            <a:r>
              <a:rPr lang="en-US" sz="1400" dirty="0" smtClean="0">
                <a:solidFill>
                  <a:srgbClr val="FF0000"/>
                </a:solidFill>
              </a:rPr>
              <a:t>0.112</a:t>
            </a:r>
          </a:p>
          <a:p>
            <a:r>
              <a:rPr lang="en-US" sz="1400" dirty="0" smtClean="0"/>
              <a:t>5	-</a:t>
            </a:r>
            <a:r>
              <a:rPr lang="en-US" sz="1400" dirty="0"/>
              <a:t>18.00	</a:t>
            </a:r>
            <a:r>
              <a:rPr lang="en-US" sz="1400" dirty="0">
                <a:solidFill>
                  <a:srgbClr val="FF0000"/>
                </a:solidFill>
              </a:rPr>
              <a:t>0.717	1.363</a:t>
            </a:r>
            <a:r>
              <a:rPr lang="en-US" sz="1400" dirty="0"/>
              <a:t>	0.000	</a:t>
            </a:r>
            <a:r>
              <a:rPr lang="en-US" sz="1400" dirty="0">
                <a:solidFill>
                  <a:srgbClr val="FF0000"/>
                </a:solidFill>
              </a:rPr>
              <a:t>-1.262	-1.320	-</a:t>
            </a:r>
            <a:r>
              <a:rPr lang="en-US" sz="1400" dirty="0" smtClean="0">
                <a:solidFill>
                  <a:srgbClr val="FF0000"/>
                </a:solidFill>
              </a:rPr>
              <a:t>0.083</a:t>
            </a:r>
          </a:p>
          <a:p>
            <a:r>
              <a:rPr lang="en-US" sz="1400" dirty="0" smtClean="0"/>
              <a:t>6	18.00</a:t>
            </a:r>
            <a:r>
              <a:rPr lang="en-US" sz="1400" dirty="0"/>
              <a:t>	</a:t>
            </a:r>
            <a:r>
              <a:rPr lang="en-US" sz="1400" dirty="0">
                <a:solidFill>
                  <a:srgbClr val="FF0000"/>
                </a:solidFill>
              </a:rPr>
              <a:t>0.215	1.322</a:t>
            </a:r>
            <a:r>
              <a:rPr lang="en-US" sz="1400" dirty="0"/>
              <a:t>	0.000	</a:t>
            </a:r>
            <a:r>
              <a:rPr lang="en-US" sz="1400" dirty="0">
                <a:solidFill>
                  <a:srgbClr val="FF0000"/>
                </a:solidFill>
              </a:rPr>
              <a:t>0.414	-1.873	</a:t>
            </a:r>
            <a:r>
              <a:rPr lang="en-US" sz="1400" dirty="0" smtClean="0">
                <a:solidFill>
                  <a:srgbClr val="FF0000"/>
                </a:solidFill>
              </a:rPr>
              <a:t>0.967</a:t>
            </a:r>
          </a:p>
          <a:p>
            <a:r>
              <a:rPr lang="en-US" sz="1400" dirty="0" smtClean="0"/>
              <a:t>7	24.00</a:t>
            </a:r>
            <a:r>
              <a:rPr lang="en-US" sz="1400" dirty="0"/>
              <a:t>	</a:t>
            </a:r>
            <a:r>
              <a:rPr lang="en-US" sz="1400" dirty="0">
                <a:solidFill>
                  <a:srgbClr val="FF0000"/>
                </a:solidFill>
              </a:rPr>
              <a:t>0.036	1.333</a:t>
            </a:r>
            <a:r>
              <a:rPr lang="en-US" sz="1400" dirty="0"/>
              <a:t>	0.000	</a:t>
            </a:r>
            <a:r>
              <a:rPr lang="en-US" sz="1400" dirty="0">
                <a:solidFill>
                  <a:srgbClr val="FF0000"/>
                </a:solidFill>
              </a:rPr>
              <a:t>-2.206	-1.542	</a:t>
            </a:r>
            <a:r>
              <a:rPr lang="en-US" sz="1400" dirty="0" smtClean="0">
                <a:solidFill>
                  <a:srgbClr val="FF0000"/>
                </a:solidFill>
              </a:rPr>
              <a:t>0.802</a:t>
            </a:r>
          </a:p>
          <a:p>
            <a:r>
              <a:rPr lang="en-US" sz="1400" dirty="0" smtClean="0"/>
              <a:t>8	30.00</a:t>
            </a:r>
            <a:r>
              <a:rPr lang="en-US" sz="1400" dirty="0"/>
              <a:t>	</a:t>
            </a:r>
            <a:r>
              <a:rPr lang="en-US" sz="1400" dirty="0">
                <a:solidFill>
                  <a:srgbClr val="FF0000"/>
                </a:solidFill>
              </a:rPr>
              <a:t>1.093	1.242</a:t>
            </a:r>
            <a:r>
              <a:rPr lang="en-US" sz="1400" dirty="0"/>
              <a:t>	0.000	-</a:t>
            </a:r>
            <a:r>
              <a:rPr lang="en-US" sz="1400" dirty="0">
                <a:solidFill>
                  <a:srgbClr val="FF0000"/>
                </a:solidFill>
              </a:rPr>
              <a:t>1.143	-2.288	</a:t>
            </a:r>
            <a:r>
              <a:rPr lang="en-US" sz="1400" dirty="0" smtClean="0">
                <a:solidFill>
                  <a:srgbClr val="FF0000"/>
                </a:solidFill>
              </a:rPr>
              <a:t>0.070</a:t>
            </a:r>
          </a:p>
          <a:p>
            <a:r>
              <a:rPr lang="en-US" sz="1400" dirty="0" smtClean="0"/>
              <a:t>9	1e+30</a:t>
            </a:r>
            <a:r>
              <a:rPr lang="en-US" sz="1400" dirty="0"/>
              <a:t>	-2.485	0.313	50.000	</a:t>
            </a:r>
            <a:r>
              <a:rPr lang="en-US" sz="1400" dirty="0">
                <a:solidFill>
                  <a:srgbClr val="FF0000"/>
                </a:solidFill>
              </a:rPr>
              <a:t>-1.786	-0.789	-</a:t>
            </a:r>
            <a:r>
              <a:rPr lang="en-US" sz="1400" dirty="0" smtClean="0">
                <a:solidFill>
                  <a:srgbClr val="FF0000"/>
                </a:solidFill>
              </a:rPr>
              <a:t>0.556</a:t>
            </a:r>
          </a:p>
          <a:p>
            <a:r>
              <a:rPr lang="en-US" sz="1400" dirty="0" smtClean="0"/>
              <a:t>10	1e+30</a:t>
            </a:r>
            <a:r>
              <a:rPr lang="en-US" sz="1400" dirty="0"/>
              <a:t>	-2.891	</a:t>
            </a:r>
            <a:r>
              <a:rPr lang="en-US" sz="1400" dirty="0">
                <a:solidFill>
                  <a:srgbClr val="FF0000"/>
                </a:solidFill>
              </a:rPr>
              <a:t>0.462</a:t>
            </a:r>
            <a:r>
              <a:rPr lang="en-US" sz="1400" dirty="0"/>
              <a:t>	75.000	</a:t>
            </a:r>
            <a:r>
              <a:rPr lang="en-US" sz="1400" dirty="0">
                <a:solidFill>
                  <a:srgbClr val="FF0000"/>
                </a:solidFill>
              </a:rPr>
              <a:t>-1.885	-0.661	-</a:t>
            </a:r>
            <a:r>
              <a:rPr lang="en-US" sz="1400" dirty="0" smtClean="0">
                <a:solidFill>
                  <a:srgbClr val="FF0000"/>
                </a:solidFill>
              </a:rPr>
              <a:t>0.544</a:t>
            </a:r>
          </a:p>
          <a:p>
            <a:r>
              <a:rPr lang="en-US" sz="1400" dirty="0" smtClean="0"/>
              <a:t>11</a:t>
            </a:r>
            <a:r>
              <a:rPr lang="en-US" sz="1400" dirty="0"/>
              <a:t>	1e+30	</a:t>
            </a:r>
            <a:r>
              <a:rPr lang="en-US" sz="1400" dirty="0">
                <a:solidFill>
                  <a:srgbClr val="FF0000"/>
                </a:solidFill>
              </a:rPr>
              <a:t>-3.556</a:t>
            </a:r>
            <a:r>
              <a:rPr lang="en-US" sz="1400" dirty="0"/>
              <a:t>	0.202	100.000	</a:t>
            </a:r>
            <a:r>
              <a:rPr lang="en-US" sz="1400" dirty="0">
                <a:solidFill>
                  <a:srgbClr val="FF0000"/>
                </a:solidFill>
              </a:rPr>
              <a:t>-2.442	-0.824	-0.489</a:t>
            </a:r>
          </a:p>
        </p:txBody>
      </p:sp>
      <p:sp>
        <p:nvSpPr>
          <p:cNvPr id="8" name="Segnaposto contenuto 2"/>
          <p:cNvSpPr txBox="1">
            <a:spLocks/>
          </p:cNvSpPr>
          <p:nvPr/>
        </p:nvSpPr>
        <p:spPr>
          <a:xfrm>
            <a:off x="139065" y="4705155"/>
            <a:ext cx="1870710" cy="405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err="1" smtClean="0"/>
              <a:t>Step</a:t>
            </a:r>
            <a:r>
              <a:rPr lang="it-IT" dirty="0" smtClean="0"/>
              <a:t> 4:</a:t>
            </a:r>
            <a:endParaRPr lang="en-US" dirty="0"/>
          </a:p>
        </p:txBody>
      </p:sp>
    </p:spTree>
    <p:extLst>
      <p:ext uri="{BB962C8B-B14F-4D97-AF65-F5344CB8AC3E}">
        <p14:creationId xmlns:p14="http://schemas.microsoft.com/office/powerpoint/2010/main" val="2875035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a:t>
            </a:r>
            <a:r>
              <a:rPr lang="en-US" dirty="0" smtClean="0"/>
              <a:t>set</a:t>
            </a:r>
            <a:endParaRPr lang="en-US" dirty="0"/>
          </a:p>
        </p:txBody>
      </p:sp>
      <p:sp>
        <p:nvSpPr>
          <p:cNvPr id="3" name="Segnaposto contenuto 2"/>
          <p:cNvSpPr>
            <a:spLocks noGrp="1"/>
          </p:cNvSpPr>
          <p:nvPr>
            <p:ph idx="1"/>
          </p:nvPr>
        </p:nvSpPr>
        <p:spPr>
          <a:xfrm>
            <a:off x="3611838" y="1395927"/>
            <a:ext cx="2380401" cy="374508"/>
          </a:xfrm>
        </p:spPr>
        <p:txBody>
          <a:bodyPr>
            <a:normAutofit lnSpcReduction="10000"/>
          </a:bodyPr>
          <a:lstStyle/>
          <a:p>
            <a:pPr marL="0" indent="0">
              <a:buNone/>
            </a:pPr>
            <a:r>
              <a:rPr lang="it-IT" dirty="0" err="1" smtClean="0"/>
              <a:t>Step</a:t>
            </a:r>
            <a:r>
              <a:rPr lang="it-IT" dirty="0" smtClean="0"/>
              <a:t> 4 - Cory </a:t>
            </a:r>
            <a:r>
              <a:rPr lang="it-IT" dirty="0" err="1" smtClean="0"/>
              <a:t>Fixed</a:t>
            </a:r>
            <a:r>
              <a:rPr lang="it-IT" dirty="0" smtClean="0"/>
              <a:t>:</a:t>
            </a:r>
            <a:endParaRPr lang="en-US" dirty="0"/>
          </a:p>
        </p:txBody>
      </p:sp>
      <p:sp>
        <p:nvSpPr>
          <p:cNvPr id="4" name="Rettangolo 3"/>
          <p:cNvSpPr/>
          <p:nvPr/>
        </p:nvSpPr>
        <p:spPr>
          <a:xfrm>
            <a:off x="956026" y="2319709"/>
            <a:ext cx="7467600" cy="2893100"/>
          </a:xfrm>
          <a:prstGeom prst="rect">
            <a:avLst/>
          </a:prstGeom>
        </p:spPr>
        <p:txBody>
          <a:bodyPr wrap="square">
            <a:spAutoFit/>
          </a:bodyPr>
          <a:lstStyle/>
          <a:p>
            <a:r>
              <a:rPr lang="nn-NO" sz="1400" dirty="0"/>
              <a:t>#Id	Cx[mm]	Cy[mm]	Cz[mm]	Rx[deg]	Ry[deg]	Rz[deg]</a:t>
            </a:r>
          </a:p>
          <a:p>
            <a:r>
              <a:rPr lang="nn-NO" sz="1400" dirty="0"/>
              <a:t>0	0	0	0	0	0.003	-0.001</a:t>
            </a:r>
          </a:p>
          <a:p>
            <a:r>
              <a:rPr lang="nn-NO" sz="1400" dirty="0"/>
              <a:t>1	0	0	0	0.745	-0.762	-0.005</a:t>
            </a:r>
          </a:p>
          <a:p>
            <a:r>
              <a:rPr lang="nn-NO" sz="1400" dirty="0"/>
              <a:t>2	0	0	0	1.468	0.154	0.006</a:t>
            </a:r>
          </a:p>
          <a:p>
            <a:r>
              <a:rPr lang="nn-NO" sz="1400" dirty="0"/>
              <a:t>3	-0.39	-0.431	0	0.826	-0.745	-0.019</a:t>
            </a:r>
          </a:p>
          <a:p>
            <a:r>
              <a:rPr lang="nn-NO" sz="1400" dirty="0"/>
              <a:t>4	-0.336	0.068	0	-0.159	-0.803	-0.022</a:t>
            </a:r>
          </a:p>
          <a:p>
            <a:r>
              <a:rPr lang="nn-NO" sz="1400" dirty="0"/>
              <a:t>5	-0.11	0.092	0	-0.287	-0.35	-0.01</a:t>
            </a:r>
          </a:p>
          <a:p>
            <a:r>
              <a:rPr lang="nn-NO" sz="1400" dirty="0"/>
              <a:t>6	0.571	0.122	0	0.355	-1.828	0.023</a:t>
            </a:r>
          </a:p>
          <a:p>
            <a:r>
              <a:rPr lang="nn-NO" sz="1400" dirty="0"/>
              <a:t>7	0.685	-0.887	0	-2.145	-1.603	0.04</a:t>
            </a:r>
          </a:p>
          <a:p>
            <a:r>
              <a:rPr lang="nn-NO" sz="1400" dirty="0"/>
              <a:t>8	1.197	-0.592	0	-1.14	-2.29	0.022</a:t>
            </a:r>
          </a:p>
          <a:p>
            <a:r>
              <a:rPr lang="nn-NO" sz="1400" dirty="0"/>
              <a:t>9	0	0	0	-1.72	-0.901	0.011</a:t>
            </a:r>
          </a:p>
          <a:p>
            <a:r>
              <a:rPr lang="nn-NO" sz="1400" dirty="0"/>
              <a:t>10	0	-0.001	0	-1.821	-0.781	0.012</a:t>
            </a:r>
          </a:p>
          <a:p>
            <a:r>
              <a:rPr lang="nn-NO" sz="1400"/>
              <a:t>11	0.001	0	0	-2.378	-0.956	0.022</a:t>
            </a:r>
            <a:endParaRPr lang="en-US" sz="1400" dirty="0"/>
          </a:p>
        </p:txBody>
      </p:sp>
    </p:spTree>
    <p:extLst>
      <p:ext uri="{BB962C8B-B14F-4D97-AF65-F5344CB8AC3E}">
        <p14:creationId xmlns:p14="http://schemas.microsoft.com/office/powerpoint/2010/main" val="98311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set</a:t>
            </a:r>
          </a:p>
        </p:txBody>
      </p:sp>
      <p:sp>
        <p:nvSpPr>
          <p:cNvPr id="3" name="Segnaposto contenuto 2"/>
          <p:cNvSpPr>
            <a:spLocks noGrp="1"/>
          </p:cNvSpPr>
          <p:nvPr>
            <p:ph idx="1"/>
          </p:nvPr>
        </p:nvSpPr>
        <p:spPr>
          <a:xfrm>
            <a:off x="548640" y="640080"/>
            <a:ext cx="7955280" cy="5355696"/>
          </a:xfrm>
        </p:spPr>
        <p:txBody>
          <a:bodyPr/>
          <a:lstStyle/>
          <a:p>
            <a:r>
              <a:rPr lang="en-US" dirty="0" smtClean="0"/>
              <a:t>20000 events over 92200 were used to perform the new alignment;</a:t>
            </a:r>
          </a:p>
          <a:p>
            <a:r>
              <a:rPr lang="en-US" dirty="0" smtClean="0"/>
              <a:t>The residuals of all the layers are all good Gaussian distributions;</a:t>
            </a:r>
          </a:p>
          <a:p>
            <a:r>
              <a:rPr lang="en-US" dirty="0" smtClean="0"/>
              <a:t>The resolutions of the bent layer respect to the tracks defined only with the flat layers is about 5 um;</a:t>
            </a:r>
          </a:p>
          <a:p>
            <a:r>
              <a:rPr lang="en-US" dirty="0" smtClean="0"/>
              <a:t>The resolutions of all the layers respect to the tracks defined with the all layers is about 3 um;</a:t>
            </a:r>
          </a:p>
          <a:p>
            <a:r>
              <a:rPr lang="en-US" dirty="0" smtClean="0"/>
              <a:t>(can we use the 72200 events to measure the single hit resolution?)</a:t>
            </a:r>
          </a:p>
          <a:p>
            <a:r>
              <a:rPr lang="en-US" dirty="0" smtClean="0"/>
              <a:t>the results even in the target region are compatible</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480560"/>
            <a:ext cx="3518370" cy="228600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320" y="4480560"/>
            <a:ext cx="3518370" cy="2286000"/>
          </a:xfrm>
          <a:prstGeom prst="rect">
            <a:avLst/>
          </a:prstGeom>
        </p:spPr>
      </p:pic>
    </p:spTree>
    <p:extLst>
      <p:ext uri="{BB962C8B-B14F-4D97-AF65-F5344CB8AC3E}">
        <p14:creationId xmlns:p14="http://schemas.microsoft.com/office/powerpoint/2010/main" val="375068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New alignment with “interaction” </a:t>
            </a:r>
            <a:r>
              <a:rPr lang="en-US" dirty="0"/>
              <a:t>data set</a:t>
            </a:r>
          </a:p>
        </p:txBody>
      </p:sp>
      <p:sp>
        <p:nvSpPr>
          <p:cNvPr id="3" name="Segnaposto contenuto 2"/>
          <p:cNvSpPr>
            <a:spLocks noGrp="1"/>
          </p:cNvSpPr>
          <p:nvPr>
            <p:ph idx="1"/>
          </p:nvPr>
        </p:nvSpPr>
        <p:spPr>
          <a:xfrm>
            <a:off x="548640" y="640080"/>
            <a:ext cx="7955280" cy="5355696"/>
          </a:xfrm>
        </p:spPr>
        <p:txBody>
          <a:bodyPr/>
          <a:lstStyle/>
          <a:p>
            <a:r>
              <a:rPr lang="en-US" dirty="0" smtClean="0"/>
              <a:t>The new alignment is applied to the “interaction” data set</a:t>
            </a:r>
          </a:p>
          <a:p>
            <a:r>
              <a:rPr lang="en-US" dirty="0" smtClean="0"/>
              <a:t>In the “interaction” data set there are events with remnant beam, by tracking the full track (across the 12 layers) it is possible to check the alignment:</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2011680"/>
            <a:ext cx="4222046" cy="274320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2011680"/>
            <a:ext cx="4222046" cy="274320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34" y="4572000"/>
            <a:ext cx="2342444" cy="2286000"/>
          </a:xfrm>
          <a:prstGeom prst="rect">
            <a:avLst/>
          </a:prstGeom>
        </p:spPr>
      </p:pic>
      <p:sp>
        <p:nvSpPr>
          <p:cNvPr id="7" name="CasellaDiTesto 6"/>
          <p:cNvSpPr txBox="1"/>
          <p:nvPr/>
        </p:nvSpPr>
        <p:spPr>
          <a:xfrm>
            <a:off x="3439032" y="5158514"/>
            <a:ext cx="3495168" cy="646331"/>
          </a:xfrm>
          <a:prstGeom prst="rect">
            <a:avLst/>
          </a:prstGeom>
          <a:noFill/>
        </p:spPr>
        <p:txBody>
          <a:bodyPr wrap="square" rtlCol="0">
            <a:spAutoFit/>
          </a:bodyPr>
          <a:lstStyle/>
          <a:p>
            <a:r>
              <a:rPr lang="en-US" dirty="0" smtClean="0"/>
              <a:t>X seems quite good, but which is the problem with Y?</a:t>
            </a:r>
            <a:endParaRPr lang="en-US" dirty="0"/>
          </a:p>
        </p:txBody>
      </p:sp>
      <p:pic>
        <p:nvPicPr>
          <p:cNvPr id="1026" name="Picture 2" descr="Immagini Stock - Una Priorità Bassa Del Punto Interrogativo Del Carattere  Umano 3d. Image 221758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8040" y="4888621"/>
            <a:ext cx="1371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86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New alignment with “interaction” data set</a:t>
            </a:r>
            <a:r>
              <a:rPr lang="en-US" dirty="0" smtClean="0"/>
              <a:t>: </a:t>
            </a:r>
            <a:r>
              <a:rPr lang="en-US" dirty="0"/>
              <a:t>check</a:t>
            </a:r>
          </a:p>
        </p:txBody>
      </p:sp>
      <p:sp>
        <p:nvSpPr>
          <p:cNvPr id="3" name="Segnaposto contenuto 2"/>
          <p:cNvSpPr>
            <a:spLocks noGrp="1"/>
          </p:cNvSpPr>
          <p:nvPr>
            <p:ph idx="1"/>
          </p:nvPr>
        </p:nvSpPr>
        <p:spPr>
          <a:xfrm>
            <a:off x="548640" y="640080"/>
            <a:ext cx="7955280" cy="5355696"/>
          </a:xfrm>
        </p:spPr>
        <p:txBody>
          <a:bodyPr/>
          <a:lstStyle/>
          <a:p>
            <a:pPr marL="0" indent="0">
              <a:buNone/>
            </a:pPr>
            <a:r>
              <a:rPr lang="en-US" dirty="0"/>
              <a:t>Check of the invers </a:t>
            </a:r>
            <a:r>
              <a:rPr lang="en-US" dirty="0" smtClean="0"/>
              <a:t>transformation (e.g. layers 5-8)</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138525"/>
            <a:ext cx="4045057" cy="2743199"/>
          </a:xfrm>
          <a:prstGeom prst="rect">
            <a:avLst/>
          </a:prstGeom>
          <a:ln w="25400">
            <a:solidFill>
              <a:srgbClr val="FFFF00"/>
            </a:solidFill>
          </a:ln>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1143000"/>
            <a:ext cx="4045057" cy="2743199"/>
          </a:xfrm>
          <a:prstGeom prst="rect">
            <a:avLst/>
          </a:prstGeom>
          <a:ln w="25400">
            <a:solidFill>
              <a:srgbClr val="FFFF00"/>
            </a:solidFill>
          </a:ln>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3931920"/>
            <a:ext cx="4045057" cy="2743199"/>
          </a:xfrm>
          <a:prstGeom prst="rect">
            <a:avLst/>
          </a:prstGeom>
          <a:ln w="25400">
            <a:solidFill>
              <a:srgbClr val="FFFF00"/>
            </a:solidFill>
          </a:ln>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0" y="3931920"/>
            <a:ext cx="4045057" cy="2743199"/>
          </a:xfrm>
          <a:prstGeom prst="rect">
            <a:avLst/>
          </a:prstGeom>
          <a:ln w="25400">
            <a:solidFill>
              <a:srgbClr val="FFFF00"/>
            </a:solidFill>
          </a:ln>
        </p:spPr>
      </p:pic>
    </p:spTree>
    <p:extLst>
      <p:ext uri="{BB962C8B-B14F-4D97-AF65-F5344CB8AC3E}">
        <p14:creationId xmlns:p14="http://schemas.microsoft.com/office/powerpoint/2010/main" val="2606375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New alignment with “interaction” data set: check</a:t>
            </a:r>
          </a:p>
        </p:txBody>
      </p:sp>
      <p:sp>
        <p:nvSpPr>
          <p:cNvPr id="3" name="Segnaposto contenuto 2"/>
          <p:cNvSpPr>
            <a:spLocks noGrp="1"/>
          </p:cNvSpPr>
          <p:nvPr>
            <p:ph idx="1"/>
          </p:nvPr>
        </p:nvSpPr>
        <p:spPr>
          <a:xfrm>
            <a:off x="139065" y="2047693"/>
            <a:ext cx="1870710" cy="405344"/>
          </a:xfrm>
        </p:spPr>
        <p:txBody>
          <a:bodyPr/>
          <a:lstStyle/>
          <a:p>
            <a:pPr marL="0" indent="0">
              <a:buNone/>
            </a:pPr>
            <a:r>
              <a:rPr lang="it-IT" dirty="0" smtClean="0"/>
              <a:t>Cory </a:t>
            </a:r>
            <a:r>
              <a:rPr lang="it-IT" dirty="0" err="1" smtClean="0"/>
              <a:t>Fixed</a:t>
            </a:r>
            <a:r>
              <a:rPr lang="it-IT" dirty="0" smtClean="0"/>
              <a:t>:</a:t>
            </a:r>
            <a:endParaRPr lang="en-US" dirty="0"/>
          </a:p>
        </p:txBody>
      </p:sp>
      <p:sp>
        <p:nvSpPr>
          <p:cNvPr id="4" name="Rettangolo 3"/>
          <p:cNvSpPr/>
          <p:nvPr/>
        </p:nvSpPr>
        <p:spPr>
          <a:xfrm>
            <a:off x="1792605" y="1006487"/>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a:t>Rz</a:t>
            </a:r>
            <a:r>
              <a:rPr lang="en-US" sz="1400" dirty="0"/>
              <a:t>[</a:t>
            </a:r>
            <a:r>
              <a:rPr lang="en-US" sz="1400" dirty="0" err="1"/>
              <a:t>deg</a:t>
            </a:r>
            <a:r>
              <a:rPr lang="en-US" sz="1400" dirty="0"/>
              <a:t>]</a:t>
            </a:r>
          </a:p>
          <a:p>
            <a:r>
              <a:rPr lang="en-US" sz="1400" dirty="0"/>
              <a:t>0	1e30	0.009	0.007	-100.000	-0.097	0.026	0.482</a:t>
            </a:r>
          </a:p>
          <a:p>
            <a:r>
              <a:rPr lang="en-US" sz="1400" dirty="0"/>
              <a:t>1	1e30	-0.952	-0.094	-75.000	0.015	-0.004	-0.145</a:t>
            </a:r>
          </a:p>
          <a:p>
            <a:r>
              <a:rPr lang="en-US" sz="1400" dirty="0"/>
              <a:t>2	1e30	-0.814	0.106	-50.000	0.008	0.004	-0.294</a:t>
            </a:r>
          </a:p>
          <a:p>
            <a:r>
              <a:rPr lang="en-US" sz="1400" dirty="0" smtClean="0"/>
              <a:t>3	-</a:t>
            </a:r>
            <a:r>
              <a:rPr lang="en-US" sz="1400" dirty="0"/>
              <a:t>30.0	0.910	 1.554 	0.000	0.015	0.015	0.039</a:t>
            </a:r>
          </a:p>
          <a:p>
            <a:r>
              <a:rPr lang="en-US" sz="1400" dirty="0"/>
              <a:t>4	-24.0	1.107	 1.000 	0.000	0.028	0.020	-0.090</a:t>
            </a:r>
          </a:p>
          <a:p>
            <a:r>
              <a:rPr lang="en-US" sz="1400" dirty="0"/>
              <a:t>5	-18.0	0.827	1.271	0.000	-0.975	-0.970	-0.073</a:t>
            </a:r>
          </a:p>
          <a:p>
            <a:r>
              <a:rPr lang="en-US" sz="1400" dirty="0"/>
              <a:t>6	18.0	-0.356	1.200	0.000	0.059	-0.045	0.944</a:t>
            </a:r>
          </a:p>
          <a:p>
            <a:r>
              <a:rPr lang="en-US" sz="1400" dirty="0"/>
              <a:t>7	24.0	-0.649	2.220	0.000	-0.061	0.061	0.762</a:t>
            </a:r>
          </a:p>
          <a:p>
            <a:r>
              <a:rPr lang="en-US" sz="1400" dirty="0"/>
              <a:t>8	30.0	-0.104	1.834	0.000	-0.003	0.002	0.048</a:t>
            </a:r>
          </a:p>
          <a:p>
            <a:r>
              <a:rPr lang="en-US" sz="1400" dirty="0"/>
              <a:t>9	1e30	-2.485	0.313	50.000	-0.066	0.112	-0.567</a:t>
            </a:r>
          </a:p>
          <a:p>
            <a:r>
              <a:rPr lang="en-US" sz="1400" dirty="0"/>
              <a:t>10	1e30	-2.891	0.463	75.000	-0.064	0.120	-0.556</a:t>
            </a:r>
          </a:p>
          <a:p>
            <a:r>
              <a:rPr lang="en-US" sz="1400" dirty="0"/>
              <a:t>11	1e30	-3.557	0.202	100.000	-0.064	0.132	-</a:t>
            </a:r>
            <a:r>
              <a:rPr lang="en-US" sz="1400" dirty="0" smtClean="0"/>
              <a:t>0.511</a:t>
            </a:r>
            <a:endParaRPr lang="en-US" sz="1400" dirty="0"/>
          </a:p>
        </p:txBody>
      </p:sp>
      <p:sp>
        <p:nvSpPr>
          <p:cNvPr id="7" name="Rettangolo 6"/>
          <p:cNvSpPr/>
          <p:nvPr/>
        </p:nvSpPr>
        <p:spPr>
          <a:xfrm>
            <a:off x="1792605" y="3824817"/>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a:t>Rz</a:t>
            </a:r>
            <a:r>
              <a:rPr lang="en-US" sz="1400" dirty="0"/>
              <a:t>[</a:t>
            </a:r>
            <a:r>
              <a:rPr lang="en-US" sz="1400" dirty="0" err="1"/>
              <a:t>deg</a:t>
            </a:r>
            <a:r>
              <a:rPr lang="en-US" sz="1400" dirty="0"/>
              <a:t>]</a:t>
            </a:r>
          </a:p>
          <a:p>
            <a:r>
              <a:rPr lang="en-US" sz="1400" dirty="0"/>
              <a:t>0	1e30	0.009	0.007	-100.000	-0.097	0.026	0.482</a:t>
            </a:r>
          </a:p>
          <a:p>
            <a:r>
              <a:rPr lang="en-US" sz="1400" dirty="0"/>
              <a:t>1	1e30	-0.952	-0.094	-75.000	0.015	-0.004	-0.145</a:t>
            </a:r>
          </a:p>
          <a:p>
            <a:r>
              <a:rPr lang="en-US" sz="1400" dirty="0"/>
              <a:t>2	1e30	-0.814	0.106	-50.000	0.008	0.004	-0.294</a:t>
            </a:r>
          </a:p>
          <a:p>
            <a:r>
              <a:rPr lang="en-US" sz="1400" dirty="0"/>
              <a:t>3	-30.0	0.910	</a:t>
            </a:r>
            <a:r>
              <a:rPr lang="en-US" sz="1400" dirty="0">
                <a:solidFill>
                  <a:srgbClr val="FF0000"/>
                </a:solidFill>
              </a:rPr>
              <a:t>1.444</a:t>
            </a:r>
            <a:r>
              <a:rPr lang="en-US" sz="1400" dirty="0"/>
              <a:t>	0.000	0.015	</a:t>
            </a:r>
            <a:r>
              <a:rPr lang="en-US" sz="1400" dirty="0">
                <a:solidFill>
                  <a:srgbClr val="FFC000"/>
                </a:solidFill>
              </a:rPr>
              <a:t>0.013</a:t>
            </a:r>
            <a:r>
              <a:rPr lang="en-US" sz="1400" dirty="0"/>
              <a:t>	0.039</a:t>
            </a:r>
          </a:p>
          <a:p>
            <a:r>
              <a:rPr lang="en-US" sz="1400" dirty="0"/>
              <a:t>4	-24.0	1.107	</a:t>
            </a:r>
            <a:r>
              <a:rPr lang="en-US" sz="1400" dirty="0">
                <a:solidFill>
                  <a:srgbClr val="FF0000"/>
                </a:solidFill>
              </a:rPr>
              <a:t>0.930</a:t>
            </a:r>
            <a:r>
              <a:rPr lang="en-US" sz="1400" dirty="0"/>
              <a:t>	0.000	0.028	0.020	-0.090</a:t>
            </a:r>
          </a:p>
          <a:p>
            <a:r>
              <a:rPr lang="en-US" sz="1400" dirty="0"/>
              <a:t>5	-18.0	0.827	</a:t>
            </a:r>
            <a:r>
              <a:rPr lang="en-US" sz="1400" dirty="0">
                <a:solidFill>
                  <a:srgbClr val="FF0000"/>
                </a:solidFill>
              </a:rPr>
              <a:t>1.136</a:t>
            </a:r>
            <a:r>
              <a:rPr lang="en-US" sz="1400" dirty="0"/>
              <a:t>	0.000	-0.975	-0.970	-0.073</a:t>
            </a:r>
          </a:p>
          <a:p>
            <a:r>
              <a:rPr lang="en-US" sz="1400" dirty="0"/>
              <a:t>6	18.0	-0.356	</a:t>
            </a:r>
            <a:r>
              <a:rPr lang="en-US" sz="1400" dirty="0">
                <a:solidFill>
                  <a:srgbClr val="FF0000"/>
                </a:solidFill>
              </a:rPr>
              <a:t>1.120</a:t>
            </a:r>
            <a:r>
              <a:rPr lang="en-US" sz="1400" dirty="0"/>
              <a:t>	0.000	0.059	</a:t>
            </a:r>
            <a:r>
              <a:rPr lang="en-US" sz="1400" dirty="0">
                <a:solidFill>
                  <a:srgbClr val="FF0000"/>
                </a:solidFill>
              </a:rPr>
              <a:t>-0.061</a:t>
            </a:r>
            <a:r>
              <a:rPr lang="en-US" sz="1400" dirty="0"/>
              <a:t>	0.944</a:t>
            </a:r>
          </a:p>
          <a:p>
            <a:r>
              <a:rPr lang="en-US" sz="1400" dirty="0"/>
              <a:t>7	24.0	-0.649	</a:t>
            </a:r>
            <a:r>
              <a:rPr lang="en-US" sz="1400" dirty="0">
                <a:solidFill>
                  <a:srgbClr val="FF0000"/>
                </a:solidFill>
              </a:rPr>
              <a:t>2.165</a:t>
            </a:r>
            <a:r>
              <a:rPr lang="en-US" sz="1400" dirty="0"/>
              <a:t>	0.000	-0.061	</a:t>
            </a:r>
            <a:r>
              <a:rPr lang="en-US" sz="1400" dirty="0">
                <a:solidFill>
                  <a:srgbClr val="FFC000"/>
                </a:solidFill>
              </a:rPr>
              <a:t>0.060</a:t>
            </a:r>
            <a:r>
              <a:rPr lang="en-US" sz="1400" dirty="0"/>
              <a:t>	0.762</a:t>
            </a:r>
          </a:p>
          <a:p>
            <a:r>
              <a:rPr lang="en-US" sz="1400" dirty="0"/>
              <a:t>8	30.0	-0.104	</a:t>
            </a:r>
            <a:r>
              <a:rPr lang="en-US" sz="1400" dirty="0">
                <a:solidFill>
                  <a:srgbClr val="FF0000"/>
                </a:solidFill>
              </a:rPr>
              <a:t>1.750</a:t>
            </a:r>
            <a:r>
              <a:rPr lang="en-US" sz="1400" dirty="0"/>
              <a:t>	0.000	-0.003	</a:t>
            </a:r>
            <a:r>
              <a:rPr lang="en-US" sz="1400" dirty="0">
                <a:solidFill>
                  <a:srgbClr val="FFC000"/>
                </a:solidFill>
              </a:rPr>
              <a:t>0.001</a:t>
            </a:r>
            <a:r>
              <a:rPr lang="en-US" sz="1400" dirty="0"/>
              <a:t>	0.048</a:t>
            </a:r>
          </a:p>
          <a:p>
            <a:r>
              <a:rPr lang="en-US" sz="1400" dirty="0"/>
              <a:t>9	1e30	-2.485	0.313	50.000	-0.066	0.113	-0.567</a:t>
            </a:r>
          </a:p>
          <a:p>
            <a:r>
              <a:rPr lang="en-US" sz="1400" dirty="0"/>
              <a:t>10	1e30	-2.891	0.463	75.000	-0.064	0.120	-0.556</a:t>
            </a:r>
          </a:p>
          <a:p>
            <a:r>
              <a:rPr lang="en-US" sz="1400" dirty="0"/>
              <a:t>11	1e30	-3.557	0.202	100.000	-0.064	0.132	-0.511</a:t>
            </a:r>
          </a:p>
        </p:txBody>
      </p:sp>
      <p:sp>
        <p:nvSpPr>
          <p:cNvPr id="8" name="Segnaposto contenuto 2"/>
          <p:cNvSpPr txBox="1">
            <a:spLocks/>
          </p:cNvSpPr>
          <p:nvPr/>
        </p:nvSpPr>
        <p:spPr>
          <a:xfrm>
            <a:off x="139065" y="4866023"/>
            <a:ext cx="1870710" cy="405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smtClean="0"/>
              <a:t>Cory Fixed_1:</a:t>
            </a:r>
            <a:endParaRPr lang="en-US" dirty="0"/>
          </a:p>
        </p:txBody>
      </p:sp>
      <p:sp>
        <p:nvSpPr>
          <p:cNvPr id="9" name="Segnaposto contenuto 2"/>
          <p:cNvSpPr txBox="1">
            <a:spLocks/>
          </p:cNvSpPr>
          <p:nvPr/>
        </p:nvSpPr>
        <p:spPr>
          <a:xfrm>
            <a:off x="359199" y="594908"/>
            <a:ext cx="6067002" cy="480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It is quite good but a little refinement can be done</a:t>
            </a:r>
            <a:endParaRPr lang="en-US" sz="2000" dirty="0"/>
          </a:p>
        </p:txBody>
      </p:sp>
    </p:spTree>
    <p:extLst>
      <p:ext uri="{BB962C8B-B14F-4D97-AF65-F5344CB8AC3E}">
        <p14:creationId xmlns:p14="http://schemas.microsoft.com/office/powerpoint/2010/main" val="179121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a:t>Remainder and Status</a:t>
            </a:r>
          </a:p>
        </p:txBody>
      </p:sp>
      <p:sp>
        <p:nvSpPr>
          <p:cNvPr id="5" name="Segnaposto contenuto 4"/>
          <p:cNvSpPr>
            <a:spLocks noGrp="1"/>
          </p:cNvSpPr>
          <p:nvPr>
            <p:ph idx="1"/>
          </p:nvPr>
        </p:nvSpPr>
        <p:spPr/>
        <p:txBody>
          <a:bodyPr/>
          <a:lstStyle/>
          <a:p>
            <a:r>
              <a:rPr lang="en-US" dirty="0" smtClean="0"/>
              <a:t>It seems that there is a residual misalignment, especially between bent and plane layers.</a:t>
            </a:r>
            <a:endParaRPr lang="en-US" dirty="0"/>
          </a:p>
        </p:txBody>
      </p:sp>
      <p:sp>
        <p:nvSpPr>
          <p:cNvPr id="7" name="CasellaDiTesto 6"/>
          <p:cNvSpPr txBox="1"/>
          <p:nvPr/>
        </p:nvSpPr>
        <p:spPr>
          <a:xfrm>
            <a:off x="1080655" y="1581349"/>
            <a:ext cx="6982690" cy="369332"/>
          </a:xfrm>
          <a:prstGeom prst="rect">
            <a:avLst/>
          </a:prstGeom>
          <a:noFill/>
        </p:spPr>
        <p:txBody>
          <a:bodyPr wrap="square" rtlCol="0">
            <a:spAutoFit/>
          </a:bodyPr>
          <a:lstStyle/>
          <a:p>
            <a:r>
              <a:rPr lang="en-US" dirty="0"/>
              <a:t>X Residuals distributions per layers for Tracks </a:t>
            </a:r>
            <a:r>
              <a:rPr lang="en-US" dirty="0" smtClean="0"/>
              <a:t>with p-</a:t>
            </a:r>
            <a:r>
              <a:rPr lang="en-US" dirty="0" err="1" smtClean="0"/>
              <a:t>val</a:t>
            </a:r>
            <a:r>
              <a:rPr lang="en-US" dirty="0" smtClean="0"/>
              <a:t>&gt;0 </a:t>
            </a:r>
            <a:r>
              <a:rPr lang="en-US" dirty="0"/>
              <a:t>and </a:t>
            </a:r>
            <a:r>
              <a:rPr lang="en-US" dirty="0" err="1"/>
              <a:t>nHit</a:t>
            </a:r>
            <a:r>
              <a:rPr lang="en-US" dirty="0"/>
              <a:t>=6</a:t>
            </a:r>
          </a:p>
        </p:txBody>
      </p:sp>
      <p:grpSp>
        <p:nvGrpSpPr>
          <p:cNvPr id="14" name="Gruppo 13"/>
          <p:cNvGrpSpPr/>
          <p:nvPr/>
        </p:nvGrpSpPr>
        <p:grpSpPr>
          <a:xfrm>
            <a:off x="0" y="1950681"/>
            <a:ext cx="9144000" cy="4263014"/>
            <a:chOff x="0" y="2314747"/>
            <a:chExt cx="9144000" cy="4263014"/>
          </a:xfrm>
        </p:grpSpPr>
        <p:pic>
          <p:nvPicPr>
            <p:cNvPr id="6" name="Immagine 5"/>
            <p:cNvPicPr>
              <a:picLocks noChangeAspect="1"/>
            </p:cNvPicPr>
            <p:nvPr/>
          </p:nvPicPr>
          <p:blipFill>
            <a:blip r:embed="rId2"/>
            <a:stretch>
              <a:fillRect/>
            </a:stretch>
          </p:blipFill>
          <p:spPr>
            <a:xfrm>
              <a:off x="0" y="2369016"/>
              <a:ext cx="9144000" cy="4208745"/>
            </a:xfrm>
            <a:prstGeom prst="rect">
              <a:avLst/>
            </a:prstGeom>
          </p:spPr>
        </p:pic>
        <p:sp>
          <p:nvSpPr>
            <p:cNvPr id="8" name="Rettangolo 7"/>
            <p:cNvSpPr/>
            <p:nvPr/>
          </p:nvSpPr>
          <p:spPr>
            <a:xfrm>
              <a:off x="2109355" y="2314748"/>
              <a:ext cx="917624" cy="2131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5086350" y="2314747"/>
              <a:ext cx="917624" cy="2131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8168599" y="2314747"/>
              <a:ext cx="917624" cy="2131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2109355" y="4446633"/>
              <a:ext cx="917624" cy="2131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5086350" y="4446632"/>
              <a:ext cx="917624" cy="2131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8168599" y="4446632"/>
              <a:ext cx="917624" cy="2131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1984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New alignment with “interaction” </a:t>
            </a:r>
            <a:r>
              <a:rPr lang="en-US" dirty="0"/>
              <a:t>data set</a:t>
            </a:r>
          </a:p>
        </p:txBody>
      </p:sp>
      <p:sp>
        <p:nvSpPr>
          <p:cNvPr id="3" name="Segnaposto contenuto 2"/>
          <p:cNvSpPr>
            <a:spLocks noGrp="1"/>
          </p:cNvSpPr>
          <p:nvPr>
            <p:ph idx="1"/>
          </p:nvPr>
        </p:nvSpPr>
        <p:spPr>
          <a:xfrm>
            <a:off x="548640" y="640080"/>
            <a:ext cx="7955280" cy="5355696"/>
          </a:xfrm>
        </p:spPr>
        <p:txBody>
          <a:bodyPr/>
          <a:lstStyle/>
          <a:p>
            <a:r>
              <a:rPr lang="en-US" dirty="0" smtClean="0"/>
              <a:t>The refinement of the Starting Configuration helps a bit but non enough;</a:t>
            </a:r>
          </a:p>
          <a:p>
            <a:r>
              <a:rPr lang="en-US" dirty="0" smtClean="0"/>
              <a:t>By assuming that the rotations for each layers between the alignment and the «interaction» data sets a new alignment procedure is run over the remnant beam to fit only the </a:t>
            </a:r>
            <a:r>
              <a:rPr lang="en-US" dirty="0" err="1" smtClean="0"/>
              <a:t>Cx</a:t>
            </a:r>
            <a:r>
              <a:rPr lang="en-US" dirty="0" smtClean="0"/>
              <a:t> and Cy positions of the bent layers:</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3200400"/>
            <a:ext cx="4222044" cy="274320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3200400"/>
            <a:ext cx="4222044" cy="2743200"/>
          </a:xfrm>
          <a:prstGeom prst="rect">
            <a:avLst/>
          </a:prstGeom>
        </p:spPr>
      </p:pic>
    </p:spTree>
    <p:extLst>
      <p:ext uri="{BB962C8B-B14F-4D97-AF65-F5344CB8AC3E}">
        <p14:creationId xmlns:p14="http://schemas.microsoft.com/office/powerpoint/2010/main" val="144286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a:t>
            </a:r>
            <a:r>
              <a:rPr lang="en-US" dirty="0" smtClean="0"/>
              <a:t>set</a:t>
            </a:r>
            <a:endParaRPr lang="en-US" dirty="0"/>
          </a:p>
        </p:txBody>
      </p:sp>
      <p:sp>
        <p:nvSpPr>
          <p:cNvPr id="3" name="Segnaposto contenuto 2"/>
          <p:cNvSpPr>
            <a:spLocks noGrp="1"/>
          </p:cNvSpPr>
          <p:nvPr>
            <p:ph idx="1"/>
          </p:nvPr>
        </p:nvSpPr>
        <p:spPr>
          <a:xfrm>
            <a:off x="139065" y="1590480"/>
            <a:ext cx="1870710" cy="405344"/>
          </a:xfrm>
        </p:spPr>
        <p:txBody>
          <a:bodyPr/>
          <a:lstStyle/>
          <a:p>
            <a:pPr marL="0" indent="0">
              <a:buNone/>
            </a:pPr>
            <a:r>
              <a:rPr lang="it-IT" dirty="0" err="1" smtClean="0"/>
              <a:t>Step</a:t>
            </a:r>
            <a:r>
              <a:rPr lang="it-IT" dirty="0" smtClean="0"/>
              <a:t> 4:</a:t>
            </a:r>
            <a:endParaRPr lang="en-US" dirty="0"/>
          </a:p>
        </p:txBody>
      </p:sp>
      <p:sp>
        <p:nvSpPr>
          <p:cNvPr id="4" name="Rettangolo 3"/>
          <p:cNvSpPr/>
          <p:nvPr/>
        </p:nvSpPr>
        <p:spPr>
          <a:xfrm>
            <a:off x="1792605" y="549274"/>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a:t>Rz</a:t>
            </a:r>
            <a:r>
              <a:rPr lang="en-US" sz="1400" dirty="0"/>
              <a:t>[</a:t>
            </a:r>
            <a:r>
              <a:rPr lang="en-US" sz="1400" dirty="0" err="1"/>
              <a:t>deg</a:t>
            </a:r>
            <a:r>
              <a:rPr lang="en-US" sz="1400" dirty="0"/>
              <a:t>]</a:t>
            </a:r>
          </a:p>
          <a:p>
            <a:r>
              <a:rPr lang="en-US" sz="1400" dirty="0"/>
              <a:t>0	1e+30	0.009	0.007	-100.000	-0.097	0.029	0.481</a:t>
            </a:r>
          </a:p>
          <a:p>
            <a:r>
              <a:rPr lang="en-US" sz="1400" dirty="0"/>
              <a:t>1	1e+30	-0.952	-0.094	-75.000	0.760	-0.766	-0.150</a:t>
            </a:r>
          </a:p>
          <a:p>
            <a:r>
              <a:rPr lang="en-US" sz="1400" dirty="0"/>
              <a:t>2	1e+30	-0.814	0.106	-50.000	1.476	0.158	-0.288</a:t>
            </a:r>
          </a:p>
          <a:p>
            <a:r>
              <a:rPr lang="en-US" sz="1400" dirty="0"/>
              <a:t>3	-30.00	0.520	1.123	0.000	0.841	-0.730	0.020</a:t>
            </a:r>
          </a:p>
          <a:p>
            <a:r>
              <a:rPr lang="en-US" sz="1400" dirty="0"/>
              <a:t>4	-24.00	0.771	1.068	0.000	-0.131	-0.783	-0.112</a:t>
            </a:r>
          </a:p>
          <a:p>
            <a:r>
              <a:rPr lang="en-US" sz="1400" dirty="0"/>
              <a:t>5	-18.00	0.717	1.363	0.000	-1.262	-1.320	-0.083</a:t>
            </a:r>
          </a:p>
          <a:p>
            <a:r>
              <a:rPr lang="en-US" sz="1400" dirty="0"/>
              <a:t>6	18.00	0.215	1.322	0.000	0.414	-1.873	0.967</a:t>
            </a:r>
          </a:p>
          <a:p>
            <a:r>
              <a:rPr lang="en-US" sz="1400" dirty="0"/>
              <a:t>7	24.00	0.036	1.333	0.000	-2.206	-1.542	0.802</a:t>
            </a:r>
          </a:p>
          <a:p>
            <a:r>
              <a:rPr lang="en-US" sz="1400" dirty="0"/>
              <a:t>8	30.00	1.093	1.242	0.000	-1.143	-2.288	0.070</a:t>
            </a:r>
          </a:p>
          <a:p>
            <a:r>
              <a:rPr lang="en-US" sz="1400" dirty="0"/>
              <a:t>9	1e+30	-2.485	0.313	50.000	-1.786	-0.789	-0.556</a:t>
            </a:r>
          </a:p>
          <a:p>
            <a:r>
              <a:rPr lang="en-US" sz="1400" dirty="0"/>
              <a:t>10	1e+30	-2.891	0.462	75.000	-1.885	-0.661	-0.544</a:t>
            </a:r>
          </a:p>
          <a:p>
            <a:r>
              <a:rPr lang="en-US" sz="1400" dirty="0"/>
              <a:t>11	1e+30	-3.556	0.202	100.000	-2.442	-0.824	-0.489</a:t>
            </a:r>
          </a:p>
        </p:txBody>
      </p:sp>
      <p:sp>
        <p:nvSpPr>
          <p:cNvPr id="7" name="Rettangolo 6"/>
          <p:cNvSpPr/>
          <p:nvPr/>
        </p:nvSpPr>
        <p:spPr>
          <a:xfrm>
            <a:off x="1792605" y="3663949"/>
            <a:ext cx="7467600" cy="2893100"/>
          </a:xfrm>
          <a:prstGeom prst="rect">
            <a:avLst/>
          </a:prstGeom>
        </p:spPr>
        <p:txBody>
          <a:bodyPr wrap="square">
            <a:spAutoFit/>
          </a:bodyPr>
          <a:lstStyle/>
          <a:p>
            <a:r>
              <a:rPr lang="en-US" sz="1400" dirty="0"/>
              <a:t>#Id	</a:t>
            </a:r>
            <a:r>
              <a:rPr lang="en-US" sz="1400" dirty="0" err="1"/>
              <a:t>Radi</a:t>
            </a:r>
            <a:r>
              <a:rPr lang="en-US" sz="1400" dirty="0"/>
              <a:t>[mm]	</a:t>
            </a:r>
            <a:r>
              <a:rPr lang="en-US" sz="1400" dirty="0" err="1"/>
              <a:t>Cx</a:t>
            </a:r>
            <a:r>
              <a:rPr lang="en-US" sz="1400" dirty="0"/>
              <a:t>[mm]	Cy[mm]	</a:t>
            </a:r>
            <a:r>
              <a:rPr lang="en-US" sz="1400" dirty="0" err="1"/>
              <a:t>Cz</a:t>
            </a:r>
            <a:r>
              <a:rPr lang="en-US" sz="1400" dirty="0"/>
              <a:t>[mm]	Rx[</a:t>
            </a:r>
            <a:r>
              <a:rPr lang="en-US" sz="1400" dirty="0" err="1"/>
              <a:t>deg</a:t>
            </a:r>
            <a:r>
              <a:rPr lang="en-US" sz="1400" dirty="0"/>
              <a:t>]	Ry[</a:t>
            </a:r>
            <a:r>
              <a:rPr lang="en-US" sz="1400" dirty="0" err="1"/>
              <a:t>deg</a:t>
            </a:r>
            <a:r>
              <a:rPr lang="en-US" sz="1400" dirty="0"/>
              <a:t>]	</a:t>
            </a:r>
            <a:r>
              <a:rPr lang="en-US" sz="1400" dirty="0" err="1" smtClean="0"/>
              <a:t>Rz</a:t>
            </a:r>
            <a:r>
              <a:rPr lang="en-US" sz="1400" dirty="0" smtClean="0"/>
              <a:t>[</a:t>
            </a:r>
            <a:r>
              <a:rPr lang="en-US" sz="1400" dirty="0" err="1" smtClean="0"/>
              <a:t>deg</a:t>
            </a:r>
            <a:r>
              <a:rPr lang="en-US" sz="1400" dirty="0" smtClean="0"/>
              <a:t>]</a:t>
            </a:r>
          </a:p>
          <a:p>
            <a:r>
              <a:rPr lang="en-US" sz="1400" dirty="0" smtClean="0"/>
              <a:t>0</a:t>
            </a:r>
            <a:r>
              <a:rPr lang="en-US" sz="1400" dirty="0"/>
              <a:t>	1e+30	0.009	0.007	-100.000	-0.097	0.029	</a:t>
            </a:r>
            <a:r>
              <a:rPr lang="en-US" sz="1400" dirty="0" smtClean="0"/>
              <a:t>0.481</a:t>
            </a:r>
          </a:p>
          <a:p>
            <a:r>
              <a:rPr lang="en-US" sz="1400" dirty="0" smtClean="0"/>
              <a:t>1	1e+30</a:t>
            </a:r>
            <a:r>
              <a:rPr lang="en-US" sz="1400" dirty="0"/>
              <a:t>	-0.952	-0.094	-75.000	0.762	-0.768	-</a:t>
            </a:r>
            <a:r>
              <a:rPr lang="en-US" sz="1400" dirty="0" smtClean="0"/>
              <a:t>0.149</a:t>
            </a:r>
          </a:p>
          <a:p>
            <a:r>
              <a:rPr lang="en-US" sz="1400" dirty="0" smtClean="0"/>
              <a:t>2	1e+30</a:t>
            </a:r>
            <a:r>
              <a:rPr lang="en-US" sz="1400" dirty="0"/>
              <a:t>	-0.814	0.106	-50.000	1.478	0.160	-</a:t>
            </a:r>
            <a:r>
              <a:rPr lang="en-US" sz="1400" dirty="0" smtClean="0"/>
              <a:t>0.286</a:t>
            </a:r>
          </a:p>
          <a:p>
            <a:r>
              <a:rPr lang="en-US" sz="1400" dirty="0" smtClean="0"/>
              <a:t>3	-</a:t>
            </a:r>
            <a:r>
              <a:rPr lang="en-US" sz="1400" dirty="0"/>
              <a:t>30.00	</a:t>
            </a:r>
            <a:r>
              <a:rPr lang="en-US" sz="1400" dirty="0">
                <a:solidFill>
                  <a:srgbClr val="FFC000"/>
                </a:solidFill>
              </a:rPr>
              <a:t>0.523</a:t>
            </a:r>
            <a:r>
              <a:rPr lang="en-US" sz="1400" dirty="0"/>
              <a:t>	</a:t>
            </a:r>
            <a:r>
              <a:rPr lang="en-US" sz="1400" dirty="0">
                <a:solidFill>
                  <a:srgbClr val="FF0000"/>
                </a:solidFill>
              </a:rPr>
              <a:t>1.012</a:t>
            </a:r>
            <a:r>
              <a:rPr lang="en-US" sz="1400" dirty="0"/>
              <a:t>	0.000	0.842	-0.728	</a:t>
            </a:r>
            <a:r>
              <a:rPr lang="en-US" sz="1400" dirty="0" smtClean="0"/>
              <a:t>0.017</a:t>
            </a:r>
          </a:p>
          <a:p>
            <a:r>
              <a:rPr lang="en-US" sz="1400" dirty="0" smtClean="0"/>
              <a:t>4	-</a:t>
            </a:r>
            <a:r>
              <a:rPr lang="en-US" sz="1400" dirty="0"/>
              <a:t>24.00	0.771	</a:t>
            </a:r>
            <a:r>
              <a:rPr lang="en-US" sz="1400" dirty="0">
                <a:solidFill>
                  <a:srgbClr val="FF0000"/>
                </a:solidFill>
              </a:rPr>
              <a:t>0.998</a:t>
            </a:r>
            <a:r>
              <a:rPr lang="en-US" sz="1400" dirty="0"/>
              <a:t>	0.000	-0.132	-0.785	-</a:t>
            </a:r>
            <a:r>
              <a:rPr lang="en-US" sz="1400" dirty="0" smtClean="0"/>
              <a:t>0.115</a:t>
            </a:r>
          </a:p>
          <a:p>
            <a:r>
              <a:rPr lang="en-US" sz="1400" dirty="0" smtClean="0"/>
              <a:t>5	-</a:t>
            </a:r>
            <a:r>
              <a:rPr lang="en-US" sz="1400" dirty="0"/>
              <a:t>18.00	</a:t>
            </a:r>
            <a:r>
              <a:rPr lang="en-US" sz="1400" dirty="0">
                <a:solidFill>
                  <a:srgbClr val="FFC000"/>
                </a:solidFill>
              </a:rPr>
              <a:t>0.718</a:t>
            </a:r>
            <a:r>
              <a:rPr lang="en-US" sz="1400" dirty="0"/>
              <a:t>	</a:t>
            </a:r>
            <a:r>
              <a:rPr lang="en-US" sz="1400" dirty="0">
                <a:solidFill>
                  <a:srgbClr val="FF0000"/>
                </a:solidFill>
              </a:rPr>
              <a:t>1.226</a:t>
            </a:r>
            <a:r>
              <a:rPr lang="en-US" sz="1400" dirty="0"/>
              <a:t>	0.000	-1.261	-1.318	-</a:t>
            </a:r>
            <a:r>
              <a:rPr lang="en-US" sz="1400" dirty="0" smtClean="0"/>
              <a:t>0.080</a:t>
            </a:r>
          </a:p>
          <a:p>
            <a:r>
              <a:rPr lang="en-US" sz="1400" dirty="0" smtClean="0"/>
              <a:t>6	18.00</a:t>
            </a:r>
            <a:r>
              <a:rPr lang="en-US" sz="1400" dirty="0"/>
              <a:t>	</a:t>
            </a:r>
            <a:r>
              <a:rPr lang="en-US" sz="1400" dirty="0">
                <a:solidFill>
                  <a:srgbClr val="FFC000"/>
                </a:solidFill>
              </a:rPr>
              <a:t>0.210</a:t>
            </a:r>
            <a:r>
              <a:rPr lang="en-US" sz="1400" dirty="0"/>
              <a:t>	</a:t>
            </a:r>
            <a:r>
              <a:rPr lang="en-US" sz="1400" dirty="0">
                <a:solidFill>
                  <a:srgbClr val="FF0000"/>
                </a:solidFill>
              </a:rPr>
              <a:t>1.240</a:t>
            </a:r>
            <a:r>
              <a:rPr lang="en-US" sz="1400" dirty="0"/>
              <a:t>	0.000	0.413	-1.874	</a:t>
            </a:r>
            <a:r>
              <a:rPr lang="en-US" sz="1400" dirty="0" smtClean="0"/>
              <a:t>0.968</a:t>
            </a:r>
          </a:p>
          <a:p>
            <a:r>
              <a:rPr lang="en-US" sz="1400" dirty="0" smtClean="0"/>
              <a:t>7	24.00</a:t>
            </a:r>
            <a:r>
              <a:rPr lang="en-US" sz="1400" dirty="0"/>
              <a:t>	</a:t>
            </a:r>
            <a:r>
              <a:rPr lang="en-US" sz="1400" dirty="0">
                <a:solidFill>
                  <a:srgbClr val="FFC000"/>
                </a:solidFill>
              </a:rPr>
              <a:t>0.032</a:t>
            </a:r>
            <a:r>
              <a:rPr lang="en-US" sz="1400" dirty="0"/>
              <a:t>	</a:t>
            </a:r>
            <a:r>
              <a:rPr lang="en-US" sz="1400" dirty="0">
                <a:solidFill>
                  <a:srgbClr val="FF0000"/>
                </a:solidFill>
              </a:rPr>
              <a:t>1.277</a:t>
            </a:r>
            <a:r>
              <a:rPr lang="en-US" sz="1400" dirty="0"/>
              <a:t>	0.000	-2.206	-1.541	</a:t>
            </a:r>
            <a:r>
              <a:rPr lang="en-US" sz="1400" dirty="0" smtClean="0"/>
              <a:t>0.802</a:t>
            </a:r>
          </a:p>
          <a:p>
            <a:r>
              <a:rPr lang="en-US" sz="1400" dirty="0" smtClean="0"/>
              <a:t>8	30.00</a:t>
            </a:r>
            <a:r>
              <a:rPr lang="en-US" sz="1400" dirty="0"/>
              <a:t>	</a:t>
            </a:r>
            <a:r>
              <a:rPr lang="en-US" sz="1400" dirty="0">
                <a:solidFill>
                  <a:srgbClr val="FFC000"/>
                </a:solidFill>
              </a:rPr>
              <a:t>1.092</a:t>
            </a:r>
            <a:r>
              <a:rPr lang="en-US" sz="1400" dirty="0"/>
              <a:t>	</a:t>
            </a:r>
            <a:r>
              <a:rPr lang="en-US" sz="1400" dirty="0">
                <a:solidFill>
                  <a:srgbClr val="FF0000"/>
                </a:solidFill>
              </a:rPr>
              <a:t>1.158</a:t>
            </a:r>
            <a:r>
              <a:rPr lang="en-US" sz="1400" dirty="0"/>
              <a:t>	0.000	-1.140	-2.286	</a:t>
            </a:r>
            <a:r>
              <a:rPr lang="en-US" sz="1400" dirty="0" smtClean="0"/>
              <a:t>0.069</a:t>
            </a:r>
          </a:p>
          <a:p>
            <a:r>
              <a:rPr lang="en-US" sz="1400" dirty="0" smtClean="0"/>
              <a:t>9	1e+30</a:t>
            </a:r>
            <a:r>
              <a:rPr lang="en-US" sz="1400" dirty="0"/>
              <a:t>	-2.485	0.313	50.000	-1.788	-0.791	-</a:t>
            </a:r>
            <a:r>
              <a:rPr lang="en-US" sz="1400" dirty="0" smtClean="0"/>
              <a:t>0.556</a:t>
            </a:r>
          </a:p>
          <a:p>
            <a:r>
              <a:rPr lang="en-US" sz="1400" dirty="0" smtClean="0"/>
              <a:t>10	1e+30</a:t>
            </a:r>
            <a:r>
              <a:rPr lang="en-US" sz="1400" dirty="0"/>
              <a:t>	-2.891	0.462	75.000	-1.885	-0.659	-</a:t>
            </a:r>
            <a:r>
              <a:rPr lang="en-US" sz="1400" dirty="0" smtClean="0"/>
              <a:t>0.544</a:t>
            </a:r>
          </a:p>
          <a:p>
            <a:r>
              <a:rPr lang="en-US" sz="1400" dirty="0" smtClean="0"/>
              <a:t>11</a:t>
            </a:r>
            <a:r>
              <a:rPr lang="en-US" sz="1400" dirty="0"/>
              <a:t>	1e+30	-3.556	0.202	100.000	-2.441	-0.825	-0.487</a:t>
            </a:r>
          </a:p>
        </p:txBody>
      </p:sp>
      <p:sp>
        <p:nvSpPr>
          <p:cNvPr id="8" name="Segnaposto contenuto 2"/>
          <p:cNvSpPr txBox="1">
            <a:spLocks/>
          </p:cNvSpPr>
          <p:nvPr/>
        </p:nvSpPr>
        <p:spPr>
          <a:xfrm>
            <a:off x="139065" y="4705154"/>
            <a:ext cx="1870710" cy="1026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Final for </a:t>
            </a:r>
            <a:br>
              <a:rPr lang="en-US" dirty="0" smtClean="0"/>
            </a:br>
            <a:r>
              <a:rPr lang="en-US" dirty="0" smtClean="0"/>
              <a:t>interaction </a:t>
            </a:r>
            <a:br>
              <a:rPr lang="en-US" dirty="0" smtClean="0"/>
            </a:br>
            <a:r>
              <a:rPr lang="en-US" dirty="0" smtClean="0"/>
              <a:t>data set:</a:t>
            </a:r>
            <a:endParaRPr lang="en-US" dirty="0"/>
          </a:p>
        </p:txBody>
      </p:sp>
    </p:spTree>
    <p:extLst>
      <p:ext uri="{BB962C8B-B14F-4D97-AF65-F5344CB8AC3E}">
        <p14:creationId xmlns:p14="http://schemas.microsoft.com/office/powerpoint/2010/main" val="223382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Impact of the new alignment on the analysis</a:t>
            </a:r>
            <a:endParaRPr lang="en-US" dirty="0"/>
          </a:p>
        </p:txBody>
      </p:sp>
      <p:pic>
        <p:nvPicPr>
          <p:cNvPr id="2052" name="Picture 4" descr="Petition to Change the Phrase “Fingers Crossed” to “Croissant Deterrent” |  by Brian Firenzi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b="31990"/>
          <a:stretch/>
        </p:blipFill>
        <p:spPr bwMode="auto">
          <a:xfrm>
            <a:off x="7334732" y="0"/>
            <a:ext cx="1809268"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7" name="CasellaDiTesto 6"/>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914400"/>
            <a:ext cx="4222045" cy="274320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0" y="914400"/>
            <a:ext cx="4222045" cy="2743200"/>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 y="3749040"/>
            <a:ext cx="4222045" cy="2743200"/>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880" y="3749040"/>
            <a:ext cx="4222045" cy="2743200"/>
          </a:xfrm>
          <a:prstGeom prst="rect">
            <a:avLst/>
          </a:prstGeom>
        </p:spPr>
      </p:pic>
    </p:spTree>
    <p:extLst>
      <p:ext uri="{BB962C8B-B14F-4D97-AF65-F5344CB8AC3E}">
        <p14:creationId xmlns:p14="http://schemas.microsoft.com/office/powerpoint/2010/main" val="4149800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sp>
        <p:nvSpPr>
          <p:cNvPr id="4" name="CasellaDiTesto 3"/>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7" name="CasellaDiTesto 6"/>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914400"/>
            <a:ext cx="4222044" cy="27432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0" y="914400"/>
            <a:ext cx="4222044" cy="2743200"/>
          </a:xfrm>
          <a:prstGeom prst="rect">
            <a:avLst/>
          </a:prstGeom>
        </p:spPr>
      </p:pic>
      <p:sp>
        <p:nvSpPr>
          <p:cNvPr id="12" name="Segnaposto contenuto 2"/>
          <p:cNvSpPr>
            <a:spLocks noGrp="1"/>
          </p:cNvSpPr>
          <p:nvPr>
            <p:ph idx="1"/>
          </p:nvPr>
        </p:nvSpPr>
        <p:spPr>
          <a:xfrm>
            <a:off x="548640" y="3908426"/>
            <a:ext cx="7955280" cy="2087350"/>
          </a:xfrm>
        </p:spPr>
        <p:txBody>
          <a:bodyPr>
            <a:normAutofit/>
          </a:bodyPr>
          <a:lstStyle/>
          <a:p>
            <a:pPr marL="0" indent="0">
              <a:buNone/>
            </a:pPr>
            <a:r>
              <a:rPr lang="en-US" sz="2000" dirty="0" smtClean="0"/>
              <a:t>Selection criteria (after preselection in PR: d0&lt;50 mm, tracks selected by p-</a:t>
            </a:r>
            <a:r>
              <a:rPr lang="en-US" sz="2000" dirty="0" err="1" smtClean="0"/>
              <a:t>val</a:t>
            </a:r>
            <a:r>
              <a:rPr lang="en-US" sz="2000" dirty="0" smtClean="0"/>
              <a:t>):</a:t>
            </a:r>
          </a:p>
          <a:p>
            <a:r>
              <a:rPr lang="en-US" sz="2000" dirty="0" smtClean="0"/>
              <a:t>P-</a:t>
            </a:r>
            <a:r>
              <a:rPr lang="en-US" sz="2000" dirty="0" err="1" smtClean="0"/>
              <a:t>val</a:t>
            </a:r>
            <a:r>
              <a:rPr lang="en-US" sz="2000" dirty="0" smtClean="0"/>
              <a:t> &gt; 0.001 (0.1%)</a:t>
            </a:r>
          </a:p>
          <a:p>
            <a:r>
              <a:rPr lang="en-US" sz="2000" dirty="0" smtClean="0">
                <a:latin typeface="Symbol" panose="05050102010706020507" pitchFamily="18" charset="2"/>
              </a:rPr>
              <a:t>h </a:t>
            </a:r>
            <a:r>
              <a:rPr lang="en-US" sz="2000" dirty="0" smtClean="0"/>
              <a:t>&lt; 7.5</a:t>
            </a:r>
          </a:p>
          <a:p>
            <a:r>
              <a:rPr lang="en-US" sz="2000" dirty="0" smtClean="0"/>
              <a:t>Beam-Track DCA &lt; 500 </a:t>
            </a:r>
            <a:r>
              <a:rPr lang="en-US" sz="2000" dirty="0" smtClean="0">
                <a:latin typeface="Symbol" panose="05050102010706020507" pitchFamily="18" charset="2"/>
              </a:rPr>
              <a:t>m</a:t>
            </a:r>
            <a:r>
              <a:rPr lang="en-US" sz="2000" dirty="0" smtClean="0"/>
              <a:t>m</a:t>
            </a:r>
          </a:p>
        </p:txBody>
      </p:sp>
    </p:spTree>
    <p:extLst>
      <p:ext uri="{BB962C8B-B14F-4D97-AF65-F5344CB8AC3E}">
        <p14:creationId xmlns:p14="http://schemas.microsoft.com/office/powerpoint/2010/main" val="2278520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sp>
        <p:nvSpPr>
          <p:cNvPr id="4" name="CasellaDiTesto 3"/>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7" name="CasellaDiTesto 6"/>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4880" y="914400"/>
            <a:ext cx="4222044" cy="2743200"/>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914400"/>
            <a:ext cx="4222044" cy="2743200"/>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 y="3749040"/>
            <a:ext cx="4222042" cy="2743199"/>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222044" cy="2743200"/>
          </a:xfrm>
          <a:prstGeom prst="rect">
            <a:avLst/>
          </a:prstGeom>
        </p:spPr>
      </p:pic>
    </p:spTree>
    <p:extLst>
      <p:ext uri="{BB962C8B-B14F-4D97-AF65-F5344CB8AC3E}">
        <p14:creationId xmlns:p14="http://schemas.microsoft.com/office/powerpoint/2010/main" val="45078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914400"/>
            <a:ext cx="4222044" cy="2743199"/>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0" y="914400"/>
            <a:ext cx="4222044" cy="274320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 y="3749040"/>
            <a:ext cx="4222044" cy="2743199"/>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222044" cy="2743200"/>
          </a:xfrm>
          <a:prstGeom prst="rect">
            <a:avLst/>
          </a:prstGeom>
        </p:spPr>
      </p:pic>
      <p:sp>
        <p:nvSpPr>
          <p:cNvPr id="10" name="CasellaDiTesto 9"/>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11" name="CasellaDiTesto 10"/>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spTree>
    <p:extLst>
      <p:ext uri="{BB962C8B-B14F-4D97-AF65-F5344CB8AC3E}">
        <p14:creationId xmlns:p14="http://schemas.microsoft.com/office/powerpoint/2010/main" val="2061724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1" y="3749040"/>
            <a:ext cx="4222042" cy="2743199"/>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0" y="3749040"/>
            <a:ext cx="4222044" cy="274320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1" y="914400"/>
            <a:ext cx="4222042" cy="2743199"/>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914400"/>
            <a:ext cx="4222044" cy="2743200"/>
          </a:xfrm>
          <a:prstGeom prst="rect">
            <a:avLst/>
          </a:prstGeom>
        </p:spPr>
      </p:pic>
      <p:sp>
        <p:nvSpPr>
          <p:cNvPr id="10" name="CasellaDiTesto 9"/>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11" name="CasellaDiTesto 10"/>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spTree>
    <p:extLst>
      <p:ext uri="{BB962C8B-B14F-4D97-AF65-F5344CB8AC3E}">
        <p14:creationId xmlns:p14="http://schemas.microsoft.com/office/powerpoint/2010/main" val="3000308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1" y="914400"/>
            <a:ext cx="4222042" cy="274319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0" y="914400"/>
            <a:ext cx="4222044" cy="274320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1" y="3749040"/>
            <a:ext cx="4222042" cy="2743198"/>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222044" cy="2743200"/>
          </a:xfrm>
          <a:prstGeom prst="rect">
            <a:avLst/>
          </a:prstGeom>
        </p:spPr>
      </p:pic>
      <p:sp>
        <p:nvSpPr>
          <p:cNvPr id="10" name="CasellaDiTesto 9"/>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11" name="CasellaDiTesto 10"/>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spTree>
    <p:extLst>
      <p:ext uri="{BB962C8B-B14F-4D97-AF65-F5344CB8AC3E}">
        <p14:creationId xmlns:p14="http://schemas.microsoft.com/office/powerpoint/2010/main" val="2571997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1" y="914400"/>
            <a:ext cx="4222041" cy="274319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0" y="914400"/>
            <a:ext cx="4222044" cy="2743199"/>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1" y="3749040"/>
            <a:ext cx="4222041" cy="2743198"/>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222044" cy="2743199"/>
          </a:xfrm>
          <a:prstGeom prst="rect">
            <a:avLst/>
          </a:prstGeom>
        </p:spPr>
      </p:pic>
      <p:sp>
        <p:nvSpPr>
          <p:cNvPr id="10" name="CasellaDiTesto 9"/>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11" name="CasellaDiTesto 10"/>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spTree>
    <p:extLst>
      <p:ext uri="{BB962C8B-B14F-4D97-AF65-F5344CB8AC3E}">
        <p14:creationId xmlns:p14="http://schemas.microsoft.com/office/powerpoint/2010/main" val="431290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1" y="914400"/>
            <a:ext cx="4222041" cy="274319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1" y="914400"/>
            <a:ext cx="4222042" cy="2743199"/>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1" y="3749040"/>
            <a:ext cx="4222041" cy="2743198"/>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1" y="3749040"/>
            <a:ext cx="4222042" cy="2743199"/>
          </a:xfrm>
          <a:prstGeom prst="rect">
            <a:avLst/>
          </a:prstGeom>
        </p:spPr>
      </p:pic>
      <p:sp>
        <p:nvSpPr>
          <p:cNvPr id="10" name="CasellaDiTesto 9"/>
          <p:cNvSpPr txBox="1"/>
          <p:nvPr/>
        </p:nvSpPr>
        <p:spPr>
          <a:xfrm>
            <a:off x="1554480" y="594360"/>
            <a:ext cx="1632113" cy="369332"/>
          </a:xfrm>
          <a:prstGeom prst="rect">
            <a:avLst/>
          </a:prstGeom>
          <a:noFill/>
        </p:spPr>
        <p:txBody>
          <a:bodyPr wrap="none" rtlCol="0">
            <a:spAutoFit/>
          </a:bodyPr>
          <a:lstStyle/>
          <a:p>
            <a:r>
              <a:rPr lang="en-US" dirty="0" smtClean="0"/>
              <a:t>New Alignment</a:t>
            </a:r>
            <a:endParaRPr lang="en-US" dirty="0"/>
          </a:p>
        </p:txBody>
      </p:sp>
      <p:sp>
        <p:nvSpPr>
          <p:cNvPr id="11" name="CasellaDiTesto 10"/>
          <p:cNvSpPr txBox="1"/>
          <p:nvPr/>
        </p:nvSpPr>
        <p:spPr>
          <a:xfrm>
            <a:off x="5943600" y="594360"/>
            <a:ext cx="1936236" cy="369332"/>
          </a:xfrm>
          <a:prstGeom prst="rect">
            <a:avLst/>
          </a:prstGeom>
          <a:noFill/>
        </p:spPr>
        <p:txBody>
          <a:bodyPr wrap="none" rtlCol="0">
            <a:spAutoFit/>
          </a:bodyPr>
          <a:lstStyle/>
          <a:p>
            <a:r>
              <a:rPr lang="en-US" dirty="0" smtClean="0"/>
              <a:t>Original Alignment</a:t>
            </a:r>
            <a:endParaRPr lang="en-US" dirty="0"/>
          </a:p>
        </p:txBody>
      </p:sp>
    </p:spTree>
    <p:extLst>
      <p:ext uri="{BB962C8B-B14F-4D97-AF65-F5344CB8AC3E}">
        <p14:creationId xmlns:p14="http://schemas.microsoft.com/office/powerpoint/2010/main" val="381462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New additional alignment method</a:t>
            </a:r>
            <a:endParaRPr lang="en-US" dirty="0"/>
          </a:p>
        </p:txBody>
      </p:sp>
      <p:sp>
        <p:nvSpPr>
          <p:cNvPr id="3" name="Segnaposto contenuto 2"/>
          <p:cNvSpPr>
            <a:spLocks noGrp="1"/>
          </p:cNvSpPr>
          <p:nvPr>
            <p:ph idx="1"/>
          </p:nvPr>
        </p:nvSpPr>
        <p:spPr/>
        <p:txBody>
          <a:bodyPr>
            <a:normAutofit/>
          </a:bodyPr>
          <a:lstStyle/>
          <a:p>
            <a:r>
              <a:rPr lang="en-US" dirty="0" smtClean="0"/>
              <a:t>We decided to introduce a new alignment procedure to try to refine the reached alignment.</a:t>
            </a:r>
          </a:p>
          <a:p>
            <a:r>
              <a:rPr lang="en-US" dirty="0" smtClean="0"/>
              <a:t>The method works outside of </a:t>
            </a:r>
            <a:r>
              <a:rPr lang="en-US" dirty="0" err="1" smtClean="0"/>
              <a:t>Corryvreckan</a:t>
            </a:r>
            <a:r>
              <a:rPr lang="en-US" dirty="0" smtClean="0"/>
              <a:t> as ROOT macro:</a:t>
            </a:r>
          </a:p>
          <a:p>
            <a:pPr marL="914400" lvl="1" indent="-457200">
              <a:buFont typeface="+mj-lt"/>
              <a:buAutoNum type="arabicPeriod"/>
            </a:pPr>
            <a:r>
              <a:rPr lang="en-US" dirty="0" smtClean="0"/>
              <a:t>Take the reconstructed tracks (eventually applying some quality cuts)</a:t>
            </a:r>
          </a:p>
          <a:p>
            <a:pPr marL="914400" lvl="1" indent="-457200">
              <a:buFont typeface="+mj-lt"/>
              <a:buAutoNum type="arabicPeriod"/>
            </a:pPr>
            <a:r>
              <a:rPr lang="en-US" dirty="0" smtClean="0"/>
              <a:t>One or more layers can be excluded from the track fitting</a:t>
            </a:r>
          </a:p>
          <a:p>
            <a:pPr marL="914400" lvl="1" indent="-457200">
              <a:buFont typeface="+mj-lt"/>
              <a:buAutoNum type="arabicPeriod"/>
            </a:pPr>
            <a:r>
              <a:rPr lang="en-US" dirty="0" smtClean="0"/>
              <a:t>One or more layers can be selected to be aligned</a:t>
            </a:r>
          </a:p>
          <a:p>
            <a:pPr marL="914400" lvl="1" indent="-457200">
              <a:buFont typeface="+mj-lt"/>
              <a:buAutoNum type="arabicPeriod"/>
            </a:pPr>
            <a:r>
              <a:rPr lang="en-US" dirty="0" smtClean="0"/>
              <a:t>The tracks are fitted with the selected layers</a:t>
            </a:r>
          </a:p>
          <a:p>
            <a:pPr marL="914400" lvl="1" indent="-457200">
              <a:buFont typeface="+mj-lt"/>
              <a:buAutoNum type="arabicPeriod"/>
            </a:pPr>
            <a:r>
              <a:rPr lang="en-US" dirty="0" smtClean="0"/>
              <a:t>The geometrical properties of the layers that have to be aligned are updated</a:t>
            </a:r>
          </a:p>
          <a:p>
            <a:pPr marL="914400" lvl="1" indent="-457200">
              <a:buFont typeface="+mj-lt"/>
              <a:buAutoNum type="arabicPeriod"/>
            </a:pPr>
            <a:r>
              <a:rPr lang="en-US" dirty="0" smtClean="0"/>
              <a:t>The tracks are re-fitted</a:t>
            </a:r>
          </a:p>
          <a:p>
            <a:pPr marL="914400" lvl="1" indent="-457200">
              <a:buFont typeface="+mj-lt"/>
              <a:buAutoNum type="arabicPeriod"/>
            </a:pPr>
            <a:r>
              <a:rPr lang="en-US" dirty="0" smtClean="0"/>
              <a:t>The global </a:t>
            </a:r>
            <a:r>
              <a:rPr lang="en-US" dirty="0" smtClean="0">
                <a:latin typeface="Symbol" panose="05050102010706020507" pitchFamily="18" charset="2"/>
              </a:rPr>
              <a:t>c</a:t>
            </a:r>
            <a:r>
              <a:rPr lang="en-US" baseline="30000" dirty="0" smtClean="0"/>
              <a:t>2</a:t>
            </a:r>
            <a:r>
              <a:rPr lang="en-US" dirty="0" smtClean="0"/>
              <a:t> of the tracks or a global probability is evaluated</a:t>
            </a:r>
          </a:p>
          <a:p>
            <a:pPr marL="914400" lvl="1" indent="-457200">
              <a:buFont typeface="+mj-lt"/>
              <a:buAutoNum type="arabicPeriod"/>
            </a:pPr>
            <a:r>
              <a:rPr lang="en-US" dirty="0" smtClean="0"/>
              <a:t>Step 4-7 are repeated iteratively up to a minimum/maximum of the </a:t>
            </a:r>
            <a:r>
              <a:rPr lang="en-US" dirty="0" smtClean="0">
                <a:latin typeface="Symbol" panose="05050102010706020507" pitchFamily="18" charset="2"/>
              </a:rPr>
              <a:t>c</a:t>
            </a:r>
            <a:r>
              <a:rPr lang="en-US" baseline="30000" dirty="0" smtClean="0"/>
              <a:t>2</a:t>
            </a:r>
            <a:r>
              <a:rPr lang="en-US" dirty="0" smtClean="0"/>
              <a:t>/probability is reached</a:t>
            </a:r>
            <a:r>
              <a:rPr lang="en-US" dirty="0"/>
              <a:t/>
            </a:r>
            <a:br>
              <a:rPr lang="en-US" dirty="0"/>
            </a:br>
            <a:r>
              <a:rPr lang="en-US" dirty="0" smtClean="0"/>
              <a:t>(</a:t>
            </a:r>
            <a:r>
              <a:rPr lang="en-US" dirty="0" smtClean="0">
                <a:latin typeface="Symbol" panose="05050102010706020507" pitchFamily="18" charset="2"/>
              </a:rPr>
              <a:t>c</a:t>
            </a:r>
            <a:r>
              <a:rPr lang="en-US" baseline="30000" dirty="0" smtClean="0"/>
              <a:t>2</a:t>
            </a:r>
            <a:r>
              <a:rPr lang="en-US" dirty="0" smtClean="0"/>
              <a:t> or ML method can be used)</a:t>
            </a:r>
          </a:p>
        </p:txBody>
      </p:sp>
    </p:spTree>
    <p:extLst>
      <p:ext uri="{BB962C8B-B14F-4D97-AF65-F5344CB8AC3E}">
        <p14:creationId xmlns:p14="http://schemas.microsoft.com/office/powerpoint/2010/main" val="359197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Impact of the new alignment on the analysis</a:t>
            </a:r>
          </a:p>
        </p:txBody>
      </p:sp>
      <p:sp>
        <p:nvSpPr>
          <p:cNvPr id="3" name="Segnaposto contenuto 2"/>
          <p:cNvSpPr>
            <a:spLocks noGrp="1"/>
          </p:cNvSpPr>
          <p:nvPr>
            <p:ph idx="1"/>
          </p:nvPr>
        </p:nvSpPr>
        <p:spPr/>
        <p:txBody>
          <a:bodyPr/>
          <a:lstStyle/>
          <a:p>
            <a:pPr marL="0" indent="0">
              <a:buNone/>
            </a:pPr>
            <a:r>
              <a:rPr lang="en-US" dirty="0" smtClean="0"/>
              <a:t>The new alignment (with some luck) works on the «interaction» data set too:</a:t>
            </a:r>
          </a:p>
          <a:p>
            <a:r>
              <a:rPr lang="en-US" dirty="0" smtClean="0"/>
              <a:t>More tracks are well reconstructed</a:t>
            </a:r>
          </a:p>
          <a:p>
            <a:r>
              <a:rPr lang="en-US" dirty="0" smtClean="0"/>
              <a:t>More tracks with 3 hits pass the quality cuts</a:t>
            </a:r>
          </a:p>
          <a:p>
            <a:r>
              <a:rPr lang="en-US" dirty="0" smtClean="0"/>
              <a:t>The DCA distribution is well centered and there is no more shift of the tails and it is in agreement with simulation</a:t>
            </a:r>
          </a:p>
          <a:p>
            <a:r>
              <a:rPr lang="en-US" dirty="0" smtClean="0"/>
              <a:t>The Y residuals for the 3 hits tracks now are well centered</a:t>
            </a:r>
          </a:p>
          <a:p>
            <a:pPr marL="0" indent="0">
              <a:buNone/>
            </a:pPr>
            <a:endParaRPr lang="en-US" dirty="0" smtClean="0"/>
          </a:p>
          <a:p>
            <a:pPr marL="0" indent="0">
              <a:buNone/>
            </a:pPr>
            <a:r>
              <a:rPr lang="en-US" dirty="0" smtClean="0"/>
              <a:t>Open question: why are the bent layers shifted (almost along Y) respect to the alignment data set? The system was touched? </a:t>
            </a:r>
            <a:endParaRPr lang="en-US" dirty="0"/>
          </a:p>
        </p:txBody>
      </p:sp>
    </p:spTree>
    <p:extLst>
      <p:ext uri="{BB962C8B-B14F-4D97-AF65-F5344CB8AC3E}">
        <p14:creationId xmlns:p14="http://schemas.microsoft.com/office/powerpoint/2010/main" val="1122143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More on the analysis</a:t>
            </a:r>
            <a:endParaRPr lang="en-US" dirty="0"/>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 y="914400"/>
            <a:ext cx="4222044" cy="2743200"/>
          </a:xfrm>
        </p:spPr>
      </p:pic>
      <p:pic>
        <p:nvPicPr>
          <p:cNvPr id="6" name="Immagine 5"/>
          <p:cNvPicPr>
            <a:picLocks/>
          </p:cNvPicPr>
          <p:nvPr/>
        </p:nvPicPr>
        <p:blipFill>
          <a:blip r:embed="rId3">
            <a:extLst>
              <a:ext uri="{28A0092B-C50C-407E-A947-70E740481C1C}">
                <a14:useLocalDpi xmlns:a14="http://schemas.microsoft.com/office/drawing/2010/main" val="0"/>
              </a:ext>
            </a:extLst>
          </a:blip>
          <a:stretch>
            <a:fillRect/>
          </a:stretch>
        </p:blipFill>
        <p:spPr>
          <a:xfrm>
            <a:off x="274319" y="3657600"/>
            <a:ext cx="4206240" cy="283464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0" y="3749040"/>
            <a:ext cx="4222045" cy="2743200"/>
          </a:xfrm>
          <a:prstGeom prst="rect">
            <a:avLst/>
          </a:prstGeom>
        </p:spPr>
      </p:pic>
      <p:grpSp>
        <p:nvGrpSpPr>
          <p:cNvPr id="10" name="Gruppo 9"/>
          <p:cNvGrpSpPr/>
          <p:nvPr/>
        </p:nvGrpSpPr>
        <p:grpSpPr>
          <a:xfrm>
            <a:off x="4754880" y="914400"/>
            <a:ext cx="4222045" cy="2743200"/>
            <a:chOff x="4754880" y="914400"/>
            <a:chExt cx="4222045" cy="2743200"/>
          </a:xfrm>
        </p:grpSpPr>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914400"/>
              <a:ext cx="4222045" cy="2743200"/>
            </a:xfrm>
            <a:prstGeom prst="rect">
              <a:avLst/>
            </a:prstGeom>
          </p:spPr>
        </p:pic>
        <p:sp>
          <p:nvSpPr>
            <p:cNvPr id="9" name="CasellaDiTesto 8"/>
            <p:cNvSpPr txBox="1"/>
            <p:nvPr/>
          </p:nvSpPr>
          <p:spPr>
            <a:xfrm>
              <a:off x="5953328" y="1342417"/>
              <a:ext cx="611065" cy="461665"/>
            </a:xfrm>
            <a:prstGeom prst="rect">
              <a:avLst/>
            </a:prstGeom>
            <a:noFill/>
          </p:spPr>
          <p:txBody>
            <a:bodyPr wrap="none" rtlCol="0">
              <a:spAutoFit/>
            </a:bodyPr>
            <a:lstStyle/>
            <a:p>
              <a:r>
                <a:rPr lang="it-IT" sz="2400" dirty="0" smtClean="0"/>
                <a:t>MC</a:t>
              </a:r>
              <a:endParaRPr lang="en-US" sz="2400" dirty="0"/>
            </a:p>
          </p:txBody>
        </p:sp>
      </p:grpSp>
      <p:sp>
        <p:nvSpPr>
          <p:cNvPr id="11" name="Ovale 10"/>
          <p:cNvSpPr/>
          <p:nvPr/>
        </p:nvSpPr>
        <p:spPr>
          <a:xfrm>
            <a:off x="5077838" y="3908426"/>
            <a:ext cx="194553" cy="24340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2 12"/>
          <p:cNvCxnSpPr/>
          <p:nvPr/>
        </p:nvCxnSpPr>
        <p:spPr>
          <a:xfrm flipH="1">
            <a:off x="1527243" y="5120640"/>
            <a:ext cx="3550595" cy="875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247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1" y="914400"/>
            <a:ext cx="4222041" cy="2743197"/>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1" y="914400"/>
            <a:ext cx="4222042" cy="2743198"/>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1" y="3749040"/>
            <a:ext cx="4222041" cy="2743197"/>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1" y="3749040"/>
            <a:ext cx="4222042" cy="2743198"/>
          </a:xfrm>
          <a:prstGeom prst="rect">
            <a:avLst/>
          </a:prstGeom>
        </p:spPr>
      </p:pic>
    </p:spTree>
    <p:extLst>
      <p:ext uri="{BB962C8B-B14F-4D97-AF65-F5344CB8AC3E}">
        <p14:creationId xmlns:p14="http://schemas.microsoft.com/office/powerpoint/2010/main" val="1294156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5" y="914400"/>
            <a:ext cx="4045053" cy="2743197"/>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75" y="914400"/>
            <a:ext cx="4045054" cy="2743198"/>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15" y="3749040"/>
            <a:ext cx="4045053" cy="2743197"/>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5" y="3749040"/>
            <a:ext cx="4045054" cy="2743198"/>
          </a:xfrm>
          <a:prstGeom prst="rect">
            <a:avLst/>
          </a:prstGeom>
        </p:spPr>
      </p:pic>
      <p:sp>
        <p:nvSpPr>
          <p:cNvPr id="3" name="CasellaDiTesto 2"/>
          <p:cNvSpPr txBox="1"/>
          <p:nvPr/>
        </p:nvSpPr>
        <p:spPr>
          <a:xfrm>
            <a:off x="1245140" y="524629"/>
            <a:ext cx="6712543" cy="369332"/>
          </a:xfrm>
          <a:prstGeom prst="rect">
            <a:avLst/>
          </a:prstGeom>
          <a:noFill/>
        </p:spPr>
        <p:txBody>
          <a:bodyPr wrap="none" rtlCol="0">
            <a:spAutoFit/>
          </a:bodyPr>
          <a:lstStyle/>
          <a:p>
            <a:r>
              <a:rPr lang="en-US" dirty="0" smtClean="0"/>
              <a:t>Hit distributions over each layer for track with 3 hits that are rejected </a:t>
            </a:r>
            <a:endParaRPr lang="en-US" dirty="0"/>
          </a:p>
        </p:txBody>
      </p:sp>
    </p:spTree>
    <p:extLst>
      <p:ext uri="{BB962C8B-B14F-4D97-AF65-F5344CB8AC3E}">
        <p14:creationId xmlns:p14="http://schemas.microsoft.com/office/powerpoint/2010/main" val="860089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5" y="914400"/>
            <a:ext cx="4045053" cy="274319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75" y="914400"/>
            <a:ext cx="4045054" cy="274319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15" y="3749040"/>
            <a:ext cx="4045053" cy="2743196"/>
          </a:xfrm>
          <a:prstGeom prst="rect">
            <a:avLst/>
          </a:prstGeom>
        </p:spPr>
      </p:pic>
      <p:sp>
        <p:nvSpPr>
          <p:cNvPr id="3" name="CasellaDiTesto 2"/>
          <p:cNvSpPr txBox="1"/>
          <p:nvPr/>
        </p:nvSpPr>
        <p:spPr>
          <a:xfrm>
            <a:off x="1245140" y="524629"/>
            <a:ext cx="6670672" cy="369332"/>
          </a:xfrm>
          <a:prstGeom prst="rect">
            <a:avLst/>
          </a:prstGeom>
          <a:noFill/>
        </p:spPr>
        <p:txBody>
          <a:bodyPr wrap="none" rtlCol="0">
            <a:spAutoFit/>
          </a:bodyPr>
          <a:lstStyle/>
          <a:p>
            <a:r>
              <a:rPr lang="en-US" dirty="0" smtClean="0"/>
              <a:t>Hit distributions over each layer for track with 3 hits that are selected</a:t>
            </a:r>
            <a:endParaRPr lang="en-US" dirty="0"/>
          </a:p>
        </p:txBody>
      </p:sp>
    </p:spTree>
    <p:extLst>
      <p:ext uri="{BB962C8B-B14F-4D97-AF65-F5344CB8AC3E}">
        <p14:creationId xmlns:p14="http://schemas.microsoft.com/office/powerpoint/2010/main" val="53594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5" y="914400"/>
            <a:ext cx="4045053" cy="274319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75" y="914400"/>
            <a:ext cx="4045054" cy="274319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15" y="3749040"/>
            <a:ext cx="4045053" cy="27431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5" y="3749040"/>
            <a:ext cx="4045054" cy="2743197"/>
          </a:xfrm>
          <a:prstGeom prst="rect">
            <a:avLst/>
          </a:prstGeom>
        </p:spPr>
      </p:pic>
      <p:sp>
        <p:nvSpPr>
          <p:cNvPr id="3" name="CasellaDiTesto 2"/>
          <p:cNvSpPr txBox="1"/>
          <p:nvPr/>
        </p:nvSpPr>
        <p:spPr>
          <a:xfrm>
            <a:off x="1245140" y="524629"/>
            <a:ext cx="6712543" cy="369332"/>
          </a:xfrm>
          <a:prstGeom prst="rect">
            <a:avLst/>
          </a:prstGeom>
          <a:noFill/>
        </p:spPr>
        <p:txBody>
          <a:bodyPr wrap="none" rtlCol="0">
            <a:spAutoFit/>
          </a:bodyPr>
          <a:lstStyle/>
          <a:p>
            <a:r>
              <a:rPr lang="en-US" dirty="0" smtClean="0"/>
              <a:t>Hit distributions over each layer for track with 4 hits that are rejected </a:t>
            </a:r>
            <a:endParaRPr lang="en-US" dirty="0"/>
          </a:p>
        </p:txBody>
      </p:sp>
    </p:spTree>
    <p:extLst>
      <p:ext uri="{BB962C8B-B14F-4D97-AF65-F5344CB8AC3E}">
        <p14:creationId xmlns:p14="http://schemas.microsoft.com/office/powerpoint/2010/main" val="2220954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6" y="914400"/>
            <a:ext cx="4045051" cy="2743196"/>
          </a:xfrm>
          <a:prstGeom prst="rect">
            <a:avLst/>
          </a:prstGeom>
        </p:spPr>
      </p:pic>
      <p:sp>
        <p:nvSpPr>
          <p:cNvPr id="3" name="CasellaDiTesto 2"/>
          <p:cNvSpPr txBox="1"/>
          <p:nvPr/>
        </p:nvSpPr>
        <p:spPr>
          <a:xfrm>
            <a:off x="1245140" y="524629"/>
            <a:ext cx="6712543" cy="369332"/>
          </a:xfrm>
          <a:prstGeom prst="rect">
            <a:avLst/>
          </a:prstGeom>
          <a:noFill/>
        </p:spPr>
        <p:txBody>
          <a:bodyPr wrap="none" rtlCol="0">
            <a:spAutoFit/>
          </a:bodyPr>
          <a:lstStyle/>
          <a:p>
            <a:r>
              <a:rPr lang="en-US" dirty="0" smtClean="0"/>
              <a:t>Hit distributions over each layer for track with 4 hits that are rejected </a:t>
            </a:r>
            <a:endParaRPr lang="en-US" dirty="0"/>
          </a:p>
        </p:txBody>
      </p:sp>
    </p:spTree>
    <p:extLst>
      <p:ext uri="{BB962C8B-B14F-4D97-AF65-F5344CB8AC3E}">
        <p14:creationId xmlns:p14="http://schemas.microsoft.com/office/powerpoint/2010/main" val="632341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5" y="914400"/>
            <a:ext cx="4045053" cy="274319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75" y="914400"/>
            <a:ext cx="4045054" cy="274319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15" y="3749040"/>
            <a:ext cx="4045053" cy="27431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5" y="3749040"/>
            <a:ext cx="4045054" cy="2743197"/>
          </a:xfrm>
          <a:prstGeom prst="rect">
            <a:avLst/>
          </a:prstGeom>
        </p:spPr>
      </p:pic>
      <p:sp>
        <p:nvSpPr>
          <p:cNvPr id="3" name="CasellaDiTesto 2"/>
          <p:cNvSpPr txBox="1"/>
          <p:nvPr/>
        </p:nvSpPr>
        <p:spPr>
          <a:xfrm>
            <a:off x="1245140" y="524629"/>
            <a:ext cx="6594562" cy="369332"/>
          </a:xfrm>
          <a:prstGeom prst="rect">
            <a:avLst/>
          </a:prstGeom>
          <a:noFill/>
        </p:spPr>
        <p:txBody>
          <a:bodyPr wrap="none" rtlCol="0">
            <a:spAutoFit/>
          </a:bodyPr>
          <a:lstStyle/>
          <a:p>
            <a:r>
              <a:rPr lang="en-US" dirty="0" smtClean="0"/>
              <a:t>Hit distributions over last layer for track with 5 hits that are rejected </a:t>
            </a:r>
            <a:endParaRPr lang="en-US" dirty="0"/>
          </a:p>
        </p:txBody>
      </p:sp>
    </p:spTree>
    <p:extLst>
      <p:ext uri="{BB962C8B-B14F-4D97-AF65-F5344CB8AC3E}">
        <p14:creationId xmlns:p14="http://schemas.microsoft.com/office/powerpoint/2010/main" val="3968820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6" y="914400"/>
            <a:ext cx="4045051" cy="274319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75" y="914400"/>
            <a:ext cx="4045053" cy="274319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16" y="3749040"/>
            <a:ext cx="4045051" cy="27431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5" y="3749040"/>
            <a:ext cx="4045053" cy="2743197"/>
          </a:xfrm>
          <a:prstGeom prst="rect">
            <a:avLst/>
          </a:prstGeom>
        </p:spPr>
      </p:pic>
      <p:sp>
        <p:nvSpPr>
          <p:cNvPr id="3" name="CasellaDiTesto 2"/>
          <p:cNvSpPr txBox="1"/>
          <p:nvPr/>
        </p:nvSpPr>
        <p:spPr>
          <a:xfrm>
            <a:off x="1245140" y="524629"/>
            <a:ext cx="6605591" cy="369332"/>
          </a:xfrm>
          <a:prstGeom prst="rect">
            <a:avLst/>
          </a:prstGeom>
          <a:noFill/>
        </p:spPr>
        <p:txBody>
          <a:bodyPr wrap="none" rtlCol="0">
            <a:spAutoFit/>
          </a:bodyPr>
          <a:lstStyle/>
          <a:p>
            <a:r>
              <a:rPr lang="en-US" dirty="0" smtClean="0"/>
              <a:t>Hit distributions over last layer for track with 5 hits that are selected </a:t>
            </a:r>
            <a:endParaRPr lang="en-US" dirty="0"/>
          </a:p>
        </p:txBody>
      </p:sp>
    </p:spTree>
    <p:extLst>
      <p:ext uri="{BB962C8B-B14F-4D97-AF65-F5344CB8AC3E}">
        <p14:creationId xmlns:p14="http://schemas.microsoft.com/office/powerpoint/2010/main" val="1987568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6" y="914400"/>
            <a:ext cx="4045051" cy="274319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75" y="914400"/>
            <a:ext cx="4045053" cy="274319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16" y="3749040"/>
            <a:ext cx="4045051" cy="27431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5" y="3749040"/>
            <a:ext cx="4045053" cy="2743197"/>
          </a:xfrm>
          <a:prstGeom prst="rect">
            <a:avLst/>
          </a:prstGeom>
        </p:spPr>
      </p:pic>
      <p:sp>
        <p:nvSpPr>
          <p:cNvPr id="3" name="CasellaDiTesto 2"/>
          <p:cNvSpPr txBox="1"/>
          <p:nvPr/>
        </p:nvSpPr>
        <p:spPr>
          <a:xfrm>
            <a:off x="1245140" y="524629"/>
            <a:ext cx="6594562" cy="369332"/>
          </a:xfrm>
          <a:prstGeom prst="rect">
            <a:avLst/>
          </a:prstGeom>
          <a:noFill/>
        </p:spPr>
        <p:txBody>
          <a:bodyPr wrap="none" rtlCol="0">
            <a:spAutoFit/>
          </a:bodyPr>
          <a:lstStyle/>
          <a:p>
            <a:r>
              <a:rPr lang="en-US" dirty="0" smtClean="0"/>
              <a:t>Hit distributions over last layer for track with 6 hits that are rejected </a:t>
            </a:r>
            <a:endParaRPr lang="en-US" dirty="0"/>
          </a:p>
        </p:txBody>
      </p:sp>
    </p:spTree>
    <p:extLst>
      <p:ext uri="{BB962C8B-B14F-4D97-AF65-F5344CB8AC3E}">
        <p14:creationId xmlns:p14="http://schemas.microsoft.com/office/powerpoint/2010/main" val="290917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New additional alignment method</a:t>
            </a:r>
          </a:p>
        </p:txBody>
      </p:sp>
      <p:sp>
        <p:nvSpPr>
          <p:cNvPr id="3" name="Segnaposto contenuto 2"/>
          <p:cNvSpPr>
            <a:spLocks noGrp="1"/>
          </p:cNvSpPr>
          <p:nvPr>
            <p:ph idx="1"/>
          </p:nvPr>
        </p:nvSpPr>
        <p:spPr>
          <a:xfrm>
            <a:off x="548640" y="822960"/>
            <a:ext cx="7886700" cy="2315391"/>
          </a:xfrm>
        </p:spPr>
        <p:txBody>
          <a:bodyPr/>
          <a:lstStyle/>
          <a:p>
            <a:r>
              <a:rPr lang="en-US" dirty="0" smtClean="0"/>
              <a:t>Layer geometrical properties:</a:t>
            </a:r>
          </a:p>
          <a:p>
            <a:pPr lvl="1"/>
            <a:r>
              <a:rPr lang="en-US" dirty="0" smtClean="0"/>
              <a:t>sensors “general” positioning is assume to be already resolved, the movements are applied starting from their nominal positions</a:t>
            </a:r>
          </a:p>
          <a:p>
            <a:pPr lvl="1"/>
            <a:r>
              <a:rPr lang="en-US" dirty="0" smtClean="0"/>
              <a:t>For bent layer their radius can be modified</a:t>
            </a:r>
          </a:p>
          <a:p>
            <a:pPr lvl="1"/>
            <a:r>
              <a:rPr lang="en-US" dirty="0" smtClean="0"/>
              <a:t>Layers can rotate respect to their nominal center around X, Y and Z axes</a:t>
            </a:r>
          </a:p>
          <a:p>
            <a:pPr lvl="1"/>
            <a:r>
              <a:rPr lang="en-US" dirty="0" smtClean="0"/>
              <a:t>Layers centers offsets (X,Y,Z) can be added</a:t>
            </a:r>
            <a:endParaRPr lang="en-US" dirty="0"/>
          </a:p>
        </p:txBody>
      </p:sp>
      <p:grpSp>
        <p:nvGrpSpPr>
          <p:cNvPr id="117" name="Gruppo 116"/>
          <p:cNvGrpSpPr/>
          <p:nvPr/>
        </p:nvGrpSpPr>
        <p:grpSpPr>
          <a:xfrm>
            <a:off x="328150" y="3265036"/>
            <a:ext cx="8605810" cy="3358822"/>
            <a:chOff x="375775" y="3360286"/>
            <a:chExt cx="8605810" cy="3358822"/>
          </a:xfrm>
        </p:grpSpPr>
        <p:grpSp>
          <p:nvGrpSpPr>
            <p:cNvPr id="31" name="Gruppo 30"/>
            <p:cNvGrpSpPr/>
            <p:nvPr/>
          </p:nvGrpSpPr>
          <p:grpSpPr>
            <a:xfrm>
              <a:off x="375775" y="3360286"/>
              <a:ext cx="8605810" cy="3358822"/>
              <a:chOff x="351255" y="1897246"/>
              <a:chExt cx="8605810" cy="3358822"/>
            </a:xfrm>
          </p:grpSpPr>
          <p:grpSp>
            <p:nvGrpSpPr>
              <p:cNvPr id="18" name="Gruppo 17"/>
              <p:cNvGrpSpPr/>
              <p:nvPr/>
            </p:nvGrpSpPr>
            <p:grpSpPr>
              <a:xfrm>
                <a:off x="351255" y="1897246"/>
                <a:ext cx="8605810" cy="3308599"/>
                <a:chOff x="351255" y="1897246"/>
                <a:chExt cx="8605810" cy="3308599"/>
              </a:xfrm>
            </p:grpSpPr>
            <p:pic>
              <p:nvPicPr>
                <p:cNvPr id="4" name="Immagine 3"/>
                <p:cNvPicPr>
                  <a:picLocks noChangeAspect="1"/>
                </p:cNvPicPr>
                <p:nvPr/>
              </p:nvPicPr>
              <p:blipFill rotWithShape="1">
                <a:blip r:embed="rId2"/>
                <a:srcRect b="35828"/>
                <a:stretch/>
              </p:blipFill>
              <p:spPr>
                <a:xfrm>
                  <a:off x="351255" y="1897246"/>
                  <a:ext cx="8605810" cy="3308599"/>
                </a:xfrm>
                <a:prstGeom prst="rect">
                  <a:avLst/>
                </a:prstGeom>
              </p:spPr>
            </p:pic>
            <p:sp>
              <p:nvSpPr>
                <p:cNvPr id="17" name="Rettangolo 16"/>
                <p:cNvSpPr/>
                <p:nvPr/>
              </p:nvSpPr>
              <p:spPr>
                <a:xfrm>
                  <a:off x="351255" y="4229100"/>
                  <a:ext cx="861595"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uppo 18"/>
              <p:cNvGrpSpPr/>
              <p:nvPr/>
            </p:nvGrpSpPr>
            <p:grpSpPr>
              <a:xfrm>
                <a:off x="400567" y="4463174"/>
                <a:ext cx="762969" cy="792894"/>
                <a:chOff x="1568819" y="5281496"/>
                <a:chExt cx="762969" cy="792894"/>
              </a:xfrm>
            </p:grpSpPr>
            <p:grpSp>
              <p:nvGrpSpPr>
                <p:cNvPr id="9" name="Gruppo 8"/>
                <p:cNvGrpSpPr/>
                <p:nvPr/>
              </p:nvGrpSpPr>
              <p:grpSpPr>
                <a:xfrm>
                  <a:off x="1763149" y="5335431"/>
                  <a:ext cx="500696" cy="457200"/>
                  <a:chOff x="6087499" y="5315846"/>
                  <a:chExt cx="500696" cy="457200"/>
                </a:xfrm>
              </p:grpSpPr>
              <p:cxnSp>
                <p:nvCxnSpPr>
                  <p:cNvPr id="6" name="Connettore 2 5"/>
                  <p:cNvCxnSpPr/>
                  <p:nvPr/>
                </p:nvCxnSpPr>
                <p:spPr>
                  <a:xfrm>
                    <a:off x="6130995" y="5773046"/>
                    <a:ext cx="4572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rot="-5400000">
                    <a:off x="5908745" y="5544446"/>
                    <a:ext cx="4572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rot="-2700000">
                    <a:off x="6087499" y="5617750"/>
                    <a:ext cx="415636"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CasellaDiTesto 9"/>
                <p:cNvSpPr txBox="1"/>
                <p:nvPr/>
              </p:nvSpPr>
              <p:spPr>
                <a:xfrm>
                  <a:off x="2076590" y="5766613"/>
                  <a:ext cx="255198" cy="307777"/>
                </a:xfrm>
                <a:prstGeom prst="rect">
                  <a:avLst/>
                </a:prstGeom>
                <a:noFill/>
              </p:spPr>
              <p:txBody>
                <a:bodyPr wrap="none" rtlCol="0">
                  <a:spAutoFit/>
                </a:bodyPr>
                <a:lstStyle/>
                <a:p>
                  <a:r>
                    <a:rPr lang="it-IT" sz="1400" dirty="0" smtClean="0"/>
                    <a:t>z</a:t>
                  </a:r>
                  <a:endParaRPr lang="en-US" sz="1400" dirty="0"/>
                </a:p>
              </p:txBody>
            </p:sp>
            <p:sp>
              <p:nvSpPr>
                <p:cNvPr id="11" name="CasellaDiTesto 10"/>
                <p:cNvSpPr txBox="1"/>
                <p:nvPr/>
              </p:nvSpPr>
              <p:spPr>
                <a:xfrm>
                  <a:off x="1568819" y="5281496"/>
                  <a:ext cx="266420" cy="307777"/>
                </a:xfrm>
                <a:prstGeom prst="rect">
                  <a:avLst/>
                </a:prstGeom>
                <a:noFill/>
              </p:spPr>
              <p:txBody>
                <a:bodyPr wrap="none" rtlCol="0">
                  <a:spAutoFit/>
                </a:bodyPr>
                <a:lstStyle/>
                <a:p>
                  <a:r>
                    <a:rPr lang="it-IT" sz="1400" dirty="0" smtClean="0"/>
                    <a:t>y</a:t>
                  </a:r>
                  <a:endParaRPr lang="en-US" sz="1400" dirty="0"/>
                </a:p>
              </p:txBody>
            </p:sp>
            <p:sp>
              <p:nvSpPr>
                <p:cNvPr id="12" name="CasellaDiTesto 11"/>
                <p:cNvSpPr txBox="1"/>
                <p:nvPr/>
              </p:nvSpPr>
              <p:spPr>
                <a:xfrm>
                  <a:off x="2060785" y="5410142"/>
                  <a:ext cx="263214" cy="307777"/>
                </a:xfrm>
                <a:prstGeom prst="rect">
                  <a:avLst/>
                </a:prstGeom>
                <a:noFill/>
              </p:spPr>
              <p:txBody>
                <a:bodyPr wrap="none" rtlCol="0">
                  <a:spAutoFit/>
                </a:bodyPr>
                <a:lstStyle/>
                <a:p>
                  <a:r>
                    <a:rPr lang="it-IT" sz="1400" dirty="0" smtClean="0"/>
                    <a:t>x</a:t>
                  </a:r>
                  <a:endParaRPr lang="en-US" sz="1400" dirty="0"/>
                </a:p>
              </p:txBody>
            </p:sp>
          </p:grpSp>
        </p:grpSp>
        <p:grpSp>
          <p:nvGrpSpPr>
            <p:cNvPr id="23" name="Gruppo 22"/>
            <p:cNvGrpSpPr/>
            <p:nvPr/>
          </p:nvGrpSpPr>
          <p:grpSpPr>
            <a:xfrm>
              <a:off x="5949070" y="4702445"/>
              <a:ext cx="762969" cy="792894"/>
              <a:chOff x="1568819" y="5281496"/>
              <a:chExt cx="762969" cy="792894"/>
            </a:xfrm>
          </p:grpSpPr>
          <p:grpSp>
            <p:nvGrpSpPr>
              <p:cNvPr id="24" name="Gruppo 23"/>
              <p:cNvGrpSpPr/>
              <p:nvPr/>
            </p:nvGrpSpPr>
            <p:grpSpPr>
              <a:xfrm>
                <a:off x="1763149" y="5335431"/>
                <a:ext cx="500696" cy="457200"/>
                <a:chOff x="6087499" y="5315846"/>
                <a:chExt cx="500696" cy="457200"/>
              </a:xfrm>
            </p:grpSpPr>
            <p:cxnSp>
              <p:nvCxnSpPr>
                <p:cNvPr id="28" name="Connettore 2 27"/>
                <p:cNvCxnSpPr/>
                <p:nvPr/>
              </p:nvCxnSpPr>
              <p:spPr>
                <a:xfrm>
                  <a:off x="6130995" y="57730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rot="-5400000">
                  <a:off x="5908745" y="55444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rot="-2700000">
                  <a:off x="6087499" y="5617750"/>
                  <a:ext cx="4156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CasellaDiTesto 24"/>
              <p:cNvSpPr txBox="1"/>
              <p:nvPr/>
            </p:nvSpPr>
            <p:spPr>
              <a:xfrm>
                <a:off x="2076590" y="5766613"/>
                <a:ext cx="255198" cy="307777"/>
              </a:xfrm>
              <a:prstGeom prst="rect">
                <a:avLst/>
              </a:prstGeom>
              <a:noFill/>
            </p:spPr>
            <p:txBody>
              <a:bodyPr wrap="none" rtlCol="0">
                <a:spAutoFit/>
              </a:bodyPr>
              <a:lstStyle/>
              <a:p>
                <a:r>
                  <a:rPr lang="it-IT" sz="1400" dirty="0" smtClean="0">
                    <a:solidFill>
                      <a:srgbClr val="FF0000"/>
                    </a:solidFill>
                  </a:rPr>
                  <a:t>z</a:t>
                </a:r>
                <a:endParaRPr lang="en-US" sz="1400" dirty="0">
                  <a:solidFill>
                    <a:srgbClr val="FF0000"/>
                  </a:solidFill>
                </a:endParaRPr>
              </a:p>
            </p:txBody>
          </p:sp>
          <p:sp>
            <p:nvSpPr>
              <p:cNvPr id="26" name="CasellaDiTesto 25"/>
              <p:cNvSpPr txBox="1"/>
              <p:nvPr/>
            </p:nvSpPr>
            <p:spPr>
              <a:xfrm>
                <a:off x="1568819" y="5281496"/>
                <a:ext cx="266420" cy="307777"/>
              </a:xfrm>
              <a:prstGeom prst="rect">
                <a:avLst/>
              </a:prstGeom>
              <a:noFill/>
            </p:spPr>
            <p:txBody>
              <a:bodyPr wrap="none" rtlCol="0">
                <a:spAutoFit/>
              </a:bodyPr>
              <a:lstStyle/>
              <a:p>
                <a:r>
                  <a:rPr lang="it-IT" sz="1400" dirty="0" smtClean="0">
                    <a:solidFill>
                      <a:srgbClr val="FF0000"/>
                    </a:solidFill>
                  </a:rPr>
                  <a:t>y</a:t>
                </a:r>
                <a:endParaRPr lang="en-US" sz="1400" dirty="0">
                  <a:solidFill>
                    <a:srgbClr val="FF0000"/>
                  </a:solidFill>
                </a:endParaRPr>
              </a:p>
            </p:txBody>
          </p:sp>
          <p:sp>
            <p:nvSpPr>
              <p:cNvPr id="27" name="CasellaDiTesto 26"/>
              <p:cNvSpPr txBox="1"/>
              <p:nvPr/>
            </p:nvSpPr>
            <p:spPr>
              <a:xfrm>
                <a:off x="2060785" y="5410142"/>
                <a:ext cx="263214" cy="307777"/>
              </a:xfrm>
              <a:prstGeom prst="rect">
                <a:avLst/>
              </a:prstGeom>
              <a:noFill/>
            </p:spPr>
            <p:txBody>
              <a:bodyPr wrap="none" rtlCol="0">
                <a:spAutoFit/>
              </a:bodyPr>
              <a:lstStyle/>
              <a:p>
                <a:r>
                  <a:rPr lang="it-IT" sz="1400" dirty="0" smtClean="0">
                    <a:solidFill>
                      <a:srgbClr val="FF0000"/>
                    </a:solidFill>
                  </a:rPr>
                  <a:t>x</a:t>
                </a:r>
                <a:endParaRPr lang="en-US" sz="1400" dirty="0">
                  <a:solidFill>
                    <a:srgbClr val="FF0000"/>
                  </a:solidFill>
                </a:endParaRPr>
              </a:p>
            </p:txBody>
          </p:sp>
        </p:grpSp>
        <p:grpSp>
          <p:nvGrpSpPr>
            <p:cNvPr id="32" name="Gruppo 31"/>
            <p:cNvGrpSpPr/>
            <p:nvPr/>
          </p:nvGrpSpPr>
          <p:grpSpPr>
            <a:xfrm>
              <a:off x="4151001" y="4702445"/>
              <a:ext cx="762969" cy="792894"/>
              <a:chOff x="1568819" y="5281496"/>
              <a:chExt cx="762969" cy="792894"/>
            </a:xfrm>
          </p:grpSpPr>
          <p:grpSp>
            <p:nvGrpSpPr>
              <p:cNvPr id="33" name="Gruppo 32"/>
              <p:cNvGrpSpPr/>
              <p:nvPr/>
            </p:nvGrpSpPr>
            <p:grpSpPr>
              <a:xfrm>
                <a:off x="1763149" y="5335431"/>
                <a:ext cx="500696" cy="457200"/>
                <a:chOff x="6087499" y="5315846"/>
                <a:chExt cx="500696" cy="457200"/>
              </a:xfrm>
            </p:grpSpPr>
            <p:cxnSp>
              <p:nvCxnSpPr>
                <p:cNvPr id="37" name="Connettore 2 36"/>
                <p:cNvCxnSpPr/>
                <p:nvPr/>
              </p:nvCxnSpPr>
              <p:spPr>
                <a:xfrm>
                  <a:off x="6130995" y="57730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rot="-5400000">
                  <a:off x="5908745" y="55444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rot="-2700000">
                  <a:off x="6087499" y="5617750"/>
                  <a:ext cx="4156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CasellaDiTesto 33"/>
              <p:cNvSpPr txBox="1"/>
              <p:nvPr/>
            </p:nvSpPr>
            <p:spPr>
              <a:xfrm>
                <a:off x="2076590" y="5766613"/>
                <a:ext cx="255198" cy="307777"/>
              </a:xfrm>
              <a:prstGeom prst="rect">
                <a:avLst/>
              </a:prstGeom>
              <a:noFill/>
            </p:spPr>
            <p:txBody>
              <a:bodyPr wrap="none" rtlCol="0">
                <a:spAutoFit/>
              </a:bodyPr>
              <a:lstStyle/>
              <a:p>
                <a:r>
                  <a:rPr lang="it-IT" sz="1400" dirty="0" smtClean="0">
                    <a:solidFill>
                      <a:srgbClr val="FF0000"/>
                    </a:solidFill>
                  </a:rPr>
                  <a:t>z</a:t>
                </a:r>
                <a:endParaRPr lang="en-US" sz="1400" dirty="0">
                  <a:solidFill>
                    <a:srgbClr val="FF0000"/>
                  </a:solidFill>
                </a:endParaRPr>
              </a:p>
            </p:txBody>
          </p:sp>
          <p:sp>
            <p:nvSpPr>
              <p:cNvPr id="35" name="CasellaDiTesto 34"/>
              <p:cNvSpPr txBox="1"/>
              <p:nvPr/>
            </p:nvSpPr>
            <p:spPr>
              <a:xfrm>
                <a:off x="1568819" y="5281496"/>
                <a:ext cx="266420" cy="307777"/>
              </a:xfrm>
              <a:prstGeom prst="rect">
                <a:avLst/>
              </a:prstGeom>
              <a:noFill/>
            </p:spPr>
            <p:txBody>
              <a:bodyPr wrap="none" rtlCol="0">
                <a:spAutoFit/>
              </a:bodyPr>
              <a:lstStyle/>
              <a:p>
                <a:r>
                  <a:rPr lang="it-IT" sz="1400" dirty="0" smtClean="0">
                    <a:solidFill>
                      <a:srgbClr val="FF0000"/>
                    </a:solidFill>
                  </a:rPr>
                  <a:t>y</a:t>
                </a:r>
                <a:endParaRPr lang="en-US" sz="1400" dirty="0">
                  <a:solidFill>
                    <a:srgbClr val="FF0000"/>
                  </a:solidFill>
                </a:endParaRPr>
              </a:p>
            </p:txBody>
          </p:sp>
          <p:sp>
            <p:nvSpPr>
              <p:cNvPr id="36" name="CasellaDiTesto 35"/>
              <p:cNvSpPr txBox="1"/>
              <p:nvPr/>
            </p:nvSpPr>
            <p:spPr>
              <a:xfrm>
                <a:off x="2060785" y="5410142"/>
                <a:ext cx="263214" cy="307777"/>
              </a:xfrm>
              <a:prstGeom prst="rect">
                <a:avLst/>
              </a:prstGeom>
              <a:noFill/>
            </p:spPr>
            <p:txBody>
              <a:bodyPr wrap="none" rtlCol="0">
                <a:spAutoFit/>
              </a:bodyPr>
              <a:lstStyle/>
              <a:p>
                <a:r>
                  <a:rPr lang="it-IT" sz="1400" dirty="0" smtClean="0">
                    <a:solidFill>
                      <a:srgbClr val="FF0000"/>
                    </a:solidFill>
                  </a:rPr>
                  <a:t>x</a:t>
                </a:r>
                <a:endParaRPr lang="en-US" sz="1400" dirty="0">
                  <a:solidFill>
                    <a:srgbClr val="FF0000"/>
                  </a:solidFill>
                </a:endParaRPr>
              </a:p>
            </p:txBody>
          </p:sp>
        </p:grpSp>
        <p:grpSp>
          <p:nvGrpSpPr>
            <p:cNvPr id="41" name="Gruppo 40"/>
            <p:cNvGrpSpPr/>
            <p:nvPr/>
          </p:nvGrpSpPr>
          <p:grpSpPr>
            <a:xfrm>
              <a:off x="6575338" y="4702445"/>
              <a:ext cx="762969" cy="792894"/>
              <a:chOff x="1568819" y="5281496"/>
              <a:chExt cx="762969" cy="792894"/>
            </a:xfrm>
          </p:grpSpPr>
          <p:grpSp>
            <p:nvGrpSpPr>
              <p:cNvPr id="42" name="Gruppo 41"/>
              <p:cNvGrpSpPr/>
              <p:nvPr/>
            </p:nvGrpSpPr>
            <p:grpSpPr>
              <a:xfrm>
                <a:off x="1763149" y="5335431"/>
                <a:ext cx="500696" cy="457200"/>
                <a:chOff x="6087499" y="5315846"/>
                <a:chExt cx="500696" cy="457200"/>
              </a:xfrm>
            </p:grpSpPr>
            <p:cxnSp>
              <p:nvCxnSpPr>
                <p:cNvPr id="46" name="Connettore 2 45"/>
                <p:cNvCxnSpPr/>
                <p:nvPr/>
              </p:nvCxnSpPr>
              <p:spPr>
                <a:xfrm>
                  <a:off x="6130995" y="57730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rot="-5400000">
                  <a:off x="5908745" y="55444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rot="-2700000">
                  <a:off x="6087499" y="5617750"/>
                  <a:ext cx="4156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CasellaDiTesto 42"/>
              <p:cNvSpPr txBox="1"/>
              <p:nvPr/>
            </p:nvSpPr>
            <p:spPr>
              <a:xfrm>
                <a:off x="2076590" y="5766613"/>
                <a:ext cx="255198" cy="307777"/>
              </a:xfrm>
              <a:prstGeom prst="rect">
                <a:avLst/>
              </a:prstGeom>
              <a:noFill/>
            </p:spPr>
            <p:txBody>
              <a:bodyPr wrap="none" rtlCol="0">
                <a:spAutoFit/>
              </a:bodyPr>
              <a:lstStyle/>
              <a:p>
                <a:r>
                  <a:rPr lang="it-IT" sz="1400" dirty="0" smtClean="0">
                    <a:solidFill>
                      <a:srgbClr val="FF0000"/>
                    </a:solidFill>
                  </a:rPr>
                  <a:t>z</a:t>
                </a:r>
                <a:endParaRPr lang="en-US" sz="1400" dirty="0">
                  <a:solidFill>
                    <a:srgbClr val="FF0000"/>
                  </a:solidFill>
                </a:endParaRPr>
              </a:p>
            </p:txBody>
          </p:sp>
          <p:sp>
            <p:nvSpPr>
              <p:cNvPr id="44" name="CasellaDiTesto 43"/>
              <p:cNvSpPr txBox="1"/>
              <p:nvPr/>
            </p:nvSpPr>
            <p:spPr>
              <a:xfrm>
                <a:off x="1568819" y="5281496"/>
                <a:ext cx="266420" cy="307777"/>
              </a:xfrm>
              <a:prstGeom prst="rect">
                <a:avLst/>
              </a:prstGeom>
              <a:noFill/>
            </p:spPr>
            <p:txBody>
              <a:bodyPr wrap="none" rtlCol="0">
                <a:spAutoFit/>
              </a:bodyPr>
              <a:lstStyle/>
              <a:p>
                <a:r>
                  <a:rPr lang="it-IT" sz="1400" dirty="0" smtClean="0">
                    <a:solidFill>
                      <a:srgbClr val="FF0000"/>
                    </a:solidFill>
                  </a:rPr>
                  <a:t>y</a:t>
                </a:r>
                <a:endParaRPr lang="en-US" sz="1400" dirty="0">
                  <a:solidFill>
                    <a:srgbClr val="FF0000"/>
                  </a:solidFill>
                </a:endParaRPr>
              </a:p>
            </p:txBody>
          </p:sp>
          <p:sp>
            <p:nvSpPr>
              <p:cNvPr id="45" name="CasellaDiTesto 44"/>
              <p:cNvSpPr txBox="1"/>
              <p:nvPr/>
            </p:nvSpPr>
            <p:spPr>
              <a:xfrm>
                <a:off x="2060785" y="5410142"/>
                <a:ext cx="263214" cy="307777"/>
              </a:xfrm>
              <a:prstGeom prst="rect">
                <a:avLst/>
              </a:prstGeom>
              <a:noFill/>
            </p:spPr>
            <p:txBody>
              <a:bodyPr wrap="none" rtlCol="0">
                <a:spAutoFit/>
              </a:bodyPr>
              <a:lstStyle/>
              <a:p>
                <a:r>
                  <a:rPr lang="it-IT" sz="1400" dirty="0" smtClean="0">
                    <a:solidFill>
                      <a:srgbClr val="FF0000"/>
                    </a:solidFill>
                  </a:rPr>
                  <a:t>x</a:t>
                </a:r>
                <a:endParaRPr lang="en-US" sz="1400" dirty="0">
                  <a:solidFill>
                    <a:srgbClr val="FF0000"/>
                  </a:solidFill>
                </a:endParaRPr>
              </a:p>
            </p:txBody>
          </p:sp>
        </p:grpSp>
        <p:grpSp>
          <p:nvGrpSpPr>
            <p:cNvPr id="49" name="Gruppo 48"/>
            <p:cNvGrpSpPr/>
            <p:nvPr/>
          </p:nvGrpSpPr>
          <p:grpSpPr>
            <a:xfrm>
              <a:off x="7210708" y="4700556"/>
              <a:ext cx="762969" cy="792894"/>
              <a:chOff x="1568819" y="5281496"/>
              <a:chExt cx="762969" cy="792894"/>
            </a:xfrm>
          </p:grpSpPr>
          <p:grpSp>
            <p:nvGrpSpPr>
              <p:cNvPr id="50" name="Gruppo 49"/>
              <p:cNvGrpSpPr/>
              <p:nvPr/>
            </p:nvGrpSpPr>
            <p:grpSpPr>
              <a:xfrm>
                <a:off x="1763149" y="5335431"/>
                <a:ext cx="500696" cy="457200"/>
                <a:chOff x="6087499" y="5315846"/>
                <a:chExt cx="500696" cy="457200"/>
              </a:xfrm>
            </p:grpSpPr>
            <p:cxnSp>
              <p:nvCxnSpPr>
                <p:cNvPr id="54" name="Connettore 2 53"/>
                <p:cNvCxnSpPr/>
                <p:nvPr/>
              </p:nvCxnSpPr>
              <p:spPr>
                <a:xfrm>
                  <a:off x="6130995" y="57730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rot="-5400000">
                  <a:off x="5908745" y="55444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p:cNvCxnSpPr/>
                <p:nvPr/>
              </p:nvCxnSpPr>
              <p:spPr>
                <a:xfrm rot="-2700000">
                  <a:off x="6087499" y="5617750"/>
                  <a:ext cx="4156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CasellaDiTesto 50"/>
              <p:cNvSpPr txBox="1"/>
              <p:nvPr/>
            </p:nvSpPr>
            <p:spPr>
              <a:xfrm>
                <a:off x="2076590" y="5766613"/>
                <a:ext cx="255198" cy="307777"/>
              </a:xfrm>
              <a:prstGeom prst="rect">
                <a:avLst/>
              </a:prstGeom>
              <a:noFill/>
            </p:spPr>
            <p:txBody>
              <a:bodyPr wrap="none" rtlCol="0">
                <a:spAutoFit/>
              </a:bodyPr>
              <a:lstStyle/>
              <a:p>
                <a:r>
                  <a:rPr lang="it-IT" sz="1400" dirty="0" smtClean="0">
                    <a:solidFill>
                      <a:srgbClr val="FF0000"/>
                    </a:solidFill>
                  </a:rPr>
                  <a:t>z</a:t>
                </a:r>
                <a:endParaRPr lang="en-US" sz="1400" dirty="0">
                  <a:solidFill>
                    <a:srgbClr val="FF0000"/>
                  </a:solidFill>
                </a:endParaRPr>
              </a:p>
            </p:txBody>
          </p:sp>
          <p:sp>
            <p:nvSpPr>
              <p:cNvPr id="52" name="CasellaDiTesto 51"/>
              <p:cNvSpPr txBox="1"/>
              <p:nvPr/>
            </p:nvSpPr>
            <p:spPr>
              <a:xfrm>
                <a:off x="1568819" y="5281496"/>
                <a:ext cx="266420" cy="307777"/>
              </a:xfrm>
              <a:prstGeom prst="rect">
                <a:avLst/>
              </a:prstGeom>
              <a:noFill/>
            </p:spPr>
            <p:txBody>
              <a:bodyPr wrap="none" rtlCol="0">
                <a:spAutoFit/>
              </a:bodyPr>
              <a:lstStyle/>
              <a:p>
                <a:r>
                  <a:rPr lang="it-IT" sz="1400" dirty="0" smtClean="0">
                    <a:solidFill>
                      <a:srgbClr val="FF0000"/>
                    </a:solidFill>
                  </a:rPr>
                  <a:t>y</a:t>
                </a:r>
                <a:endParaRPr lang="en-US" sz="1400" dirty="0">
                  <a:solidFill>
                    <a:srgbClr val="FF0000"/>
                  </a:solidFill>
                </a:endParaRPr>
              </a:p>
            </p:txBody>
          </p:sp>
          <p:sp>
            <p:nvSpPr>
              <p:cNvPr id="53" name="CasellaDiTesto 52"/>
              <p:cNvSpPr txBox="1"/>
              <p:nvPr/>
            </p:nvSpPr>
            <p:spPr>
              <a:xfrm>
                <a:off x="2060785" y="5410142"/>
                <a:ext cx="263214" cy="307777"/>
              </a:xfrm>
              <a:prstGeom prst="rect">
                <a:avLst/>
              </a:prstGeom>
              <a:noFill/>
            </p:spPr>
            <p:txBody>
              <a:bodyPr wrap="none" rtlCol="0">
                <a:spAutoFit/>
              </a:bodyPr>
              <a:lstStyle/>
              <a:p>
                <a:r>
                  <a:rPr lang="it-IT" sz="1400" dirty="0" smtClean="0">
                    <a:solidFill>
                      <a:srgbClr val="FF0000"/>
                    </a:solidFill>
                  </a:rPr>
                  <a:t>x</a:t>
                </a:r>
                <a:endParaRPr lang="en-US" sz="1400" dirty="0">
                  <a:solidFill>
                    <a:srgbClr val="FF0000"/>
                  </a:solidFill>
                </a:endParaRPr>
              </a:p>
            </p:txBody>
          </p:sp>
        </p:grpSp>
        <p:grpSp>
          <p:nvGrpSpPr>
            <p:cNvPr id="93" name="Gruppo 92"/>
            <p:cNvGrpSpPr/>
            <p:nvPr/>
          </p:nvGrpSpPr>
          <p:grpSpPr>
            <a:xfrm>
              <a:off x="1115863" y="4700556"/>
              <a:ext cx="762969" cy="792894"/>
              <a:chOff x="1568819" y="5281496"/>
              <a:chExt cx="762969" cy="792894"/>
            </a:xfrm>
          </p:grpSpPr>
          <p:grpSp>
            <p:nvGrpSpPr>
              <p:cNvPr id="94" name="Gruppo 93"/>
              <p:cNvGrpSpPr/>
              <p:nvPr/>
            </p:nvGrpSpPr>
            <p:grpSpPr>
              <a:xfrm>
                <a:off x="1763149" y="5335431"/>
                <a:ext cx="500696" cy="457200"/>
                <a:chOff x="6087499" y="5315846"/>
                <a:chExt cx="500696" cy="457200"/>
              </a:xfrm>
            </p:grpSpPr>
            <p:cxnSp>
              <p:nvCxnSpPr>
                <p:cNvPr id="98" name="Connettore 2 97"/>
                <p:cNvCxnSpPr/>
                <p:nvPr/>
              </p:nvCxnSpPr>
              <p:spPr>
                <a:xfrm>
                  <a:off x="6130995" y="57730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p:nvPr/>
              </p:nvCxnSpPr>
              <p:spPr>
                <a:xfrm rot="-5400000">
                  <a:off x="5908745" y="55444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ttore 2 99"/>
                <p:cNvCxnSpPr/>
                <p:nvPr/>
              </p:nvCxnSpPr>
              <p:spPr>
                <a:xfrm rot="-2700000">
                  <a:off x="6087499" y="5617750"/>
                  <a:ext cx="4156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5" name="CasellaDiTesto 94"/>
              <p:cNvSpPr txBox="1"/>
              <p:nvPr/>
            </p:nvSpPr>
            <p:spPr>
              <a:xfrm>
                <a:off x="2076590" y="5766613"/>
                <a:ext cx="255198" cy="307777"/>
              </a:xfrm>
              <a:prstGeom prst="rect">
                <a:avLst/>
              </a:prstGeom>
              <a:noFill/>
            </p:spPr>
            <p:txBody>
              <a:bodyPr wrap="none" rtlCol="0">
                <a:spAutoFit/>
              </a:bodyPr>
              <a:lstStyle/>
              <a:p>
                <a:r>
                  <a:rPr lang="it-IT" sz="1400" dirty="0" smtClean="0">
                    <a:solidFill>
                      <a:srgbClr val="FF0000"/>
                    </a:solidFill>
                  </a:rPr>
                  <a:t>z</a:t>
                </a:r>
                <a:endParaRPr lang="en-US" sz="1400" dirty="0">
                  <a:solidFill>
                    <a:srgbClr val="FF0000"/>
                  </a:solidFill>
                </a:endParaRPr>
              </a:p>
            </p:txBody>
          </p:sp>
          <p:sp>
            <p:nvSpPr>
              <p:cNvPr id="96" name="CasellaDiTesto 95"/>
              <p:cNvSpPr txBox="1"/>
              <p:nvPr/>
            </p:nvSpPr>
            <p:spPr>
              <a:xfrm>
                <a:off x="1568819" y="5281496"/>
                <a:ext cx="266420" cy="307777"/>
              </a:xfrm>
              <a:prstGeom prst="rect">
                <a:avLst/>
              </a:prstGeom>
              <a:noFill/>
            </p:spPr>
            <p:txBody>
              <a:bodyPr wrap="none" rtlCol="0">
                <a:spAutoFit/>
              </a:bodyPr>
              <a:lstStyle/>
              <a:p>
                <a:r>
                  <a:rPr lang="it-IT" sz="1400" dirty="0" smtClean="0">
                    <a:solidFill>
                      <a:srgbClr val="FF0000"/>
                    </a:solidFill>
                  </a:rPr>
                  <a:t>y</a:t>
                </a:r>
                <a:endParaRPr lang="en-US" sz="1400" dirty="0">
                  <a:solidFill>
                    <a:srgbClr val="FF0000"/>
                  </a:solidFill>
                </a:endParaRPr>
              </a:p>
            </p:txBody>
          </p:sp>
          <p:sp>
            <p:nvSpPr>
              <p:cNvPr id="97" name="CasellaDiTesto 96"/>
              <p:cNvSpPr txBox="1"/>
              <p:nvPr/>
            </p:nvSpPr>
            <p:spPr>
              <a:xfrm>
                <a:off x="2060785" y="5410142"/>
                <a:ext cx="263214" cy="307777"/>
              </a:xfrm>
              <a:prstGeom prst="rect">
                <a:avLst/>
              </a:prstGeom>
              <a:noFill/>
            </p:spPr>
            <p:txBody>
              <a:bodyPr wrap="none" rtlCol="0">
                <a:spAutoFit/>
              </a:bodyPr>
              <a:lstStyle/>
              <a:p>
                <a:r>
                  <a:rPr lang="it-IT" sz="1400" dirty="0" smtClean="0">
                    <a:solidFill>
                      <a:srgbClr val="FF0000"/>
                    </a:solidFill>
                  </a:rPr>
                  <a:t>x</a:t>
                </a:r>
                <a:endParaRPr lang="en-US" sz="1400" dirty="0">
                  <a:solidFill>
                    <a:srgbClr val="FF0000"/>
                  </a:solidFill>
                </a:endParaRPr>
              </a:p>
            </p:txBody>
          </p:sp>
        </p:grpSp>
        <p:grpSp>
          <p:nvGrpSpPr>
            <p:cNvPr id="101" name="Gruppo 100"/>
            <p:cNvGrpSpPr/>
            <p:nvPr/>
          </p:nvGrpSpPr>
          <p:grpSpPr>
            <a:xfrm>
              <a:off x="1742131" y="4700556"/>
              <a:ext cx="762969" cy="792894"/>
              <a:chOff x="1568819" y="5281496"/>
              <a:chExt cx="762969" cy="792894"/>
            </a:xfrm>
          </p:grpSpPr>
          <p:grpSp>
            <p:nvGrpSpPr>
              <p:cNvPr id="102" name="Gruppo 101"/>
              <p:cNvGrpSpPr/>
              <p:nvPr/>
            </p:nvGrpSpPr>
            <p:grpSpPr>
              <a:xfrm>
                <a:off x="1763149" y="5335431"/>
                <a:ext cx="500696" cy="457200"/>
                <a:chOff x="6087499" y="5315846"/>
                <a:chExt cx="500696" cy="457200"/>
              </a:xfrm>
            </p:grpSpPr>
            <p:cxnSp>
              <p:nvCxnSpPr>
                <p:cNvPr id="106" name="Connettore 2 105"/>
                <p:cNvCxnSpPr/>
                <p:nvPr/>
              </p:nvCxnSpPr>
              <p:spPr>
                <a:xfrm>
                  <a:off x="6130995" y="57730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ttore 2 106"/>
                <p:cNvCxnSpPr/>
                <p:nvPr/>
              </p:nvCxnSpPr>
              <p:spPr>
                <a:xfrm rot="-5400000">
                  <a:off x="5908745" y="55444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ttore 2 107"/>
                <p:cNvCxnSpPr/>
                <p:nvPr/>
              </p:nvCxnSpPr>
              <p:spPr>
                <a:xfrm rot="-2700000">
                  <a:off x="6087499" y="5617750"/>
                  <a:ext cx="4156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CasellaDiTesto 102"/>
              <p:cNvSpPr txBox="1"/>
              <p:nvPr/>
            </p:nvSpPr>
            <p:spPr>
              <a:xfrm>
                <a:off x="2076590" y="5766613"/>
                <a:ext cx="255198" cy="307777"/>
              </a:xfrm>
              <a:prstGeom prst="rect">
                <a:avLst/>
              </a:prstGeom>
              <a:noFill/>
            </p:spPr>
            <p:txBody>
              <a:bodyPr wrap="none" rtlCol="0">
                <a:spAutoFit/>
              </a:bodyPr>
              <a:lstStyle/>
              <a:p>
                <a:r>
                  <a:rPr lang="it-IT" sz="1400" dirty="0" smtClean="0">
                    <a:solidFill>
                      <a:srgbClr val="FF0000"/>
                    </a:solidFill>
                  </a:rPr>
                  <a:t>z</a:t>
                </a:r>
                <a:endParaRPr lang="en-US" sz="1400" dirty="0">
                  <a:solidFill>
                    <a:srgbClr val="FF0000"/>
                  </a:solidFill>
                </a:endParaRPr>
              </a:p>
            </p:txBody>
          </p:sp>
          <p:sp>
            <p:nvSpPr>
              <p:cNvPr id="104" name="CasellaDiTesto 103"/>
              <p:cNvSpPr txBox="1"/>
              <p:nvPr/>
            </p:nvSpPr>
            <p:spPr>
              <a:xfrm>
                <a:off x="1568819" y="5281496"/>
                <a:ext cx="266420" cy="307777"/>
              </a:xfrm>
              <a:prstGeom prst="rect">
                <a:avLst/>
              </a:prstGeom>
              <a:noFill/>
            </p:spPr>
            <p:txBody>
              <a:bodyPr wrap="none" rtlCol="0">
                <a:spAutoFit/>
              </a:bodyPr>
              <a:lstStyle/>
              <a:p>
                <a:r>
                  <a:rPr lang="it-IT" sz="1400" dirty="0" smtClean="0">
                    <a:solidFill>
                      <a:srgbClr val="FF0000"/>
                    </a:solidFill>
                  </a:rPr>
                  <a:t>y</a:t>
                </a:r>
                <a:endParaRPr lang="en-US" sz="1400" dirty="0">
                  <a:solidFill>
                    <a:srgbClr val="FF0000"/>
                  </a:solidFill>
                </a:endParaRPr>
              </a:p>
            </p:txBody>
          </p:sp>
          <p:sp>
            <p:nvSpPr>
              <p:cNvPr id="105" name="CasellaDiTesto 104"/>
              <p:cNvSpPr txBox="1"/>
              <p:nvPr/>
            </p:nvSpPr>
            <p:spPr>
              <a:xfrm>
                <a:off x="2060785" y="5410142"/>
                <a:ext cx="263214" cy="307777"/>
              </a:xfrm>
              <a:prstGeom prst="rect">
                <a:avLst/>
              </a:prstGeom>
              <a:noFill/>
            </p:spPr>
            <p:txBody>
              <a:bodyPr wrap="none" rtlCol="0">
                <a:spAutoFit/>
              </a:bodyPr>
              <a:lstStyle/>
              <a:p>
                <a:r>
                  <a:rPr lang="it-IT" sz="1400" dirty="0" smtClean="0">
                    <a:solidFill>
                      <a:srgbClr val="FF0000"/>
                    </a:solidFill>
                  </a:rPr>
                  <a:t>x</a:t>
                </a:r>
                <a:endParaRPr lang="en-US" sz="1400" dirty="0">
                  <a:solidFill>
                    <a:srgbClr val="FF0000"/>
                  </a:solidFill>
                </a:endParaRPr>
              </a:p>
            </p:txBody>
          </p:sp>
        </p:grpSp>
        <p:grpSp>
          <p:nvGrpSpPr>
            <p:cNvPr id="109" name="Gruppo 108"/>
            <p:cNvGrpSpPr/>
            <p:nvPr/>
          </p:nvGrpSpPr>
          <p:grpSpPr>
            <a:xfrm>
              <a:off x="2377501" y="4698667"/>
              <a:ext cx="762969" cy="792894"/>
              <a:chOff x="1568819" y="5281496"/>
              <a:chExt cx="762969" cy="792894"/>
            </a:xfrm>
          </p:grpSpPr>
          <p:grpSp>
            <p:nvGrpSpPr>
              <p:cNvPr id="110" name="Gruppo 109"/>
              <p:cNvGrpSpPr/>
              <p:nvPr/>
            </p:nvGrpSpPr>
            <p:grpSpPr>
              <a:xfrm>
                <a:off x="1763149" y="5335431"/>
                <a:ext cx="500696" cy="457200"/>
                <a:chOff x="6087499" y="5315846"/>
                <a:chExt cx="500696" cy="457200"/>
              </a:xfrm>
            </p:grpSpPr>
            <p:cxnSp>
              <p:nvCxnSpPr>
                <p:cNvPr id="114" name="Connettore 2 113"/>
                <p:cNvCxnSpPr/>
                <p:nvPr/>
              </p:nvCxnSpPr>
              <p:spPr>
                <a:xfrm>
                  <a:off x="6130995" y="57730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ttore 2 114"/>
                <p:cNvCxnSpPr/>
                <p:nvPr/>
              </p:nvCxnSpPr>
              <p:spPr>
                <a:xfrm rot="-5400000">
                  <a:off x="5908745" y="5544446"/>
                  <a:ext cx="4572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ttore 2 115"/>
                <p:cNvCxnSpPr/>
                <p:nvPr/>
              </p:nvCxnSpPr>
              <p:spPr>
                <a:xfrm rot="-2700000">
                  <a:off x="6087499" y="5617750"/>
                  <a:ext cx="4156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1" name="CasellaDiTesto 110"/>
              <p:cNvSpPr txBox="1"/>
              <p:nvPr/>
            </p:nvSpPr>
            <p:spPr>
              <a:xfrm>
                <a:off x="2076590" y="5766613"/>
                <a:ext cx="255198" cy="307777"/>
              </a:xfrm>
              <a:prstGeom prst="rect">
                <a:avLst/>
              </a:prstGeom>
              <a:noFill/>
            </p:spPr>
            <p:txBody>
              <a:bodyPr wrap="none" rtlCol="0">
                <a:spAutoFit/>
              </a:bodyPr>
              <a:lstStyle/>
              <a:p>
                <a:r>
                  <a:rPr lang="it-IT" sz="1400" dirty="0" smtClean="0">
                    <a:solidFill>
                      <a:srgbClr val="FF0000"/>
                    </a:solidFill>
                  </a:rPr>
                  <a:t>z</a:t>
                </a:r>
                <a:endParaRPr lang="en-US" sz="1400" dirty="0">
                  <a:solidFill>
                    <a:srgbClr val="FF0000"/>
                  </a:solidFill>
                </a:endParaRPr>
              </a:p>
            </p:txBody>
          </p:sp>
          <p:sp>
            <p:nvSpPr>
              <p:cNvPr id="112" name="CasellaDiTesto 111"/>
              <p:cNvSpPr txBox="1"/>
              <p:nvPr/>
            </p:nvSpPr>
            <p:spPr>
              <a:xfrm>
                <a:off x="1568819" y="5281496"/>
                <a:ext cx="266420" cy="307777"/>
              </a:xfrm>
              <a:prstGeom prst="rect">
                <a:avLst/>
              </a:prstGeom>
              <a:noFill/>
            </p:spPr>
            <p:txBody>
              <a:bodyPr wrap="none" rtlCol="0">
                <a:spAutoFit/>
              </a:bodyPr>
              <a:lstStyle/>
              <a:p>
                <a:r>
                  <a:rPr lang="it-IT" sz="1400" dirty="0" smtClean="0">
                    <a:solidFill>
                      <a:srgbClr val="FF0000"/>
                    </a:solidFill>
                  </a:rPr>
                  <a:t>y</a:t>
                </a:r>
                <a:endParaRPr lang="en-US" sz="1400" dirty="0">
                  <a:solidFill>
                    <a:srgbClr val="FF0000"/>
                  </a:solidFill>
                </a:endParaRPr>
              </a:p>
            </p:txBody>
          </p:sp>
          <p:sp>
            <p:nvSpPr>
              <p:cNvPr id="113" name="CasellaDiTesto 112"/>
              <p:cNvSpPr txBox="1"/>
              <p:nvPr/>
            </p:nvSpPr>
            <p:spPr>
              <a:xfrm>
                <a:off x="2060785" y="5410142"/>
                <a:ext cx="263214" cy="307777"/>
              </a:xfrm>
              <a:prstGeom prst="rect">
                <a:avLst/>
              </a:prstGeom>
              <a:noFill/>
            </p:spPr>
            <p:txBody>
              <a:bodyPr wrap="none" rtlCol="0">
                <a:spAutoFit/>
              </a:bodyPr>
              <a:lstStyle/>
              <a:p>
                <a:r>
                  <a:rPr lang="it-IT" sz="1400" dirty="0" smtClean="0">
                    <a:solidFill>
                      <a:srgbClr val="FF0000"/>
                    </a:solidFill>
                  </a:rPr>
                  <a:t>x</a:t>
                </a:r>
                <a:endParaRPr lang="en-US" sz="1400" dirty="0">
                  <a:solidFill>
                    <a:srgbClr val="FF0000"/>
                  </a:solidFill>
                </a:endParaRPr>
              </a:p>
            </p:txBody>
          </p:sp>
        </p:grpSp>
      </p:grpSp>
    </p:spTree>
    <p:extLst>
      <p:ext uri="{BB962C8B-B14F-4D97-AF65-F5344CB8AC3E}">
        <p14:creationId xmlns:p14="http://schemas.microsoft.com/office/powerpoint/2010/main" val="713765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6" y="914400"/>
            <a:ext cx="4045051" cy="2743195"/>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75" y="914400"/>
            <a:ext cx="4045053" cy="2743196"/>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16" y="3749040"/>
            <a:ext cx="4045051" cy="2743195"/>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5" y="3749040"/>
            <a:ext cx="4045053" cy="2743196"/>
          </a:xfrm>
          <a:prstGeom prst="rect">
            <a:avLst/>
          </a:prstGeom>
        </p:spPr>
      </p:pic>
      <p:sp>
        <p:nvSpPr>
          <p:cNvPr id="3" name="CasellaDiTesto 2"/>
          <p:cNvSpPr txBox="1"/>
          <p:nvPr/>
        </p:nvSpPr>
        <p:spPr>
          <a:xfrm>
            <a:off x="1245140" y="524629"/>
            <a:ext cx="6605591" cy="369332"/>
          </a:xfrm>
          <a:prstGeom prst="rect">
            <a:avLst/>
          </a:prstGeom>
          <a:noFill/>
        </p:spPr>
        <p:txBody>
          <a:bodyPr wrap="none" rtlCol="0">
            <a:spAutoFit/>
          </a:bodyPr>
          <a:lstStyle/>
          <a:p>
            <a:r>
              <a:rPr lang="en-US" dirty="0" smtClean="0"/>
              <a:t>Hit distributions over last layer for track with 6 hits that are selected </a:t>
            </a:r>
            <a:endParaRPr lang="en-US" dirty="0"/>
          </a:p>
        </p:txBody>
      </p:sp>
    </p:spTree>
    <p:extLst>
      <p:ext uri="{BB962C8B-B14F-4D97-AF65-F5344CB8AC3E}">
        <p14:creationId xmlns:p14="http://schemas.microsoft.com/office/powerpoint/2010/main" val="58632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More on the analysis</a:t>
            </a:r>
          </a:p>
        </p:txBody>
      </p:sp>
      <p:sp>
        <p:nvSpPr>
          <p:cNvPr id="3" name="Segnaposto contenuto 2"/>
          <p:cNvSpPr>
            <a:spLocks noGrp="1"/>
          </p:cNvSpPr>
          <p:nvPr>
            <p:ph idx="1"/>
          </p:nvPr>
        </p:nvSpPr>
        <p:spPr/>
        <p:txBody>
          <a:bodyPr/>
          <a:lstStyle/>
          <a:p>
            <a:r>
              <a:rPr lang="en-US" dirty="0" smtClean="0"/>
              <a:t>The hole in the h distribution around 3-4 is due to a strong dependency of the track quality with the track h for each track kinds (with 3, 4, 5 and 6 hits). It is due to tracks that are hitting the jigs of the flat layers.</a:t>
            </a:r>
          </a:p>
          <a:p>
            <a:r>
              <a:rPr lang="en-US" dirty="0" smtClean="0"/>
              <a:t>The Vertex z positions has «negligible» tail:</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3017520"/>
            <a:ext cx="4702901" cy="32004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7520"/>
            <a:ext cx="4719238" cy="3200400"/>
          </a:xfrm>
          <a:prstGeom prst="rect">
            <a:avLst/>
          </a:prstGeom>
        </p:spPr>
      </p:pic>
    </p:spTree>
    <p:extLst>
      <p:ext uri="{BB962C8B-B14F-4D97-AF65-F5344CB8AC3E}">
        <p14:creationId xmlns:p14="http://schemas.microsoft.com/office/powerpoint/2010/main" val="21639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Single Hit resolution (from alignment data set)</a:t>
            </a:r>
            <a:endParaRPr lang="en-US" dirty="0"/>
          </a:p>
        </p:txBody>
      </p:sp>
      <p:sp>
        <p:nvSpPr>
          <p:cNvPr id="3" name="Segnaposto contenuto 2"/>
          <p:cNvSpPr>
            <a:spLocks noGrp="1"/>
          </p:cNvSpPr>
          <p:nvPr>
            <p:ph idx="1"/>
          </p:nvPr>
        </p:nvSpPr>
        <p:spPr/>
        <p:txBody>
          <a:bodyPr/>
          <a:lstStyle/>
          <a:p>
            <a:r>
              <a:rPr lang="en-US" dirty="0" smtClean="0"/>
              <a:t>Used the last about 72200 events</a:t>
            </a:r>
          </a:p>
          <a:p>
            <a:r>
              <a:rPr lang="en-US" dirty="0" smtClean="0"/>
              <a:t>Tracks selection criteria:</a:t>
            </a:r>
          </a:p>
          <a:p>
            <a:pPr lvl="1"/>
            <a:r>
              <a:rPr lang="en-US" dirty="0" smtClean="0">
                <a:latin typeface="Symbol" panose="05050102010706020507" pitchFamily="18" charset="2"/>
              </a:rPr>
              <a:t>h</a:t>
            </a:r>
            <a:r>
              <a:rPr lang="en-US" dirty="0" smtClean="0"/>
              <a:t> &gt; 8</a:t>
            </a:r>
          </a:p>
          <a:p>
            <a:pPr lvl="1"/>
            <a:r>
              <a:rPr lang="en-US" dirty="0" smtClean="0"/>
              <a:t>p-</a:t>
            </a:r>
            <a:r>
              <a:rPr lang="en-US" dirty="0" err="1" smtClean="0"/>
              <a:t>val</a:t>
            </a:r>
            <a:r>
              <a:rPr lang="en-US" dirty="0" smtClean="0"/>
              <a:t> &gt; 0.05</a:t>
            </a:r>
          </a:p>
          <a:p>
            <a:r>
              <a:rPr lang="en-US" dirty="0" smtClean="0"/>
              <a:t>The residuals on a layer are evaluated by fitting the tracks excluding the considered layer </a:t>
            </a:r>
          </a:p>
          <a:p>
            <a:r>
              <a:rPr lang="en-US" dirty="0" smtClean="0"/>
              <a:t>The resolutions on a layer are evaluated by subtracting the extrapolation errors to the residuals</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813" y="3803515"/>
            <a:ext cx="2810933" cy="2743200"/>
          </a:xfrm>
          <a:prstGeom prst="rect">
            <a:avLst/>
          </a:prstGeom>
        </p:spPr>
      </p:pic>
    </p:spTree>
    <p:extLst>
      <p:ext uri="{BB962C8B-B14F-4D97-AF65-F5344CB8AC3E}">
        <p14:creationId xmlns:p14="http://schemas.microsoft.com/office/powerpoint/2010/main" val="1189178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Single Hit resolution (from alignment data set)</a:t>
            </a:r>
            <a:endParaRPr lang="en-US"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 y="914400"/>
            <a:ext cx="4222045" cy="2743200"/>
          </a:xfr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3749040"/>
            <a:ext cx="4222044" cy="2743200"/>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0" y="914400"/>
            <a:ext cx="4222045" cy="2743200"/>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222044" cy="2743200"/>
          </a:xfrm>
          <a:prstGeom prst="rect">
            <a:avLst/>
          </a:prstGeom>
        </p:spPr>
      </p:pic>
    </p:spTree>
    <p:extLst>
      <p:ext uri="{BB962C8B-B14F-4D97-AF65-F5344CB8AC3E}">
        <p14:creationId xmlns:p14="http://schemas.microsoft.com/office/powerpoint/2010/main" val="301359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Single Hit resolution (from alignment data set)</a:t>
            </a:r>
          </a:p>
        </p:txBody>
      </p:sp>
      <p:pic>
        <p:nvPicPr>
          <p:cNvPr id="18" name="Segnaposto contenuto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61351"/>
            <a:ext cx="2285998" cy="1485287"/>
          </a:xfr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1" y="1461351"/>
            <a:ext cx="2285998" cy="1485287"/>
          </a:xfrm>
          <a:prstGeom prst="rect">
            <a:avLst/>
          </a:prstGeom>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461352"/>
            <a:ext cx="2285998" cy="1485287"/>
          </a:xfrm>
          <a:prstGeom prst="rect">
            <a:avLst/>
          </a:prstGeom>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1461352"/>
            <a:ext cx="2285998" cy="1485287"/>
          </a:xfrm>
          <a:prstGeom prst="rect">
            <a:avLst/>
          </a:prstGeom>
          <a:ln w="25400">
            <a:noFill/>
          </a:ln>
        </p:spPr>
      </p:pic>
      <p:pic>
        <p:nvPicPr>
          <p:cNvPr id="22" name="Immagin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3015832"/>
            <a:ext cx="2285998" cy="1485288"/>
          </a:xfrm>
          <a:prstGeom prst="rect">
            <a:avLst/>
          </a:prstGeom>
          <a:ln w="25400">
            <a:noFill/>
          </a:ln>
        </p:spPr>
      </p:pic>
      <p:pic>
        <p:nvPicPr>
          <p:cNvPr id="23" name="Immagin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1" y="3015832"/>
            <a:ext cx="2285998" cy="1485288"/>
          </a:xfrm>
          <a:prstGeom prst="rect">
            <a:avLst/>
          </a:prstGeom>
          <a:ln w="25400">
            <a:noFill/>
          </a:ln>
        </p:spPr>
      </p:pic>
      <p:pic>
        <p:nvPicPr>
          <p:cNvPr id="24" name="Immagin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1" y="3015832"/>
            <a:ext cx="2285998" cy="1485288"/>
          </a:xfrm>
          <a:prstGeom prst="rect">
            <a:avLst/>
          </a:prstGeom>
          <a:ln w="25400">
            <a:noFill/>
          </a:ln>
        </p:spPr>
      </p:pic>
      <p:sp>
        <p:nvSpPr>
          <p:cNvPr id="25" name="CasellaDiTesto 24"/>
          <p:cNvSpPr txBox="1"/>
          <p:nvPr/>
        </p:nvSpPr>
        <p:spPr>
          <a:xfrm>
            <a:off x="548640" y="1828805"/>
            <a:ext cx="301686" cy="369332"/>
          </a:xfrm>
          <a:prstGeom prst="rect">
            <a:avLst/>
          </a:prstGeom>
          <a:noFill/>
        </p:spPr>
        <p:txBody>
          <a:bodyPr wrap="none" rtlCol="0">
            <a:spAutoFit/>
          </a:bodyPr>
          <a:lstStyle/>
          <a:p>
            <a:r>
              <a:rPr lang="it-IT" dirty="0" smtClean="0"/>
              <a:t>1</a:t>
            </a:r>
            <a:endParaRPr lang="en-US" dirty="0"/>
          </a:p>
        </p:txBody>
      </p:sp>
      <p:sp>
        <p:nvSpPr>
          <p:cNvPr id="26" name="CasellaDiTesto 25"/>
          <p:cNvSpPr txBox="1"/>
          <p:nvPr/>
        </p:nvSpPr>
        <p:spPr>
          <a:xfrm>
            <a:off x="2834640" y="1828805"/>
            <a:ext cx="301686" cy="369332"/>
          </a:xfrm>
          <a:prstGeom prst="rect">
            <a:avLst/>
          </a:prstGeom>
          <a:noFill/>
        </p:spPr>
        <p:txBody>
          <a:bodyPr wrap="none" rtlCol="0">
            <a:spAutoFit/>
          </a:bodyPr>
          <a:lstStyle/>
          <a:p>
            <a:r>
              <a:rPr lang="it-IT" dirty="0" smtClean="0"/>
              <a:t>2</a:t>
            </a:r>
            <a:endParaRPr lang="en-US" dirty="0"/>
          </a:p>
        </p:txBody>
      </p:sp>
      <p:sp>
        <p:nvSpPr>
          <p:cNvPr id="27" name="CasellaDiTesto 26"/>
          <p:cNvSpPr txBox="1"/>
          <p:nvPr/>
        </p:nvSpPr>
        <p:spPr>
          <a:xfrm>
            <a:off x="5120640" y="1828805"/>
            <a:ext cx="301686" cy="369332"/>
          </a:xfrm>
          <a:prstGeom prst="rect">
            <a:avLst/>
          </a:prstGeom>
          <a:noFill/>
        </p:spPr>
        <p:txBody>
          <a:bodyPr wrap="none" rtlCol="0">
            <a:spAutoFit/>
          </a:bodyPr>
          <a:lstStyle/>
          <a:p>
            <a:r>
              <a:rPr lang="it-IT" dirty="0" smtClean="0"/>
              <a:t>3</a:t>
            </a:r>
            <a:endParaRPr lang="en-US" dirty="0"/>
          </a:p>
        </p:txBody>
      </p:sp>
      <p:sp>
        <p:nvSpPr>
          <p:cNvPr id="28" name="CasellaDiTesto 27"/>
          <p:cNvSpPr txBox="1"/>
          <p:nvPr/>
        </p:nvSpPr>
        <p:spPr>
          <a:xfrm>
            <a:off x="7406640" y="1828805"/>
            <a:ext cx="301686" cy="369332"/>
          </a:xfrm>
          <a:prstGeom prst="rect">
            <a:avLst/>
          </a:prstGeom>
          <a:noFill/>
        </p:spPr>
        <p:txBody>
          <a:bodyPr wrap="none" rtlCol="0">
            <a:spAutoFit/>
          </a:bodyPr>
          <a:lstStyle/>
          <a:p>
            <a:r>
              <a:rPr lang="it-IT" dirty="0" smtClean="0"/>
              <a:t>4</a:t>
            </a:r>
            <a:endParaRPr lang="en-US" dirty="0"/>
          </a:p>
        </p:txBody>
      </p:sp>
      <p:pic>
        <p:nvPicPr>
          <p:cNvPr id="29" name="Immagin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1" y="3015832"/>
            <a:ext cx="2285998" cy="1485288"/>
          </a:xfrm>
          <a:prstGeom prst="rect">
            <a:avLst/>
          </a:prstGeom>
          <a:ln w="25400">
            <a:noFill/>
          </a:ln>
        </p:spPr>
      </p:pic>
      <p:pic>
        <p:nvPicPr>
          <p:cNvPr id="30" name="Immagin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4570312"/>
            <a:ext cx="2285998" cy="1485288"/>
          </a:xfrm>
          <a:prstGeom prst="rect">
            <a:avLst/>
          </a:prstGeom>
          <a:ln w="25400">
            <a:noFill/>
          </a:ln>
        </p:spPr>
      </p:pic>
      <p:pic>
        <p:nvPicPr>
          <p:cNvPr id="31" name="Immagin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1" y="4570312"/>
            <a:ext cx="2285998" cy="1485288"/>
          </a:xfrm>
          <a:prstGeom prst="rect">
            <a:avLst/>
          </a:prstGeom>
        </p:spPr>
      </p:pic>
      <p:pic>
        <p:nvPicPr>
          <p:cNvPr id="32" name="Immagin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1" y="4570312"/>
            <a:ext cx="2285998" cy="1485288"/>
          </a:xfrm>
          <a:prstGeom prst="rect">
            <a:avLst/>
          </a:prstGeom>
          <a:ln w="25400">
            <a:noFill/>
          </a:ln>
        </p:spPr>
      </p:pic>
      <p:pic>
        <p:nvPicPr>
          <p:cNvPr id="33" name="Immagin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1" y="4570312"/>
            <a:ext cx="2285998" cy="1485288"/>
          </a:xfrm>
          <a:prstGeom prst="rect">
            <a:avLst/>
          </a:prstGeom>
        </p:spPr>
      </p:pic>
      <p:sp>
        <p:nvSpPr>
          <p:cNvPr id="34" name="CasellaDiTesto 33"/>
          <p:cNvSpPr txBox="1"/>
          <p:nvPr/>
        </p:nvSpPr>
        <p:spPr>
          <a:xfrm>
            <a:off x="548640" y="3381592"/>
            <a:ext cx="301686" cy="369332"/>
          </a:xfrm>
          <a:prstGeom prst="rect">
            <a:avLst/>
          </a:prstGeom>
          <a:noFill/>
        </p:spPr>
        <p:txBody>
          <a:bodyPr wrap="none" rtlCol="0">
            <a:spAutoFit/>
          </a:bodyPr>
          <a:lstStyle/>
          <a:p>
            <a:r>
              <a:rPr lang="it-IT" dirty="0" smtClean="0"/>
              <a:t>5</a:t>
            </a:r>
            <a:endParaRPr lang="en-US" dirty="0"/>
          </a:p>
        </p:txBody>
      </p:sp>
      <p:sp>
        <p:nvSpPr>
          <p:cNvPr id="35" name="CasellaDiTesto 34"/>
          <p:cNvSpPr txBox="1"/>
          <p:nvPr/>
        </p:nvSpPr>
        <p:spPr>
          <a:xfrm>
            <a:off x="2834640" y="3381592"/>
            <a:ext cx="301686" cy="369332"/>
          </a:xfrm>
          <a:prstGeom prst="rect">
            <a:avLst/>
          </a:prstGeom>
          <a:noFill/>
        </p:spPr>
        <p:txBody>
          <a:bodyPr wrap="none" rtlCol="0">
            <a:spAutoFit/>
          </a:bodyPr>
          <a:lstStyle/>
          <a:p>
            <a:r>
              <a:rPr lang="it-IT" dirty="0" smtClean="0"/>
              <a:t>6</a:t>
            </a:r>
            <a:endParaRPr lang="en-US" dirty="0"/>
          </a:p>
        </p:txBody>
      </p:sp>
      <p:sp>
        <p:nvSpPr>
          <p:cNvPr id="36" name="CasellaDiTesto 35"/>
          <p:cNvSpPr txBox="1"/>
          <p:nvPr/>
        </p:nvSpPr>
        <p:spPr>
          <a:xfrm>
            <a:off x="5120640" y="3381592"/>
            <a:ext cx="301686" cy="369332"/>
          </a:xfrm>
          <a:prstGeom prst="rect">
            <a:avLst/>
          </a:prstGeom>
          <a:noFill/>
        </p:spPr>
        <p:txBody>
          <a:bodyPr wrap="none" rtlCol="0">
            <a:spAutoFit/>
          </a:bodyPr>
          <a:lstStyle/>
          <a:p>
            <a:r>
              <a:rPr lang="it-IT" dirty="0" smtClean="0"/>
              <a:t>7</a:t>
            </a:r>
            <a:endParaRPr lang="en-US" dirty="0"/>
          </a:p>
        </p:txBody>
      </p:sp>
      <p:sp>
        <p:nvSpPr>
          <p:cNvPr id="37" name="CasellaDiTesto 36"/>
          <p:cNvSpPr txBox="1"/>
          <p:nvPr/>
        </p:nvSpPr>
        <p:spPr>
          <a:xfrm>
            <a:off x="7406640" y="3381592"/>
            <a:ext cx="301686" cy="369332"/>
          </a:xfrm>
          <a:prstGeom prst="rect">
            <a:avLst/>
          </a:prstGeom>
          <a:noFill/>
        </p:spPr>
        <p:txBody>
          <a:bodyPr wrap="none" rtlCol="0">
            <a:spAutoFit/>
          </a:bodyPr>
          <a:lstStyle/>
          <a:p>
            <a:r>
              <a:rPr lang="it-IT" dirty="0" smtClean="0"/>
              <a:t>8</a:t>
            </a:r>
            <a:endParaRPr lang="en-US" dirty="0"/>
          </a:p>
        </p:txBody>
      </p:sp>
      <p:sp>
        <p:nvSpPr>
          <p:cNvPr id="38" name="CasellaDiTesto 37"/>
          <p:cNvSpPr txBox="1"/>
          <p:nvPr/>
        </p:nvSpPr>
        <p:spPr>
          <a:xfrm>
            <a:off x="548640" y="4936072"/>
            <a:ext cx="301686" cy="369332"/>
          </a:xfrm>
          <a:prstGeom prst="rect">
            <a:avLst/>
          </a:prstGeom>
          <a:noFill/>
        </p:spPr>
        <p:txBody>
          <a:bodyPr wrap="none" rtlCol="0">
            <a:spAutoFit/>
          </a:bodyPr>
          <a:lstStyle/>
          <a:p>
            <a:r>
              <a:rPr lang="it-IT" dirty="0" smtClean="0"/>
              <a:t>9</a:t>
            </a:r>
            <a:endParaRPr lang="en-US" dirty="0"/>
          </a:p>
        </p:txBody>
      </p:sp>
      <p:sp>
        <p:nvSpPr>
          <p:cNvPr id="39" name="CasellaDiTesto 38"/>
          <p:cNvSpPr txBox="1"/>
          <p:nvPr/>
        </p:nvSpPr>
        <p:spPr>
          <a:xfrm>
            <a:off x="2834640" y="4936072"/>
            <a:ext cx="418704" cy="369332"/>
          </a:xfrm>
          <a:prstGeom prst="rect">
            <a:avLst/>
          </a:prstGeom>
          <a:noFill/>
        </p:spPr>
        <p:txBody>
          <a:bodyPr wrap="none" rtlCol="0">
            <a:spAutoFit/>
          </a:bodyPr>
          <a:lstStyle/>
          <a:p>
            <a:r>
              <a:rPr lang="it-IT" dirty="0" smtClean="0"/>
              <a:t>10</a:t>
            </a:r>
            <a:endParaRPr lang="en-US" dirty="0"/>
          </a:p>
        </p:txBody>
      </p:sp>
      <p:sp>
        <p:nvSpPr>
          <p:cNvPr id="40" name="CasellaDiTesto 39"/>
          <p:cNvSpPr txBox="1"/>
          <p:nvPr/>
        </p:nvSpPr>
        <p:spPr>
          <a:xfrm>
            <a:off x="5120640" y="4936072"/>
            <a:ext cx="418704" cy="369332"/>
          </a:xfrm>
          <a:prstGeom prst="rect">
            <a:avLst/>
          </a:prstGeom>
          <a:noFill/>
        </p:spPr>
        <p:txBody>
          <a:bodyPr wrap="none" rtlCol="0">
            <a:spAutoFit/>
          </a:bodyPr>
          <a:lstStyle/>
          <a:p>
            <a:r>
              <a:rPr lang="it-IT" dirty="0" smtClean="0"/>
              <a:t>11</a:t>
            </a:r>
            <a:endParaRPr lang="en-US" dirty="0"/>
          </a:p>
        </p:txBody>
      </p:sp>
      <p:sp>
        <p:nvSpPr>
          <p:cNvPr id="41" name="CasellaDiTesto 40"/>
          <p:cNvSpPr txBox="1"/>
          <p:nvPr/>
        </p:nvSpPr>
        <p:spPr>
          <a:xfrm>
            <a:off x="7406640" y="4936072"/>
            <a:ext cx="418704" cy="369332"/>
          </a:xfrm>
          <a:prstGeom prst="rect">
            <a:avLst/>
          </a:prstGeom>
          <a:noFill/>
        </p:spPr>
        <p:txBody>
          <a:bodyPr wrap="none" rtlCol="0">
            <a:spAutoFit/>
          </a:bodyPr>
          <a:lstStyle/>
          <a:p>
            <a:r>
              <a:rPr lang="it-IT" dirty="0" smtClean="0"/>
              <a:t>12</a:t>
            </a:r>
            <a:endParaRPr lang="en-US" dirty="0"/>
          </a:p>
        </p:txBody>
      </p:sp>
      <p:sp>
        <p:nvSpPr>
          <p:cNvPr id="42" name="CasellaDiTesto 41"/>
          <p:cNvSpPr txBox="1"/>
          <p:nvPr/>
        </p:nvSpPr>
        <p:spPr>
          <a:xfrm>
            <a:off x="4008989" y="1013445"/>
            <a:ext cx="1530355" cy="369332"/>
          </a:xfrm>
          <a:prstGeom prst="rect">
            <a:avLst/>
          </a:prstGeom>
          <a:noFill/>
        </p:spPr>
        <p:txBody>
          <a:bodyPr wrap="none" rtlCol="0">
            <a:spAutoFit/>
          </a:bodyPr>
          <a:lstStyle/>
          <a:p>
            <a:r>
              <a:rPr lang="en-US" dirty="0" smtClean="0"/>
              <a:t>Residuals on X</a:t>
            </a:r>
            <a:endParaRPr lang="en-US" dirty="0"/>
          </a:p>
        </p:txBody>
      </p:sp>
    </p:spTree>
    <p:extLst>
      <p:ext uri="{BB962C8B-B14F-4D97-AF65-F5344CB8AC3E}">
        <p14:creationId xmlns:p14="http://schemas.microsoft.com/office/powerpoint/2010/main" val="1564650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Single Hit resolution (from alignment data set)</a:t>
            </a:r>
            <a:endParaRPr lang="en-US"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275" y="733576"/>
            <a:ext cx="7954963" cy="5168598"/>
          </a:xfrm>
        </p:spPr>
      </p:pic>
    </p:spTree>
    <p:extLst>
      <p:ext uri="{BB962C8B-B14F-4D97-AF65-F5344CB8AC3E}">
        <p14:creationId xmlns:p14="http://schemas.microsoft.com/office/powerpoint/2010/main" val="886164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Single Hit resolution (from alignment data set)</a:t>
            </a:r>
          </a:p>
        </p:txBody>
      </p:sp>
      <p:pic>
        <p:nvPicPr>
          <p:cNvPr id="18" name="Segnaposto contenuto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61351"/>
            <a:ext cx="2285997" cy="1485287"/>
          </a:xfr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1" y="1461351"/>
            <a:ext cx="2285997" cy="1485287"/>
          </a:xfrm>
          <a:prstGeom prst="rect">
            <a:avLst/>
          </a:prstGeom>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461352"/>
            <a:ext cx="2285997" cy="1485287"/>
          </a:xfrm>
          <a:prstGeom prst="rect">
            <a:avLst/>
          </a:prstGeom>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1461352"/>
            <a:ext cx="2285997" cy="1485287"/>
          </a:xfrm>
          <a:prstGeom prst="rect">
            <a:avLst/>
          </a:prstGeom>
          <a:ln w="25400">
            <a:noFill/>
          </a:ln>
        </p:spPr>
      </p:pic>
      <p:pic>
        <p:nvPicPr>
          <p:cNvPr id="22" name="Immagin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3015832"/>
            <a:ext cx="2285998" cy="1485287"/>
          </a:xfrm>
          <a:prstGeom prst="rect">
            <a:avLst/>
          </a:prstGeom>
          <a:ln w="25400">
            <a:noFill/>
          </a:ln>
        </p:spPr>
      </p:pic>
      <p:pic>
        <p:nvPicPr>
          <p:cNvPr id="23" name="Immagin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1" y="3015832"/>
            <a:ext cx="2285998" cy="1485287"/>
          </a:xfrm>
          <a:prstGeom prst="rect">
            <a:avLst/>
          </a:prstGeom>
          <a:ln w="25400">
            <a:noFill/>
          </a:ln>
        </p:spPr>
      </p:pic>
      <p:pic>
        <p:nvPicPr>
          <p:cNvPr id="24" name="Immagin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1" y="3015832"/>
            <a:ext cx="2285998" cy="1485287"/>
          </a:xfrm>
          <a:prstGeom prst="rect">
            <a:avLst/>
          </a:prstGeom>
          <a:ln w="25400">
            <a:noFill/>
          </a:ln>
        </p:spPr>
      </p:pic>
      <p:sp>
        <p:nvSpPr>
          <p:cNvPr id="25" name="CasellaDiTesto 24"/>
          <p:cNvSpPr txBox="1"/>
          <p:nvPr/>
        </p:nvSpPr>
        <p:spPr>
          <a:xfrm>
            <a:off x="548640" y="1828805"/>
            <a:ext cx="301686" cy="369332"/>
          </a:xfrm>
          <a:prstGeom prst="rect">
            <a:avLst/>
          </a:prstGeom>
          <a:noFill/>
        </p:spPr>
        <p:txBody>
          <a:bodyPr wrap="none" rtlCol="0">
            <a:spAutoFit/>
          </a:bodyPr>
          <a:lstStyle/>
          <a:p>
            <a:r>
              <a:rPr lang="it-IT" dirty="0" smtClean="0"/>
              <a:t>1</a:t>
            </a:r>
            <a:endParaRPr lang="en-US" dirty="0"/>
          </a:p>
        </p:txBody>
      </p:sp>
      <p:sp>
        <p:nvSpPr>
          <p:cNvPr id="26" name="CasellaDiTesto 25"/>
          <p:cNvSpPr txBox="1"/>
          <p:nvPr/>
        </p:nvSpPr>
        <p:spPr>
          <a:xfrm>
            <a:off x="2834640" y="1828805"/>
            <a:ext cx="301686" cy="369332"/>
          </a:xfrm>
          <a:prstGeom prst="rect">
            <a:avLst/>
          </a:prstGeom>
          <a:noFill/>
        </p:spPr>
        <p:txBody>
          <a:bodyPr wrap="none" rtlCol="0">
            <a:spAutoFit/>
          </a:bodyPr>
          <a:lstStyle/>
          <a:p>
            <a:r>
              <a:rPr lang="it-IT" dirty="0" smtClean="0"/>
              <a:t>2</a:t>
            </a:r>
            <a:endParaRPr lang="en-US" dirty="0"/>
          </a:p>
        </p:txBody>
      </p:sp>
      <p:sp>
        <p:nvSpPr>
          <p:cNvPr id="27" name="CasellaDiTesto 26"/>
          <p:cNvSpPr txBox="1"/>
          <p:nvPr/>
        </p:nvSpPr>
        <p:spPr>
          <a:xfrm>
            <a:off x="5120640" y="1828805"/>
            <a:ext cx="301686" cy="369332"/>
          </a:xfrm>
          <a:prstGeom prst="rect">
            <a:avLst/>
          </a:prstGeom>
          <a:noFill/>
        </p:spPr>
        <p:txBody>
          <a:bodyPr wrap="none" rtlCol="0">
            <a:spAutoFit/>
          </a:bodyPr>
          <a:lstStyle/>
          <a:p>
            <a:r>
              <a:rPr lang="it-IT" dirty="0" smtClean="0"/>
              <a:t>3</a:t>
            </a:r>
            <a:endParaRPr lang="en-US" dirty="0"/>
          </a:p>
        </p:txBody>
      </p:sp>
      <p:sp>
        <p:nvSpPr>
          <p:cNvPr id="28" name="CasellaDiTesto 27"/>
          <p:cNvSpPr txBox="1"/>
          <p:nvPr/>
        </p:nvSpPr>
        <p:spPr>
          <a:xfrm>
            <a:off x="7406640" y="1828805"/>
            <a:ext cx="301686" cy="369332"/>
          </a:xfrm>
          <a:prstGeom prst="rect">
            <a:avLst/>
          </a:prstGeom>
          <a:noFill/>
        </p:spPr>
        <p:txBody>
          <a:bodyPr wrap="none" rtlCol="0">
            <a:spAutoFit/>
          </a:bodyPr>
          <a:lstStyle/>
          <a:p>
            <a:r>
              <a:rPr lang="it-IT" dirty="0" smtClean="0"/>
              <a:t>4</a:t>
            </a:r>
            <a:endParaRPr lang="en-US" dirty="0"/>
          </a:p>
        </p:txBody>
      </p:sp>
      <p:pic>
        <p:nvPicPr>
          <p:cNvPr id="29" name="Immagin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1" y="3015832"/>
            <a:ext cx="2285998" cy="1485287"/>
          </a:xfrm>
          <a:prstGeom prst="rect">
            <a:avLst/>
          </a:prstGeom>
          <a:ln w="25400">
            <a:noFill/>
          </a:ln>
        </p:spPr>
      </p:pic>
      <p:pic>
        <p:nvPicPr>
          <p:cNvPr id="30" name="Immagin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4570312"/>
            <a:ext cx="2285998" cy="1485287"/>
          </a:xfrm>
          <a:prstGeom prst="rect">
            <a:avLst/>
          </a:prstGeom>
          <a:ln w="25400">
            <a:noFill/>
          </a:ln>
        </p:spPr>
      </p:pic>
      <p:pic>
        <p:nvPicPr>
          <p:cNvPr id="31" name="Immagin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1" y="4570312"/>
            <a:ext cx="2285998" cy="1485287"/>
          </a:xfrm>
          <a:prstGeom prst="rect">
            <a:avLst/>
          </a:prstGeom>
        </p:spPr>
      </p:pic>
      <p:pic>
        <p:nvPicPr>
          <p:cNvPr id="32" name="Immagin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1" y="4570312"/>
            <a:ext cx="2285998" cy="1485287"/>
          </a:xfrm>
          <a:prstGeom prst="rect">
            <a:avLst/>
          </a:prstGeom>
          <a:ln w="25400">
            <a:noFill/>
          </a:ln>
        </p:spPr>
      </p:pic>
      <p:pic>
        <p:nvPicPr>
          <p:cNvPr id="33" name="Immagin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1" y="4570312"/>
            <a:ext cx="2285998" cy="1485287"/>
          </a:xfrm>
          <a:prstGeom prst="rect">
            <a:avLst/>
          </a:prstGeom>
        </p:spPr>
      </p:pic>
      <p:sp>
        <p:nvSpPr>
          <p:cNvPr id="34" name="CasellaDiTesto 33"/>
          <p:cNvSpPr txBox="1"/>
          <p:nvPr/>
        </p:nvSpPr>
        <p:spPr>
          <a:xfrm>
            <a:off x="548640" y="3381592"/>
            <a:ext cx="301686" cy="369332"/>
          </a:xfrm>
          <a:prstGeom prst="rect">
            <a:avLst/>
          </a:prstGeom>
          <a:noFill/>
        </p:spPr>
        <p:txBody>
          <a:bodyPr wrap="none" rtlCol="0">
            <a:spAutoFit/>
          </a:bodyPr>
          <a:lstStyle/>
          <a:p>
            <a:r>
              <a:rPr lang="it-IT" dirty="0" smtClean="0"/>
              <a:t>5</a:t>
            </a:r>
            <a:endParaRPr lang="en-US" dirty="0"/>
          </a:p>
        </p:txBody>
      </p:sp>
      <p:sp>
        <p:nvSpPr>
          <p:cNvPr id="35" name="CasellaDiTesto 34"/>
          <p:cNvSpPr txBox="1"/>
          <p:nvPr/>
        </p:nvSpPr>
        <p:spPr>
          <a:xfrm>
            <a:off x="2834640" y="3381592"/>
            <a:ext cx="301686" cy="369332"/>
          </a:xfrm>
          <a:prstGeom prst="rect">
            <a:avLst/>
          </a:prstGeom>
          <a:noFill/>
        </p:spPr>
        <p:txBody>
          <a:bodyPr wrap="none" rtlCol="0">
            <a:spAutoFit/>
          </a:bodyPr>
          <a:lstStyle/>
          <a:p>
            <a:r>
              <a:rPr lang="it-IT" dirty="0" smtClean="0"/>
              <a:t>6</a:t>
            </a:r>
            <a:endParaRPr lang="en-US" dirty="0"/>
          </a:p>
        </p:txBody>
      </p:sp>
      <p:sp>
        <p:nvSpPr>
          <p:cNvPr id="36" name="CasellaDiTesto 35"/>
          <p:cNvSpPr txBox="1"/>
          <p:nvPr/>
        </p:nvSpPr>
        <p:spPr>
          <a:xfrm>
            <a:off x="5120640" y="3381592"/>
            <a:ext cx="301686" cy="369332"/>
          </a:xfrm>
          <a:prstGeom prst="rect">
            <a:avLst/>
          </a:prstGeom>
          <a:noFill/>
        </p:spPr>
        <p:txBody>
          <a:bodyPr wrap="none" rtlCol="0">
            <a:spAutoFit/>
          </a:bodyPr>
          <a:lstStyle/>
          <a:p>
            <a:r>
              <a:rPr lang="it-IT" dirty="0" smtClean="0"/>
              <a:t>7</a:t>
            </a:r>
            <a:endParaRPr lang="en-US" dirty="0"/>
          </a:p>
        </p:txBody>
      </p:sp>
      <p:sp>
        <p:nvSpPr>
          <p:cNvPr id="37" name="CasellaDiTesto 36"/>
          <p:cNvSpPr txBox="1"/>
          <p:nvPr/>
        </p:nvSpPr>
        <p:spPr>
          <a:xfrm>
            <a:off x="7406640" y="3381592"/>
            <a:ext cx="301686" cy="369332"/>
          </a:xfrm>
          <a:prstGeom prst="rect">
            <a:avLst/>
          </a:prstGeom>
          <a:noFill/>
        </p:spPr>
        <p:txBody>
          <a:bodyPr wrap="none" rtlCol="0">
            <a:spAutoFit/>
          </a:bodyPr>
          <a:lstStyle/>
          <a:p>
            <a:r>
              <a:rPr lang="it-IT" dirty="0" smtClean="0"/>
              <a:t>8</a:t>
            </a:r>
            <a:endParaRPr lang="en-US" dirty="0"/>
          </a:p>
        </p:txBody>
      </p:sp>
      <p:sp>
        <p:nvSpPr>
          <p:cNvPr id="38" name="CasellaDiTesto 37"/>
          <p:cNvSpPr txBox="1"/>
          <p:nvPr/>
        </p:nvSpPr>
        <p:spPr>
          <a:xfrm>
            <a:off x="548640" y="4936072"/>
            <a:ext cx="301686" cy="369332"/>
          </a:xfrm>
          <a:prstGeom prst="rect">
            <a:avLst/>
          </a:prstGeom>
          <a:noFill/>
        </p:spPr>
        <p:txBody>
          <a:bodyPr wrap="none" rtlCol="0">
            <a:spAutoFit/>
          </a:bodyPr>
          <a:lstStyle/>
          <a:p>
            <a:r>
              <a:rPr lang="it-IT" dirty="0" smtClean="0"/>
              <a:t>9</a:t>
            </a:r>
            <a:endParaRPr lang="en-US" dirty="0"/>
          </a:p>
        </p:txBody>
      </p:sp>
      <p:sp>
        <p:nvSpPr>
          <p:cNvPr id="39" name="CasellaDiTesto 38"/>
          <p:cNvSpPr txBox="1"/>
          <p:nvPr/>
        </p:nvSpPr>
        <p:spPr>
          <a:xfrm>
            <a:off x="2834640" y="4936072"/>
            <a:ext cx="418704" cy="369332"/>
          </a:xfrm>
          <a:prstGeom prst="rect">
            <a:avLst/>
          </a:prstGeom>
          <a:noFill/>
        </p:spPr>
        <p:txBody>
          <a:bodyPr wrap="none" rtlCol="0">
            <a:spAutoFit/>
          </a:bodyPr>
          <a:lstStyle/>
          <a:p>
            <a:r>
              <a:rPr lang="it-IT" dirty="0" smtClean="0"/>
              <a:t>10</a:t>
            </a:r>
            <a:endParaRPr lang="en-US" dirty="0"/>
          </a:p>
        </p:txBody>
      </p:sp>
      <p:sp>
        <p:nvSpPr>
          <p:cNvPr id="40" name="CasellaDiTesto 39"/>
          <p:cNvSpPr txBox="1"/>
          <p:nvPr/>
        </p:nvSpPr>
        <p:spPr>
          <a:xfrm>
            <a:off x="5120640" y="4936072"/>
            <a:ext cx="418704" cy="369332"/>
          </a:xfrm>
          <a:prstGeom prst="rect">
            <a:avLst/>
          </a:prstGeom>
          <a:noFill/>
        </p:spPr>
        <p:txBody>
          <a:bodyPr wrap="none" rtlCol="0">
            <a:spAutoFit/>
          </a:bodyPr>
          <a:lstStyle/>
          <a:p>
            <a:r>
              <a:rPr lang="it-IT" dirty="0" smtClean="0"/>
              <a:t>11</a:t>
            </a:r>
            <a:endParaRPr lang="en-US" dirty="0"/>
          </a:p>
        </p:txBody>
      </p:sp>
      <p:sp>
        <p:nvSpPr>
          <p:cNvPr id="41" name="CasellaDiTesto 40"/>
          <p:cNvSpPr txBox="1"/>
          <p:nvPr/>
        </p:nvSpPr>
        <p:spPr>
          <a:xfrm>
            <a:off x="7406640" y="4936072"/>
            <a:ext cx="418704" cy="369332"/>
          </a:xfrm>
          <a:prstGeom prst="rect">
            <a:avLst/>
          </a:prstGeom>
          <a:noFill/>
        </p:spPr>
        <p:txBody>
          <a:bodyPr wrap="none" rtlCol="0">
            <a:spAutoFit/>
          </a:bodyPr>
          <a:lstStyle/>
          <a:p>
            <a:r>
              <a:rPr lang="it-IT" dirty="0" smtClean="0"/>
              <a:t>12</a:t>
            </a:r>
            <a:endParaRPr lang="en-US" dirty="0"/>
          </a:p>
        </p:txBody>
      </p:sp>
      <p:sp>
        <p:nvSpPr>
          <p:cNvPr id="42" name="CasellaDiTesto 41"/>
          <p:cNvSpPr txBox="1"/>
          <p:nvPr/>
        </p:nvSpPr>
        <p:spPr>
          <a:xfrm>
            <a:off x="4008989" y="1013445"/>
            <a:ext cx="1530355" cy="369332"/>
          </a:xfrm>
          <a:prstGeom prst="rect">
            <a:avLst/>
          </a:prstGeom>
          <a:noFill/>
        </p:spPr>
        <p:txBody>
          <a:bodyPr wrap="none" rtlCol="0">
            <a:spAutoFit/>
          </a:bodyPr>
          <a:lstStyle/>
          <a:p>
            <a:r>
              <a:rPr lang="en-US" dirty="0" smtClean="0"/>
              <a:t>Residuals on Y</a:t>
            </a:r>
            <a:endParaRPr lang="en-US" dirty="0"/>
          </a:p>
        </p:txBody>
      </p:sp>
    </p:spTree>
    <p:extLst>
      <p:ext uri="{BB962C8B-B14F-4D97-AF65-F5344CB8AC3E}">
        <p14:creationId xmlns:p14="http://schemas.microsoft.com/office/powerpoint/2010/main" val="414648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Re-alignment of the alignment data set</a:t>
            </a:r>
            <a:endParaRPr lang="en-US" dirty="0"/>
          </a:p>
        </p:txBody>
      </p:sp>
      <p:sp>
        <p:nvSpPr>
          <p:cNvPr id="3" name="Segnaposto contenuto 2"/>
          <p:cNvSpPr>
            <a:spLocks noGrp="1"/>
          </p:cNvSpPr>
          <p:nvPr>
            <p:ph idx="1"/>
          </p:nvPr>
        </p:nvSpPr>
        <p:spPr>
          <a:xfrm>
            <a:off x="548640" y="822960"/>
            <a:ext cx="7886700" cy="5023572"/>
          </a:xfrm>
        </p:spPr>
        <p:txBody>
          <a:bodyPr/>
          <a:lstStyle/>
          <a:p>
            <a:r>
              <a:rPr lang="en-US" dirty="0" smtClean="0"/>
              <a:t>To align the system a set of about 92200 single track events were used</a:t>
            </a:r>
          </a:p>
          <a:p>
            <a:r>
              <a:rPr lang="en-US" dirty="0" smtClean="0"/>
              <a:t>Check of the current alignment status:</a:t>
            </a:r>
          </a:p>
          <a:p>
            <a:pPr lvl="1"/>
            <a:r>
              <a:rPr lang="en-US" dirty="0" smtClean="0"/>
              <a:t>to don’t </a:t>
            </a:r>
            <a:r>
              <a:rPr lang="en-US" dirty="0" err="1" smtClean="0"/>
              <a:t>bais</a:t>
            </a:r>
            <a:r>
              <a:rPr lang="en-US" dirty="0" smtClean="0"/>
              <a:t> the residual, the tracks are fitted by using only the flat layers and the following selection criteria are used:</a:t>
            </a:r>
          </a:p>
          <a:p>
            <a:pPr lvl="2"/>
            <a:r>
              <a:rPr lang="en-US" dirty="0" smtClean="0"/>
              <a:t>p-</a:t>
            </a:r>
            <a:r>
              <a:rPr lang="en-US" dirty="0" err="1" smtClean="0"/>
              <a:t>val</a:t>
            </a:r>
            <a:r>
              <a:rPr lang="en-US" dirty="0" smtClean="0"/>
              <a:t> &gt; 5%</a:t>
            </a:r>
          </a:p>
          <a:p>
            <a:pPr lvl="2"/>
            <a:r>
              <a:rPr lang="en-US" dirty="0" smtClean="0">
                <a:latin typeface="Symbol" panose="05050102010706020507" pitchFamily="18" charset="2"/>
              </a:rPr>
              <a:t>h</a:t>
            </a:r>
            <a:r>
              <a:rPr lang="en-US" dirty="0" smtClean="0"/>
              <a:t> &gt; 8</a:t>
            </a:r>
          </a:p>
          <a:p>
            <a:pPr lvl="2"/>
            <a:r>
              <a:rPr lang="en-US" dirty="0" smtClean="0"/>
              <a:t>d(z=0) &gt; 2.7 mm (to avoid the target)</a:t>
            </a:r>
            <a:endParaRPr lang="en-US" dirty="0"/>
          </a:p>
        </p:txBody>
      </p:sp>
      <p:pic>
        <p:nvPicPr>
          <p:cNvPr id="4" name="Immagin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72557" y="3749040"/>
            <a:ext cx="2810933" cy="274320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689" y="3749040"/>
            <a:ext cx="2810933" cy="2743200"/>
          </a:xfrm>
          <a:prstGeom prst="rect">
            <a:avLst/>
          </a:prstGeom>
        </p:spPr>
      </p:pic>
      <p:sp>
        <p:nvSpPr>
          <p:cNvPr id="6" name="CasellaDiTesto 5"/>
          <p:cNvSpPr txBox="1"/>
          <p:nvPr/>
        </p:nvSpPr>
        <p:spPr>
          <a:xfrm>
            <a:off x="1994204" y="4072466"/>
            <a:ext cx="967637" cy="369332"/>
          </a:xfrm>
          <a:prstGeom prst="rect">
            <a:avLst/>
          </a:prstGeom>
          <a:noFill/>
        </p:spPr>
        <p:txBody>
          <a:bodyPr wrap="none" rtlCol="0">
            <a:spAutoFit/>
          </a:bodyPr>
          <a:lstStyle/>
          <a:p>
            <a:r>
              <a:rPr lang="en-US" dirty="0" smtClean="0"/>
              <a:t>selected</a:t>
            </a:r>
            <a:endParaRPr lang="en-US" dirty="0"/>
          </a:p>
        </p:txBody>
      </p:sp>
      <p:sp>
        <p:nvSpPr>
          <p:cNvPr id="7" name="CasellaDiTesto 6"/>
          <p:cNvSpPr txBox="1"/>
          <p:nvPr/>
        </p:nvSpPr>
        <p:spPr>
          <a:xfrm>
            <a:off x="6091961" y="4072466"/>
            <a:ext cx="1341136" cy="369332"/>
          </a:xfrm>
          <a:prstGeom prst="rect">
            <a:avLst/>
          </a:prstGeom>
          <a:noFill/>
        </p:spPr>
        <p:txBody>
          <a:bodyPr wrap="none" rtlCol="0">
            <a:spAutoFit/>
          </a:bodyPr>
          <a:lstStyle/>
          <a:p>
            <a:r>
              <a:rPr lang="en-US" dirty="0"/>
              <a:t>n</a:t>
            </a:r>
            <a:r>
              <a:rPr lang="en-US" dirty="0" smtClean="0"/>
              <a:t>ot selected</a:t>
            </a:r>
            <a:endParaRPr lang="en-US" dirty="0"/>
          </a:p>
        </p:txBody>
      </p:sp>
    </p:spTree>
    <p:extLst>
      <p:ext uri="{BB962C8B-B14F-4D97-AF65-F5344CB8AC3E}">
        <p14:creationId xmlns:p14="http://schemas.microsoft.com/office/powerpoint/2010/main" val="39631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a:t>
            </a:r>
            <a:r>
              <a:rPr lang="en-US" dirty="0" smtClean="0"/>
              <a:t>set: check</a:t>
            </a:r>
            <a:endParaRPr lang="en-US" dirty="0"/>
          </a:p>
        </p:txBody>
      </p:sp>
      <p:pic>
        <p:nvPicPr>
          <p:cNvPr id="18" name="Segnaposto contenuto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61351"/>
            <a:ext cx="2286000" cy="1485288"/>
          </a:xfr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461351"/>
            <a:ext cx="2286000" cy="1485288"/>
          </a:xfrm>
          <a:prstGeom prst="rect">
            <a:avLst/>
          </a:prstGeom>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461352"/>
            <a:ext cx="2286000" cy="1485288"/>
          </a:xfrm>
          <a:prstGeom prst="rect">
            <a:avLst/>
          </a:prstGeom>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1461352"/>
            <a:ext cx="2286000" cy="1485288"/>
          </a:xfrm>
          <a:prstGeom prst="rect">
            <a:avLst/>
          </a:prstGeom>
          <a:ln w="25400">
            <a:solidFill>
              <a:srgbClr val="FFC000"/>
            </a:solidFill>
          </a:ln>
        </p:spPr>
      </p:pic>
      <p:pic>
        <p:nvPicPr>
          <p:cNvPr id="22" name="Immagin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015832"/>
            <a:ext cx="2286000" cy="1485289"/>
          </a:xfrm>
          <a:prstGeom prst="rect">
            <a:avLst/>
          </a:prstGeom>
          <a:ln w="25400">
            <a:solidFill>
              <a:srgbClr val="FFC000"/>
            </a:solidFill>
          </a:ln>
        </p:spPr>
      </p:pic>
      <p:pic>
        <p:nvPicPr>
          <p:cNvPr id="23" name="Immagin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3015832"/>
            <a:ext cx="2286000" cy="1485289"/>
          </a:xfrm>
          <a:prstGeom prst="rect">
            <a:avLst/>
          </a:prstGeom>
          <a:ln w="25400">
            <a:solidFill>
              <a:srgbClr val="FFC000"/>
            </a:solidFill>
          </a:ln>
        </p:spPr>
      </p:pic>
      <p:pic>
        <p:nvPicPr>
          <p:cNvPr id="24" name="Immagin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3015832"/>
            <a:ext cx="2286000" cy="1485289"/>
          </a:xfrm>
          <a:prstGeom prst="rect">
            <a:avLst/>
          </a:prstGeom>
          <a:ln w="25400">
            <a:solidFill>
              <a:srgbClr val="FF0000"/>
            </a:solidFill>
          </a:ln>
        </p:spPr>
      </p:pic>
      <p:sp>
        <p:nvSpPr>
          <p:cNvPr id="25" name="CasellaDiTesto 24"/>
          <p:cNvSpPr txBox="1"/>
          <p:nvPr/>
        </p:nvSpPr>
        <p:spPr>
          <a:xfrm>
            <a:off x="548640" y="1828805"/>
            <a:ext cx="301686" cy="369332"/>
          </a:xfrm>
          <a:prstGeom prst="rect">
            <a:avLst/>
          </a:prstGeom>
          <a:noFill/>
        </p:spPr>
        <p:txBody>
          <a:bodyPr wrap="none" rtlCol="0">
            <a:spAutoFit/>
          </a:bodyPr>
          <a:lstStyle/>
          <a:p>
            <a:r>
              <a:rPr lang="it-IT" dirty="0" smtClean="0"/>
              <a:t>1</a:t>
            </a:r>
            <a:endParaRPr lang="en-US" dirty="0"/>
          </a:p>
        </p:txBody>
      </p:sp>
      <p:sp>
        <p:nvSpPr>
          <p:cNvPr id="26" name="CasellaDiTesto 25"/>
          <p:cNvSpPr txBox="1"/>
          <p:nvPr/>
        </p:nvSpPr>
        <p:spPr>
          <a:xfrm>
            <a:off x="2834640" y="1828805"/>
            <a:ext cx="301686" cy="369332"/>
          </a:xfrm>
          <a:prstGeom prst="rect">
            <a:avLst/>
          </a:prstGeom>
          <a:noFill/>
        </p:spPr>
        <p:txBody>
          <a:bodyPr wrap="none" rtlCol="0">
            <a:spAutoFit/>
          </a:bodyPr>
          <a:lstStyle/>
          <a:p>
            <a:r>
              <a:rPr lang="it-IT" dirty="0" smtClean="0"/>
              <a:t>2</a:t>
            </a:r>
            <a:endParaRPr lang="en-US" dirty="0"/>
          </a:p>
        </p:txBody>
      </p:sp>
      <p:sp>
        <p:nvSpPr>
          <p:cNvPr id="27" name="CasellaDiTesto 26"/>
          <p:cNvSpPr txBox="1"/>
          <p:nvPr/>
        </p:nvSpPr>
        <p:spPr>
          <a:xfrm>
            <a:off x="5120640" y="1828805"/>
            <a:ext cx="301686" cy="369332"/>
          </a:xfrm>
          <a:prstGeom prst="rect">
            <a:avLst/>
          </a:prstGeom>
          <a:noFill/>
        </p:spPr>
        <p:txBody>
          <a:bodyPr wrap="none" rtlCol="0">
            <a:spAutoFit/>
          </a:bodyPr>
          <a:lstStyle/>
          <a:p>
            <a:r>
              <a:rPr lang="it-IT" dirty="0" smtClean="0"/>
              <a:t>3</a:t>
            </a:r>
            <a:endParaRPr lang="en-US" dirty="0"/>
          </a:p>
        </p:txBody>
      </p:sp>
      <p:sp>
        <p:nvSpPr>
          <p:cNvPr id="28" name="CasellaDiTesto 27"/>
          <p:cNvSpPr txBox="1"/>
          <p:nvPr/>
        </p:nvSpPr>
        <p:spPr>
          <a:xfrm>
            <a:off x="7406640" y="1828805"/>
            <a:ext cx="301686" cy="369332"/>
          </a:xfrm>
          <a:prstGeom prst="rect">
            <a:avLst/>
          </a:prstGeom>
          <a:noFill/>
        </p:spPr>
        <p:txBody>
          <a:bodyPr wrap="none" rtlCol="0">
            <a:spAutoFit/>
          </a:bodyPr>
          <a:lstStyle/>
          <a:p>
            <a:r>
              <a:rPr lang="it-IT" dirty="0" smtClean="0"/>
              <a:t>4</a:t>
            </a:r>
            <a:endParaRPr lang="en-US" dirty="0"/>
          </a:p>
        </p:txBody>
      </p:sp>
      <p:pic>
        <p:nvPicPr>
          <p:cNvPr id="29" name="Immagin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0" y="3015832"/>
            <a:ext cx="2286000" cy="1485289"/>
          </a:xfrm>
          <a:prstGeom prst="rect">
            <a:avLst/>
          </a:prstGeom>
          <a:ln w="25400">
            <a:solidFill>
              <a:srgbClr val="FF0000"/>
            </a:solidFill>
          </a:ln>
        </p:spPr>
      </p:pic>
      <p:pic>
        <p:nvPicPr>
          <p:cNvPr id="30" name="Immagin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570312"/>
            <a:ext cx="2286000" cy="1485289"/>
          </a:xfrm>
          <a:prstGeom prst="rect">
            <a:avLst/>
          </a:prstGeom>
          <a:ln w="25400">
            <a:solidFill>
              <a:srgbClr val="FF0000"/>
            </a:solidFill>
          </a:ln>
        </p:spPr>
      </p:pic>
      <p:pic>
        <p:nvPicPr>
          <p:cNvPr id="31" name="Immagin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0" y="4570312"/>
            <a:ext cx="2286000" cy="1485289"/>
          </a:xfrm>
          <a:prstGeom prst="rect">
            <a:avLst/>
          </a:prstGeom>
        </p:spPr>
      </p:pic>
      <p:pic>
        <p:nvPicPr>
          <p:cNvPr id="32" name="Immagin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0" y="4570312"/>
            <a:ext cx="2286000" cy="1485289"/>
          </a:xfrm>
          <a:prstGeom prst="rect">
            <a:avLst/>
          </a:prstGeom>
          <a:ln w="25400">
            <a:solidFill>
              <a:srgbClr val="FFC000"/>
            </a:solidFill>
          </a:ln>
        </p:spPr>
      </p:pic>
      <p:pic>
        <p:nvPicPr>
          <p:cNvPr id="33" name="Immagin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0" y="4570312"/>
            <a:ext cx="2286000" cy="1485289"/>
          </a:xfrm>
          <a:prstGeom prst="rect">
            <a:avLst/>
          </a:prstGeom>
        </p:spPr>
      </p:pic>
      <p:sp>
        <p:nvSpPr>
          <p:cNvPr id="34" name="CasellaDiTesto 33"/>
          <p:cNvSpPr txBox="1"/>
          <p:nvPr/>
        </p:nvSpPr>
        <p:spPr>
          <a:xfrm>
            <a:off x="548640" y="3381592"/>
            <a:ext cx="301686" cy="369332"/>
          </a:xfrm>
          <a:prstGeom prst="rect">
            <a:avLst/>
          </a:prstGeom>
          <a:noFill/>
        </p:spPr>
        <p:txBody>
          <a:bodyPr wrap="none" rtlCol="0">
            <a:spAutoFit/>
          </a:bodyPr>
          <a:lstStyle/>
          <a:p>
            <a:r>
              <a:rPr lang="it-IT" dirty="0" smtClean="0"/>
              <a:t>5</a:t>
            </a:r>
            <a:endParaRPr lang="en-US" dirty="0"/>
          </a:p>
        </p:txBody>
      </p:sp>
      <p:sp>
        <p:nvSpPr>
          <p:cNvPr id="35" name="CasellaDiTesto 34"/>
          <p:cNvSpPr txBox="1"/>
          <p:nvPr/>
        </p:nvSpPr>
        <p:spPr>
          <a:xfrm>
            <a:off x="2834640" y="3381592"/>
            <a:ext cx="301686" cy="369332"/>
          </a:xfrm>
          <a:prstGeom prst="rect">
            <a:avLst/>
          </a:prstGeom>
          <a:noFill/>
        </p:spPr>
        <p:txBody>
          <a:bodyPr wrap="none" rtlCol="0">
            <a:spAutoFit/>
          </a:bodyPr>
          <a:lstStyle/>
          <a:p>
            <a:r>
              <a:rPr lang="it-IT" dirty="0" smtClean="0"/>
              <a:t>6</a:t>
            </a:r>
            <a:endParaRPr lang="en-US" dirty="0"/>
          </a:p>
        </p:txBody>
      </p:sp>
      <p:sp>
        <p:nvSpPr>
          <p:cNvPr id="36" name="CasellaDiTesto 35"/>
          <p:cNvSpPr txBox="1"/>
          <p:nvPr/>
        </p:nvSpPr>
        <p:spPr>
          <a:xfrm>
            <a:off x="5120640" y="3381592"/>
            <a:ext cx="301686" cy="369332"/>
          </a:xfrm>
          <a:prstGeom prst="rect">
            <a:avLst/>
          </a:prstGeom>
          <a:noFill/>
        </p:spPr>
        <p:txBody>
          <a:bodyPr wrap="none" rtlCol="0">
            <a:spAutoFit/>
          </a:bodyPr>
          <a:lstStyle/>
          <a:p>
            <a:r>
              <a:rPr lang="it-IT" dirty="0" smtClean="0"/>
              <a:t>7</a:t>
            </a:r>
            <a:endParaRPr lang="en-US" dirty="0"/>
          </a:p>
        </p:txBody>
      </p:sp>
      <p:sp>
        <p:nvSpPr>
          <p:cNvPr id="37" name="CasellaDiTesto 36"/>
          <p:cNvSpPr txBox="1"/>
          <p:nvPr/>
        </p:nvSpPr>
        <p:spPr>
          <a:xfrm>
            <a:off x="7406640" y="3381592"/>
            <a:ext cx="301686" cy="369332"/>
          </a:xfrm>
          <a:prstGeom prst="rect">
            <a:avLst/>
          </a:prstGeom>
          <a:noFill/>
        </p:spPr>
        <p:txBody>
          <a:bodyPr wrap="none" rtlCol="0">
            <a:spAutoFit/>
          </a:bodyPr>
          <a:lstStyle/>
          <a:p>
            <a:r>
              <a:rPr lang="it-IT" dirty="0" smtClean="0"/>
              <a:t>8</a:t>
            </a:r>
            <a:endParaRPr lang="en-US" dirty="0"/>
          </a:p>
        </p:txBody>
      </p:sp>
      <p:sp>
        <p:nvSpPr>
          <p:cNvPr id="38" name="CasellaDiTesto 37"/>
          <p:cNvSpPr txBox="1"/>
          <p:nvPr/>
        </p:nvSpPr>
        <p:spPr>
          <a:xfrm>
            <a:off x="548640" y="4936072"/>
            <a:ext cx="301686" cy="369332"/>
          </a:xfrm>
          <a:prstGeom prst="rect">
            <a:avLst/>
          </a:prstGeom>
          <a:noFill/>
        </p:spPr>
        <p:txBody>
          <a:bodyPr wrap="none" rtlCol="0">
            <a:spAutoFit/>
          </a:bodyPr>
          <a:lstStyle/>
          <a:p>
            <a:r>
              <a:rPr lang="it-IT" dirty="0" smtClean="0"/>
              <a:t>9</a:t>
            </a:r>
            <a:endParaRPr lang="en-US" dirty="0"/>
          </a:p>
        </p:txBody>
      </p:sp>
      <p:sp>
        <p:nvSpPr>
          <p:cNvPr id="39" name="CasellaDiTesto 38"/>
          <p:cNvSpPr txBox="1"/>
          <p:nvPr/>
        </p:nvSpPr>
        <p:spPr>
          <a:xfrm>
            <a:off x="2834640" y="4936072"/>
            <a:ext cx="418704" cy="369332"/>
          </a:xfrm>
          <a:prstGeom prst="rect">
            <a:avLst/>
          </a:prstGeom>
          <a:noFill/>
        </p:spPr>
        <p:txBody>
          <a:bodyPr wrap="none" rtlCol="0">
            <a:spAutoFit/>
          </a:bodyPr>
          <a:lstStyle/>
          <a:p>
            <a:r>
              <a:rPr lang="it-IT" dirty="0" smtClean="0"/>
              <a:t>10</a:t>
            </a:r>
            <a:endParaRPr lang="en-US" dirty="0"/>
          </a:p>
        </p:txBody>
      </p:sp>
      <p:sp>
        <p:nvSpPr>
          <p:cNvPr id="40" name="CasellaDiTesto 39"/>
          <p:cNvSpPr txBox="1"/>
          <p:nvPr/>
        </p:nvSpPr>
        <p:spPr>
          <a:xfrm>
            <a:off x="5120640" y="4936072"/>
            <a:ext cx="418704" cy="369332"/>
          </a:xfrm>
          <a:prstGeom prst="rect">
            <a:avLst/>
          </a:prstGeom>
          <a:noFill/>
        </p:spPr>
        <p:txBody>
          <a:bodyPr wrap="none" rtlCol="0">
            <a:spAutoFit/>
          </a:bodyPr>
          <a:lstStyle/>
          <a:p>
            <a:r>
              <a:rPr lang="it-IT" dirty="0" smtClean="0"/>
              <a:t>11</a:t>
            </a:r>
            <a:endParaRPr lang="en-US" dirty="0"/>
          </a:p>
        </p:txBody>
      </p:sp>
      <p:sp>
        <p:nvSpPr>
          <p:cNvPr id="41" name="CasellaDiTesto 40"/>
          <p:cNvSpPr txBox="1"/>
          <p:nvPr/>
        </p:nvSpPr>
        <p:spPr>
          <a:xfrm>
            <a:off x="7406640" y="4936072"/>
            <a:ext cx="418704" cy="369332"/>
          </a:xfrm>
          <a:prstGeom prst="rect">
            <a:avLst/>
          </a:prstGeom>
          <a:noFill/>
        </p:spPr>
        <p:txBody>
          <a:bodyPr wrap="none" rtlCol="0">
            <a:spAutoFit/>
          </a:bodyPr>
          <a:lstStyle/>
          <a:p>
            <a:r>
              <a:rPr lang="it-IT" dirty="0" smtClean="0"/>
              <a:t>12</a:t>
            </a:r>
            <a:endParaRPr lang="en-US" dirty="0"/>
          </a:p>
        </p:txBody>
      </p:sp>
      <p:sp>
        <p:nvSpPr>
          <p:cNvPr id="42" name="CasellaDiTesto 41"/>
          <p:cNvSpPr txBox="1"/>
          <p:nvPr/>
        </p:nvSpPr>
        <p:spPr>
          <a:xfrm>
            <a:off x="4008989" y="1013445"/>
            <a:ext cx="1530355" cy="369332"/>
          </a:xfrm>
          <a:prstGeom prst="rect">
            <a:avLst/>
          </a:prstGeom>
          <a:noFill/>
        </p:spPr>
        <p:txBody>
          <a:bodyPr wrap="none" rtlCol="0">
            <a:spAutoFit/>
          </a:bodyPr>
          <a:lstStyle/>
          <a:p>
            <a:r>
              <a:rPr lang="en-US" dirty="0" smtClean="0"/>
              <a:t>Residuals on X</a:t>
            </a:r>
            <a:endParaRPr lang="en-US" dirty="0"/>
          </a:p>
        </p:txBody>
      </p:sp>
    </p:spTree>
    <p:extLst>
      <p:ext uri="{BB962C8B-B14F-4D97-AF65-F5344CB8AC3E}">
        <p14:creationId xmlns:p14="http://schemas.microsoft.com/office/powerpoint/2010/main" val="50039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Re-alignment of the alignment data </a:t>
            </a:r>
            <a:r>
              <a:rPr lang="en-US" dirty="0" smtClean="0"/>
              <a:t>set: </a:t>
            </a:r>
            <a:r>
              <a:rPr lang="en-US" dirty="0"/>
              <a:t>check</a:t>
            </a:r>
          </a:p>
        </p:txBody>
      </p:sp>
      <p:pic>
        <p:nvPicPr>
          <p:cNvPr id="18" name="Segnaposto contenuto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61351"/>
            <a:ext cx="2285998" cy="1485288"/>
          </a:xfr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1" y="1461351"/>
            <a:ext cx="2285998" cy="1485288"/>
          </a:xfrm>
          <a:prstGeom prst="rect">
            <a:avLst/>
          </a:prstGeom>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461352"/>
            <a:ext cx="2285998" cy="1485288"/>
          </a:xfrm>
          <a:prstGeom prst="rect">
            <a:avLst/>
          </a:prstGeom>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1461352"/>
            <a:ext cx="2285998" cy="1485288"/>
          </a:xfrm>
          <a:prstGeom prst="rect">
            <a:avLst/>
          </a:prstGeom>
          <a:ln w="25400">
            <a:solidFill>
              <a:srgbClr val="FF0000"/>
            </a:solidFill>
          </a:ln>
        </p:spPr>
      </p:pic>
      <p:pic>
        <p:nvPicPr>
          <p:cNvPr id="22" name="Immagin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015832"/>
            <a:ext cx="2286000" cy="1485288"/>
          </a:xfrm>
          <a:prstGeom prst="rect">
            <a:avLst/>
          </a:prstGeom>
          <a:ln w="25400">
            <a:solidFill>
              <a:srgbClr val="FF0000"/>
            </a:solidFill>
          </a:ln>
        </p:spPr>
      </p:pic>
      <p:pic>
        <p:nvPicPr>
          <p:cNvPr id="23" name="Immagin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3015832"/>
            <a:ext cx="2286000" cy="1485288"/>
          </a:xfrm>
          <a:prstGeom prst="rect">
            <a:avLst/>
          </a:prstGeom>
          <a:ln w="25400">
            <a:solidFill>
              <a:srgbClr val="FF0000"/>
            </a:solidFill>
          </a:ln>
        </p:spPr>
      </p:pic>
      <p:pic>
        <p:nvPicPr>
          <p:cNvPr id="24" name="Immagin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3015832"/>
            <a:ext cx="2286000" cy="1485288"/>
          </a:xfrm>
          <a:prstGeom prst="rect">
            <a:avLst/>
          </a:prstGeom>
          <a:ln w="25400">
            <a:solidFill>
              <a:srgbClr val="FF0000"/>
            </a:solidFill>
          </a:ln>
        </p:spPr>
      </p:pic>
      <p:sp>
        <p:nvSpPr>
          <p:cNvPr id="25" name="CasellaDiTesto 24"/>
          <p:cNvSpPr txBox="1"/>
          <p:nvPr/>
        </p:nvSpPr>
        <p:spPr>
          <a:xfrm>
            <a:off x="548640" y="1828805"/>
            <a:ext cx="301686" cy="369332"/>
          </a:xfrm>
          <a:prstGeom prst="rect">
            <a:avLst/>
          </a:prstGeom>
          <a:noFill/>
        </p:spPr>
        <p:txBody>
          <a:bodyPr wrap="none" rtlCol="0">
            <a:spAutoFit/>
          </a:bodyPr>
          <a:lstStyle/>
          <a:p>
            <a:r>
              <a:rPr lang="it-IT" dirty="0" smtClean="0"/>
              <a:t>1</a:t>
            </a:r>
            <a:endParaRPr lang="en-US" dirty="0"/>
          </a:p>
        </p:txBody>
      </p:sp>
      <p:sp>
        <p:nvSpPr>
          <p:cNvPr id="26" name="CasellaDiTesto 25"/>
          <p:cNvSpPr txBox="1"/>
          <p:nvPr/>
        </p:nvSpPr>
        <p:spPr>
          <a:xfrm>
            <a:off x="2834640" y="1828805"/>
            <a:ext cx="301686" cy="369332"/>
          </a:xfrm>
          <a:prstGeom prst="rect">
            <a:avLst/>
          </a:prstGeom>
          <a:noFill/>
        </p:spPr>
        <p:txBody>
          <a:bodyPr wrap="none" rtlCol="0">
            <a:spAutoFit/>
          </a:bodyPr>
          <a:lstStyle/>
          <a:p>
            <a:r>
              <a:rPr lang="it-IT" dirty="0" smtClean="0"/>
              <a:t>2</a:t>
            </a:r>
            <a:endParaRPr lang="en-US" dirty="0"/>
          </a:p>
        </p:txBody>
      </p:sp>
      <p:sp>
        <p:nvSpPr>
          <p:cNvPr id="27" name="CasellaDiTesto 26"/>
          <p:cNvSpPr txBox="1"/>
          <p:nvPr/>
        </p:nvSpPr>
        <p:spPr>
          <a:xfrm>
            <a:off x="5120640" y="1828805"/>
            <a:ext cx="301686" cy="369332"/>
          </a:xfrm>
          <a:prstGeom prst="rect">
            <a:avLst/>
          </a:prstGeom>
          <a:noFill/>
        </p:spPr>
        <p:txBody>
          <a:bodyPr wrap="none" rtlCol="0">
            <a:spAutoFit/>
          </a:bodyPr>
          <a:lstStyle/>
          <a:p>
            <a:r>
              <a:rPr lang="it-IT" dirty="0" smtClean="0"/>
              <a:t>3</a:t>
            </a:r>
            <a:endParaRPr lang="en-US" dirty="0"/>
          </a:p>
        </p:txBody>
      </p:sp>
      <p:sp>
        <p:nvSpPr>
          <p:cNvPr id="28" name="CasellaDiTesto 27"/>
          <p:cNvSpPr txBox="1"/>
          <p:nvPr/>
        </p:nvSpPr>
        <p:spPr>
          <a:xfrm>
            <a:off x="7406640" y="1828805"/>
            <a:ext cx="301686" cy="369332"/>
          </a:xfrm>
          <a:prstGeom prst="rect">
            <a:avLst/>
          </a:prstGeom>
          <a:noFill/>
        </p:spPr>
        <p:txBody>
          <a:bodyPr wrap="none" rtlCol="0">
            <a:spAutoFit/>
          </a:bodyPr>
          <a:lstStyle/>
          <a:p>
            <a:r>
              <a:rPr lang="it-IT" dirty="0" smtClean="0"/>
              <a:t>4</a:t>
            </a:r>
            <a:endParaRPr lang="en-US" dirty="0"/>
          </a:p>
        </p:txBody>
      </p:sp>
      <p:pic>
        <p:nvPicPr>
          <p:cNvPr id="29" name="Immagin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0" y="3015832"/>
            <a:ext cx="2286000" cy="1485288"/>
          </a:xfrm>
          <a:prstGeom prst="rect">
            <a:avLst/>
          </a:prstGeom>
          <a:ln w="25400">
            <a:solidFill>
              <a:srgbClr val="FF0000"/>
            </a:solidFill>
          </a:ln>
        </p:spPr>
      </p:pic>
      <p:pic>
        <p:nvPicPr>
          <p:cNvPr id="30" name="Immagin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570312"/>
            <a:ext cx="2286000" cy="1485288"/>
          </a:xfrm>
          <a:prstGeom prst="rect">
            <a:avLst/>
          </a:prstGeom>
          <a:ln w="25400">
            <a:solidFill>
              <a:srgbClr val="FF0000"/>
            </a:solidFill>
          </a:ln>
        </p:spPr>
      </p:pic>
      <p:pic>
        <p:nvPicPr>
          <p:cNvPr id="31" name="Immagin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0" y="4570312"/>
            <a:ext cx="2286000" cy="1485288"/>
          </a:xfrm>
          <a:prstGeom prst="rect">
            <a:avLst/>
          </a:prstGeom>
        </p:spPr>
      </p:pic>
      <p:pic>
        <p:nvPicPr>
          <p:cNvPr id="32" name="Immagin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0" y="4570312"/>
            <a:ext cx="2286000" cy="1485288"/>
          </a:xfrm>
          <a:prstGeom prst="rect">
            <a:avLst/>
          </a:prstGeom>
          <a:ln w="25400">
            <a:solidFill>
              <a:srgbClr val="FFC000"/>
            </a:solidFill>
          </a:ln>
        </p:spPr>
      </p:pic>
      <p:pic>
        <p:nvPicPr>
          <p:cNvPr id="33" name="Immagin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0" y="4570312"/>
            <a:ext cx="2286000" cy="1485288"/>
          </a:xfrm>
          <a:prstGeom prst="rect">
            <a:avLst/>
          </a:prstGeom>
        </p:spPr>
      </p:pic>
      <p:sp>
        <p:nvSpPr>
          <p:cNvPr id="34" name="CasellaDiTesto 33"/>
          <p:cNvSpPr txBox="1"/>
          <p:nvPr/>
        </p:nvSpPr>
        <p:spPr>
          <a:xfrm>
            <a:off x="548640" y="3381592"/>
            <a:ext cx="301686" cy="369332"/>
          </a:xfrm>
          <a:prstGeom prst="rect">
            <a:avLst/>
          </a:prstGeom>
          <a:noFill/>
        </p:spPr>
        <p:txBody>
          <a:bodyPr wrap="none" rtlCol="0">
            <a:spAutoFit/>
          </a:bodyPr>
          <a:lstStyle/>
          <a:p>
            <a:r>
              <a:rPr lang="it-IT" dirty="0" smtClean="0"/>
              <a:t>5</a:t>
            </a:r>
            <a:endParaRPr lang="en-US" dirty="0"/>
          </a:p>
        </p:txBody>
      </p:sp>
      <p:sp>
        <p:nvSpPr>
          <p:cNvPr id="35" name="CasellaDiTesto 34"/>
          <p:cNvSpPr txBox="1"/>
          <p:nvPr/>
        </p:nvSpPr>
        <p:spPr>
          <a:xfrm>
            <a:off x="2834640" y="3381592"/>
            <a:ext cx="301686" cy="369332"/>
          </a:xfrm>
          <a:prstGeom prst="rect">
            <a:avLst/>
          </a:prstGeom>
          <a:noFill/>
        </p:spPr>
        <p:txBody>
          <a:bodyPr wrap="none" rtlCol="0">
            <a:spAutoFit/>
          </a:bodyPr>
          <a:lstStyle/>
          <a:p>
            <a:r>
              <a:rPr lang="it-IT" dirty="0" smtClean="0"/>
              <a:t>6</a:t>
            </a:r>
            <a:endParaRPr lang="en-US" dirty="0"/>
          </a:p>
        </p:txBody>
      </p:sp>
      <p:sp>
        <p:nvSpPr>
          <p:cNvPr id="36" name="CasellaDiTesto 35"/>
          <p:cNvSpPr txBox="1"/>
          <p:nvPr/>
        </p:nvSpPr>
        <p:spPr>
          <a:xfrm>
            <a:off x="5120640" y="3381592"/>
            <a:ext cx="301686" cy="369332"/>
          </a:xfrm>
          <a:prstGeom prst="rect">
            <a:avLst/>
          </a:prstGeom>
          <a:noFill/>
        </p:spPr>
        <p:txBody>
          <a:bodyPr wrap="none" rtlCol="0">
            <a:spAutoFit/>
          </a:bodyPr>
          <a:lstStyle/>
          <a:p>
            <a:r>
              <a:rPr lang="it-IT" dirty="0" smtClean="0"/>
              <a:t>7</a:t>
            </a:r>
            <a:endParaRPr lang="en-US" dirty="0"/>
          </a:p>
        </p:txBody>
      </p:sp>
      <p:sp>
        <p:nvSpPr>
          <p:cNvPr id="37" name="CasellaDiTesto 36"/>
          <p:cNvSpPr txBox="1"/>
          <p:nvPr/>
        </p:nvSpPr>
        <p:spPr>
          <a:xfrm>
            <a:off x="7406640" y="3381592"/>
            <a:ext cx="301686" cy="369332"/>
          </a:xfrm>
          <a:prstGeom prst="rect">
            <a:avLst/>
          </a:prstGeom>
          <a:noFill/>
        </p:spPr>
        <p:txBody>
          <a:bodyPr wrap="none" rtlCol="0">
            <a:spAutoFit/>
          </a:bodyPr>
          <a:lstStyle/>
          <a:p>
            <a:r>
              <a:rPr lang="it-IT" dirty="0" smtClean="0"/>
              <a:t>8</a:t>
            </a:r>
            <a:endParaRPr lang="en-US" dirty="0"/>
          </a:p>
        </p:txBody>
      </p:sp>
      <p:sp>
        <p:nvSpPr>
          <p:cNvPr id="38" name="CasellaDiTesto 37"/>
          <p:cNvSpPr txBox="1"/>
          <p:nvPr/>
        </p:nvSpPr>
        <p:spPr>
          <a:xfrm>
            <a:off x="548640" y="4936072"/>
            <a:ext cx="301686" cy="369332"/>
          </a:xfrm>
          <a:prstGeom prst="rect">
            <a:avLst/>
          </a:prstGeom>
          <a:noFill/>
        </p:spPr>
        <p:txBody>
          <a:bodyPr wrap="none" rtlCol="0">
            <a:spAutoFit/>
          </a:bodyPr>
          <a:lstStyle/>
          <a:p>
            <a:r>
              <a:rPr lang="it-IT" dirty="0" smtClean="0"/>
              <a:t>9</a:t>
            </a:r>
            <a:endParaRPr lang="en-US" dirty="0"/>
          </a:p>
        </p:txBody>
      </p:sp>
      <p:sp>
        <p:nvSpPr>
          <p:cNvPr id="39" name="CasellaDiTesto 38"/>
          <p:cNvSpPr txBox="1"/>
          <p:nvPr/>
        </p:nvSpPr>
        <p:spPr>
          <a:xfrm>
            <a:off x="2834640" y="4936072"/>
            <a:ext cx="418704" cy="369332"/>
          </a:xfrm>
          <a:prstGeom prst="rect">
            <a:avLst/>
          </a:prstGeom>
          <a:noFill/>
        </p:spPr>
        <p:txBody>
          <a:bodyPr wrap="none" rtlCol="0">
            <a:spAutoFit/>
          </a:bodyPr>
          <a:lstStyle/>
          <a:p>
            <a:r>
              <a:rPr lang="it-IT" dirty="0" smtClean="0"/>
              <a:t>10</a:t>
            </a:r>
            <a:endParaRPr lang="en-US" dirty="0"/>
          </a:p>
        </p:txBody>
      </p:sp>
      <p:sp>
        <p:nvSpPr>
          <p:cNvPr id="40" name="CasellaDiTesto 39"/>
          <p:cNvSpPr txBox="1"/>
          <p:nvPr/>
        </p:nvSpPr>
        <p:spPr>
          <a:xfrm>
            <a:off x="5120640" y="4936072"/>
            <a:ext cx="418704" cy="369332"/>
          </a:xfrm>
          <a:prstGeom prst="rect">
            <a:avLst/>
          </a:prstGeom>
          <a:noFill/>
        </p:spPr>
        <p:txBody>
          <a:bodyPr wrap="none" rtlCol="0">
            <a:spAutoFit/>
          </a:bodyPr>
          <a:lstStyle/>
          <a:p>
            <a:r>
              <a:rPr lang="it-IT" dirty="0" smtClean="0"/>
              <a:t>11</a:t>
            </a:r>
            <a:endParaRPr lang="en-US" dirty="0"/>
          </a:p>
        </p:txBody>
      </p:sp>
      <p:sp>
        <p:nvSpPr>
          <p:cNvPr id="41" name="CasellaDiTesto 40"/>
          <p:cNvSpPr txBox="1"/>
          <p:nvPr/>
        </p:nvSpPr>
        <p:spPr>
          <a:xfrm>
            <a:off x="7406640" y="4936072"/>
            <a:ext cx="418704" cy="369332"/>
          </a:xfrm>
          <a:prstGeom prst="rect">
            <a:avLst/>
          </a:prstGeom>
          <a:noFill/>
        </p:spPr>
        <p:txBody>
          <a:bodyPr wrap="none" rtlCol="0">
            <a:spAutoFit/>
          </a:bodyPr>
          <a:lstStyle/>
          <a:p>
            <a:r>
              <a:rPr lang="it-IT" dirty="0" smtClean="0"/>
              <a:t>12</a:t>
            </a:r>
            <a:endParaRPr lang="en-US" dirty="0"/>
          </a:p>
        </p:txBody>
      </p:sp>
      <p:sp>
        <p:nvSpPr>
          <p:cNvPr id="42" name="CasellaDiTesto 41"/>
          <p:cNvSpPr txBox="1"/>
          <p:nvPr/>
        </p:nvSpPr>
        <p:spPr>
          <a:xfrm>
            <a:off x="4008989" y="1013445"/>
            <a:ext cx="1530355" cy="369332"/>
          </a:xfrm>
          <a:prstGeom prst="rect">
            <a:avLst/>
          </a:prstGeom>
          <a:noFill/>
        </p:spPr>
        <p:txBody>
          <a:bodyPr wrap="none" rtlCol="0">
            <a:spAutoFit/>
          </a:bodyPr>
          <a:lstStyle/>
          <a:p>
            <a:r>
              <a:rPr lang="en-US" dirty="0" smtClean="0"/>
              <a:t>Residuals on Y</a:t>
            </a:r>
            <a:endParaRPr lang="en-US" dirty="0"/>
          </a:p>
        </p:txBody>
      </p:sp>
    </p:spTree>
    <p:extLst>
      <p:ext uri="{BB962C8B-B14F-4D97-AF65-F5344CB8AC3E}">
        <p14:creationId xmlns:p14="http://schemas.microsoft.com/office/powerpoint/2010/main" val="175666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0"/>
            <a:ext cx="7886700" cy="663574"/>
          </a:xfrm>
        </p:spPr>
        <p:txBody>
          <a:bodyPr/>
          <a:lstStyle/>
          <a:p>
            <a:r>
              <a:rPr lang="en-US" dirty="0"/>
              <a:t>Re-alignment of the alignment data </a:t>
            </a:r>
            <a:r>
              <a:rPr lang="en-US" dirty="0" smtClean="0"/>
              <a:t>set: </a:t>
            </a:r>
            <a:r>
              <a:rPr lang="en-US" dirty="0"/>
              <a:t>check</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914400"/>
            <a:ext cx="4362780" cy="283464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749040"/>
            <a:ext cx="4362778" cy="283464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0" y="914400"/>
            <a:ext cx="4362779" cy="2834640"/>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3749040"/>
            <a:ext cx="4362778" cy="2834639"/>
          </a:xfrm>
          <a:prstGeom prst="rect">
            <a:avLst/>
          </a:prstGeom>
        </p:spPr>
      </p:pic>
      <p:sp>
        <p:nvSpPr>
          <p:cNvPr id="10" name="CasellaDiTesto 9"/>
          <p:cNvSpPr txBox="1"/>
          <p:nvPr/>
        </p:nvSpPr>
        <p:spPr>
          <a:xfrm>
            <a:off x="1697572" y="581057"/>
            <a:ext cx="967637" cy="369332"/>
          </a:xfrm>
          <a:prstGeom prst="rect">
            <a:avLst/>
          </a:prstGeom>
          <a:noFill/>
        </p:spPr>
        <p:txBody>
          <a:bodyPr wrap="none" rtlCol="0">
            <a:spAutoFit/>
          </a:bodyPr>
          <a:lstStyle/>
          <a:p>
            <a:r>
              <a:rPr lang="en-US" dirty="0" smtClean="0"/>
              <a:t>selected</a:t>
            </a:r>
            <a:endParaRPr lang="en-US" dirty="0"/>
          </a:p>
        </p:txBody>
      </p:sp>
      <p:sp>
        <p:nvSpPr>
          <p:cNvPr id="11" name="CasellaDiTesto 10"/>
          <p:cNvSpPr txBox="1"/>
          <p:nvPr/>
        </p:nvSpPr>
        <p:spPr>
          <a:xfrm>
            <a:off x="6265701" y="545068"/>
            <a:ext cx="1341136" cy="369332"/>
          </a:xfrm>
          <a:prstGeom prst="rect">
            <a:avLst/>
          </a:prstGeom>
          <a:noFill/>
        </p:spPr>
        <p:txBody>
          <a:bodyPr wrap="none" rtlCol="0">
            <a:spAutoFit/>
          </a:bodyPr>
          <a:lstStyle/>
          <a:p>
            <a:r>
              <a:rPr lang="en-US" dirty="0"/>
              <a:t>n</a:t>
            </a:r>
            <a:r>
              <a:rPr lang="en-US" dirty="0" smtClean="0"/>
              <a:t>ot selected</a:t>
            </a:r>
            <a:endParaRPr lang="en-US" dirty="0"/>
          </a:p>
        </p:txBody>
      </p:sp>
    </p:spTree>
    <p:extLst>
      <p:ext uri="{BB962C8B-B14F-4D97-AF65-F5344CB8AC3E}">
        <p14:creationId xmlns:p14="http://schemas.microsoft.com/office/powerpoint/2010/main" val="204931922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7196</TotalTime>
  <Words>1902</Words>
  <Application>Microsoft Office PowerPoint</Application>
  <PresentationFormat>Presentazione su schermo (4:3)</PresentationFormat>
  <Paragraphs>456</Paragraphs>
  <Slides>56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56</vt:i4>
      </vt:variant>
    </vt:vector>
  </HeadingPairs>
  <TitlesOfParts>
    <vt:vector size="61" baseType="lpstr">
      <vt:lpstr>Arial</vt:lpstr>
      <vt:lpstr>Calibri</vt:lpstr>
      <vt:lpstr>Calibri Light</vt:lpstr>
      <vt:lpstr>Symbol</vt:lpstr>
      <vt:lpstr>Tema di Office</vt:lpstr>
      <vt:lpstr>Presentazione standard di PowerPoint</vt:lpstr>
      <vt:lpstr>Remainder and Status</vt:lpstr>
      <vt:lpstr>Remainder and Status</vt:lpstr>
      <vt:lpstr>New additional alignment method</vt:lpstr>
      <vt:lpstr>New additional alignment method</vt:lpstr>
      <vt:lpstr>Re-alignment of the alignment data set</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 check</vt:lpstr>
      <vt:lpstr>Re-alignment of the alignment data set</vt:lpstr>
      <vt:lpstr>Re-alignment of the alignment data set</vt:lpstr>
      <vt:lpstr>Re-alignment of the alignment data set</vt:lpstr>
      <vt:lpstr>Re-alignment of the alignment data set</vt:lpstr>
      <vt:lpstr>Re-alignment of the alignment data set (Step 4)</vt:lpstr>
      <vt:lpstr>Re-alignment of the alignment data set (Step 4)</vt:lpstr>
      <vt:lpstr>Re-alignment of the alignment data set</vt:lpstr>
      <vt:lpstr>Re-alignment of the alignment data set</vt:lpstr>
      <vt:lpstr>Re-alignment of the alignment data set</vt:lpstr>
      <vt:lpstr>New alignment with “interaction” data set</vt:lpstr>
      <vt:lpstr>New alignment with “interaction” data set: check</vt:lpstr>
      <vt:lpstr>New alignment with “interaction” data set: check</vt:lpstr>
      <vt:lpstr>New alignment with “interaction” data set</vt:lpstr>
      <vt:lpstr>Re-alignment of the alignment data set</vt:lpstr>
      <vt:lpstr>Impact of the new alignment on the analysis</vt:lpstr>
      <vt:lpstr>Impact of the new alignment on the analysis</vt:lpstr>
      <vt:lpstr>Impact of the new alignment on the analysis</vt:lpstr>
      <vt:lpstr>Impact of the new alignment on the analysis</vt:lpstr>
      <vt:lpstr>Impact of the new alignment on the analysis</vt:lpstr>
      <vt:lpstr>Impact of the new alignment on the analysis</vt:lpstr>
      <vt:lpstr>Impact of the new alignment on the analysis</vt:lpstr>
      <vt:lpstr>Impact of the new alignment on the analysis</vt:lpstr>
      <vt:lpstr>Impact of the new alignment on the analysis</vt:lpstr>
      <vt:lpstr>More on the analysis</vt:lpstr>
      <vt:lpstr>More on the analysis</vt:lpstr>
      <vt:lpstr>More on the analysis</vt:lpstr>
      <vt:lpstr>More on the analysis</vt:lpstr>
      <vt:lpstr>More on the analysis</vt:lpstr>
      <vt:lpstr>More on the analysis</vt:lpstr>
      <vt:lpstr>More on the analysis</vt:lpstr>
      <vt:lpstr>More on the analysis</vt:lpstr>
      <vt:lpstr>More on the analysis</vt:lpstr>
      <vt:lpstr>More on the analysis</vt:lpstr>
      <vt:lpstr>More on the analysis</vt:lpstr>
      <vt:lpstr>Single Hit resolution (from alignment data set)</vt:lpstr>
      <vt:lpstr>Single Hit resolution (from alignment data set)</vt:lpstr>
      <vt:lpstr>Single Hit resolution (from alignment data set)</vt:lpstr>
      <vt:lpstr>Single Hit resolution (from alignment data set)</vt:lpstr>
      <vt:lpstr>Single Hit resolution (from alignment data 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Giovanni Tassielli</dc:creator>
  <cp:lastModifiedBy>Giovanni Tassielli</cp:lastModifiedBy>
  <cp:revision>196</cp:revision>
  <dcterms:created xsi:type="dcterms:W3CDTF">2023-06-15T21:10:00Z</dcterms:created>
  <dcterms:modified xsi:type="dcterms:W3CDTF">2024-05-10T10:00:05Z</dcterms:modified>
</cp:coreProperties>
</file>