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 id="2147483906" r:id="rId2"/>
    <p:sldMasterId id="2147483910" r:id="rId3"/>
  </p:sldMasterIdLst>
  <p:notesMasterIdLst>
    <p:notesMasterId r:id="rId29"/>
  </p:notesMasterIdLst>
  <p:handoutMasterIdLst>
    <p:handoutMasterId r:id="rId30"/>
  </p:handoutMasterIdLst>
  <p:sldIdLst>
    <p:sldId id="276" r:id="rId4"/>
    <p:sldId id="339" r:id="rId5"/>
    <p:sldId id="536" r:id="rId6"/>
    <p:sldId id="565" r:id="rId7"/>
    <p:sldId id="571" r:id="rId8"/>
    <p:sldId id="563" r:id="rId9"/>
    <p:sldId id="573" r:id="rId10"/>
    <p:sldId id="568" r:id="rId11"/>
    <p:sldId id="574" r:id="rId12"/>
    <p:sldId id="613" r:id="rId13"/>
    <p:sldId id="627" r:id="rId14"/>
    <p:sldId id="614" r:id="rId15"/>
    <p:sldId id="569" r:id="rId16"/>
    <p:sldId id="637" r:id="rId17"/>
    <p:sldId id="638" r:id="rId18"/>
    <p:sldId id="643" r:id="rId19"/>
    <p:sldId id="575" r:id="rId20"/>
    <p:sldId id="615" r:id="rId21"/>
    <p:sldId id="609" r:id="rId22"/>
    <p:sldId id="570" r:id="rId23"/>
    <p:sldId id="519" r:id="rId24"/>
    <p:sldId id="572" r:id="rId25"/>
    <p:sldId id="616" r:id="rId26"/>
    <p:sldId id="622" r:id="rId27"/>
    <p:sldId id="644" r:id="rId28"/>
  </p:sldIdLst>
  <p:sldSz cx="9144000" cy="6858000" type="screen4x3"/>
  <p:notesSz cx="7010400" cy="9296400"/>
  <p:defaultTextStyle>
    <a:defPPr>
      <a:defRPr lang="en-US"/>
    </a:defPPr>
    <a:lvl1pPr algn="l" rtl="0" eaLnBrk="0" fontAlgn="base" hangingPunct="0">
      <a:spcBef>
        <a:spcPct val="0"/>
      </a:spcBef>
      <a:spcAft>
        <a:spcPct val="0"/>
      </a:spcAft>
      <a:defRPr b="1" kern="1200">
        <a:solidFill>
          <a:schemeClr val="tx1"/>
        </a:solidFill>
        <a:latin typeface="Arial" charset="0"/>
        <a:ea typeface="+mn-ea"/>
        <a:cs typeface="+mn-cs"/>
      </a:defRPr>
    </a:lvl1pPr>
    <a:lvl2pPr marL="457200" algn="l" rtl="0" eaLnBrk="0" fontAlgn="base" hangingPunct="0">
      <a:spcBef>
        <a:spcPct val="0"/>
      </a:spcBef>
      <a:spcAft>
        <a:spcPct val="0"/>
      </a:spcAft>
      <a:defRPr b="1" kern="1200">
        <a:solidFill>
          <a:schemeClr val="tx1"/>
        </a:solidFill>
        <a:latin typeface="Arial" charset="0"/>
        <a:ea typeface="+mn-ea"/>
        <a:cs typeface="+mn-cs"/>
      </a:defRPr>
    </a:lvl2pPr>
    <a:lvl3pPr marL="914400" algn="l" rtl="0" eaLnBrk="0" fontAlgn="base" hangingPunct="0">
      <a:spcBef>
        <a:spcPct val="0"/>
      </a:spcBef>
      <a:spcAft>
        <a:spcPct val="0"/>
      </a:spcAft>
      <a:defRPr b="1" kern="1200">
        <a:solidFill>
          <a:schemeClr val="tx1"/>
        </a:solidFill>
        <a:latin typeface="Arial" charset="0"/>
        <a:ea typeface="+mn-ea"/>
        <a:cs typeface="+mn-cs"/>
      </a:defRPr>
    </a:lvl3pPr>
    <a:lvl4pPr marL="1371600" algn="l" rtl="0" eaLnBrk="0" fontAlgn="base" hangingPunct="0">
      <a:spcBef>
        <a:spcPct val="0"/>
      </a:spcBef>
      <a:spcAft>
        <a:spcPct val="0"/>
      </a:spcAft>
      <a:defRPr b="1" kern="1200">
        <a:solidFill>
          <a:schemeClr val="tx1"/>
        </a:solidFill>
        <a:latin typeface="Arial" charset="0"/>
        <a:ea typeface="+mn-ea"/>
        <a:cs typeface="+mn-cs"/>
      </a:defRPr>
    </a:lvl4pPr>
    <a:lvl5pPr marL="1828800" algn="l" rtl="0" eaLnBrk="0" fontAlgn="base" hangingPunct="0">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awforg" initials="c" lastIdx="7"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2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commentAuthors" Target="commentAuthor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3037628" cy="463229"/>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defTabSz="914912" eaLnBrk="1" hangingPunct="1">
              <a:defRPr sz="1200" b="0"/>
            </a:lvl1pPr>
          </a:lstStyle>
          <a:p>
            <a:pPr>
              <a:defRPr/>
            </a:pPr>
            <a:endParaRPr lang="en-US"/>
          </a:p>
        </p:txBody>
      </p:sp>
      <p:sp>
        <p:nvSpPr>
          <p:cNvPr id="104451" name="Rectangle 3"/>
          <p:cNvSpPr>
            <a:spLocks noGrp="1" noChangeArrowheads="1"/>
          </p:cNvSpPr>
          <p:nvPr>
            <p:ph type="dt" sz="quarter" idx="1"/>
          </p:nvPr>
        </p:nvSpPr>
        <p:spPr bwMode="auto">
          <a:xfrm>
            <a:off x="3971183" y="0"/>
            <a:ext cx="3037628" cy="463229"/>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defTabSz="914912" eaLnBrk="1" hangingPunct="1">
              <a:defRPr sz="1200" b="0"/>
            </a:lvl1pPr>
          </a:lstStyle>
          <a:p>
            <a:pPr>
              <a:defRPr/>
            </a:pPr>
            <a:endParaRPr lang="en-US"/>
          </a:p>
        </p:txBody>
      </p:sp>
      <p:sp>
        <p:nvSpPr>
          <p:cNvPr id="104452" name="Rectangle 4"/>
          <p:cNvSpPr>
            <a:spLocks noGrp="1" noChangeArrowheads="1"/>
          </p:cNvSpPr>
          <p:nvPr>
            <p:ph type="ftr" sz="quarter" idx="2"/>
          </p:nvPr>
        </p:nvSpPr>
        <p:spPr bwMode="auto">
          <a:xfrm>
            <a:off x="0" y="8831580"/>
            <a:ext cx="3037628" cy="463229"/>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defTabSz="914912" eaLnBrk="1" hangingPunct="1">
              <a:defRPr sz="1200" b="0"/>
            </a:lvl1pPr>
          </a:lstStyle>
          <a:p>
            <a:pPr>
              <a:defRPr/>
            </a:pPr>
            <a:endParaRPr lang="en-US"/>
          </a:p>
        </p:txBody>
      </p:sp>
      <p:sp>
        <p:nvSpPr>
          <p:cNvPr id="104453" name="Rectangle 5"/>
          <p:cNvSpPr>
            <a:spLocks noGrp="1" noChangeArrowheads="1"/>
          </p:cNvSpPr>
          <p:nvPr>
            <p:ph type="sldNum" sz="quarter" idx="3"/>
          </p:nvPr>
        </p:nvSpPr>
        <p:spPr bwMode="auto">
          <a:xfrm>
            <a:off x="3971183" y="8831580"/>
            <a:ext cx="3037628" cy="463229"/>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defTabSz="914912" eaLnBrk="1" hangingPunct="1">
              <a:defRPr sz="1200" b="0"/>
            </a:lvl1pPr>
          </a:lstStyle>
          <a:p>
            <a:pPr>
              <a:defRPr/>
            </a:pPr>
            <a:fld id="{A893D9EB-B162-4A7E-8EDF-56E2F0D47FEF}" type="slidenum">
              <a:rPr lang="en-US"/>
              <a:pPr>
                <a:defRPr/>
              </a:pPr>
              <a:t>‹#›</a:t>
            </a:fld>
            <a:endParaRPr lang="en-US"/>
          </a:p>
        </p:txBody>
      </p:sp>
    </p:spTree>
    <p:extLst>
      <p:ext uri="{BB962C8B-B14F-4D97-AF65-F5344CB8AC3E}">
        <p14:creationId xmlns:p14="http://schemas.microsoft.com/office/powerpoint/2010/main" val="2421502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37628" cy="463229"/>
          </a:xfrm>
          <a:prstGeom prst="rect">
            <a:avLst/>
          </a:prstGeom>
          <a:noFill/>
          <a:ln w="9525">
            <a:noFill/>
            <a:miter lim="800000"/>
            <a:headEnd/>
            <a:tailEnd/>
          </a:ln>
          <a:effectLst/>
        </p:spPr>
        <p:txBody>
          <a:bodyPr vert="horz" wrap="square" lIns="92383" tIns="46191" rIns="92383" bIns="46191" numCol="1" anchor="t" anchorCtr="0" compatLnSpc="1">
            <a:prstTxWarp prst="textNoShape">
              <a:avLst/>
            </a:prstTxWarp>
          </a:bodyPr>
          <a:lstStyle>
            <a:lvl1pPr defTabSz="922868" eaLnBrk="1" hangingPunct="1">
              <a:defRPr sz="1200" b="0"/>
            </a:lvl1pPr>
          </a:lstStyle>
          <a:p>
            <a:pPr>
              <a:defRPr/>
            </a:pPr>
            <a:endParaRPr lang="en-US"/>
          </a:p>
        </p:txBody>
      </p:sp>
      <p:sp>
        <p:nvSpPr>
          <p:cNvPr id="75779" name="Rectangle 3"/>
          <p:cNvSpPr>
            <a:spLocks noGrp="1" noChangeArrowheads="1"/>
          </p:cNvSpPr>
          <p:nvPr>
            <p:ph type="dt" idx="1"/>
          </p:nvPr>
        </p:nvSpPr>
        <p:spPr bwMode="auto">
          <a:xfrm>
            <a:off x="3971183" y="0"/>
            <a:ext cx="3037628" cy="463229"/>
          </a:xfrm>
          <a:prstGeom prst="rect">
            <a:avLst/>
          </a:prstGeom>
          <a:noFill/>
          <a:ln w="9525">
            <a:noFill/>
            <a:miter lim="800000"/>
            <a:headEnd/>
            <a:tailEnd/>
          </a:ln>
          <a:effectLst/>
        </p:spPr>
        <p:txBody>
          <a:bodyPr vert="horz" wrap="square" lIns="92383" tIns="46191" rIns="92383" bIns="46191" numCol="1" anchor="t" anchorCtr="0" compatLnSpc="1">
            <a:prstTxWarp prst="textNoShape">
              <a:avLst/>
            </a:prstTxWarp>
          </a:bodyPr>
          <a:lstStyle>
            <a:lvl1pPr algn="r" defTabSz="922868" eaLnBrk="1" hangingPunct="1">
              <a:defRPr sz="1200" b="0"/>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81100" y="696913"/>
            <a:ext cx="4649788" cy="3487737"/>
          </a:xfrm>
          <a:prstGeom prst="rect">
            <a:avLst/>
          </a:prstGeom>
          <a:noFill/>
          <a:ln w="9525">
            <a:solidFill>
              <a:srgbClr val="000000"/>
            </a:solidFill>
            <a:miter lim="800000"/>
            <a:headEnd/>
            <a:tailEnd/>
          </a:ln>
        </p:spPr>
      </p:sp>
      <p:sp>
        <p:nvSpPr>
          <p:cNvPr id="75781" name="Rectangle 5"/>
          <p:cNvSpPr>
            <a:spLocks noGrp="1" noChangeArrowheads="1"/>
          </p:cNvSpPr>
          <p:nvPr>
            <p:ph type="body" sz="quarter" idx="3"/>
          </p:nvPr>
        </p:nvSpPr>
        <p:spPr bwMode="auto">
          <a:xfrm>
            <a:off x="701359" y="4415790"/>
            <a:ext cx="5607684" cy="4183380"/>
          </a:xfrm>
          <a:prstGeom prst="rect">
            <a:avLst/>
          </a:prstGeom>
          <a:noFill/>
          <a:ln w="9525">
            <a:noFill/>
            <a:miter lim="800000"/>
            <a:headEnd/>
            <a:tailEnd/>
          </a:ln>
          <a:effectLst/>
        </p:spPr>
        <p:txBody>
          <a:bodyPr vert="horz" wrap="square" lIns="92383" tIns="46191" rIns="92383" bIns="4619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5782" name="Rectangle 6"/>
          <p:cNvSpPr>
            <a:spLocks noGrp="1" noChangeArrowheads="1"/>
          </p:cNvSpPr>
          <p:nvPr>
            <p:ph type="ftr" sz="quarter" idx="4"/>
          </p:nvPr>
        </p:nvSpPr>
        <p:spPr bwMode="auto">
          <a:xfrm>
            <a:off x="0" y="8831580"/>
            <a:ext cx="3037628" cy="463229"/>
          </a:xfrm>
          <a:prstGeom prst="rect">
            <a:avLst/>
          </a:prstGeom>
          <a:noFill/>
          <a:ln w="9525">
            <a:noFill/>
            <a:miter lim="800000"/>
            <a:headEnd/>
            <a:tailEnd/>
          </a:ln>
          <a:effectLst/>
        </p:spPr>
        <p:txBody>
          <a:bodyPr vert="horz" wrap="square" lIns="92383" tIns="46191" rIns="92383" bIns="46191" numCol="1" anchor="b" anchorCtr="0" compatLnSpc="1">
            <a:prstTxWarp prst="textNoShape">
              <a:avLst/>
            </a:prstTxWarp>
          </a:bodyPr>
          <a:lstStyle>
            <a:lvl1pPr defTabSz="922868" eaLnBrk="1" hangingPunct="1">
              <a:defRPr sz="1200" b="0"/>
            </a:lvl1pPr>
          </a:lstStyle>
          <a:p>
            <a:pPr>
              <a:defRPr/>
            </a:pPr>
            <a:endParaRPr lang="en-US"/>
          </a:p>
        </p:txBody>
      </p:sp>
      <p:sp>
        <p:nvSpPr>
          <p:cNvPr id="75783" name="Rectangle 7"/>
          <p:cNvSpPr>
            <a:spLocks noGrp="1" noChangeArrowheads="1"/>
          </p:cNvSpPr>
          <p:nvPr>
            <p:ph type="sldNum" sz="quarter" idx="5"/>
          </p:nvPr>
        </p:nvSpPr>
        <p:spPr bwMode="auto">
          <a:xfrm>
            <a:off x="3971183" y="8831580"/>
            <a:ext cx="3037628" cy="463229"/>
          </a:xfrm>
          <a:prstGeom prst="rect">
            <a:avLst/>
          </a:prstGeom>
          <a:noFill/>
          <a:ln w="9525">
            <a:noFill/>
            <a:miter lim="800000"/>
            <a:headEnd/>
            <a:tailEnd/>
          </a:ln>
          <a:effectLst/>
        </p:spPr>
        <p:txBody>
          <a:bodyPr vert="horz" wrap="square" lIns="92383" tIns="46191" rIns="92383" bIns="46191" numCol="1" anchor="b" anchorCtr="0" compatLnSpc="1">
            <a:prstTxWarp prst="textNoShape">
              <a:avLst/>
            </a:prstTxWarp>
          </a:bodyPr>
          <a:lstStyle>
            <a:lvl1pPr algn="r" defTabSz="922868" eaLnBrk="1" hangingPunct="1">
              <a:defRPr sz="1200" b="0"/>
            </a:lvl1pPr>
          </a:lstStyle>
          <a:p>
            <a:pPr>
              <a:defRPr/>
            </a:pPr>
            <a:fld id="{51D4479E-CBEF-48C8-A4BE-05BEF02A83D2}" type="slidenum">
              <a:rPr lang="en-US"/>
              <a:pPr>
                <a:defRPr/>
              </a:pPr>
              <a:t>‹#›</a:t>
            </a:fld>
            <a:endParaRPr lang="en-US"/>
          </a:p>
        </p:txBody>
      </p:sp>
    </p:spTree>
    <p:extLst>
      <p:ext uri="{BB962C8B-B14F-4D97-AF65-F5344CB8AC3E}">
        <p14:creationId xmlns:p14="http://schemas.microsoft.com/office/powerpoint/2010/main" val="238865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618BE0A-7002-4007-A20B-B3D59397AAA0}" type="slidenum">
              <a:rPr lang="en-US" smtClean="0"/>
              <a:pPr/>
              <a:t>1</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A6DD1E-07AB-4857-BE57-82B520EA68A7}"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4562" name="Rectangle 7"/>
          <p:cNvSpPr txBox="1">
            <a:spLocks noGrp="1" noChangeArrowheads="1"/>
          </p:cNvSpPr>
          <p:nvPr/>
        </p:nvSpPr>
        <p:spPr bwMode="auto">
          <a:xfrm>
            <a:off x="3972257" y="8830658"/>
            <a:ext cx="3038144" cy="465742"/>
          </a:xfrm>
          <a:prstGeom prst="rect">
            <a:avLst/>
          </a:prstGeom>
          <a:noFill/>
          <a:ln w="9525">
            <a:noFill/>
            <a:miter lim="800000"/>
            <a:headEnd/>
            <a:tailEnd/>
          </a:ln>
        </p:spPr>
        <p:txBody>
          <a:bodyPr lIns="93148" tIns="46574" rIns="93148" bIns="46574" anchor="b"/>
          <a:lstStyle/>
          <a:p>
            <a:pPr algn="r" defTabSz="931860" eaLnBrk="1" fontAlgn="auto" hangingPunct="1">
              <a:spcBef>
                <a:spcPts val="0"/>
              </a:spcBef>
              <a:spcAft>
                <a:spcPts val="0"/>
              </a:spcAft>
            </a:pPr>
            <a:fld id="{A6D0AE62-E0FC-41C5-8997-0F8923D8059F}" type="slidenum">
              <a:rPr lang="en-US" sz="1100" b="0">
                <a:solidFill>
                  <a:prstClr val="black"/>
                </a:solidFill>
                <a:latin typeface="Calibri"/>
              </a:rPr>
              <a:pPr algn="r" defTabSz="931860" eaLnBrk="1" fontAlgn="auto" hangingPunct="1">
                <a:spcBef>
                  <a:spcPts val="0"/>
                </a:spcBef>
                <a:spcAft>
                  <a:spcPts val="0"/>
                </a:spcAft>
              </a:pPr>
              <a:t>19</a:t>
            </a:fld>
            <a:endParaRPr lang="en-US" sz="1100" b="0" dirty="0">
              <a:solidFill>
                <a:prstClr val="black"/>
              </a:solidFill>
              <a:latin typeface="Calibri"/>
            </a:endParaRPr>
          </a:p>
        </p:txBody>
      </p:sp>
      <p:sp>
        <p:nvSpPr>
          <p:cNvPr id="2114563" name="Rectangle 2"/>
          <p:cNvSpPr>
            <a:spLocks noGrp="1" noRot="1" noChangeAspect="1" noChangeArrowheads="1" noTextEdit="1"/>
          </p:cNvSpPr>
          <p:nvPr>
            <p:ph type="sldImg"/>
          </p:nvPr>
        </p:nvSpPr>
        <p:spPr>
          <a:ln/>
        </p:spPr>
      </p:sp>
      <p:sp>
        <p:nvSpPr>
          <p:cNvPr id="2114564" name="Rectangle 3"/>
          <p:cNvSpPr>
            <a:spLocks noGrp="1" noChangeArrowheads="1"/>
          </p:cNvSpPr>
          <p:nvPr>
            <p:ph type="body" idx="1"/>
          </p:nvPr>
        </p:nvSpPr>
        <p:spPr/>
        <p:txBody>
          <a:bodyPr/>
          <a:lstStyle/>
          <a:p>
            <a:pPr eaLnBrk="1" hangingPunct="1">
              <a:spcBef>
                <a:spcPct val="0"/>
              </a:spcBef>
            </a:pPr>
            <a:endParaRPr lang="en-US" sz="2300" b="1" dirty="0" smtClean="0">
              <a:solidFill>
                <a:srgbClr val="FF0C0F"/>
              </a:solidFill>
              <a:latin typeface="Arial" pitchFamily="34" charset="0"/>
              <a:ea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9A14EFE-83F0-4166-A560-48C1E8F071A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17B7DCF-D74A-4E23-A04A-52930CFDEDA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BD72064-9B68-43A4-8979-5583C1253AC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1925"/>
            <a:ext cx="2057400" cy="63071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1925"/>
            <a:ext cx="6019800" cy="63071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A2B36E6-1240-4360-A88A-717D6C918A6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1650" y="161925"/>
            <a:ext cx="5165725" cy="723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70000"/>
            <a:ext cx="4038600" cy="5199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270000"/>
            <a:ext cx="4038600" cy="5199063"/>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81F604EE-A4DF-4408-AC92-8AB28317A75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1650" y="161925"/>
            <a:ext cx="5165725" cy="7239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70000"/>
            <a:ext cx="4038600" cy="2522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70000"/>
            <a:ext cx="4038600" cy="2522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4938"/>
            <a:ext cx="4038600" cy="25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4938"/>
            <a:ext cx="4038600" cy="25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555DE41-D122-486E-8E81-FC1B8D52FAD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1650" y="161925"/>
            <a:ext cx="5165725" cy="723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70000"/>
            <a:ext cx="4038600" cy="5199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70000"/>
            <a:ext cx="4038600" cy="5199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78B801EC-E708-4261-9E97-C1498829AC6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1650" y="161925"/>
            <a:ext cx="5165725" cy="723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70000"/>
            <a:ext cx="4038600" cy="5199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270000"/>
            <a:ext cx="4038600" cy="5199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6273191-1BD1-4CF5-8063-479877CDCC7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HEP</a:t>
            </a:r>
            <a:endParaRPr lang="en-US" dirty="0"/>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latin typeface="+mn-lt"/>
              </a:defRPr>
            </a:lvl1pPr>
            <a:lvl2pPr>
              <a:defRPr>
                <a:solidFill>
                  <a:srgbClr val="367317"/>
                </a:solidFill>
                <a:latin typeface="+mn-lt"/>
              </a:defRPr>
            </a:lvl2pPr>
            <a:lvl3pPr>
              <a:defRPr>
                <a:solidFill>
                  <a:schemeClr val="tx1"/>
                </a:solidFill>
                <a:latin typeface="+mn-lt"/>
              </a:defRPr>
            </a:lvl3pPr>
            <a:lvl4pPr>
              <a:defRPr>
                <a:solidFill>
                  <a:schemeClr val="tx2"/>
                </a:solidFill>
                <a:latin typeface="+mn-lt"/>
              </a:defRPr>
            </a:lvl4pPr>
            <a:lvl5pPr>
              <a:defRPr>
                <a:solidFill>
                  <a:schemeClr val="tx2"/>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normAutofit/>
          </a:bodyPr>
          <a:lstStyle>
            <a:lvl1pPr>
              <a:defRPr sz="3200">
                <a:solidFill>
                  <a:srgbClr val="367317"/>
                </a:solidFill>
                <a:effectLst>
                  <a:outerShdw blurRad="38100" dist="38100" dir="2700000" algn="tl">
                    <a:srgbClr val="000000">
                      <a:alpha val="43137"/>
                    </a:srgbClr>
                  </a:outerShdw>
                </a:effectLst>
                <a:latin typeface="+mn-lt"/>
              </a:defRPr>
            </a:lvl1pPr>
          </a:lstStyle>
          <a:p>
            <a:r>
              <a:rPr lang="en-US" smtClean="0"/>
              <a:t>Click to edit Master title style</a:t>
            </a:r>
            <a:endParaRPr lang="en-US" dirty="0"/>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pPr>
                <a:defRPr/>
              </a:pPr>
              <a:t>‹#›</a:t>
            </a:fld>
            <a:endParaRPr lang="en-US"/>
          </a:p>
        </p:txBody>
      </p:sp>
      <p:sp>
        <p:nvSpPr>
          <p:cNvPr id="10" name="Footer Placeholder 9"/>
          <p:cNvSpPr>
            <a:spLocks noGrp="1"/>
          </p:cNvSpPr>
          <p:nvPr>
            <p:ph type="ftr" sz="quarter" idx="12"/>
          </p:nvPr>
        </p:nvSpPr>
        <p:spPr/>
        <p:txBody>
          <a:bodyPr/>
          <a:lstStyle>
            <a:lvl1pPr>
              <a:defRPr/>
            </a:lvl1pPr>
          </a:lstStyle>
          <a:p>
            <a:r>
              <a:rPr lang="en-US" smtClean="0"/>
              <a:t>HEP</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0E20B4A7-713D-488A-851E-F32248FF4390}" type="slidenum">
              <a:rPr lang="en-US"/>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85207" y="197436"/>
            <a:ext cx="5165725" cy="723900"/>
          </a:xfrm>
        </p:spPr>
        <p:txBody>
          <a:bodyPr/>
          <a:lstStyle>
            <a:lvl1pPr marL="0" indent="0">
              <a:defRPr b="1">
                <a:solidFill>
                  <a:srgbClr val="285C00"/>
                </a:solidFill>
                <a:latin typeface="Cambria" pitchFamily="18" charset="0"/>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5849853C-B391-4898-B497-60121C3DD0A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eaLnBrk="1" fontAlgn="auto" hangingPunct="1">
              <a:spcBef>
                <a:spcPts val="0"/>
              </a:spcBef>
              <a:spcAft>
                <a:spcPts val="0"/>
              </a:spcAft>
            </a:pPr>
            <a:r>
              <a:rPr lang="en-US" b="0">
                <a:solidFill>
                  <a:prstClr val="black"/>
                </a:solidFill>
                <a:latin typeface="Calibri"/>
              </a:rPr>
              <a:t>Hitoshi Murayama</a:t>
            </a:r>
          </a:p>
        </p:txBody>
      </p:sp>
      <p:sp>
        <p:nvSpPr>
          <p:cNvPr id="3" name="Footer Placeholder 2"/>
          <p:cNvSpPr>
            <a:spLocks noGrp="1"/>
          </p:cNvSpPr>
          <p:nvPr>
            <p:ph type="ftr" sz="quarter" idx="11"/>
          </p:nvPr>
        </p:nvSpPr>
        <p:spPr/>
        <p:txBody>
          <a:bodyPr/>
          <a:lstStyle>
            <a:lvl1pPr>
              <a:defRPr/>
            </a:lvl1pPr>
          </a:lstStyle>
          <a:p>
            <a:r>
              <a:rPr lang="en-US"/>
              <a:t>UCB Colloquium</a:t>
            </a:r>
          </a:p>
        </p:txBody>
      </p:sp>
      <p:sp>
        <p:nvSpPr>
          <p:cNvPr id="4" name="Slide Number Placeholder 3"/>
          <p:cNvSpPr>
            <a:spLocks noGrp="1"/>
          </p:cNvSpPr>
          <p:nvPr>
            <p:ph type="sldNum" sz="quarter" idx="12"/>
          </p:nvPr>
        </p:nvSpPr>
        <p:spPr/>
        <p:txBody>
          <a:bodyPr/>
          <a:lstStyle>
            <a:lvl1pPr>
              <a:defRPr/>
            </a:lvl1pPr>
          </a:lstStyle>
          <a:p>
            <a:fld id="{5DF40D93-D593-4F3A-8E6D-05A316CC552F}" type="slidenum">
              <a:rPr lang="en-US"/>
              <a:pPr/>
              <a:t>‹#›</a:t>
            </a:fld>
            <a:endParaRPr lang="en-US"/>
          </a:p>
        </p:txBody>
      </p:sp>
    </p:spTree>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eaLnBrk="1" fontAlgn="auto" hangingPunct="1">
              <a:spcBef>
                <a:spcPts val="0"/>
              </a:spcBef>
              <a:spcAft>
                <a:spcPts val="0"/>
              </a:spcAft>
            </a:pPr>
            <a:endParaRPr lang="en-US" b="0">
              <a:solidFill>
                <a:prstClr val="black"/>
              </a:solidFill>
              <a:latin typeface="Calibri"/>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4E23F44A-B61A-41D3-A530-CA35FAACB02C}"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70063" y="169863"/>
            <a:ext cx="5922962"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295400"/>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771900"/>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71900"/>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1"/>
          </p:nvPr>
        </p:nvSpPr>
        <p:spPr>
          <a:xfrm>
            <a:off x="7200900" y="6553200"/>
            <a:ext cx="1905000" cy="457200"/>
          </a:xfrm>
        </p:spPr>
        <p:txBody>
          <a:bodyPr/>
          <a:lstStyle>
            <a:lvl1pPr>
              <a:defRPr smtClean="0"/>
            </a:lvl1pPr>
          </a:lstStyle>
          <a:p>
            <a:pPr>
              <a:defRPr/>
            </a:pPr>
            <a:fld id="{BF1BF2E3-0958-4BB9-A6B7-674351C6393A}" type="slidenum">
              <a:rPr lang="en-US"/>
              <a:pPr>
                <a:defRPr/>
              </a:pPr>
              <a:t>‹#›</a:t>
            </a:fld>
            <a:endParaRPr lang="en-US"/>
          </a:p>
        </p:txBody>
      </p:sp>
    </p:spTree>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2"/>
          <p:cNvSpPr>
            <a:spLocks noGrp="1" noChangeArrowheads="1"/>
          </p:cNvSpPr>
          <p:nvPr>
            <p:ph type="sldNum" sz="quarter" idx="11"/>
          </p:nvPr>
        </p:nvSpPr>
        <p:spPr>
          <a:ln/>
        </p:spPr>
        <p:txBody>
          <a:bodyPr/>
          <a:lstStyle>
            <a:lvl1pPr>
              <a:defRPr/>
            </a:lvl1pPr>
          </a:lstStyle>
          <a:p>
            <a:pPr>
              <a:defRPr/>
            </a:pPr>
            <a:fld id="{264E73E0-72DA-432F-A440-199E2B583F7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7452" y="206314"/>
            <a:ext cx="5165725" cy="723900"/>
          </a:xfrm>
        </p:spPr>
        <p:txBody>
          <a:bodyPr/>
          <a:lstStyle>
            <a:lvl1pPr>
              <a:defRPr b="1">
                <a:solidFill>
                  <a:srgbClr val="285C00"/>
                </a:solidFill>
                <a:latin typeface="Cambri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954379B-208C-4059-BD84-86ED93E55D8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069BAA53-3E0C-4DD2-9AAF-E00F26FA706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02963" y="197436"/>
            <a:ext cx="5165725" cy="723900"/>
          </a:xfrm>
        </p:spPr>
        <p:txBody>
          <a:bodyPr/>
          <a:lstStyle>
            <a:lvl1pPr>
              <a:defRPr b="1">
                <a:solidFill>
                  <a:srgbClr val="285C00"/>
                </a:solidFill>
                <a:latin typeface="Cambria"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70000"/>
            <a:ext cx="4038600" cy="5199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70000"/>
            <a:ext cx="4038600" cy="5199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F90A77C-1A80-4A37-BFB6-DD35A9CFE05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3F5FFC2-9AB1-49DF-AAFA-616D6645C99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76330" y="188558"/>
            <a:ext cx="5165725" cy="723900"/>
          </a:xfrm>
        </p:spPr>
        <p:txBody>
          <a:bodyPr/>
          <a:lstStyle>
            <a:lvl1pPr>
              <a:defRPr b="1">
                <a:solidFill>
                  <a:srgbClr val="285C00"/>
                </a:solidFill>
                <a:latin typeface="Cambria" pitchFamily="18" charset="0"/>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B9BBE746-73B0-4E46-B487-C8079AC0033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3475ADB-4252-451A-8A6F-4458443A0B4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D196E56-3136-4D2E-B43E-6D96A46DEC9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theme" Target="../theme/theme3.xml"/><Relationship Id="rId7" Type="http://schemas.openxmlformats.org/officeDocument/2006/relationships/image" Target="../media/image1.jpeg"/><Relationship Id="rId8" Type="http://schemas.openxmlformats.org/officeDocument/2006/relationships/image" Target="../media/image2.jpeg"/><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3041650" y="161925"/>
            <a:ext cx="5165725"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270000"/>
            <a:ext cx="8229600" cy="5199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494" name="Rectangle 6"/>
          <p:cNvSpPr>
            <a:spLocks noGrp="1" noChangeArrowheads="1"/>
          </p:cNvSpPr>
          <p:nvPr>
            <p:ph type="sldNum" sz="quarter" idx="4"/>
          </p:nvPr>
        </p:nvSpPr>
        <p:spPr bwMode="auto">
          <a:xfrm>
            <a:off x="8766175" y="6619875"/>
            <a:ext cx="377825"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3B701C39-1852-4F70-AFF3-7C6C28D0E339}" type="slidenum">
              <a:rPr lang="en-US"/>
              <a:pPr>
                <a:defRPr/>
              </a:pPr>
              <a:t>‹#›</a:t>
            </a:fld>
            <a:endParaRPr lang="en-US"/>
          </a:p>
        </p:txBody>
      </p:sp>
      <p:sp>
        <p:nvSpPr>
          <p:cNvPr id="63496" name="Rectangle 8"/>
          <p:cNvSpPr>
            <a:spLocks noChangeArrowheads="1"/>
          </p:cNvSpPr>
          <p:nvPr userDrawn="1"/>
        </p:nvSpPr>
        <p:spPr bwMode="auto">
          <a:xfrm>
            <a:off x="0" y="987425"/>
            <a:ext cx="9144000" cy="42863"/>
          </a:xfrm>
          <a:prstGeom prst="rect">
            <a:avLst/>
          </a:prstGeom>
          <a:gradFill rotWithShape="1">
            <a:gsLst>
              <a:gs pos="0">
                <a:srgbClr val="DDEBCF"/>
              </a:gs>
              <a:gs pos="50000">
                <a:srgbClr val="9CB86E"/>
              </a:gs>
              <a:gs pos="100000">
                <a:srgbClr val="156B13"/>
              </a:gs>
            </a:gsLst>
            <a:lin ang="5400000" scaled="1"/>
          </a:gradFill>
          <a:ln w="6350">
            <a:solidFill>
              <a:schemeClr val="tx1"/>
            </a:solidFill>
            <a:miter lim="800000"/>
            <a:headEnd/>
            <a:tailEnd/>
          </a:ln>
          <a:effectLst/>
        </p:spPr>
        <p:txBody>
          <a:bodyPr lIns="85558" tIns="42028" rIns="85558" bIns="42028"/>
          <a:lstStyle/>
          <a:p>
            <a:pPr algn="ctr" defTabSz="866775">
              <a:lnSpc>
                <a:spcPct val="85000"/>
              </a:lnSpc>
              <a:defRPr/>
            </a:pPr>
            <a:endParaRPr lang="en-US" sz="2200" i="1">
              <a:effectLst>
                <a:outerShdw blurRad="38100" dist="38100" dir="2700000" algn="tl">
                  <a:srgbClr val="FFFFFF"/>
                </a:outerShdw>
              </a:effectLst>
              <a:latin typeface="Book Antiqua" pitchFamily="18" charset="0"/>
            </a:endParaRP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Lst>
  <p:hf hdr="0" ftr="0" dt="0"/>
  <p:txStyles>
    <p:titleStyle>
      <a:lvl1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9pPr>
    </p:titleStyle>
    <p:bodyStyle>
      <a:lvl1pPr marL="228600" indent="-228600" algn="l" rtl="0" eaLnBrk="0" fontAlgn="base" hangingPunct="0">
        <a:spcBef>
          <a:spcPct val="20000"/>
        </a:spcBef>
        <a:spcAft>
          <a:spcPct val="0"/>
        </a:spcAft>
        <a:buFont typeface="Wingdings" pitchFamily="2" charset="2"/>
        <a:buChar char="§"/>
        <a:defRPr sz="2000" b="1">
          <a:solidFill>
            <a:schemeClr val="tx1"/>
          </a:solidFill>
          <a:latin typeface="+mn-lt"/>
          <a:ea typeface="+mn-ea"/>
          <a:cs typeface="+mn-cs"/>
        </a:defRPr>
      </a:lvl1pPr>
      <a:lvl2pPr marL="685800" indent="-22860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762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426" y="866775"/>
            <a:ext cx="8410575" cy="5259388"/>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defTabSz="914293" eaLnBrk="1" hangingPunct="1">
              <a:defRPr/>
            </a:pPr>
            <a:r>
              <a:rPr lang="en-US" b="0" smtClean="0"/>
              <a:t>HEP</a:t>
            </a:r>
            <a:endParaRPr lang="en-US" b="0" dirty="0"/>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defTabSz="914293" eaLnBrk="1" hangingPunct="1">
              <a:defRPr/>
            </a:pPr>
            <a:fld id="{1F8A97BA-DB9B-4291-87AE-AF89EA7F18B7}" type="slidenum">
              <a:rPr lang="en-US" b="0"/>
              <a:pPr defTabSz="914293" eaLnBrk="1" hangingPunct="1">
                <a:defRPr/>
              </a:pPr>
              <a:t>‹#›</a:t>
            </a:fld>
            <a:endParaRPr lang="en-US" b="0" dirty="0"/>
          </a:p>
        </p:txBody>
      </p:sp>
      <p:pic>
        <p:nvPicPr>
          <p:cNvPr id="1030" name="Picture 9" descr="horizontal-logo-green-text.jpg"/>
          <p:cNvPicPr>
            <a:picLocks noChangeAspect="1"/>
          </p:cNvPicPr>
          <p:nvPr/>
        </p:nvPicPr>
        <p:blipFill>
          <a:blip r:embed="rId5" cstate="print"/>
          <a:srcRect/>
          <a:stretch>
            <a:fillRect/>
          </a:stretch>
        </p:blipFill>
        <p:spPr bwMode="auto">
          <a:xfrm>
            <a:off x="457200" y="6354764"/>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7" r:id="rId1"/>
    <p:sldLayoutId id="2147483908" r:id="rId2"/>
  </p:sldLayoutIdLst>
  <p:hf hdr="0" ftr="0" dt="0"/>
  <p:txStyles>
    <p:titleStyle>
      <a:lvl1pPr algn="ctr" rtl="0" eaLnBrk="0" fontAlgn="base" hangingPunct="0">
        <a:spcBef>
          <a:spcPct val="0"/>
        </a:spcBef>
        <a:spcAft>
          <a:spcPct val="0"/>
        </a:spcAft>
        <a:defRPr sz="3200" kern="1200">
          <a:solidFill>
            <a:srgbClr val="106636"/>
          </a:solidFill>
          <a:latin typeface="+mj-lt"/>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146" algn="ctr" rtl="0" fontAlgn="base">
        <a:spcBef>
          <a:spcPct val="0"/>
        </a:spcBef>
        <a:spcAft>
          <a:spcPct val="0"/>
        </a:spcAft>
        <a:defRPr sz="2400">
          <a:solidFill>
            <a:srgbClr val="106636"/>
          </a:solidFill>
          <a:latin typeface="Arial" charset="0"/>
          <a:cs typeface="Arial" charset="0"/>
        </a:defRPr>
      </a:lvl6pPr>
      <a:lvl7pPr marL="914293" algn="ctr" rtl="0" fontAlgn="base">
        <a:spcBef>
          <a:spcPct val="0"/>
        </a:spcBef>
        <a:spcAft>
          <a:spcPct val="0"/>
        </a:spcAft>
        <a:defRPr sz="2400">
          <a:solidFill>
            <a:srgbClr val="106636"/>
          </a:solidFill>
          <a:latin typeface="Arial" charset="0"/>
          <a:cs typeface="Arial" charset="0"/>
        </a:defRPr>
      </a:lvl7pPr>
      <a:lvl8pPr marL="1371440" algn="ctr" rtl="0" fontAlgn="base">
        <a:spcBef>
          <a:spcPct val="0"/>
        </a:spcBef>
        <a:spcAft>
          <a:spcPct val="0"/>
        </a:spcAft>
        <a:defRPr sz="2400">
          <a:solidFill>
            <a:srgbClr val="106636"/>
          </a:solidFill>
          <a:latin typeface="Arial" charset="0"/>
          <a:cs typeface="Arial" charset="0"/>
        </a:defRPr>
      </a:lvl8pPr>
      <a:lvl9pPr marL="1828586" algn="ctr" rtl="0" fontAlgn="base">
        <a:spcBef>
          <a:spcPct val="0"/>
        </a:spcBef>
        <a:spcAft>
          <a:spcPct val="0"/>
        </a:spcAft>
        <a:defRPr sz="2400">
          <a:solidFill>
            <a:srgbClr val="106636"/>
          </a:solidFill>
          <a:latin typeface="Arial" charset="0"/>
          <a:cs typeface="Arial" charset="0"/>
        </a:defRPr>
      </a:lvl9pPr>
    </p:titleStyle>
    <p:bodyStyle>
      <a:lvl1pPr marL="342860" indent="-342860" algn="l" rtl="0" eaLnBrk="0" fontAlgn="base" hangingPunct="0">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863" indent="-285717" algn="l" rtl="0" eaLnBrk="0" fontAlgn="base" hangingPunct="0">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2867" indent="-228573"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013" indent="-228573"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159" indent="-228573"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9075"/>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2425" y="866776"/>
            <a:ext cx="8410575" cy="525938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7064"/>
            <a:ext cx="5334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pPr eaLnBrk="1" fontAlgn="auto" hangingPunct="1">
              <a:spcBef>
                <a:spcPts val="0"/>
              </a:spcBef>
              <a:spcAft>
                <a:spcPts val="0"/>
              </a:spcAft>
            </a:pPr>
            <a:endParaRPr lang="en-US" b="0" dirty="0"/>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pPr eaLnBrk="1" fontAlgn="auto" hangingPunct="1">
              <a:spcBef>
                <a:spcPts val="0"/>
              </a:spcBef>
              <a:spcAft>
                <a:spcPts val="0"/>
              </a:spcAft>
            </a:pPr>
            <a:fld id="{26CA2777-A89F-4130-B308-73BB65955918}" type="slidenum">
              <a:rPr lang="en-US" b="0" smtClean="0"/>
              <a:pPr eaLnBrk="1" fontAlgn="auto" hangingPunct="1">
                <a:spcBef>
                  <a:spcPts val="0"/>
                </a:spcBef>
                <a:spcAft>
                  <a:spcPts val="0"/>
                </a:spcAft>
              </a:pPr>
              <a:t>‹#›</a:t>
            </a:fld>
            <a:endParaRPr lang="en-US" b="0" dirty="0"/>
          </a:p>
        </p:txBody>
      </p:sp>
      <p:pic>
        <p:nvPicPr>
          <p:cNvPr id="7" name="Picture 9" descr="horizontal-logo-green-text.jpg"/>
          <p:cNvPicPr>
            <a:picLocks noChangeAspect="1"/>
          </p:cNvPicPr>
          <p:nvPr userDrawn="1"/>
        </p:nvPicPr>
        <p:blipFill>
          <a:blip r:embed="rId8"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Lst>
  <p:hf hdr="0" dt="0"/>
  <p:txStyles>
    <p:titleStyle>
      <a:lvl1pPr algn="ctr" defTabSz="914400" rtl="0" eaLnBrk="1" latinLnBrk="0" hangingPunct="1">
        <a:spcBef>
          <a:spcPct val="0"/>
        </a:spcBef>
        <a:buNone/>
        <a:defRPr sz="2400" kern="1200">
          <a:solidFill>
            <a:srgbClr val="10663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tiff"/><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9.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NULL"/><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9.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jpeg"/><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www.fedconnect.net/FedConnect/?doc=DE-FOA-0000597&amp;agency=DO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2.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2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jpeg"/><Relationship Id="rId3" Type="http://schemas.openxmlformats.org/officeDocument/2006/relationships/image" Target="cid:548C9C24-7F08-4260-86DD-FEF0C61C62FC@dhcp.fnal.g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819150" y="2049985"/>
            <a:ext cx="7510463" cy="584743"/>
          </a:xfrm>
          <a:prstGeom prst="rect">
            <a:avLst/>
          </a:prstGeom>
          <a:noFill/>
          <a:ln w="9525" algn="ctr">
            <a:noFill/>
            <a:miter lim="800000"/>
            <a:headEnd/>
            <a:tailEnd/>
          </a:ln>
        </p:spPr>
        <p:txBody>
          <a:bodyPr lIns="91407" tIns="45704" rIns="91407" bIns="45704" anchor="ctr">
            <a:spAutoFit/>
          </a:bodyPr>
          <a:lstStyle/>
          <a:p>
            <a:pPr algn="ctr" eaLnBrk="1" hangingPunct="1"/>
            <a:r>
              <a:rPr lang="en-US" sz="3200" dirty="0" smtClean="0">
                <a:solidFill>
                  <a:srgbClr val="005C0F"/>
                </a:solidFill>
                <a:latin typeface="Calibri" pitchFamily="34" charset="0"/>
                <a:cs typeface="Tahoma" pitchFamily="34" charset="0"/>
              </a:rPr>
              <a:t>US High </a:t>
            </a:r>
            <a:r>
              <a:rPr lang="en-US" sz="3200" dirty="0">
                <a:solidFill>
                  <a:srgbClr val="005C0F"/>
                </a:solidFill>
                <a:latin typeface="Calibri" pitchFamily="34" charset="0"/>
                <a:cs typeface="Tahoma" pitchFamily="34" charset="0"/>
              </a:rPr>
              <a:t>Energy </a:t>
            </a:r>
            <a:r>
              <a:rPr lang="en-US" sz="3200" dirty="0" smtClean="0">
                <a:solidFill>
                  <a:srgbClr val="005C0F"/>
                </a:solidFill>
                <a:latin typeface="Calibri" pitchFamily="34" charset="0"/>
                <a:cs typeface="Tahoma" pitchFamily="34" charset="0"/>
              </a:rPr>
              <a:t>Physics Program</a:t>
            </a:r>
            <a:endParaRPr lang="en-US" sz="3200" dirty="0">
              <a:solidFill>
                <a:srgbClr val="005C0F"/>
              </a:solidFill>
              <a:latin typeface="Calibri" pitchFamily="34" charset="0"/>
              <a:cs typeface="Tahoma" pitchFamily="34" charset="0"/>
            </a:endParaRPr>
          </a:p>
        </p:txBody>
      </p:sp>
      <p:sp>
        <p:nvSpPr>
          <p:cNvPr id="25603" name="Rectangle 3"/>
          <p:cNvSpPr>
            <a:spLocks noGrp="1" noChangeArrowheads="1"/>
          </p:cNvSpPr>
          <p:nvPr>
            <p:ph type="subTitle" idx="1"/>
          </p:nvPr>
        </p:nvSpPr>
        <p:spPr>
          <a:xfrm>
            <a:off x="0" y="5280025"/>
            <a:ext cx="9086850" cy="820738"/>
          </a:xfrm>
          <a:noFill/>
        </p:spPr>
        <p:txBody>
          <a:bodyPr lIns="82039" tIns="41020" rIns="82039" bIns="41020">
            <a:spAutoFit/>
          </a:bodyPr>
          <a:lstStyle/>
          <a:p>
            <a:pPr eaLnBrk="1" hangingPunct="1">
              <a:spcBef>
                <a:spcPct val="0"/>
              </a:spcBef>
            </a:pPr>
            <a:r>
              <a:rPr lang="en-US" sz="1600" dirty="0" smtClean="0">
                <a:latin typeface="Tahoma" pitchFamily="34" charset="0"/>
                <a:cs typeface="Tahoma" pitchFamily="34" charset="0"/>
              </a:rPr>
              <a:t>Dr. </a:t>
            </a:r>
            <a:r>
              <a:rPr lang="en-US" sz="1600" dirty="0" smtClean="0">
                <a:latin typeface="Tahoma" pitchFamily="34" charset="0"/>
                <a:cs typeface="Tahoma" pitchFamily="34" charset="0"/>
              </a:rPr>
              <a:t>Mike Procario</a:t>
            </a:r>
            <a:endParaRPr lang="en-US" sz="1600" dirty="0" smtClean="0">
              <a:latin typeface="Tahoma" pitchFamily="34" charset="0"/>
              <a:cs typeface="Tahoma" pitchFamily="34" charset="0"/>
            </a:endParaRPr>
          </a:p>
          <a:p>
            <a:pPr eaLnBrk="1" hangingPunct="1">
              <a:spcBef>
                <a:spcPct val="0"/>
              </a:spcBef>
            </a:pPr>
            <a:r>
              <a:rPr lang="en-US" sz="1600" dirty="0" smtClean="0">
                <a:latin typeface="Tahoma" pitchFamily="34" charset="0"/>
                <a:cs typeface="Tahoma" pitchFamily="34" charset="0"/>
              </a:rPr>
              <a:t>Office of High Energy Physics</a:t>
            </a:r>
          </a:p>
          <a:p>
            <a:pPr eaLnBrk="1" hangingPunct="1">
              <a:spcBef>
                <a:spcPct val="0"/>
              </a:spcBef>
            </a:pPr>
            <a:r>
              <a:rPr lang="en-US" sz="1600" dirty="0" smtClean="0">
                <a:latin typeface="Tahoma" pitchFamily="34" charset="0"/>
                <a:cs typeface="Tahoma" pitchFamily="34" charset="0"/>
              </a:rPr>
              <a:t>Office of Science, U.S. Department of Energy</a:t>
            </a:r>
          </a:p>
        </p:txBody>
      </p:sp>
      <p:sp>
        <p:nvSpPr>
          <p:cNvPr id="25604" name="Rectangle 4"/>
          <p:cNvSpPr>
            <a:spLocks noChangeArrowheads="1"/>
          </p:cNvSpPr>
          <p:nvPr/>
        </p:nvSpPr>
        <p:spPr bwMode="auto">
          <a:xfrm>
            <a:off x="423863" y="3390900"/>
            <a:ext cx="8237537" cy="1313947"/>
          </a:xfrm>
          <a:prstGeom prst="rect">
            <a:avLst/>
          </a:prstGeom>
          <a:noFill/>
          <a:ln w="9525">
            <a:noFill/>
            <a:miter lim="800000"/>
            <a:headEnd/>
            <a:tailEnd/>
          </a:ln>
        </p:spPr>
        <p:txBody>
          <a:bodyPr lIns="82039" tIns="41020" rIns="82039" bIns="41020">
            <a:spAutoFit/>
          </a:bodyPr>
          <a:lstStyle/>
          <a:p>
            <a:pPr algn="ctr" eaLnBrk="1" hangingPunct="1">
              <a:buFont typeface="Wingdings" pitchFamily="2" charset="2"/>
              <a:buNone/>
            </a:pPr>
            <a:r>
              <a:rPr lang="en-US" sz="2800" dirty="0" smtClean="0">
                <a:latin typeface="Tahoma" pitchFamily="34" charset="0"/>
                <a:cs typeface="Tahoma" pitchFamily="34" charset="0"/>
              </a:rPr>
              <a:t>12</a:t>
            </a:r>
            <a:r>
              <a:rPr lang="en-US" sz="2800" baseline="30000" dirty="0" smtClean="0">
                <a:latin typeface="Tahoma" pitchFamily="34" charset="0"/>
                <a:cs typeface="Tahoma" pitchFamily="34" charset="0"/>
              </a:rPr>
              <a:t>th</a:t>
            </a:r>
            <a:r>
              <a:rPr lang="en-US" sz="2800" dirty="0" smtClean="0">
                <a:latin typeface="Tahoma" pitchFamily="34" charset="0"/>
                <a:cs typeface="Tahoma" pitchFamily="34" charset="0"/>
              </a:rPr>
              <a:t> Pisa Meeting on Advanced Detectors</a:t>
            </a:r>
            <a:endParaRPr lang="en-US" sz="2800" dirty="0" smtClean="0">
              <a:latin typeface="Tahoma" pitchFamily="34" charset="0"/>
              <a:cs typeface="Tahoma" pitchFamily="34" charset="0"/>
            </a:endParaRPr>
          </a:p>
          <a:p>
            <a:pPr algn="ctr" eaLnBrk="1" hangingPunct="1">
              <a:buFont typeface="Wingdings" pitchFamily="2" charset="2"/>
              <a:buNone/>
            </a:pPr>
            <a:endParaRPr lang="en-US" sz="2800" dirty="0">
              <a:latin typeface="Tahoma" pitchFamily="34" charset="0"/>
              <a:cs typeface="Tahoma" pitchFamily="34" charset="0"/>
            </a:endParaRPr>
          </a:p>
          <a:p>
            <a:pPr algn="ctr" eaLnBrk="1" hangingPunct="1">
              <a:buFont typeface="Wingdings" pitchFamily="2" charset="2"/>
              <a:buNone/>
            </a:pPr>
            <a:r>
              <a:rPr lang="en-US" sz="2400" dirty="0" smtClean="0">
                <a:latin typeface="Tahoma" pitchFamily="34" charset="0"/>
                <a:cs typeface="Tahoma" pitchFamily="34" charset="0"/>
              </a:rPr>
              <a:t>May 22</a:t>
            </a:r>
            <a:r>
              <a:rPr lang="en-US" sz="2400" dirty="0" smtClean="0">
                <a:latin typeface="Tahoma" pitchFamily="34" charset="0"/>
                <a:cs typeface="Tahoma" pitchFamily="34" charset="0"/>
              </a:rPr>
              <a:t>, </a:t>
            </a:r>
            <a:r>
              <a:rPr lang="en-US" sz="2400" dirty="0" smtClean="0">
                <a:latin typeface="Tahoma" pitchFamily="34" charset="0"/>
                <a:cs typeface="Tahoma" pitchFamily="34" charset="0"/>
              </a:rPr>
              <a:t>2012</a:t>
            </a:r>
            <a:endParaRPr lang="en-US" sz="2400" dirty="0">
              <a:latin typeface="Tahoma" pitchFamily="34" charset="0"/>
              <a:cs typeface="Tahoma" pitchFamily="34" charset="0"/>
            </a:endParaRPr>
          </a:p>
        </p:txBody>
      </p:sp>
      <p:sp>
        <p:nvSpPr>
          <p:cNvPr id="25605" name="Text Box 10"/>
          <p:cNvSpPr txBox="1">
            <a:spLocks noChangeArrowheads="1"/>
          </p:cNvSpPr>
          <p:nvPr/>
        </p:nvSpPr>
        <p:spPr bwMode="auto">
          <a:xfrm>
            <a:off x="6842125" y="171450"/>
            <a:ext cx="2301875" cy="687388"/>
          </a:xfrm>
          <a:prstGeom prst="rect">
            <a:avLst/>
          </a:prstGeom>
          <a:noFill/>
          <a:ln w="9525">
            <a:noFill/>
            <a:miter lim="800000"/>
            <a:headEnd/>
            <a:tailEnd/>
          </a:ln>
        </p:spPr>
        <p:txBody>
          <a:bodyPr>
            <a:spAutoFit/>
          </a:bodyPr>
          <a:lstStyle/>
          <a:p>
            <a:pPr algn="ctr">
              <a:lnSpc>
                <a:spcPct val="85000"/>
              </a:lnSpc>
            </a:pPr>
            <a:r>
              <a:rPr lang="en-US" sz="1400">
                <a:solidFill>
                  <a:srgbClr val="135C00"/>
                </a:solidFill>
              </a:rPr>
              <a:t>OFFICE OF</a:t>
            </a:r>
            <a:r>
              <a:rPr lang="en-US" sz="1400" b="0">
                <a:solidFill>
                  <a:srgbClr val="135C00"/>
                </a:solidFill>
              </a:rPr>
              <a:t> </a:t>
            </a:r>
            <a:r>
              <a:rPr lang="en-US" sz="3200" b="0">
                <a:solidFill>
                  <a:srgbClr val="135C00"/>
                </a:solidFill>
                <a:latin typeface="Arial Black" pitchFamily="34" charset="0"/>
              </a:rPr>
              <a:t>SCIENCE</a:t>
            </a:r>
          </a:p>
        </p:txBody>
      </p:sp>
      <p:pic>
        <p:nvPicPr>
          <p:cNvPr id="25606" name="Picture 9" descr="New_DOE_Logo_Color_042808"/>
          <p:cNvPicPr>
            <a:picLocks noChangeAspect="1" noChangeArrowheads="1"/>
          </p:cNvPicPr>
          <p:nvPr/>
        </p:nvPicPr>
        <p:blipFill>
          <a:blip r:embed="rId3" cstate="print"/>
          <a:srcRect/>
          <a:stretch>
            <a:fillRect/>
          </a:stretch>
        </p:blipFill>
        <p:spPr bwMode="auto">
          <a:xfrm>
            <a:off x="241300" y="209550"/>
            <a:ext cx="2563813" cy="6461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0"/>
          </p:nvPr>
        </p:nvSpPr>
        <p:spPr>
          <a:noFill/>
        </p:spPr>
        <p:txBody>
          <a:bodyPr/>
          <a:lstStyle/>
          <a:p>
            <a:fld id="{F6CF5928-DF14-46C5-949E-B3F1D86D80EB}" type="slidenum">
              <a:rPr lang="en-US" smtClean="0">
                <a:solidFill>
                  <a:prstClr val="black"/>
                </a:solidFill>
              </a:rPr>
              <a:pPr/>
              <a:t>10</a:t>
            </a:fld>
            <a:endParaRPr lang="en-US" smtClean="0">
              <a:solidFill>
                <a:prstClr val="black"/>
              </a:solidFill>
            </a:endParaRPr>
          </a:p>
        </p:txBody>
      </p:sp>
      <p:sp>
        <p:nvSpPr>
          <p:cNvPr id="24579" name="Rectangle 2"/>
          <p:cNvSpPr>
            <a:spLocks noGrp="1" noChangeArrowheads="1"/>
          </p:cNvSpPr>
          <p:nvPr>
            <p:ph type="title" idx="4294967295"/>
          </p:nvPr>
        </p:nvSpPr>
        <p:spPr>
          <a:xfrm>
            <a:off x="914400" y="0"/>
            <a:ext cx="7321550" cy="609600"/>
          </a:xfrm>
          <a:noFill/>
        </p:spPr>
        <p:txBody>
          <a:bodyPr>
            <a:normAutofit/>
          </a:bodyPr>
          <a:lstStyle/>
          <a:p>
            <a:pPr eaLnBrk="1" hangingPunct="1"/>
            <a:r>
              <a:rPr lang="en-US" sz="3200" b="1" dirty="0" smtClean="0">
                <a:effectLst/>
                <a:latin typeface="Cambria" pitchFamily="18" charset="0"/>
              </a:rPr>
              <a:t>Current Intensity Frontier Facilities</a:t>
            </a:r>
          </a:p>
        </p:txBody>
      </p:sp>
      <p:sp>
        <p:nvSpPr>
          <p:cNvPr id="24580" name="Rectangle 3"/>
          <p:cNvSpPr>
            <a:spLocks noGrp="1" noChangeArrowheads="1"/>
          </p:cNvSpPr>
          <p:nvPr>
            <p:ph type="body" idx="4294967295"/>
          </p:nvPr>
        </p:nvSpPr>
        <p:spPr/>
        <p:txBody>
          <a:bodyPr/>
          <a:lstStyle/>
          <a:p>
            <a:pPr eaLnBrk="1" hangingPunct="1"/>
            <a:endParaRPr lang="en-US" sz="1200" smtClean="0"/>
          </a:p>
        </p:txBody>
      </p:sp>
      <p:grpSp>
        <p:nvGrpSpPr>
          <p:cNvPr id="2" name="Group 4"/>
          <p:cNvGrpSpPr>
            <a:grpSpLocks/>
          </p:cNvGrpSpPr>
          <p:nvPr/>
        </p:nvGrpSpPr>
        <p:grpSpPr bwMode="auto">
          <a:xfrm>
            <a:off x="207963" y="876300"/>
            <a:ext cx="8674100" cy="5799138"/>
            <a:chOff x="0" y="0"/>
            <a:chExt cx="5760" cy="5115"/>
          </a:xfrm>
        </p:grpSpPr>
        <p:pic>
          <p:nvPicPr>
            <p:cNvPr id="24582" name="Picture 5"/>
            <p:cNvPicPr>
              <a:picLocks noChangeAspect="1" noChangeArrowheads="1"/>
            </p:cNvPicPr>
            <p:nvPr/>
          </p:nvPicPr>
          <p:blipFill>
            <a:blip r:embed="rId2" cstate="print"/>
            <a:srcRect/>
            <a:stretch>
              <a:fillRect/>
            </a:stretch>
          </p:blipFill>
          <p:spPr bwMode="auto">
            <a:xfrm>
              <a:off x="0" y="0"/>
              <a:ext cx="5760" cy="5115"/>
            </a:xfrm>
            <a:prstGeom prst="rect">
              <a:avLst/>
            </a:prstGeom>
            <a:noFill/>
            <a:ln w="25400" algn="ctr">
              <a:noFill/>
              <a:miter lim="800000"/>
              <a:headEnd/>
              <a:tailEnd/>
            </a:ln>
          </p:spPr>
        </p:pic>
        <p:sp>
          <p:nvSpPr>
            <p:cNvPr id="24583" name="Text Box 6"/>
            <p:cNvSpPr txBox="1">
              <a:spLocks noChangeArrowheads="1"/>
            </p:cNvSpPr>
            <p:nvPr/>
          </p:nvSpPr>
          <p:spPr bwMode="auto">
            <a:xfrm>
              <a:off x="2544" y="1143"/>
              <a:ext cx="693" cy="512"/>
            </a:xfrm>
            <a:prstGeom prst="rect">
              <a:avLst/>
            </a:prstGeom>
            <a:noFill/>
            <a:ln w="25400" algn="ctr">
              <a:noFill/>
              <a:miter lim="800000"/>
              <a:headEnd/>
              <a:tailEnd/>
            </a:ln>
          </p:spPr>
          <p:txBody>
            <a:bodyPr wrap="none">
              <a:spAutoFit/>
            </a:bodyPr>
            <a:lstStyle/>
            <a:p>
              <a:pPr algn="r" eaLnBrk="1" fontAlgn="auto" hangingPunct="1">
                <a:spcBef>
                  <a:spcPts val="0"/>
                </a:spcBef>
                <a:spcAft>
                  <a:spcPts val="0"/>
                </a:spcAft>
              </a:pPr>
              <a:r>
                <a:rPr lang="en-US" sz="1600" b="0">
                  <a:solidFill>
                    <a:srgbClr val="FF9900"/>
                  </a:solidFill>
                  <a:latin typeface="Calibri"/>
                </a:rPr>
                <a:t>NOvA</a:t>
              </a:r>
            </a:p>
            <a:p>
              <a:pPr algn="r" eaLnBrk="1" fontAlgn="auto" hangingPunct="1">
                <a:spcBef>
                  <a:spcPts val="0"/>
                </a:spcBef>
                <a:spcAft>
                  <a:spcPts val="0"/>
                </a:spcAft>
              </a:pPr>
              <a:r>
                <a:rPr lang="en-US" sz="1600" b="0">
                  <a:solidFill>
                    <a:srgbClr val="FF9900"/>
                  </a:solidFill>
                  <a:latin typeface="Calibri"/>
                </a:rPr>
                <a:t>(off-axis)</a:t>
              </a:r>
            </a:p>
          </p:txBody>
        </p:sp>
        <p:sp>
          <p:nvSpPr>
            <p:cNvPr id="24584" name="Text Box 7"/>
            <p:cNvSpPr txBox="1">
              <a:spLocks noChangeArrowheads="1"/>
            </p:cNvSpPr>
            <p:nvPr/>
          </p:nvSpPr>
          <p:spPr bwMode="auto">
            <a:xfrm>
              <a:off x="133" y="1442"/>
              <a:ext cx="1290" cy="728"/>
            </a:xfrm>
            <a:prstGeom prst="rect">
              <a:avLst/>
            </a:prstGeom>
            <a:noFill/>
            <a:ln w="25400" algn="ctr">
              <a:noFill/>
              <a:miter lim="800000"/>
              <a:headEnd/>
              <a:tailEnd/>
            </a:ln>
          </p:spPr>
          <p:txBody>
            <a:bodyPr wrap="none">
              <a:spAutoFit/>
            </a:bodyPr>
            <a:lstStyle/>
            <a:p>
              <a:pPr algn="ctr" eaLnBrk="1" fontAlgn="auto" hangingPunct="1">
                <a:spcBef>
                  <a:spcPts val="0"/>
                </a:spcBef>
                <a:spcAft>
                  <a:spcPts val="0"/>
                </a:spcAft>
              </a:pPr>
              <a:r>
                <a:rPr lang="en-US" sz="1600" b="0">
                  <a:solidFill>
                    <a:srgbClr val="FF9900"/>
                  </a:solidFill>
                  <a:latin typeface="Calibri"/>
                </a:rPr>
                <a:t>NSF’s proposed</a:t>
              </a:r>
            </a:p>
            <a:p>
              <a:pPr algn="ctr" eaLnBrk="1" fontAlgn="auto" hangingPunct="1">
                <a:spcBef>
                  <a:spcPts val="0"/>
                </a:spcBef>
                <a:spcAft>
                  <a:spcPts val="0"/>
                </a:spcAft>
              </a:pPr>
              <a:r>
                <a:rPr lang="en-US" sz="1600" b="0">
                  <a:solidFill>
                    <a:srgbClr val="FF9900"/>
                  </a:solidFill>
                  <a:latin typeface="Calibri"/>
                </a:rPr>
                <a:t>Underground Lab.</a:t>
              </a:r>
            </a:p>
            <a:p>
              <a:pPr algn="ctr" eaLnBrk="1" fontAlgn="auto" hangingPunct="1">
                <a:spcBef>
                  <a:spcPts val="0"/>
                </a:spcBef>
                <a:spcAft>
                  <a:spcPts val="0"/>
                </a:spcAft>
              </a:pPr>
              <a:r>
                <a:rPr lang="en-US" sz="1600" b="0">
                  <a:solidFill>
                    <a:srgbClr val="FF9900"/>
                  </a:solidFill>
                  <a:latin typeface="Calibri"/>
                </a:rPr>
                <a:t>DUSEL</a:t>
              </a:r>
            </a:p>
          </p:txBody>
        </p:sp>
        <p:sp>
          <p:nvSpPr>
            <p:cNvPr id="24585" name="Oval 8"/>
            <p:cNvSpPr>
              <a:spLocks noChangeArrowheads="1"/>
            </p:cNvSpPr>
            <p:nvPr/>
          </p:nvSpPr>
          <p:spPr bwMode="auto">
            <a:xfrm>
              <a:off x="661" y="1993"/>
              <a:ext cx="56" cy="56"/>
            </a:xfrm>
            <a:prstGeom prst="ellipse">
              <a:avLst/>
            </a:prstGeom>
            <a:solidFill>
              <a:srgbClr val="FF6600"/>
            </a:solidFill>
            <a:ln w="25400" algn="ctr">
              <a:solidFill>
                <a:schemeClr val="tx1"/>
              </a:solidFill>
              <a:round/>
              <a:headEnd/>
              <a:tailEnd/>
            </a:ln>
          </p:spPr>
          <p:txBody>
            <a:bodyPr wrap="none" anchor="ctr"/>
            <a:lstStyle/>
            <a:p>
              <a:pPr algn="ctr" eaLnBrk="1" fontAlgn="auto" hangingPunct="1">
                <a:spcBef>
                  <a:spcPts val="0"/>
                </a:spcBef>
                <a:spcAft>
                  <a:spcPts val="0"/>
                </a:spcAft>
              </a:pPr>
              <a:endParaRPr lang="en-US" sz="1600" b="0">
                <a:solidFill>
                  <a:srgbClr val="FF6600"/>
                </a:solidFill>
                <a:latin typeface="Calibri"/>
              </a:endParaRPr>
            </a:p>
          </p:txBody>
        </p:sp>
        <p:sp>
          <p:nvSpPr>
            <p:cNvPr id="24586" name="Line 9"/>
            <p:cNvSpPr>
              <a:spLocks noChangeShapeType="1"/>
            </p:cNvSpPr>
            <p:nvPr/>
          </p:nvSpPr>
          <p:spPr bwMode="auto">
            <a:xfrm flipH="1" flipV="1">
              <a:off x="3372" y="1368"/>
              <a:ext cx="1656" cy="1644"/>
            </a:xfrm>
            <a:prstGeom prst="line">
              <a:avLst/>
            </a:prstGeom>
            <a:noFill/>
            <a:ln w="28575">
              <a:solidFill>
                <a:schemeClr val="bg1"/>
              </a:solidFill>
              <a:round/>
              <a:headEnd/>
              <a:tailEnd/>
            </a:ln>
          </p:spPr>
          <p:txBody>
            <a:bodyPr wrap="none" anchor="ctr"/>
            <a:lstStyle/>
            <a:p>
              <a:pPr eaLnBrk="1" fontAlgn="auto" hangingPunct="1">
                <a:spcBef>
                  <a:spcPts val="0"/>
                </a:spcBef>
                <a:spcAft>
                  <a:spcPts val="0"/>
                </a:spcAft>
              </a:pPr>
              <a:endParaRPr lang="en-US" b="0">
                <a:solidFill>
                  <a:prstClr val="black"/>
                </a:solidFill>
                <a:latin typeface="Calibri"/>
              </a:endParaRPr>
            </a:p>
          </p:txBody>
        </p:sp>
        <p:sp>
          <p:nvSpPr>
            <p:cNvPr id="24587" name="Line 10"/>
            <p:cNvSpPr>
              <a:spLocks noChangeShapeType="1"/>
            </p:cNvSpPr>
            <p:nvPr/>
          </p:nvSpPr>
          <p:spPr bwMode="auto">
            <a:xfrm flipH="1" flipV="1">
              <a:off x="3253" y="1309"/>
              <a:ext cx="1776" cy="1704"/>
            </a:xfrm>
            <a:prstGeom prst="line">
              <a:avLst/>
            </a:prstGeom>
            <a:noFill/>
            <a:ln w="28575">
              <a:solidFill>
                <a:schemeClr val="bg1"/>
              </a:solidFill>
              <a:round/>
              <a:headEnd/>
              <a:tailEnd/>
            </a:ln>
          </p:spPr>
          <p:txBody>
            <a:bodyPr wrap="none" anchor="ctr"/>
            <a:lstStyle/>
            <a:p>
              <a:pPr eaLnBrk="1" fontAlgn="auto" hangingPunct="1">
                <a:spcBef>
                  <a:spcPts val="0"/>
                </a:spcBef>
                <a:spcAft>
                  <a:spcPts val="0"/>
                </a:spcAft>
              </a:pPr>
              <a:endParaRPr lang="en-US" b="0">
                <a:solidFill>
                  <a:prstClr val="black"/>
                </a:solidFill>
                <a:latin typeface="Calibri"/>
              </a:endParaRPr>
            </a:p>
          </p:txBody>
        </p:sp>
        <p:sp>
          <p:nvSpPr>
            <p:cNvPr id="24588" name="Oval 11"/>
            <p:cNvSpPr>
              <a:spLocks noChangeArrowheads="1"/>
            </p:cNvSpPr>
            <p:nvPr/>
          </p:nvSpPr>
          <p:spPr bwMode="auto">
            <a:xfrm>
              <a:off x="3312" y="1308"/>
              <a:ext cx="56" cy="56"/>
            </a:xfrm>
            <a:prstGeom prst="ellipse">
              <a:avLst/>
            </a:prstGeom>
            <a:solidFill>
              <a:srgbClr val="FF6600"/>
            </a:solidFill>
            <a:ln w="25400" algn="ctr">
              <a:solidFill>
                <a:schemeClr val="tx1"/>
              </a:solidFill>
              <a:round/>
              <a:headEnd/>
              <a:tailEnd/>
            </a:ln>
          </p:spPr>
          <p:txBody>
            <a:bodyPr wrap="none" anchor="ctr"/>
            <a:lstStyle/>
            <a:p>
              <a:pPr algn="ctr" eaLnBrk="1" fontAlgn="auto" hangingPunct="1">
                <a:spcBef>
                  <a:spcPts val="0"/>
                </a:spcBef>
                <a:spcAft>
                  <a:spcPts val="0"/>
                </a:spcAft>
              </a:pPr>
              <a:endParaRPr lang="en-US" sz="1600" b="0">
                <a:solidFill>
                  <a:srgbClr val="FF6600"/>
                </a:solidFill>
                <a:latin typeface="Calibri"/>
              </a:endParaRPr>
            </a:p>
          </p:txBody>
        </p:sp>
        <p:sp>
          <p:nvSpPr>
            <p:cNvPr id="24589" name="Oval 12"/>
            <p:cNvSpPr>
              <a:spLocks noChangeArrowheads="1"/>
            </p:cNvSpPr>
            <p:nvPr/>
          </p:nvSpPr>
          <p:spPr bwMode="auto">
            <a:xfrm>
              <a:off x="3211" y="1267"/>
              <a:ext cx="56" cy="56"/>
            </a:xfrm>
            <a:prstGeom prst="ellipse">
              <a:avLst/>
            </a:prstGeom>
            <a:solidFill>
              <a:srgbClr val="FF6600"/>
            </a:solidFill>
            <a:ln w="25400" algn="ctr">
              <a:solidFill>
                <a:schemeClr val="tx1"/>
              </a:solidFill>
              <a:round/>
              <a:headEnd/>
              <a:tailEnd/>
            </a:ln>
          </p:spPr>
          <p:txBody>
            <a:bodyPr wrap="none" anchor="ctr"/>
            <a:lstStyle/>
            <a:p>
              <a:pPr algn="ctr" eaLnBrk="1" fontAlgn="auto" hangingPunct="1">
                <a:spcBef>
                  <a:spcPts val="0"/>
                </a:spcBef>
                <a:spcAft>
                  <a:spcPts val="0"/>
                </a:spcAft>
              </a:pPr>
              <a:endParaRPr lang="en-US" sz="1600" b="0">
                <a:solidFill>
                  <a:srgbClr val="FF6600"/>
                </a:solidFill>
                <a:latin typeface="Calibri"/>
              </a:endParaRPr>
            </a:p>
          </p:txBody>
        </p:sp>
        <p:sp>
          <p:nvSpPr>
            <p:cNvPr id="24590" name="Oval 13"/>
            <p:cNvSpPr>
              <a:spLocks noChangeArrowheads="1"/>
            </p:cNvSpPr>
            <p:nvPr/>
          </p:nvSpPr>
          <p:spPr bwMode="auto">
            <a:xfrm>
              <a:off x="5030" y="2990"/>
              <a:ext cx="56" cy="56"/>
            </a:xfrm>
            <a:prstGeom prst="ellipse">
              <a:avLst/>
            </a:prstGeom>
            <a:solidFill>
              <a:srgbClr val="FF6600"/>
            </a:solidFill>
            <a:ln w="25400" algn="ctr">
              <a:solidFill>
                <a:schemeClr val="tx1"/>
              </a:solidFill>
              <a:round/>
              <a:headEnd/>
              <a:tailEnd/>
            </a:ln>
          </p:spPr>
          <p:txBody>
            <a:bodyPr wrap="none" anchor="ctr"/>
            <a:lstStyle/>
            <a:p>
              <a:pPr algn="ctr" eaLnBrk="1" fontAlgn="auto" hangingPunct="1">
                <a:spcBef>
                  <a:spcPts val="0"/>
                </a:spcBef>
                <a:spcAft>
                  <a:spcPts val="0"/>
                </a:spcAft>
              </a:pPr>
              <a:endParaRPr lang="en-US" sz="1600" b="0">
                <a:solidFill>
                  <a:srgbClr val="FF6600"/>
                </a:solidFill>
                <a:latin typeface="Calibri"/>
              </a:endParaRPr>
            </a:p>
          </p:txBody>
        </p:sp>
        <p:sp>
          <p:nvSpPr>
            <p:cNvPr id="24591" name="Text Box 14"/>
            <p:cNvSpPr txBox="1">
              <a:spLocks noChangeArrowheads="1"/>
            </p:cNvSpPr>
            <p:nvPr/>
          </p:nvSpPr>
          <p:spPr bwMode="auto">
            <a:xfrm>
              <a:off x="4186" y="2723"/>
              <a:ext cx="1062" cy="729"/>
            </a:xfrm>
            <a:prstGeom prst="rect">
              <a:avLst/>
            </a:prstGeom>
            <a:noFill/>
            <a:ln w="25400" algn="ctr">
              <a:noFill/>
              <a:miter lim="800000"/>
              <a:headEnd/>
              <a:tailEnd/>
            </a:ln>
          </p:spPr>
          <p:txBody>
            <a:bodyPr>
              <a:spAutoFit/>
            </a:bodyPr>
            <a:lstStyle/>
            <a:p>
              <a:pPr algn="ctr" eaLnBrk="1" fontAlgn="auto" hangingPunct="1">
                <a:spcBef>
                  <a:spcPts val="0"/>
                </a:spcBef>
                <a:spcAft>
                  <a:spcPts val="0"/>
                </a:spcAft>
              </a:pPr>
              <a:r>
                <a:rPr lang="en-US" sz="1600" b="0">
                  <a:solidFill>
                    <a:srgbClr val="FFFF00"/>
                  </a:solidFill>
                  <a:latin typeface="Calibri"/>
                </a:rPr>
                <a:t>MiniBooNE</a:t>
              </a:r>
            </a:p>
            <a:p>
              <a:pPr algn="ctr" eaLnBrk="1" fontAlgn="auto" hangingPunct="1">
                <a:spcBef>
                  <a:spcPts val="0"/>
                </a:spcBef>
                <a:spcAft>
                  <a:spcPts val="0"/>
                </a:spcAft>
              </a:pPr>
              <a:r>
                <a:rPr lang="en-US" sz="1600" b="0">
                  <a:solidFill>
                    <a:srgbClr val="FFFF00"/>
                  </a:solidFill>
                  <a:latin typeface="Calibri"/>
                </a:rPr>
                <a:t>SciBooNE</a:t>
              </a:r>
            </a:p>
            <a:p>
              <a:pPr algn="ctr" eaLnBrk="1" fontAlgn="auto" hangingPunct="1">
                <a:spcBef>
                  <a:spcPts val="0"/>
                </a:spcBef>
                <a:spcAft>
                  <a:spcPts val="0"/>
                </a:spcAft>
              </a:pPr>
              <a:r>
                <a:rPr lang="en-US" sz="1600" b="0">
                  <a:solidFill>
                    <a:srgbClr val="FF9900"/>
                  </a:solidFill>
                  <a:latin typeface="Calibri"/>
                </a:rPr>
                <a:t>MINERvA</a:t>
              </a:r>
            </a:p>
          </p:txBody>
        </p:sp>
        <p:sp>
          <p:nvSpPr>
            <p:cNvPr id="24592" name="Text Box 15"/>
            <p:cNvSpPr txBox="1">
              <a:spLocks noChangeArrowheads="1"/>
            </p:cNvSpPr>
            <p:nvPr/>
          </p:nvSpPr>
          <p:spPr bwMode="auto">
            <a:xfrm>
              <a:off x="3346" y="1238"/>
              <a:ext cx="1121" cy="297"/>
            </a:xfrm>
            <a:prstGeom prst="rect">
              <a:avLst/>
            </a:prstGeom>
            <a:noFill/>
            <a:ln w="25400" algn="ctr">
              <a:noFill/>
              <a:miter lim="800000"/>
              <a:headEnd/>
              <a:tailEnd/>
            </a:ln>
          </p:spPr>
          <p:txBody>
            <a:bodyPr wrap="none">
              <a:spAutoFit/>
            </a:bodyPr>
            <a:lstStyle/>
            <a:p>
              <a:pPr eaLnBrk="1" fontAlgn="auto" hangingPunct="1">
                <a:spcBef>
                  <a:spcPts val="0"/>
                </a:spcBef>
                <a:spcAft>
                  <a:spcPts val="0"/>
                </a:spcAft>
              </a:pPr>
              <a:r>
                <a:rPr lang="en-US" sz="1600" b="0">
                  <a:solidFill>
                    <a:srgbClr val="FFFF00"/>
                  </a:solidFill>
                  <a:latin typeface="Calibri"/>
                </a:rPr>
                <a:t>MINOS (on-axis</a:t>
              </a:r>
            </a:p>
          </p:txBody>
        </p:sp>
        <p:sp>
          <p:nvSpPr>
            <p:cNvPr id="24593" name="Text Box 16"/>
            <p:cNvSpPr txBox="1">
              <a:spLocks noChangeArrowheads="1"/>
            </p:cNvSpPr>
            <p:nvPr/>
          </p:nvSpPr>
          <p:spPr bwMode="auto">
            <a:xfrm>
              <a:off x="2091" y="2369"/>
              <a:ext cx="655" cy="297"/>
            </a:xfrm>
            <a:prstGeom prst="rect">
              <a:avLst/>
            </a:prstGeom>
            <a:noFill/>
            <a:ln w="25400" algn="ctr">
              <a:noFill/>
              <a:miter lim="800000"/>
              <a:headEnd/>
              <a:tailEnd/>
            </a:ln>
          </p:spPr>
          <p:txBody>
            <a:bodyPr wrap="none">
              <a:spAutoFit/>
            </a:bodyPr>
            <a:lstStyle/>
            <a:p>
              <a:pPr algn="ctr" eaLnBrk="1" fontAlgn="auto" hangingPunct="1">
                <a:spcBef>
                  <a:spcPts val="0"/>
                </a:spcBef>
                <a:spcAft>
                  <a:spcPts val="0"/>
                </a:spcAft>
              </a:pPr>
              <a:r>
                <a:rPr lang="en-US" sz="1600" b="0">
                  <a:solidFill>
                    <a:srgbClr val="FF9900"/>
                  </a:solidFill>
                  <a:latin typeface="Calibri"/>
                </a:rPr>
                <a:t>1300 km</a:t>
              </a:r>
            </a:p>
          </p:txBody>
        </p:sp>
        <p:sp>
          <p:nvSpPr>
            <p:cNvPr id="24594" name="Text Box 17"/>
            <p:cNvSpPr txBox="1">
              <a:spLocks noChangeArrowheads="1"/>
            </p:cNvSpPr>
            <p:nvPr/>
          </p:nvSpPr>
          <p:spPr bwMode="auto">
            <a:xfrm>
              <a:off x="4046" y="1903"/>
              <a:ext cx="580" cy="297"/>
            </a:xfrm>
            <a:prstGeom prst="rect">
              <a:avLst/>
            </a:prstGeom>
            <a:noFill/>
            <a:ln w="25400" algn="ctr">
              <a:noFill/>
              <a:miter lim="800000"/>
              <a:headEnd/>
              <a:tailEnd/>
            </a:ln>
          </p:spPr>
          <p:txBody>
            <a:bodyPr wrap="none">
              <a:spAutoFit/>
            </a:bodyPr>
            <a:lstStyle/>
            <a:p>
              <a:pPr eaLnBrk="1" fontAlgn="auto" hangingPunct="1">
                <a:spcBef>
                  <a:spcPts val="0"/>
                </a:spcBef>
                <a:spcAft>
                  <a:spcPts val="0"/>
                </a:spcAft>
              </a:pPr>
              <a:r>
                <a:rPr lang="en-US" sz="1600" b="0">
                  <a:solidFill>
                    <a:srgbClr val="FFFF00"/>
                  </a:solidFill>
                  <a:latin typeface="Calibri"/>
                </a:rPr>
                <a:t>735 km</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11</a:t>
            </a:fld>
            <a:endParaRPr lang="en-US"/>
          </a:p>
        </p:txBody>
      </p:sp>
      <p:sp>
        <p:nvSpPr>
          <p:cNvPr id="4" name="Content Placeholder 1"/>
          <p:cNvSpPr txBox="1">
            <a:spLocks/>
          </p:cNvSpPr>
          <p:nvPr/>
        </p:nvSpPr>
        <p:spPr bwMode="auto">
          <a:xfrm>
            <a:off x="107576" y="853035"/>
            <a:ext cx="6053070" cy="5225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marR="0" lvl="0" indent="-168275"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u="none" strike="noStrike" kern="1200" cap="none" spc="0" normalizeH="0" baseline="0" noProof="0" dirty="0" smtClean="0">
                <a:ln>
                  <a:noFill/>
                </a:ln>
                <a:solidFill>
                  <a:schemeClr val="tx1"/>
                </a:solidFill>
                <a:effectLst/>
                <a:uLnTx/>
                <a:uFillTx/>
                <a:latin typeface="+mn-lt"/>
                <a:cs typeface="Arial" pitchFamily="34" charset="0"/>
              </a:rPr>
              <a:t>Neutrinos</a:t>
            </a:r>
            <a:r>
              <a:rPr kumimoji="0" lang="en-US" u="none" strike="noStrike" kern="1200" cap="none" spc="0" normalizeH="0" noProof="0" dirty="0" smtClean="0">
                <a:ln>
                  <a:noFill/>
                </a:ln>
                <a:solidFill>
                  <a:schemeClr val="tx1"/>
                </a:solidFill>
                <a:effectLst/>
                <a:uLnTx/>
                <a:uFillTx/>
                <a:latin typeface="+mn-lt"/>
                <a:cs typeface="Arial" pitchFamily="34" charset="0"/>
              </a:rPr>
              <a:t> from the Main Injector (</a:t>
            </a:r>
            <a:r>
              <a:rPr kumimoji="0" lang="en-US" u="none" strike="noStrike" kern="1200" cap="none" spc="0" normalizeH="0" noProof="0" dirty="0" err="1" smtClean="0">
                <a:ln>
                  <a:noFill/>
                </a:ln>
                <a:solidFill>
                  <a:schemeClr val="tx1"/>
                </a:solidFill>
                <a:effectLst/>
                <a:uLnTx/>
                <a:uFillTx/>
                <a:latin typeface="+mn-lt"/>
                <a:cs typeface="Arial" pitchFamily="34" charset="0"/>
              </a:rPr>
              <a:t>NuMI</a:t>
            </a:r>
            <a:r>
              <a:rPr kumimoji="0" lang="en-US" u="none" strike="noStrike" kern="1200" cap="none" spc="0" normalizeH="0" noProof="0" dirty="0" smtClean="0">
                <a:ln>
                  <a:noFill/>
                </a:ln>
                <a:solidFill>
                  <a:schemeClr val="tx1"/>
                </a:solidFill>
                <a:effectLst/>
                <a:uLnTx/>
                <a:uFillTx/>
                <a:latin typeface="+mn-lt"/>
                <a:cs typeface="Arial" pitchFamily="34" charset="0"/>
              </a:rPr>
              <a:t>)</a:t>
            </a:r>
            <a:r>
              <a:rPr kumimoji="0" lang="en-US" b="0" u="none" strike="noStrike" kern="1200" cap="none" spc="0" normalizeH="0" noProof="0" dirty="0" smtClean="0">
                <a:ln>
                  <a:noFill/>
                </a:ln>
                <a:solidFill>
                  <a:schemeClr val="tx1"/>
                </a:solidFill>
                <a:effectLst/>
                <a:uLnTx/>
                <a:uFillTx/>
                <a:latin typeface="+mn-lt"/>
                <a:cs typeface="Arial" pitchFamily="34" charset="0"/>
              </a:rPr>
              <a:t> is the most intense neutrino </a:t>
            </a:r>
            <a:r>
              <a:rPr kumimoji="0" lang="en-US" b="0" u="none" strike="noStrike" kern="1200" cap="none" spc="0" normalizeH="0" noProof="0" dirty="0" err="1" smtClean="0">
                <a:ln>
                  <a:noFill/>
                </a:ln>
                <a:solidFill>
                  <a:schemeClr val="tx1"/>
                </a:solidFill>
                <a:effectLst/>
                <a:uLnTx/>
                <a:uFillTx/>
                <a:latin typeface="+mn-lt"/>
                <a:cs typeface="Arial" pitchFamily="34" charset="0"/>
              </a:rPr>
              <a:t>beamline</a:t>
            </a:r>
            <a:r>
              <a:rPr kumimoji="0" lang="en-US" b="0" u="none" strike="noStrike" kern="1200" cap="none" spc="0" normalizeH="0" noProof="0" dirty="0" smtClean="0">
                <a:ln>
                  <a:noFill/>
                </a:ln>
                <a:solidFill>
                  <a:schemeClr val="tx1"/>
                </a:solidFill>
                <a:effectLst/>
                <a:uLnTx/>
                <a:uFillTx/>
                <a:latin typeface="+mn-lt"/>
                <a:cs typeface="Arial" pitchFamily="34" charset="0"/>
              </a:rPr>
              <a:t> in the world. </a:t>
            </a:r>
          </a:p>
          <a:p>
            <a:pPr marL="168275" marR="0" lvl="0" indent="-168275"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b="0" u="none" strike="noStrike" kern="1200" cap="none" spc="0" normalizeH="0" noProof="0" dirty="0" smtClean="0">
                <a:ln>
                  <a:noFill/>
                </a:ln>
                <a:solidFill>
                  <a:schemeClr val="tx1"/>
                </a:solidFill>
                <a:effectLst/>
                <a:uLnTx/>
                <a:uFillTx/>
                <a:latin typeface="+mn-lt"/>
                <a:cs typeface="Arial" pitchFamily="34" charset="0"/>
              </a:rPr>
              <a:t>Key future experiments:</a:t>
            </a:r>
          </a:p>
          <a:p>
            <a:pPr marR="0" lvl="0" algn="l" defTabSz="914400" rtl="0" eaLnBrk="0" fontAlgn="base" latinLnBrk="0" hangingPunct="0">
              <a:lnSpc>
                <a:spcPct val="100000"/>
              </a:lnSpc>
              <a:spcBef>
                <a:spcPct val="20000"/>
              </a:spcBef>
              <a:spcAft>
                <a:spcPct val="0"/>
              </a:spcAft>
              <a:buClrTx/>
              <a:buSzTx/>
              <a:tabLst/>
              <a:defRPr/>
            </a:pPr>
            <a:endParaRPr kumimoji="0" lang="en-US" b="0" u="none" strike="noStrike" kern="1200" cap="none" spc="0" normalizeH="0" baseline="0" noProof="0" dirty="0" smtClean="0">
              <a:ln>
                <a:noFill/>
              </a:ln>
              <a:solidFill>
                <a:schemeClr val="tx1"/>
              </a:solidFill>
              <a:effectLst/>
              <a:uLnTx/>
              <a:uFillTx/>
              <a:latin typeface="+mn-lt"/>
              <a:cs typeface="Arial" pitchFamily="34" charset="0"/>
            </a:endParaRPr>
          </a:p>
          <a:p>
            <a:pPr marL="460375" lvl="0" indent="-174625" eaLnBrk="0" hangingPunct="0">
              <a:spcBef>
                <a:spcPts val="0"/>
              </a:spcBef>
              <a:spcAft>
                <a:spcPts val="600"/>
              </a:spcAft>
              <a:buFont typeface="Wingdings" pitchFamily="2" charset="2"/>
              <a:buChar char="§"/>
              <a:defRPr/>
            </a:pPr>
            <a:r>
              <a:rPr lang="en-US" dirty="0" smtClean="0">
                <a:latin typeface="+mn-lt"/>
                <a:cs typeface="Arial" pitchFamily="34" charset="0"/>
              </a:rPr>
              <a:t>NuMI </a:t>
            </a:r>
            <a:r>
              <a:rPr lang="en-US" dirty="0" smtClean="0">
                <a:latin typeface="+mn-lt"/>
                <a:cs typeface="Arial" pitchFamily="34" charset="0"/>
              </a:rPr>
              <a:t>Off-Axis Electron Neutrino Experiment (NOvA)</a:t>
            </a:r>
            <a:r>
              <a:rPr lang="en-US" b="0" dirty="0" smtClean="0">
                <a:latin typeface="+mn-lt"/>
                <a:cs typeface="Arial" pitchFamily="34" charset="0"/>
              </a:rPr>
              <a:t> –NOvA will provide precision measurements of neutrino mixing and will determine the relative masses of neutrinos. Operations are planned to begin in 2013</a:t>
            </a:r>
            <a:r>
              <a:rPr lang="en-US" b="0" dirty="0" smtClean="0">
                <a:latin typeface="+mn-lt"/>
                <a:cs typeface="Arial" pitchFamily="34" charset="0"/>
              </a:rPr>
              <a:t>.</a:t>
            </a:r>
          </a:p>
          <a:p>
            <a:pPr marL="285750" lvl="0" eaLnBrk="0" hangingPunct="0">
              <a:spcBef>
                <a:spcPts val="0"/>
              </a:spcBef>
              <a:spcAft>
                <a:spcPts val="600"/>
              </a:spcAft>
              <a:defRPr/>
            </a:pPr>
            <a:endParaRPr lang="en-US" b="0" dirty="0" smtClean="0">
              <a:latin typeface="+mn-lt"/>
              <a:cs typeface="Arial" pitchFamily="34" charset="0"/>
            </a:endParaRPr>
          </a:p>
          <a:p>
            <a:pPr marL="460375" lvl="0" indent="-174625" eaLnBrk="0" hangingPunct="0">
              <a:spcBef>
                <a:spcPts val="0"/>
              </a:spcBef>
              <a:spcAft>
                <a:spcPts val="600"/>
              </a:spcAft>
              <a:buFont typeface="Wingdings" pitchFamily="2" charset="2"/>
              <a:buChar char="§"/>
              <a:defRPr/>
            </a:pPr>
            <a:r>
              <a:rPr lang="en-US" dirty="0" smtClean="0">
                <a:latin typeface="+mn-lt"/>
                <a:cs typeface="Arial" pitchFamily="34" charset="0"/>
              </a:rPr>
              <a:t>Long Baseline Neutrino Experiment (LBNE)</a:t>
            </a:r>
            <a:r>
              <a:rPr lang="en-US" b="0" dirty="0" smtClean="0">
                <a:latin typeface="+mn-lt"/>
                <a:cs typeface="Arial" pitchFamily="34" charset="0"/>
              </a:rPr>
              <a:t> – Like </a:t>
            </a:r>
            <a:r>
              <a:rPr lang="en-US" b="0" dirty="0" err="1" smtClean="0">
                <a:latin typeface="+mn-lt"/>
                <a:cs typeface="Arial" pitchFamily="34" charset="0"/>
              </a:rPr>
              <a:t>NOvA</a:t>
            </a:r>
            <a:r>
              <a:rPr lang="en-US" b="0" dirty="0" smtClean="0">
                <a:latin typeface="+mn-lt"/>
                <a:cs typeface="Arial" pitchFamily="34" charset="0"/>
              </a:rPr>
              <a:t>, the specific design will be determined by the results of currently active experiments.  LBNE should be sensitive to differences between neutrinos and antineutrinos to test our assumptions about the symmetries between matter and antimatter and will deliver more precise measurements of neutrino mixing.  </a:t>
            </a:r>
          </a:p>
        </p:txBody>
      </p:sp>
      <p:pic>
        <p:nvPicPr>
          <p:cNvPr id="5" name="Picture 4" descr="NuMI_Horn-art-FNAL-7.tif"/>
          <p:cNvPicPr>
            <a:picLocks noChangeAspect="1"/>
          </p:cNvPicPr>
          <p:nvPr/>
        </p:nvPicPr>
        <p:blipFill>
          <a:blip r:embed="rId2" cstate="print"/>
          <a:stretch>
            <a:fillRect/>
          </a:stretch>
        </p:blipFill>
        <p:spPr>
          <a:xfrm>
            <a:off x="6657797" y="4083455"/>
            <a:ext cx="2265351" cy="1476093"/>
          </a:xfrm>
          <a:prstGeom prst="rect">
            <a:avLst/>
          </a:prstGeom>
          <a:ln w="12700">
            <a:solidFill>
              <a:schemeClr val="tx1"/>
            </a:solidFill>
          </a:ln>
        </p:spPr>
      </p:pic>
      <p:pic>
        <p:nvPicPr>
          <p:cNvPr id="6" name="Picture 5" descr="numi-beamline-map-large.jpg"/>
          <p:cNvPicPr>
            <a:picLocks noChangeAspect="1"/>
          </p:cNvPicPr>
          <p:nvPr/>
        </p:nvPicPr>
        <p:blipFill>
          <a:blip r:embed="rId3" cstate="print"/>
          <a:stretch>
            <a:fillRect/>
          </a:stretch>
        </p:blipFill>
        <p:spPr>
          <a:xfrm>
            <a:off x="6656473" y="1228485"/>
            <a:ext cx="2267998" cy="2267998"/>
          </a:xfrm>
          <a:prstGeom prst="rect">
            <a:avLst/>
          </a:prstGeom>
          <a:ln w="12700">
            <a:solidFill>
              <a:schemeClr val="tx1"/>
            </a:solidFill>
          </a:ln>
        </p:spPr>
      </p:pic>
      <p:sp>
        <p:nvSpPr>
          <p:cNvPr id="7" name="Title 2"/>
          <p:cNvSpPr txBox="1">
            <a:spLocks/>
          </p:cNvSpPr>
          <p:nvPr/>
        </p:nvSpPr>
        <p:spPr bwMode="auto">
          <a:xfrm>
            <a:off x="0" y="0"/>
            <a:ext cx="91440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3200" i="0" u="none" strike="noStrike" kern="1200" cap="none" spc="0" normalizeH="0" baseline="0" noProof="0" dirty="0" smtClean="0">
                <a:ln>
                  <a:noFill/>
                </a:ln>
                <a:solidFill>
                  <a:srgbClr val="106636"/>
                </a:solidFill>
                <a:effectLst/>
                <a:uLnTx/>
                <a:uFillTx/>
                <a:latin typeface="Cambria" pitchFamily="18" charset="0"/>
                <a:ea typeface="+mj-ea"/>
                <a:cs typeface="Arial" pitchFamily="34" charset="0"/>
              </a:rPr>
              <a:t>The Neutrino Physics Program</a:t>
            </a:r>
            <a:endParaRPr kumimoji="0" lang="en-US" sz="3200" i="0" u="none" strike="noStrike" kern="1200" cap="none" spc="0" normalizeH="0" baseline="0" noProof="0" dirty="0">
              <a:ln>
                <a:noFill/>
              </a:ln>
              <a:solidFill>
                <a:srgbClr val="106636"/>
              </a:solidFill>
              <a:effectLst/>
              <a:uLnTx/>
              <a:uFillTx/>
              <a:latin typeface="Cambria" pitchFamily="18" charset="0"/>
              <a:ea typeface="+mj-ea"/>
              <a:cs typeface="Arial" pitchFamily="34" charset="0"/>
            </a:endParaRPr>
          </a:p>
        </p:txBody>
      </p:sp>
      <p:sp>
        <p:nvSpPr>
          <p:cNvPr id="8" name="TextBox 7"/>
          <p:cNvSpPr txBox="1"/>
          <p:nvPr/>
        </p:nvSpPr>
        <p:spPr>
          <a:xfrm>
            <a:off x="6898219" y="5560981"/>
            <a:ext cx="1967790" cy="430887"/>
          </a:xfrm>
          <a:prstGeom prst="rect">
            <a:avLst/>
          </a:prstGeom>
          <a:noFill/>
        </p:spPr>
        <p:txBody>
          <a:bodyPr wrap="square" rtlCol="0">
            <a:spAutoFit/>
          </a:bodyPr>
          <a:lstStyle/>
          <a:p>
            <a:r>
              <a:rPr lang="en-US" sz="1100" dirty="0" smtClean="0"/>
              <a:t>The </a:t>
            </a:r>
            <a:r>
              <a:rPr lang="en-US" sz="1100" dirty="0" err="1" smtClean="0"/>
              <a:t>NuMI</a:t>
            </a:r>
            <a:r>
              <a:rPr lang="en-US" sz="1100" dirty="0" smtClean="0"/>
              <a:t> horn, part of the neutrino sources</a:t>
            </a:r>
            <a:endParaRPr lang="en-US" sz="1100" dirty="0"/>
          </a:p>
        </p:txBody>
      </p:sp>
      <p:sp>
        <p:nvSpPr>
          <p:cNvPr id="9" name="TextBox 8"/>
          <p:cNvSpPr txBox="1"/>
          <p:nvPr/>
        </p:nvSpPr>
        <p:spPr>
          <a:xfrm>
            <a:off x="6879115" y="3477729"/>
            <a:ext cx="2023479" cy="430887"/>
          </a:xfrm>
          <a:prstGeom prst="rect">
            <a:avLst/>
          </a:prstGeom>
          <a:noFill/>
        </p:spPr>
        <p:txBody>
          <a:bodyPr wrap="square" rtlCol="0">
            <a:spAutoFit/>
          </a:bodyPr>
          <a:lstStyle/>
          <a:p>
            <a:r>
              <a:rPr lang="en-US" sz="1100" dirty="0" smtClean="0"/>
              <a:t>The trajectory of the </a:t>
            </a:r>
            <a:r>
              <a:rPr lang="en-US" sz="1100" dirty="0" err="1" smtClean="0"/>
              <a:t>NuMI</a:t>
            </a:r>
            <a:r>
              <a:rPr lang="en-US" sz="1100" dirty="0" smtClean="0"/>
              <a:t> beam and far detectors</a:t>
            </a:r>
            <a:endParaRPr lang="en-US" sz="11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aya-bay.jpg"/>
          <p:cNvPicPr>
            <a:picLocks noChangeAspect="1"/>
          </p:cNvPicPr>
          <p:nvPr/>
        </p:nvPicPr>
        <p:blipFill>
          <a:blip r:embed="rId2" cstate="print"/>
          <a:srcRect/>
          <a:stretch>
            <a:fillRect/>
          </a:stretch>
        </p:blipFill>
        <p:spPr bwMode="auto">
          <a:xfrm>
            <a:off x="1219200" y="838200"/>
            <a:ext cx="7086600" cy="5314950"/>
          </a:xfrm>
          <a:prstGeom prst="rect">
            <a:avLst/>
          </a:prstGeom>
          <a:noFill/>
          <a:ln w="9525">
            <a:noFill/>
            <a:miter lim="800000"/>
            <a:headEnd/>
            <a:tailEnd/>
          </a:ln>
        </p:spPr>
      </p:pic>
      <p:sp>
        <p:nvSpPr>
          <p:cNvPr id="5" name="Slide Number Placeholder 4"/>
          <p:cNvSpPr>
            <a:spLocks noGrp="1"/>
          </p:cNvSpPr>
          <p:nvPr>
            <p:ph type="sldNum" sz="quarter" idx="4294967295"/>
          </p:nvPr>
        </p:nvSpPr>
        <p:spPr>
          <a:xfrm>
            <a:off x="8001000" y="6459441"/>
            <a:ext cx="1143000" cy="365125"/>
          </a:xfrm>
          <a:prstGeom prst="rect">
            <a:avLst/>
          </a:prstGeom>
        </p:spPr>
        <p:txBody>
          <a:bodyPr/>
          <a:lstStyle/>
          <a:p>
            <a:pPr>
              <a:defRPr/>
            </a:pPr>
            <a:endParaRPr lang="en-US" sz="1400" dirty="0">
              <a:latin typeface="Calibri" pitchFamily="34" charset="0"/>
            </a:endParaRPr>
          </a:p>
        </p:txBody>
      </p:sp>
      <p:sp>
        <p:nvSpPr>
          <p:cNvPr id="21509" name="Title 1"/>
          <p:cNvSpPr>
            <a:spLocks noGrp="1"/>
          </p:cNvSpPr>
          <p:nvPr>
            <p:ph type="title" idx="4294967295"/>
          </p:nvPr>
        </p:nvSpPr>
        <p:spPr>
          <a:xfrm>
            <a:off x="381000" y="0"/>
            <a:ext cx="8763000" cy="685800"/>
          </a:xfrm>
        </p:spPr>
        <p:txBody>
          <a:bodyPr>
            <a:noAutofit/>
          </a:bodyPr>
          <a:lstStyle/>
          <a:p>
            <a:r>
              <a:rPr lang="en-US" sz="3200" b="1" dirty="0" smtClean="0">
                <a:solidFill>
                  <a:srgbClr val="285C00"/>
                </a:solidFill>
                <a:latin typeface="Cambria" pitchFamily="18" charset="0"/>
              </a:rPr>
              <a:t>Reactor Neutrino Detector at </a:t>
            </a:r>
            <a:r>
              <a:rPr lang="en-US" sz="3200" b="1" dirty="0" err="1" smtClean="0">
                <a:solidFill>
                  <a:srgbClr val="285C00"/>
                </a:solidFill>
                <a:latin typeface="Cambria" pitchFamily="18" charset="0"/>
              </a:rPr>
              <a:t>Daya</a:t>
            </a:r>
            <a:r>
              <a:rPr lang="en-US" sz="3200" b="1" dirty="0" smtClean="0">
                <a:solidFill>
                  <a:srgbClr val="285C00"/>
                </a:solidFill>
                <a:latin typeface="Cambria" pitchFamily="18" charset="0"/>
              </a:rPr>
              <a:t> Bay</a:t>
            </a:r>
            <a:endParaRPr lang="en-US" sz="3200" b="1" dirty="0" smtClean="0">
              <a:solidFill>
                <a:schemeClr val="tx1"/>
              </a:solidFill>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The Office of Science charged a review to examine cost-effective options to do underground science.</a:t>
            </a:r>
          </a:p>
          <a:p>
            <a:r>
              <a:rPr lang="en-US" sz="2000" dirty="0" smtClean="0"/>
              <a:t>Report was delivered in June 2011. Main findings relative to LBNE:</a:t>
            </a:r>
          </a:p>
          <a:p>
            <a:pPr lvl="1"/>
            <a:r>
              <a:rPr lang="en-US" sz="1800" dirty="0" smtClean="0"/>
              <a:t>Cost estimates need more work.</a:t>
            </a:r>
          </a:p>
          <a:p>
            <a:pPr lvl="1"/>
            <a:r>
              <a:rPr lang="en-US" sz="1800" dirty="0" smtClean="0"/>
              <a:t>Making a technology choice should be done soon to reduce costs of developing two technologies.</a:t>
            </a:r>
          </a:p>
          <a:p>
            <a:r>
              <a:rPr lang="en-US" sz="2000" dirty="0" smtClean="0"/>
              <a:t>Project team was charged to develop a technology choice and refine the cost estimates.</a:t>
            </a:r>
          </a:p>
          <a:p>
            <a:pPr lvl="1"/>
            <a:r>
              <a:rPr lang="en-US" sz="1800" dirty="0" smtClean="0"/>
              <a:t>The project team has recommended a technology.</a:t>
            </a:r>
          </a:p>
          <a:p>
            <a:pPr lvl="1"/>
            <a:r>
              <a:rPr lang="en-US" sz="1800" dirty="0" err="1" smtClean="0"/>
              <a:t>Fermilab</a:t>
            </a:r>
            <a:r>
              <a:rPr lang="en-US" sz="1800" dirty="0" smtClean="0"/>
              <a:t> and DOE concurred with that recommendation</a:t>
            </a:r>
            <a:r>
              <a:rPr lang="en-US" dirty="0" smtClean="0"/>
              <a:t>.  </a:t>
            </a:r>
            <a:endParaRPr lang="en-US" sz="1800" dirty="0" smtClean="0"/>
          </a:p>
          <a:p>
            <a:r>
              <a:rPr lang="en-US" sz="2000" dirty="0" smtClean="0"/>
              <a:t>Currently asking </a:t>
            </a:r>
            <a:r>
              <a:rPr lang="en-US" sz="2000" dirty="0" err="1" smtClean="0"/>
              <a:t>Fermilab</a:t>
            </a:r>
            <a:r>
              <a:rPr lang="en-US" sz="2000" dirty="0" smtClean="0"/>
              <a:t> to examine phased/staged options</a:t>
            </a:r>
          </a:p>
          <a:p>
            <a:pPr lvl="1"/>
            <a:r>
              <a:rPr lang="en-US" sz="1800" b="1" dirty="0" smtClean="0">
                <a:solidFill>
                  <a:schemeClr val="accent3">
                    <a:lumMod val="75000"/>
                  </a:schemeClr>
                </a:solidFill>
              </a:rPr>
              <a:t>Explore alternatives to achieve a significant fraction of the science goals of LBNE in a different configuration with significantly reduced cost</a:t>
            </a:r>
            <a:r>
              <a:rPr lang="en-US" sz="1800" b="1" dirty="0" smtClean="0">
                <a:solidFill>
                  <a:schemeClr val="accent3">
                    <a:lumMod val="75000"/>
                  </a:schemeClr>
                </a:solidFill>
              </a:rPr>
              <a:t>.</a:t>
            </a:r>
          </a:p>
          <a:p>
            <a:pPr lvl="1"/>
            <a:r>
              <a:rPr lang="en-US" sz="1800" b="1" dirty="0" smtClean="0">
                <a:solidFill>
                  <a:schemeClr val="accent3">
                    <a:lumMod val="75000"/>
                  </a:schemeClr>
                </a:solidFill>
              </a:rPr>
              <a:t>Workshop on options was held in April at Fermilab.</a:t>
            </a:r>
            <a:endParaRPr lang="en-US" sz="1800" b="1" dirty="0">
              <a:solidFill>
                <a:schemeClr val="accent3">
                  <a:lumMod val="75000"/>
                </a:schemeClr>
              </a:solidFill>
            </a:endParaRPr>
          </a:p>
          <a:p>
            <a:pPr lvl="1"/>
            <a:r>
              <a:rPr lang="en-US" sz="1800" b="1" dirty="0" smtClean="0">
                <a:solidFill>
                  <a:schemeClr val="accent3">
                    <a:lumMod val="75000"/>
                  </a:schemeClr>
                </a:solidFill>
              </a:rPr>
              <a:t>Report due from the lab </a:t>
            </a:r>
            <a:r>
              <a:rPr lang="en-US" sz="1800" b="1" dirty="0" smtClean="0">
                <a:solidFill>
                  <a:schemeClr val="accent3">
                    <a:lumMod val="75000"/>
                  </a:schemeClr>
                </a:solidFill>
              </a:rPr>
              <a:t>by July 1. </a:t>
            </a:r>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b="1" dirty="0" smtClean="0">
                <a:latin typeface="Cambria" pitchFamily="18" charset="0"/>
              </a:rPr>
              <a:t>Priorities : LBNE Decisions</a:t>
            </a:r>
            <a:endParaRPr lang="en-US" b="1" dirty="0">
              <a:latin typeface="Cambria" pitchFamily="18" charset="0"/>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6"/>
          <p:cNvSpPr>
            <a:spLocks noGrp="1" noChangeArrowheads="1"/>
          </p:cNvSpPr>
          <p:nvPr>
            <p:ph type="ftr" sz="quarter" idx="10"/>
          </p:nvPr>
        </p:nvSpPr>
        <p:spPr>
          <a:noFill/>
        </p:spPr>
        <p:txBody>
          <a:bodyPr/>
          <a:lstStyle/>
          <a:p>
            <a:endParaRPr lang="en-US" dirty="0" smtClean="0"/>
          </a:p>
        </p:txBody>
      </p:sp>
      <p:sp>
        <p:nvSpPr>
          <p:cNvPr id="73730" name="Slide Number Placeholder 3"/>
          <p:cNvSpPr>
            <a:spLocks noGrp="1"/>
          </p:cNvSpPr>
          <p:nvPr>
            <p:ph type="sldNum" sz="quarter" idx="11"/>
          </p:nvPr>
        </p:nvSpPr>
        <p:spPr>
          <a:noFill/>
        </p:spPr>
        <p:txBody>
          <a:bodyPr/>
          <a:lstStyle/>
          <a:p>
            <a:fld id="{09EB34A9-704C-4C8D-BB53-5C3C3A749D18}" type="slidenum">
              <a:rPr lang="en-US" smtClean="0"/>
              <a:pPr/>
              <a:t>14</a:t>
            </a:fld>
            <a:endParaRPr lang="en-US" smtClean="0"/>
          </a:p>
        </p:txBody>
      </p:sp>
      <p:pic>
        <p:nvPicPr>
          <p:cNvPr id="73731" name="Picture 3" descr="Screen shot 2011-12-12 at 11.25.21 AM   Dec 12.png"/>
          <p:cNvPicPr>
            <a:picLocks noChangeAspect="1"/>
          </p:cNvPicPr>
          <p:nvPr/>
        </p:nvPicPr>
        <p:blipFill>
          <a:blip r:embed="rId2" cstate="print"/>
          <a:srcRect/>
          <a:stretch>
            <a:fillRect/>
          </a:stretch>
        </p:blipFill>
        <p:spPr bwMode="auto">
          <a:xfrm>
            <a:off x="2027238" y="552450"/>
            <a:ext cx="5268912" cy="5988050"/>
          </a:xfrm>
          <a:prstGeom prst="rect">
            <a:avLst/>
          </a:prstGeom>
          <a:noFill/>
          <a:ln w="9525">
            <a:noFill/>
            <a:miter lim="800000"/>
            <a:headEnd/>
            <a:tailEnd/>
          </a:ln>
        </p:spPr>
      </p:pic>
      <p:sp>
        <p:nvSpPr>
          <p:cNvPr id="73732" name="TextBox 4"/>
          <p:cNvSpPr txBox="1">
            <a:spLocks noChangeArrowheads="1"/>
          </p:cNvSpPr>
          <p:nvPr/>
        </p:nvSpPr>
        <p:spPr bwMode="auto">
          <a:xfrm>
            <a:off x="1524000" y="0"/>
            <a:ext cx="6737350" cy="519113"/>
          </a:xfrm>
          <a:prstGeom prst="rect">
            <a:avLst/>
          </a:prstGeom>
          <a:noFill/>
          <a:ln w="9525">
            <a:noFill/>
            <a:miter lim="800000"/>
            <a:headEnd/>
            <a:tailEnd/>
          </a:ln>
        </p:spPr>
        <p:txBody>
          <a:bodyPr wrap="none">
            <a:spAutoFit/>
          </a:bodyPr>
          <a:lstStyle/>
          <a:p>
            <a:pPr defTabSz="457200"/>
            <a:r>
              <a:rPr lang="en-US" sz="2800"/>
              <a:t>Overview of Common Recycler Upgrades</a:t>
            </a:r>
          </a:p>
        </p:txBody>
      </p:sp>
      <p:pic>
        <p:nvPicPr>
          <p:cNvPr id="73733" name="Picture 5" descr="Screen shot 2011-11-15 at 10.26.38 AM   Nov 15.png"/>
          <p:cNvPicPr>
            <a:picLocks noChangeAspect="1"/>
          </p:cNvPicPr>
          <p:nvPr/>
        </p:nvPicPr>
        <p:blipFill>
          <a:blip r:embed="rId3" cstate="print"/>
          <a:srcRect/>
          <a:stretch>
            <a:fillRect/>
          </a:stretch>
        </p:blipFill>
        <p:spPr bwMode="auto">
          <a:xfrm>
            <a:off x="6029325" y="1155700"/>
            <a:ext cx="906463" cy="796925"/>
          </a:xfrm>
          <a:prstGeom prst="rect">
            <a:avLst/>
          </a:prstGeom>
          <a:noFill/>
          <a:ln w="19050">
            <a:solidFill>
              <a:srgbClr val="FFFF00"/>
            </a:solidFill>
            <a:miter lim="800000"/>
            <a:headEnd/>
            <a:tailEnd/>
          </a:ln>
        </p:spPr>
      </p:pic>
      <p:sp>
        <p:nvSpPr>
          <p:cNvPr id="73734" name="TextBox 6"/>
          <p:cNvSpPr txBox="1">
            <a:spLocks noChangeArrowheads="1"/>
          </p:cNvSpPr>
          <p:nvPr/>
        </p:nvSpPr>
        <p:spPr bwMode="auto">
          <a:xfrm>
            <a:off x="7480300" y="1831975"/>
            <a:ext cx="1663700" cy="830263"/>
          </a:xfrm>
          <a:prstGeom prst="rect">
            <a:avLst/>
          </a:prstGeom>
          <a:noFill/>
          <a:ln w="9525">
            <a:noFill/>
            <a:miter lim="800000"/>
            <a:headEnd/>
            <a:tailEnd/>
          </a:ln>
        </p:spPr>
        <p:txBody>
          <a:bodyPr>
            <a:spAutoFit/>
          </a:bodyPr>
          <a:lstStyle/>
          <a:p>
            <a:pPr defTabSz="457200"/>
            <a:r>
              <a:rPr lang="en-US" sz="1200">
                <a:latin typeface="Calibri" pitchFamily="34" charset="0"/>
              </a:rPr>
              <a:t>New 2.5 MHz RF system using recycled MI RF.  Required by Mu2e and g-2.</a:t>
            </a:r>
          </a:p>
        </p:txBody>
      </p:sp>
      <p:cxnSp>
        <p:nvCxnSpPr>
          <p:cNvPr id="8" name="Straight Connector 7"/>
          <p:cNvCxnSpPr/>
          <p:nvPr/>
        </p:nvCxnSpPr>
        <p:spPr>
          <a:xfrm rot="10800000">
            <a:off x="6935788" y="1606550"/>
            <a:ext cx="544512" cy="346075"/>
          </a:xfrm>
          <a:prstGeom prst="line">
            <a:avLst/>
          </a:prstGeom>
          <a:ln>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pic>
        <p:nvPicPr>
          <p:cNvPr id="73736" name="Picture 9"/>
          <p:cNvPicPr>
            <a:picLocks noChangeAspect="1"/>
          </p:cNvPicPr>
          <p:nvPr/>
        </p:nvPicPr>
        <p:blipFill>
          <a:blip r:embed="rId4" cstate="print"/>
          <a:srcRect/>
          <a:stretch>
            <a:fillRect/>
          </a:stretch>
        </p:blipFill>
        <p:spPr bwMode="auto">
          <a:xfrm>
            <a:off x="2622550" y="1898650"/>
            <a:ext cx="1147763" cy="763588"/>
          </a:xfrm>
          <a:prstGeom prst="rect">
            <a:avLst/>
          </a:prstGeom>
          <a:noFill/>
          <a:ln w="19050">
            <a:solidFill>
              <a:srgbClr val="FFFF00"/>
            </a:solidFill>
            <a:miter lim="800000"/>
            <a:headEnd/>
            <a:tailEnd/>
          </a:ln>
        </p:spPr>
      </p:pic>
      <p:sp>
        <p:nvSpPr>
          <p:cNvPr id="73737" name="TextBox 11"/>
          <p:cNvSpPr txBox="1">
            <a:spLocks noChangeArrowheads="1"/>
          </p:cNvSpPr>
          <p:nvPr/>
        </p:nvSpPr>
        <p:spPr bwMode="auto">
          <a:xfrm>
            <a:off x="146050" y="1311275"/>
            <a:ext cx="1581150" cy="1384300"/>
          </a:xfrm>
          <a:prstGeom prst="rect">
            <a:avLst/>
          </a:prstGeom>
          <a:noFill/>
          <a:ln w="9525">
            <a:noFill/>
            <a:miter lim="800000"/>
            <a:headEnd/>
            <a:tailEnd/>
          </a:ln>
        </p:spPr>
        <p:txBody>
          <a:bodyPr>
            <a:spAutoFit/>
          </a:bodyPr>
          <a:lstStyle/>
          <a:p>
            <a:pPr defTabSz="457200"/>
            <a:r>
              <a:rPr lang="en-US" sz="1200">
                <a:latin typeface="Calibri" pitchFamily="34" charset="0"/>
              </a:rPr>
              <a:t>Extraction kicker required by Mu2e and g-2 – Significantly cheaper due to relaxed requirements associated with fewer Booster Batches.</a:t>
            </a:r>
          </a:p>
        </p:txBody>
      </p:sp>
      <p:cxnSp>
        <p:nvCxnSpPr>
          <p:cNvPr id="13" name="Straight Connector 12"/>
          <p:cNvCxnSpPr/>
          <p:nvPr/>
        </p:nvCxnSpPr>
        <p:spPr>
          <a:xfrm flipV="1">
            <a:off x="1587500" y="2762250"/>
            <a:ext cx="725488" cy="433388"/>
          </a:xfrm>
          <a:prstGeom prst="line">
            <a:avLst/>
          </a:prstGeom>
          <a:ln>
            <a:solidFill>
              <a:srgbClr val="FFFF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0" idx="1"/>
          </p:cNvCxnSpPr>
          <p:nvPr/>
        </p:nvCxnSpPr>
        <p:spPr>
          <a:xfrm>
            <a:off x="1587500" y="1498600"/>
            <a:ext cx="1035050" cy="782638"/>
          </a:xfrm>
          <a:prstGeom prst="line">
            <a:avLst/>
          </a:prstGeom>
          <a:ln>
            <a:solidFill>
              <a:srgbClr val="FFFF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73740" name="TextBox 14"/>
          <p:cNvSpPr txBox="1">
            <a:spLocks noChangeArrowheads="1"/>
          </p:cNvSpPr>
          <p:nvPr/>
        </p:nvSpPr>
        <p:spPr bwMode="auto">
          <a:xfrm>
            <a:off x="146050" y="3067050"/>
            <a:ext cx="1581150" cy="830263"/>
          </a:xfrm>
          <a:prstGeom prst="rect">
            <a:avLst/>
          </a:prstGeom>
          <a:noFill/>
          <a:ln w="9525">
            <a:noFill/>
            <a:miter lim="800000"/>
            <a:headEnd/>
            <a:tailEnd/>
          </a:ln>
        </p:spPr>
        <p:txBody>
          <a:bodyPr>
            <a:spAutoFit/>
          </a:bodyPr>
          <a:lstStyle/>
          <a:p>
            <a:pPr defTabSz="457200"/>
            <a:r>
              <a:rPr lang="en-US" sz="1200">
                <a:latin typeface="Calibri" pitchFamily="34" charset="0"/>
              </a:rPr>
              <a:t>Extension of existing building at MI-52 for extraction kicker power supplies.</a:t>
            </a:r>
          </a:p>
        </p:txBody>
      </p:sp>
      <p:sp>
        <p:nvSpPr>
          <p:cNvPr id="73741" name="TextBox 25"/>
          <p:cNvSpPr txBox="1">
            <a:spLocks noChangeArrowheads="1"/>
          </p:cNvSpPr>
          <p:nvPr/>
        </p:nvSpPr>
        <p:spPr bwMode="auto">
          <a:xfrm>
            <a:off x="146050" y="4279900"/>
            <a:ext cx="1441450" cy="646113"/>
          </a:xfrm>
          <a:prstGeom prst="rect">
            <a:avLst/>
          </a:prstGeom>
          <a:noFill/>
          <a:ln w="9525">
            <a:noFill/>
            <a:miter lim="800000"/>
            <a:headEnd/>
            <a:tailEnd/>
          </a:ln>
        </p:spPr>
        <p:txBody>
          <a:bodyPr>
            <a:spAutoFit/>
          </a:bodyPr>
          <a:lstStyle/>
          <a:p>
            <a:pPr defTabSz="457200"/>
            <a:r>
              <a:rPr lang="en-US" sz="1200">
                <a:latin typeface="Calibri" pitchFamily="34" charset="0"/>
              </a:rPr>
              <a:t>Recycler Ring to P1 connection in existing enclosure</a:t>
            </a:r>
          </a:p>
        </p:txBody>
      </p:sp>
      <p:cxnSp>
        <p:nvCxnSpPr>
          <p:cNvPr id="29" name="Straight Connector 28"/>
          <p:cNvCxnSpPr/>
          <p:nvPr/>
        </p:nvCxnSpPr>
        <p:spPr>
          <a:xfrm rot="5400000">
            <a:off x="1333500" y="3073400"/>
            <a:ext cx="1397000" cy="1181100"/>
          </a:xfrm>
          <a:prstGeom prst="line">
            <a:avLst/>
          </a:prstGeom>
          <a:ln>
            <a:solidFill>
              <a:srgbClr val="FFFF00"/>
            </a:solidFill>
            <a:headEnd type="stealth" w="lg" len="lg"/>
          </a:ln>
        </p:spPr>
        <p:style>
          <a:lnRef idx="2">
            <a:schemeClr val="accent1"/>
          </a:lnRef>
          <a:fillRef idx="0">
            <a:schemeClr val="accent1"/>
          </a:fillRef>
          <a:effectRef idx="1">
            <a:schemeClr val="accent1"/>
          </a:effectRef>
          <a:fontRef idx="minor">
            <a:schemeClr val="tx1"/>
          </a:fontRef>
        </p:style>
      </p:cxnSp>
      <p:sp>
        <p:nvSpPr>
          <p:cNvPr id="73743" name="Freeform 27"/>
          <p:cNvSpPr>
            <a:spLocks/>
          </p:cNvSpPr>
          <p:nvPr/>
        </p:nvSpPr>
        <p:spPr bwMode="auto">
          <a:xfrm>
            <a:off x="2362200" y="2438400"/>
            <a:ext cx="3276600" cy="1219200"/>
          </a:xfrm>
          <a:custGeom>
            <a:avLst/>
            <a:gdLst>
              <a:gd name="T0" fmla="*/ 0 w 2814419"/>
              <a:gd name="T1" fmla="*/ 0 h 905819"/>
              <a:gd name="T2" fmla="*/ 666794 w 2814419"/>
              <a:gd name="T3" fmla="*/ 538939 h 905819"/>
              <a:gd name="T4" fmla="*/ 1380109 w 2814419"/>
              <a:gd name="T5" fmla="*/ 1264432 h 905819"/>
              <a:gd name="T6" fmla="*/ 2201972 w 2814419"/>
              <a:gd name="T7" fmla="*/ 1596088 h 905819"/>
              <a:gd name="T8" fmla="*/ 3039339 w 2814419"/>
              <a:gd name="T9" fmla="*/ 1533903 h 905819"/>
              <a:gd name="T10" fmla="*/ 3814681 w 2814419"/>
              <a:gd name="T11" fmla="*/ 1285162 h 905819"/>
              <a:gd name="T12" fmla="*/ 3814681 w 2814419"/>
              <a:gd name="T13" fmla="*/ 1285162 h 905819"/>
              <a:gd name="T14" fmla="*/ 3814681 w 2814419"/>
              <a:gd name="T15" fmla="*/ 1285162 h 905819"/>
              <a:gd name="T16" fmla="*/ 3814681 w 2814419"/>
              <a:gd name="T17" fmla="*/ 1285162 h 905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14419"/>
              <a:gd name="T28" fmla="*/ 0 h 905819"/>
              <a:gd name="T29" fmla="*/ 2814419 w 2814419"/>
              <a:gd name="T30" fmla="*/ 905819 h 9058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14419" h="905819">
                <a:moveTo>
                  <a:pt x="0" y="0"/>
                </a:moveTo>
                <a:cubicBezTo>
                  <a:pt x="161123" y="90582"/>
                  <a:pt x="322247" y="181164"/>
                  <a:pt x="491951" y="297490"/>
                </a:cubicBezTo>
                <a:cubicBezTo>
                  <a:pt x="661655" y="413816"/>
                  <a:pt x="829453" y="600701"/>
                  <a:pt x="1018225" y="697957"/>
                </a:cubicBezTo>
                <a:cubicBezTo>
                  <a:pt x="1206997" y="795213"/>
                  <a:pt x="1420557" y="856237"/>
                  <a:pt x="1624583" y="881028"/>
                </a:cubicBezTo>
                <a:cubicBezTo>
                  <a:pt x="1828609" y="905819"/>
                  <a:pt x="2044076" y="875307"/>
                  <a:pt x="2242382" y="846702"/>
                </a:cubicBezTo>
                <a:cubicBezTo>
                  <a:pt x="2440688" y="818097"/>
                  <a:pt x="2814419" y="709399"/>
                  <a:pt x="2814419" y="709399"/>
                </a:cubicBezTo>
              </a:path>
            </a:pathLst>
          </a:custGeom>
          <a:noFill/>
          <a:ln w="41275" cap="flat" cmpd="sng" algn="ctr">
            <a:solidFill>
              <a:srgbClr val="FA0F0F"/>
            </a:solidFill>
            <a:prstDash val="solid"/>
            <a:round/>
            <a:headEnd type="none" w="med" len="med"/>
            <a:tailEnd type="non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6"/>
          <p:cNvSpPr>
            <a:spLocks noGrp="1" noChangeArrowheads="1"/>
          </p:cNvSpPr>
          <p:nvPr>
            <p:ph type="ftr" sz="quarter" idx="10"/>
          </p:nvPr>
        </p:nvSpPr>
        <p:spPr>
          <a:noFill/>
        </p:spPr>
        <p:txBody>
          <a:bodyPr/>
          <a:lstStyle/>
          <a:p>
            <a:endParaRPr lang="en-US" dirty="0" smtClean="0"/>
          </a:p>
        </p:txBody>
      </p:sp>
      <p:sp>
        <p:nvSpPr>
          <p:cNvPr id="77826" name="Title 1"/>
          <p:cNvSpPr>
            <a:spLocks noGrp="1"/>
          </p:cNvSpPr>
          <p:nvPr>
            <p:ph type="title"/>
          </p:nvPr>
        </p:nvSpPr>
        <p:spPr>
          <a:xfrm>
            <a:off x="685800" y="152400"/>
            <a:ext cx="7315200" cy="457200"/>
          </a:xfrm>
        </p:spPr>
        <p:txBody>
          <a:bodyPr/>
          <a:lstStyle/>
          <a:p>
            <a:r>
              <a:rPr lang="en-US" sz="2000" smtClean="0"/>
              <a:t>Overview of Common Debuncher Upgrades: </a:t>
            </a:r>
            <a:r>
              <a:rPr lang="en-US" sz="2000" smtClean="0">
                <a:solidFill>
                  <a:srgbClr val="FFFF00"/>
                </a:solidFill>
              </a:rPr>
              <a:t>Debuncher AIP</a:t>
            </a:r>
          </a:p>
        </p:txBody>
      </p:sp>
      <p:sp>
        <p:nvSpPr>
          <p:cNvPr id="77827" name="Slide Number Placeholder 3"/>
          <p:cNvSpPr>
            <a:spLocks noGrp="1"/>
          </p:cNvSpPr>
          <p:nvPr>
            <p:ph type="sldNum" sz="quarter" idx="11"/>
          </p:nvPr>
        </p:nvSpPr>
        <p:spPr>
          <a:noFill/>
        </p:spPr>
        <p:txBody>
          <a:bodyPr/>
          <a:lstStyle/>
          <a:p>
            <a:fld id="{A6E53D61-6528-47E4-A6F6-9DF244884A9E}" type="slidenum">
              <a:rPr lang="en-US" smtClean="0"/>
              <a:pPr/>
              <a:t>15</a:t>
            </a:fld>
            <a:endParaRPr lang="en-US" smtClean="0"/>
          </a:p>
        </p:txBody>
      </p:sp>
      <p:pic>
        <p:nvPicPr>
          <p:cNvPr id="77828" name="Picture 3" descr="Screen shot 2011-12-12 at 11.46.30 AM   Dec 12.png"/>
          <p:cNvPicPr>
            <a:picLocks noChangeAspect="1"/>
          </p:cNvPicPr>
          <p:nvPr/>
        </p:nvPicPr>
        <p:blipFill>
          <a:blip r:embed="rId2" cstate="print"/>
          <a:srcRect/>
          <a:stretch>
            <a:fillRect/>
          </a:stretch>
        </p:blipFill>
        <p:spPr bwMode="auto">
          <a:xfrm>
            <a:off x="1673225" y="628650"/>
            <a:ext cx="6249988" cy="5867400"/>
          </a:xfrm>
          <a:prstGeom prst="rect">
            <a:avLst/>
          </a:prstGeom>
          <a:noFill/>
          <a:ln w="9525">
            <a:noFill/>
            <a:miter lim="800000"/>
            <a:headEnd/>
            <a:tailEnd/>
          </a:ln>
        </p:spPr>
      </p:pic>
      <p:sp>
        <p:nvSpPr>
          <p:cNvPr id="77829" name="TextBox 7"/>
          <p:cNvSpPr txBox="1">
            <a:spLocks noChangeArrowheads="1"/>
          </p:cNvSpPr>
          <p:nvPr/>
        </p:nvSpPr>
        <p:spPr bwMode="auto">
          <a:xfrm>
            <a:off x="128588" y="5367338"/>
            <a:ext cx="1544637" cy="457200"/>
          </a:xfrm>
          <a:prstGeom prst="rect">
            <a:avLst/>
          </a:prstGeom>
          <a:noFill/>
          <a:ln w="9525">
            <a:noFill/>
            <a:miter lim="800000"/>
            <a:headEnd/>
            <a:tailEnd/>
          </a:ln>
        </p:spPr>
        <p:txBody>
          <a:bodyPr>
            <a:spAutoFit/>
          </a:bodyPr>
          <a:lstStyle/>
          <a:p>
            <a:pPr defTabSz="457200"/>
            <a:r>
              <a:rPr lang="en-US" sz="1200">
                <a:latin typeface="Calibri" pitchFamily="34" charset="0"/>
              </a:rPr>
              <a:t>Debuncher Injection System</a:t>
            </a:r>
          </a:p>
        </p:txBody>
      </p:sp>
      <p:cxnSp>
        <p:nvCxnSpPr>
          <p:cNvPr id="10" name="Straight Connector 9"/>
          <p:cNvCxnSpPr/>
          <p:nvPr/>
        </p:nvCxnSpPr>
        <p:spPr>
          <a:xfrm flipV="1">
            <a:off x="1447800" y="4514850"/>
            <a:ext cx="2260600" cy="939800"/>
          </a:xfrm>
          <a:prstGeom prst="line">
            <a:avLst/>
          </a:prstGeom>
          <a:ln>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pic>
        <p:nvPicPr>
          <p:cNvPr id="77831" name="Picture 10" descr="Screen shot 2011-12-12 at 12.31.15 PM   Dec 12.png"/>
          <p:cNvPicPr>
            <a:picLocks noChangeAspect="1"/>
          </p:cNvPicPr>
          <p:nvPr/>
        </p:nvPicPr>
        <p:blipFill>
          <a:blip r:embed="rId3" cstate="print"/>
          <a:srcRect/>
          <a:stretch>
            <a:fillRect/>
          </a:stretch>
        </p:blipFill>
        <p:spPr bwMode="auto">
          <a:xfrm>
            <a:off x="2951163" y="3055938"/>
            <a:ext cx="850900" cy="857250"/>
          </a:xfrm>
          <a:prstGeom prst="rect">
            <a:avLst/>
          </a:prstGeom>
          <a:noFill/>
          <a:ln w="19050">
            <a:solidFill>
              <a:srgbClr val="FFFF00"/>
            </a:solidFill>
            <a:miter lim="800000"/>
            <a:headEnd/>
            <a:tailEnd/>
          </a:ln>
        </p:spPr>
      </p:pic>
      <p:sp>
        <p:nvSpPr>
          <p:cNvPr id="77832" name="TextBox 11"/>
          <p:cNvSpPr txBox="1">
            <a:spLocks noChangeArrowheads="1"/>
          </p:cNvSpPr>
          <p:nvPr/>
        </p:nvSpPr>
        <p:spPr bwMode="auto">
          <a:xfrm>
            <a:off x="128588" y="1042988"/>
            <a:ext cx="1544637" cy="1014412"/>
          </a:xfrm>
          <a:prstGeom prst="rect">
            <a:avLst/>
          </a:prstGeom>
          <a:noFill/>
          <a:ln w="9525">
            <a:noFill/>
            <a:miter lim="800000"/>
            <a:headEnd/>
            <a:tailEnd/>
          </a:ln>
        </p:spPr>
        <p:txBody>
          <a:bodyPr>
            <a:spAutoFit/>
          </a:bodyPr>
          <a:lstStyle/>
          <a:p>
            <a:pPr defTabSz="457200"/>
            <a:r>
              <a:rPr lang="en-US" sz="1200">
                <a:latin typeface="Calibri" pitchFamily="34" charset="0"/>
              </a:rPr>
              <a:t>Increase magnet apertures to improve beam transfer efficiency and reduce losses. </a:t>
            </a:r>
          </a:p>
        </p:txBody>
      </p:sp>
      <p:pic>
        <p:nvPicPr>
          <p:cNvPr id="77833" name="Picture 12"/>
          <p:cNvPicPr>
            <a:picLocks noChangeAspect="1"/>
          </p:cNvPicPr>
          <p:nvPr/>
        </p:nvPicPr>
        <p:blipFill>
          <a:blip r:embed="rId4" cstate="print"/>
          <a:srcRect/>
          <a:stretch>
            <a:fillRect/>
          </a:stretch>
        </p:blipFill>
        <p:spPr bwMode="auto">
          <a:xfrm>
            <a:off x="2606675" y="1454150"/>
            <a:ext cx="1295400" cy="1058863"/>
          </a:xfrm>
          <a:prstGeom prst="rect">
            <a:avLst/>
          </a:prstGeom>
          <a:noFill/>
          <a:ln w="19050">
            <a:solidFill>
              <a:srgbClr val="FFFF00"/>
            </a:solidFill>
            <a:miter lim="800000"/>
            <a:headEnd/>
            <a:tailEnd/>
          </a:ln>
        </p:spPr>
      </p:pic>
      <p:cxnSp>
        <p:nvCxnSpPr>
          <p:cNvPr id="15" name="Straight Connector 14"/>
          <p:cNvCxnSpPr/>
          <p:nvPr/>
        </p:nvCxnSpPr>
        <p:spPr>
          <a:xfrm>
            <a:off x="1447800" y="1238250"/>
            <a:ext cx="1062038" cy="635000"/>
          </a:xfrm>
          <a:prstGeom prst="line">
            <a:avLst/>
          </a:prstGeom>
          <a:ln>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sp>
        <p:nvSpPr>
          <p:cNvPr id="77835" name="TextBox 15"/>
          <p:cNvSpPr txBox="1">
            <a:spLocks noChangeArrowheads="1"/>
          </p:cNvSpPr>
          <p:nvPr/>
        </p:nvSpPr>
        <p:spPr bwMode="auto">
          <a:xfrm>
            <a:off x="128588" y="2432050"/>
            <a:ext cx="1452562" cy="461963"/>
          </a:xfrm>
          <a:prstGeom prst="rect">
            <a:avLst/>
          </a:prstGeom>
          <a:noFill/>
          <a:ln w="9525">
            <a:noFill/>
            <a:miter lim="800000"/>
            <a:headEnd/>
            <a:tailEnd/>
          </a:ln>
        </p:spPr>
        <p:txBody>
          <a:bodyPr>
            <a:spAutoFit/>
          </a:bodyPr>
          <a:lstStyle/>
          <a:p>
            <a:pPr defTabSz="457200"/>
            <a:r>
              <a:rPr lang="en-US" sz="1200">
                <a:latin typeface="Calibri" pitchFamily="34" charset="0"/>
              </a:rPr>
              <a:t>Beam line instrumentation</a:t>
            </a:r>
          </a:p>
        </p:txBody>
      </p:sp>
      <p:cxnSp>
        <p:nvCxnSpPr>
          <p:cNvPr id="18" name="Straight Connector 17"/>
          <p:cNvCxnSpPr/>
          <p:nvPr/>
        </p:nvCxnSpPr>
        <p:spPr>
          <a:xfrm>
            <a:off x="1116013" y="2570163"/>
            <a:ext cx="1736725" cy="674687"/>
          </a:xfrm>
          <a:prstGeom prst="line">
            <a:avLst/>
          </a:prstGeom>
          <a:ln>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pic>
        <p:nvPicPr>
          <p:cNvPr id="77837" name="Picture 19"/>
          <p:cNvPicPr>
            <a:picLocks noChangeAspect="1"/>
          </p:cNvPicPr>
          <p:nvPr/>
        </p:nvPicPr>
        <p:blipFill>
          <a:blip r:embed="rId5" cstate="print"/>
          <a:srcRect l="7228" t="9315" r="19878" b="16302"/>
          <a:stretch>
            <a:fillRect/>
          </a:stretch>
        </p:blipFill>
        <p:spPr bwMode="auto">
          <a:xfrm>
            <a:off x="3708400" y="4070350"/>
            <a:ext cx="1122363" cy="889000"/>
          </a:xfrm>
          <a:prstGeom prst="rect">
            <a:avLst/>
          </a:prstGeom>
          <a:noFill/>
          <a:ln w="19050">
            <a:solidFill>
              <a:srgbClr val="FFFF00"/>
            </a:solidFill>
            <a:miter lim="800000"/>
            <a:headEnd/>
            <a:tailEnd/>
          </a:ln>
        </p:spPr>
      </p:pic>
      <p:pic>
        <p:nvPicPr>
          <p:cNvPr id="77838" name="Picture 20"/>
          <p:cNvPicPr>
            <a:picLocks noChangeAspect="1"/>
          </p:cNvPicPr>
          <p:nvPr/>
        </p:nvPicPr>
        <p:blipFill>
          <a:blip r:embed="rId6" cstate="print"/>
          <a:srcRect t="-2328"/>
          <a:stretch>
            <a:fillRect/>
          </a:stretch>
        </p:blipFill>
        <p:spPr bwMode="auto">
          <a:xfrm>
            <a:off x="6032500" y="4279900"/>
            <a:ext cx="1270000" cy="977900"/>
          </a:xfrm>
          <a:prstGeom prst="rect">
            <a:avLst/>
          </a:prstGeom>
          <a:noFill/>
          <a:ln w="19050">
            <a:solidFill>
              <a:srgbClr val="FFFF00"/>
            </a:solidFill>
            <a:miter lim="800000"/>
            <a:headEnd/>
            <a:tailEnd/>
          </a:ln>
        </p:spPr>
      </p:pic>
      <p:sp>
        <p:nvSpPr>
          <p:cNvPr id="77839" name="TextBox 24"/>
          <p:cNvSpPr txBox="1">
            <a:spLocks noChangeArrowheads="1"/>
          </p:cNvSpPr>
          <p:nvPr/>
        </p:nvSpPr>
        <p:spPr bwMode="auto">
          <a:xfrm>
            <a:off x="8215313" y="3746500"/>
            <a:ext cx="928687" cy="647700"/>
          </a:xfrm>
          <a:prstGeom prst="rect">
            <a:avLst/>
          </a:prstGeom>
          <a:noFill/>
          <a:ln w="9525">
            <a:noFill/>
            <a:miter lim="800000"/>
            <a:headEnd/>
            <a:tailEnd/>
          </a:ln>
        </p:spPr>
        <p:txBody>
          <a:bodyPr>
            <a:spAutoFit/>
          </a:bodyPr>
          <a:lstStyle/>
          <a:p>
            <a:pPr defTabSz="457200"/>
            <a:r>
              <a:rPr lang="en-US" sz="1200">
                <a:latin typeface="Calibri" pitchFamily="34" charset="0"/>
              </a:rPr>
              <a:t>Remove Collider equipment</a:t>
            </a:r>
          </a:p>
        </p:txBody>
      </p:sp>
      <p:cxnSp>
        <p:nvCxnSpPr>
          <p:cNvPr id="27" name="Straight Connector 26"/>
          <p:cNvCxnSpPr/>
          <p:nvPr/>
        </p:nvCxnSpPr>
        <p:spPr>
          <a:xfrm rot="10800000" flipV="1">
            <a:off x="7302500" y="4038600"/>
            <a:ext cx="912813" cy="774700"/>
          </a:xfrm>
          <a:prstGeom prst="line">
            <a:avLst/>
          </a:prstGeom>
          <a:ln>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pic>
        <p:nvPicPr>
          <p:cNvPr id="77841" name="Picture 29"/>
          <p:cNvPicPr>
            <a:picLocks noChangeAspect="1"/>
          </p:cNvPicPr>
          <p:nvPr/>
        </p:nvPicPr>
        <p:blipFill>
          <a:blip r:embed="rId7" cstate="print"/>
          <a:srcRect t="8559"/>
          <a:stretch>
            <a:fillRect/>
          </a:stretch>
        </p:blipFill>
        <p:spPr bwMode="auto">
          <a:xfrm>
            <a:off x="5422900" y="2941638"/>
            <a:ext cx="819150" cy="804862"/>
          </a:xfrm>
          <a:prstGeom prst="rect">
            <a:avLst/>
          </a:prstGeom>
          <a:noFill/>
          <a:ln w="19050">
            <a:solidFill>
              <a:srgbClr val="FFFF00"/>
            </a:solidFill>
            <a:miter lim="800000"/>
            <a:headEnd/>
            <a:tailEnd/>
          </a:ln>
        </p:spPr>
      </p:pic>
      <p:sp>
        <p:nvSpPr>
          <p:cNvPr id="77842" name="TextBox 30"/>
          <p:cNvSpPr txBox="1">
            <a:spLocks noChangeArrowheads="1"/>
          </p:cNvSpPr>
          <p:nvPr/>
        </p:nvSpPr>
        <p:spPr bwMode="auto">
          <a:xfrm>
            <a:off x="8075613" y="1758950"/>
            <a:ext cx="1068387" cy="461963"/>
          </a:xfrm>
          <a:prstGeom prst="rect">
            <a:avLst/>
          </a:prstGeom>
          <a:noFill/>
          <a:ln w="9525">
            <a:noFill/>
            <a:miter lim="800000"/>
            <a:headEnd/>
            <a:tailEnd/>
          </a:ln>
        </p:spPr>
        <p:txBody>
          <a:bodyPr>
            <a:spAutoFit/>
          </a:bodyPr>
          <a:lstStyle/>
          <a:p>
            <a:pPr defTabSz="457200"/>
            <a:r>
              <a:rPr lang="en-US" sz="1200">
                <a:latin typeface="Calibri" pitchFamily="34" charset="0"/>
              </a:rPr>
              <a:t>Abort magnet and dump</a:t>
            </a:r>
          </a:p>
        </p:txBody>
      </p:sp>
      <p:cxnSp>
        <p:nvCxnSpPr>
          <p:cNvPr id="33" name="Straight Connector 32"/>
          <p:cNvCxnSpPr>
            <a:stCxn id="77842" idx="1"/>
          </p:cNvCxnSpPr>
          <p:nvPr/>
        </p:nvCxnSpPr>
        <p:spPr>
          <a:xfrm rot="10800000" flipV="1">
            <a:off x="6324600" y="1989138"/>
            <a:ext cx="1751013" cy="1066800"/>
          </a:xfrm>
          <a:prstGeom prst="line">
            <a:avLst/>
          </a:prstGeom>
          <a:ln>
            <a:solidFill>
              <a:srgbClr val="FFFF00"/>
            </a:solidFill>
            <a:headEnd type="none"/>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09600" y="228600"/>
            <a:ext cx="7924800" cy="533400"/>
          </a:xfrm>
        </p:spPr>
        <p:txBody>
          <a:bodyPr/>
          <a:lstStyle/>
          <a:p>
            <a:r>
              <a:rPr lang="en-US" dirty="0" smtClean="0"/>
              <a:t>MC-1 design evolved to meet g-2 &amp; Mu2e needs</a:t>
            </a:r>
            <a:endParaRPr lang="en-US" dirty="0"/>
          </a:p>
        </p:txBody>
      </p:sp>
      <p:grpSp>
        <p:nvGrpSpPr>
          <p:cNvPr id="2" name="Group 24"/>
          <p:cNvGrpSpPr/>
          <p:nvPr/>
        </p:nvGrpSpPr>
        <p:grpSpPr>
          <a:xfrm>
            <a:off x="502920" y="1206527"/>
            <a:ext cx="7955280" cy="2679673"/>
            <a:chOff x="685800" y="3657600"/>
            <a:chExt cx="7955280" cy="2679673"/>
          </a:xfrm>
        </p:grpSpPr>
        <p:pic>
          <p:nvPicPr>
            <p:cNvPr id="19" name="Picture 18" descr="MuonCampusRendering_12-20-11.jpg"/>
            <p:cNvPicPr>
              <a:picLocks noChangeAspect="1"/>
            </p:cNvPicPr>
            <p:nvPr/>
          </p:nvPicPr>
          <p:blipFill>
            <a:blip r:embed="rId2" cstate="print"/>
            <a:srcRect l="13701" t="42885" r="41726" b="34039"/>
            <a:stretch>
              <a:fillRect/>
            </a:stretch>
          </p:blipFill>
          <p:spPr>
            <a:xfrm>
              <a:off x="685800" y="3657600"/>
              <a:ext cx="7955280" cy="2679673"/>
            </a:xfrm>
            <a:prstGeom prst="rect">
              <a:avLst/>
            </a:prstGeom>
          </p:spPr>
        </p:pic>
        <p:sp>
          <p:nvSpPr>
            <p:cNvPr id="21" name="TextBox 20"/>
            <p:cNvSpPr txBox="1">
              <a:spLocks/>
            </p:cNvSpPr>
            <p:nvPr/>
          </p:nvSpPr>
          <p:spPr>
            <a:xfrm>
              <a:off x="1828800" y="5129784"/>
              <a:ext cx="1752600" cy="307777"/>
            </a:xfrm>
            <a:prstGeom prst="rect">
              <a:avLst/>
            </a:prstGeom>
            <a:noFill/>
            <a:scene3d>
              <a:camera prst="orthographicFront">
                <a:rot lat="0" lon="0" rev="21480000"/>
              </a:camera>
              <a:lightRig rig="threePt" dir="t"/>
            </a:scene3d>
            <a:sp3d/>
          </p:spPr>
          <p:txBody>
            <a:bodyPr wrap="square" rtlCol="0">
              <a:spAutoFit/>
            </a:bodyPr>
            <a:lstStyle/>
            <a:p>
              <a:pPr algn="ctr">
                <a:spcAft>
                  <a:spcPts val="0"/>
                </a:spcAft>
              </a:pPr>
              <a:r>
                <a:rPr lang="en-US" sz="1400" dirty="0" smtClean="0">
                  <a:solidFill>
                    <a:srgbClr val="FFFF00"/>
                  </a:solidFill>
                </a:rPr>
                <a:t>Mu2e Building</a:t>
              </a:r>
              <a:endParaRPr lang="en-US" sz="1400" dirty="0">
                <a:solidFill>
                  <a:srgbClr val="FFFF00"/>
                </a:solidFill>
              </a:endParaRPr>
            </a:p>
          </p:txBody>
        </p:sp>
        <p:sp>
          <p:nvSpPr>
            <p:cNvPr id="22" name="TextBox 21"/>
            <p:cNvSpPr txBox="1">
              <a:spLocks/>
            </p:cNvSpPr>
            <p:nvPr/>
          </p:nvSpPr>
          <p:spPr>
            <a:xfrm rot="21371239">
              <a:off x="5342294" y="4053894"/>
              <a:ext cx="1752600" cy="307777"/>
            </a:xfrm>
            <a:prstGeom prst="rect">
              <a:avLst/>
            </a:prstGeom>
            <a:noFill/>
            <a:scene3d>
              <a:camera prst="orthographicFront">
                <a:rot lat="0" lon="0" rev="21480000"/>
              </a:camera>
              <a:lightRig rig="threePt" dir="t"/>
            </a:scene3d>
            <a:sp3d/>
          </p:spPr>
          <p:txBody>
            <a:bodyPr wrap="square" rtlCol="0">
              <a:spAutoFit/>
            </a:bodyPr>
            <a:lstStyle/>
            <a:p>
              <a:pPr algn="ctr">
                <a:spcAft>
                  <a:spcPts val="0"/>
                </a:spcAft>
              </a:pPr>
              <a:r>
                <a:rPr lang="en-US" sz="1400" dirty="0" smtClean="0">
                  <a:solidFill>
                    <a:srgbClr val="FFFF00"/>
                  </a:solidFill>
                </a:rPr>
                <a:t>MC-1 </a:t>
              </a:r>
            </a:p>
          </p:txBody>
        </p:sp>
        <p:sp>
          <p:nvSpPr>
            <p:cNvPr id="23" name="TextBox 22"/>
            <p:cNvSpPr txBox="1">
              <a:spLocks/>
            </p:cNvSpPr>
            <p:nvPr/>
          </p:nvSpPr>
          <p:spPr>
            <a:xfrm rot="21371239">
              <a:off x="5401906" y="4217179"/>
              <a:ext cx="1752600" cy="307777"/>
            </a:xfrm>
            <a:prstGeom prst="rect">
              <a:avLst/>
            </a:prstGeom>
            <a:noFill/>
            <a:scene3d>
              <a:camera prst="orthographicFront">
                <a:rot lat="0" lon="0" rev="21480000"/>
              </a:camera>
              <a:lightRig rig="threePt" dir="t"/>
            </a:scene3d>
            <a:sp3d/>
          </p:spPr>
          <p:txBody>
            <a:bodyPr wrap="square" rtlCol="0">
              <a:spAutoFit/>
            </a:bodyPr>
            <a:lstStyle/>
            <a:p>
              <a:pPr algn="ctr">
                <a:spcAft>
                  <a:spcPts val="0"/>
                </a:spcAft>
              </a:pPr>
              <a:r>
                <a:rPr lang="en-US" sz="1400" dirty="0" smtClean="0">
                  <a:solidFill>
                    <a:srgbClr val="FFFF00"/>
                  </a:solidFill>
                </a:rPr>
                <a:t>Building </a:t>
              </a:r>
            </a:p>
          </p:txBody>
        </p:sp>
      </p:grpSp>
      <p:sp>
        <p:nvSpPr>
          <p:cNvPr id="26" name="Oval 25"/>
          <p:cNvSpPr/>
          <p:nvPr/>
        </p:nvSpPr>
        <p:spPr bwMode="auto">
          <a:xfrm>
            <a:off x="4648200" y="1524000"/>
            <a:ext cx="1143000" cy="990600"/>
          </a:xfrm>
          <a:prstGeom prst="ellipse">
            <a:avLst/>
          </a:prstGeom>
          <a:solidFill>
            <a:srgbClr val="F0962F">
              <a:alpha val="31000"/>
            </a:srgbClr>
          </a:solidFill>
          <a:ln w="38100" cap="flat" cmpd="sng" algn="ctr">
            <a:solidFill>
              <a:srgbClr val="F0962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57200" rtl="0" eaLnBrk="1" fontAlgn="base" latinLnBrk="0" hangingPunct="1">
              <a:lnSpc>
                <a:spcPct val="100000"/>
              </a:lnSpc>
              <a:spcBef>
                <a:spcPts val="60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ndParaRPr>
          </a:p>
        </p:txBody>
      </p:sp>
      <p:sp>
        <p:nvSpPr>
          <p:cNvPr id="27" name="Text Placeholder 14"/>
          <p:cNvSpPr>
            <a:spLocks noGrp="1"/>
          </p:cNvSpPr>
          <p:nvPr>
            <p:ph type="body" sz="half" idx="1"/>
          </p:nvPr>
        </p:nvSpPr>
        <p:spPr>
          <a:xfrm>
            <a:off x="381000" y="3962400"/>
            <a:ext cx="8229600" cy="2514600"/>
          </a:xfrm>
        </p:spPr>
        <p:txBody>
          <a:bodyPr>
            <a:normAutofit/>
          </a:bodyPr>
          <a:lstStyle/>
          <a:p>
            <a:pPr lvl="1"/>
            <a:r>
              <a:rPr lang="en-US" dirty="0" smtClean="0"/>
              <a:t>Medium bay area 50’ </a:t>
            </a:r>
            <a:r>
              <a:rPr lang="en-US" dirty="0" err="1" smtClean="0"/>
              <a:t>x</a:t>
            </a:r>
            <a:r>
              <a:rPr lang="en-US" dirty="0" smtClean="0"/>
              <a:t> 70’</a:t>
            </a:r>
          </a:p>
          <a:p>
            <a:pPr lvl="2"/>
            <a:r>
              <a:rPr lang="en-US" dirty="0" smtClean="0"/>
              <a:t>power supplies for upstream g-2 &amp; Mu2e beamline elements</a:t>
            </a:r>
          </a:p>
          <a:p>
            <a:pPr lvl="2"/>
            <a:r>
              <a:rPr lang="en-US" dirty="0" smtClean="0"/>
              <a:t>power supply for Mu2e AC dipole </a:t>
            </a:r>
          </a:p>
          <a:p>
            <a:pPr lvl="1"/>
            <a:r>
              <a:rPr lang="en-US" dirty="0" smtClean="0"/>
              <a:t>Low bay area 50’ </a:t>
            </a:r>
            <a:r>
              <a:rPr lang="en-US" dirty="0" err="1" smtClean="0"/>
              <a:t>x</a:t>
            </a:r>
            <a:r>
              <a:rPr lang="en-US" dirty="0" smtClean="0"/>
              <a:t> 50’</a:t>
            </a:r>
          </a:p>
          <a:p>
            <a:pPr lvl="2"/>
            <a:r>
              <a:rPr lang="en-US" dirty="0" smtClean="0"/>
              <a:t>houses </a:t>
            </a:r>
            <a:r>
              <a:rPr lang="en-US" dirty="0" err="1" smtClean="0"/>
              <a:t>cryo</a:t>
            </a:r>
            <a:r>
              <a:rPr lang="en-US" dirty="0" smtClean="0"/>
              <a:t> plant for both experiments </a:t>
            </a:r>
          </a:p>
          <a:p>
            <a:pPr lvl="2"/>
            <a:r>
              <a:rPr lang="en-US" dirty="0" smtClean="0"/>
              <a:t>saves $ to add onto MC-1 versus stand-alone </a:t>
            </a:r>
            <a:r>
              <a:rPr lang="en-US" dirty="0" smtClean="0"/>
              <a:t>facility</a:t>
            </a:r>
            <a:endParaRPr lang="en-US" dirty="0" smtClean="0"/>
          </a:p>
        </p:txBody>
      </p:sp>
      <p:sp>
        <p:nvSpPr>
          <p:cNvPr id="28" name="Footer Placeholder 2"/>
          <p:cNvSpPr>
            <a:spLocks noGrp="1"/>
          </p:cNvSpPr>
          <p:nvPr>
            <p:ph type="ftr" idx="10"/>
          </p:nvPr>
        </p:nvSpPr>
        <p:spPr>
          <a:xfrm>
            <a:off x="2876550" y="6288088"/>
            <a:ext cx="5200650" cy="455612"/>
          </a:xfrm>
        </p:spPr>
        <p:txBody>
          <a:bodyPr/>
          <a:lstStyle/>
          <a:p>
            <a:pPr>
              <a:defRPr/>
            </a:pPr>
            <a:r>
              <a:rPr lang="en-US" dirty="0" smtClean="0"/>
              <a:t> Muon g-2 and the Muon </a:t>
            </a:r>
            <a:r>
              <a:rPr lang="en-US" dirty="0" smtClean="0"/>
              <a:t>Campus</a:t>
            </a:r>
            <a:endParaRPr lang="en-US" dirty="0"/>
          </a:p>
        </p:txBody>
      </p:sp>
      <p:sp>
        <p:nvSpPr>
          <p:cNvPr id="11" name="Rectangle 3"/>
          <p:cNvSpPr>
            <a:spLocks noGrp="1" noChangeArrowheads="1"/>
          </p:cNvSpPr>
          <p:nvPr>
            <p:ph type="sldNum" idx="11"/>
          </p:nvPr>
        </p:nvSpPr>
        <p:spPr>
          <a:xfrm>
            <a:off x="381000" y="6305550"/>
            <a:ext cx="989013" cy="455613"/>
          </a:xfrm>
          <a:ln/>
        </p:spPr>
        <p:txBody>
          <a:bodyPr/>
          <a:lstStyle>
            <a:lvl1pPr>
              <a:defRPr/>
            </a:lvl1pPr>
          </a:lstStyle>
          <a:p>
            <a:pPr>
              <a:defRPr/>
            </a:pPr>
            <a:fld id="{9A3D9738-26E7-D147-B73A-BDF7803B9243}" type="slidenum">
              <a:rPr lang="en-US"/>
              <a:pPr>
                <a:defRPr/>
              </a:pPr>
              <a:t>16</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305" y="763744"/>
            <a:ext cx="8410575" cy="5259388"/>
          </a:xfrm>
        </p:spPr>
        <p:txBody>
          <a:bodyPr/>
          <a:lstStyle/>
          <a:p>
            <a:r>
              <a:rPr lang="en-US" dirty="0" smtClean="0"/>
              <a:t>Near-term Science goals : </a:t>
            </a:r>
          </a:p>
          <a:p>
            <a:pPr lvl="1"/>
            <a:r>
              <a:rPr lang="en-US" sz="2000" dirty="0" smtClean="0"/>
              <a:t>Discover (or rule out) the particle(s) that make up Dark Matter</a:t>
            </a:r>
          </a:p>
          <a:p>
            <a:pPr lvl="1"/>
            <a:r>
              <a:rPr lang="en-US" sz="2000" dirty="0" smtClean="0"/>
              <a:t>Advance understanding of Dark Energy </a:t>
            </a:r>
          </a:p>
          <a:p>
            <a:r>
              <a:rPr lang="en-US" dirty="0" smtClean="0"/>
              <a:t>Recent results :</a:t>
            </a:r>
          </a:p>
          <a:p>
            <a:pPr lvl="1"/>
            <a:r>
              <a:rPr lang="en-US" sz="2000" dirty="0" smtClean="0"/>
              <a:t>Various controversial evidence for Dark Matter from both direct and indirect searches</a:t>
            </a:r>
          </a:p>
          <a:p>
            <a:pPr lvl="1"/>
            <a:r>
              <a:rPr lang="en-US" sz="2000" dirty="0" smtClean="0"/>
              <a:t>Demonstration and prototyping of several Dark Energy measurements</a:t>
            </a:r>
          </a:p>
          <a:p>
            <a:r>
              <a:rPr lang="en-US" dirty="0" smtClean="0"/>
              <a:t>New facilities under construction:</a:t>
            </a:r>
          </a:p>
          <a:p>
            <a:pPr lvl="1"/>
            <a:r>
              <a:rPr lang="en-US" sz="2000" b="1" dirty="0" smtClean="0"/>
              <a:t>Dark Energy Survey </a:t>
            </a:r>
            <a:r>
              <a:rPr lang="en-US" sz="2000" dirty="0" smtClean="0"/>
              <a:t>commissioning</a:t>
            </a:r>
          </a:p>
          <a:p>
            <a:r>
              <a:rPr lang="en-US" dirty="0" smtClean="0"/>
              <a:t>Planned program of major projects:</a:t>
            </a:r>
          </a:p>
          <a:p>
            <a:pPr lvl="1"/>
            <a:r>
              <a:rPr lang="en-US" sz="2000" b="1" dirty="0" smtClean="0"/>
              <a:t>Large Synoptic Survey Telescope </a:t>
            </a:r>
            <a:r>
              <a:rPr lang="en-US" sz="2000" dirty="0" smtClean="0"/>
              <a:t> (2018-2023+) will make definitive ground-based  Dark Energy measurements using “weak </a:t>
            </a:r>
            <a:r>
              <a:rPr lang="en-US" sz="2000" dirty="0" err="1" smtClean="0"/>
              <a:t>lensing</a:t>
            </a:r>
            <a:r>
              <a:rPr lang="en-US" sz="2000" dirty="0" smtClean="0"/>
              <a:t>”</a:t>
            </a:r>
          </a:p>
          <a:p>
            <a:pPr lvl="1"/>
            <a:r>
              <a:rPr lang="en-US" sz="2000" b="1" dirty="0" smtClean="0"/>
              <a:t>3</a:t>
            </a:r>
            <a:r>
              <a:rPr lang="en-US" sz="2000" b="1" baseline="30000" dirty="0" smtClean="0"/>
              <a:t>rd</a:t>
            </a:r>
            <a:r>
              <a:rPr lang="en-US" sz="2000" b="1" dirty="0" smtClean="0"/>
              <a:t>-Generation </a:t>
            </a:r>
            <a:r>
              <a:rPr lang="en-US" sz="2000" dirty="0" smtClean="0"/>
              <a:t>(ton-scale) </a:t>
            </a:r>
            <a:r>
              <a:rPr lang="en-US" sz="2000" b="1" dirty="0" smtClean="0"/>
              <a:t>Dark Matter </a:t>
            </a:r>
            <a:r>
              <a:rPr lang="en-US" sz="2000" dirty="0" smtClean="0"/>
              <a:t>experiments  (2021?) to reach ultimate background  limits</a:t>
            </a:r>
          </a:p>
          <a:p>
            <a:pPr lvl="1"/>
            <a:endParaRPr lang="en-US" sz="2000" dirty="0" smtClean="0"/>
          </a:p>
          <a:p>
            <a:pPr>
              <a:buNone/>
            </a:pPr>
            <a:endParaRPr lang="en-US" dirty="0" smtClean="0"/>
          </a:p>
          <a:p>
            <a:endParaRPr lang="en-US" dirty="0" smtClean="0"/>
          </a:p>
        </p:txBody>
      </p:sp>
      <p:sp>
        <p:nvSpPr>
          <p:cNvPr id="3" name="Title 2"/>
          <p:cNvSpPr>
            <a:spLocks noGrp="1"/>
          </p:cNvSpPr>
          <p:nvPr>
            <p:ph type="title"/>
          </p:nvPr>
        </p:nvSpPr>
        <p:spPr/>
        <p:txBody>
          <a:bodyPr/>
          <a:lstStyle/>
          <a:p>
            <a:r>
              <a:rPr lang="en-US" b="1" dirty="0" smtClean="0">
                <a:latin typeface="Cambria" pitchFamily="18" charset="0"/>
              </a:rPr>
              <a:t>Cosmic Frontier</a:t>
            </a:r>
            <a:endParaRPr lang="en-US" b="1" dirty="0">
              <a:latin typeface="Cambria" pitchFamily="18" charset="0"/>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17</a:t>
            </a:fld>
            <a:endParaRPr lang="en-US"/>
          </a:p>
        </p:txBody>
      </p:sp>
    </p:spTree>
    <p:extLst>
      <p:ext uri="{BB962C8B-B14F-4D97-AF65-F5344CB8AC3E}">
        <p14:creationId xmlns:p14="http://schemas.microsoft.com/office/powerpoint/2010/main" val="13938080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p:txBody>
          <a:bodyPr/>
          <a:lstStyle/>
          <a:p>
            <a:r>
              <a:rPr lang="en-US" sz="3200" b="1" dirty="0" smtClean="0">
                <a:latin typeface="Cambria" pitchFamily="18" charset="0"/>
              </a:rPr>
              <a:t>The Cosmic Frontier</a:t>
            </a:r>
          </a:p>
        </p:txBody>
      </p:sp>
      <p:grpSp>
        <p:nvGrpSpPr>
          <p:cNvPr id="2" name="Group 4"/>
          <p:cNvGrpSpPr>
            <a:grpSpLocks/>
          </p:cNvGrpSpPr>
          <p:nvPr/>
        </p:nvGrpSpPr>
        <p:grpSpPr bwMode="auto">
          <a:xfrm>
            <a:off x="5599113" y="1143000"/>
            <a:ext cx="3011487" cy="4495800"/>
            <a:chOff x="3417" y="624"/>
            <a:chExt cx="1897" cy="2832"/>
          </a:xfrm>
        </p:grpSpPr>
        <p:pic>
          <p:nvPicPr>
            <p:cNvPr id="786437" name="Picture 6" descr="DeltaLaunch"/>
            <p:cNvPicPr>
              <a:picLocks noChangeAspect="1" noChangeArrowheads="1"/>
            </p:cNvPicPr>
            <p:nvPr/>
          </p:nvPicPr>
          <p:blipFill>
            <a:blip r:embed="rId2" cstate="print"/>
            <a:srcRect/>
            <a:stretch>
              <a:fillRect/>
            </a:stretch>
          </p:blipFill>
          <p:spPr bwMode="auto">
            <a:xfrm>
              <a:off x="3417" y="624"/>
              <a:ext cx="1897" cy="2832"/>
            </a:xfrm>
            <a:prstGeom prst="rect">
              <a:avLst/>
            </a:prstGeom>
            <a:noFill/>
            <a:ln w="9525">
              <a:noFill/>
              <a:miter lim="800000"/>
              <a:headEnd/>
              <a:tailEnd/>
            </a:ln>
          </p:spPr>
        </p:pic>
        <p:sp>
          <p:nvSpPr>
            <p:cNvPr id="786438" name="Text Box 6"/>
            <p:cNvSpPr txBox="1">
              <a:spLocks noChangeArrowheads="1"/>
            </p:cNvSpPr>
            <p:nvPr/>
          </p:nvSpPr>
          <p:spPr bwMode="auto">
            <a:xfrm>
              <a:off x="3600" y="720"/>
              <a:ext cx="1580" cy="231"/>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b="0">
                  <a:solidFill>
                    <a:prstClr val="black"/>
                  </a:solidFill>
                  <a:latin typeface="Calibri"/>
                </a:rPr>
                <a:t>Launch: June 11, 2008</a:t>
              </a:r>
            </a:p>
          </p:txBody>
        </p:sp>
      </p:grpSp>
      <p:grpSp>
        <p:nvGrpSpPr>
          <p:cNvPr id="3" name="Group 16"/>
          <p:cNvGrpSpPr>
            <a:grpSpLocks/>
          </p:cNvGrpSpPr>
          <p:nvPr/>
        </p:nvGrpSpPr>
        <p:grpSpPr bwMode="auto">
          <a:xfrm>
            <a:off x="0" y="1130300"/>
            <a:ext cx="9144000" cy="5073650"/>
            <a:chOff x="0" y="712"/>
            <a:chExt cx="5760" cy="3196"/>
          </a:xfrm>
        </p:grpSpPr>
        <p:pic>
          <p:nvPicPr>
            <p:cNvPr id="786446" name="Picture 11" descr="Fermi LAT 1 year all sky.jpg"/>
            <p:cNvPicPr>
              <a:picLocks noChangeAspect="1"/>
            </p:cNvPicPr>
            <p:nvPr/>
          </p:nvPicPr>
          <p:blipFill>
            <a:blip r:embed="rId3" cstate="print"/>
            <a:srcRect l="5788" t="5022" r="5911" b="12643"/>
            <a:stretch>
              <a:fillRect/>
            </a:stretch>
          </p:blipFill>
          <p:spPr bwMode="auto">
            <a:xfrm>
              <a:off x="0" y="712"/>
              <a:ext cx="5760" cy="2840"/>
            </a:xfrm>
            <a:prstGeom prst="rect">
              <a:avLst/>
            </a:prstGeom>
            <a:noFill/>
            <a:ln w="9525">
              <a:noFill/>
              <a:miter lim="800000"/>
              <a:headEnd/>
              <a:tailEnd/>
            </a:ln>
          </p:spPr>
        </p:pic>
        <p:sp>
          <p:nvSpPr>
            <p:cNvPr id="786447" name="TextBox 11"/>
            <p:cNvSpPr txBox="1">
              <a:spLocks noChangeArrowheads="1"/>
            </p:cNvSpPr>
            <p:nvPr/>
          </p:nvSpPr>
          <p:spPr bwMode="auto">
            <a:xfrm>
              <a:off x="241" y="3504"/>
              <a:ext cx="5279" cy="404"/>
            </a:xfrm>
            <a:prstGeom prst="rect">
              <a:avLst/>
            </a:prstGeom>
            <a:noFill/>
            <a:ln w="9525">
              <a:noFill/>
              <a:miter lim="800000"/>
              <a:headEnd/>
              <a:tailEnd/>
            </a:ln>
          </p:spPr>
          <p:txBody>
            <a:bodyPr>
              <a:spAutoFit/>
            </a:bodyPr>
            <a:lstStyle/>
            <a:p>
              <a:pPr algn="ctr" eaLnBrk="1" fontAlgn="auto" hangingPunct="1">
                <a:spcBef>
                  <a:spcPts val="0"/>
                </a:spcBef>
                <a:spcAft>
                  <a:spcPts val="0"/>
                </a:spcAft>
              </a:pPr>
              <a:r>
                <a:rPr lang="en-US" b="0">
                  <a:solidFill>
                    <a:prstClr val="black"/>
                  </a:solidFill>
                  <a:latin typeface="Calibri"/>
                  <a:cs typeface="Arial" charset="0"/>
                </a:rPr>
                <a:t>70% of the photons in the high-energy </a:t>
              </a:r>
              <a:r>
                <a:rPr lang="en-US" b="0">
                  <a:solidFill>
                    <a:prstClr val="black"/>
                  </a:solidFill>
                  <a:latin typeface="Symbol" pitchFamily="18" charset="2"/>
                  <a:cs typeface="Arial" charset="0"/>
                </a:rPr>
                <a:t>g</a:t>
              </a:r>
              <a:r>
                <a:rPr lang="en-US" b="0">
                  <a:solidFill>
                    <a:prstClr val="black"/>
                  </a:solidFill>
                  <a:latin typeface="Calibri"/>
                  <a:cs typeface="Arial" charset="0"/>
                </a:rPr>
                <a:t>-ray sky are diffuse radiation from the Milky Way;  remainder are localized sources or extragalactic “diffuse” radiation</a:t>
              </a:r>
            </a:p>
          </p:txBody>
        </p:sp>
      </p:grpSp>
      <p:sp>
        <p:nvSpPr>
          <p:cNvPr id="10" name="Slide Number Placeholder 9"/>
          <p:cNvSpPr>
            <a:spLocks noGrp="1"/>
          </p:cNvSpPr>
          <p:nvPr>
            <p:ph type="sldNum" sz="quarter" idx="4294967295"/>
          </p:nvPr>
        </p:nvSpPr>
        <p:spPr>
          <a:xfrm>
            <a:off x="8766175" y="6619875"/>
            <a:ext cx="377825" cy="238125"/>
          </a:xfrm>
          <a:prstGeom prst="rect">
            <a:avLst/>
          </a:prstGeom>
        </p:spPr>
        <p:txBody>
          <a:bodyPr/>
          <a:lstStyle/>
          <a:p>
            <a:pPr>
              <a:defRPr/>
            </a:pPr>
            <a:fld id="{AFF2A26D-1097-45A7-BCEB-9C28B124A99D}" type="slidenum">
              <a:rPr lang="en-US" smtClean="0"/>
              <a:pPr>
                <a:defRPr/>
              </a:pPr>
              <a:t>18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3538" name="Picture 3" descr="C:\Documents and Settings\Samuel.PCAMSTS\Desktop\AMS.2k2.jpg"/>
          <p:cNvPicPr>
            <a:picLocks noChangeArrowheads="1"/>
          </p:cNvPicPr>
          <p:nvPr/>
        </p:nvPicPr>
        <p:blipFill>
          <a:blip r:embed="rId3" cstate="print">
            <a:lum bright="4000"/>
          </a:blip>
          <a:srcRect l="3632" r="34309" b="26459"/>
          <a:stretch>
            <a:fillRect/>
          </a:stretch>
        </p:blipFill>
        <p:spPr bwMode="auto">
          <a:xfrm>
            <a:off x="0" y="0"/>
            <a:ext cx="9144000" cy="6858000"/>
          </a:xfrm>
          <a:prstGeom prst="rect">
            <a:avLst/>
          </a:prstGeom>
          <a:noFill/>
          <a:ln w="9525">
            <a:noFill/>
            <a:miter lim="800000"/>
            <a:headEnd/>
            <a:tailEnd/>
          </a:ln>
        </p:spPr>
      </p:pic>
      <p:sp>
        <p:nvSpPr>
          <p:cNvPr id="2113539" name="Rectangle 12"/>
          <p:cNvSpPr>
            <a:spLocks noChangeArrowheads="1"/>
          </p:cNvSpPr>
          <p:nvPr/>
        </p:nvSpPr>
        <p:spPr bwMode="auto">
          <a:xfrm>
            <a:off x="3421063" y="2786063"/>
            <a:ext cx="825500" cy="820737"/>
          </a:xfrm>
          <a:prstGeom prst="rect">
            <a:avLst/>
          </a:prstGeom>
          <a:noFill/>
          <a:ln w="28575">
            <a:solidFill>
              <a:srgbClr val="FF3300"/>
            </a:solidFill>
            <a:miter lim="800000"/>
            <a:headEnd/>
            <a:tailEnd/>
          </a:ln>
        </p:spPr>
        <p:txBody>
          <a:bodyPr wrap="none" anchor="ctr"/>
          <a:lstStyle/>
          <a:p>
            <a:pPr algn="ctr" eaLnBrk="1" fontAlgn="auto" hangingPunct="1">
              <a:spcBef>
                <a:spcPts val="0"/>
              </a:spcBef>
              <a:spcAft>
                <a:spcPts val="0"/>
              </a:spcAft>
            </a:pPr>
            <a:endParaRPr lang="en-US" sz="1600" b="0">
              <a:solidFill>
                <a:srgbClr val="0000FF"/>
              </a:solidFill>
              <a:latin typeface="Calibri"/>
            </a:endParaRPr>
          </a:p>
        </p:txBody>
      </p:sp>
      <p:sp>
        <p:nvSpPr>
          <p:cNvPr id="2113540" name="Text Box 13"/>
          <p:cNvSpPr txBox="1">
            <a:spLocks noChangeArrowheads="1"/>
          </p:cNvSpPr>
          <p:nvPr/>
        </p:nvSpPr>
        <p:spPr bwMode="auto">
          <a:xfrm>
            <a:off x="3405188" y="2209800"/>
            <a:ext cx="749300" cy="39687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2000" b="0">
                <a:solidFill>
                  <a:prstClr val="black"/>
                </a:solidFill>
                <a:latin typeface="Calibri"/>
              </a:rPr>
              <a:t>AMS</a:t>
            </a:r>
          </a:p>
        </p:txBody>
      </p:sp>
      <p:sp>
        <p:nvSpPr>
          <p:cNvPr id="2113543" name="Text Box 7"/>
          <p:cNvSpPr txBox="1">
            <a:spLocks noChangeArrowheads="1"/>
          </p:cNvSpPr>
          <p:nvPr/>
        </p:nvSpPr>
        <p:spPr bwMode="auto">
          <a:xfrm>
            <a:off x="0" y="660400"/>
            <a:ext cx="9144000" cy="721608"/>
          </a:xfrm>
          <a:prstGeom prst="rect">
            <a:avLst/>
          </a:prstGeom>
          <a:noFill/>
          <a:ln w="9525">
            <a:noFill/>
            <a:miter lim="800000"/>
            <a:headEnd/>
            <a:tailEnd/>
          </a:ln>
        </p:spPr>
        <p:txBody>
          <a:bodyPr>
            <a:spAutoFit/>
          </a:bodyPr>
          <a:lstStyle/>
          <a:p>
            <a:pPr algn="ctr" eaLnBrk="1" fontAlgn="auto" hangingPunct="1">
              <a:lnSpc>
                <a:spcPct val="85000"/>
              </a:lnSpc>
              <a:spcBef>
                <a:spcPts val="0"/>
              </a:spcBef>
              <a:spcAft>
                <a:spcPts val="0"/>
              </a:spcAft>
            </a:pPr>
            <a:r>
              <a:rPr lang="en-US" sz="3600" dirty="0" smtClean="0">
                <a:solidFill>
                  <a:schemeClr val="accent3">
                    <a:lumMod val="75000"/>
                  </a:schemeClr>
                </a:solidFill>
                <a:latin typeface="Cambria" pitchFamily="18" charset="0"/>
              </a:rPr>
              <a:t>AMS: HEP in Space</a:t>
            </a:r>
            <a:endParaRPr lang="en-US" sz="3600" dirty="0">
              <a:solidFill>
                <a:schemeClr val="accent3">
                  <a:lumMod val="75000"/>
                </a:schemeClr>
              </a:solidFill>
              <a:latin typeface="Cambria" pitchFamily="18" charset="0"/>
            </a:endParaRPr>
          </a:p>
          <a:p>
            <a:pPr algn="ctr" eaLnBrk="1" fontAlgn="auto" hangingPunct="1">
              <a:lnSpc>
                <a:spcPct val="85000"/>
              </a:lnSpc>
              <a:spcBef>
                <a:spcPts val="0"/>
              </a:spcBef>
              <a:spcAft>
                <a:spcPts val="0"/>
              </a:spcAft>
            </a:pPr>
            <a:endParaRPr lang="en-US" sz="1200" b="0" i="1" dirty="0">
              <a:solidFill>
                <a:srgbClr val="DFA503"/>
              </a:solidFill>
              <a:latin typeface="Calibri"/>
            </a:endParaRPr>
          </a:p>
        </p:txBody>
      </p:sp>
      <p:sp>
        <p:nvSpPr>
          <p:cNvPr id="2113546" name="Text Box 10"/>
          <p:cNvSpPr txBox="1">
            <a:spLocks noChangeArrowheads="1"/>
          </p:cNvSpPr>
          <p:nvPr/>
        </p:nvSpPr>
        <p:spPr bwMode="auto">
          <a:xfrm>
            <a:off x="4518025" y="5156200"/>
            <a:ext cx="184150" cy="457200"/>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endParaRPr lang="en-US" sz="2400" b="0">
              <a:solidFill>
                <a:prstClr val="black"/>
              </a:solidFill>
              <a:latin typeface="Calibri"/>
            </a:endParaRPr>
          </a:p>
        </p:txBody>
      </p:sp>
      <p:pic>
        <p:nvPicPr>
          <p:cNvPr id="10" name="Picture 2" descr="N:\My Documents\AMS-2.jpg"/>
          <p:cNvPicPr>
            <a:picLocks noChangeAspect="1" noChangeArrowheads="1"/>
          </p:cNvPicPr>
          <p:nvPr/>
        </p:nvPicPr>
        <p:blipFill>
          <a:blip r:embed="rId4" cstate="print"/>
          <a:srcRect/>
          <a:stretch>
            <a:fillRect/>
          </a:stretch>
        </p:blipFill>
        <p:spPr bwMode="auto">
          <a:xfrm>
            <a:off x="6705600" y="228600"/>
            <a:ext cx="1399810" cy="180052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2"/>
          <p:cNvSpPr>
            <a:spLocks noGrp="1"/>
          </p:cNvSpPr>
          <p:nvPr>
            <p:ph type="sldNum" sz="quarter" idx="10"/>
          </p:nvPr>
        </p:nvSpPr>
        <p:spPr>
          <a:noFill/>
        </p:spPr>
        <p:txBody>
          <a:bodyPr/>
          <a:lstStyle/>
          <a:p>
            <a:fld id="{4CAC465A-D025-4867-9F0E-FB11F0A40D60}" type="slidenum">
              <a:rPr lang="en-US" smtClean="0"/>
              <a:pPr/>
              <a:t>2</a:t>
            </a:fld>
            <a:endParaRPr lang="en-US" smtClean="0"/>
          </a:p>
        </p:txBody>
      </p:sp>
      <p:sp>
        <p:nvSpPr>
          <p:cNvPr id="26627" name="Rectangle 4"/>
          <p:cNvSpPr>
            <a:spLocks noChangeArrowheads="1"/>
          </p:cNvSpPr>
          <p:nvPr/>
        </p:nvSpPr>
        <p:spPr bwMode="auto">
          <a:xfrm>
            <a:off x="2095500" y="2019300"/>
            <a:ext cx="5272088" cy="3466079"/>
          </a:xfrm>
          <a:prstGeom prst="rect">
            <a:avLst/>
          </a:prstGeom>
          <a:noFill/>
          <a:ln w="12700">
            <a:noFill/>
            <a:miter lim="800000"/>
            <a:headEnd/>
            <a:tailEnd/>
          </a:ln>
        </p:spPr>
        <p:txBody>
          <a:bodyPr lIns="81184" tIns="39879" rIns="81184" bIns="39879">
            <a:spAutoFit/>
          </a:bodyPr>
          <a:lstStyle/>
          <a:p>
            <a:pPr marL="457200" indent="-457200" algn="ctr" defTabSz="819150">
              <a:spcBef>
                <a:spcPts val="2400"/>
              </a:spcBef>
              <a:spcAft>
                <a:spcPts val="0"/>
              </a:spcAft>
            </a:pPr>
            <a:r>
              <a:rPr lang="en-US" sz="2800" dirty="0" smtClean="0">
                <a:latin typeface="Calibri" pitchFamily="34" charset="0"/>
              </a:rPr>
              <a:t>HEP Plans and </a:t>
            </a:r>
            <a:r>
              <a:rPr lang="en-US" sz="2800" dirty="0" smtClean="0">
                <a:latin typeface="Calibri" pitchFamily="34" charset="0"/>
              </a:rPr>
              <a:t>Priorities</a:t>
            </a:r>
          </a:p>
          <a:p>
            <a:pPr marL="457200" indent="-457200" algn="ctr" defTabSz="819150">
              <a:spcBef>
                <a:spcPts val="2400"/>
              </a:spcBef>
              <a:spcAft>
                <a:spcPts val="0"/>
              </a:spcAft>
            </a:pPr>
            <a:endParaRPr lang="en-US" sz="2800" dirty="0" smtClean="0">
              <a:latin typeface="Calibri" pitchFamily="34" charset="0"/>
            </a:endParaRPr>
          </a:p>
          <a:p>
            <a:pPr marL="457200" indent="-457200" algn="ctr" defTabSz="819150">
              <a:spcBef>
                <a:spcPts val="2400"/>
              </a:spcBef>
            </a:pPr>
            <a:r>
              <a:rPr lang="en-US" sz="2800" dirty="0" smtClean="0">
                <a:latin typeface="Calibri" pitchFamily="34" charset="0"/>
              </a:rPr>
              <a:t>Technology Stewardship</a:t>
            </a:r>
          </a:p>
          <a:p>
            <a:pPr marL="457200" indent="-457200" algn="ctr" defTabSz="819150">
              <a:spcBef>
                <a:spcPts val="2400"/>
              </a:spcBef>
            </a:pPr>
            <a:endParaRPr lang="en-US" sz="2800" dirty="0" smtClean="0">
              <a:latin typeface="Calibri" pitchFamily="34" charset="0"/>
            </a:endParaRPr>
          </a:p>
          <a:p>
            <a:pPr marL="457200" indent="-457200" algn="ctr" defTabSz="819150">
              <a:spcBef>
                <a:spcPts val="2400"/>
              </a:spcBef>
            </a:pPr>
            <a:r>
              <a:rPr lang="en-US" sz="2800" dirty="0" smtClean="0">
                <a:latin typeface="Calibri" pitchFamily="34" charset="0"/>
              </a:rPr>
              <a:t>Conclusion</a:t>
            </a:r>
            <a:endParaRPr lang="en-US" sz="2800" dirty="0">
              <a:latin typeface="Calibri" pitchFamily="34" charset="0"/>
            </a:endParaRPr>
          </a:p>
        </p:txBody>
      </p:sp>
      <p:sp>
        <p:nvSpPr>
          <p:cNvPr id="26628" name="Title 4"/>
          <p:cNvSpPr>
            <a:spLocks noGrp="1"/>
          </p:cNvSpPr>
          <p:nvPr>
            <p:ph type="title"/>
          </p:nvPr>
        </p:nvSpPr>
        <p:spPr>
          <a:xfrm>
            <a:off x="463550" y="0"/>
            <a:ext cx="8243888" cy="928688"/>
          </a:xfrm>
        </p:spPr>
        <p:txBody>
          <a:bodyPr/>
          <a:lstStyle/>
          <a:p>
            <a:pPr eaLnBrk="1" hangingPunct="1"/>
            <a:r>
              <a:rPr lang="en-US" sz="3200" b="1" dirty="0" smtClean="0">
                <a:effectLst/>
                <a:latin typeface="Tahoma" pitchFamily="34" charset="0"/>
                <a:cs typeface="Tahoma" pitchFamily="34" charset="0"/>
              </a:rPr>
              <a:t>Outline</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877" y="722600"/>
            <a:ext cx="8524281" cy="5555369"/>
          </a:xfrm>
        </p:spPr>
        <p:txBody>
          <a:bodyPr/>
          <a:lstStyle/>
          <a:p>
            <a:r>
              <a:rPr lang="en-US" sz="1800" dirty="0" smtClean="0"/>
              <a:t>Dark Matter: </a:t>
            </a:r>
          </a:p>
          <a:p>
            <a:pPr lvl="1"/>
            <a:r>
              <a:rPr lang="en-US" sz="1800" b="1" dirty="0" smtClean="0"/>
              <a:t>Funding Opportunity for R&amp;D on 2</a:t>
            </a:r>
            <a:r>
              <a:rPr lang="en-US" sz="1800" b="1" baseline="30000" dirty="0" smtClean="0"/>
              <a:t>nd</a:t>
            </a:r>
            <a:r>
              <a:rPr lang="en-US" sz="1800" b="1" dirty="0" smtClean="0"/>
              <a:t> Generation direct detection experiments: </a:t>
            </a:r>
            <a:r>
              <a:rPr lang="en-US" sz="1800" dirty="0" smtClean="0"/>
              <a:t> </a:t>
            </a:r>
            <a:r>
              <a:rPr lang="en-US" sz="1800" u="sng" dirty="0" smtClean="0">
                <a:hlinkClick r:id="rId2"/>
              </a:rPr>
              <a:t>https://www.fedconnect.net/FedConnect/?doc=DE-FOA-0000597&amp;agency=DOE</a:t>
            </a:r>
            <a:r>
              <a:rPr lang="en-US" sz="1800" dirty="0" smtClean="0"/>
              <a:t> .</a:t>
            </a:r>
            <a:endParaRPr lang="en-US" sz="1800" b="1" dirty="0" smtClean="0"/>
          </a:p>
          <a:p>
            <a:pPr lvl="1"/>
            <a:r>
              <a:rPr lang="en-US" sz="1800" dirty="0" smtClean="0"/>
              <a:t>Aug 2012 – community workshop to get input on strategy for dark matter research, particularly coordination and </a:t>
            </a:r>
            <a:r>
              <a:rPr lang="en-US" sz="1800" dirty="0" err="1" smtClean="0"/>
              <a:t>complementarity</a:t>
            </a:r>
            <a:r>
              <a:rPr lang="en-US" sz="1800" dirty="0" smtClean="0"/>
              <a:t> of different methods  (e.g. direct detection vs. indirect gamma-ray searches vs.  LHC)</a:t>
            </a:r>
          </a:p>
          <a:p>
            <a:r>
              <a:rPr lang="en-US" sz="1800" dirty="0" smtClean="0"/>
              <a:t>Dark Energy:</a:t>
            </a:r>
          </a:p>
          <a:p>
            <a:pPr lvl="1"/>
            <a:r>
              <a:rPr lang="en-US" sz="1800" dirty="0" smtClean="0"/>
              <a:t>Pro-actively developing a balanced, robust dark energy program in HEP – our own independent plan</a:t>
            </a:r>
          </a:p>
          <a:p>
            <a:pPr lvl="2"/>
            <a:r>
              <a:rPr lang="en-US" sz="1800" dirty="0" smtClean="0"/>
              <a:t> </a:t>
            </a:r>
            <a:r>
              <a:rPr lang="en-US" sz="1600" dirty="0" smtClean="0"/>
              <a:t>With near term and low cost options</a:t>
            </a:r>
          </a:p>
          <a:p>
            <a:pPr lvl="2"/>
            <a:r>
              <a:rPr lang="en-US" sz="1600" dirty="0" smtClean="0"/>
              <a:t> Using multiple methods</a:t>
            </a:r>
          </a:p>
          <a:p>
            <a:pPr lvl="1"/>
            <a:r>
              <a:rPr lang="en-US" sz="1800" dirty="0" smtClean="0"/>
              <a:t> What facilities are required and how do we obtain access to do our experiments?</a:t>
            </a:r>
          </a:p>
          <a:p>
            <a:pPr lvl="1"/>
            <a:r>
              <a:rPr lang="en-US" sz="1800" dirty="0" smtClean="0"/>
              <a:t>Plan HEP community workshop this summer, then broaden the discussion </a:t>
            </a:r>
          </a:p>
          <a:p>
            <a:r>
              <a:rPr lang="en-US" sz="1800" dirty="0" smtClean="0"/>
              <a:t>Computing </a:t>
            </a:r>
          </a:p>
          <a:p>
            <a:pPr lvl="1"/>
            <a:r>
              <a:rPr lang="en-US" sz="1800" dirty="0" smtClean="0"/>
              <a:t>What do Cosmic Frontier experiments actually need?  How well integrated are they with emerging national Computational Cosmology collaboration?  </a:t>
            </a:r>
          </a:p>
          <a:p>
            <a:pPr lvl="2"/>
            <a:r>
              <a:rPr lang="en-US" sz="1600" dirty="0" smtClean="0"/>
              <a:t>Planning meeting with all parties this summer</a:t>
            </a:r>
          </a:p>
        </p:txBody>
      </p:sp>
      <p:sp>
        <p:nvSpPr>
          <p:cNvPr id="3" name="Title 2"/>
          <p:cNvSpPr>
            <a:spLocks noGrp="1"/>
          </p:cNvSpPr>
          <p:nvPr>
            <p:ph type="title"/>
          </p:nvPr>
        </p:nvSpPr>
        <p:spPr/>
        <p:txBody>
          <a:bodyPr/>
          <a:lstStyle/>
          <a:p>
            <a:r>
              <a:rPr lang="en-US" b="1" dirty="0" smtClean="0">
                <a:latin typeface="Cambria" pitchFamily="18" charset="0"/>
              </a:rPr>
              <a:t>Priorities: Develop Cosmic Program Plans</a:t>
            </a:r>
            <a:endParaRPr lang="en-US" b="1" dirty="0">
              <a:latin typeface="Cambria" pitchFamily="18" charset="0"/>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85C00"/>
                </a:solidFill>
                <a:latin typeface="Cambria" pitchFamily="18" charset="0"/>
              </a:rPr>
              <a:t>TECHNOLOGY STEWARDSHIP</a:t>
            </a:r>
            <a:endParaRPr lang="en-US" dirty="0">
              <a:solidFill>
                <a:srgbClr val="285C00"/>
              </a:solidFill>
              <a:latin typeface="Cambria" pitchFamily="18" charset="0"/>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9BAA53-3E0C-4DD2-9AAF-E00F26FA706B}" type="slidenum">
              <a:rPr lang="en-US" smtClean="0"/>
              <a:pPr>
                <a:defRPr/>
              </a:pPr>
              <a:t>21</a:t>
            </a:fld>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259" y="797657"/>
            <a:ext cx="8448251" cy="5739619"/>
          </a:xfrm>
        </p:spPr>
        <p:txBody>
          <a:bodyPr/>
          <a:lstStyle/>
          <a:p>
            <a:pPr lvl="0"/>
            <a:r>
              <a:rPr lang="en-US" sz="2000" b="0" dirty="0" smtClean="0"/>
              <a:t>The FY2012 Senate report specifies that </a:t>
            </a:r>
          </a:p>
          <a:p>
            <a:pPr lvl="1">
              <a:buNone/>
            </a:pPr>
            <a:r>
              <a:rPr lang="en-US" sz="1800" b="0" dirty="0" smtClean="0"/>
              <a:t>“The Committee directs the Department to submit a 10-year strategic plan by June 1, 2012 for accelerator technology research and development to advance accelerator applications in energy and the environment, medicine, industry, national security, and discovery science.”</a:t>
            </a:r>
          </a:p>
          <a:p>
            <a:pPr lvl="0"/>
            <a:r>
              <a:rPr lang="en-US" sz="2000" b="0" dirty="0" smtClean="0"/>
              <a:t>HEP has charged a community task force to provide input on promising R&amp;D areas, pros and cons of current technology transfer models, and potential challenges of implementation</a:t>
            </a:r>
          </a:p>
          <a:p>
            <a:pPr lvl="1"/>
            <a:r>
              <a:rPr lang="en-US" sz="1800" dirty="0" smtClean="0"/>
              <a:t>Report  from task force to DOE SC  February 13.  N. Holtkamp talk at this mtg.</a:t>
            </a:r>
            <a:endParaRPr lang="en-US" sz="1800" b="0" dirty="0" smtClean="0"/>
          </a:p>
          <a:p>
            <a:r>
              <a:rPr lang="en-US" sz="2000" b="0" dirty="0" smtClean="0"/>
              <a:t>This will be significant effort to implement and is not without risk. We have positive feedback from other SC offices and other agencies. Industry has given many constructive suggestions</a:t>
            </a:r>
          </a:p>
          <a:p>
            <a:pPr lvl="1"/>
            <a:r>
              <a:rPr lang="en-US" sz="1800" b="0" dirty="0" smtClean="0"/>
              <a:t>HEP is  not expecting any immediate changes associated with this, just some modest redirection and stability for our support to accelerator science</a:t>
            </a:r>
          </a:p>
          <a:p>
            <a:pPr lvl="1"/>
            <a:r>
              <a:rPr lang="en-US" sz="1800" dirty="0" smtClean="0"/>
              <a:t>Community report will form the basis of the strategic plan and inform FY2014 formulation. We are working on a reorganization of our accelerator R&amp;D efforts aligned with the strategic plan</a:t>
            </a:r>
            <a:endParaRPr lang="en-US" sz="2000" b="0" dirty="0" smtClean="0"/>
          </a:p>
          <a:p>
            <a:endParaRPr lang="en-US" dirty="0"/>
          </a:p>
        </p:txBody>
      </p:sp>
      <p:sp>
        <p:nvSpPr>
          <p:cNvPr id="3" name="Title 2"/>
          <p:cNvSpPr>
            <a:spLocks noGrp="1"/>
          </p:cNvSpPr>
          <p:nvPr>
            <p:ph type="title"/>
          </p:nvPr>
        </p:nvSpPr>
        <p:spPr/>
        <p:txBody>
          <a:bodyPr/>
          <a:lstStyle/>
          <a:p>
            <a:r>
              <a:rPr lang="en-US" b="1" dirty="0" smtClean="0">
                <a:latin typeface="Cambria" pitchFamily="18" charset="0"/>
              </a:rPr>
              <a:t>Accelerator Stewardship</a:t>
            </a:r>
            <a:endParaRPr lang="en-US" dirty="0">
              <a:latin typeface="Cambria" pitchFamily="18" charset="0"/>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22</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Autofit/>
          </a:bodyPr>
          <a:lstStyle/>
          <a:p>
            <a:r>
              <a:rPr lang="en-US" sz="3600" b="1" dirty="0" smtClean="0">
                <a:latin typeface="+mj-lt"/>
              </a:rPr>
              <a:t>HEP Technology Today</a:t>
            </a:r>
            <a:endParaRPr lang="en-US" sz="3600" b="1" dirty="0">
              <a:latin typeface="+mj-lt"/>
            </a:endParaRPr>
          </a:p>
        </p:txBody>
      </p:sp>
      <p:pic>
        <p:nvPicPr>
          <p:cNvPr id="11" name="Content Placeholder 10" descr="NuMI_horn.jpg"/>
          <p:cNvPicPr>
            <a:picLocks noGrp="1" noChangeAspect="1"/>
          </p:cNvPicPr>
          <p:nvPr>
            <p:ph sz="quarter" idx="1"/>
          </p:nvPr>
        </p:nvPicPr>
        <p:blipFill>
          <a:blip r:embed="rId2" cstate="print"/>
          <a:stretch>
            <a:fillRect/>
          </a:stretch>
        </p:blipFill>
        <p:spPr>
          <a:xfrm>
            <a:off x="914400" y="1295400"/>
            <a:ext cx="3581400" cy="4839728"/>
          </a:xfrm>
        </p:spPr>
      </p:pic>
      <p:pic>
        <p:nvPicPr>
          <p:cNvPr id="10" name="Content Placeholder 9" descr="cms.jpg"/>
          <p:cNvPicPr>
            <a:picLocks noGrp="1" noChangeAspect="1"/>
          </p:cNvPicPr>
          <p:nvPr>
            <p:ph sz="quarter" idx="2"/>
          </p:nvPr>
        </p:nvPicPr>
        <p:blipFill>
          <a:blip r:embed="rId3" cstate="print"/>
          <a:stretch>
            <a:fillRect/>
          </a:stretch>
        </p:blipFill>
        <p:spPr>
          <a:xfrm>
            <a:off x="4829090" y="1295399"/>
            <a:ext cx="3552910" cy="2394661"/>
          </a:xfrm>
        </p:spPr>
      </p:pic>
      <p:sp>
        <p:nvSpPr>
          <p:cNvPr id="5" name="Content Placeholder 4"/>
          <p:cNvSpPr>
            <a:spLocks noGrp="1"/>
          </p:cNvSpPr>
          <p:nvPr>
            <p:ph sz="quarter" idx="3"/>
          </p:nvPr>
        </p:nvSpPr>
        <p:spPr/>
        <p:txBody>
          <a:bodyPr/>
          <a:lstStyle/>
          <a:p>
            <a:endParaRPr lang="en-US" dirty="0"/>
          </a:p>
        </p:txBody>
      </p:sp>
      <p:pic>
        <p:nvPicPr>
          <p:cNvPr id="9" name="Content Placeholder 8" descr="babar.jpg"/>
          <p:cNvPicPr>
            <a:picLocks noGrp="1" noChangeAspect="1"/>
          </p:cNvPicPr>
          <p:nvPr>
            <p:ph sz="quarter" idx="4"/>
          </p:nvPr>
        </p:nvPicPr>
        <p:blipFill>
          <a:blip r:embed="rId4" cstate="print"/>
          <a:stretch>
            <a:fillRect/>
          </a:stretch>
        </p:blipFill>
        <p:spPr>
          <a:xfrm>
            <a:off x="4800600" y="3733800"/>
            <a:ext cx="3657600" cy="2441449"/>
          </a:xfrm>
        </p:spPr>
      </p:pic>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pPr>
              <a:defRPr/>
            </a:pPr>
            <a:fld id="{BF1BF2E3-0958-4BB9-A6B7-674351C6393A}" type="slidenum">
              <a:rPr lang="en-US"/>
              <a:pPr>
                <a:defRPr/>
              </a:pPr>
              <a:t>23</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EBBDA7A4-B261-4481-B1A5-936489FC6303}" type="slidenum">
              <a:rPr lang="en-US" smtClean="0"/>
              <a:pPr>
                <a:defRPr/>
              </a:pPr>
              <a:t>24</a:t>
            </a:fld>
            <a:endParaRPr lang="en-US" dirty="0"/>
          </a:p>
        </p:txBody>
      </p:sp>
      <p:sp>
        <p:nvSpPr>
          <p:cNvPr id="2" name="Content Placeholder 1"/>
          <p:cNvSpPr>
            <a:spLocks noGrp="1"/>
          </p:cNvSpPr>
          <p:nvPr>
            <p:ph idx="4294967295"/>
          </p:nvPr>
        </p:nvSpPr>
        <p:spPr>
          <a:xfrm>
            <a:off x="169332" y="876280"/>
            <a:ext cx="3849511" cy="4982653"/>
          </a:xfrm>
        </p:spPr>
        <p:txBody>
          <a:bodyPr>
            <a:normAutofit lnSpcReduction="10000"/>
          </a:bodyPr>
          <a:lstStyle/>
          <a:p>
            <a:pPr>
              <a:spcBef>
                <a:spcPts val="0"/>
              </a:spcBef>
              <a:spcAft>
                <a:spcPts val="1800"/>
              </a:spcAft>
              <a:buFont typeface="Wingdings" pitchFamily="2" charset="2"/>
              <a:buChar char="§"/>
            </a:pPr>
            <a:r>
              <a:rPr lang="en-US" sz="1800" b="0" dirty="0" smtClean="0">
                <a:solidFill>
                  <a:schemeClr val="tx1"/>
                </a:solidFill>
              </a:rPr>
              <a:t>The Facility for Advanced </a:t>
            </a:r>
            <a:r>
              <a:rPr lang="en-US" sz="1800" b="0" dirty="0" err="1" smtClean="0">
                <a:solidFill>
                  <a:schemeClr val="tx1"/>
                </a:solidFill>
              </a:rPr>
              <a:t>aCcelerator</a:t>
            </a:r>
            <a:r>
              <a:rPr lang="en-US" sz="1800" b="0" dirty="0" smtClean="0">
                <a:solidFill>
                  <a:schemeClr val="tx1"/>
                </a:solidFill>
              </a:rPr>
              <a:t> Experimental Tests (FACET) at SLAC received CD-4 in January 2012.</a:t>
            </a:r>
          </a:p>
          <a:p>
            <a:pPr>
              <a:spcBef>
                <a:spcPts val="0"/>
              </a:spcBef>
              <a:spcAft>
                <a:spcPts val="1800"/>
              </a:spcAft>
              <a:buFont typeface="Wingdings" pitchFamily="2" charset="2"/>
              <a:buChar char="§"/>
            </a:pPr>
            <a:r>
              <a:rPr lang="en-US" sz="1800" b="0" dirty="0" smtClean="0">
                <a:solidFill>
                  <a:schemeClr val="tx1"/>
                </a:solidFill>
              </a:rPr>
              <a:t>FACET will operate as a national user facility for accelerator R&amp;D with open access based upon peer review. </a:t>
            </a:r>
          </a:p>
          <a:p>
            <a:pPr>
              <a:spcBef>
                <a:spcPts val="0"/>
              </a:spcBef>
              <a:spcAft>
                <a:spcPts val="1800"/>
              </a:spcAft>
              <a:buFont typeface="Wingdings" pitchFamily="2" charset="2"/>
              <a:buChar char="§"/>
            </a:pPr>
            <a:r>
              <a:rPr lang="en-US" sz="1800" b="0" dirty="0" smtClean="0">
                <a:solidFill>
                  <a:schemeClr val="tx1"/>
                </a:solidFill>
              </a:rPr>
              <a:t>It will use the front end of the SLAC linac to supply electron beams with high energy (20 GeV) and short length bunch lengths.</a:t>
            </a:r>
          </a:p>
          <a:p>
            <a:pPr>
              <a:spcBef>
                <a:spcPts val="0"/>
              </a:spcBef>
              <a:spcAft>
                <a:spcPts val="1800"/>
              </a:spcAft>
              <a:buFont typeface="Wingdings" pitchFamily="2" charset="2"/>
              <a:buChar char="§"/>
            </a:pPr>
            <a:r>
              <a:rPr lang="en-US" sz="1800" b="0" dirty="0" smtClean="0">
                <a:solidFill>
                  <a:schemeClr val="tx1"/>
                </a:solidFill>
              </a:rPr>
              <a:t>Plasma wakefield experiments will be in the first run.  </a:t>
            </a:r>
          </a:p>
          <a:p>
            <a:pPr lvl="1">
              <a:spcBef>
                <a:spcPts val="0"/>
              </a:spcBef>
              <a:spcAft>
                <a:spcPts val="1800"/>
              </a:spcAft>
              <a:buFont typeface="Wingdings" pitchFamily="2" charset="2"/>
              <a:buChar char="§"/>
            </a:pPr>
            <a:endParaRPr lang="en-US" sz="2000" dirty="0" smtClean="0">
              <a:solidFill>
                <a:schemeClr val="tx1"/>
              </a:solidFill>
            </a:endParaRPr>
          </a:p>
          <a:p>
            <a:pPr>
              <a:spcBef>
                <a:spcPts val="0"/>
              </a:spcBef>
              <a:spcAft>
                <a:spcPts val="1800"/>
              </a:spcAft>
              <a:buFont typeface="Wingdings" pitchFamily="2" charset="2"/>
              <a:buChar char="§"/>
            </a:pPr>
            <a:endParaRPr lang="en-US" sz="2000" b="0" dirty="0">
              <a:solidFill>
                <a:schemeClr val="tx1"/>
              </a:solidFill>
            </a:endParaRPr>
          </a:p>
        </p:txBody>
      </p:sp>
      <p:sp>
        <p:nvSpPr>
          <p:cNvPr id="3" name="Title 2"/>
          <p:cNvSpPr>
            <a:spLocks noGrp="1"/>
          </p:cNvSpPr>
          <p:nvPr>
            <p:ph type="title" idx="4294967295"/>
          </p:nvPr>
        </p:nvSpPr>
        <p:spPr>
          <a:xfrm>
            <a:off x="0" y="-1"/>
            <a:ext cx="9144000" cy="745067"/>
          </a:xfrm>
        </p:spPr>
        <p:txBody>
          <a:bodyPr>
            <a:normAutofit/>
          </a:bodyPr>
          <a:lstStyle/>
          <a:p>
            <a:r>
              <a:rPr lang="en-US" sz="3200" b="1" dirty="0" smtClean="0">
                <a:latin typeface="Cambria" pitchFamily="18" charset="0"/>
              </a:rPr>
              <a:t>New User Facility for Accelerator R&amp;D</a:t>
            </a:r>
            <a:endParaRPr lang="en-US" sz="3200" b="1" dirty="0">
              <a:latin typeface="Cambria" pitchFamily="18" charset="0"/>
            </a:endParaRPr>
          </a:p>
        </p:txBody>
      </p:sp>
      <p:pic>
        <p:nvPicPr>
          <p:cNvPr id="6" name="Picture 3"/>
          <p:cNvPicPr>
            <a:picLocks noChangeAspect="1" noChangeArrowheads="1"/>
          </p:cNvPicPr>
          <p:nvPr/>
        </p:nvPicPr>
        <p:blipFill>
          <a:blip r:embed="rId3" cstate="print"/>
          <a:srcRect/>
          <a:stretch>
            <a:fillRect/>
          </a:stretch>
        </p:blipFill>
        <p:spPr bwMode="auto">
          <a:xfrm>
            <a:off x="4138258" y="1140178"/>
            <a:ext cx="4655785" cy="3364089"/>
          </a:xfrm>
          <a:prstGeom prst="rect">
            <a:avLst/>
          </a:prstGeom>
          <a:noFill/>
          <a:ln w="9525">
            <a:noFill/>
            <a:miter lim="800000"/>
            <a:headEnd/>
            <a:tailEnd/>
          </a:ln>
        </p:spPr>
      </p:pic>
      <p:sp>
        <p:nvSpPr>
          <p:cNvPr id="7" name="TextBox 6"/>
          <p:cNvSpPr txBox="1"/>
          <p:nvPr/>
        </p:nvSpPr>
        <p:spPr>
          <a:xfrm>
            <a:off x="4041424" y="4955822"/>
            <a:ext cx="4908496" cy="984885"/>
          </a:xfrm>
          <a:prstGeom prst="rect">
            <a:avLst/>
          </a:prstGeom>
          <a:noFill/>
        </p:spPr>
        <p:txBody>
          <a:bodyPr wrap="square" rtlCol="0">
            <a:spAutoFit/>
          </a:bodyPr>
          <a:lstStyle/>
          <a:p>
            <a:r>
              <a:rPr lang="en-US" sz="2000" dirty="0" smtClean="0">
                <a:solidFill>
                  <a:srgbClr val="106636"/>
                </a:solidFill>
                <a:latin typeface="+mn-lt"/>
              </a:rPr>
              <a:t>HEP is supporting this facility as part of its accelerator R&amp;D stewardship initiative.</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Exciting program pushing ahead all three frontiers</a:t>
            </a:r>
          </a:p>
          <a:p>
            <a:r>
              <a:rPr lang="en-US" dirty="0" smtClean="0"/>
              <a:t>Current focus on transition of FNAL facilities to expanded role on the Intensity Frontier</a:t>
            </a:r>
          </a:p>
          <a:p>
            <a:r>
              <a:rPr lang="en-US" dirty="0" smtClean="0"/>
              <a:t>Cosmic frontier in close collaboration with NSF Astronomy, NASA; regular input from AAAC</a:t>
            </a:r>
          </a:p>
          <a:p>
            <a:r>
              <a:rPr lang="en-US" dirty="0" smtClean="0"/>
              <a:t>US-CERN relation to be ‘regularized’ before 2017 to support Energy Frontier</a:t>
            </a:r>
          </a:p>
          <a:p>
            <a:r>
              <a:rPr lang="en-US" dirty="0" smtClean="0"/>
              <a:t>New role in accelerator stewardship under exploration</a:t>
            </a:r>
            <a:endParaRPr lang="en-US" dirty="0"/>
          </a:p>
        </p:txBody>
      </p:sp>
      <p:sp>
        <p:nvSpPr>
          <p:cNvPr id="4" name="Footer Placeholder 3"/>
          <p:cNvSpPr>
            <a:spLocks noGrp="1"/>
          </p:cNvSpPr>
          <p:nvPr>
            <p:ph type="ftr" sz="quarter" idx="10"/>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264E73E0-72DA-432F-A440-199E2B583F76}" type="slidenum">
              <a:rPr lang="en-US" smtClean="0">
                <a:solidFill>
                  <a:srgbClr val="000000"/>
                </a:solidFill>
              </a:rPr>
              <a:pPr>
                <a:defRPr/>
              </a:pPr>
              <a:t>25</a:t>
            </a:fld>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itchFamily="18" charset="0"/>
              </a:rPr>
              <a:t>HEP Plans and priorities</a:t>
            </a:r>
            <a:endParaRPr lang="en-US" dirty="0">
              <a:latin typeface="Cambria" pitchFamily="18" charset="0"/>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9BAA53-3E0C-4DD2-9AAF-E00F26FA706B}" type="slidenum">
              <a:rPr lang="en-US" smtClean="0"/>
              <a:pPr>
                <a:defRPr/>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4" descr="ThreeFrontiersGraphic_RGB_060108"/>
          <p:cNvPicPr>
            <a:picLocks noChangeAspect="1" noChangeArrowheads="1"/>
          </p:cNvPicPr>
          <p:nvPr/>
        </p:nvPicPr>
        <p:blipFill>
          <a:blip r:embed="rId2" cstate="print"/>
          <a:srcRect/>
          <a:stretch>
            <a:fillRect/>
          </a:stretch>
        </p:blipFill>
        <p:spPr bwMode="auto">
          <a:xfrm>
            <a:off x="4153710" y="1485357"/>
            <a:ext cx="4813785" cy="4578738"/>
          </a:xfrm>
          <a:prstGeom prst="rect">
            <a:avLst/>
          </a:prstGeom>
          <a:noFill/>
          <a:ln w="9525">
            <a:noFill/>
            <a:miter lim="800000"/>
            <a:headEnd/>
            <a:tailEnd/>
          </a:ln>
        </p:spPr>
      </p:pic>
      <p:sp>
        <p:nvSpPr>
          <p:cNvPr id="28674" name="Slide Number Placeholder 3"/>
          <p:cNvSpPr>
            <a:spLocks noGrp="1"/>
          </p:cNvSpPr>
          <p:nvPr>
            <p:ph type="sldNum" sz="quarter" idx="4294967295"/>
          </p:nvPr>
        </p:nvSpPr>
        <p:spPr>
          <a:xfrm>
            <a:off x="8766175" y="6619875"/>
            <a:ext cx="377825" cy="238125"/>
          </a:xfrm>
          <a:prstGeom prst="rect">
            <a:avLst/>
          </a:prstGeom>
          <a:noFill/>
        </p:spPr>
        <p:txBody>
          <a:bodyPr/>
          <a:lstStyle/>
          <a:p>
            <a:fld id="{05C2E605-34B1-4BB1-A281-144DBACCFD9E}" type="slidenum">
              <a:rPr lang="en-US" smtClean="0"/>
              <a:pPr/>
              <a:t>4</a:t>
            </a:fld>
            <a:endParaRPr lang="en-US" smtClean="0"/>
          </a:p>
        </p:txBody>
      </p:sp>
      <p:sp>
        <p:nvSpPr>
          <p:cNvPr id="28675" name="Rectangle 2"/>
          <p:cNvSpPr>
            <a:spLocks noGrp="1" noChangeArrowheads="1"/>
          </p:cNvSpPr>
          <p:nvPr>
            <p:ph type="title"/>
          </p:nvPr>
        </p:nvSpPr>
        <p:spPr>
          <a:xfrm>
            <a:off x="1269487" y="0"/>
            <a:ext cx="6053214" cy="765725"/>
          </a:xfrm>
        </p:spPr>
        <p:txBody>
          <a:bodyPr>
            <a:noAutofit/>
          </a:bodyPr>
          <a:lstStyle/>
          <a:p>
            <a:pPr eaLnBrk="1" hangingPunct="1">
              <a:lnSpc>
                <a:spcPct val="150000"/>
              </a:lnSpc>
            </a:pPr>
            <a:r>
              <a:rPr lang="en-US" b="1" dirty="0" smtClean="0">
                <a:solidFill>
                  <a:srgbClr val="285C00"/>
                </a:solidFill>
                <a:effectLst/>
                <a:latin typeface="Cambria" pitchFamily="18" charset="0"/>
                <a:cs typeface="Tahoma" pitchFamily="34" charset="0"/>
              </a:rPr>
              <a:t>HEP Strategic Plan</a:t>
            </a:r>
          </a:p>
        </p:txBody>
      </p:sp>
      <p:sp>
        <p:nvSpPr>
          <p:cNvPr id="28676" name="Rectangle 3"/>
          <p:cNvSpPr>
            <a:spLocks noGrp="1" noChangeArrowheads="1"/>
          </p:cNvSpPr>
          <p:nvPr>
            <p:ph type="body" idx="1"/>
          </p:nvPr>
        </p:nvSpPr>
        <p:spPr>
          <a:xfrm>
            <a:off x="220133" y="1074588"/>
            <a:ext cx="3844913" cy="5195476"/>
          </a:xfrm>
        </p:spPr>
        <p:txBody>
          <a:bodyPr/>
          <a:lstStyle/>
          <a:p>
            <a:pPr marL="0" indent="0" eaLnBrk="1" hangingPunct="1">
              <a:spcBef>
                <a:spcPts val="200"/>
              </a:spcBef>
              <a:buFont typeface="Wingdings" pitchFamily="2" charset="2"/>
              <a:buNone/>
            </a:pPr>
            <a:r>
              <a:rPr lang="en-US" sz="1800" dirty="0" smtClean="0">
                <a:cs typeface="Tahoma" pitchFamily="34" charset="0"/>
              </a:rPr>
              <a:t>Plan is based on High Energy Physics Advisory Panel “P5” report </a:t>
            </a:r>
          </a:p>
          <a:p>
            <a:pPr marL="0" indent="0" eaLnBrk="1" hangingPunct="1">
              <a:spcBef>
                <a:spcPts val="200"/>
              </a:spcBef>
              <a:buFont typeface="Wingdings" pitchFamily="2" charset="2"/>
              <a:buNone/>
            </a:pPr>
            <a:endParaRPr lang="en-US" sz="1800" dirty="0" smtClean="0">
              <a:cs typeface="Tahoma" pitchFamily="34" charset="0"/>
            </a:endParaRPr>
          </a:p>
          <a:p>
            <a:pPr marL="0" indent="0" eaLnBrk="1" hangingPunct="1">
              <a:spcBef>
                <a:spcPts val="200"/>
              </a:spcBef>
              <a:buFont typeface="Wingdings" pitchFamily="2" charset="2"/>
              <a:buNone/>
            </a:pPr>
            <a:r>
              <a:rPr lang="en-US" sz="1800" dirty="0" smtClean="0">
                <a:cs typeface="Tahoma" pitchFamily="34" charset="0"/>
              </a:rPr>
              <a:t>This is still the plan.</a:t>
            </a:r>
          </a:p>
          <a:p>
            <a:pPr marL="0" indent="0" eaLnBrk="1" hangingPunct="1">
              <a:spcBef>
                <a:spcPts val="200"/>
              </a:spcBef>
              <a:buFont typeface="Wingdings" pitchFamily="2" charset="2"/>
              <a:buNone/>
            </a:pPr>
            <a:endParaRPr lang="en-US" sz="1800" dirty="0" smtClean="0">
              <a:cs typeface="Tahoma" pitchFamily="34" charset="0"/>
            </a:endParaRPr>
          </a:p>
          <a:p>
            <a:pPr marL="0" indent="0" eaLnBrk="1" hangingPunct="1">
              <a:spcBef>
                <a:spcPts val="200"/>
              </a:spcBef>
              <a:buFont typeface="Wingdings" pitchFamily="2" charset="2"/>
              <a:buNone/>
            </a:pPr>
            <a:r>
              <a:rPr lang="en-US" sz="1800" dirty="0" smtClean="0">
                <a:cs typeface="Tahoma" pitchFamily="34" charset="0"/>
              </a:rPr>
              <a:t>Implementation at the </a:t>
            </a:r>
            <a:r>
              <a:rPr lang="en-US" sz="1800" dirty="0" smtClean="0">
                <a:solidFill>
                  <a:srgbClr val="000099"/>
                </a:solidFill>
                <a:cs typeface="Tahoma" pitchFamily="34" charset="0"/>
              </a:rPr>
              <a:t>Energy</a:t>
            </a:r>
            <a:r>
              <a:rPr lang="en-US" sz="1800" dirty="0" smtClean="0">
                <a:cs typeface="Tahoma" pitchFamily="34" charset="0"/>
              </a:rPr>
              <a:t> and </a:t>
            </a:r>
            <a:r>
              <a:rPr lang="en-US" sz="1800" dirty="0" smtClean="0">
                <a:solidFill>
                  <a:srgbClr val="990000"/>
                </a:solidFill>
                <a:cs typeface="Tahoma" pitchFamily="34" charset="0"/>
              </a:rPr>
              <a:t>Cosmic</a:t>
            </a:r>
            <a:r>
              <a:rPr lang="en-US" sz="1800" dirty="0" smtClean="0">
                <a:cs typeface="Tahoma" pitchFamily="34" charset="0"/>
              </a:rPr>
              <a:t> Frontiers  is clear</a:t>
            </a:r>
          </a:p>
          <a:p>
            <a:pPr marL="406400" lvl="1" eaLnBrk="1" hangingPunct="1">
              <a:spcBef>
                <a:spcPts val="200"/>
              </a:spcBef>
            </a:pPr>
            <a:r>
              <a:rPr lang="en-US" sz="1800" dirty="0" smtClean="0">
                <a:cs typeface="Tahoma" pitchFamily="34" charset="0"/>
              </a:rPr>
              <a:t>End of Tevatron</a:t>
            </a:r>
          </a:p>
          <a:p>
            <a:pPr marL="406400" lvl="1" eaLnBrk="1" hangingPunct="1">
              <a:spcBef>
                <a:spcPts val="200"/>
              </a:spcBef>
            </a:pPr>
            <a:r>
              <a:rPr lang="en-US" sz="1800" dirty="0" smtClean="0">
                <a:cs typeface="Tahoma" pitchFamily="34" charset="0"/>
              </a:rPr>
              <a:t>LHC (+upgrades)</a:t>
            </a:r>
          </a:p>
          <a:p>
            <a:pPr marL="406400" lvl="1" eaLnBrk="1" hangingPunct="1">
              <a:spcBef>
                <a:spcPts val="200"/>
              </a:spcBef>
            </a:pPr>
            <a:r>
              <a:rPr lang="en-US" sz="1800" dirty="0" smtClean="0">
                <a:cs typeface="Tahoma" pitchFamily="34" charset="0"/>
              </a:rPr>
              <a:t>Dark Matter + Dark Energy </a:t>
            </a:r>
          </a:p>
          <a:p>
            <a:pPr marL="406400" lvl="1" eaLnBrk="1" hangingPunct="1">
              <a:spcBef>
                <a:spcPts val="200"/>
              </a:spcBef>
              <a:buNone/>
            </a:pPr>
            <a:endParaRPr lang="en-US" sz="1800" b="1" dirty="0" smtClean="0">
              <a:cs typeface="Tahoma" pitchFamily="34" charset="0"/>
            </a:endParaRPr>
          </a:p>
          <a:p>
            <a:pPr marL="0" lvl="1" indent="0" eaLnBrk="1" hangingPunct="1">
              <a:spcBef>
                <a:spcPts val="200"/>
              </a:spcBef>
              <a:buNone/>
            </a:pPr>
            <a:r>
              <a:rPr lang="en-US" sz="1800" b="1" dirty="0" smtClean="0">
                <a:ea typeface="+mn-ea"/>
                <a:cs typeface="Tahoma" pitchFamily="34" charset="0"/>
              </a:rPr>
              <a:t>Implementation at the </a:t>
            </a:r>
            <a:r>
              <a:rPr lang="en-US" sz="1800" b="1" dirty="0" smtClean="0">
                <a:solidFill>
                  <a:srgbClr val="135C00"/>
                </a:solidFill>
                <a:ea typeface="+mn-ea"/>
                <a:cs typeface="Tahoma" pitchFamily="34" charset="0"/>
              </a:rPr>
              <a:t>Intensity </a:t>
            </a:r>
          </a:p>
          <a:p>
            <a:pPr marL="0" lvl="1" indent="0" eaLnBrk="1" hangingPunct="1">
              <a:spcBef>
                <a:spcPts val="200"/>
              </a:spcBef>
              <a:buNone/>
            </a:pPr>
            <a:r>
              <a:rPr lang="en-US" sz="1800" b="1" dirty="0" smtClean="0">
                <a:solidFill>
                  <a:srgbClr val="135C00"/>
                </a:solidFill>
                <a:ea typeface="+mn-ea"/>
                <a:cs typeface="Tahoma" pitchFamily="34" charset="0"/>
              </a:rPr>
              <a:t>Frontier</a:t>
            </a:r>
            <a:r>
              <a:rPr lang="en-US" sz="1800" b="1" dirty="0" smtClean="0">
                <a:ea typeface="+mn-ea"/>
                <a:cs typeface="Tahoma" pitchFamily="34" charset="0"/>
              </a:rPr>
              <a:t> has been more challenging</a:t>
            </a:r>
          </a:p>
          <a:p>
            <a:pPr marL="406400" lvl="1" eaLnBrk="1" hangingPunct="1">
              <a:spcBef>
                <a:spcPts val="200"/>
              </a:spcBef>
            </a:pPr>
            <a:r>
              <a:rPr lang="en-US" sz="1800" dirty="0" smtClean="0">
                <a:cs typeface="Tahoma" pitchFamily="34" charset="0"/>
              </a:rPr>
              <a:t>Funding levels at lower end of P5 Scenarios</a:t>
            </a:r>
          </a:p>
          <a:p>
            <a:pPr marL="406400" lvl="1" eaLnBrk="1" hangingPunct="1">
              <a:spcBef>
                <a:spcPts val="200"/>
              </a:spcBef>
            </a:pPr>
            <a:r>
              <a:rPr lang="en-US" sz="1800" dirty="0" smtClean="0">
                <a:cs typeface="Tahoma" pitchFamily="34" charset="0"/>
              </a:rPr>
              <a:t>CR uncertainties + “no new starts”</a:t>
            </a:r>
          </a:p>
          <a:p>
            <a:pPr marL="406400" lvl="1" eaLnBrk="1" hangingPunct="1">
              <a:spcBef>
                <a:spcPts val="200"/>
              </a:spcBef>
            </a:pPr>
            <a:r>
              <a:rPr lang="en-US" sz="1800" dirty="0" smtClean="0">
                <a:cs typeface="Tahoma" pitchFamily="34" charset="0"/>
              </a:rPr>
              <a:t>DUSEL difficulties</a:t>
            </a:r>
          </a:p>
          <a:p>
            <a:pPr marL="406400" lvl="1" eaLnBrk="1" hangingPunct="1">
              <a:spcBef>
                <a:spcPts val="200"/>
              </a:spcBef>
            </a:pPr>
            <a:endParaRPr lang="en-US" dirty="0" smtClean="0">
              <a:solidFill>
                <a:srgbClr val="135C00"/>
              </a:solidFill>
              <a:latin typeface="Calibri" pitchFamily="34" charset="0"/>
              <a:cs typeface="Tahoma" pitchFamily="34" charset="0"/>
            </a:endParaRPr>
          </a:p>
          <a:p>
            <a:pPr marL="0" indent="0" eaLnBrk="1" hangingPunct="1">
              <a:spcBef>
                <a:spcPts val="200"/>
              </a:spcBef>
              <a:buNone/>
            </a:pPr>
            <a:endParaRPr lang="en-US" sz="1800" dirty="0" smtClean="0">
              <a:latin typeface="Calibri" pitchFamily="34" charset="0"/>
              <a:cs typeface="Tahoma" pitchFamily="34" charset="0"/>
            </a:endParaRPr>
          </a:p>
          <a:p>
            <a:pPr marL="406400" lvl="1" eaLnBrk="1" hangingPunct="1">
              <a:spcBef>
                <a:spcPts val="200"/>
              </a:spcBef>
              <a:buNone/>
            </a:pPr>
            <a:endParaRPr lang="en-US" sz="1600" dirty="0" smtClean="0">
              <a:solidFill>
                <a:srgbClr val="135C00"/>
              </a:solidFill>
              <a:latin typeface="Calibri" pitchFamily="34" charset="0"/>
              <a:cs typeface="Tahom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6412" y="161925"/>
            <a:ext cx="7060963" cy="723900"/>
          </a:xfrm>
        </p:spPr>
        <p:txBody>
          <a:bodyPr>
            <a:noAutofit/>
          </a:bodyPr>
          <a:lstStyle/>
          <a:p>
            <a:r>
              <a:rPr lang="en-US" sz="3200" b="1" dirty="0" smtClean="0">
                <a:solidFill>
                  <a:srgbClr val="135C00"/>
                </a:solidFill>
                <a:latin typeface="Cambria" pitchFamily="18" charset="0"/>
              </a:rPr>
              <a:t>Vision for Program Development</a:t>
            </a:r>
            <a:endParaRPr lang="en-US" sz="3200" b="1" dirty="0">
              <a:solidFill>
                <a:srgbClr val="135C00"/>
              </a:solidFill>
              <a:latin typeface="Cambria" pitchFamily="18" charset="0"/>
            </a:endParaRPr>
          </a:p>
        </p:txBody>
      </p:sp>
      <p:sp>
        <p:nvSpPr>
          <p:cNvPr id="2" name="Content Placeholder 1"/>
          <p:cNvSpPr>
            <a:spLocks noGrp="1"/>
          </p:cNvSpPr>
          <p:nvPr>
            <p:ph sz="half" idx="1"/>
          </p:nvPr>
        </p:nvSpPr>
        <p:spPr/>
        <p:txBody>
          <a:bodyPr/>
          <a:lstStyle/>
          <a:p>
            <a:endParaRPr lang="en-US" sz="2000" dirty="0" smtClean="0">
              <a:latin typeface="Calibri" pitchFamily="34" charset="0"/>
            </a:endParaRPr>
          </a:p>
        </p:txBody>
      </p:sp>
      <p:sp>
        <p:nvSpPr>
          <p:cNvPr id="8" name="Text Placeholder 7"/>
          <p:cNvSpPr>
            <a:spLocks noGrp="1"/>
          </p:cNvSpPr>
          <p:nvPr>
            <p:ph type="body" sz="half" idx="2"/>
          </p:nvPr>
        </p:nvSpPr>
        <p:spPr/>
        <p:txBody>
          <a:bodyPr/>
          <a:lstStyle/>
          <a:p>
            <a:r>
              <a:rPr lang="en-US" b="0" dirty="0" smtClean="0">
                <a:latin typeface="Calibri" pitchFamily="34" charset="0"/>
              </a:rPr>
              <a:t>Our domestic program is the world leader in ‘Intensity Frontier’ area, and we need to increase investments there, while keeping a balance with the other frontiers</a:t>
            </a:r>
          </a:p>
          <a:p>
            <a:r>
              <a:rPr lang="en-US" b="0" dirty="0" smtClean="0">
                <a:latin typeface="Calibri" pitchFamily="34" charset="0"/>
              </a:rPr>
              <a:t>Community is engaged on further developing the science case on all 3 frontiers – we need a healthy portfolio of construction ideas supported by compelling science drivers at achievable budget levels </a:t>
            </a:r>
          </a:p>
          <a:p>
            <a:r>
              <a:rPr lang="en-US" b="0" dirty="0" smtClean="0">
                <a:latin typeface="Calibri" pitchFamily="34" charset="0"/>
              </a:rPr>
              <a:t>Our program will deliver science now, in the near term, and in the long term on all 3 frontiers</a:t>
            </a:r>
            <a:endParaRPr lang="en-US" dirty="0"/>
          </a:p>
        </p:txBody>
      </p:sp>
      <p:sp>
        <p:nvSpPr>
          <p:cNvPr id="4" name="Slide Number Placeholder 3"/>
          <p:cNvSpPr>
            <a:spLocks noGrp="1"/>
          </p:cNvSpPr>
          <p:nvPr>
            <p:ph type="sldNum" sz="quarter" idx="10"/>
          </p:nvPr>
        </p:nvSpPr>
        <p:spPr/>
        <p:txBody>
          <a:bodyPr/>
          <a:lstStyle/>
          <a:p>
            <a:pPr>
              <a:defRPr/>
            </a:pPr>
            <a:fld id="{56F4B2E3-7CDC-4972-8D42-2D141A8D5E9A}" type="slidenum">
              <a:rPr lang="en-US" smtClean="0"/>
              <a:pPr>
                <a:defRPr/>
              </a:pPr>
              <a:t>5</a:t>
            </a:fld>
            <a:endParaRPr lang="en-US"/>
          </a:p>
        </p:txBody>
      </p:sp>
      <p:pic>
        <p:nvPicPr>
          <p:cNvPr id="7" name="9d917f3a-0d2f-4727-9385-71261c68b566" descr="cid:548C9C24-7F08-4260-86DD-FEF0C61C62FC@dhcp.fnal.gov"/>
          <p:cNvPicPr>
            <a:picLocks noGrp="1"/>
          </p:cNvPicPr>
          <p:nvPr>
            <p:ph sz="half" idx="4294967295"/>
          </p:nvPr>
        </p:nvPicPr>
        <p:blipFill>
          <a:blip r:embed="rId2" r:link="rId3" cstate="print"/>
          <a:srcRect/>
          <a:stretch>
            <a:fillRect/>
          </a:stretch>
        </p:blipFill>
        <p:spPr bwMode="auto">
          <a:xfrm>
            <a:off x="498831" y="1325586"/>
            <a:ext cx="3991282" cy="4624838"/>
          </a:xfrm>
          <a:prstGeom prst="rect">
            <a:avLst/>
          </a:prstGeom>
          <a:noFill/>
          <a:ln w="9525">
            <a:noFill/>
            <a:miter lim="800000"/>
            <a:headEnd/>
            <a:tailEnd/>
          </a:ln>
        </p:spPr>
      </p:pic>
    </p:spTree>
    <p:extLst>
      <p:ext uri="{BB962C8B-B14F-4D97-AF65-F5344CB8AC3E}">
        <p14:creationId xmlns:p14="http://schemas.microsoft.com/office/powerpoint/2010/main" val="42885653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89547" y="1441868"/>
            <a:ext cx="7964905" cy="3739473"/>
          </a:xfrm>
        </p:spPr>
        <p:txBody>
          <a:bodyPr>
            <a:spAutoFit/>
          </a:bodyPr>
          <a:lstStyle/>
          <a:p>
            <a:pPr marL="465138" lvl="1" indent="-233363">
              <a:spcBef>
                <a:spcPts val="0"/>
              </a:spcBef>
              <a:spcAft>
                <a:spcPts val="1800"/>
              </a:spcAft>
              <a:buFont typeface="Wingdings" pitchFamily="2" charset="2"/>
              <a:buChar char="§"/>
            </a:pPr>
            <a:r>
              <a:rPr lang="en-US" sz="2400" dirty="0" smtClean="0">
                <a:solidFill>
                  <a:schemeClr val="tx1"/>
                </a:solidFill>
                <a:latin typeface="+mn-lt"/>
              </a:rPr>
              <a:t>Develop Mission Need statement for US participation in LHC detector upgrades</a:t>
            </a:r>
          </a:p>
          <a:p>
            <a:pPr marL="465138" lvl="1" indent="-233363">
              <a:spcBef>
                <a:spcPts val="0"/>
              </a:spcBef>
              <a:spcAft>
                <a:spcPts val="1800"/>
              </a:spcAft>
              <a:buFont typeface="Wingdings" pitchFamily="2" charset="2"/>
              <a:buChar char="§"/>
            </a:pPr>
            <a:r>
              <a:rPr lang="en-US" sz="2400" dirty="0" smtClean="0">
                <a:solidFill>
                  <a:schemeClr val="tx1"/>
                </a:solidFill>
                <a:latin typeface="+mn-lt"/>
              </a:rPr>
              <a:t>Make critical decisions on Long Baseline Neutrino Experiment</a:t>
            </a:r>
          </a:p>
          <a:p>
            <a:pPr marL="465138" lvl="1" indent="-233363">
              <a:spcBef>
                <a:spcPts val="0"/>
              </a:spcBef>
              <a:spcAft>
                <a:spcPts val="1800"/>
              </a:spcAft>
              <a:buFont typeface="Wingdings" pitchFamily="2" charset="2"/>
              <a:buChar char="§"/>
            </a:pPr>
            <a:r>
              <a:rPr lang="en-US" sz="2400" dirty="0" smtClean="0">
                <a:solidFill>
                  <a:schemeClr val="tx1"/>
                </a:solidFill>
                <a:latin typeface="+mn-lt"/>
              </a:rPr>
              <a:t>Issue solicitation for R&amp;D leading to Next Generation Dark Matter Experiments and make selections</a:t>
            </a:r>
          </a:p>
          <a:p>
            <a:pPr marL="465138" lvl="1" indent="-233363">
              <a:spcBef>
                <a:spcPts val="0"/>
              </a:spcBef>
              <a:spcAft>
                <a:spcPts val="1800"/>
              </a:spcAft>
              <a:buFont typeface="Wingdings" pitchFamily="2" charset="2"/>
              <a:buChar char="§"/>
            </a:pPr>
            <a:r>
              <a:rPr lang="en-US" sz="2400" dirty="0" smtClean="0">
                <a:solidFill>
                  <a:schemeClr val="tx1"/>
                </a:solidFill>
                <a:latin typeface="+mn-lt"/>
              </a:rPr>
              <a:t>Develop strategic plans for Intensity Frontier and Accelerator R&amp;D programs</a:t>
            </a:r>
            <a:endParaRPr lang="en-US" sz="2400" dirty="0">
              <a:solidFill>
                <a:schemeClr val="tx1"/>
              </a:solidFill>
              <a:latin typeface="+mn-lt"/>
            </a:endParaRPr>
          </a:p>
        </p:txBody>
      </p:sp>
      <p:sp>
        <p:nvSpPr>
          <p:cNvPr id="2" name="Title 1"/>
          <p:cNvSpPr>
            <a:spLocks noGrp="1"/>
          </p:cNvSpPr>
          <p:nvPr>
            <p:ph type="title" idx="4294967295"/>
          </p:nvPr>
        </p:nvSpPr>
        <p:spPr>
          <a:xfrm>
            <a:off x="0" y="-63500"/>
            <a:ext cx="9144000" cy="923925"/>
          </a:xfrm>
          <a:noFill/>
          <a:ln w="9525">
            <a:noFill/>
            <a:miter lim="800000"/>
            <a:headEnd/>
            <a:tailEnd/>
          </a:ln>
        </p:spPr>
        <p:txBody>
          <a:bodyPr vert="horz" wrap="square" lIns="91429" tIns="45714" rIns="91429" bIns="45714" numCol="1" anchor="ctr" anchorCtr="0" compatLnSpc="1">
            <a:prstTxWarp prst="textNoShape">
              <a:avLst/>
            </a:prstTxWarp>
            <a:normAutofit/>
          </a:bodyPr>
          <a:lstStyle/>
          <a:p>
            <a:pPr>
              <a:lnSpc>
                <a:spcPct val="85000"/>
              </a:lnSpc>
            </a:pPr>
            <a:r>
              <a:rPr lang="en-US" sz="2800" b="1" dirty="0" smtClean="0">
                <a:solidFill>
                  <a:srgbClr val="135C00"/>
                </a:solidFill>
                <a:latin typeface="Cambria" pitchFamily="18" charset="0"/>
              </a:rPr>
              <a:t>HEP</a:t>
            </a:r>
            <a:r>
              <a:rPr lang="en-US" sz="2800" b="1" dirty="0" smtClean="0">
                <a:solidFill>
                  <a:srgbClr val="135C00"/>
                </a:solidFill>
                <a:effectLst/>
                <a:latin typeface="Cambria" pitchFamily="18" charset="0"/>
              </a:rPr>
              <a:t> Priorities for the Next 12 Months</a:t>
            </a:r>
            <a:endParaRPr lang="en-US" sz="2800" b="1" dirty="0">
              <a:solidFill>
                <a:srgbClr val="135C00"/>
              </a:solidFill>
              <a:effectLst/>
              <a:latin typeface="Cambria" pitchFamily="18" charset="0"/>
            </a:endParaRPr>
          </a:p>
        </p:txBody>
      </p:sp>
      <p:sp>
        <p:nvSpPr>
          <p:cNvPr id="6" name="Rectangle 5"/>
          <p:cNvSpPr/>
          <p:nvPr/>
        </p:nvSpPr>
        <p:spPr>
          <a:xfrm>
            <a:off x="0" y="762000"/>
            <a:ext cx="9144000" cy="338554"/>
          </a:xfrm>
          <a:prstGeom prst="rect">
            <a:avLst/>
          </a:prstGeom>
        </p:spPr>
        <p:txBody>
          <a:bodyPr wrap="square">
            <a:spAutoFit/>
          </a:bodyPr>
          <a:lstStyle/>
          <a:p>
            <a:pPr marL="342865" indent="-342865">
              <a:spcBef>
                <a:spcPct val="20000"/>
              </a:spcBef>
            </a:pPr>
            <a:r>
              <a:rPr lang="en-US" sz="1600" dirty="0" smtClean="0">
                <a:solidFill>
                  <a:prstClr val="black"/>
                </a:solidFill>
                <a:latin typeface="Calibri"/>
                <a:cs typeface="Arial" pitchFamily="34" charset="0"/>
              </a:rPr>
              <a:t>		</a:t>
            </a:r>
            <a:r>
              <a:rPr lang="en-US" sz="1600" dirty="0" smtClean="0">
                <a:solidFill>
                  <a:srgbClr val="C0504D">
                    <a:lumMod val="75000"/>
                  </a:srgbClr>
                </a:solidFill>
                <a:latin typeface="Calibri"/>
                <a:cs typeface="Arial" pitchFamily="34" charset="0"/>
              </a:rPr>
              <a:t>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Near-term Science goal : </a:t>
            </a:r>
          </a:p>
          <a:p>
            <a:pPr lvl="1"/>
            <a:r>
              <a:rPr lang="en-US" sz="2000" dirty="0" smtClean="0"/>
              <a:t>Discover the Higgs or whatever takes its place. Is there just one?  </a:t>
            </a:r>
          </a:p>
          <a:p>
            <a:r>
              <a:rPr lang="en-US" dirty="0" smtClean="0"/>
              <a:t>Recent results </a:t>
            </a:r>
          </a:p>
          <a:p>
            <a:pPr lvl="1"/>
            <a:r>
              <a:rPr lang="en-US" sz="2000" b="1" dirty="0" smtClean="0"/>
              <a:t>LHC + </a:t>
            </a:r>
            <a:r>
              <a:rPr lang="en-US" sz="2000" b="1" dirty="0" err="1" smtClean="0"/>
              <a:t>Tevatron</a:t>
            </a:r>
            <a:r>
              <a:rPr lang="en-US" sz="2000" b="1" dirty="0" smtClean="0"/>
              <a:t> </a:t>
            </a:r>
            <a:r>
              <a:rPr lang="en-US" sz="2000" dirty="0" smtClean="0"/>
              <a:t>have ruled out most of the interesting Higgs mass range</a:t>
            </a:r>
          </a:p>
          <a:p>
            <a:pPr lvl="1"/>
            <a:r>
              <a:rPr lang="en-US" sz="2000" b="1" dirty="0" err="1" smtClean="0"/>
              <a:t>Tevatron</a:t>
            </a:r>
            <a:r>
              <a:rPr lang="en-US" sz="2000" b="1" dirty="0" smtClean="0"/>
              <a:t> </a:t>
            </a:r>
            <a:r>
              <a:rPr lang="en-US" sz="2000" dirty="0" smtClean="0"/>
              <a:t>run is completed, final data analyses are underway </a:t>
            </a:r>
          </a:p>
          <a:p>
            <a:pPr lvl="1"/>
            <a:r>
              <a:rPr lang="en-US" sz="2000" b="1" dirty="0" smtClean="0"/>
              <a:t>LHC </a:t>
            </a:r>
            <a:r>
              <a:rPr lang="en-US" sz="2000" dirty="0" smtClean="0"/>
              <a:t>will run thru 2012, then shutdown to achieve full energy (14 </a:t>
            </a:r>
            <a:r>
              <a:rPr lang="en-US" sz="2000" dirty="0" err="1" smtClean="0"/>
              <a:t>TeV</a:t>
            </a:r>
            <a:r>
              <a:rPr lang="en-US" sz="2000" dirty="0" smtClean="0"/>
              <a:t>) </a:t>
            </a:r>
          </a:p>
          <a:p>
            <a:r>
              <a:rPr lang="en-US" dirty="0" smtClean="0"/>
              <a:t>No new facilities under construction at this time</a:t>
            </a:r>
          </a:p>
          <a:p>
            <a:pPr lvl="1"/>
            <a:r>
              <a:rPr lang="en-US" dirty="0" smtClean="0"/>
              <a:t>Program is centered in Europe (CERN) for the next 10+ years</a:t>
            </a:r>
          </a:p>
          <a:p>
            <a:r>
              <a:rPr lang="en-US" dirty="0" smtClean="0"/>
              <a:t>Planned program of major projects:</a:t>
            </a:r>
          </a:p>
          <a:p>
            <a:pPr lvl="1"/>
            <a:r>
              <a:rPr lang="en-US" sz="2000" b="1" dirty="0" smtClean="0"/>
              <a:t>LHC Upgrades Phase I </a:t>
            </a:r>
            <a:r>
              <a:rPr lang="en-US" sz="2000" dirty="0" smtClean="0"/>
              <a:t>: (2017-2018) to cope with increased data rates</a:t>
            </a:r>
          </a:p>
          <a:p>
            <a:pPr lvl="1"/>
            <a:r>
              <a:rPr lang="en-US" sz="2000" b="1" dirty="0" smtClean="0"/>
              <a:t>LHC Upgrades Phase II:  (</a:t>
            </a:r>
            <a:r>
              <a:rPr lang="en-US" sz="2000" dirty="0" smtClean="0"/>
              <a:t>2021+) factor of 10 increased luminosity</a:t>
            </a:r>
          </a:p>
          <a:p>
            <a:pPr lvl="1"/>
            <a:r>
              <a:rPr lang="en-US" sz="2000" dirty="0" smtClean="0"/>
              <a:t>Future evolution (&gt;2025) will depend on results in the next few years:</a:t>
            </a:r>
          </a:p>
          <a:p>
            <a:pPr lvl="2"/>
            <a:r>
              <a:rPr lang="en-US" sz="1800" i="1" dirty="0" smtClean="0"/>
              <a:t>If New Physics can be accessed at ~</a:t>
            </a:r>
            <a:r>
              <a:rPr lang="en-US" sz="1800" i="1" dirty="0" err="1" smtClean="0"/>
              <a:t>TeV</a:t>
            </a:r>
            <a:r>
              <a:rPr lang="en-US" sz="1800" i="1" dirty="0" smtClean="0"/>
              <a:t> energy</a:t>
            </a:r>
            <a:r>
              <a:rPr lang="en-US" sz="1800" dirty="0" smtClean="0"/>
              <a:t>, </a:t>
            </a:r>
            <a:r>
              <a:rPr lang="en-US" sz="1800" b="1" dirty="0" err="1" smtClean="0"/>
              <a:t>e+e</a:t>
            </a:r>
            <a:r>
              <a:rPr lang="en-US" sz="1800" b="1" dirty="0" smtClean="0"/>
              <a:t>-  or </a:t>
            </a:r>
            <a:r>
              <a:rPr lang="en-US" sz="1800" b="1" dirty="0" err="1" smtClean="0"/>
              <a:t>mu+mu</a:t>
            </a:r>
            <a:r>
              <a:rPr lang="en-US" sz="1800" b="1" dirty="0" smtClean="0"/>
              <a:t>- collider  (?)</a:t>
            </a:r>
          </a:p>
          <a:p>
            <a:pPr lvl="2"/>
            <a:r>
              <a:rPr lang="en-US" sz="1800" i="1" dirty="0" smtClean="0"/>
              <a:t>If not,</a:t>
            </a:r>
            <a:r>
              <a:rPr lang="en-US" sz="1800" dirty="0" smtClean="0"/>
              <a:t> long program of LHC exploitation (+ </a:t>
            </a:r>
            <a:r>
              <a:rPr lang="en-US" sz="1800" b="1" dirty="0" smtClean="0"/>
              <a:t>LHC energy upgrade?</a:t>
            </a:r>
            <a:r>
              <a:rPr lang="en-US" sz="1800" dirty="0" smtClean="0"/>
              <a:t>)</a:t>
            </a:r>
          </a:p>
          <a:p>
            <a:pPr>
              <a:buNone/>
            </a:pPr>
            <a:endParaRPr lang="en-US" dirty="0" smtClean="0"/>
          </a:p>
          <a:p>
            <a:endParaRPr lang="en-US" dirty="0" smtClean="0"/>
          </a:p>
        </p:txBody>
      </p:sp>
      <p:sp>
        <p:nvSpPr>
          <p:cNvPr id="3" name="Title 2"/>
          <p:cNvSpPr>
            <a:spLocks noGrp="1"/>
          </p:cNvSpPr>
          <p:nvPr>
            <p:ph type="title"/>
          </p:nvPr>
        </p:nvSpPr>
        <p:spPr/>
        <p:txBody>
          <a:bodyPr/>
          <a:lstStyle/>
          <a:p>
            <a:r>
              <a:rPr lang="en-US" b="1" dirty="0" smtClean="0">
                <a:latin typeface="Cambria" pitchFamily="18" charset="0"/>
              </a:rPr>
              <a:t>Energy Frontier</a:t>
            </a:r>
            <a:endParaRPr lang="en-US" b="1" dirty="0">
              <a:latin typeface="Cambria" pitchFamily="18" charset="0"/>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7</a:t>
            </a:fld>
            <a:endParaRPr lang="en-US"/>
          </a:p>
        </p:txBody>
      </p:sp>
    </p:spTree>
    <p:extLst>
      <p:ext uri="{BB962C8B-B14F-4D97-AF65-F5344CB8AC3E}">
        <p14:creationId xmlns:p14="http://schemas.microsoft.com/office/powerpoint/2010/main" val="13938080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6" y="866774"/>
            <a:ext cx="8477675" cy="5315661"/>
          </a:xfrm>
        </p:spPr>
        <p:txBody>
          <a:bodyPr/>
          <a:lstStyle/>
          <a:p>
            <a:r>
              <a:rPr lang="en-US" sz="1800" dirty="0" smtClean="0"/>
              <a:t>HEP will work with the collaborations and CERN to understand the impact of the CERN LHC upgrades on detectors:</a:t>
            </a:r>
          </a:p>
          <a:p>
            <a:pPr lvl="1"/>
            <a:r>
              <a:rPr lang="en-US" sz="1800" dirty="0" smtClean="0"/>
              <a:t>What are the critical needs for detector upgrades?</a:t>
            </a:r>
          </a:p>
          <a:p>
            <a:pPr lvl="1"/>
            <a:r>
              <a:rPr lang="en-US" sz="1800" dirty="0" smtClean="0"/>
              <a:t>What responsibilities does CERN want the US to take on?</a:t>
            </a:r>
          </a:p>
          <a:p>
            <a:pPr lvl="1"/>
            <a:r>
              <a:rPr lang="en-US" sz="1800" dirty="0" smtClean="0"/>
              <a:t>In what technical areas does the US possess leading or unique capabilities?</a:t>
            </a:r>
          </a:p>
          <a:p>
            <a:r>
              <a:rPr lang="en-US" sz="1800" dirty="0" smtClean="0"/>
              <a:t>Analyze the schedule needed to deliver upgraded detector components. </a:t>
            </a:r>
          </a:p>
          <a:p>
            <a:r>
              <a:rPr lang="en-US" sz="1800" dirty="0" smtClean="0"/>
              <a:t>Develop a cost estimate and plan to have the funding available in the HEP budget. </a:t>
            </a:r>
          </a:p>
          <a:p>
            <a:r>
              <a:rPr lang="en-US" sz="1800" dirty="0" smtClean="0"/>
              <a:t>Goal is to complete a Mission Need Statement in FY 2012</a:t>
            </a:r>
            <a:r>
              <a:rPr lang="en-US" sz="1800" dirty="0"/>
              <a:t> </a:t>
            </a:r>
            <a:r>
              <a:rPr lang="en-US" sz="1800" dirty="0" smtClean="0"/>
              <a:t>for the near-term upgrades that keep the detectors running smoothly</a:t>
            </a:r>
            <a:endParaRPr lang="en-US" sz="1800" dirty="0"/>
          </a:p>
        </p:txBody>
      </p:sp>
      <p:sp>
        <p:nvSpPr>
          <p:cNvPr id="3" name="Title 2"/>
          <p:cNvSpPr>
            <a:spLocks noGrp="1"/>
          </p:cNvSpPr>
          <p:nvPr>
            <p:ph type="title"/>
          </p:nvPr>
        </p:nvSpPr>
        <p:spPr/>
        <p:txBody>
          <a:bodyPr>
            <a:normAutofit/>
          </a:bodyPr>
          <a:lstStyle/>
          <a:p>
            <a:r>
              <a:rPr lang="en-US" sz="2800" b="1" dirty="0" smtClean="0">
                <a:latin typeface="Cambria" pitchFamily="18" charset="0"/>
              </a:rPr>
              <a:t>Priorities: Developing a Mission Need Statement</a:t>
            </a:r>
            <a:endParaRPr lang="en-US" sz="2800" b="1" dirty="0">
              <a:latin typeface="Cambria" pitchFamily="18" charset="0"/>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8</a:t>
            </a:fld>
            <a:endParaRPr lang="en-US"/>
          </a:p>
        </p:txBody>
      </p:sp>
      <p:pic>
        <p:nvPicPr>
          <p:cNvPr id="6" name="Picture 5" descr="JiveXML_189280_1705325-YX-RZ-RZ-EventInfo-2011-09-19-17-55-27.png"/>
          <p:cNvPicPr>
            <a:picLocks noChangeAspect="1"/>
          </p:cNvPicPr>
          <p:nvPr/>
        </p:nvPicPr>
        <p:blipFill>
          <a:blip r:embed="rId2" cstate="print"/>
          <a:srcRect t="66800"/>
          <a:stretch>
            <a:fillRect/>
          </a:stretch>
        </p:blipFill>
        <p:spPr>
          <a:xfrm>
            <a:off x="971003" y="3736314"/>
            <a:ext cx="7258597" cy="2409855"/>
          </a:xfrm>
          <a:prstGeom prst="rect">
            <a:avLst/>
          </a:prstGeom>
          <a:ln w="38100" cmpd="sng">
            <a:solidFill>
              <a:srgbClr val="CC6699"/>
            </a:solidFill>
          </a:ln>
        </p:spPr>
      </p:pic>
      <p:sp>
        <p:nvSpPr>
          <p:cNvPr id="7" name="Rectangle 6"/>
          <p:cNvSpPr/>
          <p:nvPr/>
        </p:nvSpPr>
        <p:spPr>
          <a:xfrm>
            <a:off x="1187356" y="3856462"/>
            <a:ext cx="6578220" cy="369332"/>
          </a:xfrm>
          <a:prstGeom prst="rect">
            <a:avLst/>
          </a:prstGeom>
        </p:spPr>
        <p:txBody>
          <a:bodyPr wrap="square">
            <a:spAutoFit/>
          </a:bodyPr>
          <a:lstStyle/>
          <a:p>
            <a:pPr algn="ctr"/>
            <a:r>
              <a:rPr lang="en-US" dirty="0" smtClean="0">
                <a:solidFill>
                  <a:schemeClr val="bg1"/>
                </a:solidFill>
              </a:rPr>
              <a:t>ATLAS </a:t>
            </a:r>
            <a:r>
              <a:rPr lang="en-US" dirty="0" err="1" smtClean="0">
                <a:solidFill>
                  <a:schemeClr val="bg1"/>
                </a:solidFill>
              </a:rPr>
              <a:t>Z</a:t>
            </a:r>
            <a:r>
              <a:rPr lang="en-US" dirty="0" err="1" smtClean="0">
                <a:solidFill>
                  <a:schemeClr val="bg1"/>
                </a:solidFill>
                <a:sym typeface="Wingdings" pitchFamily="2" charset="2"/>
              </a:rPr>
              <a:t></a:t>
            </a:r>
            <a:r>
              <a:rPr lang="en-US" dirty="0" err="1" smtClean="0">
                <a:solidFill>
                  <a:schemeClr val="bg1"/>
                </a:solidFill>
                <a:latin typeface="Symbol" pitchFamily="18" charset="2"/>
                <a:sym typeface="Wingdings" pitchFamily="2" charset="2"/>
              </a:rPr>
              <a:t>mm</a:t>
            </a:r>
            <a:r>
              <a:rPr lang="en-US" dirty="0" smtClean="0">
                <a:solidFill>
                  <a:schemeClr val="bg1"/>
                </a:solidFill>
                <a:sym typeface="Wingdings" pitchFamily="2" charset="2"/>
              </a:rPr>
              <a:t> event with 20 reconstructed vertices</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305" y="763744"/>
            <a:ext cx="8410575" cy="5259388"/>
          </a:xfrm>
        </p:spPr>
        <p:txBody>
          <a:bodyPr/>
          <a:lstStyle/>
          <a:p>
            <a:r>
              <a:rPr lang="en-US" dirty="0" smtClean="0"/>
              <a:t>Near-term Science goals : </a:t>
            </a:r>
          </a:p>
          <a:p>
            <a:pPr lvl="1"/>
            <a:r>
              <a:rPr lang="en-US" sz="2000" dirty="0" smtClean="0"/>
              <a:t>Implement comprehensive program to understand neutrino mixing</a:t>
            </a:r>
          </a:p>
          <a:p>
            <a:pPr lvl="1"/>
            <a:r>
              <a:rPr lang="en-US" sz="2000" dirty="0" smtClean="0"/>
              <a:t>Deliver much improved limits (measurements?) of charged lepton mixing and hidden sector phenomena</a:t>
            </a:r>
          </a:p>
          <a:p>
            <a:r>
              <a:rPr lang="en-US" dirty="0" smtClean="0"/>
              <a:t>Recent results (see following slide)</a:t>
            </a:r>
          </a:p>
          <a:p>
            <a:pPr lvl="1"/>
            <a:r>
              <a:rPr lang="en-US" sz="2000" b="1" dirty="0" err="1" smtClean="0"/>
              <a:t>Daya</a:t>
            </a:r>
            <a:r>
              <a:rPr lang="en-US" sz="2000" b="1" dirty="0" smtClean="0"/>
              <a:t> Bay </a:t>
            </a:r>
            <a:r>
              <a:rPr lang="en-US" sz="2000" dirty="0" smtClean="0"/>
              <a:t> discovers  third kind of neutrino mixing  (and its large!)</a:t>
            </a:r>
          </a:p>
          <a:p>
            <a:pPr lvl="1"/>
            <a:r>
              <a:rPr lang="en-US" sz="2000" dirty="0" smtClean="0"/>
              <a:t>Various “hints” of additional neutrino species, anomalous interactions? </a:t>
            </a:r>
          </a:p>
          <a:p>
            <a:r>
              <a:rPr lang="en-US" dirty="0" smtClean="0"/>
              <a:t>New </a:t>
            </a:r>
            <a:r>
              <a:rPr lang="en-US" dirty="0" smtClean="0"/>
              <a:t>facilities under construction:</a:t>
            </a:r>
          </a:p>
          <a:p>
            <a:pPr lvl="1"/>
            <a:r>
              <a:rPr lang="en-US" sz="2000" b="1" dirty="0" err="1" smtClean="0"/>
              <a:t>NuMI</a:t>
            </a:r>
            <a:r>
              <a:rPr lang="en-US" sz="2000" dirty="0" smtClean="0"/>
              <a:t> upgrade + </a:t>
            </a:r>
            <a:r>
              <a:rPr lang="en-US" sz="2000" b="1" dirty="0" err="1" smtClean="0"/>
              <a:t>NOvA</a:t>
            </a:r>
            <a:r>
              <a:rPr lang="en-US" sz="2000" dirty="0" smtClean="0"/>
              <a:t>; </a:t>
            </a:r>
            <a:r>
              <a:rPr lang="en-US" sz="2000" b="1" dirty="0" smtClean="0"/>
              <a:t>reactor experiments </a:t>
            </a:r>
            <a:r>
              <a:rPr lang="en-US" sz="2000" dirty="0" smtClean="0"/>
              <a:t>commissioning</a:t>
            </a:r>
          </a:p>
          <a:p>
            <a:r>
              <a:rPr lang="en-US" dirty="0" smtClean="0"/>
              <a:t>Planned program of major projects:</a:t>
            </a:r>
          </a:p>
          <a:p>
            <a:pPr lvl="1"/>
            <a:r>
              <a:rPr lang="en-US" sz="2000" b="1" dirty="0" smtClean="0"/>
              <a:t>Mu2e </a:t>
            </a:r>
            <a:r>
              <a:rPr lang="en-US" sz="2000" dirty="0" smtClean="0"/>
              <a:t>to explore charged lepton mixing (2018-2022)</a:t>
            </a:r>
          </a:p>
          <a:p>
            <a:pPr lvl="1"/>
            <a:r>
              <a:rPr lang="en-US" sz="2000" b="1" dirty="0" smtClean="0"/>
              <a:t>LBNE</a:t>
            </a:r>
            <a:r>
              <a:rPr lang="en-US" sz="2000" dirty="0" smtClean="0"/>
              <a:t> to make definitive measurements of neutrino properties (2021+)</a:t>
            </a:r>
          </a:p>
          <a:p>
            <a:r>
              <a:rPr lang="en-US" dirty="0" smtClean="0"/>
              <a:t>Must upgrade domestic facilities to maintain US leadership</a:t>
            </a:r>
          </a:p>
          <a:p>
            <a:pPr>
              <a:buNone/>
            </a:pPr>
            <a:endParaRPr lang="en-US" dirty="0" smtClean="0"/>
          </a:p>
          <a:p>
            <a:endParaRPr lang="en-US" dirty="0" smtClean="0"/>
          </a:p>
        </p:txBody>
      </p:sp>
      <p:sp>
        <p:nvSpPr>
          <p:cNvPr id="3" name="Title 2"/>
          <p:cNvSpPr>
            <a:spLocks noGrp="1"/>
          </p:cNvSpPr>
          <p:nvPr>
            <p:ph type="title"/>
          </p:nvPr>
        </p:nvSpPr>
        <p:spPr/>
        <p:txBody>
          <a:bodyPr/>
          <a:lstStyle/>
          <a:p>
            <a:r>
              <a:rPr lang="en-US" b="1" dirty="0" smtClean="0">
                <a:latin typeface="Cambria" pitchFamily="18" charset="0"/>
              </a:rPr>
              <a:t>Intensity Frontier</a:t>
            </a:r>
            <a:endParaRPr lang="en-US" b="1" dirty="0">
              <a:latin typeface="Cambria" pitchFamily="18" charset="0"/>
            </a:endParaRPr>
          </a:p>
        </p:txBody>
      </p:sp>
      <p:sp>
        <p:nvSpPr>
          <p:cNvPr id="4" name="Slide Number Placeholder 3"/>
          <p:cNvSpPr>
            <a:spLocks noGrp="1"/>
          </p:cNvSpPr>
          <p:nvPr>
            <p:ph type="sldNum" sz="quarter" idx="11"/>
          </p:nvPr>
        </p:nvSpPr>
        <p:spPr/>
        <p:txBody>
          <a:bodyPr/>
          <a:lstStyle/>
          <a:p>
            <a:pPr>
              <a:defRPr/>
            </a:pPr>
            <a:fld id="{56F4B2E3-7CDC-4972-8D42-2D141A8D5E9A}" type="slidenum">
              <a:rPr lang="en-US" smtClean="0"/>
              <a:pPr>
                <a:defRPr/>
              </a:pPr>
              <a:t>9</a:t>
            </a:fld>
            <a:endParaRPr lang="en-US"/>
          </a:p>
        </p:txBody>
      </p:sp>
    </p:spTree>
    <p:extLst>
      <p:ext uri="{BB962C8B-B14F-4D97-AF65-F5344CB8AC3E}">
        <p14:creationId xmlns:p14="http://schemas.microsoft.com/office/powerpoint/2010/main" val="13938080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1864</Words>
  <Application>Microsoft Macintosh PowerPoint</Application>
  <PresentationFormat>On-screen Show (4:3)</PresentationFormat>
  <Paragraphs>212</Paragraphs>
  <Slides>25</Slides>
  <Notes>4</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Default Design</vt:lpstr>
      <vt:lpstr>2_Office Theme</vt:lpstr>
      <vt:lpstr>Office Theme</vt:lpstr>
      <vt:lpstr>PowerPoint Presentation</vt:lpstr>
      <vt:lpstr>Outline</vt:lpstr>
      <vt:lpstr>HEP Plans and priorities</vt:lpstr>
      <vt:lpstr>HEP Strategic Plan</vt:lpstr>
      <vt:lpstr>Vision for Program Development</vt:lpstr>
      <vt:lpstr>HEP Priorities for the Next 12 Months</vt:lpstr>
      <vt:lpstr>Energy Frontier</vt:lpstr>
      <vt:lpstr>Priorities: Developing a Mission Need Statement</vt:lpstr>
      <vt:lpstr>Intensity Frontier</vt:lpstr>
      <vt:lpstr>Current Intensity Frontier Facilities</vt:lpstr>
      <vt:lpstr>PowerPoint Presentation</vt:lpstr>
      <vt:lpstr>Reactor Neutrino Detector at Daya Bay</vt:lpstr>
      <vt:lpstr>Priorities : LBNE Decisions</vt:lpstr>
      <vt:lpstr>PowerPoint Presentation</vt:lpstr>
      <vt:lpstr>Overview of Common Debuncher Upgrades: Debuncher AIP</vt:lpstr>
      <vt:lpstr>MC-1 design evolved to meet g-2 &amp; Mu2e needs</vt:lpstr>
      <vt:lpstr>Cosmic Frontier</vt:lpstr>
      <vt:lpstr>The Cosmic Frontier</vt:lpstr>
      <vt:lpstr>PowerPoint Presentation</vt:lpstr>
      <vt:lpstr>Priorities: Develop Cosmic Program Plans</vt:lpstr>
      <vt:lpstr>TECHNOLOGY STEWARDSHIP</vt:lpstr>
      <vt:lpstr>Accelerator Stewardship</vt:lpstr>
      <vt:lpstr>HEP Technology Today</vt:lpstr>
      <vt:lpstr>New User Facility for Accelerator R&amp;D</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Mike Procario</cp:lastModifiedBy>
  <cp:revision>12</cp:revision>
  <dcterms:modified xsi:type="dcterms:W3CDTF">2012-05-22T07:27:47Z</dcterms:modified>
</cp:coreProperties>
</file>