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Default Extension="gif" ContentType="image/gif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69" r:id="rId3"/>
    <p:sldId id="257" r:id="rId4"/>
    <p:sldId id="258" r:id="rId5"/>
    <p:sldId id="259" r:id="rId6"/>
    <p:sldId id="277" r:id="rId7"/>
    <p:sldId id="260" r:id="rId8"/>
    <p:sldId id="276" r:id="rId9"/>
    <p:sldId id="261" r:id="rId10"/>
    <p:sldId id="262" r:id="rId11"/>
    <p:sldId id="263" r:id="rId12"/>
    <p:sldId id="264" r:id="rId13"/>
    <p:sldId id="265" r:id="rId14"/>
    <p:sldId id="271" r:id="rId15"/>
    <p:sldId id="272" r:id="rId16"/>
    <p:sldId id="268" r:id="rId17"/>
    <p:sldId id="274" r:id="rId18"/>
    <p:sldId id="273" r:id="rId19"/>
    <p:sldId id="275" r:id="rId20"/>
    <p:sldId id="270" r:id="rId21"/>
    <p:sldId id="278" r:id="rId22"/>
  </p:sldIdLst>
  <p:sldSz cx="9144000" cy="6858000" type="screen4x3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D7DDEB"/>
    <a:srgbClr val="CCFFFF"/>
  </p:clrMru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F9A395CE-5344-40A3-B462-63A5951A0790}" type="datetimeFigureOut">
              <a:rPr lang="fr-FR" smtClean="0"/>
              <a:pPr/>
              <a:t>18/05/2012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5571" tIns="47786" rIns="95571" bIns="47786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D0852786-4B4C-411C-A90B-4404EEB4F30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52786-4B4C-411C-A90B-4404EEB4F30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pPr/>
              <a:t>18/05/2012</a:t>
            </a:fld>
            <a:endParaRPr lang="fr-BE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pPr/>
              <a:t>18/05/2012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pPr/>
              <a:t>18/05/2012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pPr/>
              <a:t>18/05/2012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pPr/>
              <a:t>18/05/2012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pPr/>
              <a:t>18/05/2012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pPr/>
              <a:t>18/05/2012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pPr/>
              <a:t>18/05/2012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pPr/>
              <a:t>18/05/2012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pPr/>
              <a:t>18/05/2012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309A6D-C09C-4548-B29A-6CF363A7E532}" type="datetimeFigureOut">
              <a:rPr lang="fr-FR" smtClean="0"/>
              <a:pPr/>
              <a:t>18/05/2012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>
                <a:alpha val="24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A309A6D-C09C-4548-B29A-6CF363A7E532}" type="datetimeFigureOut">
              <a:rPr lang="fr-FR" smtClean="0"/>
              <a:pPr/>
              <a:t>18/05/2012</a:t>
            </a:fld>
            <a:endParaRPr lang="fr-BE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BE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jpeg"/><Relationship Id="rId5" Type="http://schemas.openxmlformats.org/officeDocument/2006/relationships/image" Target="../media/image43.em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28728" y="1000108"/>
            <a:ext cx="7406640" cy="64294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The upgrade of the ATLAS Inner Detector</a:t>
            </a:r>
            <a:endParaRPr lang="en-US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71538" y="5857868"/>
            <a:ext cx="4786346" cy="100013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12th Pisa Meeting on Advanced Detectors </a:t>
            </a:r>
          </a:p>
          <a:p>
            <a:r>
              <a:rPr lang="it-IT" sz="1800" dirty="0" smtClean="0"/>
              <a:t>La Biodola, Isola d'Elba (Italy) </a:t>
            </a:r>
            <a:br>
              <a:rPr lang="it-IT" sz="1800" dirty="0" smtClean="0"/>
            </a:br>
            <a:r>
              <a:rPr lang="it-IT" sz="1800" dirty="0" smtClean="0"/>
              <a:t>May 20 - 26, 2012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143240" y="2286040"/>
            <a:ext cx="3697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D. </a:t>
            </a:r>
            <a:r>
              <a:rPr lang="en-US" dirty="0" err="1" smtClean="0"/>
              <a:t>Ferrère</a:t>
            </a:r>
            <a:r>
              <a:rPr lang="en-US" dirty="0" smtClean="0"/>
              <a:t>, University of Geneva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On behalf of the ATLAS collaboration</a:t>
            </a:r>
            <a:endParaRPr lang="en-US" dirty="0"/>
          </a:p>
        </p:txBody>
      </p:sp>
      <p:pic>
        <p:nvPicPr>
          <p:cNvPr id="5" name="Picture 9" descr="Atlas-I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1928850"/>
            <a:ext cx="1000100" cy="1500150"/>
          </a:xfrm>
          <a:prstGeom prst="rect">
            <a:avLst/>
          </a:prstGeom>
          <a:noFill/>
        </p:spPr>
      </p:pic>
      <p:pic>
        <p:nvPicPr>
          <p:cNvPr id="6" name="Picture 13" descr="SceauU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214602"/>
            <a:ext cx="1117364" cy="114300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643314"/>
            <a:ext cx="7620000" cy="1762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10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IBL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Phase-0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786182" y="0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 Loading and QA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5" descr="D:\IBL\Organization\Talent\LoadingStave-1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714752"/>
            <a:ext cx="2414169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0"/>
          <p:cNvSpPr txBox="1"/>
          <p:nvPr/>
        </p:nvSpPr>
        <p:spPr>
          <a:xfrm>
            <a:off x="6858016" y="3786190"/>
            <a:ext cx="1726498" cy="307777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Stave wire bonding </a:t>
            </a:r>
          </a:p>
        </p:txBody>
      </p:sp>
      <p:pic>
        <p:nvPicPr>
          <p:cNvPr id="13" name="Picture 3" descr="D:\IBL\Organization\Talent\LoadingStave-1_1.JPG"/>
          <p:cNvPicPr>
            <a:picLocks noChangeAspect="1" noChangeArrowheads="1"/>
          </p:cNvPicPr>
          <p:nvPr/>
        </p:nvPicPr>
        <p:blipFill>
          <a:blip r:embed="rId5" cstate="print"/>
          <a:srcRect t="9390" b="14614"/>
          <a:stretch>
            <a:fillRect/>
          </a:stretch>
        </p:blipFill>
        <p:spPr bwMode="auto">
          <a:xfrm>
            <a:off x="1071538" y="4786322"/>
            <a:ext cx="5281642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4429124" y="4929197"/>
            <a:ext cx="1449436" cy="307777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Loading modules</a:t>
            </a:r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000100" y="692048"/>
            <a:ext cx="8143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Key features of the loading procedure:</a:t>
            </a:r>
          </a:p>
          <a:p>
            <a:pPr>
              <a:buFontTx/>
              <a:buChar char="-"/>
            </a:pPr>
            <a:r>
              <a:rPr lang="en-US" sz="1600" dirty="0" smtClean="0"/>
              <a:t> Modules are mounted with a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grease interface + epoxy glue drops</a:t>
            </a:r>
          </a:p>
          <a:p>
            <a:pPr>
              <a:buFontTx/>
              <a:buChar char="-"/>
            </a:pPr>
            <a:r>
              <a:rPr lang="en-US" sz="1600" dirty="0" smtClean="0"/>
              <a:t>Thermal grease was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qualified for its good thermal performance and for its radiation hardness </a:t>
            </a:r>
          </a:p>
          <a:p>
            <a:pPr>
              <a:buFontTx/>
              <a:buChar char="-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Rework and module replacement is possible </a:t>
            </a:r>
            <a:r>
              <a:rPr lang="en-US" sz="1600" dirty="0" smtClean="0"/>
              <a:t>but not straight forward</a:t>
            </a:r>
          </a:p>
          <a:p>
            <a:r>
              <a:rPr lang="en-US" sz="1600" dirty="0" smtClean="0"/>
              <a:t>	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Module and flex QA prior to loading is essential</a:t>
            </a:r>
          </a:p>
          <a:p>
            <a:pPr>
              <a:buFontTx/>
              <a:buChar char="-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staves will be thermal cycled</a:t>
            </a:r>
            <a:r>
              <a:rPr lang="en-US" sz="1600" dirty="0" smtClean="0"/>
              <a:t> with loaded modules for QA – Electrical tests and  metrology survey will be made before and after this operation</a:t>
            </a:r>
          </a:p>
          <a:p>
            <a:pPr>
              <a:buFontTx/>
              <a:buChar char="-"/>
            </a:pPr>
            <a:r>
              <a:rPr lang="en-US" sz="1600" dirty="0" smtClean="0"/>
              <a:t> Electrical insulation between HV groups will be done </a:t>
            </a:r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dirty="0" smtClean="0"/>
              <a:t>Thin polyimide layer in module gaps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071670" y="357166"/>
            <a:ext cx="585791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/>
              <a:t>The module loading and QA consists of 16 working steps</a:t>
            </a:r>
          </a:p>
        </p:txBody>
      </p:sp>
      <p:pic>
        <p:nvPicPr>
          <p:cNvPr id="36" name="Picture 2" descr="D:\IBL\StaveLoading\Talks\Construction Meeting\HandlingFrame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2857496"/>
            <a:ext cx="7572428" cy="661326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ZoneTexte 37"/>
          <p:cNvSpPr txBox="1"/>
          <p:nvPr/>
        </p:nvSpPr>
        <p:spPr>
          <a:xfrm>
            <a:off x="4071934" y="3429000"/>
            <a:ext cx="1849674" cy="307777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Stave handling frame</a:t>
            </a:r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42910" y="3857628"/>
            <a:ext cx="5786478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stave will remain on a</a:t>
            </a:r>
            <a:r>
              <a:rPr lang="en-US" sz="1600" b="1" dirty="0" smtClean="0"/>
              <a:t> handling frame </a:t>
            </a:r>
            <a:r>
              <a:rPr lang="en-US" sz="1600" dirty="0" smtClean="0"/>
              <a:t>for all assembly and QA operations including the pipe extension and the integration around the beam pipe. One per stave with high precision machining.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11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IBL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Phase-0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13121" y="0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Stave Integration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57166"/>
            <a:ext cx="4643470" cy="345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357950" y="240549"/>
            <a:ext cx="2571768" cy="830997"/>
          </a:xfrm>
          <a:prstGeom prst="rect">
            <a:avLst/>
          </a:prstGeom>
          <a:solidFill>
            <a:srgbClr val="FAF648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Staves Assembly </a:t>
            </a: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New Beam </a:t>
            </a: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 with the </a:t>
            </a:r>
          </a:p>
          <a:p>
            <a:pPr algn="ctr"/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MPC (Multi-Purpose Container)</a:t>
            </a: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42976" y="1285860"/>
            <a:ext cx="2000264" cy="307777"/>
          </a:xfrm>
          <a:prstGeom prst="rect">
            <a:avLst/>
          </a:prstGeom>
          <a:solidFill>
            <a:srgbClr val="FFFFFF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/>
              <a:t>Stave Handling frame</a:t>
            </a:r>
            <a:endParaRPr lang="en-US" sz="1400" dirty="0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285852" y="3429000"/>
            <a:ext cx="1974850" cy="314325"/>
          </a:xfrm>
          <a:prstGeom prst="rect">
            <a:avLst/>
          </a:prstGeom>
          <a:solidFill>
            <a:srgbClr val="FFFFFF"/>
          </a:solidFill>
          <a:ln w="93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/>
              <a:t>IBL_MPC (8.9m long)</a:t>
            </a: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1000100" y="3857628"/>
            <a:ext cx="464347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400" b="1" dirty="0" smtClean="0"/>
              <a:t>Stave pipe extension to 7m </a:t>
            </a:r>
            <a:r>
              <a:rPr lang="en-US" sz="1400" dirty="0" smtClean="0"/>
              <a:t>- Brazing technique</a:t>
            </a:r>
            <a:endParaRPr lang="en-US" sz="1400" dirty="0"/>
          </a:p>
          <a:p>
            <a:pPr marL="342900" indent="-342900">
              <a:buFontTx/>
              <a:buAutoNum type="arabicPeriod"/>
            </a:pPr>
            <a:r>
              <a:rPr lang="en-US" sz="1400" b="1" dirty="0" smtClean="0"/>
              <a:t>MPC</a:t>
            </a:r>
            <a:r>
              <a:rPr lang="en-US" sz="1400" dirty="0" smtClean="0"/>
              <a:t> </a:t>
            </a:r>
            <a:r>
              <a:rPr lang="en-US" sz="1400" dirty="0"/>
              <a:t>as a multi purpose object for: BP container, </a:t>
            </a:r>
            <a:r>
              <a:rPr lang="en-US" sz="1400" dirty="0" smtClean="0"/>
              <a:t>stave loading, </a:t>
            </a:r>
            <a:r>
              <a:rPr lang="en-US" sz="1400" dirty="0"/>
              <a:t>IBL Test </a:t>
            </a:r>
            <a:r>
              <a:rPr lang="en-US" sz="1400" dirty="0" smtClean="0"/>
              <a:t>bench and, </a:t>
            </a:r>
            <a:r>
              <a:rPr lang="en-US" sz="1400" dirty="0"/>
              <a:t>IBL container.</a:t>
            </a:r>
          </a:p>
          <a:p>
            <a:pPr marL="342900" indent="-342900">
              <a:buFontTx/>
              <a:buAutoNum type="arabicPeriod"/>
            </a:pPr>
            <a:r>
              <a:rPr lang="en-US" sz="1400" b="1" dirty="0"/>
              <a:t>Testing</a:t>
            </a:r>
            <a:r>
              <a:rPr lang="en-US" sz="1400" dirty="0"/>
              <a:t> has been performed on an IBL_MPC 1.6m long </a:t>
            </a:r>
            <a:r>
              <a:rPr lang="en-US" sz="1400" dirty="0" smtClean="0"/>
              <a:t>prototype (done in January)</a:t>
            </a:r>
            <a:endParaRPr lang="en-US" sz="1400" dirty="0"/>
          </a:p>
          <a:p>
            <a:pPr marL="342900" indent="-342900">
              <a:buFontTx/>
              <a:buAutoNum type="arabicPeriod"/>
            </a:pPr>
            <a:r>
              <a:rPr lang="en-US" sz="1400" b="1" dirty="0" smtClean="0"/>
              <a:t>MPC</a:t>
            </a:r>
            <a:r>
              <a:rPr lang="en-US" sz="1400" dirty="0" smtClean="0"/>
              <a:t> </a:t>
            </a:r>
            <a:r>
              <a:rPr lang="en-US" sz="1400" b="1" dirty="0"/>
              <a:t>proto</a:t>
            </a:r>
            <a:r>
              <a:rPr lang="en-US" sz="1400" dirty="0"/>
              <a:t> to be used for IBL Integration checks, sealing issue, interfaces with </a:t>
            </a:r>
            <a:r>
              <a:rPr lang="en-US" sz="1400" dirty="0" smtClean="0"/>
              <a:t>integration tables</a:t>
            </a:r>
            <a:endParaRPr lang="en-US" sz="1400" dirty="0"/>
          </a:p>
        </p:txBody>
      </p:sp>
      <p:pic>
        <p:nvPicPr>
          <p:cNvPr id="20" name="Picture 26"/>
          <p:cNvPicPr>
            <a:picLocks noChangeAspect="1" noChangeArrowheads="1"/>
          </p:cNvPicPr>
          <p:nvPr/>
        </p:nvPicPr>
        <p:blipFill>
          <a:blip r:embed="rId5" cstate="print"/>
          <a:srcRect l="4239"/>
          <a:stretch>
            <a:fillRect/>
          </a:stretch>
        </p:blipFill>
        <p:spPr bwMode="auto">
          <a:xfrm>
            <a:off x="5798190" y="1285860"/>
            <a:ext cx="3345810" cy="207170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3571868" y="1857364"/>
            <a:ext cx="708025" cy="39846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35"/>
          <p:cNvSpPr>
            <a:spLocks noChangeShapeType="1"/>
          </p:cNvSpPr>
          <p:nvPr/>
        </p:nvSpPr>
        <p:spPr bwMode="auto">
          <a:xfrm flipV="1">
            <a:off x="4286248" y="1285859"/>
            <a:ext cx="1500198" cy="57150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39"/>
          <p:cNvSpPr>
            <a:spLocks noChangeShapeType="1"/>
          </p:cNvSpPr>
          <p:nvPr/>
        </p:nvSpPr>
        <p:spPr bwMode="auto">
          <a:xfrm>
            <a:off x="4286248" y="2285992"/>
            <a:ext cx="1500198" cy="107157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40"/>
          <p:cNvSpPr>
            <a:spLocks noChangeShapeType="1"/>
          </p:cNvSpPr>
          <p:nvPr/>
        </p:nvSpPr>
        <p:spPr bwMode="auto">
          <a:xfrm>
            <a:off x="3071802" y="1428736"/>
            <a:ext cx="928694" cy="2143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Text Box 41"/>
          <p:cNvSpPr txBox="1">
            <a:spLocks noChangeArrowheads="1"/>
          </p:cNvSpPr>
          <p:nvPr/>
        </p:nvSpPr>
        <p:spPr bwMode="auto">
          <a:xfrm>
            <a:off x="7102490" y="1214422"/>
            <a:ext cx="20415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Stave Handling frame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6" name="Picture 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58140" y="4429132"/>
            <a:ext cx="3585860" cy="2298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Line 43"/>
          <p:cNvSpPr>
            <a:spLocks noChangeShapeType="1"/>
          </p:cNvSpPr>
          <p:nvPr/>
        </p:nvSpPr>
        <p:spPr bwMode="auto">
          <a:xfrm>
            <a:off x="4475162" y="4814889"/>
            <a:ext cx="1168407" cy="1143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6000760" y="3857628"/>
            <a:ext cx="3000395" cy="52322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IBL_MPC prototype @ UNIGE </a:t>
            </a:r>
            <a:endParaRPr lang="en-US" sz="1400" b="1" dirty="0" smtClean="0"/>
          </a:p>
          <a:p>
            <a:pPr algn="ctr"/>
            <a:r>
              <a:rPr lang="en-US" sz="1400" dirty="0" smtClean="0"/>
              <a:t>(</a:t>
            </a:r>
            <a:r>
              <a:rPr lang="en-US" sz="1400" dirty="0"/>
              <a:t>1.6m long, cut out successfully)</a:t>
            </a:r>
          </a:p>
        </p:txBody>
      </p:sp>
      <p:pic>
        <p:nvPicPr>
          <p:cNvPr id="29" name="Picture 5" descr="D:\IBL\Brazing-Welding\Essais-CERN-Jan2012\IMG_0062_Small.JPG"/>
          <p:cNvPicPr>
            <a:picLocks noChangeAspect="1" noChangeArrowheads="1"/>
          </p:cNvPicPr>
          <p:nvPr/>
        </p:nvPicPr>
        <p:blipFill>
          <a:blip r:embed="rId7" cstate="print"/>
          <a:srcRect l="2633" t="11927" r="7894" b="16513"/>
          <a:stretch>
            <a:fillRect/>
          </a:stretch>
        </p:blipFill>
        <p:spPr bwMode="auto">
          <a:xfrm>
            <a:off x="1132017" y="5429264"/>
            <a:ext cx="1868347" cy="14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" descr="D:\IBL\Brazing-Welding\Brasure-CERN\Photos-1ereBrazures\Test 3 b JANV9_Small.JPG"/>
          <p:cNvPicPr>
            <a:picLocks noChangeAspect="1" noChangeArrowheads="1"/>
          </p:cNvPicPr>
          <p:nvPr/>
        </p:nvPicPr>
        <p:blipFill>
          <a:blip r:embed="rId8" cstate="print"/>
          <a:srcRect l="27143" t="12905" r="21429" b="17417"/>
          <a:stretch>
            <a:fillRect/>
          </a:stretch>
        </p:blipFill>
        <p:spPr bwMode="auto">
          <a:xfrm>
            <a:off x="3214678" y="5715016"/>
            <a:ext cx="2143140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ZoneTexte 30"/>
          <p:cNvSpPr txBox="1"/>
          <p:nvPr/>
        </p:nvSpPr>
        <p:spPr>
          <a:xfrm>
            <a:off x="3273721" y="5500726"/>
            <a:ext cx="2066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 brazing for extension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Flèche droite 31"/>
          <p:cNvSpPr/>
          <p:nvPr/>
        </p:nvSpPr>
        <p:spPr>
          <a:xfrm>
            <a:off x="3000364" y="6072206"/>
            <a:ext cx="214314" cy="14287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12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IBL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Phase-0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748358" y="0"/>
            <a:ext cx="289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&amp; Installation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14414" y="311987"/>
            <a:ext cx="6722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Two viable options are investigated: </a:t>
            </a:r>
          </a:p>
          <a:p>
            <a:pPr>
              <a:buFontTx/>
              <a:buChar char="-"/>
            </a:pPr>
            <a:r>
              <a:rPr lang="en-US" sz="1600" dirty="0" smtClean="0"/>
              <a:t> IBL to Pixel integration in the surface building associated to </a:t>
            </a:r>
            <a:r>
              <a:rPr lang="en-US" sz="1600" dirty="0" err="1" smtClean="0"/>
              <a:t>nSQP</a:t>
            </a:r>
            <a:r>
              <a:rPr lang="en-US" sz="1600" dirty="0" smtClean="0"/>
              <a:t> installation</a:t>
            </a:r>
          </a:p>
          <a:p>
            <a:pPr>
              <a:buFontTx/>
              <a:buChar char="-"/>
            </a:pPr>
            <a:r>
              <a:rPr lang="en-US" sz="1600" dirty="0" smtClean="0"/>
              <a:t> IBL to ATLAS integration in the pit 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 l="4673" t="4142"/>
          <a:stretch>
            <a:fillRect/>
          </a:stretch>
        </p:blipFill>
        <p:spPr bwMode="auto">
          <a:xfrm>
            <a:off x="1000100" y="1285860"/>
            <a:ext cx="414340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2214546" y="1214422"/>
            <a:ext cx="2682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IBL to Pixel integration in SR1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00100" y="3214686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ITT already in SR1</a:t>
            </a:r>
          </a:p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scenario clearly defined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 t="27152"/>
          <a:stretch>
            <a:fillRect/>
          </a:stretch>
        </p:blipFill>
        <p:spPr bwMode="auto">
          <a:xfrm>
            <a:off x="1257297" y="3714752"/>
            <a:ext cx="2886075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ZoneTexte 14"/>
          <p:cNvSpPr txBox="1"/>
          <p:nvPr/>
        </p:nvSpPr>
        <p:spPr>
          <a:xfrm>
            <a:off x="1314575" y="6500834"/>
            <a:ext cx="2772106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Pixel Integration &amp; Testing Tool</a:t>
            </a:r>
            <a:endParaRPr lang="en-US" sz="1400" b="1" dirty="0"/>
          </a:p>
        </p:txBody>
      </p:sp>
      <p:cxnSp>
        <p:nvCxnSpPr>
          <p:cNvPr id="17" name="Connecteur droit 16"/>
          <p:cNvCxnSpPr/>
          <p:nvPr/>
        </p:nvCxnSpPr>
        <p:spPr>
          <a:xfrm rot="5400000">
            <a:off x="2250277" y="3964773"/>
            <a:ext cx="5786454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929322" y="906645"/>
            <a:ext cx="2702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IBL to ATLAS integration in the pit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9555" y="1298658"/>
            <a:ext cx="3568725" cy="2715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G:\Experiments\Atlas\ADO\PO\Engineering\I-BL\LGT\test\picture\CIMG44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4115244"/>
            <a:ext cx="3554269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5643570" y="1381209"/>
            <a:ext cx="1714512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“ID” Mock </a:t>
            </a: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– Bldg180</a:t>
            </a:r>
            <a:endParaRPr lang="en-US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 flipH="1">
            <a:off x="7883530" y="2195595"/>
            <a:ext cx="615502" cy="855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03407" y="2105108"/>
            <a:ext cx="1095739" cy="309958"/>
          </a:xfrm>
          <a:prstGeom prst="rect">
            <a:avLst/>
          </a:prstGeom>
          <a:solidFill>
            <a:srgbClr val="FFFFFF">
              <a:alpha val="50196"/>
            </a:srgbClr>
          </a:solidFill>
          <a:ln w="93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Dummy IST</a:t>
            </a:r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 flipH="1" flipV="1">
            <a:off x="7713667" y="5093162"/>
            <a:ext cx="1274636" cy="339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400"/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 flipV="1">
            <a:off x="6467480" y="5307476"/>
            <a:ext cx="361511" cy="77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400"/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5692195" y="5980576"/>
            <a:ext cx="1223838" cy="525401"/>
          </a:xfrm>
          <a:prstGeom prst="rect">
            <a:avLst/>
          </a:prstGeom>
          <a:solidFill>
            <a:srgbClr val="FFFFFF">
              <a:alpha val="50196"/>
            </a:srgbClr>
          </a:solidFill>
          <a:ln w="93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Guiding Tube (LGT)</a:t>
            </a:r>
          </a:p>
        </p:txBody>
      </p:sp>
      <p:sp>
        <p:nvSpPr>
          <p:cNvPr id="27" name="Line 32"/>
          <p:cNvSpPr>
            <a:spLocks noChangeShapeType="1"/>
          </p:cNvSpPr>
          <p:nvPr/>
        </p:nvSpPr>
        <p:spPr bwMode="auto">
          <a:xfrm>
            <a:off x="6259517" y="3302083"/>
            <a:ext cx="384885" cy="147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5414973" y="3089358"/>
            <a:ext cx="849395" cy="525401"/>
          </a:xfrm>
          <a:prstGeom prst="rect">
            <a:avLst/>
          </a:prstGeom>
          <a:solidFill>
            <a:srgbClr val="FFFFFF">
              <a:alpha val="50196"/>
            </a:srgbClr>
          </a:solidFill>
          <a:ln w="93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449263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Insertion Table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13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IBL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Phase-0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14810" y="0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CO2 Cooling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57818" y="5143512"/>
            <a:ext cx="1697516" cy="3077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Free space in USA15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071538" y="285728"/>
            <a:ext cx="6905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Test bench allowed to evaluate IBL system </a:t>
            </a:r>
            <a:r>
              <a:rPr lang="en-US" sz="1600" dirty="0" smtClean="0"/>
              <a:t>(branch + stave):</a:t>
            </a:r>
          </a:p>
          <a:p>
            <a:r>
              <a:rPr lang="en-US" sz="1600" b="1" dirty="0" smtClean="0"/>
              <a:t>-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Coolant at -39°C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Stave -24.4°C  </a:t>
            </a:r>
            <a:r>
              <a:rPr lang="en-US" sz="1600" dirty="0" smtClean="0">
                <a:sym typeface="Wingdings" pitchFamily="2" charset="2"/>
              </a:rPr>
              <a:t>(60% of the </a:t>
            </a:r>
            <a:r>
              <a:rPr lang="en-US" sz="1600" dirty="0" err="1" smtClean="0">
                <a:sym typeface="Wingdings" pitchFamily="2" charset="2"/>
              </a:rPr>
              <a:t>DeltaT</a:t>
            </a:r>
            <a:r>
              <a:rPr lang="en-US" sz="1600" dirty="0" smtClean="0">
                <a:sym typeface="Wingdings" pitchFamily="2" charset="2"/>
              </a:rPr>
              <a:t> due to the stave </a:t>
            </a:r>
            <a:r>
              <a:rPr lang="en-US" sz="1600" dirty="0" err="1" smtClean="0">
                <a:sym typeface="Wingdings" pitchFamily="2" charset="2"/>
              </a:rPr>
              <a:t>TFoM</a:t>
            </a:r>
            <a:r>
              <a:rPr lang="en-US" sz="1600" dirty="0" smtClean="0">
                <a:sym typeface="Wingdings" pitchFamily="2" charset="2"/>
              </a:rPr>
              <a:t>)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1071538" y="978083"/>
            <a:ext cx="31260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Joint CERN-PHDT &amp; </a:t>
            </a:r>
            <a:r>
              <a:rPr lang="en-US" sz="1400" i="1" dirty="0" err="1" smtClean="0"/>
              <a:t>Nikhef</a:t>
            </a:r>
            <a:r>
              <a:rPr lang="en-US" sz="1400" i="1" dirty="0" smtClean="0"/>
              <a:t>  responsibilities</a:t>
            </a:r>
            <a:endParaRPr lang="en-US" sz="1400" i="1" dirty="0"/>
          </a:p>
        </p:txBody>
      </p:sp>
      <p:pic>
        <p:nvPicPr>
          <p:cNvPr id="341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00100" y="1157530"/>
            <a:ext cx="7400925" cy="570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 30"/>
          <p:cNvSpPr/>
          <p:nvPr/>
        </p:nvSpPr>
        <p:spPr>
          <a:xfrm>
            <a:off x="5000628" y="903257"/>
            <a:ext cx="4071966" cy="954107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construction @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Nikhef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(by April 13)</a:t>
            </a:r>
          </a:p>
          <a:p>
            <a:pPr>
              <a:buFont typeface="Wingdings" pitchFamily="2" charset="2"/>
              <a:buChar char="ü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of electronics @ CERN (May-June 13)</a:t>
            </a:r>
          </a:p>
          <a:p>
            <a:pPr>
              <a:buFont typeface="Wingdings" pitchFamily="2" charset="2"/>
              <a:buChar char="ü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Commissioning of cooling plant (July-Sep. 13)</a:t>
            </a:r>
          </a:p>
          <a:p>
            <a:pPr>
              <a:buFont typeface="Wingdings" pitchFamily="2" charset="2"/>
              <a:buChar char="ü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in Cavern:  Oct. 13</a:t>
            </a:r>
          </a:p>
        </p:txBody>
      </p:sp>
      <p:grpSp>
        <p:nvGrpSpPr>
          <p:cNvPr id="10" name="Group 11"/>
          <p:cNvGrpSpPr/>
          <p:nvPr/>
        </p:nvGrpSpPr>
        <p:grpSpPr>
          <a:xfrm>
            <a:off x="5357818" y="5143512"/>
            <a:ext cx="3786182" cy="1714488"/>
            <a:chOff x="301702" y="2076135"/>
            <a:chExt cx="4594334" cy="2360978"/>
          </a:xfrm>
        </p:grpSpPr>
        <p:pic>
          <p:nvPicPr>
            <p:cNvPr id="11" name="Picture 2" descr="E:\MyPictures\Atlas21feb12\IMG_1361.JP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01702" y="2076135"/>
              <a:ext cx="4594334" cy="23609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12" name="Straight Arrow Connector 9"/>
            <p:cNvCxnSpPr/>
            <p:nvPr/>
          </p:nvCxnSpPr>
          <p:spPr>
            <a:xfrm>
              <a:off x="3093743" y="2648913"/>
              <a:ext cx="0" cy="96672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0"/>
            <p:cNvSpPr txBox="1"/>
            <p:nvPr/>
          </p:nvSpPr>
          <p:spPr>
            <a:xfrm>
              <a:off x="2210523" y="2951015"/>
              <a:ext cx="778453" cy="423832"/>
            </a:xfrm>
            <a:prstGeom prst="rect">
              <a:avLst/>
            </a:prstGeom>
            <a:solidFill>
              <a:srgbClr val="CCFFFF">
                <a:alpha val="4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1.9 m </a:t>
              </a:r>
              <a:endParaRPr lang="en-US" sz="1400" dirty="0"/>
            </a:p>
          </p:txBody>
        </p:sp>
      </p:grpSp>
      <p:sp>
        <p:nvSpPr>
          <p:cNvPr id="652" name="ZoneTexte 651"/>
          <p:cNvSpPr txBox="1"/>
          <p:nvPr/>
        </p:nvSpPr>
        <p:spPr>
          <a:xfrm>
            <a:off x="6000760" y="6478809"/>
            <a:ext cx="1281120" cy="307777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Identified place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3" name="ZoneTexte 652"/>
          <p:cNvSpPr txBox="1"/>
          <p:nvPr/>
        </p:nvSpPr>
        <p:spPr>
          <a:xfrm>
            <a:off x="4143372" y="2143116"/>
            <a:ext cx="1714512" cy="430887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Vacuum insulated concentric </a:t>
            </a:r>
            <a:r>
              <a:rPr lang="en-US" sz="1100" dirty="0" err="1" smtClean="0"/>
              <a:t>tibe</a:t>
            </a:r>
            <a:r>
              <a:rPr lang="en-US" sz="1100" dirty="0" smtClean="0"/>
              <a:t> (~13m)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14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-24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nSQP</a:t>
            </a:r>
            <a:endParaRPr lang="en-US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Phase-0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57554" y="0"/>
            <a:ext cx="4648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nSQP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new Service Quarter Panels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1538" y="248173"/>
            <a:ext cx="8072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 err="1" smtClean="0"/>
              <a:t>nSQP</a:t>
            </a:r>
            <a:r>
              <a:rPr lang="en-US" sz="1600" b="1" u="sng" dirty="0" smtClean="0"/>
              <a:t>  features:</a:t>
            </a:r>
          </a:p>
          <a:p>
            <a:pPr>
              <a:buFontTx/>
              <a:buChar char="-"/>
            </a:pPr>
            <a:r>
              <a:rPr lang="en-US" sz="1600" dirty="0" smtClean="0"/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optical transceiver inside the ID region </a:t>
            </a:r>
            <a:r>
              <a:rPr lang="en-US" sz="1600" dirty="0" smtClean="0"/>
              <a:t>(VCSEL problems on ID triggered the project)</a:t>
            </a:r>
          </a:p>
          <a:p>
            <a:pPr>
              <a:buFontTx/>
              <a:buChar char="-"/>
            </a:pPr>
            <a:r>
              <a:rPr lang="en-US" sz="1600" dirty="0" smtClean="0"/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On-detector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optoboards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replaced by new accessible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optoboards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located at ID End-Plate</a:t>
            </a:r>
            <a:endParaRPr lang="en-US" sz="1600" dirty="0" smtClean="0"/>
          </a:p>
          <a:p>
            <a:pPr>
              <a:buFontTx/>
              <a:buChar char="-"/>
            </a:pPr>
            <a:r>
              <a:rPr lang="en-US" sz="1600" dirty="0" smtClean="0"/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Reproduces the Pixel services with design improvements</a:t>
            </a:r>
          </a:p>
          <a:p>
            <a:pPr>
              <a:buFontTx/>
              <a:buChar char="-"/>
            </a:pPr>
            <a:r>
              <a:rPr lang="en-US" sz="1600" b="1" dirty="0" smtClean="0">
                <a:sym typeface="Wingdings" pitchFamily="2" charset="2"/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A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 long-term reliability </a:t>
            </a:r>
            <a:r>
              <a:rPr lang="en-US" sz="1600" dirty="0" smtClean="0"/>
              <a:t>to the operation of the detector</a:t>
            </a:r>
            <a:endParaRPr lang="en-US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7422" t="18694"/>
          <a:stretch>
            <a:fillRect/>
          </a:stretch>
        </p:blipFill>
        <p:spPr bwMode="auto">
          <a:xfrm>
            <a:off x="3500430" y="1928802"/>
            <a:ext cx="564357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6578" y="5143512"/>
            <a:ext cx="5937421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3189565" y="6500834"/>
            <a:ext cx="2454005" cy="307777"/>
          </a:xfrm>
          <a:prstGeom prst="rect">
            <a:avLst/>
          </a:prstGeom>
          <a:solidFill>
            <a:srgbClr val="D7DDEB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 during integration in SR1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071538" y="1571612"/>
            <a:ext cx="7957628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and Integration (2013-2014) in phase with IBL at the surface building 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00100" y="2071678"/>
            <a:ext cx="4429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Pixel running experience 2010 + 2011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Data taking efficiency in 2011: 99.8%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95.9% of Pixel modules are active</a:t>
            </a:r>
          </a:p>
          <a:p>
            <a:pPr lvl="1">
              <a:buFontTx/>
              <a:buChar char="-"/>
            </a:pPr>
            <a:r>
              <a:rPr lang="en-US" sz="1600" dirty="0" smtClean="0"/>
              <a:t> 2.1% before LHC turn</a:t>
            </a:r>
          </a:p>
          <a:p>
            <a:pPr lvl="1">
              <a:buFontTx/>
              <a:buChar char="-"/>
            </a:pPr>
            <a:r>
              <a:rPr lang="en-US" sz="1600" dirty="0" smtClean="0"/>
              <a:t> 2.0% lost in 2010 + 2011</a:t>
            </a:r>
          </a:p>
          <a:p>
            <a:pPr lvl="1">
              <a:buFontTx/>
              <a:buChar char="-"/>
            </a:pPr>
            <a:r>
              <a:rPr lang="en-US" sz="1600" dirty="0" smtClean="0"/>
              <a:t> Problems constantly increase after cooling cycles and ~equally distributed</a:t>
            </a:r>
            <a:endParaRPr lang="en-US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071538" y="5857892"/>
            <a:ext cx="2071701" cy="83099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nSQP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expected to improve Pixel efficiency &amp; reliability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1071538" y="3828394"/>
            <a:ext cx="2214578" cy="1930557"/>
            <a:chOff x="1071538" y="3828394"/>
            <a:chExt cx="2214578" cy="1930557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71538" y="3857628"/>
              <a:ext cx="2214578" cy="1901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Rectangle 15"/>
            <p:cNvSpPr/>
            <p:nvPr/>
          </p:nvSpPr>
          <p:spPr>
            <a:xfrm>
              <a:off x="2357422" y="3828394"/>
              <a:ext cx="928694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2571736" y="285728"/>
            <a:ext cx="2569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002060"/>
                </a:solidFill>
                <a:latin typeface="Calibri" pitchFamily="34" charset="0"/>
              </a:rPr>
              <a:t>(</a:t>
            </a:r>
            <a:r>
              <a:rPr lang="en-US" sz="1600" i="1" dirty="0" smtClean="0">
                <a:solidFill>
                  <a:srgbClr val="002060"/>
                </a:solidFill>
                <a:latin typeface="Calibri" pitchFamily="34" charset="0"/>
                <a:sym typeface="Wingdings" pitchFamily="2" charset="2"/>
              </a:rPr>
              <a:t> pending decision </a:t>
            </a:r>
            <a:r>
              <a:rPr lang="en-US" sz="1600" i="1" dirty="0" smtClean="0">
                <a:solidFill>
                  <a:srgbClr val="002060"/>
                </a:solidFill>
                <a:latin typeface="Calibri" pitchFamily="34" charset="0"/>
                <a:sym typeface="Wingdings" pitchFamily="2" charset="2"/>
              </a:rPr>
              <a:t>in June)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8" y="3548816"/>
            <a:ext cx="2619372" cy="102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15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-24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DBM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Phase-0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57554" y="0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DBM – Diamond Beam Monitor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2976" y="285728"/>
            <a:ext cx="74295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The goals of DBM: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Luminosity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Monitor luminosity delivered to ATLAS for individual BCIDs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Aim for % level accuracy in </a:t>
            </a:r>
            <a:r>
              <a:rPr lang="en-US" sz="1600" dirty="0" err="1" smtClean="0"/>
              <a:t>lumiblock</a:t>
            </a:r>
            <a:r>
              <a:rPr lang="en-US" sz="1600" dirty="0" smtClean="0"/>
              <a:t> (1-2 minutes)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 Spot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Unbiased (trigger) beam spot monitoring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Aim for ~1cm accuracy per event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Background monitoring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Topology of BG different than IP interactions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Track Trigger test-bed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Possible test-bed for ideas (pattern </a:t>
            </a:r>
            <a:r>
              <a:rPr lang="en-US" sz="1600" dirty="0" err="1" smtClean="0"/>
              <a:t>reco</a:t>
            </a:r>
            <a:r>
              <a:rPr lang="en-US" sz="1600" dirty="0" smtClean="0"/>
              <a:t>., tracking,…)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l="15872" t="13414" b="9756"/>
          <a:stretch>
            <a:fillRect/>
          </a:stretch>
        </p:blipFill>
        <p:spPr bwMode="auto">
          <a:xfrm>
            <a:off x="1071538" y="3467351"/>
            <a:ext cx="5572164" cy="3390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4643438" y="4286256"/>
            <a:ext cx="142876" cy="214314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400000">
            <a:off x="4964909" y="4607727"/>
            <a:ext cx="142876" cy="214314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43438" y="5000636"/>
            <a:ext cx="142876" cy="214314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2428860" y="4786322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BCM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9" name="Connecteur droit avec flèche 18"/>
          <p:cNvCxnSpPr>
            <a:stCxn id="17" idx="3"/>
          </p:cNvCxnSpPr>
          <p:nvPr/>
        </p:nvCxnSpPr>
        <p:spPr>
          <a:xfrm flipV="1">
            <a:off x="3035116" y="4714884"/>
            <a:ext cx="393876" cy="2253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7" idx="3"/>
          </p:cNvCxnSpPr>
          <p:nvPr/>
        </p:nvCxnSpPr>
        <p:spPr>
          <a:xfrm>
            <a:off x="3035116" y="4940211"/>
            <a:ext cx="893942" cy="41761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17" idx="3"/>
          </p:cNvCxnSpPr>
          <p:nvPr/>
        </p:nvCxnSpPr>
        <p:spPr>
          <a:xfrm>
            <a:off x="3035116" y="4940211"/>
            <a:ext cx="608191" cy="7033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7" idx="3"/>
          </p:cNvCxnSpPr>
          <p:nvPr/>
        </p:nvCxnSpPr>
        <p:spPr>
          <a:xfrm>
            <a:off x="3035116" y="4940211"/>
            <a:ext cx="36686" cy="34617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3714744" y="3978479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DBM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30" name="Connecteur droit avec flèche 29"/>
          <p:cNvCxnSpPr>
            <a:stCxn id="29" idx="3"/>
            <a:endCxn id="14" idx="2"/>
          </p:cNvCxnSpPr>
          <p:nvPr/>
        </p:nvCxnSpPr>
        <p:spPr>
          <a:xfrm>
            <a:off x="4327412" y="4132368"/>
            <a:ext cx="601778" cy="5825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29" idx="3"/>
            <a:endCxn id="13" idx="0"/>
          </p:cNvCxnSpPr>
          <p:nvPr/>
        </p:nvCxnSpPr>
        <p:spPr>
          <a:xfrm>
            <a:off x="4327412" y="4132368"/>
            <a:ext cx="387464" cy="1538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stCxn id="29" idx="3"/>
            <a:endCxn id="16" idx="0"/>
          </p:cNvCxnSpPr>
          <p:nvPr/>
        </p:nvCxnSpPr>
        <p:spPr>
          <a:xfrm>
            <a:off x="4327412" y="4132368"/>
            <a:ext cx="387464" cy="8682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29" idx="3"/>
          </p:cNvCxnSpPr>
          <p:nvPr/>
        </p:nvCxnSpPr>
        <p:spPr>
          <a:xfrm>
            <a:off x="4327412" y="4132368"/>
            <a:ext cx="30274" cy="51107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5409444" y="3714752"/>
            <a:ext cx="591316" cy="307777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Pixel</a:t>
            </a:r>
            <a:endParaRPr lang="en-US" sz="1400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1147896" y="3071810"/>
            <a:ext cx="5995872" cy="3385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DBM installation is linked to IBL and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nSQP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integration and installation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6682" y="214290"/>
            <a:ext cx="220731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ZoneTexte 46"/>
          <p:cNvSpPr txBox="1"/>
          <p:nvPr/>
        </p:nvSpPr>
        <p:spPr>
          <a:xfrm>
            <a:off x="6966801" y="794547"/>
            <a:ext cx="1893467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12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DBM modules with FEI4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 l="9615" t="7900" r="3846"/>
          <a:stretch>
            <a:fillRect/>
          </a:stretch>
        </p:blipFill>
        <p:spPr bwMode="auto">
          <a:xfrm>
            <a:off x="7286165" y="1785926"/>
            <a:ext cx="1857835" cy="182892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0" name="ZoneTexte 49"/>
          <p:cNvSpPr txBox="1"/>
          <p:nvPr/>
        </p:nvSpPr>
        <p:spPr>
          <a:xfrm>
            <a:off x="7599090" y="3143248"/>
            <a:ext cx="1544910" cy="2769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 on test board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6786578" y="4429132"/>
            <a:ext cx="2010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 map of a DBM module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000100" y="3478413"/>
            <a:ext cx="3947171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 successive modules pointing towards the IP</a:t>
            </a:r>
            <a:endParaRPr lang="en-US" sz="1400" b="1" dirty="0"/>
          </a:p>
        </p:txBody>
      </p:sp>
      <p:sp>
        <p:nvSpPr>
          <p:cNvPr id="32" name="Ellipse 31"/>
          <p:cNvSpPr/>
          <p:nvPr/>
        </p:nvSpPr>
        <p:spPr>
          <a:xfrm>
            <a:off x="3700676" y="3972368"/>
            <a:ext cx="642942" cy="2857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necteur droit avec flèche 34"/>
          <p:cNvCxnSpPr>
            <a:stCxn id="31" idx="2"/>
            <a:endCxn id="32" idx="2"/>
          </p:cNvCxnSpPr>
          <p:nvPr/>
        </p:nvCxnSpPr>
        <p:spPr>
          <a:xfrm rot="16200000" flipH="1">
            <a:off x="3172654" y="3587222"/>
            <a:ext cx="329054" cy="726990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0" descr="mircea_cad_dbm.gif"/>
          <p:cNvPicPr/>
          <p:nvPr/>
        </p:nvPicPr>
        <p:blipFill>
          <a:blip r:embed="rId8" cstate="print"/>
          <a:srcRect l="7672" r="7672"/>
          <a:stretch>
            <a:fillRect/>
          </a:stretch>
        </p:blipFill>
        <p:spPr>
          <a:xfrm>
            <a:off x="6715140" y="4743474"/>
            <a:ext cx="2383566" cy="21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8" name="Connecteur droit avec flèche 37"/>
          <p:cNvCxnSpPr/>
          <p:nvPr/>
        </p:nvCxnSpPr>
        <p:spPr>
          <a:xfrm>
            <a:off x="5286380" y="4857760"/>
            <a:ext cx="1928826" cy="42862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16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077945" y="730267"/>
            <a:ext cx="579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u="sng"/>
              <a:t>Topics under investigation for the tracker upgrade: 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006508" y="1285860"/>
            <a:ext cx="8137492" cy="5355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New ID layout:</a:t>
            </a:r>
            <a:r>
              <a:rPr lang="en-US" dirty="0"/>
              <a:t> Only silicon pixel and strip detectors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>
                <a:sym typeface="Wingdings" pitchFamily="2" charset="2"/>
              </a:rPr>
              <a:t>Simulations 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b="1" dirty="0"/>
              <a:t> Trigger:</a:t>
            </a:r>
            <a:r>
              <a:rPr lang="en-US" dirty="0"/>
              <a:t> Si-track trigger for L1 </a:t>
            </a:r>
            <a:r>
              <a:rPr lang="en-US" dirty="0" smtClean="0"/>
              <a:t>decision is considered using </a:t>
            </a:r>
            <a:r>
              <a:rPr lang="en-US" dirty="0" err="1" smtClean="0"/>
              <a:t>RoI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New detector technology:</a:t>
            </a:r>
            <a:r>
              <a:rPr lang="en-US" dirty="0"/>
              <a:t> n-in-p planar for strips and </a:t>
            </a:r>
            <a:r>
              <a:rPr lang="en-US" dirty="0" smtClean="0"/>
              <a:t>pixel (slim and active edges), 3D-sensors &amp; Diamond (innermost layers), Gossip – Current R&amp;Ds efforts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New ASICs technologies:</a:t>
            </a:r>
            <a:r>
              <a:rPr lang="en-US" dirty="0"/>
              <a:t> Deep submicron 250 nm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 smtClean="0"/>
              <a:t>130nm</a:t>
            </a:r>
          </a:p>
          <a:p>
            <a:r>
              <a:rPr lang="en-US" dirty="0" smtClean="0"/>
              <a:t>	- Pixel FEI4b in production + R&amp;D in 65nm</a:t>
            </a:r>
          </a:p>
          <a:p>
            <a:r>
              <a:rPr lang="en-US" dirty="0" smtClean="0"/>
              <a:t>	- Strip ABCN130 to be submitted at the end of 2012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Cooling with more headroom:</a:t>
            </a:r>
            <a:r>
              <a:rPr lang="en-US" dirty="0"/>
              <a:t> </a:t>
            </a:r>
            <a:r>
              <a:rPr lang="en-US" dirty="0" smtClean="0"/>
              <a:t>CO2 plant for coolant down to -35°C or lower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New powering scheme:</a:t>
            </a:r>
            <a:r>
              <a:rPr lang="en-US" dirty="0"/>
              <a:t> Serial powering or DC-DC for parallel powering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Faster readout: </a:t>
            </a:r>
            <a:r>
              <a:rPr lang="en-US" dirty="0"/>
              <a:t>FE </a:t>
            </a:r>
            <a:r>
              <a:rPr lang="en-US" dirty="0" err="1"/>
              <a:t>asics</a:t>
            </a:r>
            <a:r>
              <a:rPr lang="en-US" dirty="0"/>
              <a:t> (160/320 Mbps) and optical link (5Gb/s)</a:t>
            </a:r>
          </a:p>
          <a:p>
            <a:pPr algn="ctr">
              <a:buFont typeface="Wingdings" pitchFamily="2" charset="2"/>
              <a:buNone/>
            </a:pP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 SCT </a:t>
            </a:r>
            <a:r>
              <a:rPr lang="en-US" dirty="0" smtClean="0">
                <a:sym typeface="Wingdings" pitchFamily="2" charset="2"/>
              </a:rPr>
              <a:t>1.5 </a:t>
            </a:r>
            <a:r>
              <a:rPr lang="en-US" dirty="0" err="1">
                <a:sym typeface="Wingdings" pitchFamily="2" charset="2"/>
              </a:rPr>
              <a:t>kch</a:t>
            </a:r>
            <a:r>
              <a:rPr lang="en-US" dirty="0">
                <a:sym typeface="Wingdings" pitchFamily="2" charset="2"/>
              </a:rPr>
              <a:t>/link  Upgrade </a:t>
            </a:r>
            <a:r>
              <a:rPr lang="en-US" dirty="0" smtClean="0">
                <a:sym typeface="Wingdings" pitchFamily="2" charset="2"/>
              </a:rPr>
              <a:t>up to123 </a:t>
            </a:r>
            <a:r>
              <a:rPr lang="en-US" dirty="0" err="1">
                <a:sym typeface="Wingdings" pitchFamily="2" charset="2"/>
              </a:rPr>
              <a:t>kch</a:t>
            </a:r>
            <a:r>
              <a:rPr lang="en-US" dirty="0">
                <a:sym typeface="Wingdings" pitchFamily="2" charset="2"/>
              </a:rPr>
              <a:t>/link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Strip </a:t>
            </a:r>
            <a:r>
              <a:rPr lang="en-US" b="1" dirty="0" smtClean="0"/>
              <a:t>module </a:t>
            </a:r>
            <a:r>
              <a:rPr lang="en-US" b="1" dirty="0"/>
              <a:t>integration</a:t>
            </a:r>
            <a:r>
              <a:rPr lang="en-US" dirty="0"/>
              <a:t> will be grouped on a stave or a super-module </a:t>
            </a:r>
            <a:r>
              <a:rPr lang="en-US" dirty="0" smtClean="0"/>
              <a:t>structure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DCS </a:t>
            </a:r>
            <a:r>
              <a:rPr lang="en-US" dirty="0"/>
              <a:t>is proposed to be partially integrated into the readout architecture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Engineering:</a:t>
            </a:r>
            <a:r>
              <a:rPr lang="en-US" dirty="0"/>
              <a:t> 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- Assemble and commission the complete ID in a surface building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- Service reuse of cables between counting room and detector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Installation:</a:t>
            </a:r>
            <a:r>
              <a:rPr lang="en-US" dirty="0"/>
              <a:t> Limited access time inside the cavern </a:t>
            </a:r>
            <a:r>
              <a:rPr lang="en-US" dirty="0" smtClean="0">
                <a:sym typeface="Wingdings" pitchFamily="2" charset="2"/>
              </a:rPr>
              <a:t> Need clear and well prepared integration plans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3333248" y="0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 Upgrade Phase 2  - Topics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Upgrade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Phase-2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17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09413" y="0"/>
            <a:ext cx="150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 Layout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Upgrade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Phase-2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 l="5556" t="6496" r="5555" b="13457"/>
          <a:stretch>
            <a:fillRect/>
          </a:stretch>
        </p:blipFill>
        <p:spPr bwMode="auto">
          <a:xfrm>
            <a:off x="3643274" y="428604"/>
            <a:ext cx="5500726" cy="263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7324564" y="263703"/>
            <a:ext cx="17198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Cartigny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 layout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2910" y="714356"/>
            <a:ext cx="2928958" cy="1569660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Classical layout – Barrel &amp; Disk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2 innermost pixel layers should be replaceable  (IST R=11cm)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Full pixel package should be replaceable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Pixel services should be axial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5"/>
          <p:cNvPicPr/>
          <p:nvPr/>
        </p:nvPicPr>
        <p:blipFill>
          <a:blip r:embed="rId5" cstate="print"/>
          <a:srcRect r="58807"/>
          <a:stretch>
            <a:fillRect/>
          </a:stretch>
        </p:blipFill>
        <p:spPr bwMode="auto">
          <a:xfrm>
            <a:off x="1142976" y="3286124"/>
            <a:ext cx="2071702" cy="197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1071538" y="2714620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I-beam stave concept for Innermost 2 layers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 rot="16200000">
            <a:off x="3571868" y="500042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 [m]</a:t>
            </a:r>
            <a:endParaRPr lang="en-US" sz="1200" dirty="0"/>
          </a:p>
        </p:txBody>
      </p:sp>
      <p:sp>
        <p:nvSpPr>
          <p:cNvPr id="19" name="ZoneTexte 18"/>
          <p:cNvSpPr txBox="1"/>
          <p:nvPr/>
        </p:nvSpPr>
        <p:spPr>
          <a:xfrm>
            <a:off x="8501090" y="2357430"/>
            <a:ext cx="54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Z [m]</a:t>
            </a:r>
            <a:endParaRPr lang="en-US" sz="1200" dirty="0"/>
          </a:p>
        </p:txBody>
      </p:sp>
      <p:pic>
        <p:nvPicPr>
          <p:cNvPr id="20" name="Picture 5"/>
          <p:cNvPicPr/>
          <p:nvPr/>
        </p:nvPicPr>
        <p:blipFill>
          <a:blip r:embed="rId5" cstate="print"/>
          <a:srcRect l="56629"/>
          <a:stretch>
            <a:fillRect/>
          </a:stretch>
        </p:blipFill>
        <p:spPr bwMode="auto">
          <a:xfrm>
            <a:off x="1142976" y="5143512"/>
            <a:ext cx="2143140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onnecteur droit 21"/>
          <p:cNvCxnSpPr/>
          <p:nvPr/>
        </p:nvCxnSpPr>
        <p:spPr>
          <a:xfrm rot="5400000">
            <a:off x="1464459" y="4964905"/>
            <a:ext cx="37861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 l="4256" t="5514" b="3493"/>
          <a:stretch>
            <a:fillRect/>
          </a:stretch>
        </p:blipFill>
        <p:spPr bwMode="auto">
          <a:xfrm>
            <a:off x="3428992" y="4500570"/>
            <a:ext cx="2636653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 descr="Newpix-alpine.png"/>
          <p:cNvPicPr>
            <a:picLocks noChangeAspect="1"/>
          </p:cNvPicPr>
          <p:nvPr/>
        </p:nvPicPr>
        <p:blipFill>
          <a:blip r:embed="rId7" cstate="print"/>
          <a:srcRect r="8607" b="31698"/>
          <a:stretch>
            <a:fillRect/>
          </a:stretch>
        </p:blipFill>
        <p:spPr bwMode="auto">
          <a:xfrm>
            <a:off x="6110294" y="4324531"/>
            <a:ext cx="3033738" cy="46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 cstate="print"/>
          <a:srcRect l="14002" t="17009" b="15368"/>
          <a:stretch>
            <a:fillRect/>
          </a:stretch>
        </p:blipFill>
        <p:spPr bwMode="auto">
          <a:xfrm>
            <a:off x="6286544" y="5072074"/>
            <a:ext cx="271461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3428992" y="4500570"/>
            <a:ext cx="2428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Bended staves in conical layout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714876" y="3214686"/>
            <a:ext cx="3240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options for outer layers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571868" y="3571876"/>
            <a:ext cx="5249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is to reduce or suppress disc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material budget saving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715140" y="4000504"/>
            <a:ext cx="1918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Alpine stave concept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844502" y="4071942"/>
            <a:ext cx="1370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Conical layout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429388" y="5072074"/>
            <a:ext cx="2287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prototype for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feasability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18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Upgrade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Phase-2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84010" y="0"/>
            <a:ext cx="324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 Tracker – Stave &amp; Petal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724330" y="2419414"/>
            <a:ext cx="6767669" cy="2071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ZoneTexte 10"/>
          <p:cNvSpPr txBox="1"/>
          <p:nvPr/>
        </p:nvSpPr>
        <p:spPr>
          <a:xfrm>
            <a:off x="1142976" y="285728"/>
            <a:ext cx="5786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Features:</a:t>
            </a:r>
          </a:p>
          <a:p>
            <a:r>
              <a:rPr lang="en-US" sz="1600" dirty="0" smtClean="0"/>
              <a:t> - Single sided modules mounted on each side of core structure (Carbon foam + CFRP planes) </a:t>
            </a:r>
          </a:p>
          <a:p>
            <a:pPr>
              <a:buFontTx/>
              <a:buChar char="-"/>
            </a:pPr>
            <a:r>
              <a:rPr lang="en-US" sz="1600" dirty="0" smtClean="0"/>
              <a:t> Cooling pipe embedding into the core structure</a:t>
            </a:r>
          </a:p>
          <a:p>
            <a:pPr>
              <a:buFontTx/>
              <a:buChar char="-"/>
            </a:pPr>
            <a:r>
              <a:rPr lang="en-US" sz="1600" dirty="0" smtClean="0"/>
              <a:t> Stave service bus is laminated with the core structure and modules are glued on top </a:t>
            </a:r>
          </a:p>
          <a:p>
            <a:pPr>
              <a:buFontTx/>
              <a:buChar char="-"/>
            </a:pPr>
            <a:r>
              <a:rPr lang="en-US" sz="1600" dirty="0" smtClean="0"/>
              <a:t> Hybrids are directly glued on top of the Si-strips and are serviced at each side of the sensor</a:t>
            </a:r>
          </a:p>
          <a:p>
            <a:pPr>
              <a:buFontTx/>
              <a:buChar char="-"/>
            </a:pPr>
            <a:r>
              <a:rPr lang="en-US" sz="1600" dirty="0" smtClean="0"/>
              <a:t> Stave design is compact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00100" y="5042118"/>
            <a:ext cx="58579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Progress so far: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Successful module production in several institutes with ABCN250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Stavelets</a:t>
            </a:r>
            <a:r>
              <a:rPr lang="en-US" sz="1600" dirty="0" smtClean="0"/>
              <a:t> with 4 module evaluated with success on system tests – Noise performance with Serial and DC-DC powering configurations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Thermo-mechanical measurement of real stave has been studied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Hybrid and sensor designs in progress for matching the new FE in 130nm technology with 256 </a:t>
            </a:r>
            <a:r>
              <a:rPr lang="en-US" sz="1600" dirty="0" err="1" smtClean="0"/>
              <a:t>ro</a:t>
            </a:r>
            <a:r>
              <a:rPr lang="en-US" sz="1600" dirty="0" smtClean="0"/>
              <a:t> channels</a:t>
            </a:r>
            <a:endParaRPr lang="en-US" sz="16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 cstate="print"/>
          <a:srcRect l="7878" t="7900"/>
          <a:stretch>
            <a:fillRect/>
          </a:stretch>
        </p:blipFill>
        <p:spPr bwMode="auto">
          <a:xfrm>
            <a:off x="1071538" y="2571744"/>
            <a:ext cx="3357586" cy="251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2643182"/>
            <a:ext cx="2337237" cy="2386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ZoneTexte 12"/>
          <p:cNvSpPr txBox="1"/>
          <p:nvPr/>
        </p:nvSpPr>
        <p:spPr>
          <a:xfrm>
            <a:off x="4714876" y="4500570"/>
            <a:ext cx="1017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Petal layout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42976" y="4692859"/>
            <a:ext cx="2040687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Thermo-mechanical stave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03313" y="48260"/>
            <a:ext cx="2040687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Stavelet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4 modules using DC-DC powering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Conference\Elba-2012\Talk\SM_didi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9056" y="4357694"/>
            <a:ext cx="3698696" cy="2500330"/>
          </a:xfrm>
          <a:prstGeom prst="rect">
            <a:avLst/>
          </a:prstGeom>
          <a:noFill/>
        </p:spPr>
      </p:pic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19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71670" y="0"/>
            <a:ext cx="328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Strip Tracker - Super-Module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Upgrade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Phase-2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71438"/>
            <a:ext cx="3001385" cy="4000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6" cstate="print"/>
          <a:srcRect t="8946"/>
          <a:stretch>
            <a:fillRect/>
          </a:stretch>
        </p:blipFill>
        <p:spPr bwMode="auto">
          <a:xfrm>
            <a:off x="4790130" y="4143380"/>
            <a:ext cx="4353902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1000100" y="357166"/>
            <a:ext cx="50720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Features: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Double sided modules allowing for space point reconstruction (back-to-back sensors mounted to few </a:t>
            </a:r>
            <a:r>
              <a:rPr lang="en-US" sz="1600" dirty="0" smtClean="0">
                <a:sym typeface="Symbol"/>
              </a:rPr>
              <a:t></a:t>
            </a:r>
            <a:r>
              <a:rPr lang="en-US" sz="1600" dirty="0" smtClean="0"/>
              <a:t>m)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Module mounting with Z-overlapping for full </a:t>
            </a:r>
            <a:r>
              <a:rPr lang="en-US" sz="1600" dirty="0" err="1" smtClean="0"/>
              <a:t>hermeticity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Module symmetry and bridged hybrids allowed for very low thermo-mechanical deformation (&lt; 2</a:t>
            </a:r>
            <a:r>
              <a:rPr lang="en-US" sz="1600" dirty="0" smtClean="0">
                <a:sym typeface="Symbol"/>
              </a:rPr>
              <a:t></a:t>
            </a:r>
            <a:r>
              <a:rPr lang="en-US" sz="1600" dirty="0" smtClean="0"/>
              <a:t>m out of plane)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12 modules are precisely mounted with grease joint on a local support with cooling pipe and plates on the sides.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Modularity allows for modules and items replacement during production or even late after integration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2857496"/>
            <a:ext cx="2488928" cy="1690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/>
          <p:cNvSpPr txBox="1"/>
          <p:nvPr/>
        </p:nvSpPr>
        <p:spPr>
          <a:xfrm rot="1735358">
            <a:off x="805542" y="5801871"/>
            <a:ext cx="285752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local support CFRP structure for 12 modules  + service buses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643306" y="3214686"/>
            <a:ext cx="2286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 noise inside test box and on local support very similar and uniform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041355" y="3514506"/>
            <a:ext cx="3032305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Super-module prototype for 8 modules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modules are mounted with DC-DC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28662" y="4407107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support prototype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1750"/>
          <a:stretch>
            <a:fillRect/>
          </a:stretch>
        </p:blipFill>
        <p:spPr bwMode="auto">
          <a:xfrm>
            <a:off x="1052384" y="785794"/>
            <a:ext cx="802021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3278190" y="0"/>
            <a:ext cx="35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Plans and Upgrade Phases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0430" y="1571612"/>
            <a:ext cx="829120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3898654" y="1857364"/>
            <a:ext cx="2038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TeV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since April 5</a:t>
            </a:r>
            <a:r>
              <a:rPr lang="en-US" sz="1600" baseline="30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1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Connecteur en angle 8"/>
          <p:cNvCxnSpPr/>
          <p:nvPr/>
        </p:nvCxnSpPr>
        <p:spPr>
          <a:xfrm>
            <a:off x="3500430" y="1714488"/>
            <a:ext cx="428628" cy="285752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571604" y="6072206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Machine and  the Detectors are working towards the Upgrade Phases to improve the performances as well as the life time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572264" y="2271478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Phase-0</a:t>
            </a:r>
            <a:endParaRPr lang="en-US" sz="1600" b="1" dirty="0"/>
          </a:p>
        </p:txBody>
      </p:sp>
      <p:cxnSp>
        <p:nvCxnSpPr>
          <p:cNvPr id="17" name="Connecteur droit avec flèche 16"/>
          <p:cNvCxnSpPr/>
          <p:nvPr/>
        </p:nvCxnSpPr>
        <p:spPr>
          <a:xfrm rot="10800000">
            <a:off x="6215074" y="2428868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5000628" y="2571744"/>
            <a:ext cx="254467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ID upgrade</a:t>
            </a:r>
            <a:r>
              <a:rPr lang="en-US" sz="1600" b="1" dirty="0" smtClean="0"/>
              <a:t>: </a:t>
            </a:r>
            <a:r>
              <a:rPr lang="en-US" sz="1600" b="1" i="1" dirty="0" smtClean="0"/>
              <a:t>IBL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nSQP</a:t>
            </a:r>
            <a:r>
              <a:rPr lang="en-US" sz="1600" i="1" dirty="0" smtClean="0"/>
              <a:t>, </a:t>
            </a:r>
            <a:r>
              <a:rPr lang="en-US" sz="1600" i="1" dirty="0" smtClean="0"/>
              <a:t>DBM</a:t>
            </a:r>
            <a:endParaRPr lang="en-US" sz="1600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5214942" y="4000504"/>
            <a:ext cx="227741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ID upgrade</a:t>
            </a:r>
            <a:r>
              <a:rPr lang="en-US" sz="1600" b="1" dirty="0" smtClean="0"/>
              <a:t>: </a:t>
            </a:r>
            <a:r>
              <a:rPr lang="en-US" sz="1600" i="1" dirty="0" smtClean="0"/>
              <a:t>Pixel (option)</a:t>
            </a:r>
            <a:endParaRPr lang="en-US" sz="1600" i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4357686" y="5162148"/>
            <a:ext cx="338310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ID upgrade</a:t>
            </a:r>
            <a:r>
              <a:rPr lang="en-US" sz="1600" b="1" dirty="0" smtClean="0"/>
              <a:t>: </a:t>
            </a:r>
            <a:r>
              <a:rPr lang="en-US" sz="1600" i="1" dirty="0" smtClean="0"/>
              <a:t>Renew ID – </a:t>
            </a:r>
            <a:r>
              <a:rPr lang="en-US" sz="1600" b="1" i="1" dirty="0" smtClean="0"/>
              <a:t>Pixel &amp; Strip</a:t>
            </a:r>
            <a:endParaRPr lang="en-US" sz="1600" b="1" i="1" dirty="0"/>
          </a:p>
        </p:txBody>
      </p:sp>
      <p:pic>
        <p:nvPicPr>
          <p:cNvPr id="23" name="Picture 13" descr="SceauU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24" name="ZoneTexte 23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2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1214414" y="428604"/>
            <a:ext cx="7715304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The future observations at LHC should drive physics investigations at </a:t>
            </a:r>
            <a:r>
              <a:rPr lang="en-US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HL-LHC</a:t>
            </a:r>
            <a:endParaRPr lang="en-US" sz="1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 rot="18424934">
            <a:off x="-122108" y="498615"/>
            <a:ext cx="1233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Introduction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20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-24"/>
            <a:ext cx="10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Summary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315862" y="0"/>
            <a:ext cx="1251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71538" y="428604"/>
            <a:ext cx="7929586" cy="27238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 Phase 0 long shutdown will allow :</a:t>
            </a:r>
          </a:p>
          <a:p>
            <a:endParaRPr lang="en-US" sz="900" b="1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ATLAS ID to insert in 2013/14 a new innermost Pixel layer namely IBL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b="1" dirty="0" smtClean="0"/>
              <a:t>IBL is possible thanks to a new reduced beam pipe </a:t>
            </a:r>
            <a:r>
              <a:rPr lang="en-US" dirty="0" smtClean="0"/>
              <a:t>diameter now in production (delivery in Fall)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IBL </a:t>
            </a:r>
            <a:r>
              <a:rPr lang="en-US" b="1" dirty="0" smtClean="0"/>
              <a:t>layout is a mix of planar and 3D sensor technology </a:t>
            </a:r>
            <a:r>
              <a:rPr lang="en-US" dirty="0" smtClean="0"/>
              <a:t>integrated on the stave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b="1" dirty="0" smtClean="0"/>
              <a:t>The FEI4 readout chips is one of the key items </a:t>
            </a:r>
            <a:r>
              <a:rPr lang="en-US" dirty="0" smtClean="0"/>
              <a:t>which is working fine and the latest version is in production – Also used for future Upgrade development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The IBL parts are in production – </a:t>
            </a:r>
            <a:r>
              <a:rPr lang="en-US" b="1" dirty="0" smtClean="0"/>
              <a:t>Schedule is on a fast track</a:t>
            </a:r>
            <a:endParaRPr lang="en-US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071538" y="3714752"/>
            <a:ext cx="7929618" cy="28315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 Phase 2 long shutdown – R&amp;D:</a:t>
            </a:r>
          </a:p>
          <a:p>
            <a:endParaRPr lang="en-US" sz="1600" b="1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dirty="0" smtClean="0"/>
              <a:t>ATLAS </a:t>
            </a:r>
            <a:r>
              <a:rPr lang="en-US" dirty="0" smtClean="0"/>
              <a:t>is working on the layout,  the module and the integration concepts for pixel and the strip detectors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For the </a:t>
            </a:r>
            <a:r>
              <a:rPr lang="en-US" b="1" dirty="0" smtClean="0"/>
              <a:t>pixel, </a:t>
            </a:r>
            <a:r>
              <a:rPr lang="en-US" dirty="0" smtClean="0"/>
              <a:t>the focusing is on </a:t>
            </a:r>
            <a:r>
              <a:rPr lang="en-US" b="1" dirty="0" smtClean="0"/>
              <a:t>sensor R&amp;Ds</a:t>
            </a:r>
            <a:r>
              <a:rPr lang="en-US" dirty="0" smtClean="0"/>
              <a:t> as well as the </a:t>
            </a:r>
            <a:r>
              <a:rPr lang="en-US" b="1" dirty="0" smtClean="0"/>
              <a:t>integration of multi-FE modules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For the </a:t>
            </a:r>
            <a:r>
              <a:rPr lang="en-US" b="1" dirty="0" smtClean="0"/>
              <a:t>strip,</a:t>
            </a:r>
            <a:r>
              <a:rPr lang="en-US" dirty="0" smtClean="0"/>
              <a:t> </a:t>
            </a:r>
            <a:r>
              <a:rPr lang="en-US" b="1" dirty="0" smtClean="0"/>
              <a:t>multiple modules have been tested </a:t>
            </a:r>
            <a:r>
              <a:rPr lang="en-US" dirty="0" smtClean="0"/>
              <a:t>with DC-DC and serial powering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Strip </a:t>
            </a:r>
            <a:r>
              <a:rPr lang="en-US" b="1" dirty="0" smtClean="0"/>
              <a:t>ABCN front-end readout in130nm </a:t>
            </a:r>
            <a:r>
              <a:rPr lang="en-US" dirty="0" smtClean="0"/>
              <a:t>technology  </a:t>
            </a:r>
            <a:r>
              <a:rPr lang="en-US" b="1" dirty="0" smtClean="0"/>
              <a:t>is under design </a:t>
            </a:r>
            <a:r>
              <a:rPr lang="en-US" dirty="0" smtClean="0"/>
              <a:t> and will be submitted by the end of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71538" y="1857364"/>
            <a:ext cx="78581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References to related R&amp;Ds:</a:t>
            </a:r>
          </a:p>
          <a:p>
            <a:endParaRPr lang="en-US" b="1" dirty="0" smtClean="0"/>
          </a:p>
          <a:p>
            <a:r>
              <a:rPr lang="en-US" dirty="0" smtClean="0"/>
              <a:t>C. </a:t>
            </a:r>
            <a:r>
              <a:rPr lang="en-US" dirty="0" err="1" smtClean="0"/>
              <a:t>Da</a:t>
            </a:r>
            <a:r>
              <a:rPr lang="en-US" dirty="0" smtClean="0"/>
              <a:t> Via - </a:t>
            </a:r>
            <a:r>
              <a:rPr lang="fr-CH" dirty="0" smtClean="0"/>
              <a:t>3D </a:t>
            </a:r>
            <a:r>
              <a:rPr lang="fr-CH" dirty="0" err="1" smtClean="0"/>
              <a:t>silicon</a:t>
            </a:r>
            <a:r>
              <a:rPr lang="fr-CH" dirty="0" smtClean="0"/>
              <a:t> detectors </a:t>
            </a:r>
            <a:r>
              <a:rPr lang="fr-CH" i="1" dirty="0" smtClean="0"/>
              <a:t>(talk)</a:t>
            </a:r>
            <a:endParaRPr lang="en-US" b="1" i="1" dirty="0" smtClean="0"/>
          </a:p>
          <a:p>
            <a:endParaRPr lang="en-US" b="1" i="1" dirty="0" smtClean="0"/>
          </a:p>
          <a:p>
            <a:pPr>
              <a:buFont typeface="Arial" pitchFamily="34" charset="0"/>
              <a:buChar char="•"/>
            </a:pPr>
            <a:r>
              <a:rPr lang="fr-CH" dirty="0" smtClean="0"/>
              <a:t> H. </a:t>
            </a:r>
            <a:r>
              <a:rPr lang="fr-CH" dirty="0" err="1" smtClean="0"/>
              <a:t>Pernegger</a:t>
            </a:r>
            <a:r>
              <a:rPr lang="fr-CH" dirty="0" smtClean="0"/>
              <a:t>  - </a:t>
            </a:r>
            <a:r>
              <a:rPr lang="en-US" dirty="0" smtClean="0"/>
              <a:t>Development of CVD Diamond Beam Monitors at cryogenic and room-temperature for LHC, CNGS and the ATLAS Experiment </a:t>
            </a:r>
            <a:r>
              <a:rPr lang="fr-CH" i="1" dirty="0" smtClean="0"/>
              <a:t>(talk)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C. </a:t>
            </a:r>
            <a:r>
              <a:rPr lang="en-US" dirty="0" err="1" smtClean="0"/>
              <a:t>Gallrapp</a:t>
            </a:r>
            <a:r>
              <a:rPr lang="en-US" dirty="0" smtClean="0"/>
              <a:t> - Planar Pixel Sensors for the ATLAS tracker upgrade at HL-LHC (poster)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fr-CH" dirty="0" smtClean="0"/>
              <a:t> F. </a:t>
            </a:r>
            <a:r>
              <a:rPr lang="fr-CH" dirty="0" err="1" smtClean="0"/>
              <a:t>Huegging</a:t>
            </a:r>
            <a:r>
              <a:rPr lang="fr-CH" dirty="0" smtClean="0"/>
              <a:t>  -  </a:t>
            </a:r>
            <a:r>
              <a:rPr lang="en-US" dirty="0" smtClean="0"/>
              <a:t>Hybrid diamond pixel detectors for the upgrade of ATLAS (poster)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A. La Rosa - Novel Silicon n-in-p Pixel Sensors for the future ATLAS Upgrades (poster)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 rot="20076312">
            <a:off x="0" y="285728"/>
            <a:ext cx="1104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References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21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81661" y="285728"/>
            <a:ext cx="7548057" cy="1200329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1800000"/>
            </a:lightRig>
          </a:scene3d>
        </p:spPr>
        <p:txBody>
          <a:bodyPr wrap="square" rtlCol="0">
            <a:spAutoFit/>
          </a:bodyPr>
          <a:lstStyle/>
          <a:p>
            <a:r>
              <a:rPr lang="en-US" sz="36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rush Script MT" pitchFamily="66" charset="0"/>
              </a:rPr>
              <a:t>Thanks for </a:t>
            </a: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rush Script MT" pitchFamily="66" charset="0"/>
              </a:rPr>
              <a:t>your attention…		 </a:t>
            </a:r>
          </a:p>
          <a:p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rush Script MT" pitchFamily="66" charset="0"/>
              </a:rPr>
              <a:t>			and enjoy this nice conference!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  <a:latin typeface="Brush Script M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r="3899"/>
          <a:stretch>
            <a:fillRect/>
          </a:stretch>
        </p:blipFill>
        <p:spPr bwMode="auto">
          <a:xfrm>
            <a:off x="5572132" y="285728"/>
            <a:ext cx="352043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3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0" y="0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IBL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Phase-0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714744" y="0"/>
            <a:ext cx="2785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Insertable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B-Layer (IBL)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1458" t="3790" b="14577"/>
          <a:stretch>
            <a:fillRect/>
          </a:stretch>
        </p:blipFill>
        <p:spPr bwMode="auto">
          <a:xfrm>
            <a:off x="1028726" y="3143248"/>
            <a:ext cx="4484189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4200015"/>
            <a:ext cx="3643306" cy="265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ZoneTexte 21"/>
          <p:cNvSpPr txBox="1"/>
          <p:nvPr/>
        </p:nvSpPr>
        <p:spPr>
          <a:xfrm>
            <a:off x="5643570" y="3786190"/>
            <a:ext cx="486030" cy="3693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Connecteur droit avec flèche 23"/>
          <p:cNvCxnSpPr>
            <a:stCxn id="22" idx="2"/>
          </p:cNvCxnSpPr>
          <p:nvPr/>
        </p:nvCxnSpPr>
        <p:spPr>
          <a:xfrm rot="5400000">
            <a:off x="3913763" y="4385136"/>
            <a:ext cx="2202436" cy="17432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22" idx="2"/>
          </p:cNvCxnSpPr>
          <p:nvPr/>
        </p:nvCxnSpPr>
        <p:spPr>
          <a:xfrm rot="16200000" flipH="1">
            <a:off x="6021181" y="4020925"/>
            <a:ext cx="559362" cy="8285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2786050" y="3161884"/>
            <a:ext cx="26680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 Inner Detector sector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071538" y="357166"/>
            <a:ext cx="46467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Features: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Pixel layer (instead of b-layer replacement)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Closer interaction point (5.05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3.27cm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)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Smaller pixels (50 x 250 μm2)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Better sensors, better R/O chip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robust tracking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Better performance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285852" y="2428868"/>
            <a:ext cx="3786214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beam pipe diameter (47 mm) in Beryllium under production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4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IBL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Phase-0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00430" y="0"/>
            <a:ext cx="287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IBL Layout  and Features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941" y="3456977"/>
            <a:ext cx="6834207" cy="340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1428728" y="428604"/>
            <a:ext cx="71143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IBL features: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 staves overlapping in Phi and mounted around the beam pipe on support rings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Small clearances between beam pipe - IBL - IST : 2.5 to 2.7mm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Stave to stave gap is only 0.8mm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Integration for the last stave delicate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Instrumented stave made of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12 planar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and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8 3D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sensor modules along 664mm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71604" y="6286520"/>
            <a:ext cx="955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pipe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71538" y="3214686"/>
            <a:ext cx="1859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IBL Support Tube (IST)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necteur droit avec flèche 12"/>
          <p:cNvCxnSpPr>
            <a:stCxn id="11" idx="3"/>
          </p:cNvCxnSpPr>
          <p:nvPr/>
        </p:nvCxnSpPr>
        <p:spPr>
          <a:xfrm>
            <a:off x="2931471" y="3353186"/>
            <a:ext cx="68893" cy="3615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0" idx="3"/>
          </p:cNvCxnSpPr>
          <p:nvPr/>
        </p:nvCxnSpPr>
        <p:spPr>
          <a:xfrm flipV="1">
            <a:off x="2527315" y="6215082"/>
            <a:ext cx="544487" cy="2099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214678" y="3357562"/>
            <a:ext cx="1814856" cy="28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Stave section envelope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Connecteur droit avec flèche 21"/>
          <p:cNvCxnSpPr>
            <a:stCxn id="20" idx="2"/>
          </p:cNvCxnSpPr>
          <p:nvPr/>
        </p:nvCxnSpPr>
        <p:spPr>
          <a:xfrm rot="5400000">
            <a:off x="3061169" y="3082443"/>
            <a:ext cx="500066" cy="16218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Picture 4" descr="D:\IBL\StaveLoading\FullLengthStave\3DModel\Modules 3D sur Staves._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281974"/>
            <a:ext cx="3929058" cy="2075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ZoneTexte 34"/>
          <p:cNvSpPr txBox="1"/>
          <p:nvPr/>
        </p:nvSpPr>
        <p:spPr>
          <a:xfrm rot="20295524">
            <a:off x="5285745" y="3462903"/>
            <a:ext cx="1460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module layout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1071570" y="1714488"/>
            <a:ext cx="8001024" cy="1500198"/>
            <a:chOff x="1071570" y="1785926"/>
            <a:chExt cx="8001024" cy="1500198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6195"/>
            <a:stretch>
              <a:fillRect/>
            </a:stretch>
          </p:blipFill>
          <p:spPr bwMode="auto">
            <a:xfrm>
              <a:off x="1071570" y="1786073"/>
              <a:ext cx="8001024" cy="1500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Rectangle 35"/>
            <p:cNvSpPr/>
            <p:nvPr/>
          </p:nvSpPr>
          <p:spPr>
            <a:xfrm>
              <a:off x="5857884" y="1785926"/>
              <a:ext cx="785818" cy="2143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5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IBL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Phase-0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57620" y="0"/>
            <a:ext cx="23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Technologies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1538" y="4929198"/>
            <a:ext cx="8072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Production status:</a:t>
            </a:r>
          </a:p>
          <a:p>
            <a:r>
              <a:rPr lang="en-US" sz="1600" dirty="0" smtClean="0"/>
              <a:t>- Planar sensors from </a:t>
            </a:r>
            <a:r>
              <a:rPr lang="en-US" sz="1600" dirty="0" err="1" smtClean="0"/>
              <a:t>CiS</a:t>
            </a:r>
            <a:r>
              <a:rPr lang="en-US" sz="1600" dirty="0" smtClean="0"/>
              <a:t>:  </a:t>
            </a:r>
            <a:r>
              <a:rPr lang="en-US" sz="1600" b="1" dirty="0" smtClean="0"/>
              <a:t>424 good double chip (DC) tiles </a:t>
            </a:r>
            <a:r>
              <a:rPr lang="en-US" sz="1600" dirty="0" smtClean="0"/>
              <a:t>(89.1 % yield) - </a:t>
            </a:r>
            <a:r>
              <a:rPr lang="en-US" sz="1600" dirty="0" smtClean="0">
                <a:solidFill>
                  <a:schemeClr val="tx2"/>
                </a:solidFill>
              </a:rPr>
              <a:t>IBL needs 168 tiles </a:t>
            </a:r>
            <a:r>
              <a:rPr lang="en-US" sz="1600" dirty="0" smtClean="0"/>
              <a:t>(75% planar).</a:t>
            </a:r>
          </a:p>
          <a:p>
            <a:r>
              <a:rPr lang="en-US" sz="1600" dirty="0" smtClean="0"/>
              <a:t> - 3D sensors from CNM &amp; FBK:  </a:t>
            </a:r>
            <a:r>
              <a:rPr lang="en-US" sz="1600" b="1" dirty="0" smtClean="0"/>
              <a:t>306 good tiles </a:t>
            </a:r>
            <a:r>
              <a:rPr lang="en-US" sz="1600" dirty="0" smtClean="0"/>
              <a:t>as today (62% yield) – IBL needs 112 tiles (25 %).</a:t>
            </a:r>
          </a:p>
          <a:p>
            <a:pPr>
              <a:buFontTx/>
              <a:buChar char="-"/>
            </a:pPr>
            <a:endParaRPr lang="en-US" sz="1600" dirty="0" smtClean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/>
        </p:nvGraphicFramePr>
        <p:xfrm>
          <a:off x="1142978" y="2643182"/>
          <a:ext cx="7786740" cy="22250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5357848"/>
                <a:gridCol w="1143008"/>
                <a:gridCol w="128588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Structure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Planar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3D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Thickness (nominal) [</a:t>
                      </a:r>
                      <a:r>
                        <a:rPr lang="en-US" sz="1600" dirty="0" smtClean="0">
                          <a:sym typeface="Symbol"/>
                        </a:rPr>
                        <a:t>m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Depletion voltage [V]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~35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10 - 25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Working voltage after LHC </a:t>
                      </a:r>
                      <a:r>
                        <a:rPr lang="en-US" sz="1600" dirty="0" err="1" smtClean="0"/>
                        <a:t>fluence</a:t>
                      </a:r>
                      <a:r>
                        <a:rPr lang="en-US" sz="1600" dirty="0" smtClean="0"/>
                        <a:t> (5x10</a:t>
                      </a:r>
                      <a:r>
                        <a:rPr lang="en-US" sz="1600" baseline="30000" dirty="0" smtClean="0"/>
                        <a:t>15</a:t>
                      </a:r>
                      <a:r>
                        <a:rPr lang="en-US" sz="1600" dirty="0" smtClean="0"/>
                        <a:t> 1MeV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err="1" smtClean="0"/>
                        <a:t>n</a:t>
                      </a:r>
                      <a:r>
                        <a:rPr lang="en-US" sz="1600" baseline="-25000" dirty="0" err="1" smtClean="0"/>
                        <a:t>eq</a:t>
                      </a:r>
                      <a:r>
                        <a:rPr lang="en-US" sz="1600" dirty="0" smtClean="0"/>
                        <a:t>/cm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) [V]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~1000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~160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Module width [</a:t>
                      </a:r>
                      <a:r>
                        <a:rPr lang="en-US" sz="1600" dirty="0" smtClean="0">
                          <a:sym typeface="Symbol"/>
                        </a:rPr>
                        <a:t>m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41325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20450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Active size </a:t>
                      </a:r>
                      <a:r>
                        <a:rPr lang="en-US" sz="1600" dirty="0" err="1" smtClean="0"/>
                        <a:t>WxL</a:t>
                      </a:r>
                      <a:r>
                        <a:rPr lang="en-US" sz="1600" dirty="0" smtClean="0"/>
                        <a:t> [mm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16.8 x 40.9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ym typeface="Symbol"/>
                        </a:rPr>
                        <a:t>16.8 x 20.0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3214678" y="6286520"/>
            <a:ext cx="4137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 3D sensors will be used on a Si-tracker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 cstate="print"/>
          <a:srcRect b="15948"/>
          <a:stretch>
            <a:fillRect/>
          </a:stretch>
        </p:blipFill>
        <p:spPr bwMode="auto">
          <a:xfrm>
            <a:off x="1643042" y="928670"/>
            <a:ext cx="657226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ZoneTexte 21"/>
          <p:cNvSpPr txBox="1"/>
          <p:nvPr/>
        </p:nvSpPr>
        <p:spPr>
          <a:xfrm>
            <a:off x="1108512" y="357166"/>
            <a:ext cx="3286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Planar sensor – n-in-n</a:t>
            </a:r>
          </a:p>
          <a:p>
            <a:pPr algn="ctr"/>
            <a:r>
              <a:rPr lang="en-US" sz="1400" b="1" dirty="0" smtClean="0"/>
              <a:t> </a:t>
            </a:r>
            <a:r>
              <a:rPr lang="en-US" sz="1400" dirty="0" smtClean="0"/>
              <a:t>Charges are collected at the strip surface </a:t>
            </a:r>
            <a:endParaRPr lang="en-US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4971158" y="285728"/>
            <a:ext cx="417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3D sensor </a:t>
            </a:r>
          </a:p>
          <a:p>
            <a:pPr algn="ctr"/>
            <a:r>
              <a:rPr lang="en-US" sz="1400" dirty="0" smtClean="0"/>
              <a:t>Charges are collected at the bulk implanted electrodes</a:t>
            </a:r>
            <a:endParaRPr lang="en-US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357422" y="1773784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creen shot 2012-01-17 at 9.35.05 PM.png"/>
          <p:cNvPicPr>
            <a:picLocks noChangeAspect="1"/>
          </p:cNvPicPr>
          <p:nvPr/>
        </p:nvPicPr>
        <p:blipFill>
          <a:blip r:embed="rId3" cstate="print"/>
          <a:srcRect l="2547"/>
          <a:stretch>
            <a:fillRect/>
          </a:stretch>
        </p:blipFill>
        <p:spPr bwMode="auto">
          <a:xfrm rot="16200000">
            <a:off x="6822282" y="4179115"/>
            <a:ext cx="3286147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Screen shot 2012-01-17 at 9.35.36 P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016165" y="1010899"/>
            <a:ext cx="3138734" cy="111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3"/>
          <p:cNvSpPr txBox="1">
            <a:spLocks noChangeArrowheads="1"/>
          </p:cNvSpPr>
          <p:nvPr/>
        </p:nvSpPr>
        <p:spPr bwMode="auto">
          <a:xfrm rot="1678222">
            <a:off x="8342324" y="163685"/>
            <a:ext cx="774700" cy="30797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Arial Narrow" pitchFamily="1" charset="0"/>
              </a:rPr>
              <a:t>PLANAR</a:t>
            </a:r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 rot="2152976">
            <a:off x="8716080" y="3255231"/>
            <a:ext cx="373063" cy="30797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Arial Narrow" pitchFamily="1" charset="0"/>
              </a:rPr>
              <a:t>3D</a:t>
            </a: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3643258" y="3643314"/>
            <a:ext cx="1872629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Charge collection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16" descr="Screen shot 2012-01-17 at 9.50.03 PM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6358" y="857232"/>
            <a:ext cx="30892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Screen shot 2012-01-17 at 9.50.11 PM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5158" y="857232"/>
            <a:ext cx="32258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Screen shot 2012-01-17 at 9.56.58 PM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3957638"/>
            <a:ext cx="68580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3428992" y="630222"/>
            <a:ext cx="1184940" cy="33855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Efficiency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Textfeld 33"/>
          <p:cNvSpPr txBox="1">
            <a:spLocks noChangeArrowheads="1"/>
          </p:cNvSpPr>
          <p:nvPr/>
        </p:nvSpPr>
        <p:spPr bwMode="auto">
          <a:xfrm>
            <a:off x="1076332" y="2928934"/>
            <a:ext cx="6781816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SzPct val="100000"/>
            </a:pPr>
            <a:r>
              <a:rPr lang="en-US" sz="1600" i="1" dirty="0">
                <a:solidFill>
                  <a:schemeClr val="tx1"/>
                </a:solidFill>
                <a:latin typeface="Arial Narrow" pitchFamily="1" charset="0"/>
              </a:rPr>
              <a:t>A number of pixels </a:t>
            </a:r>
            <a:r>
              <a:rPr lang="en-US" sz="1600" i="1" dirty="0" smtClean="0">
                <a:solidFill>
                  <a:schemeClr val="tx1"/>
                </a:solidFill>
                <a:latin typeface="Arial Narrow" pitchFamily="1" charset="0"/>
              </a:rPr>
              <a:t>does not </a:t>
            </a:r>
            <a:r>
              <a:rPr lang="en-US" sz="1600" i="1" dirty="0">
                <a:solidFill>
                  <a:schemeClr val="tx1"/>
                </a:solidFill>
                <a:latin typeface="Arial Narrow" pitchFamily="1" charset="0"/>
              </a:rPr>
              <a:t>work after proton irradiation (</a:t>
            </a:r>
            <a:r>
              <a:rPr lang="en-US" sz="1600" i="1" dirty="0">
                <a:solidFill>
                  <a:srgbClr val="FF0000"/>
                </a:solidFill>
                <a:latin typeface="Arial Narrow" pitchFamily="1" charset="0"/>
              </a:rPr>
              <a:t>TID ~ 3x IBL lifetime</a:t>
            </a:r>
            <a:r>
              <a:rPr lang="en-US" sz="1600" i="1" dirty="0">
                <a:solidFill>
                  <a:schemeClr val="tx1"/>
                </a:solidFill>
                <a:latin typeface="Arial Narrow" pitchFamily="1" charset="0"/>
              </a:rPr>
              <a:t>)</a:t>
            </a:r>
          </a:p>
          <a:p>
            <a:pPr algn="l">
              <a:buSzPct val="100000"/>
            </a:pPr>
            <a:r>
              <a:rPr lang="en-US" sz="1600" i="1" dirty="0">
                <a:solidFill>
                  <a:schemeClr val="tx1"/>
                </a:solidFill>
                <a:latin typeface="Arial Narrow" pitchFamily="1" charset="0"/>
                <a:sym typeface="Wingdings" pitchFamily="1" charset="2"/>
              </a:rPr>
              <a:t>Same behavior for both sensor types =&gt; FE-I4 “feature” (Pixels masked during analysis</a:t>
            </a:r>
            <a:r>
              <a:rPr lang="en-US" sz="1600" i="1" dirty="0" smtClean="0">
                <a:solidFill>
                  <a:schemeClr val="tx1"/>
                </a:solidFill>
                <a:latin typeface="Arial Narrow" pitchFamily="1" charset="0"/>
                <a:sym typeface="Wingdings" pitchFamily="1" charset="2"/>
              </a:rPr>
              <a:t>) will be addressed with FEI4b</a:t>
            </a:r>
            <a:endParaRPr lang="de-DE" sz="1600" i="1" dirty="0">
              <a:solidFill>
                <a:schemeClr val="tx1"/>
              </a:solidFill>
              <a:latin typeface="Arial Narrow" pitchFamily="1" charset="0"/>
            </a:endParaRPr>
          </a:p>
        </p:txBody>
      </p:sp>
      <p:pic>
        <p:nvPicPr>
          <p:cNvPr id="13" name="Picture 13" descr="SceauUn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6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0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IBL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Phase-0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857620" y="0"/>
            <a:ext cx="2158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Beam Results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0"/>
            <a:ext cx="1500198" cy="1121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7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IBL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Phase-0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43306" y="0"/>
            <a:ext cx="324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Front-end Electronics – FEI4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6605" y="714356"/>
            <a:ext cx="2651203" cy="212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3993" y="1142984"/>
            <a:ext cx="1018800" cy="12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6009481" y="785794"/>
            <a:ext cx="494046" cy="307777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FEI4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723993" y="1142984"/>
            <a:ext cx="494046" cy="307777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FEI3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rot="16200000" flipH="1">
            <a:off x="4687878" y="1750207"/>
            <a:ext cx="207170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10800000">
            <a:off x="5866605" y="571480"/>
            <a:ext cx="257176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rot="10800000">
            <a:off x="7723993" y="1000108"/>
            <a:ext cx="1000132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5400000" flipH="1" flipV="1">
            <a:off x="8224059" y="1785926"/>
            <a:ext cx="1285884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6866737" y="285728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20.2 mm</a:t>
            </a:r>
            <a:endParaRPr lang="en-US" sz="1200" b="1" dirty="0"/>
          </a:p>
        </p:txBody>
      </p:sp>
      <p:sp>
        <p:nvSpPr>
          <p:cNvPr id="25" name="ZoneTexte 24"/>
          <p:cNvSpPr txBox="1"/>
          <p:nvPr/>
        </p:nvSpPr>
        <p:spPr>
          <a:xfrm rot="16200000">
            <a:off x="5166749" y="1699964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18.8 mm</a:t>
            </a:r>
            <a:endParaRPr lang="en-US" sz="12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7866869" y="714356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7.6 mm</a:t>
            </a:r>
            <a:endParaRPr lang="en-US" sz="1200" b="1" dirty="0"/>
          </a:p>
        </p:txBody>
      </p:sp>
      <p:sp>
        <p:nvSpPr>
          <p:cNvPr id="27" name="ZoneTexte 26"/>
          <p:cNvSpPr txBox="1"/>
          <p:nvPr/>
        </p:nvSpPr>
        <p:spPr>
          <a:xfrm rot="5400000">
            <a:off x="8595773" y="1599568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11.1 mm</a:t>
            </a:r>
            <a:endParaRPr lang="en-US" sz="1200" b="1" dirty="0"/>
          </a:p>
        </p:txBody>
      </p:sp>
      <p:sp>
        <p:nvSpPr>
          <p:cNvPr id="28" name="Rectangle 27"/>
          <p:cNvSpPr/>
          <p:nvPr/>
        </p:nvSpPr>
        <p:spPr>
          <a:xfrm>
            <a:off x="1214414" y="302951"/>
            <a:ext cx="45720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FEI4 main features: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IBM (130 nm)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70 Million transistors</a:t>
            </a:r>
          </a:p>
          <a:p>
            <a:r>
              <a:rPr lang="de-DE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26880 </a:t>
            </a:r>
            <a:r>
              <a:rPr lang="de-DE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pixels</a:t>
            </a:r>
            <a:r>
              <a:rPr lang="de-DE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(50 x 250 μm2)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Lower noise than FE-I3 (~150e- with sensor)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Lower threshold operation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Higher rate compatibility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Radiation hard to &gt;250Mrad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In use for pixel R&amp;D and towards Upgrade phase 2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00100" y="2786058"/>
            <a:ext cx="8143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Through the FEI4 progresses: </a:t>
            </a:r>
            <a:endParaRPr lang="en-US" sz="1600" dirty="0" smtClean="0"/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 First version FEI4a for validation and IBL prototypes (32 FE-</a:t>
            </a:r>
            <a:r>
              <a:rPr lang="en-US" sz="1600" dirty="0" smtClean="0">
                <a:latin typeface="Times New Roman" pitchFamily="16" charset="0"/>
              </a:rPr>
              <a:t>I</a:t>
            </a:r>
            <a:r>
              <a:rPr lang="en-US" sz="1600" dirty="0" smtClean="0"/>
              <a:t>4A wafers received in 2010/11)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 FEI4b features: minor fixes + r/o functionalities + uniform pixel matrix + Power functionality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 First FEI4b delivery in Dec. 2011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/>
              <a:t> FEI4b now in production (30 wafers) and wafer probing is almost completed (yield ~60%)</a:t>
            </a:r>
          </a:p>
        </p:txBody>
      </p:sp>
      <p:pic>
        <p:nvPicPr>
          <p:cNvPr id="22" name="Picture 3" descr="Pages from 20120308_IBL_const...(Uniform Pixel)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7375" y="4276769"/>
            <a:ext cx="5616625" cy="2440505"/>
          </a:xfrm>
          <a:prstGeom prst="rect">
            <a:avLst/>
          </a:prstGeom>
        </p:spPr>
      </p:pic>
      <p:sp>
        <p:nvSpPr>
          <p:cNvPr id="23" name="TextBox 6"/>
          <p:cNvSpPr txBox="1"/>
          <p:nvPr/>
        </p:nvSpPr>
        <p:spPr>
          <a:xfrm>
            <a:off x="3887416" y="6581025"/>
            <a:ext cx="1684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FE-I4A Threshold scan</a:t>
            </a:r>
            <a:endParaRPr lang="en-US" sz="1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6695728" y="6581025"/>
            <a:ext cx="1662486" cy="276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FE-I4B Threshold scan</a:t>
            </a:r>
            <a:endParaRPr lang="en-US" sz="1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5" descr="Maurice 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235" y="4854902"/>
            <a:ext cx="2727826" cy="1788808"/>
          </a:xfrm>
          <a:prstGeom prst="rect">
            <a:avLst/>
          </a:prstGeom>
        </p:spPr>
      </p:pic>
      <p:sp>
        <p:nvSpPr>
          <p:cNvPr id="37" name="TextBox 8"/>
          <p:cNvSpPr txBox="1"/>
          <p:nvPr/>
        </p:nvSpPr>
        <p:spPr>
          <a:xfrm>
            <a:off x="584071" y="4357694"/>
            <a:ext cx="3059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FEI4b noise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and after 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irradiation:</a:t>
            </a:r>
          </a:p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114e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124e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(both tuned)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8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IBL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Phase-0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786182" y="0"/>
            <a:ext cx="2992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 Production Status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6775" y="3286124"/>
            <a:ext cx="300722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 t="2976"/>
          <a:stretch>
            <a:fillRect/>
          </a:stretch>
        </p:blipFill>
        <p:spPr bwMode="auto">
          <a:xfrm>
            <a:off x="4071934" y="5000636"/>
            <a:ext cx="163038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144933" y="4784341"/>
            <a:ext cx="1928826" cy="221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/>
          <p:cNvSpPr txBox="1"/>
          <p:nvPr/>
        </p:nvSpPr>
        <p:spPr>
          <a:xfrm>
            <a:off x="1214414" y="357166"/>
            <a:ext cx="750099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Production is in progress in </a:t>
            </a:r>
            <a:r>
              <a:rPr lang="en-US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assembly sites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Started first with FEI4a module production for stave 0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FEI4b modules has just started – PRR is programmed for beginning of June  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071802" y="3143248"/>
            <a:ext cx="2857520" cy="18081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1121645" y="3571876"/>
            <a:ext cx="1878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Am241 source scan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42976" y="3857628"/>
            <a:ext cx="1857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Layout of the SMD components are clearly visible</a:t>
            </a:r>
            <a:endParaRPr lang="en-US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786314" y="3000372"/>
            <a:ext cx="1237839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Planar module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162013" y="5591279"/>
            <a:ext cx="981359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module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000100" y="3161884"/>
            <a:ext cx="206659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Modules with FEI4a</a:t>
            </a:r>
            <a:endParaRPr lang="en-US" sz="1600" b="1" dirty="0"/>
          </a:p>
        </p:txBody>
      </p:sp>
      <p:sp>
        <p:nvSpPr>
          <p:cNvPr id="18" name="Rectangle 17"/>
          <p:cNvSpPr/>
          <p:nvPr/>
        </p:nvSpPr>
        <p:spPr>
          <a:xfrm>
            <a:off x="1071538" y="1214422"/>
            <a:ext cx="57150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Thin module process steps </a:t>
            </a:r>
            <a:r>
              <a:rPr lang="en-US" sz="1600" dirty="0" smtClean="0"/>
              <a:t>(100 and 150</a:t>
            </a:r>
            <a:r>
              <a:rPr lang="en-US" sz="1600" dirty="0" smtClean="0">
                <a:sym typeface="Symbol"/>
              </a:rPr>
              <a:t></a:t>
            </a:r>
            <a:r>
              <a:rPr lang="en-US" sz="1600" dirty="0" smtClean="0"/>
              <a:t>m thick FE</a:t>
            </a:r>
            <a:r>
              <a:rPr lang="en-US" sz="1600" b="1" dirty="0" smtClean="0"/>
              <a:t>): </a:t>
            </a:r>
          </a:p>
          <a:p>
            <a:r>
              <a:rPr lang="en-US" sz="1600" dirty="0" smtClean="0"/>
              <a:t>① FE-I4 wafers thinned </a:t>
            </a:r>
          </a:p>
          <a:p>
            <a:r>
              <a:rPr lang="en-GB" sz="1600" dirty="0" smtClean="0"/>
              <a:t>② </a:t>
            </a:r>
            <a:r>
              <a:rPr lang="en-US" sz="1600" dirty="0" smtClean="0"/>
              <a:t>glued on glass support wafer </a:t>
            </a:r>
          </a:p>
          <a:p>
            <a:r>
              <a:rPr lang="en-GB" sz="1600" dirty="0" smtClean="0"/>
              <a:t>③</a:t>
            </a:r>
            <a:r>
              <a:rPr lang="en-US" sz="1600" dirty="0" smtClean="0"/>
              <a:t> bump deposition </a:t>
            </a:r>
          </a:p>
          <a:p>
            <a:r>
              <a:rPr lang="en-GB" sz="1600" dirty="0" smtClean="0"/>
              <a:t>④ </a:t>
            </a:r>
            <a:r>
              <a:rPr lang="en-US" sz="1600" dirty="0" smtClean="0"/>
              <a:t>dicing wafer &amp; substrate </a:t>
            </a:r>
          </a:p>
          <a:p>
            <a:pPr marL="342900" indent="-342900">
              <a:buAutoNum type="circleNumDbPlain" startAt="5"/>
            </a:pPr>
            <a:r>
              <a:rPr lang="en-US" sz="1600" dirty="0" smtClean="0"/>
              <a:t>flip-chip &amp; reflow </a:t>
            </a:r>
          </a:p>
          <a:p>
            <a:pPr marL="342900" indent="-342900"/>
            <a:r>
              <a:rPr lang="en-GB" sz="1600" dirty="0" smtClean="0"/>
              <a:t>⑥</a:t>
            </a:r>
            <a:r>
              <a:rPr lang="en-US" sz="1600" dirty="0" smtClean="0"/>
              <a:t> substrate wafer removal by power laser.</a:t>
            </a:r>
          </a:p>
        </p:txBody>
      </p:sp>
      <p:pic>
        <p:nvPicPr>
          <p:cNvPr id="20" name="Picture 5" descr="Cracks_Severe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26" y="1643050"/>
            <a:ext cx="2308899" cy="1722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ZoneTexte 21"/>
          <p:cNvSpPr txBox="1"/>
          <p:nvPr/>
        </p:nvSpPr>
        <p:spPr>
          <a:xfrm>
            <a:off x="6000728" y="1214422"/>
            <a:ext cx="314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Crack found in the thinnest FE backside</a:t>
            </a:r>
          </a:p>
          <a:p>
            <a:pPr algn="ctr"/>
            <a:r>
              <a:rPr lang="en-US" sz="1400" dirty="0" smtClean="0">
                <a:sym typeface="Wingdings" pitchFamily="2" charset="2"/>
              </a:rPr>
              <a:t> IBL will go with 150</a:t>
            </a:r>
            <a:r>
              <a:rPr lang="en-US" sz="1400" dirty="0" smtClean="0">
                <a:sym typeface="Symbol"/>
              </a:rPr>
              <a:t></a:t>
            </a:r>
            <a:r>
              <a:rPr lang="en-US" sz="1400" dirty="0" smtClean="0">
                <a:sym typeface="Wingdings" pitchFamily="2" charset="2"/>
              </a:rPr>
              <a:t>m thick</a:t>
            </a:r>
            <a:endParaRPr lang="en-US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7289957" y="3286124"/>
            <a:ext cx="1496885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Noise scan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Sceau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43644"/>
            <a:ext cx="689034" cy="7048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16200000">
            <a:off x="-1898051" y="3826853"/>
            <a:ext cx="410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 </a:t>
            </a:r>
            <a:r>
              <a:rPr lang="en-US" sz="1400" dirty="0" err="1" smtClean="0"/>
              <a:t>Ferrere</a:t>
            </a:r>
            <a:r>
              <a:rPr lang="en-US" sz="1400" dirty="0" smtClean="0"/>
              <a:t> –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Pisa Meeting on Advanced Detector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5502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CAE35C-DDCD-41D4-83CB-AEAB022A77C0}" type="slidenum">
              <a:rPr lang="en-US" sz="1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pPr/>
              <a:t>9</a:t>
            </a:fld>
            <a:endParaRPr lang="en-US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IBL</a:t>
            </a:r>
          </a:p>
          <a:p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Phase-0</a:t>
            </a:r>
            <a:endParaRPr lang="en-US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714744" y="0"/>
            <a:ext cx="273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Stave and Flex Features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 descr="Echelle-IBL-3.jpg"/>
          <p:cNvPicPr>
            <a:picLocks noChangeAspect="1"/>
          </p:cNvPicPr>
          <p:nvPr/>
        </p:nvPicPr>
        <p:blipFill>
          <a:blip r:embed="rId4" cstate="print"/>
          <a:srcRect l="7395" r="27528"/>
          <a:stretch>
            <a:fillRect/>
          </a:stretch>
        </p:blipFill>
        <p:spPr>
          <a:xfrm>
            <a:off x="5975648" y="785794"/>
            <a:ext cx="3168352" cy="2363722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>
            <a:off x="6012160" y="2081938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572132" y="1785926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Peek</a:t>
            </a:r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 end blocks</a:t>
            </a:r>
            <a:endParaRPr lang="fr-FR" sz="12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  <a:cs typeface="Browallia New" pitchFamily="34" charset="-34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6660232" y="1289850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857884" y="3357562"/>
            <a:ext cx="1588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ID 1.5mm Ti boiling pipe</a:t>
            </a:r>
            <a:endParaRPr lang="en-US" sz="12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  <a:cs typeface="Browallia New" pitchFamily="34" charset="-34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429520" y="642918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K9 </a:t>
            </a:r>
            <a:r>
              <a:rPr lang="fr-FR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Foam</a:t>
            </a:r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 block</a:t>
            </a:r>
            <a:endParaRPr lang="fr-FR" sz="12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  <a:cs typeface="Browallia New" pitchFamily="34" charset="-34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rot="5400000">
            <a:off x="7286644" y="1142984"/>
            <a:ext cx="857256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8042416" y="2658002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K13C/RS3 Omega </a:t>
            </a:r>
          </a:p>
          <a:p>
            <a:r>
              <a:rPr lang="en-US" sz="12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Stiffener</a:t>
            </a:r>
            <a:endParaRPr lang="en-US" sz="1200" b="1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  <a:cs typeface="Browallia New" pitchFamily="34" charset="-34"/>
            </a:endParaRPr>
          </a:p>
        </p:txBody>
      </p:sp>
      <p:cxnSp>
        <p:nvCxnSpPr>
          <p:cNvPr id="20" name="Connecteur droit avec flèche 19"/>
          <p:cNvCxnSpPr>
            <a:stCxn id="19" idx="1"/>
          </p:cNvCxnSpPr>
          <p:nvPr/>
        </p:nvCxnSpPr>
        <p:spPr>
          <a:xfrm rot="10800000">
            <a:off x="7884368" y="2153947"/>
            <a:ext cx="158048" cy="734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7524328" y="3306074"/>
            <a:ext cx="6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Flex</a:t>
            </a:r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 Bus</a:t>
            </a:r>
            <a:endParaRPr lang="fr-FR" sz="12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  <a:cs typeface="Browallia New" pitchFamily="34" charset="-34"/>
            </a:endParaRPr>
          </a:p>
        </p:txBody>
      </p:sp>
      <p:cxnSp>
        <p:nvCxnSpPr>
          <p:cNvPr id="22" name="Connecteur droit avec flèche 21"/>
          <p:cNvCxnSpPr>
            <a:stCxn id="21" idx="1"/>
          </p:cNvCxnSpPr>
          <p:nvPr/>
        </p:nvCxnSpPr>
        <p:spPr>
          <a:xfrm rot="10800000">
            <a:off x="6929454" y="3071810"/>
            <a:ext cx="594874" cy="3727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000100" y="214290"/>
            <a:ext cx="4429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Stave features: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Made of light material (K9 carbon foam + CFRP skins for stiffness)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 pipe of 1.5mm ID and 0.1mm wall thickness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Face plate (module side) is coated with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Parylen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safer electrical break to detector HV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Tight planarity and envelope tolerance: +/- 0.1mm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Stave fixations on 3 points: 2 end-blocks + central support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00694" y="1080299"/>
            <a:ext cx="219002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K13C /RS3 </a:t>
            </a:r>
            <a:r>
              <a:rPr lang="fr-FR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parylen</a:t>
            </a:r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 </a:t>
            </a:r>
            <a:r>
              <a:rPr lang="fr-FR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coated</a:t>
            </a:r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Browallia New" pitchFamily="34" charset="-34"/>
              </a:rPr>
              <a:t> face plate</a:t>
            </a:r>
            <a:endParaRPr lang="fr-FR" sz="12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  <a:cs typeface="Browallia New" pitchFamily="34" charset="-34"/>
            </a:endParaRPr>
          </a:p>
        </p:txBody>
      </p:sp>
      <p:pic>
        <p:nvPicPr>
          <p:cNvPr id="10241" name="Picture 1" descr="D:\Conference\Elba-2012\Talk\IMG_2741_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3670" y="3643314"/>
            <a:ext cx="3260330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9" name="Connecteur droit avec flèche 28"/>
          <p:cNvCxnSpPr>
            <a:stCxn id="15" idx="0"/>
          </p:cNvCxnSpPr>
          <p:nvPr/>
        </p:nvCxnSpPr>
        <p:spPr>
          <a:xfrm rot="16200000" flipV="1">
            <a:off x="6326547" y="3031775"/>
            <a:ext cx="357190" cy="294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71538" y="2500306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/>
              <a:t>Flex features: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Mix of 4 Cu-layers and 2 Al-layers for the LV lines. Total thickness ~450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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>
              <a:buFontTx/>
              <a:buChar char="-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2 Al-layers needs to be processed with CVD for Chrome and Copper (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vias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buFontTx/>
              <a:buChar char="-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wings supply through 1 layer the connectivity for every FE. Wing thickness 70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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  <a:p>
            <a:pPr>
              <a:buFontTx/>
              <a:buChar char="-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Wings are folded and glued for very precise envelope required for the integration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71538" y="4804958"/>
            <a:ext cx="485778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AlCu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flex ever made for tracker in fabrication for IBL </a:t>
            </a:r>
            <a:endParaRPr lang="en-US" sz="1600" dirty="0"/>
          </a:p>
        </p:txBody>
      </p:sp>
      <p:pic>
        <p:nvPicPr>
          <p:cNvPr id="33" name="Picture 4" descr="D:\IBL\StaveLoading\Flex\Production\Batch2_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5122439"/>
            <a:ext cx="5381585" cy="173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angle 34"/>
          <p:cNvSpPr/>
          <p:nvPr/>
        </p:nvSpPr>
        <p:spPr>
          <a:xfrm>
            <a:off x="5214910" y="357166"/>
            <a:ext cx="392909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Stave &amp; flex pre-production started and OK</a:t>
            </a:r>
            <a:endParaRPr lang="en-US" sz="1600" dirty="0"/>
          </a:p>
        </p:txBody>
      </p:sp>
      <p:cxnSp>
        <p:nvCxnSpPr>
          <p:cNvPr id="37" name="Connecteur droit 36"/>
          <p:cNvCxnSpPr/>
          <p:nvPr/>
        </p:nvCxnSpPr>
        <p:spPr>
          <a:xfrm>
            <a:off x="1071538" y="2500306"/>
            <a:ext cx="464347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5709</TotalTime>
  <Words>2445</Words>
  <Application>Microsoft Office PowerPoint</Application>
  <PresentationFormat>Affichage à l'écran (4:3)</PresentationFormat>
  <Paragraphs>407</Paragraphs>
  <Slides>21</Slides>
  <Notes>21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Solstice</vt:lpstr>
      <vt:lpstr>The upgrade of the ATLAS Inner Detector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upgrade of the ATLAS Inner Detector</dc:title>
  <dc:creator>didier</dc:creator>
  <cp:lastModifiedBy>didier</cp:lastModifiedBy>
  <cp:revision>132</cp:revision>
  <dcterms:created xsi:type="dcterms:W3CDTF">2012-04-26T07:48:31Z</dcterms:created>
  <dcterms:modified xsi:type="dcterms:W3CDTF">2012-05-18T12:47:01Z</dcterms:modified>
</cp:coreProperties>
</file>