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theme/theme2.xml" ContentType="application/vnd.openxmlformats-officedocument.theme+xml"/>
  <Default Extension="wmf" ContentType="image/x-wmf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embeddings/Microsoft_Equation1.bin" ContentType="application/vnd.openxmlformats-officedocument.oleObject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960" r:id="rId1"/>
  </p:sldMasterIdLst>
  <p:notesMasterIdLst>
    <p:notesMasterId r:id="rId19"/>
  </p:notesMasterIdLst>
  <p:sldIdLst>
    <p:sldId id="256" r:id="rId2"/>
    <p:sldId id="282" r:id="rId3"/>
    <p:sldId id="257" r:id="rId4"/>
    <p:sldId id="278" r:id="rId5"/>
    <p:sldId id="273" r:id="rId6"/>
    <p:sldId id="274" r:id="rId7"/>
    <p:sldId id="279" r:id="rId8"/>
    <p:sldId id="280" r:id="rId9"/>
    <p:sldId id="276" r:id="rId10"/>
    <p:sldId id="277" r:id="rId11"/>
    <p:sldId id="281" r:id="rId12"/>
    <p:sldId id="260" r:id="rId13"/>
    <p:sldId id="271" r:id="rId14"/>
    <p:sldId id="261" r:id="rId15"/>
    <p:sldId id="265" r:id="rId16"/>
    <p:sldId id="266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55719"/>
    <a:srgbClr val="953427"/>
    <a:srgbClr val="FF660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440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AF66C-D0A0-104B-A4FE-660A0F933C1C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80B9B-A4C6-564E-9CE5-99BD98C9F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B3DE5D-A08D-C041-8FC9-7244A78C8BA9}" type="slidenum">
              <a:rPr lang="en-US"/>
              <a:pPr/>
              <a:t>4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63CFE2-ADE7-9B49-8844-AC330B2EF6A9}" type="slidenum">
              <a:rPr lang="it-IT"/>
              <a:pPr/>
              <a:t>7</a:t>
            </a:fld>
            <a:endParaRPr lang="it-IT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The study of the charged and neutral particles production from the fragmentation of the Carbon Projectiles plays a crucial role in the actual development and delivery of therapeutic beams for </a:t>
            </a:r>
            <a:r>
              <a:rPr lang="en-US" dirty="0" err="1" smtClean="0"/>
              <a:t>hadron</a:t>
            </a:r>
            <a:r>
              <a:rPr lang="en-US" dirty="0" smtClean="0"/>
              <a:t> therapy. </a:t>
            </a:r>
          </a:p>
          <a:p>
            <a:r>
              <a:rPr lang="en-US" dirty="0" smtClean="0"/>
              <a:t>We will present the measurements performed at the </a:t>
            </a:r>
            <a:r>
              <a:rPr lang="en-US" dirty="0" err="1" smtClean="0"/>
              <a:t>Laboratori</a:t>
            </a:r>
            <a:r>
              <a:rPr lang="en-US" dirty="0" smtClean="0"/>
              <a:t> </a:t>
            </a:r>
            <a:r>
              <a:rPr lang="en-US" dirty="0" err="1" smtClean="0"/>
              <a:t>Nazionali</a:t>
            </a:r>
            <a:r>
              <a:rPr lang="en-US" dirty="0" smtClean="0"/>
              <a:t> del </a:t>
            </a:r>
            <a:r>
              <a:rPr lang="en-US" dirty="0" err="1" smtClean="0"/>
              <a:t>Sud</a:t>
            </a:r>
            <a:r>
              <a:rPr lang="en-US" dirty="0" smtClean="0"/>
              <a:t> (LNS) </a:t>
            </a:r>
            <a:r>
              <a:rPr lang="en-US" dirty="0" err="1" smtClean="0"/>
              <a:t>dellINFN</a:t>
            </a:r>
            <a:r>
              <a:rPr lang="en-US" dirty="0" smtClean="0"/>
              <a:t> in Catania, Italy using a fully stripped carbon ion beam of 80 </a:t>
            </a:r>
            <a:r>
              <a:rPr lang="en-US" dirty="0" err="1" smtClean="0"/>
              <a:t>MeV/u</a:t>
            </a:r>
            <a:r>
              <a:rPr lang="en-US" dirty="0" smtClean="0"/>
              <a:t> impinging on a Poly-methyl </a:t>
            </a:r>
            <a:r>
              <a:rPr lang="en-US" dirty="0" err="1" smtClean="0"/>
              <a:t>methacrylate</a:t>
            </a:r>
            <a:r>
              <a:rPr lang="en-US" dirty="0" smtClean="0"/>
              <a:t> (PMMA) target. </a:t>
            </a:r>
          </a:p>
          <a:p>
            <a:r>
              <a:rPr lang="en-US" dirty="0" smtClean="0"/>
              <a:t>The feasibility of an online dose monitoring has been investigated using dedicated detectors: a Drift Chamber for charged particles detection, a LYSO crystal for prompt photons detection and </a:t>
            </a:r>
            <a:r>
              <a:rPr lang="en-US" dirty="0" err="1" smtClean="0"/>
              <a:t>NaI</a:t>
            </a:r>
            <a:r>
              <a:rPr lang="en-US" dirty="0" smtClean="0"/>
              <a:t> crystals for beta+ decays measurements. </a:t>
            </a:r>
          </a:p>
          <a:p>
            <a:r>
              <a:rPr lang="en-US" dirty="0" smtClean="0"/>
              <a:t>They also investigated the possibility to reconstruct the Bragg peak position using charged secondary tracks (Drift chamber) and gamma-PET emission form beta+ decays. </a:t>
            </a:r>
          </a:p>
          <a:p>
            <a:r>
              <a:rPr lang="en-US" dirty="0" smtClean="0"/>
              <a:t>The dose monitoring and Bragg peak analysis performed are fundamental to validate MC simulations and confirm expected performances of detectors used for those purposes.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pPr/>
              <a:t>Tuesday, May 22,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pPr/>
              <a:t>Tuesday, May 22,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pPr/>
              <a:t>Tuesday, May 22,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 smtClean="0"/>
            </a:lvl1pPr>
          </a:lstStyle>
          <a:p>
            <a:fld id="{254BCD08-3330-FA47-8019-F4EB9DBEEC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pPr/>
              <a:t>Tuesday, May 22,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pPr/>
              <a:t>Tuesday, May 22,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pPr/>
              <a:t>Tuesday, May 22,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pPr/>
              <a:t>Tuesday, May 22, 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pPr/>
              <a:t>Tuesday, May 22,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pPr/>
              <a:t>Tuesday, May 22,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pPr/>
              <a:t>Tuesday, May 22,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pPr/>
              <a:t>Tuesday, May 22,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pPr/>
              <a:t>Tuesday, May 22,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479" y="129010"/>
            <a:ext cx="8458201" cy="2437087"/>
          </a:xfrm>
        </p:spPr>
        <p:txBody>
          <a:bodyPr/>
          <a:lstStyle/>
          <a:p>
            <a:pPr algn="ctr"/>
            <a:r>
              <a:rPr lang="en-US" sz="3600" dirty="0" smtClean="0"/>
              <a:t>Poster Session </a:t>
            </a:r>
            <a:r>
              <a:rPr lang="en-US" sz="3600" dirty="0" err="1" smtClean="0"/>
              <a:t>SUmmary</a:t>
            </a:r>
            <a:r>
              <a:rPr lang="en-US" sz="3600" dirty="0" smtClean="0"/>
              <a:t> Talk: </a:t>
            </a:r>
            <a:r>
              <a:rPr lang="en-US" sz="3600" b="1" dirty="0" err="1" smtClean="0"/>
              <a:t>ApPLications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-- </a:t>
            </a:r>
            <a:r>
              <a:rPr lang="en-US" sz="2400" dirty="0" smtClean="0"/>
              <a:t>Frontier Detector for Frontier Physics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6503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Presenter:    </a:t>
            </a:r>
            <a:r>
              <a:rPr lang="en-US" dirty="0" smtClean="0"/>
              <a:t>Drew </a:t>
            </a:r>
            <a:r>
              <a:rPr lang="en-US" dirty="0" err="1"/>
              <a:t>Weisenberger</a:t>
            </a:r>
            <a:endParaRPr lang="en-US" dirty="0"/>
          </a:p>
          <a:p>
            <a:r>
              <a:rPr lang="en-US" dirty="0"/>
              <a:t>                     </a:t>
            </a:r>
            <a:r>
              <a:rPr lang="en-US" dirty="0" smtClean="0"/>
              <a:t>Thomas Jefferson National Accelerator Facility, USA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51117" y="5895055"/>
            <a:ext cx="7848600" cy="8559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May 20 – 26, 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Biodola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Isola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d’Elba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Italy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1116" y="4188200"/>
            <a:ext cx="81485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>
                <a:latin typeface="Mistral" pitchFamily="-65" charset="0"/>
              </a:rPr>
              <a:t>“Beside the comfort of knowledge,</a:t>
            </a:r>
            <a:r>
              <a:rPr lang="en-US" sz="4000" i="1" dirty="0"/>
              <a:t> </a:t>
            </a:r>
            <a:r>
              <a:rPr lang="en-US" sz="4000" i="1" dirty="0">
                <a:latin typeface="Mistral" pitchFamily="-65" charset="0"/>
              </a:rPr>
              <a:t>every science is auxiliary to every other."</a:t>
            </a:r>
            <a:endParaRPr lang="en-US" sz="4000" dirty="0">
              <a:latin typeface="Mistral" pitchFamily="-65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19312" y="5076180"/>
            <a:ext cx="336114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i="1" dirty="0">
                <a:latin typeface="Mistral" pitchFamily="-65" charset="0"/>
              </a:rPr>
              <a:t>Thomas Jefferson</a:t>
            </a:r>
            <a:endParaRPr lang="en-US" sz="4400" dirty="0">
              <a:latin typeface="Mistral" pitchFamily="-65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60743" y="5787876"/>
            <a:ext cx="26874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Mistral" pitchFamily="-65" charset="0"/>
              </a:rPr>
              <a:t>August 26, 1786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622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49208"/>
            <a:ext cx="7772400" cy="864776"/>
          </a:xfrm>
        </p:spPr>
        <p:txBody>
          <a:bodyPr>
            <a:normAutofit fontScale="90000"/>
          </a:bodyPr>
          <a:lstStyle/>
          <a:p>
            <a:pPr lvl="0"/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Nuclear Emulsion Detectors: an Application to Volcanoes'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Muon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 Radiography</a:t>
            </a:r>
            <a:r>
              <a:rPr kumimoji="0" lang="en-US" sz="3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lang="en-US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po 35"/>
          <p:cNvGrpSpPr/>
          <p:nvPr/>
        </p:nvGrpSpPr>
        <p:grpSpPr>
          <a:xfrm>
            <a:off x="2209800" y="3462596"/>
            <a:ext cx="4214403" cy="1505522"/>
            <a:chOff x="457200" y="2209800"/>
            <a:chExt cx="4214403" cy="1505522"/>
          </a:xfrm>
        </p:grpSpPr>
        <p:pic>
          <p:nvPicPr>
            <p:cNvPr id="7" name="Immagine 6" descr="DenglerSW-Stromboli-20040928-1230x800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2209800"/>
              <a:ext cx="2164898" cy="1505522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1524000" y="3276600"/>
              <a:ext cx="234950" cy="15014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27" tIns="108014" rIns="216027" bIns="108014"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Connettore 1 8"/>
            <p:cNvCxnSpPr/>
            <p:nvPr/>
          </p:nvCxnSpPr>
          <p:spPr>
            <a:xfrm>
              <a:off x="1752600" y="3429000"/>
              <a:ext cx="1447800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/>
          </p:nvCxnSpPr>
          <p:spPr>
            <a:xfrm flipV="1">
              <a:off x="1752600" y="2667000"/>
              <a:ext cx="1447800" cy="613604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tangolo 11"/>
            <p:cNvSpPr/>
            <p:nvPr/>
          </p:nvSpPr>
          <p:spPr>
            <a:xfrm>
              <a:off x="3124200" y="2362200"/>
              <a:ext cx="1375470" cy="11010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3210167" y="2468122"/>
              <a:ext cx="1375470" cy="11010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3296133" y="2562393"/>
              <a:ext cx="1375470" cy="11010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2 14"/>
            <p:cNvCxnSpPr/>
            <p:nvPr/>
          </p:nvCxnSpPr>
          <p:spPr>
            <a:xfrm>
              <a:off x="3617777" y="2812636"/>
              <a:ext cx="472818" cy="35033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/>
            <p:nvPr/>
          </p:nvCxnSpPr>
          <p:spPr>
            <a:xfrm>
              <a:off x="3430090" y="3162973"/>
              <a:ext cx="472818" cy="35033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>
              <a:off x="4112818" y="2825732"/>
              <a:ext cx="472818" cy="35033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Immagine 30" descr="Emu.jpg"/>
          <p:cNvPicPr>
            <a:picLocks noChangeAspect="1"/>
          </p:cNvPicPr>
          <p:nvPr/>
        </p:nvPicPr>
        <p:blipFill>
          <a:blip r:embed="rId3" cstate="print">
            <a:lum bright="-44000" contrast="73000"/>
          </a:blip>
          <a:stretch>
            <a:fillRect/>
          </a:stretch>
        </p:blipFill>
        <p:spPr>
          <a:xfrm>
            <a:off x="105840" y="3361263"/>
            <a:ext cx="1981200" cy="168305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3218" y="2691950"/>
            <a:ext cx="2138363" cy="1587134"/>
          </a:xfrm>
          <a:prstGeom prst="rect">
            <a:avLst/>
          </a:prstGeom>
          <a:noFill/>
          <a:ln w="38160">
            <a:solidFill>
              <a:srgbClr val="CC9900"/>
            </a:solidFill>
            <a:miter lim="800000"/>
            <a:headEnd/>
            <a:tailEnd/>
          </a:ln>
          <a:effectLst/>
        </p:spPr>
      </p:pic>
      <p:pic>
        <p:nvPicPr>
          <p:cNvPr id="33" name="Immagine 32" descr="prof_Unze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5106010"/>
            <a:ext cx="2514600" cy="1676400"/>
          </a:xfrm>
          <a:prstGeom prst="rect">
            <a:avLst/>
          </a:prstGeom>
        </p:spPr>
      </p:pic>
      <p:sp>
        <p:nvSpPr>
          <p:cNvPr id="34" name="Rettangolo 33"/>
          <p:cNvSpPr/>
          <p:nvPr/>
        </p:nvSpPr>
        <p:spPr>
          <a:xfrm>
            <a:off x="0" y="1586302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In the poster  the application of the nuclear emulsion technique to the </a:t>
            </a:r>
            <a:r>
              <a:rPr lang="en-US" sz="1600" dirty="0" err="1" smtClean="0"/>
              <a:t>muon</a:t>
            </a:r>
            <a:r>
              <a:rPr lang="en-US" sz="1600" dirty="0" smtClean="0"/>
              <a:t> radiography of </a:t>
            </a:r>
            <a:r>
              <a:rPr lang="en-US" sz="1600" dirty="0" err="1" smtClean="0"/>
              <a:t>Unzen</a:t>
            </a:r>
            <a:r>
              <a:rPr lang="en-US" sz="1600" dirty="0" smtClean="0"/>
              <a:t> and Stromboli volcanoes is presented.  The authors report  some preliminary results on a sample of emulsion films exposed in Japan at the </a:t>
            </a:r>
            <a:r>
              <a:rPr lang="en-US" sz="1600" dirty="0" err="1" smtClean="0"/>
              <a:t>Unzen</a:t>
            </a:r>
            <a:r>
              <a:rPr lang="en-US" sz="1600" dirty="0" smtClean="0"/>
              <a:t> mountain and the description of the emulsion detector exposed at Stromboli. A first overlook of Stromboli data will be reported in the conference proceeding; a good reason to read it when </a:t>
            </a:r>
            <a:r>
              <a:rPr lang="en-US" sz="1600" b="1" dirty="0" smtClean="0"/>
              <a:t>published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7" name="Rettangolo 36"/>
          <p:cNvSpPr/>
          <p:nvPr/>
        </p:nvSpPr>
        <p:spPr>
          <a:xfrm>
            <a:off x="2071920" y="4988209"/>
            <a:ext cx="4443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A </a:t>
            </a:r>
            <a:r>
              <a:rPr lang="it-IT" sz="1600" dirty="0" err="1" smtClean="0"/>
              <a:t>thin</a:t>
            </a:r>
            <a:r>
              <a:rPr lang="it-IT" sz="1600" dirty="0" smtClean="0"/>
              <a:t> </a:t>
            </a:r>
            <a:r>
              <a:rPr lang="it-IT" sz="1600" dirty="0" err="1" smtClean="0"/>
              <a:t>emulsion</a:t>
            </a:r>
            <a:r>
              <a:rPr lang="it-IT" sz="1600" dirty="0" smtClean="0"/>
              <a:t> </a:t>
            </a:r>
            <a:r>
              <a:rPr lang="it-IT" sz="1600" dirty="0" err="1" smtClean="0"/>
              <a:t>layer</a:t>
            </a:r>
            <a:r>
              <a:rPr lang="it-IT" sz="1600" dirty="0" smtClean="0"/>
              <a:t> </a:t>
            </a:r>
            <a:r>
              <a:rPr lang="it-IT" sz="1600" dirty="0" err="1" smtClean="0"/>
              <a:t>is</a:t>
            </a:r>
            <a:r>
              <a:rPr lang="it-IT" sz="1600" dirty="0" smtClean="0"/>
              <a:t> </a:t>
            </a:r>
            <a:r>
              <a:rPr lang="it-IT" sz="1600" dirty="0" err="1" smtClean="0"/>
              <a:t>coated</a:t>
            </a:r>
            <a:r>
              <a:rPr lang="it-IT" sz="1600" dirty="0" smtClean="0"/>
              <a:t> on </a:t>
            </a:r>
            <a:r>
              <a:rPr lang="it-IT" sz="1600" dirty="0" err="1" smtClean="0"/>
              <a:t>both</a:t>
            </a:r>
            <a:r>
              <a:rPr lang="it-IT" sz="1600" dirty="0" smtClean="0"/>
              <a:t> </a:t>
            </a:r>
            <a:r>
              <a:rPr lang="it-IT" sz="1600" dirty="0" err="1" smtClean="0"/>
              <a:t>sides</a:t>
            </a:r>
            <a:r>
              <a:rPr lang="it-IT" sz="1600" dirty="0" smtClean="0"/>
              <a:t>  </a:t>
            </a:r>
            <a:r>
              <a:rPr lang="it-IT" sz="1600" dirty="0" err="1" smtClean="0"/>
              <a:t>of</a:t>
            </a:r>
            <a:r>
              <a:rPr lang="it-IT" sz="1600" dirty="0" smtClean="0"/>
              <a:t> a </a:t>
            </a:r>
            <a:r>
              <a:rPr lang="it-IT" sz="1600" dirty="0" err="1" smtClean="0"/>
              <a:t>transparent</a:t>
            </a:r>
            <a:r>
              <a:rPr lang="it-IT" sz="1600" dirty="0" smtClean="0"/>
              <a:t> plastic base. </a:t>
            </a:r>
            <a:r>
              <a:rPr lang="it-IT" sz="1600" dirty="0" err="1" smtClean="0"/>
              <a:t>Multiplet</a:t>
            </a:r>
            <a:r>
              <a:rPr lang="it-IT" sz="1600" dirty="0" smtClean="0"/>
              <a:t> </a:t>
            </a:r>
            <a:r>
              <a:rPr lang="it-IT" sz="1600" dirty="0" err="1" smtClean="0"/>
              <a:t>arrangements</a:t>
            </a:r>
            <a:r>
              <a:rPr lang="it-IT" sz="1600" dirty="0" smtClean="0"/>
              <a:t> </a:t>
            </a:r>
            <a:r>
              <a:rPr lang="it-IT" sz="1600" dirty="0" err="1" smtClean="0"/>
              <a:t>increase</a:t>
            </a:r>
            <a:r>
              <a:rPr lang="it-IT" sz="1600" dirty="0" smtClean="0"/>
              <a:t> </a:t>
            </a:r>
            <a:r>
              <a:rPr lang="it-IT" sz="1600" dirty="0" err="1" smtClean="0"/>
              <a:t>efficiency</a:t>
            </a:r>
            <a:r>
              <a:rPr lang="it-IT" sz="1600" dirty="0" smtClean="0"/>
              <a:t> and reduce </a:t>
            </a:r>
            <a:r>
              <a:rPr lang="it-IT" sz="1600" dirty="0" err="1" smtClean="0"/>
              <a:t>random</a:t>
            </a:r>
            <a:r>
              <a:rPr lang="it-IT" sz="1600" dirty="0" smtClean="0"/>
              <a:t> background.</a:t>
            </a:r>
            <a:endParaRPr lang="it-IT" sz="1600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6514923" y="4254495"/>
            <a:ext cx="2629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 fast microscope for the emulsion data acquisition and readout </a:t>
            </a:r>
            <a:endParaRPr lang="en-US" sz="1400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2362200" y="63823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Unzen</a:t>
            </a:r>
            <a:r>
              <a:rPr lang="en-US" sz="2000" dirty="0" smtClean="0"/>
              <a:t> mount profile </a:t>
            </a:r>
            <a:endParaRPr lang="en-US" sz="20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0" y="5029200"/>
            <a:ext cx="198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 a nuclear emulsion a sequence of dark silver grains (0.3-1 </a:t>
            </a:r>
            <a:r>
              <a:rPr lang="el-GR" sz="1400" dirty="0" smtClean="0"/>
              <a:t>μ</a:t>
            </a:r>
            <a:r>
              <a:rPr lang="it-IT" sz="1400" dirty="0" err="1" smtClean="0"/>
              <a:t>m</a:t>
            </a:r>
            <a:r>
              <a:rPr lang="it-IT" sz="1400" dirty="0" smtClean="0"/>
              <a:t> </a:t>
            </a:r>
            <a:r>
              <a:rPr lang="it-IT" sz="1400" dirty="0" err="1" smtClean="0"/>
              <a:t>diameter</a:t>
            </a:r>
            <a:r>
              <a:rPr lang="it-IT" sz="1400" dirty="0" smtClean="0"/>
              <a:t>) </a:t>
            </a:r>
            <a:r>
              <a:rPr lang="it-IT" sz="1400" dirty="0" err="1" smtClean="0"/>
              <a:t>identifies</a:t>
            </a:r>
            <a:r>
              <a:rPr lang="it-IT" sz="1400" dirty="0" smtClean="0"/>
              <a:t> the </a:t>
            </a:r>
            <a:r>
              <a:rPr lang="it-IT" sz="1400" dirty="0" err="1" smtClean="0"/>
              <a:t>path</a:t>
            </a:r>
            <a:r>
              <a:rPr lang="it-IT" sz="1400" dirty="0" smtClean="0"/>
              <a:t> </a:t>
            </a:r>
            <a:r>
              <a:rPr lang="it-IT" sz="1400" dirty="0" err="1" smtClean="0"/>
              <a:t>of</a:t>
            </a:r>
            <a:r>
              <a:rPr lang="it-IT" sz="1400" dirty="0" smtClean="0"/>
              <a:t> the </a:t>
            </a:r>
            <a:r>
              <a:rPr lang="it-IT" sz="1400" dirty="0" err="1" smtClean="0"/>
              <a:t>ionizing</a:t>
            </a:r>
            <a:r>
              <a:rPr lang="it-IT" sz="1400" dirty="0" smtClean="0"/>
              <a:t> </a:t>
            </a:r>
            <a:r>
              <a:rPr lang="it-IT" sz="1400" dirty="0" err="1" smtClean="0"/>
              <a:t>particle</a:t>
            </a:r>
            <a:endParaRPr lang="en-US" sz="1400" dirty="0"/>
          </a:p>
        </p:txBody>
      </p:sp>
      <p:sp>
        <p:nvSpPr>
          <p:cNvPr id="24" name="Rettangolo 23"/>
          <p:cNvSpPr/>
          <p:nvPr/>
        </p:nvSpPr>
        <p:spPr>
          <a:xfrm>
            <a:off x="5843195" y="1062740"/>
            <a:ext cx="2884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63600"/>
            <a:r>
              <a:rPr lang="it-IT" b="1" dirty="0" smtClean="0">
                <a:latin typeface="Georgia" pitchFamily="18" charset="0"/>
              </a:rPr>
              <a:t>MU-RAY    </a:t>
            </a:r>
            <a:r>
              <a:rPr lang="it-IT" sz="1600" b="1" dirty="0" err="1" smtClean="0">
                <a:latin typeface="Georgia" pitchFamily="18" charset="0"/>
              </a:rPr>
              <a:t>collaboration</a:t>
            </a:r>
            <a:endParaRPr lang="en-US" sz="1600" b="1" dirty="0">
              <a:latin typeface="Georgia" pitchFamily="18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609600" y="74349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Trebuchet MS" pitchFamily="34" charset="0"/>
              </a:rPr>
              <a:t>Lucia </a:t>
            </a:r>
            <a:r>
              <a:rPr lang="en-US" sz="1400" b="1" dirty="0" err="1" smtClean="0">
                <a:latin typeface="Trebuchet MS" pitchFamily="34" charset="0"/>
              </a:rPr>
              <a:t>Consiglio</a:t>
            </a:r>
            <a:r>
              <a:rPr lang="en-US" sz="1400" b="1" dirty="0" smtClean="0">
                <a:latin typeface="Trebuchet MS" pitchFamily="34" charset="0"/>
              </a:rPr>
              <a:t> </a:t>
            </a:r>
            <a:r>
              <a:rPr lang="en-US" sz="1400" b="1" u="sng" dirty="0" smtClean="0">
                <a:latin typeface="Trebuchet MS" pitchFamily="34" charset="0"/>
              </a:rPr>
              <a:t>(consiglio@na.infn.it</a:t>
            </a:r>
            <a:r>
              <a:rPr lang="en-US" sz="1400" b="1" dirty="0" smtClean="0">
                <a:latin typeface="Trebuchet MS" pitchFamily="34" charset="0"/>
              </a:rPr>
              <a:t>) </a:t>
            </a:r>
          </a:p>
          <a:p>
            <a:pPr algn="ctr"/>
            <a:r>
              <a:rPr lang="en-US" sz="1400" b="1" dirty="0" smtClean="0">
                <a:latin typeface="Trebuchet MS" pitchFamily="34" charset="0"/>
              </a:rPr>
              <a:t>on behalf of:</a:t>
            </a:r>
          </a:p>
        </p:txBody>
      </p:sp>
      <p:cxnSp>
        <p:nvCxnSpPr>
          <p:cNvPr id="28" name="Connettore 2 27"/>
          <p:cNvCxnSpPr/>
          <p:nvPr/>
        </p:nvCxnSpPr>
        <p:spPr>
          <a:xfrm flipV="1">
            <a:off x="5181600" y="5944210"/>
            <a:ext cx="2590800" cy="533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250825" y="102542"/>
            <a:ext cx="74766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Real time</a:t>
            </a:r>
            <a:r>
              <a:rPr lang="en-GB" sz="2400" b="1" baseline="30000" dirty="0">
                <a:solidFill>
                  <a:srgbClr val="FF0000"/>
                </a:solidFill>
              </a:rPr>
              <a:t> 222</a:t>
            </a:r>
            <a:r>
              <a:rPr lang="en-GB" sz="2400" b="1" dirty="0">
                <a:solidFill>
                  <a:srgbClr val="FF0000"/>
                </a:solidFill>
              </a:rPr>
              <a:t>Rn measurements at Stromboli Island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124075" y="765175"/>
            <a:ext cx="401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i="1"/>
              <a:t>A. Lavagno et al. Politecnico di Torino</a:t>
            </a: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179389" y="1341438"/>
            <a:ext cx="86423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b="1" dirty="0"/>
              <a:t>Geophysical </a:t>
            </a:r>
            <a:r>
              <a:rPr lang="en-GB" dirty="0" smtClean="0"/>
              <a:t>surveys are employed </a:t>
            </a:r>
            <a:r>
              <a:rPr lang="en-GB" dirty="0"/>
              <a:t>for natural hazard and geological risk mitigation in</a:t>
            </a:r>
            <a:r>
              <a:rPr lang="en-GB" dirty="0" smtClean="0"/>
              <a:t> many </a:t>
            </a:r>
            <a:r>
              <a:rPr lang="en-GB" dirty="0"/>
              <a:t>natural </a:t>
            </a:r>
            <a:r>
              <a:rPr lang="en-GB" dirty="0" smtClean="0"/>
              <a:t>contexts, </a:t>
            </a:r>
            <a:r>
              <a:rPr lang="en-GB" dirty="0"/>
              <a:t>the real-time monitoring of several physical parameters is a</a:t>
            </a:r>
            <a:r>
              <a:rPr lang="en-GB" dirty="0" smtClean="0"/>
              <a:t> powerful </a:t>
            </a:r>
            <a:r>
              <a:rPr lang="en-GB" dirty="0"/>
              <a:t>tool in the surveillance of volcanic and seismic </a:t>
            </a:r>
            <a:r>
              <a:rPr lang="en-GB" dirty="0" smtClean="0"/>
              <a:t>areas. </a:t>
            </a:r>
            <a:r>
              <a:rPr lang="en-GB" dirty="0"/>
              <a:t>Monitoring </a:t>
            </a:r>
            <a:r>
              <a:rPr lang="en-GB" baseline="30000" dirty="0" smtClean="0"/>
              <a:t>222</a:t>
            </a:r>
            <a:r>
              <a:rPr lang="en-GB" dirty="0" smtClean="0"/>
              <a:t>Rn emanation </a:t>
            </a:r>
            <a:r>
              <a:rPr lang="en-GB" dirty="0"/>
              <a:t>from soil allows</a:t>
            </a:r>
            <a:r>
              <a:rPr lang="en-GB" dirty="0" smtClean="0"/>
              <a:t> provides information </a:t>
            </a:r>
            <a:r>
              <a:rPr lang="en-GB" dirty="0"/>
              <a:t>about volcano activity, fault surveillance</a:t>
            </a:r>
            <a:r>
              <a:rPr lang="en-GB" dirty="0" smtClean="0"/>
              <a:t> as </a:t>
            </a:r>
            <a:r>
              <a:rPr lang="en-GB" dirty="0"/>
              <a:t>well as the analysis of the hydrothermal systems</a:t>
            </a:r>
            <a:r>
              <a:rPr lang="it-IT" dirty="0"/>
              <a:t> </a:t>
            </a:r>
          </a:p>
        </p:txBody>
      </p:sp>
      <p:pic>
        <p:nvPicPr>
          <p:cNvPr id="2053" name="Picture 7" descr="Figura 2_ab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068638"/>
            <a:ext cx="611187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0" y="5661025"/>
            <a:ext cx="931537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AutoNum type="alphaLcParenR"/>
            </a:pPr>
            <a:r>
              <a:rPr lang="en-GB" dirty="0"/>
              <a:t>a</a:t>
            </a:r>
            <a:r>
              <a:rPr lang="en-GB" dirty="0" smtClean="0"/>
              <a:t>verage </a:t>
            </a:r>
            <a:r>
              <a:rPr lang="en-GB" dirty="0"/>
              <a:t>radon concentration</a:t>
            </a:r>
            <a:r>
              <a:rPr lang="en-GB" dirty="0" smtClean="0"/>
              <a:t> on the north </a:t>
            </a:r>
            <a:r>
              <a:rPr lang="en-GB" dirty="0"/>
              <a:t>side of Stromboli Volcano</a:t>
            </a:r>
            <a:endParaRPr lang="en-GB" dirty="0" smtClean="0"/>
          </a:p>
          <a:p>
            <a:pPr marL="342900" indent="-342900">
              <a:buFontTx/>
              <a:buAutoNum type="alphaLcParenR"/>
            </a:pPr>
            <a:r>
              <a:rPr lang="en-GB" dirty="0" smtClean="0"/>
              <a:t>measurement </a:t>
            </a:r>
            <a:r>
              <a:rPr lang="en-GB" dirty="0"/>
              <a:t>box</a:t>
            </a:r>
            <a:r>
              <a:rPr lang="en-GB" dirty="0" smtClean="0"/>
              <a:t> </a:t>
            </a:r>
            <a:r>
              <a:rPr lang="en-GB" dirty="0" err="1" smtClean="0"/>
              <a:t>w</a:t>
            </a:r>
            <a:r>
              <a:rPr lang="en-GB" dirty="0" smtClean="0"/>
              <a:t>/ photo of contained radon </a:t>
            </a:r>
            <a:r>
              <a:rPr lang="en-GB" dirty="0" smtClean="0">
                <a:latin typeface="Symbol"/>
              </a:rPr>
              <a:t>a</a:t>
            </a:r>
            <a:r>
              <a:rPr lang="en-GB" dirty="0" smtClean="0"/>
              <a:t>-detector &amp; the </a:t>
            </a:r>
            <a:r>
              <a:rPr lang="en-GB" dirty="0"/>
              <a:t>read-out electronics</a:t>
            </a:r>
          </a:p>
          <a:p>
            <a:pPr marL="342900" indent="-342900">
              <a:buFontTx/>
              <a:buAutoNum type="alphaLcParenR"/>
            </a:pPr>
            <a:r>
              <a:rPr lang="en-GB" dirty="0"/>
              <a:t>position of the two real-time stations </a:t>
            </a:r>
            <a:r>
              <a:rPr lang="en-GB" dirty="0" smtClean="0"/>
              <a:t>(filled red </a:t>
            </a:r>
            <a:r>
              <a:rPr lang="en-GB" dirty="0"/>
              <a:t>circles)</a:t>
            </a:r>
            <a:endParaRPr lang="it-IT" dirty="0"/>
          </a:p>
        </p:txBody>
      </p:sp>
      <p:pic>
        <p:nvPicPr>
          <p:cNvPr id="2055" name="Picture 9" descr="Fig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865137"/>
            <a:ext cx="233997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6372225" y="4809825"/>
            <a:ext cx="24495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/>
              <a:t>Sketch of the </a:t>
            </a:r>
            <a:r>
              <a:rPr lang="en-GB" baseline="30000"/>
              <a:t>222</a:t>
            </a:r>
            <a:r>
              <a:rPr lang="en-GB"/>
              <a:t>Rn </a:t>
            </a:r>
          </a:p>
          <a:p>
            <a:r>
              <a:rPr lang="en-GB"/>
              <a:t>real-time monitoring </a:t>
            </a:r>
          </a:p>
          <a:p>
            <a:r>
              <a:rPr lang="en-GB"/>
              <a:t>station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8621" y="3284538"/>
            <a:ext cx="3241675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878"/>
            <a:ext cx="9144000" cy="990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Preliminary Results of a </a:t>
            </a:r>
            <a:r>
              <a:rPr lang="en-US" sz="2400" dirty="0"/>
              <a:t>N</a:t>
            </a:r>
            <a:r>
              <a:rPr lang="en-US" sz="2400" dirty="0" smtClean="0"/>
              <a:t>ew Boron Coated Neutron Detector</a:t>
            </a:r>
            <a:endParaRPr lang="en-US" sz="2400" dirty="0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317516" y="1514365"/>
            <a:ext cx="858662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000" dirty="0" err="1" smtClean="0"/>
              <a:t>Authors</a:t>
            </a:r>
            <a:r>
              <a:rPr lang="it-IT" sz="2000" dirty="0" smtClean="0"/>
              <a:t> </a:t>
            </a:r>
            <a:r>
              <a:rPr lang="it-IT" sz="2000" dirty="0" err="1" smtClean="0"/>
              <a:t>present</a:t>
            </a:r>
            <a:r>
              <a:rPr lang="it-IT" sz="2000" dirty="0" smtClean="0"/>
              <a:t> </a:t>
            </a:r>
            <a:r>
              <a:rPr lang="it-IT" sz="2000" dirty="0"/>
              <a:t>a low </a:t>
            </a:r>
            <a:r>
              <a:rPr lang="it-IT" sz="2000" dirty="0" err="1"/>
              <a:t>cost</a:t>
            </a:r>
            <a:r>
              <a:rPr lang="it-IT" sz="2000" dirty="0"/>
              <a:t> </a:t>
            </a:r>
            <a:r>
              <a:rPr lang="it-IT" sz="2000" b="1" dirty="0" err="1"/>
              <a:t>neutron</a:t>
            </a:r>
            <a:r>
              <a:rPr lang="it-IT" sz="2000" b="1" dirty="0"/>
              <a:t> detector </a:t>
            </a:r>
            <a:r>
              <a:rPr lang="it-IT" sz="2000" dirty="0" err="1"/>
              <a:t>based</a:t>
            </a:r>
            <a:r>
              <a:rPr lang="it-IT" sz="2000" dirty="0"/>
              <a:t> </a:t>
            </a:r>
            <a:r>
              <a:rPr lang="it-IT" sz="2000" dirty="0" smtClean="0"/>
              <a:t>on a </a:t>
            </a:r>
            <a:r>
              <a:rPr lang="it-IT" sz="2000" dirty="0"/>
              <a:t>3 cm </a:t>
            </a:r>
            <a:r>
              <a:rPr lang="it-IT" sz="2000" dirty="0" err="1"/>
              <a:t>diameter</a:t>
            </a:r>
            <a:r>
              <a:rPr lang="it-IT" sz="2000" dirty="0"/>
              <a:t>, 150 cm long </a:t>
            </a:r>
            <a:r>
              <a:rPr lang="it-IT" sz="2000" dirty="0" err="1"/>
              <a:t>cylindrical</a:t>
            </a:r>
            <a:r>
              <a:rPr lang="it-IT" sz="2000" dirty="0"/>
              <a:t> metal </a:t>
            </a:r>
            <a:r>
              <a:rPr lang="it-IT" sz="2000" dirty="0" smtClean="0"/>
              <a:t>tube (“</a:t>
            </a:r>
            <a:r>
              <a:rPr lang="it-IT" sz="2000" dirty="0" err="1" smtClean="0"/>
              <a:t>straw</a:t>
            </a:r>
            <a:r>
              <a:rPr lang="it-IT" sz="2000" dirty="0" smtClean="0"/>
              <a:t> tube”) </a:t>
            </a:r>
            <a:r>
              <a:rPr lang="it-IT" sz="2000" dirty="0" err="1"/>
              <a:t>coated</a:t>
            </a:r>
            <a:r>
              <a:rPr lang="it-IT" sz="2000" dirty="0"/>
              <a:t> on the inside with a </a:t>
            </a:r>
            <a:r>
              <a:rPr lang="it-IT" sz="2000" dirty="0" err="1"/>
              <a:t>thin</a:t>
            </a:r>
            <a:r>
              <a:rPr lang="it-IT" sz="2000" dirty="0"/>
              <a:t> </a:t>
            </a:r>
            <a:r>
              <a:rPr lang="it-IT" sz="2000" dirty="0" err="1"/>
              <a:t>layer</a:t>
            </a:r>
            <a:r>
              <a:rPr lang="it-IT" sz="2000" dirty="0"/>
              <a:t> of </a:t>
            </a:r>
            <a:r>
              <a:rPr lang="it-IT" sz="2000" baseline="30000" dirty="0"/>
              <a:t>10</a:t>
            </a:r>
            <a:r>
              <a:rPr lang="it-IT" sz="2000" dirty="0"/>
              <a:t>B-enriched (93%) </a:t>
            </a:r>
            <a:r>
              <a:rPr lang="it-IT" sz="2000" dirty="0" err="1"/>
              <a:t>boron</a:t>
            </a:r>
            <a:r>
              <a:rPr lang="it-IT" sz="2000" dirty="0"/>
              <a:t> </a:t>
            </a:r>
            <a:r>
              <a:rPr lang="it-IT" sz="2000" dirty="0" err="1"/>
              <a:t>carbide</a:t>
            </a:r>
            <a:r>
              <a:rPr lang="it-IT" sz="2000" dirty="0"/>
              <a:t> (</a:t>
            </a:r>
            <a:r>
              <a:rPr lang="it-IT" sz="2000" baseline="30000" dirty="0"/>
              <a:t>10</a:t>
            </a:r>
            <a:r>
              <a:rPr lang="it-IT" sz="2000" dirty="0"/>
              <a:t>B</a:t>
            </a:r>
            <a:r>
              <a:rPr lang="it-IT" sz="2000" baseline="-25000" dirty="0"/>
              <a:t>4</a:t>
            </a:r>
            <a:r>
              <a:rPr lang="it-IT" sz="2000" dirty="0"/>
              <a:t>C)</a:t>
            </a:r>
            <a:r>
              <a:rPr lang="it-IT" sz="2000" dirty="0" smtClean="0"/>
              <a:t> </a:t>
            </a:r>
            <a:r>
              <a:rPr lang="it-IT" sz="2000" dirty="0" err="1" smtClean="0"/>
              <a:t>filled</a:t>
            </a:r>
            <a:r>
              <a:rPr lang="it-IT" sz="2000" dirty="0" smtClean="0"/>
              <a:t> </a:t>
            </a:r>
            <a:r>
              <a:rPr lang="it-IT" sz="2000" dirty="0" err="1" smtClean="0"/>
              <a:t>with</a:t>
            </a:r>
            <a:r>
              <a:rPr lang="it-IT" sz="2000" dirty="0" smtClean="0"/>
              <a:t> </a:t>
            </a:r>
            <a:r>
              <a:rPr lang="it-IT" sz="2000" dirty="0" err="1" smtClean="0"/>
              <a:t>1</a:t>
            </a:r>
            <a:r>
              <a:rPr lang="it-IT" sz="2000" dirty="0" smtClean="0"/>
              <a:t> </a:t>
            </a:r>
            <a:r>
              <a:rPr lang="it-IT" sz="2000" dirty="0"/>
              <a:t>atm </a:t>
            </a:r>
            <a:r>
              <a:rPr lang="it-IT" sz="2000" dirty="0" err="1"/>
              <a:t>nitrogen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b="1" dirty="0" err="1" smtClean="0"/>
              <a:t>homeland</a:t>
            </a:r>
            <a:r>
              <a:rPr lang="it-IT" sz="2000" b="1" dirty="0" smtClean="0"/>
              <a:t> </a:t>
            </a:r>
            <a:r>
              <a:rPr lang="it-IT" sz="2000" b="1" dirty="0"/>
              <a:t>security </a:t>
            </a:r>
            <a:r>
              <a:rPr lang="it-IT" sz="2000" dirty="0"/>
              <a:t>and </a:t>
            </a:r>
            <a:r>
              <a:rPr lang="it-IT" sz="2000" b="1" dirty="0" err="1"/>
              <a:t>portal</a:t>
            </a:r>
            <a:r>
              <a:rPr lang="it-IT" sz="2000" b="1" dirty="0"/>
              <a:t> </a:t>
            </a:r>
            <a:r>
              <a:rPr lang="it-IT" sz="2000" b="1" dirty="0" err="1"/>
              <a:t>monitoring</a:t>
            </a:r>
            <a:r>
              <a:rPr lang="it-IT" sz="2000" b="1" dirty="0"/>
              <a:t> </a:t>
            </a:r>
            <a:r>
              <a:rPr lang="it-IT" sz="2000" dirty="0" err="1"/>
              <a:t>applications</a:t>
            </a:r>
            <a:endParaRPr lang="it-IT" sz="2000" dirty="0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0" y="2871849"/>
            <a:ext cx="60483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Capture</a:t>
            </a:r>
            <a:r>
              <a:rPr lang="it-IT" dirty="0">
                <a:solidFill>
                  <a:srgbClr val="FF0000"/>
                </a:solidFill>
              </a:rPr>
              <a:t> cross </a:t>
            </a:r>
            <a:r>
              <a:rPr lang="it-IT" dirty="0" err="1">
                <a:solidFill>
                  <a:srgbClr val="FF0000"/>
                </a:solidFill>
              </a:rPr>
              <a:t>section</a:t>
            </a:r>
            <a:r>
              <a:rPr lang="it-IT" dirty="0">
                <a:solidFill>
                  <a:srgbClr val="FF0000"/>
                </a:solidFill>
              </a:rPr>
              <a:t> for </a:t>
            </a:r>
            <a:r>
              <a:rPr lang="it-IT" dirty="0" err="1">
                <a:solidFill>
                  <a:srgbClr val="FF0000"/>
                </a:solidFill>
              </a:rPr>
              <a:t>thermal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neutrons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Symbol" charset="0"/>
              </a:rPr>
              <a:t>s</a:t>
            </a:r>
            <a:r>
              <a:rPr lang="it-IT" dirty="0">
                <a:solidFill>
                  <a:srgbClr val="FF0000"/>
                </a:solidFill>
                <a:latin typeface="Symbol" charset="0"/>
              </a:rPr>
              <a:t>=</a:t>
            </a:r>
            <a:r>
              <a:rPr lang="it-IT" dirty="0">
                <a:solidFill>
                  <a:srgbClr val="FF0000"/>
                </a:solidFill>
              </a:rPr>
              <a:t>3850 </a:t>
            </a:r>
            <a:r>
              <a:rPr lang="it-IT" dirty="0" err="1">
                <a:solidFill>
                  <a:srgbClr val="FF0000"/>
                </a:solidFill>
              </a:rPr>
              <a:t>barns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                                           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baseline="30000" dirty="0">
                <a:solidFill>
                  <a:srgbClr val="FF0000"/>
                </a:solidFill>
              </a:rPr>
              <a:t>10</a:t>
            </a:r>
            <a:r>
              <a:rPr lang="it-IT" dirty="0">
                <a:solidFill>
                  <a:srgbClr val="FF0000"/>
                </a:solidFill>
              </a:rPr>
              <a:t>B + </a:t>
            </a:r>
            <a:r>
              <a:rPr lang="it-IT" dirty="0" err="1">
                <a:solidFill>
                  <a:srgbClr val="FF0000"/>
                </a:solidFill>
              </a:rPr>
              <a:t>n</a:t>
            </a:r>
            <a:r>
              <a:rPr lang="it-IT" dirty="0">
                <a:solidFill>
                  <a:srgbClr val="FF0000"/>
                </a:solidFill>
              </a:rPr>
              <a:t> = </a:t>
            </a:r>
            <a:r>
              <a:rPr lang="it-IT" baseline="30000" dirty="0">
                <a:solidFill>
                  <a:srgbClr val="FF0000"/>
                </a:solidFill>
              </a:rPr>
              <a:t>7</a:t>
            </a:r>
            <a:r>
              <a:rPr lang="it-IT" dirty="0">
                <a:solidFill>
                  <a:srgbClr val="FF0000"/>
                </a:solidFill>
              </a:rPr>
              <a:t>Li (0.84 </a:t>
            </a:r>
            <a:r>
              <a:rPr lang="it-IT" dirty="0" err="1">
                <a:solidFill>
                  <a:srgbClr val="FF0000"/>
                </a:solidFill>
              </a:rPr>
              <a:t>Mev</a:t>
            </a:r>
            <a:r>
              <a:rPr lang="it-IT" dirty="0">
                <a:solidFill>
                  <a:srgbClr val="FF0000"/>
                </a:solidFill>
              </a:rPr>
              <a:t>)+</a:t>
            </a:r>
            <a:r>
              <a:rPr lang="it-IT" dirty="0">
                <a:solidFill>
                  <a:srgbClr val="FF0000"/>
                </a:solidFill>
                <a:latin typeface="Symbol" charset="0"/>
              </a:rPr>
              <a:t>a</a:t>
            </a:r>
            <a:r>
              <a:rPr lang="it-IT" dirty="0">
                <a:solidFill>
                  <a:srgbClr val="FF0000"/>
                </a:solidFill>
              </a:rPr>
              <a:t>(1.47 </a:t>
            </a:r>
            <a:r>
              <a:rPr lang="it-IT" dirty="0" err="1">
                <a:solidFill>
                  <a:srgbClr val="FF0000"/>
                </a:solidFill>
              </a:rPr>
              <a:t>MeV</a:t>
            </a:r>
            <a:r>
              <a:rPr lang="it-IT" dirty="0">
                <a:solidFill>
                  <a:srgbClr val="FF0000"/>
                </a:solidFill>
              </a:rPr>
              <a:t>)+</a:t>
            </a:r>
            <a:r>
              <a:rPr lang="it-IT" dirty="0">
                <a:solidFill>
                  <a:srgbClr val="FF0000"/>
                </a:solidFill>
                <a:latin typeface="Symbol" charset="0"/>
              </a:rPr>
              <a:t>g(</a:t>
            </a:r>
            <a:r>
              <a:rPr lang="it-IT" dirty="0">
                <a:solidFill>
                  <a:srgbClr val="FF0000"/>
                </a:solidFill>
              </a:rPr>
              <a:t>0.48MeV)  94%</a:t>
            </a:r>
          </a:p>
          <a:p>
            <a:r>
              <a:rPr lang="it-IT" dirty="0">
                <a:solidFill>
                  <a:srgbClr val="FF0000"/>
                </a:solidFill>
              </a:rPr>
              <a:t>               = </a:t>
            </a:r>
            <a:r>
              <a:rPr lang="it-IT" baseline="30000" dirty="0">
                <a:solidFill>
                  <a:srgbClr val="FF0000"/>
                </a:solidFill>
              </a:rPr>
              <a:t>7</a:t>
            </a:r>
            <a:r>
              <a:rPr lang="it-IT" dirty="0">
                <a:solidFill>
                  <a:srgbClr val="FF0000"/>
                </a:solidFill>
              </a:rPr>
              <a:t>Li(1.02MeV)+</a:t>
            </a:r>
            <a:r>
              <a:rPr lang="it-IT" dirty="0">
                <a:solidFill>
                  <a:srgbClr val="FF0000"/>
                </a:solidFill>
                <a:latin typeface="Symbol" charset="0"/>
              </a:rPr>
              <a:t>a</a:t>
            </a:r>
            <a:r>
              <a:rPr lang="it-IT" dirty="0">
                <a:solidFill>
                  <a:srgbClr val="FF0000"/>
                </a:solidFill>
              </a:rPr>
              <a:t>(1.47 </a:t>
            </a:r>
            <a:r>
              <a:rPr lang="it-IT" dirty="0" err="1">
                <a:solidFill>
                  <a:srgbClr val="FF0000"/>
                </a:solidFill>
              </a:rPr>
              <a:t>MeV</a:t>
            </a:r>
            <a:r>
              <a:rPr lang="it-IT" dirty="0">
                <a:solidFill>
                  <a:srgbClr val="FF0000"/>
                </a:solidFill>
              </a:rPr>
              <a:t>)                     </a:t>
            </a:r>
            <a:r>
              <a:rPr lang="it-IT" dirty="0" smtClean="0">
                <a:solidFill>
                  <a:srgbClr val="FF0000"/>
                </a:solidFill>
              </a:rPr>
              <a:t> 6</a:t>
            </a:r>
            <a:r>
              <a:rPr lang="it-IT" dirty="0">
                <a:solidFill>
                  <a:srgbClr val="FF0000"/>
                </a:solidFill>
              </a:rPr>
              <a:t>%</a:t>
            </a:r>
          </a:p>
          <a:p>
            <a:endParaRPr lang="it-IT" dirty="0"/>
          </a:p>
        </p:txBody>
      </p:sp>
      <p:graphicFrame>
        <p:nvGraphicFramePr>
          <p:cNvPr id="9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8249502"/>
              </p:ext>
            </p:extLst>
          </p:nvPr>
        </p:nvGraphicFramePr>
        <p:xfrm>
          <a:off x="2627313" y="3305237"/>
          <a:ext cx="1008062" cy="306387"/>
        </p:xfrm>
        <a:graphic>
          <a:graphicData uri="http://schemas.openxmlformats.org/presentationml/2006/ole">
            <p:oleObj spid="_x0000_s2112" name="Equation" r:id="rId4" imgW="698197" imgH="215806" progId="Equation.3">
              <p:embed/>
            </p:oleObj>
          </a:graphicData>
        </a:graphic>
      </p:graphicFrame>
      <p:sp>
        <p:nvSpPr>
          <p:cNvPr id="10" name="Line 41"/>
          <p:cNvSpPr>
            <a:spLocks noChangeShapeType="1"/>
          </p:cNvSpPr>
          <p:nvPr/>
        </p:nvSpPr>
        <p:spPr bwMode="auto">
          <a:xfrm>
            <a:off x="2987675" y="436562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496980" y="4868863"/>
            <a:ext cx="4911725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aseline="30000" dirty="0"/>
              <a:t>10</a:t>
            </a:r>
            <a:r>
              <a:rPr lang="it-IT" sz="2000" dirty="0"/>
              <a:t>B </a:t>
            </a:r>
            <a:r>
              <a:rPr lang="it-IT" sz="2000" dirty="0" err="1"/>
              <a:t>enriched</a:t>
            </a:r>
            <a:r>
              <a:rPr lang="it-IT" sz="2000" dirty="0"/>
              <a:t> up to 93% </a:t>
            </a:r>
            <a:r>
              <a:rPr lang="it-IT" sz="2000" dirty="0" err="1"/>
              <a:t>material</a:t>
            </a:r>
            <a:r>
              <a:rPr lang="it-IT" sz="2000" dirty="0"/>
              <a:t> </a:t>
            </a:r>
            <a:r>
              <a:rPr lang="it-IT" sz="2000" dirty="0" err="1"/>
              <a:t>available</a:t>
            </a:r>
            <a:r>
              <a:rPr lang="it-IT" sz="2000" dirty="0"/>
              <a:t> </a:t>
            </a:r>
          </a:p>
          <a:p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colloidal</a:t>
            </a:r>
            <a:r>
              <a:rPr lang="it-IT" sz="2000" dirty="0"/>
              <a:t> </a:t>
            </a:r>
            <a:r>
              <a:rPr lang="it-IT" sz="2000" dirty="0" err="1"/>
              <a:t>suspension</a:t>
            </a:r>
            <a:r>
              <a:rPr lang="it-IT" sz="2000" dirty="0"/>
              <a:t> in </a:t>
            </a:r>
            <a:r>
              <a:rPr lang="it-IT" sz="2000" dirty="0" err="1"/>
              <a:t>mineral</a:t>
            </a:r>
            <a:r>
              <a:rPr lang="it-IT" sz="2000" dirty="0"/>
              <a:t> </a:t>
            </a:r>
            <a:r>
              <a:rPr lang="it-IT" sz="2000" dirty="0" err="1"/>
              <a:t>oil</a:t>
            </a:r>
            <a:r>
              <a:rPr lang="it-IT" sz="2000" dirty="0"/>
              <a:t>,</a:t>
            </a:r>
          </a:p>
          <a:p>
            <a:r>
              <a:rPr lang="it-IT" sz="2000" dirty="0" err="1"/>
              <a:t>painted</a:t>
            </a:r>
            <a:r>
              <a:rPr lang="it-IT" sz="2000" dirty="0"/>
              <a:t> inside the tube.</a:t>
            </a:r>
          </a:p>
          <a:p>
            <a:r>
              <a:rPr lang="it-IT" sz="2000" dirty="0" err="1"/>
              <a:t>Thickness</a:t>
            </a:r>
            <a:r>
              <a:rPr lang="it-IT" sz="2000" dirty="0"/>
              <a:t> of painted</a:t>
            </a:r>
            <a:r>
              <a:rPr lang="it-IT" baseline="30000" dirty="0"/>
              <a:t>10</a:t>
            </a:r>
            <a:r>
              <a:rPr lang="it-IT" dirty="0"/>
              <a:t>B-enriched </a:t>
            </a:r>
          </a:p>
          <a:p>
            <a:r>
              <a:rPr lang="it-IT" dirty="0"/>
              <a:t>film </a:t>
            </a:r>
            <a:r>
              <a:rPr lang="it-IT" dirty="0" err="1"/>
              <a:t>is</a:t>
            </a:r>
            <a:r>
              <a:rPr lang="it-IT" dirty="0" smtClean="0"/>
              <a:t> ~2.</a:t>
            </a:r>
            <a:r>
              <a:rPr lang="it-IT" dirty="0" err="1" smtClean="0"/>
              <a:t>0</a:t>
            </a:r>
            <a:r>
              <a:rPr lang="it-IT" dirty="0" smtClean="0"/>
              <a:t> </a:t>
            </a:r>
            <a:r>
              <a:rPr lang="it-IT" dirty="0"/>
              <a:t>– 2.4 </a:t>
            </a:r>
            <a:r>
              <a:rPr lang="it-IT" dirty="0">
                <a:latin typeface="Symbol" charset="0"/>
              </a:rPr>
              <a:t>m</a:t>
            </a:r>
            <a:r>
              <a:rPr lang="it-IT" dirty="0"/>
              <a:t>m</a:t>
            </a:r>
          </a:p>
        </p:txBody>
      </p:sp>
      <p:sp>
        <p:nvSpPr>
          <p:cNvPr id="12" name="Line 42"/>
          <p:cNvSpPr>
            <a:spLocks noChangeShapeType="1"/>
          </p:cNvSpPr>
          <p:nvPr/>
        </p:nvSpPr>
        <p:spPr bwMode="auto">
          <a:xfrm flipV="1">
            <a:off x="4716463" y="5013325"/>
            <a:ext cx="12239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5755987" y="5290658"/>
            <a:ext cx="33591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Pulse height spectrum from </a:t>
            </a:r>
          </a:p>
          <a:p>
            <a:r>
              <a:rPr lang="en-GB" dirty="0"/>
              <a:t>boron coated straw tube </a:t>
            </a:r>
          </a:p>
          <a:p>
            <a:r>
              <a:rPr lang="en-GB" dirty="0"/>
              <a:t>surrounded by 7 cm thick </a:t>
            </a:r>
          </a:p>
          <a:p>
            <a:r>
              <a:rPr lang="en-GB" dirty="0"/>
              <a:t>polyethylene </a:t>
            </a:r>
            <a:r>
              <a:rPr lang="en-GB" dirty="0" smtClean="0"/>
              <a:t>and </a:t>
            </a:r>
            <a:r>
              <a:rPr lang="en-GB" dirty="0"/>
              <a:t>irradiated by </a:t>
            </a:r>
          </a:p>
          <a:p>
            <a:r>
              <a:rPr lang="en-GB" dirty="0"/>
              <a:t>20 </a:t>
            </a:r>
            <a:r>
              <a:rPr lang="en-GB" dirty="0" err="1"/>
              <a:t>mCi</a:t>
            </a:r>
            <a:r>
              <a:rPr lang="en-GB" dirty="0"/>
              <a:t> </a:t>
            </a:r>
            <a:r>
              <a:rPr lang="en-GB" baseline="30000" dirty="0"/>
              <a:t>252</a:t>
            </a:r>
            <a:r>
              <a:rPr lang="en-GB" dirty="0"/>
              <a:t>Cf neutron source</a:t>
            </a:r>
            <a:r>
              <a:rPr lang="it-IT" dirty="0"/>
              <a:t> 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670785" y="902428"/>
            <a:ext cx="80824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1" dirty="0"/>
              <a:t>G. </a:t>
            </a:r>
            <a:r>
              <a:rPr lang="it-IT" i="1" dirty="0" err="1"/>
              <a:t>Gervino</a:t>
            </a:r>
            <a:r>
              <a:rPr lang="it-IT" i="1" dirty="0"/>
              <a:t> </a:t>
            </a:r>
            <a:r>
              <a:rPr lang="it-IT" i="1" dirty="0" smtClean="0"/>
              <a:t>et al.</a:t>
            </a:r>
            <a:r>
              <a:rPr lang="it-IT" i="1" dirty="0"/>
              <a:t>, Università di Torino , SELEX Galileo &amp; CAEN Collaboration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043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1175" y="349368"/>
            <a:ext cx="7561263" cy="368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The 2 MeV Proton </a:t>
            </a:r>
            <a:r>
              <a:rPr lang="en-GB" sz="28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Linac</a:t>
            </a: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Facility in Bern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83678" y="1050273"/>
            <a:ext cx="5348073" cy="57988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ct val="25000"/>
              </a:spcBef>
              <a:buNone/>
              <a:defRPr/>
            </a:pPr>
            <a:r>
              <a:rPr lang="en-GB" sz="1300" dirty="0" smtClean="0">
                <a:latin typeface="Verdana" charset="0"/>
              </a:rPr>
              <a:t>- We have </a:t>
            </a:r>
            <a:r>
              <a:rPr lang="en-GB" sz="1300" dirty="0" err="1" smtClean="0">
                <a:latin typeface="Verdana" charset="0"/>
              </a:rPr>
              <a:t>recommissioned</a:t>
            </a:r>
            <a:r>
              <a:rPr lang="en-GB" sz="1300" dirty="0" smtClean="0">
                <a:latin typeface="Verdana" charset="0"/>
              </a:rPr>
              <a:t> the </a:t>
            </a:r>
            <a:r>
              <a:rPr lang="en-GB" sz="1300" b="1" dirty="0" smtClean="0">
                <a:latin typeface="Verdana" charset="0"/>
              </a:rPr>
              <a:t>2 MeV</a:t>
            </a:r>
            <a:r>
              <a:rPr lang="en-GB" sz="1300" dirty="0" smtClean="0">
                <a:latin typeface="Verdana" charset="0"/>
              </a:rPr>
              <a:t> </a:t>
            </a:r>
            <a:r>
              <a:rPr lang="en-GB" sz="1300" b="1" dirty="0" smtClean="0">
                <a:latin typeface="Verdana" charset="0"/>
              </a:rPr>
              <a:t>RFQ </a:t>
            </a:r>
            <a:r>
              <a:rPr lang="en-GB" sz="1300" b="1" dirty="0" err="1" smtClean="0">
                <a:latin typeface="Verdana" charset="0"/>
              </a:rPr>
              <a:t>linac</a:t>
            </a:r>
            <a:r>
              <a:rPr lang="en-GB" sz="1300" dirty="0" smtClean="0">
                <a:latin typeface="Verdana" charset="0"/>
              </a:rPr>
              <a:t> used at L3 during LEP. It provides an intense </a:t>
            </a:r>
            <a:r>
              <a:rPr lang="en-GB" sz="1300" b="1" dirty="0" smtClean="0">
                <a:latin typeface="Verdana" charset="0"/>
              </a:rPr>
              <a:t>H</a:t>
            </a:r>
            <a:r>
              <a:rPr lang="en-GB" sz="1300" b="1" baseline="30000" dirty="0" smtClean="0">
                <a:latin typeface="Verdana" charset="0"/>
                <a:cs typeface="Arial" charset="0"/>
              </a:rPr>
              <a:t>−</a:t>
            </a:r>
            <a:r>
              <a:rPr lang="en-GB" sz="1300" b="1" dirty="0" smtClean="0">
                <a:latin typeface="Verdana" charset="0"/>
              </a:rPr>
              <a:t> ion beam</a:t>
            </a:r>
            <a:r>
              <a:rPr lang="en-GB" sz="1300" dirty="0" smtClean="0">
                <a:latin typeface="Verdana" charset="0"/>
              </a:rPr>
              <a:t>.</a:t>
            </a:r>
          </a:p>
          <a:p>
            <a:pPr>
              <a:lnSpc>
                <a:spcPct val="125000"/>
              </a:lnSpc>
              <a:spcBef>
                <a:spcPct val="25000"/>
              </a:spcBef>
              <a:buNone/>
              <a:defRPr/>
            </a:pPr>
            <a:r>
              <a:rPr lang="en-GB" sz="1300" dirty="0" smtClean="0">
                <a:latin typeface="Verdana" charset="0"/>
              </a:rPr>
              <a:t>- The primary physics goals are to enable the elemental analysis of given targets via </a:t>
            </a:r>
            <a:r>
              <a:rPr lang="en-GB" sz="1300" b="1" dirty="0" smtClean="0">
                <a:latin typeface="Verdana" charset="0"/>
              </a:rPr>
              <a:t>particle-induced gamma emission</a:t>
            </a:r>
            <a:r>
              <a:rPr lang="en-GB" sz="1300" dirty="0" smtClean="0">
                <a:latin typeface="Verdana" charset="0"/>
              </a:rPr>
              <a:t> (PIGE), and the </a:t>
            </a:r>
            <a:r>
              <a:rPr lang="en-GB" sz="1300" b="1" dirty="0" smtClean="0">
                <a:solidFill>
                  <a:srgbClr val="FF0000"/>
                </a:solidFill>
                <a:latin typeface="Verdana" charset="0"/>
              </a:rPr>
              <a:t>detection of potentially dangerous materials with high nitrogen </a:t>
            </a:r>
            <a:r>
              <a:rPr lang="en-GB" sz="1300" dirty="0" smtClean="0">
                <a:latin typeface="Verdana" charset="0"/>
              </a:rPr>
              <a:t>content using the </a:t>
            </a:r>
            <a:r>
              <a:rPr lang="en-GB" sz="1300" b="1" dirty="0" smtClean="0">
                <a:latin typeface="Verdana" charset="0"/>
              </a:rPr>
              <a:t>gamma-resonant nuclear absorption</a:t>
            </a:r>
            <a:r>
              <a:rPr lang="en-GB" sz="1300" dirty="0" smtClean="0">
                <a:latin typeface="Verdana" charset="0"/>
              </a:rPr>
              <a:t> (GRNA) technique for potential security applications (see figure above). </a:t>
            </a:r>
          </a:p>
          <a:p>
            <a:pPr>
              <a:lnSpc>
                <a:spcPct val="125000"/>
              </a:lnSpc>
              <a:spcBef>
                <a:spcPct val="25000"/>
              </a:spcBef>
              <a:buNone/>
              <a:defRPr/>
            </a:pPr>
            <a:r>
              <a:rPr lang="en-GB" sz="1300" dirty="0" smtClean="0">
                <a:latin typeface="Verdana" charset="0"/>
              </a:rPr>
              <a:t>- Following the RFQ accelerator, the high-energy beam transport (HEBT) consists of an </a:t>
            </a:r>
            <a:r>
              <a:rPr lang="en-GB" sz="1300" b="1" dirty="0" smtClean="0">
                <a:latin typeface="Verdana" charset="0"/>
              </a:rPr>
              <a:t>adjustable focusing system</a:t>
            </a:r>
            <a:r>
              <a:rPr lang="en-GB" sz="1300" dirty="0" smtClean="0">
                <a:latin typeface="Verdana" charset="0"/>
              </a:rPr>
              <a:t> with four </a:t>
            </a:r>
            <a:r>
              <a:rPr lang="en-GB" sz="1300" b="1" dirty="0" smtClean="0">
                <a:latin typeface="Verdana" charset="0"/>
              </a:rPr>
              <a:t>permanent magnet </a:t>
            </a:r>
            <a:r>
              <a:rPr lang="en-GB" sz="1300" b="1" dirty="0" err="1" smtClean="0">
                <a:latin typeface="Verdana" charset="0"/>
              </a:rPr>
              <a:t>quadrupoles</a:t>
            </a:r>
            <a:r>
              <a:rPr lang="en-GB" sz="1300" dirty="0" smtClean="0">
                <a:latin typeface="Verdana" charset="0"/>
              </a:rPr>
              <a:t> (PMQs) which reduce the transverse beam sizes to the order of millimetres (see centre figure). </a:t>
            </a:r>
          </a:p>
          <a:p>
            <a:pPr>
              <a:lnSpc>
                <a:spcPct val="125000"/>
              </a:lnSpc>
              <a:spcBef>
                <a:spcPct val="25000"/>
              </a:spcBef>
              <a:buNone/>
              <a:defRPr/>
            </a:pPr>
            <a:r>
              <a:rPr lang="en-GB" sz="1300" dirty="0" smtClean="0">
                <a:latin typeface="Verdana" charset="0"/>
              </a:rPr>
              <a:t>- The end of the beam line is easily exchangeable, two options are currently in use:</a:t>
            </a:r>
          </a:p>
          <a:p>
            <a:pPr>
              <a:lnSpc>
                <a:spcPct val="125000"/>
              </a:lnSpc>
              <a:spcBef>
                <a:spcPct val="25000"/>
              </a:spcBef>
              <a:buNone/>
              <a:defRPr/>
            </a:pPr>
            <a:r>
              <a:rPr lang="en-GB" sz="1300" dirty="0" smtClean="0">
                <a:latin typeface="Verdana" charset="0"/>
                <a:cs typeface="Arial" charset="0"/>
              </a:rPr>
              <a:t>→ </a:t>
            </a:r>
            <a:r>
              <a:rPr lang="en-GB" sz="1300" b="1" dirty="0" smtClean="0">
                <a:latin typeface="Verdana" charset="0"/>
              </a:rPr>
              <a:t>PIGE</a:t>
            </a:r>
            <a:r>
              <a:rPr lang="en-GB" sz="1300" dirty="0" smtClean="0">
                <a:latin typeface="Verdana" charset="0"/>
              </a:rPr>
              <a:t>: An extraction window with a 5 </a:t>
            </a:r>
            <a:r>
              <a:rPr lang="en-GB" sz="1300" dirty="0" smtClean="0">
                <a:latin typeface="Verdana" charset="0"/>
                <a:cs typeface="Arial" charset="0"/>
              </a:rPr>
              <a:t>µ</a:t>
            </a:r>
            <a:r>
              <a:rPr lang="en-GB" sz="1300" dirty="0" smtClean="0">
                <a:latin typeface="Verdana" charset="0"/>
              </a:rPr>
              <a:t>m stainless steel foil is used to strip the electrons and extract the beam to air. The resulting proton beam has a range of approx. 50 mm in air, corresponding to energies up to 1.5 MeV after extraction (see figure below). </a:t>
            </a:r>
          </a:p>
          <a:p>
            <a:pPr>
              <a:lnSpc>
                <a:spcPct val="125000"/>
              </a:lnSpc>
              <a:spcBef>
                <a:spcPct val="25000"/>
              </a:spcBef>
              <a:buNone/>
              <a:defRPr/>
            </a:pPr>
            <a:r>
              <a:rPr lang="en-GB" sz="1300" dirty="0" smtClean="0">
                <a:latin typeface="Verdana" charset="0"/>
                <a:cs typeface="Arial" charset="0"/>
              </a:rPr>
              <a:t>→ </a:t>
            </a:r>
            <a:r>
              <a:rPr lang="en-GB" sz="1300" b="1" dirty="0" smtClean="0">
                <a:latin typeface="Verdana" charset="0"/>
              </a:rPr>
              <a:t>GRNA</a:t>
            </a:r>
            <a:r>
              <a:rPr lang="en-GB" sz="1300" dirty="0" smtClean="0">
                <a:latin typeface="Verdana" charset="0"/>
              </a:rPr>
              <a:t>: A carbon-13 target in vacuum is used to create a 9.17 MeV gamma-source via the </a:t>
            </a:r>
            <a:r>
              <a:rPr lang="en-GB" sz="1300" baseline="30000" dirty="0" smtClean="0">
                <a:latin typeface="Verdana" charset="0"/>
              </a:rPr>
              <a:t>13</a:t>
            </a:r>
            <a:r>
              <a:rPr lang="en-GB" sz="1300" dirty="0" smtClean="0">
                <a:latin typeface="Verdana" charset="0"/>
              </a:rPr>
              <a:t>C(</a:t>
            </a:r>
            <a:r>
              <a:rPr lang="en-GB" sz="1300" dirty="0" err="1" smtClean="0">
                <a:latin typeface="Verdana" charset="0"/>
              </a:rPr>
              <a:t>p,</a:t>
            </a:r>
            <a:r>
              <a:rPr lang="en-GB" sz="1300" dirty="0" err="1" smtClean="0">
                <a:latin typeface="Verdana" charset="0"/>
                <a:cs typeface="Arial" charset="0"/>
              </a:rPr>
              <a:t>γ</a:t>
            </a:r>
            <a:r>
              <a:rPr lang="en-GB" sz="1300" dirty="0" smtClean="0">
                <a:latin typeface="Verdana" charset="0"/>
              </a:rPr>
              <a:t>)</a:t>
            </a:r>
            <a:r>
              <a:rPr lang="en-GB" sz="1300" baseline="30000" dirty="0" smtClean="0">
                <a:latin typeface="Verdana" charset="0"/>
              </a:rPr>
              <a:t>14</a:t>
            </a:r>
            <a:r>
              <a:rPr lang="en-GB" sz="1300" dirty="0" smtClean="0">
                <a:latin typeface="Verdana" charset="0"/>
              </a:rPr>
              <a:t>N reaction.</a:t>
            </a: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295763" y="4778085"/>
            <a:ext cx="3238500" cy="1593850"/>
            <a:chOff x="0" y="2886"/>
            <a:chExt cx="2040" cy="1004"/>
          </a:xfrm>
        </p:grpSpPr>
        <p:pic>
          <p:nvPicPr>
            <p:cNvPr id="7" name="Picture 4" descr="extr_5mu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17061" b="17323"/>
            <a:stretch>
              <a:fillRect/>
            </a:stretch>
          </p:blipFill>
          <p:spPr bwMode="auto">
            <a:xfrm>
              <a:off x="0" y="2886"/>
              <a:ext cx="2040" cy="1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31" y="3657"/>
              <a:ext cx="136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400" b="1">
                  <a:solidFill>
                    <a:srgbClr val="FFFF00"/>
                  </a:solidFill>
                  <a:cs typeface="+mn-cs"/>
                </a:rPr>
                <a:t>proton beam in air</a:t>
              </a:r>
            </a:p>
          </p:txBody>
        </p:sp>
      </p:grpSp>
      <p:pic>
        <p:nvPicPr>
          <p:cNvPr id="9" name="Picture 8" descr="focused_me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705" t="11412" r="8702" b="142"/>
          <a:stretch>
            <a:fillRect/>
          </a:stretch>
        </p:blipFill>
        <p:spPr bwMode="auto">
          <a:xfrm>
            <a:off x="298938" y="2896898"/>
            <a:ext cx="3238500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gr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938" y="1182865"/>
            <a:ext cx="32385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228619" y="706703"/>
            <a:ext cx="91914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600" i="1" dirty="0" smtClean="0"/>
              <a:t>M. Zeller, et al. Albert Einstein Center for </a:t>
            </a:r>
            <a:r>
              <a:rPr lang="it-IT" sz="1600" i="1" dirty="0" err="1" smtClean="0"/>
              <a:t>Fundamental</a:t>
            </a:r>
            <a:r>
              <a:rPr lang="it-IT" sz="1600" i="1" dirty="0" smtClean="0"/>
              <a:t> </a:t>
            </a:r>
            <a:r>
              <a:rPr lang="it-IT" sz="1600" i="1" dirty="0" err="1" smtClean="0"/>
              <a:t>Physics</a:t>
            </a:r>
            <a:r>
              <a:rPr lang="it-IT" sz="1600" i="1" dirty="0" smtClean="0"/>
              <a:t>, LHEP, </a:t>
            </a:r>
            <a:r>
              <a:rPr lang="it-IT" sz="1600" i="1" dirty="0" err="1" smtClean="0"/>
              <a:t>University</a:t>
            </a:r>
            <a:r>
              <a:rPr lang="it-IT" sz="1600" i="1" dirty="0" smtClean="0"/>
              <a:t> of Bern</a:t>
            </a:r>
            <a:endParaRPr lang="it-IT" sz="1600" i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961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JKawada\My Documents\My Pictures\Emulsi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907" y="152400"/>
            <a:ext cx="7644493" cy="4778795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724400"/>
            <a:ext cx="2143125" cy="160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8"/>
          <p:cNvSpPr txBox="1"/>
          <p:nvPr/>
        </p:nvSpPr>
        <p:spPr>
          <a:xfrm>
            <a:off x="6380130" y="6338500"/>
            <a:ext cx="2405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Emulsion scanning lab in Bern </a:t>
            </a:r>
            <a:r>
              <a:rPr lang="en-US" altLang="ja-JP" sz="1200" dirty="0"/>
              <a:t>U</a:t>
            </a:r>
            <a:r>
              <a:rPr lang="en-US" altLang="ja-JP" sz="1200" dirty="0" smtClean="0"/>
              <a:t>niv.</a:t>
            </a:r>
            <a:endParaRPr kumimoji="1" lang="ja-JP" altLang="en-US" sz="1200" dirty="0"/>
          </a:p>
        </p:txBody>
      </p:sp>
      <p:sp>
        <p:nvSpPr>
          <p:cNvPr id="9" name="コンテンツ プレースホルダー 10"/>
          <p:cNvSpPr>
            <a:spLocks noGrp="1"/>
          </p:cNvSpPr>
          <p:nvPr>
            <p:ph sz="quarter" idx="4294967295"/>
          </p:nvPr>
        </p:nvSpPr>
        <p:spPr>
          <a:xfrm>
            <a:off x="352426" y="1219200"/>
            <a:ext cx="8486774" cy="19050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kumimoji="1" lang="en-US" altLang="ja-JP" sz="9600" dirty="0" smtClean="0"/>
              <a:t>Nuclear emulsion is a 3D dimensional tracking detector, with sub micron </a:t>
            </a:r>
            <a:r>
              <a:rPr lang="en-US" altLang="ja-JP" sz="9600" dirty="0" smtClean="0"/>
              <a:t>position </a:t>
            </a:r>
            <a:r>
              <a:rPr kumimoji="1" lang="en-US" altLang="ja-JP" sz="9600" dirty="0" smtClean="0"/>
              <a:t>resolution.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9600" dirty="0" smtClean="0"/>
              <a:t>Very old detector, but recently high speed readout system were developed, emulsion has many applications in many fields now.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endParaRPr kumimoji="1" lang="ja-JP" altLang="en-US" sz="2400" dirty="0"/>
          </a:p>
        </p:txBody>
      </p:sp>
      <p:sp>
        <p:nvSpPr>
          <p:cNvPr id="10" name="テキスト ボックス 14"/>
          <p:cNvSpPr txBox="1"/>
          <p:nvPr/>
        </p:nvSpPr>
        <p:spPr>
          <a:xfrm rot="19999739">
            <a:off x="6471227" y="3260343"/>
            <a:ext cx="2709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Interaction of  carbon nuclei in emulsion</a:t>
            </a:r>
            <a:endParaRPr kumimoji="1" lang="ja-JP" altLang="en-US" sz="1200" dirty="0"/>
          </a:p>
        </p:txBody>
      </p:sp>
      <p:graphicFrame>
        <p:nvGraphicFramePr>
          <p:cNvPr id="11" name="表 1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5504980"/>
              </p:ext>
            </p:extLst>
          </p:nvPr>
        </p:nvGraphicFramePr>
        <p:xfrm>
          <a:off x="533400" y="3510280"/>
          <a:ext cx="5743339" cy="318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702"/>
                <a:gridCol w="3993637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Application</a:t>
                      </a:r>
                      <a:r>
                        <a:rPr kumimoji="1" lang="en-US" altLang="ja-JP" sz="2400" baseline="0" dirty="0" smtClean="0">
                          <a:solidFill>
                            <a:schemeClr val="tx1"/>
                          </a:solidFill>
                        </a:rPr>
                        <a:t> Examples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  <a:alpha val="7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  <a:alpha val="31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FFFF00"/>
                          </a:solidFill>
                        </a:rPr>
                        <a:t>Particle physics</a:t>
                      </a:r>
                      <a:endParaRPr kumimoji="1" lang="ja-JP" alt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OPERA(Neutrino Oscillation)</a:t>
                      </a:r>
                    </a:p>
                    <a:p>
                      <a:r>
                        <a:rPr kumimoji="1" lang="en-US" altLang="ja-JP" sz="1600" b="1" dirty="0" err="1" smtClean="0">
                          <a:solidFill>
                            <a:schemeClr val="tx1"/>
                          </a:solidFill>
                        </a:rPr>
                        <a:t>AEgIS</a:t>
                      </a:r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 (Anti-particle</a:t>
                      </a:r>
                      <a:r>
                        <a:rPr kumimoji="1" lang="en-US" altLang="ja-JP" sz="1600" b="1" baseline="0" dirty="0" smtClean="0">
                          <a:solidFill>
                            <a:schemeClr val="tx1"/>
                          </a:solidFill>
                        </a:rPr>
                        <a:t> gravity measurement)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  <a:alpha val="76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 smtClean="0">
                          <a:solidFill>
                            <a:srgbClr val="FFFF00"/>
                          </a:solidFill>
                        </a:rPr>
                        <a:t>Radiology</a:t>
                      </a:r>
                      <a:endParaRPr kumimoji="1" lang="ja-JP" altLang="en-US" sz="16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Beam monitor</a:t>
                      </a:r>
                      <a:r>
                        <a:rPr kumimoji="1" lang="en-US" altLang="ja-JP" sz="1600" b="1" baseline="0" dirty="0" smtClean="0">
                          <a:solidFill>
                            <a:schemeClr val="tx1"/>
                          </a:solidFill>
                        </a:rPr>
                        <a:t> in proton therapy</a:t>
                      </a:r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Neutron detection</a:t>
                      </a:r>
                    </a:p>
                  </a:txBody>
                  <a:tcPr>
                    <a:solidFill>
                      <a:schemeClr val="accent6">
                        <a:lumMod val="75000"/>
                        <a:alpha val="76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 smtClean="0">
                          <a:solidFill>
                            <a:srgbClr val="FFFF00"/>
                          </a:solidFill>
                        </a:rPr>
                        <a:t>Nuclear physics</a:t>
                      </a:r>
                      <a:endParaRPr kumimoji="1" lang="ja-JP" altLang="en-US" sz="16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Hyper Nuclei, Exotic</a:t>
                      </a:r>
                      <a:r>
                        <a:rPr kumimoji="1" lang="en-US" altLang="ja-JP" sz="1600" b="1" baseline="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 search</a:t>
                      </a:r>
                      <a:endParaRPr kumimoji="1" lang="ja-JP" altLang="en-US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  <a:alpha val="76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FFFF00"/>
                          </a:solidFill>
                        </a:rPr>
                        <a:t>Astronomy</a:t>
                      </a:r>
                      <a:endParaRPr kumimoji="1" lang="ja-JP" alt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Cosmic ray</a:t>
                      </a:r>
                      <a:r>
                        <a:rPr kumimoji="1" lang="en-US" altLang="ja-JP" sz="1600" b="1" baseline="0" dirty="0" smtClean="0">
                          <a:solidFill>
                            <a:schemeClr val="tx1"/>
                          </a:solidFill>
                        </a:rPr>
                        <a:t> (Electron, heavy nuclei, </a:t>
                      </a:r>
                      <a:r>
                        <a:rPr kumimoji="1" lang="en-US" altLang="ja-JP" sz="1600" b="1" baseline="0" dirty="0" err="1" smtClean="0">
                          <a:solidFill>
                            <a:schemeClr val="tx1"/>
                          </a:solidFill>
                        </a:rPr>
                        <a:t>etc</a:t>
                      </a:r>
                      <a:r>
                        <a:rPr kumimoji="1" lang="en-US" altLang="ja-JP" sz="1600" b="1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  <a:alpha val="76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FFFF00"/>
                          </a:solidFill>
                        </a:rPr>
                        <a:t>Geology</a:t>
                      </a:r>
                      <a:endParaRPr kumimoji="1" lang="ja-JP" alt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err="1" smtClean="0">
                          <a:solidFill>
                            <a:schemeClr val="tx1"/>
                          </a:solidFill>
                        </a:rPr>
                        <a:t>Muon</a:t>
                      </a:r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</a:rPr>
                        <a:t> radiography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  <a:alpha val="76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849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Advances in Nuclear Emulsion Detectors</a:t>
            </a:r>
            <a:endParaRPr lang="en-US" sz="2800" dirty="0"/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461341" y="852664"/>
            <a:ext cx="3587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1" dirty="0" err="1" smtClean="0"/>
              <a:t>J</a:t>
            </a:r>
            <a:r>
              <a:rPr lang="it-IT" i="1" dirty="0" smtClean="0"/>
              <a:t>. </a:t>
            </a:r>
            <a:r>
              <a:rPr lang="it-IT" i="1" dirty="0" err="1" smtClean="0"/>
              <a:t>Kawada</a:t>
            </a:r>
            <a:r>
              <a:rPr lang="it-IT" i="1" dirty="0" smtClean="0"/>
              <a:t>, et al. Bern </a:t>
            </a:r>
            <a:r>
              <a:rPr lang="it-IT" i="1" dirty="0" err="1" smtClean="0"/>
              <a:t>University</a:t>
            </a:r>
            <a:endParaRPr lang="it-IT" i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964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866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D55719"/>
                </a:solidFill>
                <a:ea typeface="Calibri"/>
                <a:cs typeface="Calibri"/>
              </a:rPr>
              <a:t>A </a:t>
            </a:r>
            <a:r>
              <a:rPr lang="en-US" sz="2800" dirty="0">
                <a:solidFill>
                  <a:srgbClr val="D55719"/>
                </a:solidFill>
                <a:ea typeface="Calibri"/>
                <a:cs typeface="Calibri"/>
              </a:rPr>
              <a:t>New Low Momentum Electrons Tertiary Test Beam Line at </a:t>
            </a:r>
            <a:r>
              <a:rPr lang="en-US" sz="2800" dirty="0" err="1" smtClean="0">
                <a:solidFill>
                  <a:srgbClr val="D55719"/>
                </a:solidFill>
                <a:ea typeface="Calibri"/>
                <a:cs typeface="Calibri"/>
              </a:rPr>
              <a:t>Fermilab</a:t>
            </a:r>
            <a:endParaRPr lang="en-US" sz="2800" dirty="0">
              <a:solidFill>
                <a:srgbClr val="D5571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3940"/>
            <a:ext cx="8229600" cy="4876800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dirty="0"/>
              <a:t>The present work describes the design and full simulation of a new low-energy </a:t>
            </a:r>
            <a:r>
              <a:rPr lang="en-US" dirty="0" smtClean="0"/>
              <a:t>beam and </a:t>
            </a:r>
            <a:r>
              <a:rPr lang="en-US" dirty="0"/>
              <a:t>tertiary </a:t>
            </a:r>
            <a:r>
              <a:rPr lang="en-US" dirty="0" err="1"/>
              <a:t>beamline</a:t>
            </a:r>
            <a:r>
              <a:rPr lang="en-US" dirty="0"/>
              <a:t> at Fermi National </a:t>
            </a:r>
            <a:r>
              <a:rPr lang="en-US" dirty="0" smtClean="0"/>
              <a:t>laboratory </a:t>
            </a:r>
          </a:p>
          <a:p>
            <a:pPr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work has been focused on </a:t>
            </a:r>
            <a:r>
              <a:rPr lang="en-US" dirty="0" smtClean="0"/>
              <a:t>the study </a:t>
            </a:r>
            <a:r>
              <a:rPr lang="en-US" dirty="0"/>
              <a:t>and simulation of all the feasible variations of the </a:t>
            </a:r>
            <a:r>
              <a:rPr lang="en-US" dirty="0" err="1"/>
              <a:t>beamline</a:t>
            </a:r>
            <a:r>
              <a:rPr lang="en-US" dirty="0"/>
              <a:t> taking </a:t>
            </a:r>
            <a:r>
              <a:rPr lang="en-US" dirty="0" smtClean="0"/>
              <a:t>into account </a:t>
            </a:r>
            <a:r>
              <a:rPr lang="en-US" dirty="0"/>
              <a:t>the characteristics of the existing high energy beam, the space </a:t>
            </a:r>
            <a:r>
              <a:rPr lang="en-US" dirty="0" smtClean="0"/>
              <a:t>constrains within </a:t>
            </a:r>
            <a:r>
              <a:rPr lang="en-US" dirty="0"/>
              <a:t>the experimental hall and the </a:t>
            </a:r>
            <a:r>
              <a:rPr lang="en-US" dirty="0" smtClean="0"/>
              <a:t>requirements </a:t>
            </a:r>
          </a:p>
          <a:p>
            <a:pPr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aim is to deliver a low </a:t>
            </a:r>
            <a:r>
              <a:rPr lang="en-US" dirty="0" smtClean="0"/>
              <a:t>energy electron </a:t>
            </a:r>
            <a:r>
              <a:rPr lang="en-US" dirty="0"/>
              <a:t>beam as a possible test beam for Mu2e experiment aside with the feature </a:t>
            </a:r>
            <a:r>
              <a:rPr lang="en-US" dirty="0" smtClean="0"/>
              <a:t>of switching </a:t>
            </a:r>
            <a:r>
              <a:rPr lang="en-US" dirty="0"/>
              <a:t>to other kind of low energy particles beams in order to test most of </a:t>
            </a:r>
            <a:r>
              <a:rPr lang="en-US" dirty="0" smtClean="0"/>
              <a:t>the background </a:t>
            </a:r>
            <a:r>
              <a:rPr lang="en-US" dirty="0"/>
              <a:t>radiation of the true </a:t>
            </a:r>
            <a:r>
              <a:rPr lang="en-US" dirty="0" smtClean="0"/>
              <a:t>experiment</a:t>
            </a:r>
          </a:p>
          <a:p>
            <a:pPr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/>
              <a:t>summary of the final design of </a:t>
            </a:r>
            <a:r>
              <a:rPr lang="en-US" dirty="0" smtClean="0"/>
              <a:t>the tertiary </a:t>
            </a:r>
            <a:r>
              <a:rPr lang="en-US" dirty="0" err="1"/>
              <a:t>beamline</a:t>
            </a:r>
            <a:r>
              <a:rPr lang="en-US" dirty="0"/>
              <a:t> is presented with the expected response of its elements based </a:t>
            </a:r>
            <a:r>
              <a:rPr lang="en-US" dirty="0" smtClean="0"/>
              <a:t>on complete Monte Carlo simulation</a:t>
            </a:r>
            <a:endParaRPr lang="en-US" dirty="0"/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658874" y="1238948"/>
            <a:ext cx="77309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1" dirty="0" smtClean="0"/>
              <a:t>G. M. </a:t>
            </a:r>
            <a:r>
              <a:rPr lang="it-IT" i="1" dirty="0" err="1" smtClean="0"/>
              <a:t>Piacentinoi</a:t>
            </a:r>
            <a:r>
              <a:rPr lang="it-IT" i="1" dirty="0" smtClean="0"/>
              <a:t>, et al. INFN Lecce, </a:t>
            </a:r>
            <a:r>
              <a:rPr lang="it-IT" i="1" dirty="0" err="1" smtClean="0"/>
              <a:t>Fermilab</a:t>
            </a:r>
            <a:r>
              <a:rPr lang="it-IT" i="1" dirty="0" smtClean="0"/>
              <a:t>, and Università G. Marconi</a:t>
            </a:r>
            <a:endParaRPr lang="it-IT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6212582"/>
            <a:ext cx="202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Poster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403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90" y="58600"/>
            <a:ext cx="9056462" cy="990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D55719"/>
                </a:solidFill>
                <a:ea typeface="Calibri"/>
                <a:cs typeface="Calibri"/>
              </a:rPr>
              <a:t>UA9</a:t>
            </a:r>
            <a:r>
              <a:rPr lang="en-US" sz="2800" dirty="0">
                <a:solidFill>
                  <a:srgbClr val="D55719"/>
                </a:solidFill>
                <a:ea typeface="Calibri"/>
                <a:cs typeface="Calibri"/>
              </a:rPr>
              <a:t>, an Experiment to Study  Accelerator Crystal Collimation</a:t>
            </a:r>
            <a:endParaRPr lang="en-US" sz="2800" dirty="0">
              <a:solidFill>
                <a:srgbClr val="D5571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657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UA9 experimental equipment was installed in the CERN-SPS in March ’09 with the aim of investigating crystal assisted collimation in coasting mode.</a:t>
            </a:r>
          </a:p>
          <a:p>
            <a:r>
              <a:rPr lang="en-US" dirty="0" smtClean="0"/>
              <a:t> Based on silicon bent crystals acting as primary collimators mounted inside two vacuum vessels. A movable 60 cm long block of tungsten located downstream with ~90 degrees phase advance intercepts the deflected beam.</a:t>
            </a:r>
          </a:p>
          <a:p>
            <a:r>
              <a:rPr lang="en-US" dirty="0" err="1" smtClean="0"/>
              <a:t>Scintillators</a:t>
            </a:r>
            <a:r>
              <a:rPr lang="en-US" dirty="0" smtClean="0"/>
              <a:t>, Gas Electron Multiplier chambers and other beam loss monitors measure nuclear loss rates induced by the interaction of the beam halo in the crystal. </a:t>
            </a:r>
          </a:p>
          <a:p>
            <a:r>
              <a:rPr lang="en-US" dirty="0" smtClean="0"/>
              <a:t>Two Roman pots installed in the path of the deflected particles are equipped with a </a:t>
            </a:r>
            <a:r>
              <a:rPr lang="en-US" dirty="0" err="1" smtClean="0"/>
              <a:t>Medipix</a:t>
            </a:r>
            <a:r>
              <a:rPr lang="en-US" dirty="0" smtClean="0"/>
              <a:t> detector to reconstruct the transverse distribution of the impinging beam. </a:t>
            </a:r>
          </a:p>
          <a:p>
            <a:r>
              <a:rPr lang="en-US" dirty="0" smtClean="0"/>
              <a:t>The UA9 takes advantage of an LHC-collimator prototype installed close to the first Roman pot to help in setting the beam conditions and to analyze the efficiency to deflect the beam. </a:t>
            </a:r>
          </a:p>
          <a:p>
            <a:r>
              <a:rPr lang="en-US" dirty="0" smtClean="0"/>
              <a:t>The hardware installed to study the crystal collimation during the various data taking periods in 2009-2011 and the challenges  for the upgrade of the system to study crystal collimation on the LHC will be described.</a:t>
            </a:r>
            <a:endParaRPr lang="en-US" dirty="0"/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2201974" y="847238"/>
            <a:ext cx="4489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1" dirty="0" err="1" smtClean="0"/>
              <a:t>W</a:t>
            </a:r>
            <a:r>
              <a:rPr lang="it-IT" i="1" dirty="0" smtClean="0"/>
              <a:t>. Scandale, et al. </a:t>
            </a:r>
            <a:r>
              <a:rPr lang="it-IT" dirty="0" smtClean="0"/>
              <a:t>INFN –Roma 1 / INAF</a:t>
            </a:r>
            <a:endParaRPr lang="it-IT" i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658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7865"/>
            <a:ext cx="9144000" cy="9906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D55719"/>
                </a:solidFill>
                <a:ea typeface="Calibri"/>
                <a:cs typeface="Calibri"/>
              </a:rPr>
              <a:t>A </a:t>
            </a:r>
            <a:r>
              <a:rPr lang="en-US" sz="2400" dirty="0">
                <a:solidFill>
                  <a:srgbClr val="D55719"/>
                </a:solidFill>
                <a:ea typeface="Calibri"/>
                <a:cs typeface="Calibri"/>
              </a:rPr>
              <a:t>MAPS Vertex Detector for the Measurement of the Double Differential Cross Section of Ions on Different Targets in the FIRST Experiment</a:t>
            </a:r>
            <a:endParaRPr lang="en-US" sz="2400" dirty="0">
              <a:solidFill>
                <a:srgbClr val="D5571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</a:t>
            </a:r>
            <a:r>
              <a:rPr lang="en-US" b="1" dirty="0"/>
              <a:t>FIRST </a:t>
            </a:r>
            <a:r>
              <a:rPr lang="en-US" dirty="0"/>
              <a:t>(</a:t>
            </a:r>
            <a:r>
              <a:rPr lang="en-US" b="1" dirty="0"/>
              <a:t>F</a:t>
            </a:r>
            <a:r>
              <a:rPr lang="en-US" dirty="0"/>
              <a:t>ragmentation of </a:t>
            </a:r>
            <a:r>
              <a:rPr lang="en-US" b="1" dirty="0"/>
              <a:t>Ions</a:t>
            </a:r>
            <a:r>
              <a:rPr lang="en-US" dirty="0"/>
              <a:t> </a:t>
            </a:r>
            <a:r>
              <a:rPr lang="en-US" b="1" dirty="0"/>
              <a:t>R</a:t>
            </a:r>
            <a:r>
              <a:rPr lang="en-US" dirty="0"/>
              <a:t>elevant for </a:t>
            </a:r>
            <a:r>
              <a:rPr lang="en-US" b="1" dirty="0"/>
              <a:t>S</a:t>
            </a:r>
            <a:r>
              <a:rPr lang="en-US" dirty="0"/>
              <a:t>pace and </a:t>
            </a:r>
            <a:r>
              <a:rPr lang="en-US" b="1" dirty="0"/>
              <a:t>T</a:t>
            </a:r>
            <a:r>
              <a:rPr lang="en-US" dirty="0"/>
              <a:t>herapy) experiment at </a:t>
            </a:r>
            <a:r>
              <a:rPr lang="en-US" dirty="0" smtClean="0"/>
              <a:t>GSI has </a:t>
            </a:r>
            <a:r>
              <a:rPr lang="en-US" dirty="0"/>
              <a:t>been built to study carbon fragmentation, measuring </a:t>
            </a:r>
            <a:r>
              <a:rPr lang="en-US" baseline="30000" dirty="0"/>
              <a:t>12</a:t>
            </a:r>
            <a:r>
              <a:rPr lang="en-US" dirty="0"/>
              <a:t>C double differential </a:t>
            </a:r>
            <a:r>
              <a:rPr lang="en-US" dirty="0" smtClean="0"/>
              <a:t>cross sections </a:t>
            </a:r>
            <a:r>
              <a:rPr lang="en-US" dirty="0"/>
              <a:t>for beam energies between 100 and 1000 MeV/u with an experimental setup </a:t>
            </a:r>
            <a:r>
              <a:rPr lang="en-US" dirty="0" smtClean="0"/>
              <a:t>that integrates </a:t>
            </a:r>
            <a:r>
              <a:rPr lang="en-US" dirty="0"/>
              <a:t>newly designed detectors in an existing setup at </a:t>
            </a:r>
            <a:r>
              <a:rPr lang="en-US" dirty="0" smtClean="0"/>
              <a:t>GSI laboratory (</a:t>
            </a:r>
            <a:r>
              <a:rPr lang="en-US" dirty="0"/>
              <a:t>Darmstadt).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the interaction region a key role is played by the </a:t>
            </a:r>
            <a:r>
              <a:rPr lang="en-US" dirty="0" smtClean="0"/>
              <a:t>Vertex detector </a:t>
            </a:r>
            <a:r>
              <a:rPr lang="en-US" dirty="0"/>
              <a:t>made of four </a:t>
            </a:r>
            <a:r>
              <a:rPr lang="en-US" dirty="0" smtClean="0"/>
              <a:t>layers </a:t>
            </a:r>
            <a:r>
              <a:rPr lang="en-US" dirty="0"/>
              <a:t>of M26 pixel sensors </a:t>
            </a:r>
            <a:r>
              <a:rPr lang="en-US" b="1" dirty="0"/>
              <a:t>MAPS </a:t>
            </a:r>
            <a:r>
              <a:rPr lang="en-US" dirty="0"/>
              <a:t>type (</a:t>
            </a:r>
            <a:r>
              <a:rPr lang="en-US" b="1" dirty="0" err="1"/>
              <a:t>M</a:t>
            </a:r>
            <a:r>
              <a:rPr lang="en-US" dirty="0" err="1"/>
              <a:t>onolithich</a:t>
            </a:r>
            <a:r>
              <a:rPr lang="en-US" dirty="0"/>
              <a:t> </a:t>
            </a:r>
            <a:r>
              <a:rPr lang="en-US" b="1" dirty="0"/>
              <a:t>A</a:t>
            </a:r>
            <a:r>
              <a:rPr lang="en-US" dirty="0"/>
              <a:t>ctive </a:t>
            </a:r>
            <a:r>
              <a:rPr lang="en-US" b="1" dirty="0" smtClean="0"/>
              <a:t>P</a:t>
            </a:r>
            <a:r>
              <a:rPr lang="en-US" dirty="0" smtClean="0"/>
              <a:t>ixel </a:t>
            </a:r>
            <a:r>
              <a:rPr lang="en-US" b="1" dirty="0" smtClean="0"/>
              <a:t>S</a:t>
            </a:r>
            <a:r>
              <a:rPr lang="en-US" dirty="0" smtClean="0"/>
              <a:t>ensor</a:t>
            </a:r>
            <a:r>
              <a:rPr lang="en-US" dirty="0"/>
              <a:t>), provided by the IN2P3 Strasbourg group, spaced 3mm and thinned down to </a:t>
            </a:r>
            <a:r>
              <a:rPr lang="en-US" dirty="0" smtClean="0"/>
              <a:t>50 micrometers </a:t>
            </a:r>
            <a:r>
              <a:rPr lang="en-US" dirty="0"/>
              <a:t>thickness to minimize secondary fragmentation. </a:t>
            </a:r>
            <a:endParaRPr lang="en-US" dirty="0" smtClean="0"/>
          </a:p>
          <a:p>
            <a:r>
              <a:rPr lang="en-US" dirty="0" smtClean="0"/>
              <a:t>Each </a:t>
            </a:r>
            <a:r>
              <a:rPr lang="en-US" dirty="0"/>
              <a:t>layer covers an </a:t>
            </a:r>
            <a:r>
              <a:rPr lang="en-US" dirty="0" smtClean="0"/>
              <a:t>area of </a:t>
            </a:r>
            <a:r>
              <a:rPr lang="en-US" dirty="0"/>
              <a:t>2 x 2 </a:t>
            </a:r>
            <a:r>
              <a:rPr lang="en-US" dirty="0" smtClean="0"/>
              <a:t>cm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with an overall angular coverage of </a:t>
            </a:r>
            <a:r>
              <a:rPr lang="en-US" dirty="0" smtClean="0"/>
              <a:t>+/-</a:t>
            </a:r>
            <a:r>
              <a:rPr lang="en-US" dirty="0"/>
              <a:t>40 degrees and the </a:t>
            </a:r>
            <a:r>
              <a:rPr lang="en-US" dirty="0" smtClean="0"/>
              <a:t>18.6 micrometers </a:t>
            </a:r>
            <a:r>
              <a:rPr lang="en-US" dirty="0"/>
              <a:t>pitch of the sensor allows a final tracking resolution of about </a:t>
            </a:r>
            <a:r>
              <a:rPr lang="en-US" dirty="0" smtClean="0"/>
              <a:t>5 micrometers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mechanical structure of the detector, the newly built </a:t>
            </a:r>
            <a:r>
              <a:rPr lang="en-US" dirty="0" smtClean="0"/>
              <a:t>data acquisition </a:t>
            </a:r>
            <a:r>
              <a:rPr lang="en-US" dirty="0"/>
              <a:t>system and a</a:t>
            </a:r>
            <a:r>
              <a:rPr lang="en-US" dirty="0" smtClean="0"/>
              <a:t> outline of </a:t>
            </a:r>
            <a:r>
              <a:rPr lang="en-US" dirty="0"/>
              <a:t>the reconstruction software with the </a:t>
            </a:r>
            <a:r>
              <a:rPr lang="en-US" dirty="0" smtClean="0"/>
              <a:t>preliminary results </a:t>
            </a:r>
            <a:r>
              <a:rPr lang="en-US" dirty="0"/>
              <a:t>of the last August data taking will be presented.</a:t>
            </a: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2807321" y="1230868"/>
            <a:ext cx="32022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1" dirty="0" smtClean="0"/>
              <a:t>E. Spiriti, et al. INFN – Roma</a:t>
            </a:r>
            <a:endParaRPr lang="it-IT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6212582"/>
            <a:ext cx="202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Poster*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17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Summary of Applications of Particle Physics Technology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589399" cy="373437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5 posters on clinical or pre-clinical applications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1 poster on plant biology application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3 posters on geophysical applications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2 posters on material analysis (homeland security)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4 posters on general technology development </a:t>
            </a:r>
            <a:r>
              <a:rPr lang="en-US" dirty="0" err="1" smtClean="0"/>
              <a:t>w</a:t>
            </a:r>
            <a:r>
              <a:rPr lang="en-US" dirty="0" smtClean="0"/>
              <a:t>/ multiple applications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50" y="89249"/>
            <a:ext cx="9076650" cy="117121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Development of Multi-Gap RPC for Medical Imaging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1241222"/>
            <a:ext cx="4165736" cy="2523712"/>
            <a:chOff x="-472207" y="491356"/>
            <a:chExt cx="5209338" cy="3495076"/>
          </a:xfrm>
        </p:grpSpPr>
        <p:pic>
          <p:nvPicPr>
            <p:cNvPr id="5" name="Picture 4" descr="bakelite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9844" y="491356"/>
              <a:ext cx="4522788" cy="314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-472207" y="3474946"/>
              <a:ext cx="5209338" cy="511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Timing spectrum 4-gap B</a:t>
              </a:r>
              <a:r>
                <a:rPr lang="en-US" sz="1800" dirty="0" smtClean="0"/>
                <a:t>akelite </a:t>
              </a:r>
              <a:r>
                <a:rPr lang="en-US" sz="1800" dirty="0"/>
                <a:t>MRPC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04587" y="1202736"/>
            <a:ext cx="4141979" cy="2783846"/>
            <a:chOff x="4673391" y="481353"/>
            <a:chExt cx="5378044" cy="4355797"/>
          </a:xfrm>
        </p:grpSpPr>
        <p:pic>
          <p:nvPicPr>
            <p:cNvPr id="4" name="Picture 5" descr="glass.gif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124" y="481353"/>
              <a:ext cx="4764239" cy="3644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673391" y="3921517"/>
              <a:ext cx="5378044" cy="915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Timing spectrum 6-gap glass MRPC</a:t>
              </a:r>
            </a:p>
          </p:txBody>
        </p:sp>
      </p:grp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14314" y="3787775"/>
            <a:ext cx="861819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Clr>
                <a:srgbClr val="C00000"/>
              </a:buClr>
              <a:buFont typeface="Wingdings" charset="0"/>
              <a:buChar char="Ø"/>
            </a:pPr>
            <a:r>
              <a:rPr lang="en-US" sz="1600" dirty="0">
                <a:solidFill>
                  <a:srgbClr val="008000"/>
                </a:solidFill>
                <a:latin typeface="Georgia" charset="0"/>
              </a:rPr>
              <a:t>MRPCs</a:t>
            </a:r>
            <a:r>
              <a:rPr lang="en-US" sz="1600" dirty="0">
                <a:solidFill>
                  <a:schemeClr val="tx1"/>
                </a:solidFill>
                <a:latin typeface="Georgia" charset="0"/>
              </a:rPr>
              <a:t> are suitable candidates for </a:t>
            </a:r>
            <a:r>
              <a:rPr lang="en-US" sz="1600" dirty="0">
                <a:solidFill>
                  <a:srgbClr val="008000"/>
                </a:solidFill>
                <a:latin typeface="Georgia" charset="0"/>
              </a:rPr>
              <a:t>PET imaging </a:t>
            </a:r>
            <a:r>
              <a:rPr lang="en-US" sz="1600" dirty="0">
                <a:solidFill>
                  <a:schemeClr val="tx1"/>
                </a:solidFill>
                <a:latin typeface="Georgia" charset="0"/>
              </a:rPr>
              <a:t>requiring good time and position resolution.</a:t>
            </a:r>
          </a:p>
          <a:p>
            <a:pPr algn="just" eaLnBrk="1" hangingPunct="1">
              <a:buClr>
                <a:srgbClr val="C00000"/>
              </a:buClr>
              <a:buFont typeface="Wingdings" charset="0"/>
              <a:buChar char="Ø"/>
            </a:pPr>
            <a:r>
              <a:rPr lang="en-US" sz="1600" dirty="0">
                <a:solidFill>
                  <a:schemeClr val="tx1"/>
                </a:solidFill>
                <a:latin typeface="Georgia" charset="0"/>
              </a:rPr>
              <a:t>One prototype </a:t>
            </a:r>
            <a:r>
              <a:rPr lang="en-US" sz="1600" dirty="0" err="1">
                <a:solidFill>
                  <a:schemeClr val="tx1"/>
                </a:solidFill>
                <a:latin typeface="Georgia" charset="0"/>
              </a:rPr>
              <a:t>bakelite</a:t>
            </a:r>
            <a:r>
              <a:rPr lang="en-US" sz="1600" dirty="0">
                <a:solidFill>
                  <a:schemeClr val="tx1"/>
                </a:solidFill>
                <a:latin typeface="Georgia" charset="0"/>
              </a:rPr>
              <a:t> MRPC was build with 0.6 mm × 4 gas gap and one prototype glass MRPC was build with 0.2 mm × 6 gas gap.</a:t>
            </a:r>
          </a:p>
          <a:p>
            <a:pPr algn="just" eaLnBrk="1" hangingPunct="1">
              <a:buClr>
                <a:srgbClr val="C00000"/>
              </a:buClr>
              <a:buFont typeface="Wingdings" charset="0"/>
              <a:buChar char="Ø"/>
            </a:pPr>
            <a:r>
              <a:rPr lang="en-US" sz="1600" dirty="0">
                <a:solidFill>
                  <a:schemeClr val="tx1"/>
                </a:solidFill>
                <a:latin typeface="Georgia" charset="0"/>
              </a:rPr>
              <a:t>Time resolution of the MRPCs are measured using a Time to Digital Converter (TDC) (Start signal: from scintillator; stop signal: from MRPC)</a:t>
            </a:r>
          </a:p>
          <a:p>
            <a:pPr algn="just" eaLnBrk="1" hangingPunct="1">
              <a:buClr>
                <a:srgbClr val="C00000"/>
              </a:buClr>
              <a:buFont typeface="Wingdings" charset="0"/>
              <a:buChar char="Ø"/>
            </a:pPr>
            <a:r>
              <a:rPr lang="en-US" sz="1600" dirty="0">
                <a:solidFill>
                  <a:schemeClr val="tx1"/>
                </a:solidFill>
                <a:latin typeface="Georgia" charset="0"/>
              </a:rPr>
              <a:t>Streamer mode operation of the </a:t>
            </a:r>
            <a:r>
              <a:rPr lang="en-US" sz="1600" dirty="0" err="1">
                <a:solidFill>
                  <a:schemeClr val="tx1"/>
                </a:solidFill>
                <a:latin typeface="Georgia" charset="0"/>
              </a:rPr>
              <a:t>bakelite</a:t>
            </a:r>
            <a:r>
              <a:rPr lang="en-US" sz="1600" dirty="0">
                <a:solidFill>
                  <a:schemeClr val="tx1"/>
                </a:solidFill>
                <a:latin typeface="Georgia" charset="0"/>
              </a:rPr>
              <a:t> MRPC gives time resolution (</a:t>
            </a:r>
            <a:r>
              <a:rPr lang="el-GR" sz="1600" dirty="0">
                <a:solidFill>
                  <a:schemeClr val="tx1"/>
                </a:solidFill>
                <a:latin typeface="Georgia" charset="0"/>
              </a:rPr>
              <a:t>σ</a:t>
            </a:r>
            <a:r>
              <a:rPr lang="en-US" sz="1600" dirty="0">
                <a:solidFill>
                  <a:schemeClr val="tx1"/>
                </a:solidFill>
                <a:latin typeface="Georgia" charset="0"/>
              </a:rPr>
              <a:t>) ~ 900 </a:t>
            </a:r>
            <a:r>
              <a:rPr lang="en-US" sz="1600" dirty="0" err="1">
                <a:solidFill>
                  <a:schemeClr val="tx1"/>
                </a:solidFill>
                <a:latin typeface="Georgia" charset="0"/>
              </a:rPr>
              <a:t>ps</a:t>
            </a:r>
            <a:endParaRPr lang="en-US" sz="1600" dirty="0">
              <a:solidFill>
                <a:schemeClr val="tx1"/>
              </a:solidFill>
              <a:latin typeface="Georgia" charset="0"/>
            </a:endParaRPr>
          </a:p>
          <a:p>
            <a:pPr algn="just" eaLnBrk="1" hangingPunct="1">
              <a:buClr>
                <a:srgbClr val="C00000"/>
              </a:buClr>
              <a:buFont typeface="Wingdings" charset="0"/>
              <a:buChar char="Ø"/>
            </a:pPr>
            <a:r>
              <a:rPr lang="en-US" sz="1600" dirty="0">
                <a:solidFill>
                  <a:schemeClr val="tx1"/>
                </a:solidFill>
                <a:latin typeface="Georgia" charset="0"/>
              </a:rPr>
              <a:t>In the avalanche mode operation of the glass MRPC a time resolution (</a:t>
            </a:r>
            <a:r>
              <a:rPr lang="el-GR" sz="1600" dirty="0">
                <a:solidFill>
                  <a:schemeClr val="tx1"/>
                </a:solidFill>
                <a:latin typeface="Georgia" charset="0"/>
              </a:rPr>
              <a:t>σ</a:t>
            </a:r>
            <a:r>
              <a:rPr lang="en-US" sz="1600" dirty="0">
                <a:solidFill>
                  <a:schemeClr val="tx1"/>
                </a:solidFill>
                <a:latin typeface="Georgia" charset="0"/>
              </a:rPr>
              <a:t>) ~ 440 </a:t>
            </a:r>
            <a:r>
              <a:rPr lang="en-US" sz="1600" dirty="0" err="1">
                <a:solidFill>
                  <a:schemeClr val="tx1"/>
                </a:solidFill>
                <a:latin typeface="Georgia" charset="0"/>
              </a:rPr>
              <a:t>ps</a:t>
            </a:r>
            <a:r>
              <a:rPr lang="en-US" sz="1600" dirty="0">
                <a:solidFill>
                  <a:schemeClr val="tx1"/>
                </a:solidFill>
                <a:latin typeface="Georgia" charset="0"/>
              </a:rPr>
              <a:t> has been obtained.</a:t>
            </a:r>
          </a:p>
          <a:p>
            <a:pPr algn="just" eaLnBrk="1" hangingPunct="1">
              <a:buClr>
                <a:srgbClr val="C00000"/>
              </a:buClr>
              <a:buFont typeface="Wingdings" charset="0"/>
              <a:buChar char="Ø"/>
            </a:pPr>
            <a:r>
              <a:rPr lang="en-US" sz="1600" dirty="0">
                <a:solidFill>
                  <a:schemeClr val="tx1"/>
                </a:solidFill>
                <a:latin typeface="Georgia" charset="0"/>
              </a:rPr>
              <a:t>Simulation to </a:t>
            </a:r>
            <a:r>
              <a:rPr lang="en-US" sz="1600" dirty="0" err="1">
                <a:solidFill>
                  <a:schemeClr val="tx1"/>
                </a:solidFill>
                <a:latin typeface="Georgia" charset="0"/>
              </a:rPr>
              <a:t>optimise</a:t>
            </a:r>
            <a:r>
              <a:rPr lang="en-US" sz="1600" dirty="0">
                <a:solidFill>
                  <a:schemeClr val="tx1"/>
                </a:solidFill>
                <a:latin typeface="Georgia" charset="0"/>
              </a:rPr>
              <a:t> the number of gaps and width of individual gap is in progress</a:t>
            </a:r>
            <a:r>
              <a:rPr lang="en-US" sz="1800" dirty="0">
                <a:solidFill>
                  <a:schemeClr val="tx1"/>
                </a:solidFill>
                <a:latin typeface="Georgia" charset="0"/>
              </a:rPr>
              <a:t>.</a:t>
            </a: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2581814" y="891132"/>
            <a:ext cx="36127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1" dirty="0" smtClean="0"/>
              <a:t>S. </a:t>
            </a:r>
            <a:r>
              <a:rPr lang="it-IT" i="1" dirty="0" err="1" smtClean="0"/>
              <a:t>Biswas</a:t>
            </a:r>
            <a:r>
              <a:rPr lang="it-IT" i="1" dirty="0" smtClean="0"/>
              <a:t>, et al. GSI - Darmstadt </a:t>
            </a:r>
            <a:endParaRPr lang="it-IT" i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50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7459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2480" y="4523224"/>
            <a:ext cx="1566720" cy="2304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5760" y="4523224"/>
            <a:ext cx="1474560" cy="2304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" y="913056"/>
            <a:ext cx="3119040" cy="17368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13920" y="2737729"/>
            <a:ext cx="3169440" cy="37472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Pixel identification efficiency especially at the peripheral area of a detector module can be enhanced by using ultra-transmitting glasses inserted between the scintillating crystal matrix and the photomultiplier.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en-US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Three UT glasses of 0.7, 1.0, and 1.35 mm thickness have been tested in comparison to direct coupling.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en-US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623201" y="6432712"/>
            <a:ext cx="7272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FFFFFF"/>
                </a:solidFill>
                <a:ea typeface="Droid Sans Fallback" charset="0"/>
                <a:cs typeface="Droid Sans Fallback" charset="0"/>
              </a:rPr>
              <a:t>no UT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972480" y="6416871"/>
            <a:ext cx="1304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FFFFFF"/>
                </a:solidFill>
                <a:ea typeface="Droid Sans Fallback" charset="0"/>
                <a:cs typeface="Droid Sans Fallback" charset="0"/>
              </a:rPr>
              <a:t>1.35 mm UT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7050240" y="7216599"/>
            <a:ext cx="7272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FFFFFF"/>
                </a:solidFill>
                <a:ea typeface="Droid Sans Fallback" charset="0"/>
                <a:cs typeface="Droid Sans Fallback" charset="0"/>
              </a:rPr>
              <a:t>no UT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063680" y="1505313"/>
            <a:ext cx="1991521" cy="22891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Pixels geometrically within the inactive area can be recovered by inserting UT glasses.</a:t>
            </a: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55201" y="1616403"/>
            <a:ext cx="2996640" cy="29033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4063680" y="995145"/>
            <a:ext cx="1440" cy="5557543"/>
          </a:xfrm>
          <a:prstGeom prst="line">
            <a:avLst/>
          </a:prstGeom>
          <a:noFill/>
          <a:ln w="36720">
            <a:solidFill>
              <a:srgbClr val="80808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216080" y="815025"/>
            <a:ext cx="4646646" cy="6212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i="1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K. Straub, et al. University of Pisa- INFN</a:t>
            </a:r>
            <a:endParaRPr lang="en-US" i="1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0635" y="1362134"/>
            <a:ext cx="8677706" cy="49723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81" y="17380"/>
            <a:ext cx="8678560" cy="99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High Resolution Detectors Based on Continuous Crystals and </a:t>
            </a:r>
            <a:r>
              <a:rPr lang="en-US" sz="2800" dirty="0" err="1" smtClean="0"/>
              <a:t>SiPMs</a:t>
            </a:r>
            <a:r>
              <a:rPr lang="en-US" sz="2800" dirty="0" smtClean="0"/>
              <a:t> for Small Animal PET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19" y="1406736"/>
            <a:ext cx="8267213" cy="2932136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Continuous crystals can provide </a:t>
            </a:r>
            <a:r>
              <a:rPr lang="en-US" sz="1800" b="1" dirty="0" smtClean="0"/>
              <a:t>high resolution and efficiency </a:t>
            </a:r>
            <a:r>
              <a:rPr lang="en-US" sz="1800" dirty="0" smtClean="0"/>
              <a:t>in PET scanners. 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An </a:t>
            </a:r>
            <a:r>
              <a:rPr lang="en-US" sz="1800" b="1" dirty="0" smtClean="0"/>
              <a:t>accurate determination of the interaction position </a:t>
            </a:r>
            <a:r>
              <a:rPr lang="en-US" sz="1800" dirty="0" smtClean="0"/>
              <a:t>is essential. A method is applied which provides (</a:t>
            </a:r>
            <a:r>
              <a:rPr lang="en-US" sz="1800" dirty="0" err="1" smtClean="0"/>
              <a:t>x,y</a:t>
            </a:r>
            <a:r>
              <a:rPr lang="en-US" sz="1800" dirty="0" smtClean="0"/>
              <a:t>) and also </a:t>
            </a:r>
            <a:r>
              <a:rPr lang="en-US" sz="1800" dirty="0" err="1" smtClean="0"/>
              <a:t>z</a:t>
            </a:r>
            <a:r>
              <a:rPr lang="en-US" sz="1800" dirty="0" smtClean="0"/>
              <a:t> coordinate to reduce the parallax error. 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The detectors are tested in a </a:t>
            </a:r>
            <a:r>
              <a:rPr lang="en-US" sz="1800" b="1" dirty="0" smtClean="0"/>
              <a:t>PET prototype, </a:t>
            </a:r>
            <a:r>
              <a:rPr lang="en-US" sz="1800" dirty="0" smtClean="0"/>
              <a:t>achieving </a:t>
            </a:r>
            <a:r>
              <a:rPr lang="en-US" sz="1800" b="1" dirty="0" smtClean="0"/>
              <a:t>sub- millimeter resolution. </a:t>
            </a:r>
            <a:endParaRPr lang="en-US" sz="1800" dirty="0" smtClean="0"/>
          </a:p>
          <a:p>
            <a:pPr>
              <a:buNone/>
            </a:pPr>
            <a:r>
              <a:rPr lang="en-US" sz="1800" b="1" dirty="0" smtClean="0"/>
              <a:t> </a:t>
            </a:r>
            <a:endParaRPr lang="en-US" sz="1800" dirty="0" smtClean="0"/>
          </a:p>
          <a:p>
            <a:endParaRPr lang="en-US" sz="1800" dirty="0" smtClean="0"/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4465839" y="944944"/>
            <a:ext cx="44725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1" dirty="0" smtClean="0"/>
              <a:t>G. </a:t>
            </a:r>
            <a:r>
              <a:rPr lang="it-IT" i="1" dirty="0" err="1" smtClean="0"/>
              <a:t>Liosa</a:t>
            </a:r>
            <a:r>
              <a:rPr lang="it-IT" i="1" dirty="0" smtClean="0"/>
              <a:t>, et al. </a:t>
            </a:r>
            <a:r>
              <a:rPr lang="it-IT" dirty="0" smtClean="0"/>
              <a:t>IFIC/CSIC-UVEF </a:t>
            </a:r>
            <a:r>
              <a:rPr lang="it-IT" i="1" dirty="0" smtClean="0"/>
              <a:t>Valencia</a:t>
            </a:r>
            <a:endParaRPr lang="it-IT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99" y="3620234"/>
            <a:ext cx="8267472" cy="257437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333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217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Development of a TOF PET Prostate Probe Readout System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73741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compact readout system for a matrix of Silicon </a:t>
            </a:r>
            <a:r>
              <a:rPr lang="en-US" dirty="0" err="1"/>
              <a:t>PhotoMultipliers</a:t>
            </a:r>
            <a:r>
              <a:rPr lang="en-US" dirty="0"/>
              <a:t> (</a:t>
            </a:r>
            <a:r>
              <a:rPr lang="en-US" dirty="0" err="1"/>
              <a:t>SiPM</a:t>
            </a:r>
            <a:r>
              <a:rPr lang="en-US" dirty="0"/>
              <a:t>) has </a:t>
            </a:r>
            <a:r>
              <a:rPr lang="en-US" dirty="0" smtClean="0"/>
              <a:t>been developed </a:t>
            </a:r>
            <a:r>
              <a:rPr lang="en-US" dirty="0"/>
              <a:t>in the framework of the TOPEM (</a:t>
            </a:r>
            <a:r>
              <a:rPr lang="en-US" dirty="0" err="1"/>
              <a:t>TOf</a:t>
            </a:r>
            <a:r>
              <a:rPr lang="en-US" dirty="0"/>
              <a:t> </a:t>
            </a:r>
            <a:r>
              <a:rPr lang="en-US" dirty="0" err="1"/>
              <a:t>PEt</a:t>
            </a:r>
            <a:r>
              <a:rPr lang="en-US" dirty="0"/>
              <a:t> </a:t>
            </a:r>
            <a:r>
              <a:rPr lang="en-US" dirty="0" err="1"/>
              <a:t>Mri</a:t>
            </a:r>
            <a:r>
              <a:rPr lang="en-US" dirty="0"/>
              <a:t>) INFN research program</a:t>
            </a:r>
            <a:r>
              <a:rPr lang="en-US" dirty="0" smtClean="0"/>
              <a:t>.</a:t>
            </a:r>
          </a:p>
          <a:p>
            <a:r>
              <a:rPr lang="en-US" dirty="0"/>
              <a:t>The electronic system was designed to completely handle 128 pixels (a </a:t>
            </a:r>
            <a:r>
              <a:rPr lang="en-US" dirty="0" err="1"/>
              <a:t>SiPM</a:t>
            </a:r>
            <a:r>
              <a:rPr lang="en-US" dirty="0"/>
              <a:t> matrix)</a:t>
            </a:r>
            <a:r>
              <a:rPr lang="en-US" dirty="0" smtClean="0"/>
              <a:t>, independently </a:t>
            </a:r>
            <a:r>
              <a:rPr lang="en-US" dirty="0"/>
              <a:t>measuring both the arrival time of the incoming photons and the </a:t>
            </a:r>
            <a:r>
              <a:rPr lang="en-US" dirty="0" smtClean="0"/>
              <a:t>charge of </a:t>
            </a:r>
            <a:r>
              <a:rPr lang="en-US" dirty="0"/>
              <a:t>the detected signal</a:t>
            </a:r>
            <a:r>
              <a:rPr lang="en-US" dirty="0" smtClean="0"/>
              <a:t>.</a:t>
            </a:r>
          </a:p>
          <a:p>
            <a:r>
              <a:rPr lang="en-US" dirty="0"/>
              <a:t>The design is based on existing ASICs, developed in the framework of high </a:t>
            </a:r>
            <a:r>
              <a:rPr lang="en-US" dirty="0" smtClean="0"/>
              <a:t>energy physics</a:t>
            </a:r>
            <a:r>
              <a:rPr lang="en-US" dirty="0"/>
              <a:t>, achieving a good compromise in compactness, speed and power</a:t>
            </a:r>
            <a:r>
              <a:rPr lang="en-US" dirty="0" smtClean="0"/>
              <a:t>.</a:t>
            </a:r>
          </a:p>
          <a:p>
            <a:r>
              <a:rPr lang="en-US" dirty="0"/>
              <a:t>In parallel to this </a:t>
            </a:r>
            <a:r>
              <a:rPr lang="en-US" dirty="0" smtClean="0"/>
              <a:t>work, </a:t>
            </a:r>
            <a:r>
              <a:rPr lang="en-US" dirty="0"/>
              <a:t>a dedicated ASIC </a:t>
            </a:r>
            <a:r>
              <a:rPr lang="en-US" dirty="0" smtClean="0"/>
              <a:t>is </a:t>
            </a:r>
            <a:r>
              <a:rPr lang="en-US" dirty="0"/>
              <a:t>under advanced development, </a:t>
            </a:r>
            <a:r>
              <a:rPr lang="en-US" dirty="0" smtClean="0"/>
              <a:t>implementing all </a:t>
            </a:r>
            <a:r>
              <a:rPr lang="en-US" dirty="0"/>
              <a:t>the needed functions and giving a higher compactness, necessary to build a </a:t>
            </a:r>
            <a:r>
              <a:rPr lang="en-US" dirty="0" smtClean="0"/>
              <a:t>real detector </a:t>
            </a:r>
            <a:r>
              <a:rPr lang="en-US" dirty="0"/>
              <a:t>to be used in clinical practice.</a:t>
            </a: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2510594" y="1096508"/>
            <a:ext cx="38398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1" dirty="0"/>
              <a:t>P</a:t>
            </a:r>
            <a:r>
              <a:rPr lang="it-IT" i="1" dirty="0" smtClean="0"/>
              <a:t>. </a:t>
            </a:r>
            <a:r>
              <a:rPr lang="it-IT" i="1" dirty="0" err="1" smtClean="0"/>
              <a:t>Colombetti</a:t>
            </a:r>
            <a:r>
              <a:rPr lang="it-IT" i="1" dirty="0" smtClean="0"/>
              <a:t>, et al. </a:t>
            </a:r>
            <a:r>
              <a:rPr lang="it-IT" dirty="0" smtClean="0"/>
              <a:t>INFN - Genova</a:t>
            </a:r>
            <a:endParaRPr lang="it-IT" i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62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-26610"/>
            <a:ext cx="8228160" cy="1144921"/>
          </a:xfrm>
          <a:ln/>
        </p:spPr>
        <p:txBody>
          <a:bodyPr tIns="32002">
            <a:normAutofit/>
          </a:bodyPr>
          <a:lstStyle/>
          <a:p>
            <a:pPr>
              <a:spcAft>
                <a:spcPts val="120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400" dirty="0"/>
              <a:t>First full in-beam PET </a:t>
            </a:r>
            <a:r>
              <a:rPr lang="it-IT" sz="2400" dirty="0" smtClean="0"/>
              <a:t>measurements of </a:t>
            </a:r>
            <a:r>
              <a:rPr lang="it-IT" sz="2400" dirty="0"/>
              <a:t>62 MeV protons </a:t>
            </a:r>
            <a:r>
              <a:rPr lang="it-IT" sz="2400" dirty="0" err="1"/>
              <a:t>onto</a:t>
            </a:r>
            <a:r>
              <a:rPr lang="it-IT" sz="2400" dirty="0"/>
              <a:t> a PMMA target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323604" y="795619"/>
            <a:ext cx="8490240" cy="3917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04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4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G. Sportelli, </a:t>
            </a:r>
            <a:r>
              <a:rPr lang="it-IT" sz="1400" dirty="0" err="1">
                <a:solidFill>
                  <a:srgbClr val="000000"/>
                </a:solidFill>
                <a:ea typeface="Microsoft YaHei" charset="0"/>
                <a:cs typeface="Microsoft YaHei" charset="0"/>
              </a:rPr>
              <a:t>K</a:t>
            </a:r>
            <a:r>
              <a:rPr lang="it-IT" sz="14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. </a:t>
            </a:r>
            <a:r>
              <a:rPr lang="it-IT" sz="1400" dirty="0" err="1">
                <a:solidFill>
                  <a:srgbClr val="000000"/>
                </a:solidFill>
                <a:ea typeface="Microsoft YaHei" charset="0"/>
                <a:cs typeface="Microsoft YaHei" charset="0"/>
              </a:rPr>
              <a:t>Straub</a:t>
            </a:r>
            <a:r>
              <a:rPr lang="it-IT" sz="14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, N. </a:t>
            </a:r>
            <a:r>
              <a:rPr lang="it-IT" sz="1400" dirty="0" err="1">
                <a:solidFill>
                  <a:srgbClr val="000000"/>
                </a:solidFill>
                <a:ea typeface="Microsoft YaHei" charset="0"/>
                <a:cs typeface="Microsoft YaHei" charset="0"/>
              </a:rPr>
              <a:t>Camarlinghi</a:t>
            </a:r>
            <a:r>
              <a:rPr lang="it-IT" sz="14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, S. Ferretti, N. Marino, N. </a:t>
            </a:r>
            <a:r>
              <a:rPr lang="it-IT" sz="1400" dirty="0" err="1">
                <a:solidFill>
                  <a:srgbClr val="000000"/>
                </a:solidFill>
                <a:ea typeface="Microsoft YaHei" charset="0"/>
                <a:cs typeface="Microsoft YaHei" charset="0"/>
              </a:rPr>
              <a:t>Belcari</a:t>
            </a:r>
            <a:r>
              <a:rPr lang="it-IT" sz="14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, A. </a:t>
            </a:r>
            <a:r>
              <a:rPr lang="it-IT" sz="1400" dirty="0" err="1">
                <a:solidFill>
                  <a:srgbClr val="000000"/>
                </a:solidFill>
                <a:ea typeface="Microsoft YaHei" charset="0"/>
                <a:cs typeface="Microsoft YaHei" charset="0"/>
              </a:rPr>
              <a:t>Arabpour</a:t>
            </a:r>
            <a:r>
              <a:rPr lang="it-IT" sz="14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,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4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M. </a:t>
            </a:r>
            <a:r>
              <a:rPr lang="it-IT" sz="1400" dirty="0" err="1">
                <a:solidFill>
                  <a:srgbClr val="000000"/>
                </a:solidFill>
                <a:ea typeface="Microsoft YaHei" charset="0"/>
                <a:cs typeface="Microsoft YaHei" charset="0"/>
              </a:rPr>
              <a:t>Aiello</a:t>
            </a:r>
            <a:r>
              <a:rPr lang="it-IT" sz="14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, F. </a:t>
            </a:r>
            <a:r>
              <a:rPr lang="it-IT" sz="1400" dirty="0" err="1">
                <a:solidFill>
                  <a:srgbClr val="000000"/>
                </a:solidFill>
                <a:ea typeface="Microsoft YaHei" charset="0"/>
                <a:cs typeface="Microsoft YaHei" charset="0"/>
              </a:rPr>
              <a:t>Attanasi</a:t>
            </a:r>
            <a:r>
              <a:rPr lang="it-IT" sz="14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, G. A. P. </a:t>
            </a:r>
            <a:r>
              <a:rPr lang="it-IT" sz="1400" dirty="0" err="1">
                <a:solidFill>
                  <a:srgbClr val="000000"/>
                </a:solidFill>
                <a:ea typeface="Microsoft YaHei" charset="0"/>
                <a:cs typeface="Microsoft YaHei" charset="0"/>
              </a:rPr>
              <a:t>Cirrone</a:t>
            </a:r>
            <a:r>
              <a:rPr lang="it-IT" sz="14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, G. </a:t>
            </a:r>
            <a:r>
              <a:rPr lang="it-IT" sz="1400" dirty="0" err="1">
                <a:solidFill>
                  <a:srgbClr val="000000"/>
                </a:solidFill>
                <a:ea typeface="Microsoft YaHei" charset="0"/>
                <a:cs typeface="Microsoft YaHei" charset="0"/>
              </a:rPr>
              <a:t>Cuttone</a:t>
            </a:r>
            <a:r>
              <a:rPr lang="it-IT" sz="14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, F. Romano, V. Rosso, A. Del </a:t>
            </a:r>
            <a:r>
              <a:rPr lang="it-IT" sz="1400" dirty="0" smtClean="0">
                <a:solidFill>
                  <a:srgbClr val="000000"/>
                </a:solidFill>
                <a:ea typeface="Microsoft YaHei" charset="0"/>
                <a:cs typeface="Microsoft YaHei" charset="0"/>
              </a:rPr>
              <a:t>Guerra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400" i="1" dirty="0" err="1" smtClean="0"/>
              <a:t>University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of</a:t>
            </a:r>
            <a:r>
              <a:rPr lang="it-IT" sz="1400" i="1" dirty="0" smtClean="0"/>
              <a:t> Pisa  </a:t>
            </a:r>
            <a:r>
              <a:rPr lang="it-IT" sz="1400" dirty="0" smtClean="0"/>
              <a:t>/ INFN</a:t>
            </a:r>
            <a:endParaRPr lang="it-IT" sz="1400" dirty="0">
              <a:solidFill>
                <a:srgbClr val="000000"/>
              </a:solidFill>
              <a:ea typeface="Microsoft YaHei" charset="0"/>
              <a:cs typeface="Microsoft YaHei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4000" y="3441273"/>
            <a:ext cx="4223520" cy="1843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251519" y="1506584"/>
            <a:ext cx="4128481" cy="9058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1500" b="1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Positron</a:t>
            </a:r>
            <a:r>
              <a:rPr lang="it-IT" sz="1500" b="1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b="1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emission</a:t>
            </a:r>
            <a:r>
              <a:rPr lang="it-IT" sz="1500" b="1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b="1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tomography</a:t>
            </a:r>
            <a:r>
              <a:rPr lang="it-IT" sz="1500" b="1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(PET)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is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a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valuable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technique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to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monitor </a:t>
            </a:r>
            <a:r>
              <a:rPr lang="it-IT" sz="1500" i="1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in-situ</a:t>
            </a:r>
            <a:r>
              <a:rPr lang="it-IT" sz="1500" i="1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and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non-invasively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the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delivered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dose in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ion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beam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therapy</a:t>
            </a:r>
            <a:r>
              <a:rPr lang="it-IT" sz="1500" dirty="0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.</a:t>
            </a:r>
            <a:endParaRPr lang="it-IT" sz="1500" dirty="0">
              <a:solidFill>
                <a:srgbClr val="003366"/>
              </a:solidFill>
              <a:latin typeface="ArialMT" pitchFamily="32" charset="0"/>
              <a:ea typeface="ArialMT" pitchFamily="32" charset="0"/>
              <a:cs typeface="ArialMT" pitchFamily="3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960" y="1462635"/>
            <a:ext cx="2986560" cy="20248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235679" y="2501005"/>
            <a:ext cx="4114082" cy="766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The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main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challenge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to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be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solved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is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data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acquisition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also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during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therapeutic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irradiation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(</a:t>
            </a:r>
            <a:r>
              <a:rPr lang="it-IT" sz="1500" b="1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full </a:t>
            </a:r>
            <a:r>
              <a:rPr lang="it-IT" sz="1500" b="1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in-beam</a:t>
            </a:r>
            <a:r>
              <a:rPr lang="it-IT" sz="1500" b="1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b="1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measurement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).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60640" y="3619853"/>
            <a:ext cx="4193280" cy="766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1500" dirty="0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The </a:t>
            </a:r>
            <a:r>
              <a:rPr lang="it-IT" sz="1500" dirty="0" err="1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authors</a:t>
            </a:r>
            <a:r>
              <a:rPr lang="it-IT" sz="1500" dirty="0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have</a:t>
            </a:r>
            <a:r>
              <a:rPr lang="it-IT" sz="1500" dirty="0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implemented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a </a:t>
            </a:r>
            <a:r>
              <a:rPr lang="it-IT" sz="1500" b="1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dedicated</a:t>
            </a:r>
            <a:r>
              <a:rPr lang="it-IT" sz="1500" b="1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PET system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with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faster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frontend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electronics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,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that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halves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the dead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time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of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the system.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0001" y="1477753"/>
            <a:ext cx="1568160" cy="19614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9521" y="4501225"/>
            <a:ext cx="3062880" cy="20205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3272401" y="5284667"/>
            <a:ext cx="5688720" cy="12370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it-IT" sz="1500" dirty="0" err="1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They</a:t>
            </a:r>
            <a:r>
              <a:rPr lang="it-IT" sz="1500" dirty="0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have</a:t>
            </a:r>
            <a:r>
              <a:rPr lang="it-IT" sz="1500" dirty="0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shown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that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it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is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possible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to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reduce the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ratio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of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random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counts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over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the total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acquired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coincidences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to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0.12.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Such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a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ratio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is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comparable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to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standard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clinical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PET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cases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and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it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is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sufficiently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low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for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successful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image</a:t>
            </a:r>
            <a:r>
              <a:rPr lang="it-IT" sz="1500" dirty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500" dirty="0" err="1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reconstructions</a:t>
            </a:r>
            <a:r>
              <a:rPr lang="it-IT" sz="1500" dirty="0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. </a:t>
            </a:r>
            <a:r>
              <a:rPr lang="en-US" sz="1500" dirty="0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Using a fully stripped carbon ion beam of 80 </a:t>
            </a:r>
            <a:r>
              <a:rPr lang="en-US" sz="1500" dirty="0" err="1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MeV/u</a:t>
            </a:r>
            <a:r>
              <a:rPr lang="en-US" sz="1500" dirty="0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impinging on a Poly-methyl </a:t>
            </a:r>
            <a:r>
              <a:rPr lang="en-US" sz="1500" dirty="0" err="1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methacrylate</a:t>
            </a:r>
            <a:r>
              <a:rPr lang="en-US" sz="1500" dirty="0" smtClean="0">
                <a:solidFill>
                  <a:srgbClr val="003366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 (PMMA) target. </a:t>
            </a:r>
            <a:endParaRPr lang="it-IT" sz="1500" dirty="0">
              <a:solidFill>
                <a:srgbClr val="003366"/>
              </a:solidFill>
              <a:latin typeface="ArialMT" pitchFamily="32" charset="0"/>
              <a:ea typeface="ArialMT" pitchFamily="32" charset="0"/>
              <a:cs typeface="ArialMT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matlab\Duke_11_2011\fusion\20\RGB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9160" y="3962400"/>
            <a:ext cx="28019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/>
          <a:srcRect r="43083"/>
          <a:stretch>
            <a:fillRect/>
          </a:stretch>
        </p:blipFill>
        <p:spPr bwMode="auto">
          <a:xfrm>
            <a:off x="2573280" y="1185893"/>
            <a:ext cx="3768117" cy="277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10"/>
          <p:cNvSpPr txBox="1">
            <a:spLocks noChangeArrowheads="1"/>
          </p:cNvSpPr>
          <p:nvPr/>
        </p:nvSpPr>
        <p:spPr bwMode="auto">
          <a:xfrm>
            <a:off x="228600" y="959144"/>
            <a:ext cx="23446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Positron Emitter Carbon-11</a:t>
            </a:r>
          </a:p>
          <a:p>
            <a:endParaRPr lang="en-US" b="1" dirty="0" smtClean="0">
              <a:latin typeface="Comic Sans MS" pitchFamily="-65" charset="0"/>
              <a:ea typeface="Comic Sans MS" pitchFamily="-65" charset="0"/>
              <a:cs typeface="Comic Sans MS" pitchFamily="-65" charset="0"/>
            </a:endParaRPr>
          </a:p>
          <a:p>
            <a:r>
              <a:rPr lang="en-US" dirty="0" smtClean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CO</a:t>
            </a:r>
            <a:r>
              <a:rPr lang="en-US" baseline="-25000" dirty="0" smtClean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2</a:t>
            </a:r>
            <a:r>
              <a:rPr lang="en-US" dirty="0" smtClean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 </a:t>
            </a:r>
            <a:r>
              <a:rPr lang="en-US" dirty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Studies </a:t>
            </a:r>
            <a:r>
              <a:rPr lang="en-US" dirty="0" err="1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w</a:t>
            </a:r>
            <a:r>
              <a:rPr lang="en-US" dirty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/five  </a:t>
            </a:r>
            <a:r>
              <a:rPr lang="en-US" dirty="0" err="1" smtClean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PhytoPET</a:t>
            </a:r>
            <a:r>
              <a:rPr lang="en-US" dirty="0" smtClean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 5 cm </a:t>
            </a:r>
            <a:r>
              <a:rPr lang="en-US" dirty="0" err="1" smtClean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x</a:t>
            </a:r>
            <a:r>
              <a:rPr lang="en-US" dirty="0" smtClean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 5 cm  modules (LYSO </a:t>
            </a:r>
            <a:r>
              <a:rPr lang="en-US" dirty="0" err="1" smtClean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scintillator</a:t>
            </a:r>
            <a:r>
              <a:rPr lang="en-US" dirty="0" smtClean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 &amp; PSPMT): </a:t>
            </a:r>
            <a:r>
              <a:rPr lang="en-US" dirty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oak seedling in whole plant CO</a:t>
            </a:r>
            <a:r>
              <a:rPr lang="en-US" baseline="-25000" dirty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2</a:t>
            </a:r>
            <a:r>
              <a:rPr lang="en-US" dirty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 induction chamber</a:t>
            </a:r>
          </a:p>
        </p:txBody>
      </p:sp>
      <p:sp>
        <p:nvSpPr>
          <p:cNvPr id="26629" name="TextBox 10"/>
          <p:cNvSpPr txBox="1">
            <a:spLocks noChangeArrowheads="1"/>
          </p:cNvSpPr>
          <p:nvPr/>
        </p:nvSpPr>
        <p:spPr bwMode="auto">
          <a:xfrm>
            <a:off x="381000" y="6477000"/>
            <a:ext cx="876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Carbon translocation in oak seedling using whole plant CO</a:t>
            </a:r>
            <a:r>
              <a:rPr lang="en-US" sz="1600" baseline="-25000" dirty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2</a:t>
            </a:r>
            <a:r>
              <a:rPr lang="en-US" sz="1600" dirty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 induction </a:t>
            </a:r>
            <a:r>
              <a:rPr lang="en-US" sz="1600" dirty="0" smtClean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chamber and PET </a:t>
            </a:r>
            <a:endParaRPr lang="en-US" sz="1600" dirty="0">
              <a:latin typeface="Comic Sans MS" pitchFamily="-65" charset="0"/>
              <a:ea typeface="Comic Sans MS" pitchFamily="-65" charset="0"/>
              <a:cs typeface="Comic Sans MS" pitchFamily="-65" charset="0"/>
            </a:endParaRPr>
          </a:p>
        </p:txBody>
      </p:sp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3"/>
          <a:srcRect l="57916"/>
          <a:stretch>
            <a:fillRect/>
          </a:stretch>
        </p:blipFill>
        <p:spPr bwMode="auto">
          <a:xfrm>
            <a:off x="515880" y="3733800"/>
            <a:ext cx="20574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 descr="D:\matlab\Duke_11_2011\fusion\26\Fusion_26_NOD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2440" y="1473157"/>
            <a:ext cx="2186754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Box 10"/>
          <p:cNvSpPr txBox="1">
            <a:spLocks noChangeArrowheads="1"/>
          </p:cNvSpPr>
          <p:nvPr/>
        </p:nvSpPr>
        <p:spPr bwMode="auto">
          <a:xfrm>
            <a:off x="228600" y="5943600"/>
            <a:ext cx="2514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detector arrangement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F99A3-4885-8349-B3FA-4D3A9426CF2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1195" y="128147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D55719"/>
                </a:solidFill>
                <a:ea typeface="Calibri"/>
                <a:cs typeface="Calibri"/>
              </a:rPr>
              <a:t>Nuclear Physics Detector Technology Applied to Plant Biology Research</a:t>
            </a:r>
            <a:endParaRPr lang="en-US" sz="2400" dirty="0"/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3108478" y="589812"/>
            <a:ext cx="48728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1" dirty="0" smtClean="0"/>
              <a:t>A.G. </a:t>
            </a:r>
            <a:r>
              <a:rPr lang="it-IT" i="1" dirty="0" err="1" smtClean="0"/>
              <a:t>Weisenberger</a:t>
            </a:r>
            <a:r>
              <a:rPr lang="it-IT" i="1" dirty="0" smtClean="0"/>
              <a:t>, et al, Jefferson Lab, USA</a:t>
            </a:r>
            <a:endParaRPr lang="it-IT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Stampati"/>
          <p:cNvSpPr>
            <a:spLocks noChangeArrowheads="1"/>
          </p:cNvSpPr>
          <p:nvPr/>
        </p:nvSpPr>
        <p:spPr bwMode="auto">
          <a:xfrm>
            <a:off x="0" y="0"/>
            <a:ext cx="9144000" cy="3810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lIns="329090" tIns="164545" rIns="329090" bIns="164545" anchor="ctr">
            <a:prstTxWarp prst="textNoShape">
              <a:avLst/>
            </a:prstTxWarp>
          </a:bodyPr>
          <a:lstStyle/>
          <a:p>
            <a:pPr defTabSz="3482975"/>
            <a:endParaRPr lang="en-US" sz="8800" b="1">
              <a:solidFill>
                <a:schemeClr val="tx2"/>
              </a:solidFill>
            </a:endParaRPr>
          </a:p>
        </p:txBody>
      </p:sp>
      <p:sp>
        <p:nvSpPr>
          <p:cNvPr id="8195" name="Rectangle 3" descr="Pergamena"/>
          <p:cNvSpPr>
            <a:spLocks noChangeArrowheads="1"/>
          </p:cNvSpPr>
          <p:nvPr/>
        </p:nvSpPr>
        <p:spPr bwMode="auto">
          <a:xfrm>
            <a:off x="1219200" y="76200"/>
            <a:ext cx="6629400" cy="838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lIns="72000" tIns="164545" rIns="72000" bIns="164545" anchor="ctr">
            <a:prstTxWarp prst="textNoShape">
              <a:avLst/>
            </a:prstTxWarp>
          </a:bodyPr>
          <a:lstStyle/>
          <a:p>
            <a:pPr algn="ctr" defTabSz="3482975">
              <a:lnSpc>
                <a:spcPct val="110000"/>
              </a:lnSpc>
            </a:pPr>
            <a:r>
              <a:rPr lang="it-IT" b="1">
                <a:solidFill>
                  <a:schemeClr val="tx2"/>
                </a:solidFill>
              </a:rPr>
              <a:t>Low gamma activity measurement of meteorites using HPGe-NaI detector system</a:t>
            </a:r>
          </a:p>
        </p:txBody>
      </p:sp>
      <p:sp>
        <p:nvSpPr>
          <p:cNvPr id="8196" name="Rectangle 4" descr="Stampati"/>
          <p:cNvSpPr>
            <a:spLocks noChangeArrowheads="1"/>
          </p:cNvSpPr>
          <p:nvPr/>
        </p:nvSpPr>
        <p:spPr bwMode="auto">
          <a:xfrm>
            <a:off x="0" y="9144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29090" tIns="164545" rIns="329090" bIns="164545" anchor="ctr">
            <a:prstTxWarp prst="textNoShape">
              <a:avLst/>
            </a:prstTxWarp>
          </a:bodyPr>
          <a:lstStyle/>
          <a:p>
            <a:pPr algn="ctr" defTabSz="3482975"/>
            <a:r>
              <a:rPr lang="en-US" sz="1600" u="sng">
                <a:latin typeface="Arial" pitchFamily="-65" charset="0"/>
              </a:rPr>
              <a:t>P. Colombetti</a:t>
            </a:r>
            <a:r>
              <a:rPr lang="en-US" sz="1600" baseline="30000">
                <a:latin typeface="Arial" pitchFamily="-65" charset="0"/>
              </a:rPr>
              <a:t> a,b</a:t>
            </a:r>
            <a:r>
              <a:rPr lang="en-US" sz="1600">
                <a:latin typeface="Arial" pitchFamily="-65" charset="0"/>
              </a:rPr>
              <a:t>, C. Taricco</a:t>
            </a:r>
            <a:r>
              <a:rPr lang="en-US" sz="1600" baseline="30000">
                <a:latin typeface="Arial" pitchFamily="-65" charset="0"/>
              </a:rPr>
              <a:t> a,b</a:t>
            </a:r>
            <a:r>
              <a:rPr lang="en-US" sz="1600">
                <a:latin typeface="Arial" pitchFamily="-65" charset="0"/>
              </a:rPr>
              <a:t>, N. Bhandari</a:t>
            </a:r>
            <a:r>
              <a:rPr lang="en-US" sz="1600" baseline="30000">
                <a:latin typeface="Arial" pitchFamily="-65" charset="0"/>
              </a:rPr>
              <a:t> c</a:t>
            </a:r>
            <a:r>
              <a:rPr lang="en-US" sz="1600">
                <a:latin typeface="Arial" pitchFamily="-65" charset="0"/>
              </a:rPr>
              <a:t>,</a:t>
            </a:r>
            <a:r>
              <a:rPr lang="en-US" sz="1600" baseline="30000">
                <a:latin typeface="Arial" pitchFamily="-65" charset="0"/>
              </a:rPr>
              <a:t> </a:t>
            </a:r>
            <a:r>
              <a:rPr lang="en-US" sz="1600">
                <a:latin typeface="Arial" pitchFamily="-65" charset="0"/>
              </a:rPr>
              <a:t>N. Sinha</a:t>
            </a:r>
            <a:r>
              <a:rPr lang="en-US" sz="1600" baseline="30000">
                <a:latin typeface="Arial" pitchFamily="-65" charset="0"/>
              </a:rPr>
              <a:t> d</a:t>
            </a:r>
            <a:r>
              <a:rPr lang="en-US" sz="1600">
                <a:latin typeface="Arial" pitchFamily="-65" charset="0"/>
              </a:rPr>
              <a:t>, M. Di Martino</a:t>
            </a:r>
            <a:r>
              <a:rPr lang="en-US" sz="1600" baseline="30000">
                <a:latin typeface="Arial" pitchFamily="-65" charset="0"/>
              </a:rPr>
              <a:t>b</a:t>
            </a:r>
            <a:r>
              <a:rPr lang="en-US" sz="1600">
                <a:latin typeface="Arial" pitchFamily="-65" charset="0"/>
              </a:rPr>
              <a:t>, A. Cora</a:t>
            </a:r>
            <a:r>
              <a:rPr lang="en-US" sz="1600" baseline="30000">
                <a:latin typeface="Arial" pitchFamily="-65" charset="0"/>
              </a:rPr>
              <a:t>b</a:t>
            </a:r>
            <a:r>
              <a:rPr lang="en-US" sz="1600">
                <a:latin typeface="Arial" pitchFamily="-65" charset="0"/>
              </a:rPr>
              <a:t>, G. Vivaldo</a:t>
            </a:r>
            <a:r>
              <a:rPr lang="en-US" sz="1600" baseline="30000">
                <a:latin typeface="Arial" pitchFamily="-65" charset="0"/>
              </a:rPr>
              <a:t> a</a:t>
            </a:r>
            <a:endParaRPr lang="it-IT" sz="1600" baseline="30000">
              <a:latin typeface="Arial" pitchFamily="-65" charset="0"/>
            </a:endParaRPr>
          </a:p>
        </p:txBody>
      </p:sp>
      <p:sp>
        <p:nvSpPr>
          <p:cNvPr id="8197" name="Rectangle 5" descr="Stampati"/>
          <p:cNvSpPr>
            <a:spLocks noChangeArrowheads="1"/>
          </p:cNvSpPr>
          <p:nvPr/>
        </p:nvSpPr>
        <p:spPr bwMode="auto">
          <a:xfrm>
            <a:off x="76200" y="13716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2000" tIns="164545" rIns="72000" bIns="164545" anchor="ctr">
            <a:prstTxWarp prst="textNoShape">
              <a:avLst/>
            </a:prstTxWarp>
          </a:bodyPr>
          <a:lstStyle/>
          <a:p>
            <a:pPr algn="ctr" defTabSz="3482975">
              <a:lnSpc>
                <a:spcPct val="120000"/>
              </a:lnSpc>
            </a:pPr>
            <a:r>
              <a:rPr lang="en-US" sz="1400" baseline="30000">
                <a:latin typeface="Arial" pitchFamily="-65" charset="0"/>
              </a:rPr>
              <a:t>a</a:t>
            </a:r>
            <a:r>
              <a:rPr lang="en-US" sz="1400">
                <a:latin typeface="Arial" pitchFamily="-65" charset="0"/>
              </a:rPr>
              <a:t> </a:t>
            </a:r>
            <a:r>
              <a:rPr lang="en-US" sz="1400" i="1">
                <a:latin typeface="Arial" pitchFamily="-65" charset="0"/>
              </a:rPr>
              <a:t>Dipartimento di Fisica dell’Università di Torino  </a:t>
            </a:r>
            <a:r>
              <a:rPr lang="en-US" sz="1400" i="1">
                <a:latin typeface="Arial" pitchFamily="-65" charset="0"/>
                <a:ea typeface="Arial" pitchFamily="-65" charset="0"/>
                <a:cs typeface="Arial" pitchFamily="-65" charset="0"/>
              </a:rPr>
              <a:t>—</a:t>
            </a:r>
            <a:r>
              <a:rPr lang="en-US" sz="1400" i="1">
                <a:latin typeface="Arial" pitchFamily="-65" charset="0"/>
              </a:rPr>
              <a:t>  </a:t>
            </a:r>
            <a:r>
              <a:rPr lang="en-GB" sz="1400" baseline="30000">
                <a:latin typeface="Arial" pitchFamily="-65" charset="0"/>
              </a:rPr>
              <a:t>b</a:t>
            </a:r>
            <a:r>
              <a:rPr lang="en-GB" sz="1400">
                <a:latin typeface="Arial" pitchFamily="-65" charset="0"/>
              </a:rPr>
              <a:t> </a:t>
            </a:r>
            <a:r>
              <a:rPr lang="en-US" sz="1400" i="1">
                <a:latin typeface="Arial" pitchFamily="-65" charset="0"/>
              </a:rPr>
              <a:t>Osservatorio Astrofisico di Torino, INAF, Torino, Italy</a:t>
            </a:r>
            <a:br>
              <a:rPr lang="en-US" sz="1400" i="1">
                <a:latin typeface="Arial" pitchFamily="-65" charset="0"/>
              </a:rPr>
            </a:br>
            <a:r>
              <a:rPr lang="en-GB" sz="1400" baseline="30000">
                <a:latin typeface="Arial" pitchFamily="-65" charset="0"/>
              </a:rPr>
              <a:t>c</a:t>
            </a:r>
            <a:r>
              <a:rPr lang="en-GB" sz="1400">
                <a:latin typeface="Arial" pitchFamily="-65" charset="0"/>
              </a:rPr>
              <a:t> </a:t>
            </a:r>
            <a:r>
              <a:rPr lang="en-GB" sz="1400" i="1">
                <a:latin typeface="Arial" pitchFamily="-65" charset="0"/>
              </a:rPr>
              <a:t>Basic Sciences Research Institute, Navrangpura, Ahmedabad</a:t>
            </a:r>
            <a:r>
              <a:rPr lang="en-US" sz="1400" i="1">
                <a:latin typeface="Arial" pitchFamily="-65" charset="0"/>
              </a:rPr>
              <a:t/>
            </a:r>
            <a:br>
              <a:rPr lang="en-US" sz="1400" i="1">
                <a:latin typeface="Arial" pitchFamily="-65" charset="0"/>
              </a:rPr>
            </a:br>
            <a:r>
              <a:rPr lang="en-US" sz="1400" i="1">
                <a:latin typeface="Arial" pitchFamily="-65" charset="0"/>
              </a:rPr>
              <a:t> </a:t>
            </a:r>
            <a:r>
              <a:rPr lang="en-GB" sz="1400" baseline="30000">
                <a:latin typeface="Arial" pitchFamily="-65" charset="0"/>
              </a:rPr>
              <a:t>d</a:t>
            </a:r>
            <a:r>
              <a:rPr lang="en-GB" sz="1400">
                <a:latin typeface="Arial" pitchFamily="-65" charset="0"/>
              </a:rPr>
              <a:t> </a:t>
            </a:r>
            <a:r>
              <a:rPr lang="en-GB" sz="1400" i="1">
                <a:latin typeface="Arial" pitchFamily="-65" charset="0"/>
              </a:rPr>
              <a:t>Department of Science, Wentworth institute of Technology, Boston, USA</a:t>
            </a:r>
          </a:p>
        </p:txBody>
      </p:sp>
      <p:pic>
        <p:nvPicPr>
          <p:cNvPr id="8198" name="Picture 6" descr="unito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7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/>
          <a:srcRect r="46828"/>
          <a:stretch>
            <a:fillRect/>
          </a:stretch>
        </p:blipFill>
        <p:spPr bwMode="auto">
          <a:xfrm>
            <a:off x="8001000" y="76200"/>
            <a:ext cx="914400" cy="509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8200" name="Rectangle 8" descr="Pergamena"/>
          <p:cNvSpPr>
            <a:spLocks noChangeArrowheads="1"/>
          </p:cNvSpPr>
          <p:nvPr/>
        </p:nvSpPr>
        <p:spPr bwMode="auto">
          <a:xfrm>
            <a:off x="152400" y="2208213"/>
            <a:ext cx="2286000" cy="27447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5000"/>
              </a:lnSpc>
              <a:spcAft>
                <a:spcPct val="30000"/>
              </a:spcAft>
              <a:buFont typeface="Wingdings" pitchFamily="-65" charset="2"/>
              <a:buNone/>
            </a:pP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The radioactivity in natural samples like cosmogenic isotopes in meteorites is very low, usually </a:t>
            </a:r>
            <a:r>
              <a:rPr lang="it-IT" sz="1400" b="1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below 0.001 dpm/g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.</a:t>
            </a:r>
          </a:p>
          <a:p>
            <a:pPr>
              <a:lnSpc>
                <a:spcPct val="105000"/>
              </a:lnSpc>
              <a:spcAft>
                <a:spcPct val="30000"/>
              </a:spcAft>
              <a:buFont typeface="Wingdings" pitchFamily="-65" charset="2"/>
              <a:buNone/>
            </a:pP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Special techniques are required as</a:t>
            </a:r>
          </a:p>
          <a:p>
            <a:pPr>
              <a:lnSpc>
                <a:spcPct val="105000"/>
              </a:lnSpc>
              <a:spcAft>
                <a:spcPct val="30000"/>
              </a:spcAft>
              <a:buClr>
                <a:srgbClr val="CC0000"/>
              </a:buClr>
              <a:buFont typeface="Wingdings" pitchFamily="-65" charset="2"/>
              <a:buChar char="v"/>
            </a:pP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the sample can not</a:t>
            </a:r>
            <a:b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</a:b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   be destroyed</a:t>
            </a:r>
          </a:p>
          <a:p>
            <a:pPr>
              <a:lnSpc>
                <a:spcPct val="105000"/>
              </a:lnSpc>
              <a:spcAft>
                <a:spcPct val="30000"/>
              </a:spcAft>
              <a:buClr>
                <a:srgbClr val="CC0000"/>
              </a:buClr>
              <a:buFont typeface="Wingdings" pitchFamily="-65" charset="2"/>
              <a:buChar char="v"/>
            </a:pP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large amount of sample</a:t>
            </a:r>
            <a:b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</a:b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   must be counted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0" y="515938"/>
            <a:ext cx="914400" cy="3984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8202" name="Rectangle 10" descr="Pergamena"/>
          <p:cNvSpPr>
            <a:spLocks noChangeArrowheads="1"/>
          </p:cNvSpPr>
          <p:nvPr/>
        </p:nvSpPr>
        <p:spPr bwMode="auto">
          <a:xfrm>
            <a:off x="5257800" y="2189163"/>
            <a:ext cx="3733800" cy="5397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5000"/>
              </a:lnSpc>
              <a:spcAft>
                <a:spcPct val="30000"/>
              </a:spcAft>
              <a:buFont typeface="Wingdings" pitchFamily="-65" charset="2"/>
              <a:buNone/>
            </a:pP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We have then developed a </a:t>
            </a:r>
            <a:r>
              <a:rPr lang="it-IT" sz="1400" b="1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multiparametric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acquisition system 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  <a:sym typeface="Symbol" pitchFamily="-65" charset="2"/>
              </a:rPr>
              <a:t>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better selectivity</a:t>
            </a:r>
          </a:p>
        </p:txBody>
      </p:sp>
      <p:pic>
        <p:nvPicPr>
          <p:cNvPr id="8203" name="Picture 11" descr="H:\Paolo0\_Paolo\temporary\conference\Elba2012FDFPh12\poster\parts\GebelKamil1-3D-1809_20120515_1930.jpg"/>
          <p:cNvPicPr>
            <a:picLocks noChangeAspect="1" noChangeArrowheads="1"/>
          </p:cNvPicPr>
          <p:nvPr/>
        </p:nvPicPr>
        <p:blipFill>
          <a:blip r:embed="rId7"/>
          <a:srcRect t="7233" r="6879"/>
          <a:stretch>
            <a:fillRect/>
          </a:stretch>
        </p:blipFill>
        <p:spPr bwMode="auto">
          <a:xfrm>
            <a:off x="5257800" y="2779713"/>
            <a:ext cx="3733800" cy="2630487"/>
          </a:xfrm>
          <a:prstGeom prst="rect">
            <a:avLst/>
          </a:prstGeom>
          <a:noFill/>
        </p:spPr>
      </p:pic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7772400" y="3200400"/>
            <a:ext cx="1219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1400" u="sng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2D spectrum</a:t>
            </a:r>
          </a:p>
        </p:txBody>
      </p:sp>
      <p:sp>
        <p:nvSpPr>
          <p:cNvPr id="8205" name="Rectangle 13" descr="Stampati"/>
          <p:cNvSpPr>
            <a:spLocks noChangeArrowheads="1"/>
          </p:cNvSpPr>
          <p:nvPr/>
        </p:nvSpPr>
        <p:spPr bwMode="auto">
          <a:xfrm>
            <a:off x="2667000" y="2243138"/>
            <a:ext cx="2286000" cy="53975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5000"/>
              </a:lnSpc>
              <a:spcAft>
                <a:spcPct val="30000"/>
              </a:spcAft>
              <a:buFont typeface="Wingdings" pitchFamily="-65" charset="2"/>
              <a:buNone/>
            </a:pPr>
            <a:r>
              <a:rPr lang="it-IT" sz="1400" b="1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HPGe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inside</a:t>
            </a:r>
            <a:b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</a:br>
            <a:r>
              <a:rPr lang="it-IT" sz="1400" b="1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NaI(Tl)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“umbrella”</a:t>
            </a:r>
          </a:p>
        </p:txBody>
      </p:sp>
      <p:pic>
        <p:nvPicPr>
          <p:cNvPr id="8206" name="Picture 14" descr="dscn003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74938" y="2863850"/>
            <a:ext cx="2278062" cy="1708150"/>
          </a:xfrm>
          <a:prstGeom prst="rect">
            <a:avLst/>
          </a:prstGeom>
          <a:solidFill>
            <a:srgbClr val="000000"/>
          </a:solidFill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07" name="Rectangle 15" descr="Stampati"/>
          <p:cNvSpPr>
            <a:spLocks noChangeArrowheads="1"/>
          </p:cNvSpPr>
          <p:nvPr/>
        </p:nvSpPr>
        <p:spPr bwMode="auto">
          <a:xfrm>
            <a:off x="5334000" y="6465888"/>
            <a:ext cx="137160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5000"/>
              </a:lnSpc>
              <a:spcAft>
                <a:spcPct val="30000"/>
              </a:spcAft>
              <a:buFont typeface="Wingdings" pitchFamily="-65" charset="2"/>
              <a:buNone/>
            </a:pPr>
            <a:r>
              <a:rPr lang="it-IT" sz="1400" i="1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iron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meteorite</a:t>
            </a:r>
          </a:p>
        </p:txBody>
      </p:sp>
      <p:pic>
        <p:nvPicPr>
          <p:cNvPr id="8208" name="Picture 16" descr="H:\Paolo0\_Paolo\temporary\conference\Elba2012FDFPh12\poster\parts\IMG_9724.JPG"/>
          <p:cNvPicPr>
            <a:picLocks noChangeAspect="1" noChangeArrowheads="1"/>
          </p:cNvPicPr>
          <p:nvPr/>
        </p:nvPicPr>
        <p:blipFill>
          <a:blip r:embed="rId9">
            <a:lum bright="4000"/>
          </a:blip>
          <a:srcRect b="3825"/>
          <a:stretch>
            <a:fillRect/>
          </a:stretch>
        </p:blipFill>
        <p:spPr bwMode="auto">
          <a:xfrm>
            <a:off x="5257800" y="5410200"/>
            <a:ext cx="1524000" cy="1100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09" name="Rectangle 17" descr="Pergamena"/>
          <p:cNvSpPr>
            <a:spLocks noChangeArrowheads="1"/>
          </p:cNvSpPr>
          <p:nvPr/>
        </p:nvSpPr>
        <p:spPr bwMode="auto">
          <a:xfrm>
            <a:off x="6858000" y="5562600"/>
            <a:ext cx="2286000" cy="9874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5000"/>
              </a:lnSpc>
              <a:spcAft>
                <a:spcPct val="30000"/>
              </a:spcAft>
              <a:buFont typeface="Wingdings" pitchFamily="-65" charset="2"/>
              <a:buNone/>
            </a:pPr>
            <a:r>
              <a:rPr lang="it-IT" sz="1400" b="1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Applications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to the study of </a:t>
            </a:r>
            <a:r>
              <a:rPr lang="it-IT" sz="1400" i="1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chondrite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, </a:t>
            </a:r>
            <a:r>
              <a:rPr lang="it-IT" sz="1400" i="1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achondrite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and </a:t>
            </a:r>
            <a:r>
              <a:rPr lang="it-IT" sz="1400" i="1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iron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meteorites are described.</a:t>
            </a:r>
          </a:p>
        </p:txBody>
      </p:sp>
      <p:sp>
        <p:nvSpPr>
          <p:cNvPr id="8210" name="Rectangle 18" descr="Stampati"/>
          <p:cNvSpPr>
            <a:spLocks noChangeArrowheads="1"/>
          </p:cNvSpPr>
          <p:nvPr/>
        </p:nvSpPr>
        <p:spPr bwMode="auto">
          <a:xfrm>
            <a:off x="7772400" y="2743200"/>
            <a:ext cx="12192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ct val="105000"/>
              </a:lnSpc>
              <a:spcAft>
                <a:spcPct val="30000"/>
              </a:spcAft>
              <a:buFont typeface="Wingdings" pitchFamily="-65" charset="2"/>
              <a:buNone/>
            </a:pPr>
            <a:r>
              <a:rPr lang="it-IT" sz="1400" b="1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Gebel Kamil</a:t>
            </a:r>
            <a:br>
              <a:rPr lang="it-IT" sz="1400" b="1">
                <a:latin typeface="Arial" pitchFamily="-65" charset="0"/>
                <a:ea typeface="Times New Roman" pitchFamily="-65" charset="0"/>
                <a:cs typeface="Times New Roman" pitchFamily="-65" charset="0"/>
              </a:rPr>
            </a:b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meteorite</a:t>
            </a:r>
          </a:p>
        </p:txBody>
      </p:sp>
      <p:sp>
        <p:nvSpPr>
          <p:cNvPr id="8211" name="Rectangle 19" descr="Pergamena"/>
          <p:cNvSpPr>
            <a:spLocks noChangeArrowheads="1"/>
          </p:cNvSpPr>
          <p:nvPr/>
        </p:nvSpPr>
        <p:spPr bwMode="auto">
          <a:xfrm>
            <a:off x="152400" y="5046663"/>
            <a:ext cx="2667000" cy="14351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5000"/>
              </a:lnSpc>
              <a:spcAft>
                <a:spcPct val="30000"/>
              </a:spcAft>
              <a:buFont typeface="Wingdings" pitchFamily="-65" charset="2"/>
              <a:buNone/>
            </a:pP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We have developed a highly selective </a:t>
            </a:r>
            <a:r>
              <a:rPr lang="it-IT" sz="1400" b="1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Ge-NaI coincidence spectrometer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, operating in</a:t>
            </a:r>
            <a:b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</a:b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the </a:t>
            </a:r>
            <a:r>
              <a:rPr lang="it-IT" sz="1400" b="1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underground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Laboratory</a:t>
            </a:r>
            <a:b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</a:b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of Monte dei Cappuccini</a:t>
            </a:r>
            <a:b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</a:b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(INAF) in Torino.</a:t>
            </a:r>
          </a:p>
        </p:txBody>
      </p:sp>
      <p:sp>
        <p:nvSpPr>
          <p:cNvPr id="8212" name="Rectangle 20" descr="Stampati"/>
          <p:cNvSpPr>
            <a:spLocks noChangeArrowheads="1"/>
          </p:cNvSpPr>
          <p:nvPr/>
        </p:nvSpPr>
        <p:spPr bwMode="auto">
          <a:xfrm>
            <a:off x="2667000" y="6096000"/>
            <a:ext cx="2362200" cy="53975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5000"/>
              </a:lnSpc>
              <a:spcAft>
                <a:spcPct val="30000"/>
              </a:spcAft>
              <a:buFont typeface="Wingdings" pitchFamily="-65" charset="2"/>
              <a:buNone/>
            </a:pP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“plug” to complete</a:t>
            </a:r>
            <a:b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</a:b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4</a:t>
            </a:r>
            <a:r>
              <a:rPr lang="it-IT" sz="1400">
                <a:latin typeface="Symbol" pitchFamily="-65" charset="2"/>
                <a:ea typeface="Times New Roman" pitchFamily="-65" charset="0"/>
                <a:cs typeface="Times New Roman" pitchFamily="-65" charset="0"/>
              </a:rPr>
              <a:t>p</a:t>
            </a:r>
            <a:r>
              <a:rPr lang="it-IT" sz="1400"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 geometry</a:t>
            </a:r>
          </a:p>
        </p:txBody>
      </p:sp>
      <p:pic>
        <p:nvPicPr>
          <p:cNvPr id="8213" name="Picture 21" descr="dscn4281"/>
          <p:cNvPicPr>
            <a:picLocks noChangeAspect="1" noChangeArrowheads="1"/>
          </p:cNvPicPr>
          <p:nvPr/>
        </p:nvPicPr>
        <p:blipFill>
          <a:blip r:embed="rId10"/>
          <a:srcRect l="27019" r="27019"/>
          <a:stretch>
            <a:fillRect/>
          </a:stretch>
        </p:blipFill>
        <p:spPr bwMode="auto">
          <a:xfrm>
            <a:off x="3395663" y="4648200"/>
            <a:ext cx="871537" cy="1423988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6172200" y="27051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Font typeface="Wingdings" pitchFamily="-65" charset="2"/>
              <a:buNone/>
            </a:pPr>
            <a:r>
              <a:rPr lang="it-IT" sz="1400" i="1">
                <a:solidFill>
                  <a:srgbClr val="CC0000"/>
                </a:solidFill>
                <a:latin typeface="Arial" pitchFamily="-65" charset="0"/>
                <a:ea typeface="Times New Roman" pitchFamily="-65" charset="0"/>
                <a:cs typeface="Times New Roman" pitchFamily="-65" charset="0"/>
              </a:rPr>
              <a:t>cosmogenic</a:t>
            </a:r>
            <a:endParaRPr lang="it-IT" sz="1400">
              <a:solidFill>
                <a:srgbClr val="CC0000"/>
              </a:solidFill>
              <a:latin typeface="Arial" pitchFamily="-65" charset="0"/>
              <a:ea typeface="Times New Roman" pitchFamily="-65" charset="0"/>
              <a:cs typeface="Times New Roman" pitchFamily="-65" charset="0"/>
            </a:endParaRPr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 rot="-5400000" flipH="1" flipV="1">
            <a:off x="6553200" y="31242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1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2203</TotalTime>
  <Words>2703</Words>
  <Application>Microsoft Macintosh PowerPoint</Application>
  <PresentationFormat>On-screen Show (4:3)</PresentationFormat>
  <Paragraphs>169</Paragraphs>
  <Slides>17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Clarity</vt:lpstr>
      <vt:lpstr>Equation</vt:lpstr>
      <vt:lpstr>Poster Session SUmmary Talk: ApPLications  -- Frontier Detector for Frontier Physics</vt:lpstr>
      <vt:lpstr>Summary of Applications of Particle Physics Technology</vt:lpstr>
      <vt:lpstr>Development of Multi-Gap RPC for Medical Imaging</vt:lpstr>
      <vt:lpstr>Slide 4</vt:lpstr>
      <vt:lpstr>High Resolution Detectors Based on Continuous Crystals and SiPMs for Small Animal PET</vt:lpstr>
      <vt:lpstr>Development of a TOF PET Prostate Probe Readout System</vt:lpstr>
      <vt:lpstr>First full in-beam PET measurements of 62 MeV protons onto a PMMA target</vt:lpstr>
      <vt:lpstr>Slide 8</vt:lpstr>
      <vt:lpstr>Slide 9</vt:lpstr>
      <vt:lpstr>Nuclear Emulsion Detectors: an Application to Volcanoes' Muon Radiography </vt:lpstr>
      <vt:lpstr>Slide 11</vt:lpstr>
      <vt:lpstr>Preliminary Results of a New Boron Coated Neutron Detector</vt:lpstr>
      <vt:lpstr>Slide 13</vt:lpstr>
      <vt:lpstr>Advances in Nuclear Emulsion Detectors</vt:lpstr>
      <vt:lpstr>A New Low Momentum Electrons Tertiary Test Beam Line at Fermilab</vt:lpstr>
      <vt:lpstr>UA9, an Experiment to Study  Accelerator Crystal Collimation</vt:lpstr>
      <vt:lpstr>A MAPS Vertex Detector for the Measurement of the Double Differential Cross Section of Ions on Different Targets in the FIRST Experiment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Posters Session Summary  -- Frontier Detector for Frontier Physics</dc:title>
  <dc:creator>Wenze Xi</dc:creator>
  <cp:lastModifiedBy>Weisenberger</cp:lastModifiedBy>
  <cp:revision>105</cp:revision>
  <dcterms:created xsi:type="dcterms:W3CDTF">2012-05-22T11:21:16Z</dcterms:created>
  <dcterms:modified xsi:type="dcterms:W3CDTF">2012-05-22T11:29:27Z</dcterms:modified>
</cp:coreProperties>
</file>