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359" r:id="rId3"/>
    <p:sldId id="364" r:id="rId4"/>
    <p:sldId id="365" r:id="rId5"/>
    <p:sldId id="329" r:id="rId6"/>
    <p:sldId id="308" r:id="rId7"/>
    <p:sldId id="259" r:id="rId8"/>
    <p:sldId id="258" r:id="rId9"/>
    <p:sldId id="331" r:id="rId10"/>
    <p:sldId id="333" r:id="rId11"/>
    <p:sldId id="361" r:id="rId12"/>
    <p:sldId id="297" r:id="rId13"/>
    <p:sldId id="366" r:id="rId14"/>
    <p:sldId id="345" r:id="rId15"/>
    <p:sldId id="347" r:id="rId16"/>
    <p:sldId id="367" r:id="rId17"/>
    <p:sldId id="343" r:id="rId18"/>
    <p:sldId id="350" r:id="rId19"/>
    <p:sldId id="368" r:id="rId20"/>
    <p:sldId id="326" r:id="rId21"/>
    <p:sldId id="358" r:id="rId22"/>
    <p:sldId id="352" r:id="rId23"/>
    <p:sldId id="355" r:id="rId24"/>
    <p:sldId id="356" r:id="rId25"/>
    <p:sldId id="285" r:id="rId26"/>
    <p:sldId id="316" r:id="rId27"/>
    <p:sldId id="286" r:id="rId28"/>
    <p:sldId id="363" r:id="rId29"/>
    <p:sldId id="325" r:id="rId30"/>
    <p:sldId id="357" r:id="rId31"/>
  </p:sldIdLst>
  <p:sldSz cx="9144000" cy="6858000" type="screen4x3"/>
  <p:notesSz cx="6858000" cy="9144000"/>
  <p:defaultTextStyle>
    <a:defPPr>
      <a:defRPr lang="en-US"/>
    </a:defPPr>
    <a:lvl1pPr marL="0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60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20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81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41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05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68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328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091" algn="l" defTabSz="9135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9" autoAdjust="0"/>
    <p:restoredTop sz="94660"/>
  </p:normalViewPr>
  <p:slideViewPr>
    <p:cSldViewPr>
      <p:cViewPr varScale="1">
        <p:scale>
          <a:sx n="69" d="100"/>
          <a:sy n="69" d="100"/>
        </p:scale>
        <p:origin x="-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256DD-D62B-423D-B4C5-842DA5CBA62C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D9F07-6B76-4F7F-9FE6-DC38CF2CBB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98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60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20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81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41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05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68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28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91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CD2D9-614E-46AA-98FD-398229232E3F}" type="slidenum">
              <a:rPr lang="fr-FR"/>
              <a:pPr/>
              <a:t>1</a:t>
            </a:fld>
            <a:endParaRPr lang="fr-FR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2372DB-7B83-4A66-B400-2A8BFC51D3D0}" type="slidenum">
              <a:rPr lang="en-US" smtClean="0">
                <a:latin typeface="Arial" pitchFamily="34" charset="0"/>
              </a:rPr>
              <a:pPr/>
              <a:t>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1FF50-FCB1-4B75-A1F9-56BF17A0FE7E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6E041-4650-4237-AB27-870531C888BF}" type="slidenum">
              <a:rPr lang="fr-FR"/>
              <a:pPr/>
              <a:t>6</a:t>
            </a:fld>
            <a:endParaRPr lang="fr-FR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2E826-D52A-4340-A187-4731F82AEBAF}" type="slidenum">
              <a:rPr lang="fr-FR"/>
              <a:pPr/>
              <a:t>7</a:t>
            </a:fld>
            <a:endParaRPr lang="fr-FR" dirty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8" y="4343696"/>
            <a:ext cx="5487048" cy="41139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2" tIns="45710" rIns="91422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1C94F-DC48-4F26-8FE8-BABD68D29CC2}" type="slidenum">
              <a:rPr lang="fr-FR"/>
              <a:pPr/>
              <a:t>22</a:t>
            </a:fld>
            <a:endParaRPr lang="fr-F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0" indent="0">
              <a:buNone/>
              <a:defRPr sz="2000" b="1"/>
            </a:lvl2pPr>
            <a:lvl3pPr marL="913520" indent="0">
              <a:buNone/>
              <a:defRPr sz="1800" b="1"/>
            </a:lvl3pPr>
            <a:lvl4pPr marL="1370281" indent="0">
              <a:buNone/>
              <a:defRPr sz="1600" b="1"/>
            </a:lvl4pPr>
            <a:lvl5pPr marL="1827041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8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60" indent="0">
              <a:buNone/>
              <a:defRPr sz="2000" b="1"/>
            </a:lvl2pPr>
            <a:lvl3pPr marL="913520" indent="0">
              <a:buNone/>
              <a:defRPr sz="1800" b="1"/>
            </a:lvl3pPr>
            <a:lvl4pPr marL="1370281" indent="0">
              <a:buNone/>
              <a:defRPr sz="1600" b="1"/>
            </a:lvl4pPr>
            <a:lvl5pPr marL="1827041" indent="0">
              <a:buNone/>
              <a:defRPr sz="1600" b="1"/>
            </a:lvl5pPr>
            <a:lvl6pPr marL="2283805" indent="0">
              <a:buNone/>
              <a:defRPr sz="1600" b="1"/>
            </a:lvl6pPr>
            <a:lvl7pPr marL="2740568" indent="0">
              <a:buNone/>
              <a:defRPr sz="1600" b="1"/>
            </a:lvl7pPr>
            <a:lvl8pPr marL="3197328" indent="0">
              <a:buNone/>
              <a:defRPr sz="1600" b="1"/>
            </a:lvl8pPr>
            <a:lvl9pPr marL="36540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60" indent="0">
              <a:buNone/>
              <a:defRPr sz="1200"/>
            </a:lvl2pPr>
            <a:lvl3pPr marL="913520" indent="0">
              <a:buNone/>
              <a:defRPr sz="1000"/>
            </a:lvl3pPr>
            <a:lvl4pPr marL="1370281" indent="0">
              <a:buNone/>
              <a:defRPr sz="900"/>
            </a:lvl4pPr>
            <a:lvl5pPr marL="1827041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8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60" indent="0">
              <a:buNone/>
              <a:defRPr sz="2800"/>
            </a:lvl2pPr>
            <a:lvl3pPr marL="913520" indent="0">
              <a:buNone/>
              <a:defRPr sz="2400"/>
            </a:lvl3pPr>
            <a:lvl4pPr marL="1370281" indent="0">
              <a:buNone/>
              <a:defRPr sz="2000"/>
            </a:lvl4pPr>
            <a:lvl5pPr marL="1827041" indent="0">
              <a:buNone/>
              <a:defRPr sz="2000"/>
            </a:lvl5pPr>
            <a:lvl6pPr marL="2283805" indent="0">
              <a:buNone/>
              <a:defRPr sz="2000"/>
            </a:lvl6pPr>
            <a:lvl7pPr marL="2740568" indent="0">
              <a:buNone/>
              <a:defRPr sz="2000"/>
            </a:lvl7pPr>
            <a:lvl8pPr marL="3197328" indent="0">
              <a:buNone/>
              <a:defRPr sz="2000"/>
            </a:lvl8pPr>
            <a:lvl9pPr marL="365409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60" indent="0">
              <a:buNone/>
              <a:defRPr sz="1200"/>
            </a:lvl2pPr>
            <a:lvl3pPr marL="913520" indent="0">
              <a:buNone/>
              <a:defRPr sz="1000"/>
            </a:lvl3pPr>
            <a:lvl4pPr marL="1370281" indent="0">
              <a:buNone/>
              <a:defRPr sz="900"/>
            </a:lvl4pPr>
            <a:lvl5pPr marL="1827041" indent="0">
              <a:buNone/>
              <a:defRPr sz="900"/>
            </a:lvl5pPr>
            <a:lvl6pPr marL="2283805" indent="0">
              <a:buNone/>
              <a:defRPr sz="900"/>
            </a:lvl6pPr>
            <a:lvl7pPr marL="2740568" indent="0">
              <a:buNone/>
              <a:defRPr sz="900"/>
            </a:lvl7pPr>
            <a:lvl8pPr marL="3197328" indent="0">
              <a:buNone/>
              <a:defRPr sz="900"/>
            </a:lvl8pPr>
            <a:lvl9pPr marL="36540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2" tIns="45680" rIns="91352" bIns="456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52" tIns="45680" rIns="91352" bIns="456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352" tIns="45680" rIns="91352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4738-872B-4893-A6EB-11563061FF8D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352" tIns="45680" rIns="91352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52" tIns="45680" rIns="91352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9DB64-DA8C-464C-A5EA-8D818C4C132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5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2" indent="-342572" algn="l" defTabSz="9135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8" indent="-285471" algn="l" defTabSz="9135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4" indent="-228380" algn="l" defTabSz="9135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4" indent="-228380" algn="l" defTabSz="9135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24" indent="-228380" algn="l" defTabSz="9135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86" indent="-228380" algn="l" defTabSz="9135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47" indent="-228380" algn="l" defTabSz="9135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10" indent="-228380" algn="l" defTabSz="9135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72" indent="-228380" algn="l" defTabSz="9135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wmf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openxmlformats.org/officeDocument/2006/relationships/hyperlink" Target="http://building.web.cern.ch/map/coordinate/22/meyrin/1978.4990/536.5664/522/350/40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indico.cern.ch/conferenceDisplay.py?confId=11063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699812" y="2385269"/>
            <a:ext cx="3598525" cy="61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6" tIns="45700" rIns="91396" bIns="45700">
            <a:spAutoFit/>
          </a:bodyPr>
          <a:lstStyle/>
          <a:p>
            <a:pPr algn="ctr" eaLnBrk="0" hangingPunct="0"/>
            <a:r>
              <a:rPr lang="en-GB" sz="1700" b="1" dirty="0">
                <a:solidFill>
                  <a:schemeClr val="tx2"/>
                </a:solidFill>
                <a:latin typeface="+mj-lt"/>
              </a:rPr>
              <a:t>Leszek Ropelewski, CERN, </a:t>
            </a:r>
            <a:r>
              <a:rPr lang="en-GB" sz="1700" b="1" dirty="0" smtClean="0">
                <a:solidFill>
                  <a:schemeClr val="tx2"/>
                </a:solidFill>
                <a:latin typeface="+mj-lt"/>
              </a:rPr>
              <a:t>Switzerland</a:t>
            </a:r>
          </a:p>
          <a:p>
            <a:pPr algn="ctr" eaLnBrk="0" hangingPunct="0"/>
            <a:r>
              <a:rPr lang="en-GB" sz="1700" i="1" dirty="0" smtClean="0">
                <a:solidFill>
                  <a:schemeClr val="tx2"/>
                </a:solidFill>
                <a:latin typeface="+mj-lt"/>
              </a:rPr>
              <a:t>on behalf of the RD51 Collaboration</a:t>
            </a:r>
            <a:endParaRPr lang="en-GB" sz="17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1254542" y="6308237"/>
            <a:ext cx="7023565" cy="36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6" tIns="45700" rIns="91396" bIns="45700" anchor="ctr">
            <a:spAutoFit/>
          </a:bodyPr>
          <a:lstStyle/>
          <a:p>
            <a:pPr algn="ctr"/>
            <a:r>
              <a:rPr lang="fr-FR" b="1" dirty="0" smtClean="0"/>
              <a:t>12th Pisa Meeting on Advanced Detectors, Isola d’</a:t>
            </a:r>
            <a:r>
              <a:rPr lang="fr-FR" b="1" dirty="0" err="1" smtClean="0"/>
              <a:t>Elba</a:t>
            </a:r>
            <a:r>
              <a:rPr lang="fr-FR" b="1" dirty="0" smtClean="0"/>
              <a:t>, 20-26 May 2012</a:t>
            </a:r>
            <a:endParaRPr lang="fr-FR" b="1" dirty="0"/>
          </a:p>
        </p:txBody>
      </p:sp>
      <p:pic>
        <p:nvPicPr>
          <p:cNvPr id="9248" name="Picture 32" descr="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36" y="47629"/>
            <a:ext cx="8961355" cy="86109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381654" y="3221327"/>
            <a:ext cx="4414118" cy="2989805"/>
          </a:xfrm>
          <a:prstGeom prst="rect">
            <a:avLst/>
          </a:prstGeom>
          <a:noFill/>
        </p:spPr>
        <p:txBody>
          <a:bodyPr wrap="none" lIns="65290" tIns="32645" rIns="65290" bIns="32645" rtlCol="0">
            <a:spAutoFit/>
          </a:bodyPr>
          <a:lstStyle/>
          <a:p>
            <a:pPr marL="342736" indent="-342736" algn="ctr" eaLnBrk="0" hangingPunct="0"/>
            <a:r>
              <a:rPr 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OUTLINE:</a:t>
            </a:r>
          </a:p>
          <a:p>
            <a:pPr marL="342736" indent="-342736" algn="ctr" eaLnBrk="0" hangingPunct="0"/>
            <a:endParaRPr lang="en-US" b="1" dirty="0" smtClean="0">
              <a:noFill/>
              <a:latin typeface="Helvetica" pitchFamily="32" charset="0"/>
            </a:endParaRPr>
          </a:p>
          <a:p>
            <a:pPr marL="342736" indent="-342736" algn="ctr" eaLnBrk="0" hangingPunct="0"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RD51 Motivation and Main Objectives</a:t>
            </a:r>
          </a:p>
          <a:p>
            <a:pPr marL="342736" indent="-342736" algn="ctr" eaLnBrk="0" hangingPunct="0"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RD51 Collaboration Activities and Results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Large area detectors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Electronics</a:t>
            </a:r>
          </a:p>
          <a:p>
            <a:pPr marL="342736" indent="-342736" algn="ctr" eaLnBrk="0" hangingPunct="0"/>
            <a:r>
              <a:rPr lang="en-US" sz="1400" dirty="0">
                <a:solidFill>
                  <a:schemeClr val="tx2"/>
                </a:solidFill>
                <a:latin typeface="+mj-lt"/>
              </a:rPr>
              <a:t>Software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tools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MPGD workshop upgrade &amp;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industrialization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Technology Transfer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RD51 test beam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facility</a:t>
            </a:r>
          </a:p>
          <a:p>
            <a:pPr marL="342736" indent="-342736" algn="ctr" eaLnBrk="0" hangingPunct="0"/>
            <a:r>
              <a:rPr lang="en-US" sz="1400" dirty="0" smtClean="0">
                <a:solidFill>
                  <a:schemeClr val="tx2"/>
                </a:solidFill>
                <a:latin typeface="+mj-lt"/>
              </a:rPr>
              <a:t>Training</a:t>
            </a:r>
            <a:endParaRPr lang="en-US" sz="1400" dirty="0" smtClean="0">
              <a:solidFill>
                <a:schemeClr val="tx2"/>
              </a:solidFill>
              <a:latin typeface="+mj-lt"/>
            </a:endParaRPr>
          </a:p>
          <a:p>
            <a:pPr marL="342736" indent="-342736" algn="ctr" eaLnBrk="0" hangingPunct="0"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Summary and Outlook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681" y="1412777"/>
            <a:ext cx="8847699" cy="954087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The RD51 Collaboration</a:t>
            </a:r>
            <a:r>
              <a:rPr lang="en-GB" sz="2800" i="1" dirty="0" smtClean="0">
                <a:solidFill>
                  <a:schemeClr val="tx2"/>
                </a:solidFill>
              </a:rPr>
              <a:t>,</a:t>
            </a:r>
          </a:p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Micro-Pattern Gas Detector Technologies and Applications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10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5526652" cy="29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a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01" y="2708920"/>
            <a:ext cx="2240131" cy="18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99554" y="4769723"/>
            <a:ext cx="3744416" cy="1692741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lvl="1"/>
            <a:r>
              <a:rPr lang="en-US" sz="1600" dirty="0" smtClean="0">
                <a:solidFill>
                  <a:schemeClr val="tx2"/>
                </a:solidFill>
              </a:rPr>
              <a:t>Time resolution for different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gas mixtures and gap configurations:</a:t>
            </a:r>
          </a:p>
          <a:p>
            <a:pPr lvl="1"/>
            <a:endParaRPr lang="en-US" sz="1600" b="1" dirty="0" smtClean="0">
              <a:solidFill>
                <a:srgbClr val="00B050"/>
              </a:solidFill>
            </a:endParaRPr>
          </a:p>
          <a:p>
            <a:pPr lvl="1"/>
            <a:r>
              <a:rPr lang="en-US" sz="1400" b="1" dirty="0" smtClean="0">
                <a:solidFill>
                  <a:srgbClr val="00B050"/>
                </a:solidFill>
              </a:rPr>
              <a:t>Ar(45):CO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2 </a:t>
            </a:r>
            <a:r>
              <a:rPr lang="en-US" sz="1400" b="1" dirty="0" smtClean="0">
                <a:solidFill>
                  <a:srgbClr val="00B050"/>
                </a:solidFill>
              </a:rPr>
              <a:t>(15):CF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4 </a:t>
            </a:r>
            <a:r>
              <a:rPr lang="en-US" sz="1400" b="1" dirty="0" smtClean="0">
                <a:solidFill>
                  <a:srgbClr val="00B050"/>
                </a:solidFill>
              </a:rPr>
              <a:t>(40)</a:t>
            </a:r>
            <a:endParaRPr lang="en-US" sz="1400" dirty="0" smtClean="0">
              <a:solidFill>
                <a:srgbClr val="00B050"/>
              </a:solidFill>
            </a:endParaRPr>
          </a:p>
          <a:p>
            <a:pPr lvl="1"/>
            <a:r>
              <a:rPr lang="en-US" sz="1400" dirty="0" smtClean="0">
                <a:solidFill>
                  <a:srgbClr val="00B050"/>
                </a:solidFill>
              </a:rPr>
              <a:t>[gaps 3/1/2/1]</a:t>
            </a:r>
          </a:p>
          <a:p>
            <a:pPr lvl="1"/>
            <a:r>
              <a:rPr lang="en-US" sz="1400" b="1" dirty="0" smtClean="0"/>
              <a:t>Ar(70):CO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(30)</a:t>
            </a:r>
          </a:p>
          <a:p>
            <a:pPr lvl="1"/>
            <a:r>
              <a:rPr lang="en-US" sz="1400" dirty="0" smtClean="0"/>
              <a:t>[gaps 3/2/2/2]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83768" y="188640"/>
            <a:ext cx="374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CMS High Eta MPGD Project</a:t>
            </a:r>
            <a:endParaRPr lang="en-GB" sz="2400" b="1" dirty="0">
              <a:solidFill>
                <a:schemeClr val="tx2"/>
              </a:solidFill>
            </a:endParaRPr>
          </a:p>
        </p:txBody>
      </p:sp>
      <p:pic>
        <p:nvPicPr>
          <p:cNvPr id="9" name="Picture 8" descr="eff_p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953" y="650305"/>
            <a:ext cx="2405025" cy="18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07504" y="6268700"/>
            <a:ext cx="1762209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S. Colafranceschi</a:t>
            </a:r>
            <a:endParaRPr lang="en-US" dirty="0"/>
          </a:p>
        </p:txBody>
      </p:sp>
      <p:pic>
        <p:nvPicPr>
          <p:cNvPr id="11" name="Picture 10" descr="leglo 041.JPG"/>
          <p:cNvPicPr>
            <a:picLocks noChangeAspect="1"/>
          </p:cNvPicPr>
          <p:nvPr/>
        </p:nvPicPr>
        <p:blipFill>
          <a:blip r:embed="rId5" cstate="print"/>
          <a:srcRect r="11974" b="23412"/>
          <a:stretch>
            <a:fillRect/>
          </a:stretch>
        </p:blipFill>
        <p:spPr bwMode="auto">
          <a:xfrm>
            <a:off x="509050" y="4085647"/>
            <a:ext cx="19398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86214" y="5608484"/>
            <a:ext cx="4325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Self-stretching technique: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Assembly </a:t>
            </a:r>
            <a:r>
              <a:rPr lang="en-GB" b="1" dirty="0" smtClean="0">
                <a:solidFill>
                  <a:srgbClr val="FF0000"/>
                </a:solidFill>
              </a:rPr>
              <a:t>time reduction: 3 days </a:t>
            </a:r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 2 hours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3" name="Content Placeholder 6" descr="DSCN276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2157" y="4085647"/>
            <a:ext cx="1821564" cy="13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501008"/>
            <a:ext cx="4474840" cy="27687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2"/>
                </a:solidFill>
              </a:rPr>
              <a:t>Goals and Requirements:</a:t>
            </a:r>
          </a:p>
          <a:p>
            <a:pPr marL="0" indent="0">
              <a:buNone/>
            </a:pPr>
            <a:endParaRPr lang="en-US" sz="1800" b="1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Space-charge effects at 50 kHz </a:t>
            </a:r>
            <a:r>
              <a:rPr lang="en-US" sz="1600" dirty="0" err="1" smtClean="0">
                <a:solidFill>
                  <a:schemeClr val="tx2"/>
                </a:solidFill>
              </a:rPr>
              <a:t>Pb-Pb</a:t>
            </a:r>
            <a:r>
              <a:rPr lang="en-US" sz="1600" dirty="0" smtClean="0">
                <a:solidFill>
                  <a:schemeClr val="tx2"/>
                </a:solidFill>
              </a:rPr>
              <a:t> continuous readout too high with wires</a:t>
            </a:r>
          </a:p>
          <a:p>
            <a:pPr lvl="1"/>
            <a:r>
              <a:rPr lang="en-US" sz="1600" dirty="0" smtClean="0">
                <a:solidFill>
                  <a:schemeClr val="tx2"/>
                </a:solidFill>
              </a:rPr>
              <a:t>Limit GEM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 smtClean="0">
                <a:solidFill>
                  <a:srgbClr val="FF0000"/>
                </a:solidFill>
              </a:rPr>
              <a:t>on back-flow to 0.25% </a:t>
            </a:r>
            <a:r>
              <a:rPr lang="en-US" sz="1600" dirty="0" smtClean="0">
                <a:solidFill>
                  <a:schemeClr val="tx2"/>
                </a:solidFill>
              </a:rPr>
              <a:t>at gain 1500 –R&amp;D required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Maintain excellent </a:t>
            </a:r>
            <a:r>
              <a:rPr lang="en-US" sz="1600" dirty="0" err="1" smtClean="0">
                <a:solidFill>
                  <a:schemeClr val="tx2"/>
                </a:solidFill>
              </a:rPr>
              <a:t>dE</a:t>
            </a:r>
            <a:r>
              <a:rPr lang="en-US" sz="1600" dirty="0" smtClean="0">
                <a:solidFill>
                  <a:schemeClr val="tx2"/>
                </a:solidFill>
              </a:rPr>
              <a:t>/dx resolution for particle Id </a:t>
            </a:r>
            <a:r>
              <a:rPr lang="en-US" sz="1600" dirty="0" smtClean="0">
                <a:solidFill>
                  <a:srgbClr val="FF0000"/>
                </a:solidFill>
              </a:rPr>
              <a:t>uniformity and time stability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Total area: 32.5 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Chamber size 46x50 cm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  <a:r>
              <a:rPr lang="en-US" sz="1600" dirty="0" smtClean="0">
                <a:solidFill>
                  <a:schemeClr val="tx2"/>
                </a:solidFill>
              </a:rPr>
              <a:t> and 88x112 cm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  <a:r>
              <a:rPr lang="en-US" sz="1600" dirty="0" smtClean="0">
                <a:solidFill>
                  <a:schemeClr val="tx2"/>
                </a:solidFill>
              </a:rPr>
              <a:t> -&gt; Use single mask GEM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58" y="3271044"/>
            <a:ext cx="4509415" cy="35740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133893"/>
            <a:ext cx="8229600" cy="585054"/>
          </a:xfrm>
          <a:prstGeom prst="rect">
            <a:avLst/>
          </a:prstGeom>
        </p:spPr>
        <p:txBody>
          <a:bodyPr vert="horz" lIns="91352" tIns="45680" rIns="91352" bIns="45680" rtlCol="0" anchor="ctr">
            <a:normAutofit/>
          </a:bodyPr>
          <a:lstStyle>
            <a:lvl1pPr algn="ctr" defTabSz="91352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/>
                </a:solidFill>
              </a:rPr>
              <a:t>ALICE endplates TPC upgrade with GEMs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rcRect t="16027" b="16027"/>
          <a:stretch>
            <a:fillRect/>
          </a:stretch>
        </p:blipFill>
        <p:spPr>
          <a:xfrm>
            <a:off x="4818120" y="1052736"/>
            <a:ext cx="3430954" cy="188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359" y="1054727"/>
            <a:ext cx="2173312" cy="2020030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51520" y="534311"/>
            <a:ext cx="1164288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Manzari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8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/>
        </p:nvGrpSpPr>
        <p:grpSpPr>
          <a:xfrm>
            <a:off x="467544" y="2276872"/>
            <a:ext cx="2664296" cy="2304256"/>
            <a:chOff x="1248047" y="1484784"/>
            <a:chExt cx="2069794" cy="2103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1259632" y="1484784"/>
              <a:ext cx="2058209" cy="25638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smtClean="0"/>
                <a:t>PCB</a:t>
              </a:r>
              <a:endParaRPr lang="fr-FR" sz="1400" dirty="0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248047" y="1988840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248047" y="1964158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248047" y="1921426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248047" y="2434202"/>
              <a:ext cx="2058209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Mesh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deposit</a:t>
              </a:r>
              <a:endParaRPr lang="fr-FR" sz="1400" dirty="0"/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248047" y="2391471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248047" y="2348739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259632" y="2348879"/>
              <a:ext cx="2016224" cy="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248047" y="2845655"/>
              <a:ext cx="2058210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lamination</a:t>
              </a:r>
              <a:endParaRPr lang="fr-FR" sz="1400" dirty="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251161" y="2861515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251161" y="2818784"/>
              <a:ext cx="2058209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1254275" y="2776053"/>
              <a:ext cx="2055095" cy="42731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1251161" y="2818784"/>
              <a:ext cx="205820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1251161" y="3374291"/>
              <a:ext cx="2055095" cy="21365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lnSpc>
                  <a:spcPct val="100000"/>
                </a:lnSpc>
              </a:pPr>
              <a:r>
                <a:rPr lang="fr-FR" sz="1400" dirty="0" err="1" smtClean="0"/>
                <a:t>development</a:t>
              </a:r>
              <a:endParaRPr lang="fr-FR" sz="1400" dirty="0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251161" y="3246097"/>
              <a:ext cx="245989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075836" y="3246097"/>
              <a:ext cx="230420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1699545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1982899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266253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549607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832961" y="3246097"/>
              <a:ext cx="80958" cy="128194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1288526" y="3288828"/>
              <a:ext cx="201772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325008" y="260649"/>
            <a:ext cx="4502529" cy="954027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WG1: Large area detectors</a:t>
            </a:r>
          </a:p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Bulk MicroMegas technology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6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12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628800"/>
            <a:ext cx="2664296" cy="350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Espace réservé du contenu 2"/>
          <p:cNvSpPr txBox="1">
            <a:spLocks/>
          </p:cNvSpPr>
          <p:nvPr/>
        </p:nvSpPr>
        <p:spPr>
          <a:xfrm>
            <a:off x="6588224" y="3933056"/>
            <a:ext cx="2386608" cy="1296143"/>
          </a:xfrm>
          <a:prstGeom prst="rect">
            <a:avLst/>
          </a:prstGeom>
        </p:spPr>
        <p:txBody>
          <a:bodyPr/>
          <a:lstStyle/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Fine segmentation 1cm², thickness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8mm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ILC Hadronic calorimetry</a:t>
            </a:r>
          </a:p>
          <a:p>
            <a:pPr marL="342572" marR="0" lvl="0" indent="-342572" algn="l" defTabSz="9135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 in the RD51 1 kHz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67944" y="551723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Bulk Micromegas ILC DHCAL first m</a:t>
            </a:r>
            <a:r>
              <a:rPr lang="en-GB" baseline="30000" dirty="0" smtClean="0">
                <a:solidFill>
                  <a:schemeClr val="tx2"/>
                </a:solidFill>
              </a:rPr>
              <a:t>2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LAPP Annecy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628800"/>
            <a:ext cx="224184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36" y="0"/>
            <a:ext cx="6376728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MicroMegas detectors for the upgrade of the ATLAS muon system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37171"/>
            <a:ext cx="5263398" cy="3039902"/>
          </a:xfrm>
        </p:spPr>
        <p:txBody>
          <a:bodyPr>
            <a:noAutofit/>
          </a:bodyPr>
          <a:lstStyle/>
          <a:p>
            <a:pPr marL="0" indent="0">
              <a:buClr>
                <a:srgbClr val="FF6600"/>
              </a:buClr>
              <a:buNone/>
            </a:pPr>
            <a:r>
              <a:rPr lang="en-US" sz="1800" b="1" dirty="0" smtClean="0">
                <a:solidFill>
                  <a:schemeClr val="tx2"/>
                </a:solidFill>
              </a:rPr>
              <a:t>Goals:</a:t>
            </a:r>
          </a:p>
          <a:p>
            <a:pPr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</a:rPr>
              <a:t>D</a:t>
            </a:r>
            <a:r>
              <a:rPr lang="en-US" sz="1600" dirty="0" smtClean="0">
                <a:solidFill>
                  <a:schemeClr val="tx2"/>
                </a:solidFill>
              </a:rPr>
              <a:t>evelopment of large-area (</a:t>
            </a:r>
            <a:r>
              <a:rPr lang="en-US" sz="1600" dirty="0">
                <a:solidFill>
                  <a:schemeClr val="tx2"/>
                </a:solidFill>
              </a:rPr>
              <a:t>≈</a:t>
            </a:r>
            <a:r>
              <a:rPr lang="en-US" sz="1600" dirty="0" smtClean="0">
                <a:solidFill>
                  <a:schemeClr val="tx2"/>
                </a:solidFill>
              </a:rPr>
              <a:t>2 </a:t>
            </a:r>
            <a:r>
              <a:rPr lang="en-US" sz="1600" dirty="0">
                <a:solidFill>
                  <a:schemeClr val="tx2"/>
                </a:solidFill>
              </a:rPr>
              <a:t>x 1 </a:t>
            </a:r>
            <a:r>
              <a:rPr lang="en-US" sz="1600" dirty="0" smtClean="0">
                <a:solidFill>
                  <a:schemeClr val="tx2"/>
                </a:solidFill>
              </a:rPr>
              <a:t>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bulk-MicroMegas chambers for high-rate applications that combine precision measurement and trigger functionality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</a:pPr>
            <a:r>
              <a:rPr lang="en-GB" sz="1600" dirty="0" smtClean="0">
                <a:solidFill>
                  <a:srgbClr val="FF0000"/>
                </a:solidFill>
              </a:rPr>
              <a:t>Spark </a:t>
            </a:r>
            <a:r>
              <a:rPr lang="en-GB" sz="1600" dirty="0">
                <a:solidFill>
                  <a:srgbClr val="FF0000"/>
                </a:solidFill>
              </a:rPr>
              <a:t>neutralization and/or suppression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	Resistive </a:t>
            </a:r>
            <a:r>
              <a:rPr lang="en-GB" sz="1600" dirty="0">
                <a:solidFill>
                  <a:schemeClr val="tx2"/>
                </a:solidFill>
              </a:rPr>
              <a:t>coating on readout strips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GB" sz="1600" dirty="0" smtClean="0">
                <a:solidFill>
                  <a:schemeClr val="tx2"/>
                </a:solidFill>
              </a:rPr>
              <a:t>	Multi-stage </a:t>
            </a:r>
            <a:r>
              <a:rPr lang="en-GB" sz="1600" dirty="0">
                <a:solidFill>
                  <a:schemeClr val="tx2"/>
                </a:solidFill>
              </a:rPr>
              <a:t>amplification schemes</a:t>
            </a:r>
          </a:p>
          <a:p>
            <a:pPr>
              <a:buClr>
                <a:schemeClr val="tx2"/>
              </a:buClr>
            </a:pPr>
            <a:r>
              <a:rPr lang="en-GB" sz="1600" dirty="0" smtClean="0">
                <a:solidFill>
                  <a:schemeClr val="tx2"/>
                </a:solidFill>
              </a:rPr>
              <a:t>Transfer </a:t>
            </a:r>
            <a:r>
              <a:rPr lang="en-GB" sz="1600" dirty="0">
                <a:solidFill>
                  <a:schemeClr val="tx2"/>
                </a:solidFill>
              </a:rPr>
              <a:t>of know-how to competent industry </a:t>
            </a:r>
          </a:p>
          <a:p>
            <a:pPr>
              <a:buClr>
                <a:schemeClr val="tx2"/>
              </a:buClr>
            </a:pPr>
            <a:r>
              <a:rPr lang="en-GB" sz="1600" dirty="0">
                <a:solidFill>
                  <a:schemeClr val="tx2"/>
                </a:solidFill>
              </a:rPr>
              <a:t>Large-scale production in industry</a:t>
            </a:r>
          </a:p>
          <a:p>
            <a:pPr marL="800100" lvl="1" indent="-342900">
              <a:spcBef>
                <a:spcPts val="0"/>
              </a:spcBef>
              <a:buClr>
                <a:srgbClr val="1F497D"/>
              </a:buClr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lvl="1" indent="0">
              <a:spcBef>
                <a:spcPts val="0"/>
              </a:spcBef>
              <a:buClr>
                <a:srgbClr val="1F497D"/>
              </a:buClr>
              <a:buNone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457200" lvl="1" indent="0">
              <a:buClr>
                <a:srgbClr val="FF6600"/>
              </a:buClr>
              <a:buNone/>
            </a:pPr>
            <a:endParaRPr lang="en-US" sz="1600" dirty="0" smtClean="0">
              <a:solidFill>
                <a:schemeClr val="tx2"/>
              </a:solidFill>
            </a:endParaRPr>
          </a:p>
          <a:p>
            <a:pPr lvl="1"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/>
          </a:p>
          <a:p>
            <a:pPr>
              <a:buClr>
                <a:srgbClr val="FF6600"/>
              </a:buClr>
              <a:buFont typeface="Wingdings" charset="2"/>
              <a:buChar char="§"/>
            </a:pP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D80F-D5FD-8B45-8ADB-911CDC82310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CR2_DSC0384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4111"/>
          <a:stretch/>
        </p:blipFill>
        <p:spPr>
          <a:xfrm>
            <a:off x="6019808" y="1661246"/>
            <a:ext cx="2999379" cy="4008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8" y="5636748"/>
            <a:ext cx="3388581" cy="738583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1.2 x 0.6 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prototype chamber with 2048 readout strips (0.5 mm strip pitch) during construction in CERN/TE-MPE workshop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1056" y="1676914"/>
            <a:ext cx="941283" cy="27699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March 2011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337640" y="6405242"/>
            <a:ext cx="1554716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M. Byszewski</a:t>
            </a:r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64" y="124690"/>
            <a:ext cx="2269031" cy="141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5536" y="3793875"/>
            <a:ext cx="3790715" cy="2581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Clr>
                <a:srgbClr val="660066"/>
              </a:buClr>
            </a:pPr>
            <a:r>
              <a:rPr lang="en-US" b="1" dirty="0" smtClean="0">
                <a:solidFill>
                  <a:schemeClr val="tx2"/>
                </a:solidFill>
              </a:rPr>
              <a:t>Requirements and Performance: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Spatial resolution ~30μm (Ar:CO</a:t>
            </a:r>
            <a:r>
              <a:rPr lang="en-US" sz="1600" baseline="-25000" dirty="0" smtClean="0">
                <a:solidFill>
                  <a:schemeClr val="tx2"/>
                </a:solidFill>
              </a:rPr>
              <a:t>2 </a:t>
            </a:r>
            <a:r>
              <a:rPr lang="en-US" sz="1600" dirty="0" smtClean="0">
                <a:solidFill>
                  <a:schemeClr val="tx2"/>
                </a:solidFill>
              </a:rPr>
              <a:t>93:7)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Single plane efficiency 98%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Gains above 10</a:t>
            </a:r>
            <a:r>
              <a:rPr lang="en-US" sz="1600" baseline="30000" dirty="0" smtClean="0">
                <a:solidFill>
                  <a:schemeClr val="tx2"/>
                </a:solidFill>
              </a:rPr>
              <a:t>4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Clean signals up to &gt;1 MHz/cm</a:t>
            </a:r>
            <a:r>
              <a:rPr lang="en-US" sz="1600" baseline="30000" dirty="0" smtClean="0">
                <a:solidFill>
                  <a:schemeClr val="tx2"/>
                </a:solidFill>
              </a:rPr>
              <a:t>2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with some loss of gain</a:t>
            </a:r>
          </a:p>
          <a:p>
            <a:pPr marL="285750" indent="-28575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Stable response over duration of 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neutron irradiation equivalent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 to 20 years LHC (5x10</a:t>
            </a:r>
            <a:r>
              <a:rPr lang="en-US" sz="1600" baseline="30000" dirty="0" smtClean="0">
                <a:solidFill>
                  <a:schemeClr val="tx2"/>
                </a:solidFill>
              </a:rPr>
              <a:t>34</a:t>
            </a:r>
            <a:r>
              <a:rPr lang="en-US" sz="1600" dirty="0" smtClean="0">
                <a:solidFill>
                  <a:schemeClr val="tx2"/>
                </a:solidFill>
              </a:rPr>
              <a:t> cm</a:t>
            </a:r>
            <a:r>
              <a:rPr lang="en-US" sz="1600" baseline="30000" dirty="0" smtClean="0">
                <a:solidFill>
                  <a:schemeClr val="tx2"/>
                </a:solidFill>
              </a:rPr>
              <a:t>-2</a:t>
            </a:r>
            <a:r>
              <a:rPr lang="en-US" sz="1600" dirty="0" smtClean="0">
                <a:solidFill>
                  <a:schemeClr val="tx2"/>
                </a:solidFill>
              </a:rPr>
              <a:t>s</a:t>
            </a:r>
            <a:r>
              <a:rPr lang="en-US" sz="1600" baseline="30000" dirty="0" smtClean="0">
                <a:solidFill>
                  <a:schemeClr val="tx2"/>
                </a:solidFill>
              </a:rPr>
              <a:t>-1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Clr>
                <a:srgbClr val="660066"/>
              </a:buClr>
              <a:buFont typeface="Wingdings" charset="2"/>
              <a:buChar char="§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2468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2" y="443506"/>
            <a:ext cx="7639050" cy="5429250"/>
          </a:xfrm>
          <a:prstGeom prst="rect">
            <a:avLst/>
          </a:prstGeom>
        </p:spPr>
      </p:pic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 descr="T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9817" y="2708920"/>
            <a:ext cx="2576320" cy="1930626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337640" y="6405242"/>
            <a:ext cx="1554716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M. Byszewski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63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38" y="754939"/>
            <a:ext cx="3384375" cy="3473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2" y="545818"/>
            <a:ext cx="3816424" cy="3891256"/>
          </a:xfrm>
          <a:prstGeom prst="rect">
            <a:avLst/>
          </a:prstGeo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2112" y="188640"/>
            <a:ext cx="6072255" cy="71435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374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>
                <a:solidFill>
                  <a:schemeClr val="tx2"/>
                </a:solidFill>
              </a:rPr>
              <a:t>MM Resistive strip protection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6092" y="4296785"/>
            <a:ext cx="3593860" cy="2126141"/>
            <a:chOff x="-7901781" y="14944952"/>
            <a:chExt cx="5051017" cy="2921161"/>
          </a:xfrm>
        </p:grpSpPr>
        <p:pic>
          <p:nvPicPr>
            <p:cNvPr id="10" name="Picture 9" descr="R11_rate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901781" y="14944952"/>
              <a:ext cx="5051017" cy="292116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5980375" y="15307814"/>
              <a:ext cx="329082" cy="2222327"/>
            </a:xfrm>
            <a:prstGeom prst="rect">
              <a:avLst/>
            </a:prstGeom>
            <a:gradFill>
              <a:gsLst>
                <a:gs pos="68000">
                  <a:schemeClr val="accent2">
                    <a:lumMod val="75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5452786" y="16520877"/>
              <a:ext cx="2247682" cy="43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Gain ≈ 5000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12" descr="S3_R12_R13_gains_85-1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238" y="4252598"/>
            <a:ext cx="3540186" cy="2170329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337640" y="6405242"/>
            <a:ext cx="1554716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M. Byszewski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658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107058" y="225174"/>
            <a:ext cx="660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2"/>
                </a:solidFill>
              </a:rPr>
              <a:t>ThickGEM photon detector for </a:t>
            </a:r>
            <a:r>
              <a:rPr lang="en-GB" sz="2400" b="1" dirty="0">
                <a:solidFill>
                  <a:schemeClr val="tx2"/>
                </a:solidFill>
              </a:rPr>
              <a:t>COMPASS RICH-1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20" y="54141"/>
            <a:ext cx="2319891" cy="126539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07059" y="1139085"/>
            <a:ext cx="42489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Requirements: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Reduced </a:t>
            </a:r>
            <a:r>
              <a:rPr lang="en-GB" sz="1600" dirty="0">
                <a:solidFill>
                  <a:schemeClr val="tx2"/>
                </a:solidFill>
              </a:rPr>
              <a:t>photon and </a:t>
            </a:r>
            <a:r>
              <a:rPr lang="en-GB" sz="1600" dirty="0">
                <a:solidFill>
                  <a:srgbClr val="FF0000"/>
                </a:solidFill>
              </a:rPr>
              <a:t>Ion BackFlow </a:t>
            </a:r>
            <a:r>
              <a:rPr lang="en-GB" sz="1600" dirty="0">
                <a:solidFill>
                  <a:schemeClr val="tx2"/>
                </a:solidFill>
              </a:rPr>
              <a:t>(IBF)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Reduced aging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High </a:t>
            </a:r>
            <a:r>
              <a:rPr lang="en-GB" sz="1600" dirty="0" smtClean="0">
                <a:solidFill>
                  <a:srgbClr val="FF0000"/>
                </a:solidFill>
              </a:rPr>
              <a:t>stable gain </a:t>
            </a:r>
            <a:r>
              <a:rPr lang="en-GB" sz="1600" dirty="0" smtClean="0">
                <a:solidFill>
                  <a:schemeClr val="tx2"/>
                </a:solidFill>
              </a:rPr>
              <a:t>- high </a:t>
            </a:r>
            <a:r>
              <a:rPr lang="en-GB" sz="1600" dirty="0">
                <a:solidFill>
                  <a:schemeClr val="tx2"/>
                </a:solidFill>
              </a:rPr>
              <a:t>photoelectron detection efficiency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Large area</a:t>
            </a:r>
            <a:endParaRPr lang="en-GB" sz="16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Short integration time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High rate environments</a:t>
            </a:r>
          </a:p>
        </p:txBody>
      </p:sp>
      <p:pic>
        <p:nvPicPr>
          <p:cNvPr id="6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6197"/>
            <a:ext cx="3442329" cy="274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7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4510747" y="3797704"/>
            <a:ext cx="2592288" cy="285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19" y="1268760"/>
            <a:ext cx="4431448" cy="261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7017242" y="4195181"/>
            <a:ext cx="2338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In collaboration </a:t>
            </a:r>
          </a:p>
          <a:p>
            <a:r>
              <a:rPr lang="en-GB" sz="1600" dirty="0">
                <a:solidFill>
                  <a:schemeClr val="tx2"/>
                </a:solidFill>
              </a:rPr>
              <a:t>w</a:t>
            </a:r>
            <a:r>
              <a:rPr lang="en-GB" sz="1600" dirty="0" smtClean="0">
                <a:solidFill>
                  <a:schemeClr val="tx2"/>
                </a:solidFill>
              </a:rPr>
              <a:t>ith industrial PCB company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ELTOS</a:t>
            </a:r>
            <a:r>
              <a:rPr lang="en-GB" sz="1600" dirty="0" smtClean="0">
                <a:solidFill>
                  <a:schemeClr val="tx2"/>
                </a:solidFill>
              </a:rPr>
              <a:t> </a:t>
            </a:r>
            <a:r>
              <a:rPr lang="en-GB" sz="1600" dirty="0" err="1" smtClean="0">
                <a:solidFill>
                  <a:schemeClr val="tx2"/>
                </a:solidFill>
              </a:rPr>
              <a:t>S.p.A</a:t>
            </a:r>
            <a:r>
              <a:rPr lang="en-GB" sz="1600" dirty="0" smtClean="0">
                <a:solidFill>
                  <a:schemeClr val="tx2"/>
                </a:solidFill>
              </a:rPr>
              <a:t>. Arezzo Italy 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0" name="TextBox 6"/>
          <p:cNvSpPr txBox="1">
            <a:spLocks noChangeArrowheads="1"/>
          </p:cNvSpPr>
          <p:nvPr/>
        </p:nvSpPr>
        <p:spPr bwMode="auto">
          <a:xfrm>
            <a:off x="7346331" y="5805264"/>
            <a:ext cx="1478669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F. </a:t>
            </a:r>
            <a:r>
              <a:rPr lang="en-US" sz="2000" dirty="0" err="1" smtClean="0"/>
              <a:t>Tessarotto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64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18" charset="0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8032882" y="6508750"/>
            <a:ext cx="996781" cy="203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  <a:defRPr/>
            </a:pPr>
            <a:r>
              <a:rPr lang="en-US" sz="1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</a:t>
            </a:r>
          </a:p>
          <a:p>
            <a:pPr algn="r">
              <a:lnSpc>
                <a:spcPct val="100000"/>
              </a:lnSpc>
              <a:defRPr/>
            </a:pPr>
            <a:endParaRPr lang="en-US" sz="1000" b="0" i="0" u="none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0325" y="132501"/>
            <a:ext cx="6754657" cy="38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Ion backflow reduction with “Flower THGEMs”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642410" y="625142"/>
            <a:ext cx="4967813" cy="12780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1600" b="0" i="0" u="none" kern="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lvl="0" algn="ctr">
              <a:defRPr/>
            </a:pPr>
            <a:r>
              <a:rPr lang="en-US" sz="1600" b="0" i="0" u="none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“Flower THGEM” configuration:</a:t>
            </a:r>
          </a:p>
          <a:p>
            <a:pPr lvl="0" algn="ctr">
              <a:defRPr/>
            </a:pPr>
            <a:r>
              <a:rPr lang="en-US" sz="1600" b="0" i="0" u="none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THGEM 1 has holes of 0.6 mm diameter, 1.2 mm pitch</a:t>
            </a:r>
          </a:p>
          <a:p>
            <a:pPr lvl="0" algn="ctr">
              <a:defRPr/>
            </a:pPr>
            <a:r>
              <a:rPr lang="en-US" sz="1600" b="0" i="0" u="none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THGEM 2 has holes of 0.3 mm diameter, 0.6 mm pitch,</a:t>
            </a:r>
          </a:p>
          <a:p>
            <a:pPr lvl="0" algn="ctr">
              <a:defRPr/>
            </a:pPr>
            <a:r>
              <a:rPr lang="en-US" sz="1600" b="0" i="0" u="none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 1/3 of the holes missing: the ones below the THGEM 1 holes</a:t>
            </a:r>
          </a:p>
          <a:p>
            <a:pPr lvl="0" algn="ctr">
              <a:defRPr/>
            </a:pPr>
            <a:endParaRPr lang="en-US" sz="1600" b="0" i="0" u="none" kern="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79129" y="2026351"/>
            <a:ext cx="1883929" cy="168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1400" i="0" u="none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This configuration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provides  charge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splitting and allows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for ion backflow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400" i="0" u="none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minimization  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30907" y="639319"/>
            <a:ext cx="3020613" cy="5515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600" b="0" i="0" u="none" kern="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flow for the standard triple THGEM configuration: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591" y="3987210"/>
            <a:ext cx="4923040" cy="269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2"/>
          <p:cNvPicPr>
            <a:picLocks noChangeAspect="1" noChangeArrowheads="1"/>
          </p:cNvPicPr>
          <p:nvPr/>
        </p:nvPicPr>
        <p:blipFill>
          <a:blip r:embed="rId4" cstate="print"/>
          <a:srcRect l="4973" t="4973"/>
          <a:stretch>
            <a:fillRect/>
          </a:stretch>
        </p:blipFill>
        <p:spPr bwMode="auto">
          <a:xfrm>
            <a:off x="3408" y="4647962"/>
            <a:ext cx="3708583" cy="22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6"/>
          <p:cNvPicPr>
            <a:picLocks noChangeAspect="1" noChangeArrowheads="1"/>
          </p:cNvPicPr>
          <p:nvPr/>
        </p:nvPicPr>
        <p:blipFill>
          <a:blip r:embed="rId5" cstate="print"/>
          <a:srcRect l="4432" r="39887" b="18576"/>
          <a:stretch>
            <a:fillRect/>
          </a:stretch>
        </p:blipFill>
        <p:spPr bwMode="auto">
          <a:xfrm>
            <a:off x="134180" y="1148316"/>
            <a:ext cx="3091502" cy="289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34180" y="4109077"/>
            <a:ext cx="3243150" cy="5515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600" b="0" i="0" u="none" kern="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on TOP of THGEM 1 in %</a:t>
            </a:r>
          </a:p>
          <a:p>
            <a:pPr lvl="0" algn="ctr">
              <a:defRPr/>
            </a:pPr>
            <a:r>
              <a:rPr lang="en-US" sz="1600" b="0" i="0" u="none" kern="0" noProof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</a:t>
            </a:r>
            <a:r>
              <a:rPr lang="en-US" sz="1600" b="0" i="0" u="none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16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the “FLOWER” configuration: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5770" y="1903229"/>
            <a:ext cx="2311114" cy="2085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26" name="Straight Arrow Connector 25"/>
          <p:cNvCxnSpPr/>
          <p:nvPr/>
        </p:nvCxnSpPr>
        <p:spPr>
          <a:xfrm flipH="1">
            <a:off x="3180973" y="3593806"/>
            <a:ext cx="971964" cy="23072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440488" y="2222205"/>
            <a:ext cx="157085" cy="22328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695751" y="2232838"/>
            <a:ext cx="147267" cy="2445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450305" y="2668772"/>
            <a:ext cx="117817" cy="23391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54658" y="2583712"/>
            <a:ext cx="284716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95751" y="2658140"/>
            <a:ext cx="147267" cy="28707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234313" y="2583713"/>
            <a:ext cx="284716" cy="1063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409617" y="2562447"/>
            <a:ext cx="598887" cy="1169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7439962" y="214583"/>
            <a:ext cx="1478669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F. </a:t>
            </a:r>
            <a:r>
              <a:rPr lang="en-US" sz="2000" dirty="0" err="1" smtClean="0"/>
              <a:t>Tessarotto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34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Hans\R&amp;D\rd51\WG52\SRS\Views\SRS 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23" y="582598"/>
            <a:ext cx="4489001" cy="3024336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1731071" y="4513734"/>
            <a:ext cx="3168352" cy="1944216"/>
            <a:chOff x="4644008" y="620498"/>
            <a:chExt cx="3744416" cy="2340609"/>
          </a:xfrm>
        </p:grpSpPr>
        <p:pic>
          <p:nvPicPr>
            <p:cNvPr id="3" name="Picture 5" descr="C:\Hans\R&amp;D\rd51\WG52\Single-chip-hybrid-APV25\Layout Pascal V3 MicroVia\Revised Layout V3\Views\hybrid with mini-hdmi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620688"/>
              <a:ext cx="2736304" cy="1350794"/>
            </a:xfrm>
            <a:prstGeom prst="rect">
              <a:avLst/>
            </a:prstGeom>
            <a:noFill/>
          </p:spPr>
        </p:pic>
        <p:pic>
          <p:nvPicPr>
            <p:cNvPr id="4" name="Picture 6" descr="C:\Hans\R&amp;D\rd51\WG52\SRS\Photos\Hybrids-cable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1988840"/>
              <a:ext cx="1296144" cy="972267"/>
            </a:xfrm>
            <a:prstGeom prst="rect">
              <a:avLst/>
            </a:prstGeom>
            <a:noFill/>
          </p:spPr>
        </p:pic>
        <p:pic>
          <p:nvPicPr>
            <p:cNvPr id="5" name="Picture 4" descr="C:\Hans\R&amp;D\rd51\WG52\Single-chip-hybrid-APV25\Photos\Photos V3\Bonded APV on V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8" y="620498"/>
              <a:ext cx="991003" cy="792278"/>
            </a:xfrm>
            <a:prstGeom prst="rect">
              <a:avLst/>
            </a:prstGeom>
            <a:noFill/>
          </p:spPr>
        </p:pic>
      </p:grpSp>
      <p:pic>
        <p:nvPicPr>
          <p:cNvPr id="6" name="Picture 2" descr="C:\Hans\R&amp;D\rd51\WG52\FEC+A+B+C\ADC-card\Photos-ADC\ADC-car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64" y="548680"/>
            <a:ext cx="880691" cy="1800200"/>
          </a:xfrm>
          <a:prstGeom prst="rect">
            <a:avLst/>
          </a:prstGeom>
          <a:noFill/>
        </p:spPr>
      </p:pic>
      <p:pic>
        <p:nvPicPr>
          <p:cNvPr id="8" name="Picture 3" descr="C:\Hans\R&amp;D\rd51\WG52\FEC+A+B+C\FEC card\Photos-FEC\1st FEC car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835462" y="3325787"/>
            <a:ext cx="2317787" cy="13721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752020" y="3606776"/>
            <a:ext cx="2376264" cy="1046360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FEC cards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Virtex-5 FPGA, Gb-Ethernet, DDR buffer, NIM and LVDS pulse I/O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High speed  Interface connectors to frontend adapter cards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0152" y="836713"/>
            <a:ext cx="3203848" cy="1046360"/>
          </a:xfrm>
          <a:prstGeom prst="rect">
            <a:avLst/>
          </a:prstGeom>
        </p:spPr>
        <p:txBody>
          <a:bodyPr wrap="square" lIns="91352" tIns="45680" rIns="91352" bIns="45680">
            <a:spAutoFit/>
          </a:bodyPr>
          <a:lstStyle/>
          <a:p>
            <a:pPr marL="342572" indent="-342572"/>
            <a:r>
              <a:rPr lang="en-GB" sz="1400" b="1" dirty="0" smtClean="0">
                <a:solidFill>
                  <a:schemeClr val="tx2"/>
                </a:solidFill>
              </a:rPr>
              <a:t>ADC  frontend adapter </a:t>
            </a:r>
          </a:p>
          <a:p>
            <a:pPr marL="342572" indent="-342572"/>
            <a:r>
              <a:rPr lang="en-GB" sz="1200" dirty="0" smtClean="0">
                <a:solidFill>
                  <a:schemeClr val="tx2"/>
                </a:solidFill>
              </a:rPr>
              <a:t>for APV and Beetle chips</a:t>
            </a:r>
          </a:p>
          <a:p>
            <a:pPr marL="342572" indent="-342572"/>
            <a:endParaRPr lang="en-GB" sz="1200" dirty="0" smtClean="0">
              <a:solidFill>
                <a:schemeClr val="tx2"/>
              </a:solidFill>
            </a:endParaRPr>
          </a:p>
          <a:p>
            <a:pPr marL="342572" indent="-342572"/>
            <a:r>
              <a:rPr lang="en-GB" sz="1200" dirty="0" smtClean="0">
                <a:solidFill>
                  <a:schemeClr val="tx2"/>
                </a:solidFill>
              </a:rPr>
              <a:t>ADC plugs into  FEC  to make a 6U  readout</a:t>
            </a:r>
          </a:p>
          <a:p>
            <a:pPr marL="342572" indent="-342572"/>
            <a:r>
              <a:rPr lang="en-GB" sz="1200" dirty="0" smtClean="0">
                <a:solidFill>
                  <a:schemeClr val="tx2"/>
                </a:solidFill>
              </a:rPr>
              <a:t>unit for up to 2048 channels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4055" y="3717906"/>
            <a:ext cx="2511761" cy="861694"/>
          </a:xfrm>
          <a:prstGeom prst="rect">
            <a:avLst/>
          </a:prstGeom>
        </p:spPr>
        <p:txBody>
          <a:bodyPr wrap="square" lIns="91352" tIns="45680" rIns="91352" bIns="4568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Frontend hybrids</a:t>
            </a:r>
            <a:r>
              <a:rPr lang="en-GB" sz="1200" dirty="0" smtClean="0">
                <a:solidFill>
                  <a:schemeClr val="tx2"/>
                </a:solidFill>
              </a:rPr>
              <a:t/>
            </a:r>
            <a:br>
              <a:rPr lang="en-GB" sz="1200" dirty="0" smtClean="0">
                <a:solidFill>
                  <a:schemeClr val="tx2"/>
                </a:solidFill>
              </a:rPr>
            </a:br>
            <a:r>
              <a:rPr lang="en-GB" sz="1200" dirty="0" smtClean="0">
                <a:solidFill>
                  <a:schemeClr val="tx2"/>
                </a:solidFill>
              </a:rPr>
              <a:t>so far all based on </a:t>
            </a:r>
            <a:r>
              <a:rPr lang="en-GB" sz="1200" dirty="0" smtClean="0">
                <a:solidFill>
                  <a:srgbClr val="FF0000"/>
                </a:solidFill>
              </a:rPr>
              <a:t>APV25</a:t>
            </a:r>
            <a:r>
              <a:rPr lang="en-GB" sz="1200" dirty="0" smtClean="0">
                <a:solidFill>
                  <a:schemeClr val="tx2"/>
                </a:solidFill>
              </a:rPr>
              <a:t> </a:t>
            </a:r>
            <a:r>
              <a:rPr lang="en-GB" sz="1200" dirty="0" smtClean="0">
                <a:solidFill>
                  <a:schemeClr val="tx2"/>
                </a:solidFill>
              </a:rPr>
              <a:t>chip</a:t>
            </a:r>
            <a:endParaRPr lang="en-GB" sz="1200" dirty="0" smtClean="0">
              <a:solidFill>
                <a:schemeClr val="tx2"/>
              </a:solidFill>
            </a:endParaRPr>
          </a:p>
          <a:p>
            <a:r>
              <a:rPr lang="en-GB" sz="1200" dirty="0" smtClean="0">
                <a:solidFill>
                  <a:srgbClr val="FF0000"/>
                </a:solidFill>
              </a:rPr>
              <a:t>VFAT</a:t>
            </a:r>
            <a:r>
              <a:rPr lang="en-GB" sz="1200" dirty="0" smtClean="0">
                <a:solidFill>
                  <a:schemeClr val="tx2"/>
                </a:solidFill>
              </a:rPr>
              <a:t> and </a:t>
            </a:r>
            <a:r>
              <a:rPr lang="en-GB" sz="1200" dirty="0" smtClean="0">
                <a:solidFill>
                  <a:srgbClr val="FF0000"/>
                </a:solidFill>
              </a:rPr>
              <a:t>Beetle</a:t>
            </a:r>
            <a:r>
              <a:rPr lang="en-GB" sz="1200" dirty="0" smtClean="0">
                <a:solidFill>
                  <a:schemeClr val="tx2"/>
                </a:solidFill>
              </a:rPr>
              <a:t> being designed</a:t>
            </a:r>
          </a:p>
          <a:p>
            <a:endParaRPr lang="en-GB" sz="1200" dirty="0" smtClean="0">
              <a:solidFill>
                <a:schemeClr val="tx2"/>
              </a:solidFill>
            </a:endParaRPr>
          </a:p>
        </p:txBody>
      </p:sp>
      <p:sp>
        <p:nvSpPr>
          <p:cNvPr id="15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927" y="5632612"/>
            <a:ext cx="3348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More than 10 </a:t>
            </a:r>
            <a:r>
              <a:rPr lang="en-GB" sz="1400" b="1" dirty="0" smtClean="0">
                <a:solidFill>
                  <a:schemeClr val="tx2"/>
                </a:solidFill>
              </a:rPr>
              <a:t>full systems delivered </a:t>
            </a:r>
            <a:endParaRPr lang="en-GB" sz="1400" b="1" dirty="0" smtClean="0">
              <a:solidFill>
                <a:schemeClr val="tx2"/>
              </a:solidFill>
            </a:endParaRPr>
          </a:p>
          <a:p>
            <a:r>
              <a:rPr lang="en-GB" sz="1400" b="1" dirty="0" smtClean="0">
                <a:solidFill>
                  <a:srgbClr val="FF0000"/>
                </a:solidFill>
              </a:rPr>
              <a:t>SRS </a:t>
            </a:r>
            <a:r>
              <a:rPr lang="en-GB" sz="1400" b="1" dirty="0">
                <a:solidFill>
                  <a:srgbClr val="FF0000"/>
                </a:solidFill>
              </a:rPr>
              <a:t>Production 2012 (commercial):  PRISMA, </a:t>
            </a:r>
            <a:r>
              <a:rPr lang="en-GB" sz="1400" b="1" dirty="0" err="1">
                <a:solidFill>
                  <a:srgbClr val="FF0000"/>
                </a:solidFill>
              </a:rPr>
              <a:t>Alexandoupulis</a:t>
            </a:r>
            <a:r>
              <a:rPr lang="en-GB" sz="1400" b="1" dirty="0">
                <a:solidFill>
                  <a:srgbClr val="FF0000"/>
                </a:solidFill>
              </a:rPr>
              <a:t> Gr,  sales via CERN store,  CERN contract KTT</a:t>
            </a:r>
          </a:p>
          <a:p>
            <a:endParaRPr lang="en-GB" sz="1400" b="1" dirty="0" smtClean="0">
              <a:solidFill>
                <a:srgbClr val="FF0000"/>
              </a:solidFill>
            </a:endParaRP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499992" y="4759672"/>
            <a:ext cx="3257129" cy="224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  <a:sym typeface="Wingdings" pitchFamily="2" charset="2"/>
              </a:rPr>
              <a:t> Scalable Readout System </a:t>
            </a:r>
            <a:endParaRPr lang="fr-FR" sz="1400" dirty="0">
              <a:solidFill>
                <a:srgbClr val="FF0000"/>
              </a:solidFill>
            </a:endParaRPr>
          </a:p>
          <a:p>
            <a:endParaRPr lang="en-GB" sz="1400" dirty="0" smtClean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GB" sz="1400" dirty="0" smtClean="0">
                <a:solidFill>
                  <a:schemeClr val="tx2"/>
                </a:solidFill>
              </a:rPr>
              <a:t> Scalability </a:t>
            </a:r>
            <a:r>
              <a:rPr lang="en-GB" sz="1400" dirty="0">
                <a:solidFill>
                  <a:schemeClr val="tx2"/>
                </a:solidFill>
              </a:rPr>
              <a:t>from small to large system  </a:t>
            </a:r>
          </a:p>
          <a:p>
            <a:pPr>
              <a:buFontTx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 Common interface for replacing the chip</a:t>
            </a:r>
          </a:p>
          <a:p>
            <a:r>
              <a:rPr lang="en-GB" sz="1400" dirty="0">
                <a:solidFill>
                  <a:schemeClr val="tx2"/>
                </a:solidFill>
              </a:rPr>
              <a:t>frontend </a:t>
            </a:r>
          </a:p>
          <a:p>
            <a:pPr>
              <a:buFontTx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 Integration of proven and commercial </a:t>
            </a:r>
          </a:p>
          <a:p>
            <a:r>
              <a:rPr lang="en-GB" sz="1400" dirty="0">
                <a:solidFill>
                  <a:schemeClr val="tx2"/>
                </a:solidFill>
              </a:rPr>
              <a:t>solutions for a minimum of </a:t>
            </a:r>
            <a:r>
              <a:rPr lang="en-GB" sz="1400" dirty="0" smtClean="0">
                <a:solidFill>
                  <a:schemeClr val="tx2"/>
                </a:solidFill>
              </a:rPr>
              <a:t>development</a:t>
            </a:r>
            <a:endParaRPr lang="en-GB" sz="14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 Default availability of a very robust and</a:t>
            </a:r>
          </a:p>
          <a:p>
            <a:r>
              <a:rPr lang="en-GB" sz="1400" dirty="0">
                <a:solidFill>
                  <a:schemeClr val="tx2"/>
                </a:solidFill>
              </a:rPr>
              <a:t>supported DAQ software package.   </a:t>
            </a:r>
          </a:p>
          <a:p>
            <a:endParaRPr lang="en-GB" sz="1400" dirty="0">
              <a:solidFill>
                <a:srgbClr val="996633"/>
              </a:solidFill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482304" y="2348880"/>
            <a:ext cx="1059772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H. Muller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5816" y="59459"/>
            <a:ext cx="3347021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Electronics for MPGD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471"/>
            <a:ext cx="5104068" cy="26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655" y="749040"/>
            <a:ext cx="861902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CERN  experiments 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ATLAS CSC upgrade </a:t>
            </a:r>
            <a:r>
              <a:rPr lang="en-GB" sz="1400" dirty="0" err="1" smtClean="0"/>
              <a:t>MMegas</a:t>
            </a:r>
            <a:r>
              <a:rPr lang="en-GB" sz="1400" dirty="0" smtClean="0"/>
              <a:t>  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( 8kch APV-SRS  systems</a:t>
            </a:r>
            <a:r>
              <a:rPr lang="en-GB" sz="1400" dirty="0" smtClean="0">
                <a:solidFill>
                  <a:srgbClr val="FF0000"/>
                </a:solidFill>
              </a:rPr>
              <a:t>, 1</a:t>
            </a:r>
            <a:r>
              <a:rPr lang="en-GB" sz="1400" baseline="30000" dirty="0" smtClean="0">
                <a:solidFill>
                  <a:srgbClr val="FF0000"/>
                </a:solidFill>
              </a:rPr>
              <a:t>st</a:t>
            </a:r>
            <a:r>
              <a:rPr lang="en-GB" sz="1400" dirty="0" smtClean="0">
                <a:solidFill>
                  <a:srgbClr val="FF0000"/>
                </a:solidFill>
              </a:rPr>
              <a:t> SRS </a:t>
            </a:r>
            <a:r>
              <a:rPr lang="en-GB" sz="1400" dirty="0" err="1" smtClean="0">
                <a:solidFill>
                  <a:srgbClr val="FF0000"/>
                </a:solidFill>
              </a:rPr>
              <a:t>testbeams</a:t>
            </a:r>
            <a:r>
              <a:rPr lang="en-GB" sz="1400" dirty="0" smtClean="0">
                <a:solidFill>
                  <a:srgbClr val="FF0000"/>
                </a:solidFill>
              </a:rPr>
              <a:t>, MMDAQ developer 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ATLAS  CSC upgrade </a:t>
            </a:r>
            <a:r>
              <a:rPr lang="en-GB" sz="1400" dirty="0" err="1" smtClean="0"/>
              <a:t>MMegas</a:t>
            </a:r>
            <a:r>
              <a:rPr lang="en-GB" sz="1400" dirty="0" smtClean="0"/>
              <a:t>, 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1400" dirty="0" smtClean="0">
                <a:solidFill>
                  <a:srgbClr val="FF0000"/>
                </a:solidFill>
              </a:rPr>
              <a:t>VMM1 readout chip developer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GB" sz="1400" dirty="0" smtClean="0">
                <a:solidFill>
                  <a:srgbClr val="FF0000"/>
                </a:solidFill>
              </a:rPr>
              <a:t>SRS Adapter by Arizona </a:t>
            </a:r>
            <a:r>
              <a:rPr lang="en-GB" sz="1400" dirty="0" err="1" smtClean="0">
                <a:solidFill>
                  <a:srgbClr val="FF0000"/>
                </a:solidFill>
              </a:rPr>
              <a:t>Univ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MMDAQ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ALICE </a:t>
            </a:r>
            <a:r>
              <a:rPr lang="en-GB" sz="1400" dirty="0" err="1" smtClean="0"/>
              <a:t>EMCaL</a:t>
            </a:r>
            <a:r>
              <a:rPr lang="en-GB" sz="1400" dirty="0" smtClean="0"/>
              <a:t> + FOCAL,  SRU-based backend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dirty="0" smtClean="0">
                <a:solidFill>
                  <a:srgbClr val="0070C0"/>
                </a:solidFill>
              </a:rPr>
              <a:t>( </a:t>
            </a:r>
            <a:r>
              <a:rPr lang="en-GB" sz="1400" dirty="0" smtClean="0">
                <a:solidFill>
                  <a:srgbClr val="FF0000"/>
                </a:solidFill>
              </a:rPr>
              <a:t>50 kHz upgrade via SRS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DATE</a:t>
            </a:r>
            <a:r>
              <a:rPr lang="en-GB" sz="1400" dirty="0" smtClean="0">
                <a:solidFill>
                  <a:srgbClr val="92D050"/>
                </a:solidFill>
              </a:rPr>
              <a:t>,  new: Focal readout via SRS-Beetle ?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dirty="0" smtClean="0">
                <a:solidFill>
                  <a:srgbClr val="92D050"/>
                </a:solidFill>
              </a:rPr>
              <a:t>ALICE TPC upgrade, SRS readout electronics with DATE backend ?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NA62 ref. tracker with Micro-</a:t>
            </a:r>
            <a:r>
              <a:rPr lang="en-GB" sz="1400" dirty="0" err="1" smtClean="0"/>
              <a:t>Megas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(1kCH-SRS  </a:t>
            </a:r>
            <a:r>
              <a:rPr lang="en-GB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Minicrate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 MMDAQ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CMS  high Eta GEM collaboration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 </a:t>
            </a:r>
            <a:r>
              <a:rPr lang="en-GB" sz="1400" dirty="0" smtClean="0">
                <a:solidFill>
                  <a:srgbClr val="FF0000"/>
                </a:solidFill>
              </a:rPr>
              <a:t>VFAT  hybrid and VFAT SRS adapter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 in prep.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>
                <a:solidFill>
                  <a:srgbClr val="92D050"/>
                </a:solidFill>
              </a:rPr>
              <a:t> </a:t>
            </a:r>
            <a:r>
              <a:rPr lang="en-GB" sz="1400" dirty="0" smtClean="0">
                <a:solidFill>
                  <a:srgbClr val="92D050"/>
                </a:solidFill>
              </a:rPr>
              <a:t>Totem upgrade R&amp;D , SRS VFAT readout, DATE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235" y="3420868"/>
            <a:ext cx="71956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Applications with Cosmic Tomography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FIT Florida, </a:t>
            </a:r>
            <a:r>
              <a:rPr lang="en-GB" sz="1400" dirty="0" err="1" smtClean="0"/>
              <a:t>Muon</a:t>
            </a:r>
            <a:r>
              <a:rPr lang="en-GB" sz="1400" dirty="0" smtClean="0"/>
              <a:t> </a:t>
            </a:r>
            <a:r>
              <a:rPr lang="en-GB" sz="1400" dirty="0" err="1" smtClean="0"/>
              <a:t>Tompography</a:t>
            </a:r>
            <a:r>
              <a:rPr lang="en-GB" sz="1400" dirty="0" smtClean="0"/>
              <a:t>  for homeland security, GEMs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</a:t>
            </a:r>
            <a:r>
              <a:rPr lang="en-GB" sz="1400" dirty="0" smtClean="0">
                <a:solidFill>
                  <a:srgbClr val="FF0000"/>
                </a:solidFill>
              </a:rPr>
              <a:t>1</a:t>
            </a:r>
            <a:r>
              <a:rPr lang="en-GB" sz="1400" baseline="30000" dirty="0" smtClean="0">
                <a:solidFill>
                  <a:srgbClr val="FF0000"/>
                </a:solidFill>
              </a:rPr>
              <a:t>st</a:t>
            </a:r>
            <a:r>
              <a:rPr lang="en-GB" sz="1400" dirty="0" smtClean="0">
                <a:solidFill>
                  <a:srgbClr val="FF0000"/>
                </a:solidFill>
              </a:rPr>
              <a:t>  16K SRS application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 DATE 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</a:t>
            </a:r>
            <a:r>
              <a:rPr lang="en-GB" sz="1400" dirty="0" err="1" smtClean="0"/>
              <a:t>Geoscienes</a:t>
            </a:r>
            <a:r>
              <a:rPr lang="en-GB" sz="1400" dirty="0"/>
              <a:t> </a:t>
            </a:r>
            <a:r>
              <a:rPr lang="en-GB" sz="1400" dirty="0" smtClean="0"/>
              <a:t>CRNS- </a:t>
            </a:r>
            <a:r>
              <a:rPr lang="en-GB" sz="1400" dirty="0" err="1" smtClean="0"/>
              <a:t>Waterquality</a:t>
            </a:r>
            <a:r>
              <a:rPr lang="en-GB" sz="1400" dirty="0" smtClean="0"/>
              <a:t> in Rocks, </a:t>
            </a:r>
            <a:r>
              <a:rPr lang="en-GB" sz="1400" dirty="0" err="1" smtClean="0"/>
              <a:t>MMegas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( 5kCh  SRS  Crate , DATE , </a:t>
            </a:r>
            <a:r>
              <a:rPr lang="en-GB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Labview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958" y="4138453"/>
            <a:ext cx="65060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R&amp;D with MPGD’s ( small systems )</a:t>
            </a:r>
            <a:endParaRPr lang="en-GB" b="1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Bonn/Mainz </a:t>
            </a:r>
            <a:r>
              <a:rPr lang="en-GB" sz="1400" dirty="0" err="1" smtClean="0"/>
              <a:t>Univ</a:t>
            </a:r>
            <a:r>
              <a:rPr lang="en-GB" sz="1400" dirty="0" smtClean="0"/>
              <a:t>, </a:t>
            </a:r>
            <a:r>
              <a:rPr lang="en-GB" sz="1400" dirty="0" err="1" smtClean="0"/>
              <a:t>Timepix</a:t>
            </a:r>
            <a:r>
              <a:rPr lang="en-GB" sz="1400" dirty="0" smtClean="0"/>
              <a:t> readout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 </a:t>
            </a:r>
            <a:r>
              <a:rPr lang="en-GB" sz="1400" dirty="0" smtClean="0">
                <a:solidFill>
                  <a:srgbClr val="FF0000"/>
                </a:solidFill>
              </a:rPr>
              <a:t>SRS- </a:t>
            </a:r>
            <a:r>
              <a:rPr lang="en-GB" sz="1400" dirty="0" err="1" smtClean="0">
                <a:solidFill>
                  <a:srgbClr val="FF0000"/>
                </a:solidFill>
              </a:rPr>
              <a:t>Timepix</a:t>
            </a:r>
            <a:r>
              <a:rPr lang="en-GB" sz="1400" dirty="0" smtClean="0">
                <a:solidFill>
                  <a:srgbClr val="FF0000"/>
                </a:solidFill>
              </a:rPr>
              <a:t> adapter card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Helsinki HIP, GEM-</a:t>
            </a:r>
            <a:r>
              <a:rPr lang="en-GB" sz="1400" dirty="0" err="1" smtClean="0"/>
              <a:t>MMega</a:t>
            </a:r>
            <a:r>
              <a:rPr lang="en-GB" sz="1400" dirty="0" smtClean="0"/>
              <a:t>  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SRS  evaluation, </a:t>
            </a:r>
            <a:r>
              <a:rPr lang="en-GB" sz="1400" dirty="0" smtClean="0">
                <a:solidFill>
                  <a:srgbClr val="FF0000"/>
                </a:solidFill>
              </a:rPr>
              <a:t>Trigger pickup box via CSP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MEXICO UNAM, THGEM 2x  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 SRS </a:t>
            </a:r>
            <a:r>
              <a:rPr lang="en-GB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Minicrate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DATE </a:t>
            </a:r>
            <a:r>
              <a:rPr lang="en-GB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C.E. </a:t>
            </a:r>
            <a:r>
              <a:rPr lang="en-GB" sz="1400" dirty="0" err="1" smtClean="0"/>
              <a:t>Saclay</a:t>
            </a:r>
            <a:r>
              <a:rPr lang="en-GB" sz="1400" dirty="0" smtClean="0"/>
              <a:t>, </a:t>
            </a:r>
            <a:r>
              <a:rPr lang="en-GB" sz="1400" dirty="0" err="1" smtClean="0"/>
              <a:t>Micromegas</a:t>
            </a:r>
            <a:r>
              <a:rPr lang="en-GB" sz="1400" dirty="0" smtClean="0"/>
              <a:t>  </a:t>
            </a:r>
            <a:r>
              <a:rPr lang="en-GB" sz="1400" dirty="0" smtClean="0">
                <a:solidFill>
                  <a:schemeClr val="accent1"/>
                </a:solidFill>
              </a:rPr>
              <a:t>( 2k Ch SRS </a:t>
            </a:r>
            <a:r>
              <a:rPr lang="en-GB" sz="1400" dirty="0" err="1" smtClean="0">
                <a:solidFill>
                  <a:schemeClr val="accent1"/>
                </a:solidFill>
              </a:rPr>
              <a:t>Minicrate</a:t>
            </a:r>
            <a:r>
              <a:rPr lang="en-GB" sz="1400" dirty="0" smtClean="0">
                <a:solidFill>
                  <a:schemeClr val="accent1"/>
                </a:solidFill>
              </a:rPr>
              <a:t> , MMDAQ)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>
                <a:solidFill>
                  <a:schemeClr val="accent1"/>
                </a:solidFill>
              </a:rPr>
              <a:t> </a:t>
            </a:r>
            <a:r>
              <a:rPr lang="en-GB" sz="1400" dirty="0" smtClean="0"/>
              <a:t>WIS  Israel, THGEM 3x  </a:t>
            </a:r>
            <a:r>
              <a:rPr lang="en-GB" sz="1400" dirty="0" smtClean="0">
                <a:solidFill>
                  <a:schemeClr val="accent1"/>
                </a:solidFill>
              </a:rPr>
              <a:t>( </a:t>
            </a:r>
            <a:r>
              <a:rPr lang="en-GB" sz="1400" dirty="0" err="1" smtClean="0">
                <a:solidFill>
                  <a:schemeClr val="accent1"/>
                </a:solidFill>
              </a:rPr>
              <a:t>Minicrate</a:t>
            </a:r>
            <a:r>
              <a:rPr lang="en-GB" sz="1400" dirty="0" smtClean="0">
                <a:solidFill>
                  <a:schemeClr val="accent1"/>
                </a:solidFill>
              </a:rPr>
              <a:t>, </a:t>
            </a:r>
            <a:r>
              <a:rPr lang="en-GB" sz="1400" dirty="0" smtClean="0">
                <a:solidFill>
                  <a:srgbClr val="FF0000"/>
                </a:solidFill>
              </a:rPr>
              <a:t> Beetle hybrid, SRS- </a:t>
            </a:r>
            <a:r>
              <a:rPr lang="en-GB" sz="1400" dirty="0" err="1" smtClean="0">
                <a:solidFill>
                  <a:srgbClr val="FF0000"/>
                </a:solidFill>
              </a:rPr>
              <a:t>Labview</a:t>
            </a:r>
            <a:r>
              <a:rPr lang="en-GB" sz="1400" dirty="0" smtClean="0">
                <a:solidFill>
                  <a:srgbClr val="FF0000"/>
                </a:solidFill>
              </a:rPr>
              <a:t> Beta tester  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INFN Naples 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en-GB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Minicrate</a:t>
            </a:r>
            <a:r>
              <a:rPr lang="en-GB" sz="1400" dirty="0" smtClean="0">
                <a:solidFill>
                  <a:srgbClr val="FF0000"/>
                </a:solidFill>
              </a:rPr>
              <a:t>, </a:t>
            </a:r>
            <a:r>
              <a:rPr lang="en-GB" sz="1400" dirty="0" err="1" smtClean="0">
                <a:solidFill>
                  <a:srgbClr val="FF0000"/>
                </a:solidFill>
              </a:rPr>
              <a:t>Labview</a:t>
            </a:r>
            <a:r>
              <a:rPr lang="en-GB" sz="1400" dirty="0" smtClean="0">
                <a:solidFill>
                  <a:srgbClr val="FF0000"/>
                </a:solidFill>
              </a:rPr>
              <a:t> for SRS developer, CTF card , Zero-</a:t>
            </a:r>
            <a:r>
              <a:rPr lang="en-GB" sz="1400" dirty="0" err="1" smtClean="0">
                <a:solidFill>
                  <a:srgbClr val="FF0000"/>
                </a:solidFill>
              </a:rPr>
              <a:t>supression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smtClean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235" y="2489120"/>
            <a:ext cx="7464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HEP experiments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NEXT Coll., dual Beta decay, </a:t>
            </a:r>
            <a:r>
              <a:rPr lang="en-GB" sz="1400" dirty="0" err="1" smtClean="0"/>
              <a:t>SiPM</a:t>
            </a:r>
            <a:r>
              <a:rPr lang="en-GB" sz="1400" dirty="0" smtClean="0"/>
              <a:t>, PM  </a:t>
            </a:r>
            <a:r>
              <a:rPr lang="en-GB" sz="1400" dirty="0" smtClean="0">
                <a:solidFill>
                  <a:srgbClr val="FF0000"/>
                </a:solidFill>
              </a:rPr>
              <a:t>( Collaboration on SRS HW &amp; FW,  FEC cards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DATE 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BNL  GEM detector readout </a:t>
            </a:r>
            <a:r>
              <a:rPr lang="en-GB" sz="1400" dirty="0" smtClean="0">
                <a:solidFill>
                  <a:schemeClr val="accent1"/>
                </a:solidFill>
              </a:rPr>
              <a:t>( 2kCH. APV  </a:t>
            </a:r>
            <a:r>
              <a:rPr lang="en-GB" sz="1400" dirty="0" err="1" smtClean="0">
                <a:solidFill>
                  <a:schemeClr val="accent1"/>
                </a:solidFill>
              </a:rPr>
              <a:t>Minicrate</a:t>
            </a:r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GB" sz="1400" dirty="0" smtClean="0">
                <a:solidFill>
                  <a:srgbClr val="FF0000"/>
                </a:solidFill>
              </a:rPr>
              <a:t>PHENIX SRDAQ   porting to SRS</a:t>
            </a:r>
            <a:r>
              <a:rPr lang="en-GB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accent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Jeff. Lab   Virginia Univ.  GEM prototyping,  ( </a:t>
            </a:r>
            <a:r>
              <a:rPr lang="en-GB" sz="1400" dirty="0" err="1" smtClean="0">
                <a:solidFill>
                  <a:schemeClr val="accent1"/>
                </a:solidFill>
              </a:rPr>
              <a:t>Minicrate</a:t>
            </a:r>
            <a:r>
              <a:rPr lang="en-GB" sz="1400" dirty="0" smtClean="0">
                <a:solidFill>
                  <a:schemeClr val="accent1"/>
                </a:solidFill>
              </a:rPr>
              <a:t> , </a:t>
            </a:r>
            <a:r>
              <a:rPr lang="en-GB" sz="1400" dirty="0" smtClean="0">
                <a:solidFill>
                  <a:srgbClr val="FF0000"/>
                </a:solidFill>
              </a:rPr>
              <a:t>Offline Data evaluation  via AMORE + DATE</a:t>
            </a:r>
            <a:r>
              <a:rPr lang="en-GB" sz="1400" dirty="0" smtClean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1189" y="6283533"/>
            <a:ext cx="40863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             </a:t>
            </a:r>
          </a:p>
          <a:p>
            <a:r>
              <a:rPr lang="en-GB" sz="1100" dirty="0"/>
              <a:t> </a:t>
            </a:r>
            <a:r>
              <a:rPr lang="en-GB" sz="1100" dirty="0" smtClean="0"/>
              <a:t> * </a:t>
            </a:r>
            <a:r>
              <a:rPr lang="en-GB" sz="1100" b="1" dirty="0" smtClean="0"/>
              <a:t>in red:  </a:t>
            </a:r>
            <a:r>
              <a:rPr lang="en-GB" sz="1100" b="1" dirty="0" smtClean="0">
                <a:solidFill>
                  <a:srgbClr val="FF0000"/>
                </a:solidFill>
              </a:rPr>
              <a:t>SRS developers  </a:t>
            </a:r>
            <a:r>
              <a:rPr lang="en-GB" sz="1100" b="1" dirty="0" smtClean="0"/>
              <a:t>in green</a:t>
            </a:r>
            <a:r>
              <a:rPr lang="en-GB" sz="1100" b="1" dirty="0" smtClean="0">
                <a:solidFill>
                  <a:srgbClr val="00B050"/>
                </a:solidFill>
              </a:rPr>
              <a:t>:  to be confirmed  </a:t>
            </a:r>
            <a:r>
              <a:rPr lang="en-GB" sz="1100" b="1" dirty="0" smtClean="0"/>
              <a:t>in blue</a:t>
            </a:r>
            <a:r>
              <a:rPr lang="en-GB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USER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153" y="5661248"/>
            <a:ext cx="68581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/>
              <a:t>Teams waiting for  commercial SRS delivery  </a:t>
            </a:r>
            <a:r>
              <a:rPr lang="en-GB" b="1" u="sng" dirty="0" smtClean="0">
                <a:solidFill>
                  <a:srgbClr val="FF0000"/>
                </a:solidFill>
              </a:rPr>
              <a:t>(orders via CERN store )</a:t>
            </a:r>
          </a:p>
          <a:p>
            <a:pPr>
              <a:buFont typeface="Arial" pitchFamily="34" charset="0"/>
              <a:buChar char="•"/>
            </a:pPr>
            <a:r>
              <a:rPr lang="en-GB" sz="1400" b="1" dirty="0" smtClean="0"/>
              <a:t>  </a:t>
            </a:r>
            <a:r>
              <a:rPr lang="en-GB" sz="1400" dirty="0" smtClean="0"/>
              <a:t>RD51 lab, </a:t>
            </a:r>
            <a:r>
              <a:rPr lang="en-GB" sz="1400" dirty="0" err="1" smtClean="0"/>
              <a:t>Radcore</a:t>
            </a:r>
            <a:r>
              <a:rPr lang="en-GB" sz="1400" dirty="0" smtClean="0"/>
              <a:t>, WIS, USTC, SAHA, INFN Bari, INFN </a:t>
            </a:r>
            <a:r>
              <a:rPr lang="en-GB" sz="1400" dirty="0" err="1" smtClean="0"/>
              <a:t>Napoles</a:t>
            </a:r>
            <a:r>
              <a:rPr lang="en-GB" sz="1400" dirty="0" smtClean="0"/>
              <a:t>, Stony Brook, Freiburg </a:t>
            </a:r>
            <a:r>
              <a:rPr lang="en-GB" sz="1400" dirty="0" err="1" smtClean="0"/>
              <a:t>Univ</a:t>
            </a:r>
            <a:endParaRPr lang="en-GB" sz="1400" dirty="0" smtClean="0"/>
          </a:p>
          <a:p>
            <a:pPr>
              <a:buFont typeface="Arial" pitchFamily="34" charset="0"/>
              <a:buChar char="•"/>
            </a:pPr>
            <a:r>
              <a:rPr lang="en-GB" sz="1400" dirty="0"/>
              <a:t> </a:t>
            </a:r>
            <a:r>
              <a:rPr lang="en-GB" sz="1400" dirty="0" smtClean="0"/>
              <a:t> Yale </a:t>
            </a:r>
            <a:r>
              <a:rPr lang="en-GB" sz="1400" dirty="0" err="1" smtClean="0"/>
              <a:t>Univ</a:t>
            </a:r>
            <a:r>
              <a:rPr lang="en-GB" sz="1400" dirty="0" smtClean="0"/>
              <a:t>, J-</a:t>
            </a:r>
            <a:r>
              <a:rPr lang="en-GB" sz="1400" dirty="0" err="1" smtClean="0"/>
              <a:t>Parc</a:t>
            </a:r>
            <a:r>
              <a:rPr lang="en-GB" sz="1400" dirty="0" smtClean="0"/>
              <a:t>-RIKEN, East Carol. Univ., Jeff-Lab, </a:t>
            </a:r>
            <a:r>
              <a:rPr lang="en-GB" sz="1400" dirty="0"/>
              <a:t>Tsinghua </a:t>
            </a:r>
            <a:r>
              <a:rPr lang="en-GB" sz="1400" dirty="0" err="1" smtClean="0"/>
              <a:t>Univ</a:t>
            </a:r>
            <a:r>
              <a:rPr lang="en-GB" sz="1400" dirty="0" smtClean="0"/>
              <a:t>, </a:t>
            </a:r>
            <a:r>
              <a:rPr lang="en-GB" sz="1400" dirty="0" err="1" smtClean="0"/>
              <a:t>Univ</a:t>
            </a:r>
            <a:r>
              <a:rPr lang="en-GB" sz="1400" dirty="0" smtClean="0"/>
              <a:t> Texas, </a:t>
            </a:r>
          </a:p>
          <a:p>
            <a:endParaRPr lang="en-GB" b="1" u="sng" dirty="0" smtClean="0"/>
          </a:p>
        </p:txBody>
      </p:sp>
      <p:pic>
        <p:nvPicPr>
          <p:cNvPr id="1026" name="Picture 2" descr="C:\Hans\R&amp;D\rd51\WG52\Production files SRS\Eurocrate\Views\Eurocrate-full-power.png"/>
          <p:cNvPicPr>
            <a:picLocks noChangeAspect="1" noChangeArrowheads="1"/>
          </p:cNvPicPr>
          <p:nvPr/>
        </p:nvPicPr>
        <p:blipFill>
          <a:blip r:embed="rId2" cstate="print"/>
          <a:srcRect l="6227" r="24670"/>
          <a:stretch>
            <a:fillRect/>
          </a:stretch>
        </p:blipFill>
        <p:spPr bwMode="auto">
          <a:xfrm>
            <a:off x="7221644" y="3933056"/>
            <a:ext cx="1709274" cy="139347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8064501" y="504729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SRS crate 16k </a:t>
            </a:r>
            <a:r>
              <a:rPr lang="en-GB" sz="1050" dirty="0" err="1" smtClean="0"/>
              <a:t>ch</a:t>
            </a:r>
            <a:r>
              <a:rPr lang="en-GB" sz="1050" dirty="0" smtClean="0"/>
              <a:t>.</a:t>
            </a:r>
            <a:endParaRPr lang="en-GB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7812360" y="2852936"/>
            <a:ext cx="12795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/>
              <a:t>SRS </a:t>
            </a:r>
            <a:r>
              <a:rPr lang="en-GB" sz="900" dirty="0" err="1" smtClean="0"/>
              <a:t>Minicrate</a:t>
            </a:r>
            <a:r>
              <a:rPr lang="en-GB" sz="900" dirty="0" smtClean="0"/>
              <a:t> up 4k </a:t>
            </a:r>
            <a:r>
              <a:rPr lang="en-GB" sz="900" dirty="0" err="1" smtClean="0"/>
              <a:t>ch.</a:t>
            </a:r>
            <a:endParaRPr lang="en-GB" sz="900" dirty="0"/>
          </a:p>
        </p:txBody>
      </p:sp>
      <p:pic>
        <p:nvPicPr>
          <p:cNvPr id="3074" name="Picture 2" descr="C:\Hans\R&amp;D\rd51\WG52\Production files SRS\Minicrate\Views\3U Minicrate Perspective top view, cover remove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7281" r="1641" b="-5558"/>
          <a:stretch/>
        </p:blipFill>
        <p:spPr bwMode="auto">
          <a:xfrm>
            <a:off x="6515999" y="1728000"/>
            <a:ext cx="2361596" cy="11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2658" y="-2022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RD51 SRS User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Status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361039" y="571500"/>
            <a:ext cx="1059772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H. Muller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701293" y="214318"/>
            <a:ext cx="8075013" cy="46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Current Trends in Micro-Pattern Gas Detectors (Technologies)</a:t>
            </a:r>
          </a:p>
        </p:txBody>
      </p:sp>
      <p:pic>
        <p:nvPicPr>
          <p:cNvPr id="50193" name="Picture 16" descr="bottom2 copy"/>
          <p:cNvPicPr>
            <a:picLocks noChangeAspect="1" noChangeArrowheads="1"/>
          </p:cNvPicPr>
          <p:nvPr/>
        </p:nvPicPr>
        <p:blipFill>
          <a:blip r:embed="rId3" cstate="print"/>
          <a:srcRect l="-932" t="18729" r="8897" b="18729"/>
          <a:stretch>
            <a:fillRect/>
          </a:stretch>
        </p:blipFill>
        <p:spPr bwMode="auto">
          <a:xfrm>
            <a:off x="5486400" y="5257802"/>
            <a:ext cx="160020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257802"/>
            <a:ext cx="152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5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486650" y="5086352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581403"/>
            <a:ext cx="1577975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7" name="Picture 38" descr="elmi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5257802"/>
            <a:ext cx="14478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8" name="Picture 39" descr="detectorScheme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429003"/>
            <a:ext cx="1985963" cy="162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285984" y="3357567"/>
            <a:ext cx="1066800" cy="1553242"/>
            <a:chOff x="2880" y="1772"/>
            <a:chExt cx="528" cy="689"/>
          </a:xfrm>
        </p:grpSpPr>
        <p:pic>
          <p:nvPicPr>
            <p:cNvPr id="50203" name="Picture 10" descr="charge_transfer_avalanch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3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Electrons</a:t>
              </a:r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2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Ions</a:t>
              </a:r>
            </a:p>
          </p:txBody>
        </p:sp>
        <p:sp>
          <p:nvSpPr>
            <p:cNvPr id="50206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60 %</a:t>
              </a:r>
            </a:p>
          </p:txBody>
        </p:sp>
        <p:sp>
          <p:nvSpPr>
            <p:cNvPr id="50207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17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40 %</a:t>
              </a:r>
            </a:p>
          </p:txBody>
        </p:sp>
      </p:grpSp>
      <p:pic>
        <p:nvPicPr>
          <p:cNvPr id="50200" name="Picture 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3733803"/>
            <a:ext cx="1652588" cy="13652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20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3505203"/>
            <a:ext cx="1828800" cy="175259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0202" name="Picture 43" descr="vuilleumierbi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1000" y="5257802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45"/>
          <p:cNvSpPr txBox="1">
            <a:spLocks noChangeArrowheads="1"/>
          </p:cNvSpPr>
          <p:nvPr/>
        </p:nvSpPr>
        <p:spPr bwMode="auto">
          <a:xfrm>
            <a:off x="533400" y="6400806"/>
            <a:ext cx="9672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Micromegas</a:t>
            </a:r>
          </a:p>
        </p:txBody>
      </p:sp>
      <p:sp>
        <p:nvSpPr>
          <p:cNvPr id="50182" name="Text Box 46"/>
          <p:cNvSpPr txBox="1">
            <a:spLocks noChangeArrowheads="1"/>
          </p:cNvSpPr>
          <p:nvPr/>
        </p:nvSpPr>
        <p:spPr bwMode="auto">
          <a:xfrm>
            <a:off x="2574926" y="6434144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GEM</a:t>
            </a:r>
          </a:p>
        </p:txBody>
      </p:sp>
      <p:sp>
        <p:nvSpPr>
          <p:cNvPr id="50183" name="Text Box 47"/>
          <p:cNvSpPr txBox="1">
            <a:spLocks noChangeArrowheads="1"/>
          </p:cNvSpPr>
          <p:nvPr/>
        </p:nvSpPr>
        <p:spPr bwMode="auto">
          <a:xfrm>
            <a:off x="4175125" y="6434144"/>
            <a:ext cx="6671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THGEM</a:t>
            </a:r>
          </a:p>
        </p:txBody>
      </p:sp>
      <p:sp>
        <p:nvSpPr>
          <p:cNvPr id="50184" name="Text Box 48"/>
          <p:cNvSpPr txBox="1">
            <a:spLocks noChangeArrowheads="1"/>
          </p:cNvSpPr>
          <p:nvPr/>
        </p:nvSpPr>
        <p:spPr bwMode="auto">
          <a:xfrm>
            <a:off x="6019800" y="6400806"/>
            <a:ext cx="570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MHSP</a:t>
            </a:r>
          </a:p>
        </p:txBody>
      </p:sp>
      <p:sp>
        <p:nvSpPr>
          <p:cNvPr id="50185" name="Text Box 49"/>
          <p:cNvSpPr txBox="1">
            <a:spLocks noChangeArrowheads="1"/>
          </p:cNvSpPr>
          <p:nvPr/>
        </p:nvSpPr>
        <p:spPr bwMode="auto">
          <a:xfrm>
            <a:off x="7696206" y="6400806"/>
            <a:ext cx="559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Ingrid</a:t>
            </a:r>
          </a:p>
        </p:txBody>
      </p:sp>
      <p:sp>
        <p:nvSpPr>
          <p:cNvPr id="3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15404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>
          <a:xfrm>
            <a:off x="8867804" y="6724672"/>
            <a:ext cx="428596" cy="285728"/>
          </a:xfrm>
          <a:prstGeom prst="rect">
            <a:avLst/>
          </a:prstGeom>
        </p:spPr>
        <p:txBody>
          <a:bodyPr vert="horz" lIns="91374" tIns="45690" rIns="91374" bIns="45690" rtlCol="0" anchor="ctr"/>
          <a:lstStyle/>
          <a:p>
            <a:pPr algn="r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/>
            </a:pPr>
            <a:fld id="{3E387D2C-DB38-4FB7-9A66-B0DCA35114DB}" type="slidenum">
              <a:rPr lang="en-GB" sz="900" smtClean="0">
                <a:solidFill>
                  <a:schemeClr val="accent6"/>
                </a:solidFill>
                <a:latin typeface="Arial" pitchFamily="34" charset="0"/>
              </a:rPr>
              <a:pPr algn="r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t>2</a:t>
            </a:fld>
            <a:endParaRPr lang="en-GB" sz="900" dirty="0" smtClean="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42884" y="980634"/>
            <a:ext cx="3886200" cy="181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Semiconductor Industry technology</a:t>
            </a:r>
            <a:r>
              <a:rPr lang="en-US" sz="1600" b="1" dirty="0" smtClean="0">
                <a:solidFill>
                  <a:schemeClr val="tx2"/>
                </a:solidFill>
              </a:rPr>
              <a:t>: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Photolithography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Etching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Coating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Doping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 Wafer postprocessing  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5" name="Picture 8" descr="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9371" y="1072886"/>
            <a:ext cx="1425258" cy="142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802" y="1072886"/>
            <a:ext cx="1274787" cy="13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67054" y="959963"/>
            <a:ext cx="1947352" cy="159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4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28" y="1358110"/>
            <a:ext cx="871296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C++ version of Garfield:</a:t>
            </a:r>
            <a:endParaRPr lang="en-US" sz="16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C++ class that has the functionality of the Garfield Fortran for gas has been developed. Lots of effort went into benchmarking and validating the new C++ code.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Gas properties (</a:t>
            </a:r>
            <a:r>
              <a:rPr lang="en-US" sz="1400" i="1" dirty="0" smtClean="0">
                <a:solidFill>
                  <a:schemeClr val="tx2"/>
                </a:solidFill>
              </a:rPr>
              <a:t>i.e.</a:t>
            </a:r>
            <a:r>
              <a:rPr lang="en-US" sz="1400" dirty="0" smtClean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Magboltz</a:t>
            </a:r>
            <a:r>
              <a:rPr lang="en-US" sz="1400" dirty="0" smtClean="0">
                <a:solidFill>
                  <a:schemeClr val="tx2"/>
                </a:solidFill>
              </a:rPr>
              <a:t>) and primary ionization (</a:t>
            </a:r>
            <a:r>
              <a:rPr lang="en-US" sz="1400" i="1" dirty="0" smtClean="0">
                <a:solidFill>
                  <a:schemeClr val="tx2"/>
                </a:solidFill>
              </a:rPr>
              <a:t>i.e.</a:t>
            </a:r>
            <a:r>
              <a:rPr lang="en-US" sz="1400" dirty="0" smtClean="0">
                <a:solidFill>
                  <a:schemeClr val="tx2"/>
                </a:solidFill>
              </a:rPr>
              <a:t> Heed) have been implemented.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Drift </a:t>
            </a:r>
            <a:r>
              <a:rPr lang="en-US" sz="1400" dirty="0" smtClean="0">
                <a:solidFill>
                  <a:schemeClr val="tx2"/>
                </a:solidFill>
              </a:rPr>
              <a:t>path integration algorithms and </a:t>
            </a:r>
            <a:r>
              <a:rPr lang="en-US" sz="1400" b="1" dirty="0" smtClean="0">
                <a:solidFill>
                  <a:schemeClr val="tx2"/>
                </a:solidFill>
              </a:rPr>
              <a:t>analytic field calculations </a:t>
            </a:r>
            <a:r>
              <a:rPr lang="en-US" sz="1400" dirty="0" smtClean="0">
                <a:solidFill>
                  <a:schemeClr val="tx2"/>
                </a:solidFill>
              </a:rPr>
              <a:t>had already been translated, and it opens the path to TPC-like calculations. 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 Microscopic</a:t>
            </a:r>
            <a:r>
              <a:rPr lang="en-US" sz="1400" dirty="0" smtClean="0">
                <a:solidFill>
                  <a:schemeClr val="tx2"/>
                </a:solidFill>
              </a:rPr>
              <a:t>, MC and </a:t>
            </a:r>
            <a:r>
              <a:rPr lang="en-US" sz="1400" dirty="0" err="1" smtClean="0">
                <a:solidFill>
                  <a:schemeClr val="tx2"/>
                </a:solidFill>
              </a:rPr>
              <a:t>Runge-Kutta</a:t>
            </a:r>
            <a:r>
              <a:rPr lang="en-US" sz="1400" dirty="0" smtClean="0">
                <a:solidFill>
                  <a:schemeClr val="tx2"/>
                </a:solidFill>
              </a:rPr>
              <a:t> charge transport techniques are in place.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Progress </a:t>
            </a:r>
            <a:r>
              <a:rPr lang="en-US" sz="1400" dirty="0" smtClean="0">
                <a:solidFill>
                  <a:schemeClr val="tx2"/>
                </a:solidFill>
              </a:rPr>
              <a:t>is being made in a second generation and final </a:t>
            </a:r>
            <a:r>
              <a:rPr lang="en-US" sz="1400" b="1" dirty="0" smtClean="0">
                <a:solidFill>
                  <a:schemeClr val="tx2"/>
                </a:solidFill>
              </a:rPr>
              <a:t>interface to Geant4</a:t>
            </a:r>
            <a:r>
              <a:rPr lang="en-US" sz="1400" dirty="0" smtClean="0">
                <a:solidFill>
                  <a:schemeClr val="tx2"/>
                </a:solidFill>
              </a:rPr>
              <a:t> from Garfield C</a:t>
            </a:r>
            <a:r>
              <a:rPr lang="en-US" sz="1400" dirty="0" smtClean="0">
                <a:solidFill>
                  <a:schemeClr val="tx2"/>
                </a:solidFill>
              </a:rPr>
              <a:t>++.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Maintenance: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Ionization </a:t>
            </a:r>
            <a:r>
              <a:rPr lang="en-US" sz="1400" dirty="0" smtClean="0">
                <a:solidFill>
                  <a:schemeClr val="tx2"/>
                </a:solidFill>
              </a:rPr>
              <a:t>processes – Heed and MIP (cluster size distribution, electron range and </a:t>
            </a:r>
            <a:r>
              <a:rPr lang="en-US" sz="1400" dirty="0" err="1" smtClean="0">
                <a:solidFill>
                  <a:schemeClr val="tx2"/>
                </a:solidFill>
              </a:rPr>
              <a:t>Fano</a:t>
            </a:r>
            <a:r>
              <a:rPr lang="en-US" sz="1400" dirty="0" smtClean="0">
                <a:solidFill>
                  <a:schemeClr val="tx2"/>
                </a:solidFill>
              </a:rPr>
              <a:t> limit)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Field </a:t>
            </a:r>
            <a:r>
              <a:rPr lang="en-US" sz="1400" dirty="0" smtClean="0">
                <a:solidFill>
                  <a:schemeClr val="tx2"/>
                </a:solidFill>
              </a:rPr>
              <a:t>calculations – BEM method validated for MPGD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Gas </a:t>
            </a:r>
            <a:r>
              <a:rPr lang="en-US" sz="1400" dirty="0" smtClean="0">
                <a:solidFill>
                  <a:schemeClr val="tx2"/>
                </a:solidFill>
              </a:rPr>
              <a:t>properties – </a:t>
            </a:r>
            <a:r>
              <a:rPr lang="en-US" sz="1400" dirty="0" err="1" smtClean="0">
                <a:solidFill>
                  <a:schemeClr val="tx2"/>
                </a:solidFill>
              </a:rPr>
              <a:t>Magboltz</a:t>
            </a:r>
            <a:r>
              <a:rPr lang="en-US" sz="1400" dirty="0" smtClean="0">
                <a:solidFill>
                  <a:schemeClr val="tx2"/>
                </a:solidFill>
              </a:rPr>
              <a:t> tables extended and updated (Ar, Xe, He, Ne; GeH</a:t>
            </a:r>
            <a:r>
              <a:rPr lang="en-US" sz="1400" baseline="-25000" dirty="0" smtClean="0">
                <a:solidFill>
                  <a:schemeClr val="tx2"/>
                </a:solidFill>
              </a:rPr>
              <a:t>4</a:t>
            </a:r>
            <a:r>
              <a:rPr lang="en-US" sz="1400" dirty="0" smtClean="0">
                <a:solidFill>
                  <a:schemeClr val="tx2"/>
                </a:solidFill>
              </a:rPr>
              <a:t>,SiH</a:t>
            </a:r>
            <a:r>
              <a:rPr lang="en-US" sz="1400" baseline="-25000" dirty="0" smtClean="0">
                <a:solidFill>
                  <a:schemeClr val="tx2"/>
                </a:solidFill>
              </a:rPr>
              <a:t>4</a:t>
            </a:r>
            <a:r>
              <a:rPr lang="en-US" sz="1400" dirty="0" smtClean="0">
                <a:solidFill>
                  <a:schemeClr val="tx2"/>
                </a:solidFill>
              </a:rPr>
              <a:t>, C</a:t>
            </a:r>
            <a:r>
              <a:rPr lang="en-US" sz="1400" baseline="-25000" dirty="0" smtClean="0">
                <a:solidFill>
                  <a:schemeClr val="tx2"/>
                </a:solidFill>
              </a:rPr>
              <a:t>2</a:t>
            </a:r>
            <a:r>
              <a:rPr lang="en-US" sz="1400" dirty="0" smtClean="0">
                <a:solidFill>
                  <a:schemeClr val="tx2"/>
                </a:solidFill>
              </a:rPr>
              <a:t>H</a:t>
            </a:r>
            <a:r>
              <a:rPr lang="en-US" sz="1400" baseline="-25000" dirty="0" smtClean="0">
                <a:solidFill>
                  <a:schemeClr val="tx2"/>
                </a:solidFill>
              </a:rPr>
              <a:t>2</a:t>
            </a:r>
            <a:r>
              <a:rPr lang="en-US" sz="1400" dirty="0" smtClean="0">
                <a:solidFill>
                  <a:schemeClr val="tx2"/>
                </a:solidFill>
              </a:rPr>
              <a:t>F</a:t>
            </a:r>
            <a:r>
              <a:rPr lang="en-US" sz="1400" baseline="-25000" dirty="0" smtClean="0">
                <a:solidFill>
                  <a:schemeClr val="tx2"/>
                </a:solidFill>
              </a:rPr>
              <a:t>4</a:t>
            </a:r>
            <a:r>
              <a:rPr lang="en-US" sz="1400" dirty="0" smtClean="0">
                <a:solidFill>
                  <a:schemeClr val="tx2"/>
                </a:solidFill>
              </a:rPr>
              <a:t> )</a:t>
            </a:r>
            <a:endParaRPr lang="en-US" sz="1400" baseline="-25000" dirty="0" smtClean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(Import ant in view of the next generation electroluminescent  detectors for dark matter and double beta decays searches</a:t>
            </a:r>
            <a:r>
              <a:rPr lang="en-US" sz="1200" dirty="0" smtClean="0">
                <a:solidFill>
                  <a:schemeClr val="tx2"/>
                </a:solidFill>
              </a:rPr>
              <a:t>)</a:t>
            </a:r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Generic studies: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Penning </a:t>
            </a:r>
            <a:r>
              <a:rPr lang="en-US" sz="1400" dirty="0" smtClean="0">
                <a:solidFill>
                  <a:schemeClr val="tx2"/>
                </a:solidFill>
              </a:rPr>
              <a:t>transfers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Avalanche </a:t>
            </a:r>
            <a:r>
              <a:rPr lang="en-US" sz="1400" dirty="0" smtClean="0">
                <a:solidFill>
                  <a:schemeClr val="tx2"/>
                </a:solidFill>
              </a:rPr>
              <a:t>statistics and gain fluctuations </a:t>
            </a:r>
            <a:endParaRPr lang="en-US" sz="1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Neutron </a:t>
            </a:r>
            <a:r>
              <a:rPr lang="en-US" sz="1400" dirty="0" smtClean="0">
                <a:solidFill>
                  <a:schemeClr val="tx2"/>
                </a:solidFill>
              </a:rPr>
              <a:t>detection in gases </a:t>
            </a:r>
            <a:endParaRPr lang="en-US" sz="14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Photon </a:t>
            </a:r>
            <a:r>
              <a:rPr lang="en-US" sz="1400" dirty="0" smtClean="0">
                <a:solidFill>
                  <a:schemeClr val="tx2"/>
                </a:solidFill>
              </a:rPr>
              <a:t>feedback 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b="1" dirty="0" smtClean="0">
                <a:solidFill>
                  <a:schemeClr val="tx2"/>
                </a:solidFill>
              </a:rPr>
              <a:t>Modeling: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MicroMegas </a:t>
            </a:r>
            <a:r>
              <a:rPr lang="en-US" sz="1400" dirty="0" smtClean="0">
                <a:solidFill>
                  <a:schemeClr val="tx2"/>
                </a:solidFill>
              </a:rPr>
              <a:t>transfer properties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GEM </a:t>
            </a:r>
            <a:r>
              <a:rPr lang="en-US" sz="1400" dirty="0" smtClean="0">
                <a:solidFill>
                  <a:schemeClr val="tx2"/>
                </a:solidFill>
              </a:rPr>
              <a:t>charging </a:t>
            </a:r>
            <a:r>
              <a:rPr lang="en-US" sz="1400" dirty="0" smtClean="0">
                <a:solidFill>
                  <a:schemeClr val="tx2"/>
                </a:solidFill>
              </a:rPr>
              <a:t>up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 IBF for TPC application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20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28" y="188640"/>
            <a:ext cx="8404183" cy="1169470"/>
          </a:xfrm>
          <a:prstGeom prst="rect">
            <a:avLst/>
          </a:prstGeom>
          <a:noFill/>
        </p:spPr>
        <p:txBody>
          <a:bodyPr wrap="squar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WG4: MPGD Simulation </a:t>
            </a:r>
            <a:r>
              <a:rPr lang="en-GB" sz="2800" b="1" dirty="0" smtClean="0">
                <a:solidFill>
                  <a:schemeClr val="tx2"/>
                </a:solidFill>
              </a:rPr>
              <a:t>Tools</a:t>
            </a:r>
          </a:p>
          <a:p>
            <a:pPr algn="ctr"/>
            <a:r>
              <a:rPr lang="en-GB" sz="1100" b="1" dirty="0" smtClean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Focus </a:t>
            </a:r>
            <a:r>
              <a:rPr lang="en-GB" sz="1400" dirty="0" smtClean="0">
                <a:solidFill>
                  <a:srgbClr val="FF0000"/>
                </a:solidFill>
              </a:rPr>
              <a:t>on </a:t>
            </a:r>
            <a:r>
              <a:rPr lang="en-GB" sz="1400" dirty="0">
                <a:solidFill>
                  <a:srgbClr val="FF0000"/>
                </a:solidFill>
              </a:rPr>
              <a:t>providing techniques for </a:t>
            </a:r>
            <a:r>
              <a:rPr lang="en-GB" sz="1400" dirty="0" smtClean="0">
                <a:solidFill>
                  <a:srgbClr val="FF0000"/>
                </a:solidFill>
              </a:rPr>
              <a:t>calculating electron </a:t>
            </a:r>
            <a:r>
              <a:rPr lang="en-GB" sz="1400" dirty="0">
                <a:solidFill>
                  <a:srgbClr val="FF0000"/>
                </a:solidFill>
              </a:rPr>
              <a:t>transport in small-scale detectors.</a:t>
            </a:r>
          </a:p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The </a:t>
            </a:r>
            <a:r>
              <a:rPr lang="en-GB" sz="1400" dirty="0">
                <a:solidFill>
                  <a:srgbClr val="FF0000"/>
                </a:solidFill>
              </a:rPr>
              <a:t>main difference with traditional </a:t>
            </a:r>
            <a:r>
              <a:rPr lang="en-GB" sz="1400" dirty="0" smtClean="0">
                <a:solidFill>
                  <a:srgbClr val="FF0000"/>
                </a:solidFill>
              </a:rPr>
              <a:t>gas-based detectors </a:t>
            </a:r>
            <a:r>
              <a:rPr lang="en-GB" sz="1400" dirty="0">
                <a:solidFill>
                  <a:srgbClr val="FF0000"/>
                </a:solidFill>
              </a:rPr>
              <a:t>is that the electrode scale is comparable to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the collision mean free path.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426065" y="5805264"/>
            <a:ext cx="1319202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R. Veenhof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188640"/>
            <a:ext cx="4587859" cy="52322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WG4: MPGD Simulation Tools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83" y="6572250"/>
            <a:ext cx="428625" cy="285750"/>
          </a:xfrm>
          <a:prstGeom prst="rect">
            <a:avLst/>
          </a:prstGeom>
          <a:noFill/>
        </p:spPr>
        <p:txBody>
          <a:bodyPr lIns="91352" tIns="45680" rIns="91352" bIns="4568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21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GEM avalanch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246" y="1246390"/>
            <a:ext cx="5520853" cy="5294137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1899" y="5241297"/>
            <a:ext cx="1434875" cy="1015602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R. Veenhof</a:t>
            </a:r>
          </a:p>
          <a:p>
            <a:pPr algn="ctr"/>
            <a:r>
              <a:rPr lang="en-US" sz="2000" dirty="0" smtClean="0"/>
              <a:t>S. Didlick</a:t>
            </a:r>
          </a:p>
          <a:p>
            <a:pPr algn="ctr"/>
            <a:r>
              <a:rPr lang="en-US" sz="2000" dirty="0" smtClean="0"/>
              <a:t>H. Schindler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52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62" name="Group 74"/>
          <p:cNvGraphicFramePr>
            <a:graphicFrameLocks noGrp="1"/>
          </p:cNvGraphicFramePr>
          <p:nvPr/>
        </p:nvGraphicFramePr>
        <p:xfrm>
          <a:off x="250825" y="1989143"/>
          <a:ext cx="6802438" cy="3030855"/>
        </p:xfrm>
        <a:graphic>
          <a:graphicData uri="http://schemas.openxmlformats.org/drawingml/2006/table">
            <a:tbl>
              <a:tblPr/>
              <a:tblGrid>
                <a:gridCol w="2617788"/>
                <a:gridCol w="2157412"/>
                <a:gridCol w="2027238"/>
              </a:tblGrid>
              <a:tr h="4972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Detector Technology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Currently produced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Future Requirements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cm * cm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cm * cm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GEM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40 * 40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50 * 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GEM, single mask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70 * 40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200 * 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THGEM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70 * 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200 * 100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RTHGEM, serial graphics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20 * 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100 * 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RTHGEM,  Kapton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50 * 50 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200 * 100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 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Micromegas, bulk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150 * 50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200 * 100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Micromegas, microbulk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10 * 10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30 * 30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30990" y="976055"/>
            <a:ext cx="8497888" cy="5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5" rIns="91385" bIns="45695">
            <a:spAutoFit/>
          </a:bodyPr>
          <a:lstStyle/>
          <a:p>
            <a:pPr algn="ctr"/>
            <a:r>
              <a:rPr lang="en-US" sz="1600" b="1" u="sng" dirty="0">
                <a:solidFill>
                  <a:schemeClr val="tx2"/>
                </a:solidFill>
              </a:rPr>
              <a:t>1) Current:</a:t>
            </a:r>
            <a:r>
              <a:rPr lang="en-US" sz="1600" b="1" dirty="0">
                <a:solidFill>
                  <a:schemeClr val="tx2"/>
                </a:solidFill>
              </a:rPr>
              <a:t> CERN-MPGD workshop is the UNIQUE MPGD production facility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</a:rPr>
              <a:t>(generic R&amp;D, detector components production, quality control) 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12355" name="Oval 69"/>
          <p:cNvSpPr>
            <a:spLocks noChangeArrowheads="1"/>
          </p:cNvSpPr>
          <p:nvPr/>
        </p:nvSpPr>
        <p:spPr bwMode="auto">
          <a:xfrm>
            <a:off x="4859339" y="4437063"/>
            <a:ext cx="1176337" cy="3603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385" tIns="45695" rIns="91385" bIns="45695" anchor="ctr"/>
          <a:lstStyle/>
          <a:p>
            <a:pPr defTabSz="456925"/>
            <a:endParaRPr lang="en-US" dirty="0"/>
          </a:p>
        </p:txBody>
      </p:sp>
      <p:sp>
        <p:nvSpPr>
          <p:cNvPr id="12356" name="Oval 68"/>
          <p:cNvSpPr>
            <a:spLocks noChangeArrowheads="1"/>
          </p:cNvSpPr>
          <p:nvPr/>
        </p:nvSpPr>
        <p:spPr bwMode="auto">
          <a:xfrm>
            <a:off x="4859339" y="3241676"/>
            <a:ext cx="1176337" cy="2587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385" tIns="45695" rIns="91385" bIns="45695" anchor="ctr"/>
          <a:lstStyle/>
          <a:p>
            <a:pPr defTabSz="456925"/>
            <a:endParaRPr lang="en-US" dirty="0"/>
          </a:p>
        </p:txBody>
      </p:sp>
      <p:sp>
        <p:nvSpPr>
          <p:cNvPr id="12357" name="Oval 75"/>
          <p:cNvSpPr>
            <a:spLocks noChangeArrowheads="1"/>
          </p:cNvSpPr>
          <p:nvPr/>
        </p:nvSpPr>
        <p:spPr bwMode="auto">
          <a:xfrm>
            <a:off x="4859339" y="3500438"/>
            <a:ext cx="1176337" cy="2587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1385" tIns="45695" rIns="91385" bIns="45695" anchor="ctr"/>
          <a:lstStyle/>
          <a:p>
            <a:pPr defTabSz="456925"/>
            <a:endParaRPr lang="en-US" dirty="0"/>
          </a:p>
        </p:txBody>
      </p:sp>
      <p:sp>
        <p:nvSpPr>
          <p:cNvPr id="12359" name="Text Box 71"/>
          <p:cNvSpPr txBox="1">
            <a:spLocks noChangeArrowheads="1"/>
          </p:cNvSpPr>
          <p:nvPr/>
        </p:nvSpPr>
        <p:spPr bwMode="auto">
          <a:xfrm>
            <a:off x="7362361" y="2755900"/>
            <a:ext cx="1521754" cy="91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5" tIns="45695" rIns="91385" bIns="45695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RD51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Collaboration 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Survey: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19181" y="5265740"/>
            <a:ext cx="8370707" cy="86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5" tIns="45695" rIns="91385" bIns="45695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 2) </a:t>
            </a:r>
            <a:r>
              <a:rPr lang="en-US" sz="1600" b="1" u="sng" dirty="0">
                <a:solidFill>
                  <a:srgbClr val="FF0000"/>
                </a:solidFill>
              </a:rPr>
              <a:t>Future MPGD R&amp;D:</a:t>
            </a:r>
            <a:r>
              <a:rPr lang="en-US" sz="1600" b="1" dirty="0">
                <a:solidFill>
                  <a:srgbClr val="FF0000"/>
                </a:solidFill>
              </a:rPr>
              <a:t> Reinforcement of CERN-MPGD workshop infrastructure to produce </a:t>
            </a:r>
            <a:r>
              <a:rPr lang="fr-FR" sz="1600" b="1" dirty="0">
                <a:solidFill>
                  <a:srgbClr val="FF0000"/>
                </a:solidFill>
              </a:rPr>
              <a:t>2x1m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Bulk</a:t>
            </a:r>
            <a:r>
              <a:rPr lang="fr-FR" sz="1600" b="1" dirty="0">
                <a:solidFill>
                  <a:srgbClr val="FF0000"/>
                </a:solidFill>
              </a:rPr>
              <a:t> Micromegas and 2x0.5 m </a:t>
            </a:r>
            <a:r>
              <a:rPr lang="fr-FR" sz="1600" b="1" dirty="0" err="1">
                <a:solidFill>
                  <a:srgbClr val="FF0000"/>
                </a:solidFill>
              </a:rPr>
              <a:t>GEMs</a:t>
            </a:r>
            <a:r>
              <a:rPr lang="en-US" sz="1600" b="1" dirty="0">
                <a:solidFill>
                  <a:srgbClr val="FF0000"/>
                </a:solidFill>
              </a:rPr>
              <a:t> has been approved by CERN Management (Nov. 2009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Participation the AIDA proposal</a:t>
            </a:r>
            <a:endParaRPr lang="fr-FR" sz="1600" b="1" dirty="0">
              <a:solidFill>
                <a:schemeClr val="tx2"/>
              </a:solidFill>
            </a:endParaRP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1515817" y="6088068"/>
            <a:ext cx="5432915" cy="5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5" rIns="91385" bIns="45695">
            <a:spAutoFit/>
          </a:bodyPr>
          <a:lstStyle/>
          <a:p>
            <a:pPr algn="ctr"/>
            <a:r>
              <a:rPr lang="en-US" sz="1600" b="1" u="sng" dirty="0">
                <a:solidFill>
                  <a:schemeClr val="tx2"/>
                </a:solidFill>
              </a:rPr>
              <a:t>3) Technology Industrialization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 transfer “know-how” from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CERN workshop to industrial partners for </a:t>
            </a:r>
            <a:r>
              <a:rPr lang="en-US" sz="1600" b="1" u="sng" dirty="0">
                <a:solidFill>
                  <a:schemeClr val="tx2"/>
                </a:solidFill>
                <a:sym typeface="Wingdings" pitchFamily="2" charset="2"/>
              </a:rPr>
              <a:t>MASS PRODUCTION</a:t>
            </a:r>
            <a:endParaRPr lang="fr-FR" sz="1600" b="1" u="sng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1"/>
          <p:cNvSpPr txBox="1">
            <a:spLocks noGrp="1"/>
          </p:cNvSpPr>
          <p:nvPr/>
        </p:nvSpPr>
        <p:spPr>
          <a:xfrm>
            <a:off x="8715380" y="6572250"/>
            <a:ext cx="428625" cy="285750"/>
          </a:xfrm>
          <a:prstGeom prst="rect">
            <a:avLst/>
          </a:prstGeom>
          <a:noFill/>
        </p:spPr>
        <p:txBody>
          <a:bodyPr lIns="91385" tIns="45695" rIns="91385" bIns="45695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22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43176" y="214291"/>
            <a:ext cx="3381946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4" tIns="45690" rIns="91374" bIns="4569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2060"/>
                </a:solidFill>
                <a:cs typeface="Arial" pitchFamily="34" charset="0"/>
              </a:rPr>
              <a:t>RD51– MPGD Production</a:t>
            </a:r>
            <a:endParaRPr 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483019" y="4231844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17" y="-8954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New TE/MPE/EM Workshop Building 107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8546-7AC5-46E9-927F-045826FB854A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972" y="2813163"/>
            <a:ext cx="4364666" cy="335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71" y="3745900"/>
            <a:ext cx="4435995" cy="242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395536" y="810493"/>
            <a:ext cx="4844901" cy="2832400"/>
            <a:chOff x="-1233206" y="33635"/>
            <a:chExt cx="10038401" cy="6069391"/>
          </a:xfrm>
        </p:grpSpPr>
        <p:pic>
          <p:nvPicPr>
            <p:cNvPr id="8" name="Picture 7" descr="CERN Map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b="36232"/>
            <a:stretch>
              <a:fillRect/>
            </a:stretch>
          </p:blipFill>
          <p:spPr bwMode="auto">
            <a:xfrm>
              <a:off x="-1233206" y="33635"/>
              <a:ext cx="9024656" cy="6062365"/>
            </a:xfrm>
            <a:prstGeom prst="rect">
              <a:avLst/>
            </a:prstGeom>
            <a:noFill/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2842545" y="5440375"/>
              <a:ext cx="2488922" cy="2746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22132" y="5441144"/>
              <a:ext cx="2971800" cy="54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1400" dirty="0"/>
                <a:t>N</a:t>
              </a:r>
              <a:r>
                <a:rPr lang="en-US" sz="1400" dirty="0" smtClean="0"/>
                <a:t>ew location</a:t>
              </a:r>
              <a:endParaRPr lang="fr-FR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4953001" y="4038971"/>
              <a:ext cx="1219198" cy="5330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562599" y="3912482"/>
              <a:ext cx="3242594" cy="112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Water treatment plant</a:t>
              </a:r>
              <a:endParaRPr lang="fr-FR" sz="14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57202" y="6103026"/>
              <a:ext cx="7467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3067986" y="1369293"/>
              <a:ext cx="2263481" cy="3709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154002" y="4953414"/>
              <a:ext cx="3651193" cy="65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Present location</a:t>
              </a:r>
              <a:endParaRPr lang="fr-FR" sz="1400" dirty="0"/>
            </a:p>
          </p:txBody>
        </p:sp>
      </p:grp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636000" y="6377594"/>
            <a:ext cx="1446673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R. De Oliveira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5166" y="1080236"/>
            <a:ext cx="4090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Start of the construction : beginning 2012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Completion: October 2013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611196" y="115889"/>
            <a:ext cx="79216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52" tIns="45680" rIns="91352" bIns="45680" anchor="ctr"/>
          <a:lstStyle/>
          <a:p>
            <a:endParaRPr lang="en-GB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323528" y="1556792"/>
            <a:ext cx="4471880" cy="20312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GEM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u="sng" dirty="0">
                <a:solidFill>
                  <a:schemeClr val="tx2"/>
                </a:solidFill>
              </a:rPr>
              <a:t>New Flex (Korea, Seoul)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Tech-ETCH (USA, Boston)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Scienergy</a:t>
            </a:r>
            <a:r>
              <a:rPr lang="en-US" b="1" dirty="0">
                <a:solidFill>
                  <a:schemeClr val="tx2"/>
                </a:solidFill>
              </a:rPr>
              <a:t> (Japan, Tokyo)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Keerthi</a:t>
            </a:r>
            <a:r>
              <a:rPr lang="en-GB" b="1" dirty="0" smtClean="0">
                <a:solidFill>
                  <a:schemeClr val="tx2"/>
                </a:solidFill>
              </a:rPr>
              <a:t> Industries (India)</a:t>
            </a:r>
          </a:p>
          <a:p>
            <a:pPr>
              <a:buFontTx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err="1" smtClean="0">
                <a:solidFill>
                  <a:schemeClr val="tx2"/>
                </a:solidFill>
              </a:rPr>
              <a:t>MicroMETAL</a:t>
            </a:r>
            <a:r>
              <a:rPr lang="en-GB" b="1" dirty="0" smtClean="0">
                <a:solidFill>
                  <a:schemeClr val="tx2"/>
                </a:solidFill>
              </a:rPr>
              <a:t> GmbH (Germany, </a:t>
            </a:r>
            <a:r>
              <a:rPr lang="en-GB" b="1" dirty="0" err="1" smtClean="0">
                <a:solidFill>
                  <a:schemeClr val="tx2"/>
                </a:solidFill>
              </a:rPr>
              <a:t>Muellheim</a:t>
            </a:r>
            <a:r>
              <a:rPr lang="en-GB" b="1" dirty="0" smtClean="0">
                <a:solidFill>
                  <a:schemeClr val="tx2"/>
                </a:solidFill>
              </a:rPr>
              <a:t>)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4427984" y="1556792"/>
            <a:ext cx="3267320" cy="17542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Micromegas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u="sng" dirty="0" smtClean="0">
                <a:solidFill>
                  <a:schemeClr val="tx2"/>
                </a:solidFill>
              </a:rPr>
              <a:t>ELTOS </a:t>
            </a:r>
            <a:r>
              <a:rPr lang="en-US" b="1" u="sng" dirty="0" err="1" smtClean="0">
                <a:solidFill>
                  <a:schemeClr val="tx2"/>
                </a:solidFill>
              </a:rPr>
              <a:t>S.p.A</a:t>
            </a:r>
            <a:r>
              <a:rPr lang="en-US" b="1" u="sng" dirty="0" smtClean="0">
                <a:solidFill>
                  <a:schemeClr val="tx2"/>
                </a:solidFill>
              </a:rPr>
              <a:t>. (Italy) </a:t>
            </a:r>
          </a:p>
          <a:p>
            <a:pPr>
              <a:buFontTx/>
              <a:buChar char="•"/>
            </a:pPr>
            <a:r>
              <a:rPr lang="en-US" b="1" dirty="0" smtClean="0">
                <a:solidFill>
                  <a:schemeClr val="tx2"/>
                </a:solidFill>
              </a:rPr>
              <a:t> TRIANGLE </a:t>
            </a:r>
            <a:r>
              <a:rPr lang="en-US" b="1" dirty="0">
                <a:solidFill>
                  <a:schemeClr val="tx2"/>
                </a:solidFill>
              </a:rPr>
              <a:t>LABS (USA, Nevada)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SOMACIS </a:t>
            </a:r>
            <a:r>
              <a:rPr lang="en-US" b="1" dirty="0">
                <a:solidFill>
                  <a:schemeClr val="tx2"/>
                </a:solidFill>
              </a:rPr>
              <a:t>(Italy, </a:t>
            </a:r>
            <a:r>
              <a:rPr lang="en-US" b="1" dirty="0" err="1">
                <a:solidFill>
                  <a:schemeClr val="tx2"/>
                </a:solidFill>
              </a:rPr>
              <a:t>Castelfidarco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u="sng" dirty="0" smtClean="0">
                <a:solidFill>
                  <a:schemeClr val="tx2"/>
                </a:solidFill>
              </a:rPr>
              <a:t>CIREA </a:t>
            </a:r>
            <a:r>
              <a:rPr lang="en-US" b="1" u="sng" dirty="0">
                <a:solidFill>
                  <a:schemeClr val="tx2"/>
                </a:solidFill>
              </a:rPr>
              <a:t>(France, CHOLET)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121942" y="1124750"/>
            <a:ext cx="4044265" cy="3692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352" tIns="45680" rIns="91352" bIns="4568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THGEM Technology </a:t>
            </a:r>
            <a:r>
              <a:rPr lang="en-US" b="1" dirty="0">
                <a:solidFill>
                  <a:schemeClr val="tx2"/>
                </a:solidFill>
              </a:rPr>
              <a:t>– </a:t>
            </a:r>
            <a:r>
              <a:rPr lang="en-US" b="1" u="sng" dirty="0">
                <a:solidFill>
                  <a:schemeClr val="tx2"/>
                </a:solidFill>
              </a:rPr>
              <a:t>ELTOS S.p.A. (Italy)</a:t>
            </a:r>
            <a:endParaRPr lang="fr-FR" b="1" u="sng" dirty="0">
              <a:solidFill>
                <a:schemeClr val="tx2"/>
              </a:solidFill>
            </a:endParaRPr>
          </a:p>
        </p:txBody>
      </p:sp>
      <p:sp>
        <p:nvSpPr>
          <p:cNvPr id="8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24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8853" y="188641"/>
            <a:ext cx="4360631" cy="892471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Technology Industrialization</a:t>
            </a:r>
          </a:p>
          <a:p>
            <a:pPr algn="ctr"/>
            <a:r>
              <a:rPr lang="en-GB" sz="2400" b="1" dirty="0" smtClean="0">
                <a:solidFill>
                  <a:schemeClr val="tx2"/>
                </a:solidFill>
              </a:rPr>
              <a:t>Potential partners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5408" y="3316958"/>
            <a:ext cx="421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Industrial  test runs for each technology foreseen in 2012 after selection of the best candidates</a:t>
            </a:r>
            <a:endParaRPr lang="en-GB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6" y="3915237"/>
            <a:ext cx="3267273" cy="244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2960" y="4400278"/>
            <a:ext cx="924823" cy="73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Grp="1" noChangeAspect="1" noChangeArrowheads="1"/>
          </p:cNvPicPr>
          <p:nvPr/>
        </p:nvPicPr>
        <p:blipFill>
          <a:blip r:embed="rId4" cstate="print"/>
          <a:srcRect l="19836" t="16868" r="18014" b="11201"/>
          <a:stretch>
            <a:fillRect/>
          </a:stretch>
        </p:blipFill>
        <p:spPr bwMode="auto">
          <a:xfrm>
            <a:off x="4569168" y="4147955"/>
            <a:ext cx="3320353" cy="216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115616" y="6457950"/>
            <a:ext cx="651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New Flex Facilities and the first evaluation GEM foils produced there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25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9592" y="630586"/>
            <a:ext cx="3402345" cy="3090284"/>
            <a:chOff x="1530867" y="1018051"/>
            <a:chExt cx="6231776" cy="5371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0867" y="1306844"/>
              <a:ext cx="6231776" cy="50827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8295035">
              <a:off x="2800981" y="2501954"/>
              <a:ext cx="3984811" cy="101700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CH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Example</a:t>
              </a:r>
              <a:endParaRPr lang="fr-CH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79881" y="1143383"/>
            <a:ext cx="3725477" cy="4940353"/>
            <a:chOff x="5126424" y="1274711"/>
            <a:chExt cx="3725477" cy="4940353"/>
          </a:xfrm>
        </p:grpSpPr>
        <p:sp>
          <p:nvSpPr>
            <p:cNvPr id="8" name="Freeform 2"/>
            <p:cNvSpPr>
              <a:spLocks/>
            </p:cNvSpPr>
            <p:nvPr/>
          </p:nvSpPr>
          <p:spPr bwMode="auto">
            <a:xfrm>
              <a:off x="6652136" y="1396784"/>
              <a:ext cx="587126" cy="8439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7" y="44"/>
                </a:cxn>
                <a:cxn ang="0">
                  <a:pos x="123" y="38"/>
                </a:cxn>
                <a:cxn ang="0">
                  <a:pos x="222" y="26"/>
                </a:cxn>
                <a:cxn ang="0">
                  <a:pos x="288" y="17"/>
                </a:cxn>
                <a:cxn ang="0">
                  <a:pos x="408" y="5"/>
                </a:cxn>
                <a:cxn ang="0">
                  <a:pos x="408" y="23"/>
                </a:cxn>
                <a:cxn ang="0">
                  <a:pos x="405" y="17"/>
                </a:cxn>
                <a:cxn ang="0">
                  <a:pos x="396" y="14"/>
                </a:cxn>
                <a:cxn ang="0">
                  <a:pos x="303" y="11"/>
                </a:cxn>
                <a:cxn ang="0">
                  <a:pos x="396" y="5"/>
                </a:cxn>
                <a:cxn ang="0">
                  <a:pos x="429" y="14"/>
                </a:cxn>
                <a:cxn ang="0">
                  <a:pos x="432" y="26"/>
                </a:cxn>
              </a:cxnLst>
              <a:rect l="0" t="0" r="r" b="b"/>
              <a:pathLst>
                <a:path w="432" h="53">
                  <a:moveTo>
                    <a:pt x="0" y="53"/>
                  </a:moveTo>
                  <a:cubicBezTo>
                    <a:pt x="41" y="49"/>
                    <a:pt x="22" y="53"/>
                    <a:pt x="57" y="44"/>
                  </a:cubicBezTo>
                  <a:cubicBezTo>
                    <a:pt x="78" y="39"/>
                    <a:pt x="123" y="38"/>
                    <a:pt x="123" y="38"/>
                  </a:cubicBezTo>
                  <a:cubicBezTo>
                    <a:pt x="155" y="30"/>
                    <a:pt x="189" y="30"/>
                    <a:pt x="222" y="26"/>
                  </a:cubicBezTo>
                  <a:cubicBezTo>
                    <a:pt x="245" y="18"/>
                    <a:pt x="260" y="19"/>
                    <a:pt x="288" y="17"/>
                  </a:cubicBezTo>
                  <a:cubicBezTo>
                    <a:pt x="340" y="4"/>
                    <a:pt x="306" y="8"/>
                    <a:pt x="408" y="5"/>
                  </a:cubicBezTo>
                  <a:cubicBezTo>
                    <a:pt x="426" y="10"/>
                    <a:pt x="421" y="15"/>
                    <a:pt x="408" y="23"/>
                  </a:cubicBezTo>
                  <a:cubicBezTo>
                    <a:pt x="376" y="15"/>
                    <a:pt x="405" y="25"/>
                    <a:pt x="405" y="17"/>
                  </a:cubicBezTo>
                  <a:cubicBezTo>
                    <a:pt x="405" y="14"/>
                    <a:pt x="399" y="14"/>
                    <a:pt x="396" y="14"/>
                  </a:cubicBezTo>
                  <a:cubicBezTo>
                    <a:pt x="365" y="12"/>
                    <a:pt x="334" y="12"/>
                    <a:pt x="303" y="11"/>
                  </a:cubicBezTo>
                  <a:cubicBezTo>
                    <a:pt x="335" y="0"/>
                    <a:pt x="363" y="2"/>
                    <a:pt x="396" y="5"/>
                  </a:cubicBezTo>
                  <a:cubicBezTo>
                    <a:pt x="407" y="7"/>
                    <a:pt x="429" y="14"/>
                    <a:pt x="429" y="14"/>
                  </a:cubicBezTo>
                  <a:cubicBezTo>
                    <a:pt x="432" y="24"/>
                    <a:pt x="432" y="20"/>
                    <a:pt x="432" y="26"/>
                  </a:cubicBezTo>
                </a:path>
              </a:pathLst>
            </a:custGeom>
            <a:solidFill>
              <a:srgbClr val="FF9900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 rot="21421112">
              <a:off x="5131872" y="4359691"/>
              <a:ext cx="3590078" cy="302921"/>
              <a:chOff x="1680" y="2784"/>
              <a:chExt cx="2640" cy="192"/>
            </a:xfrm>
          </p:grpSpPr>
          <p:sp>
            <p:nvSpPr>
              <p:cNvPr id="58" name="AutoShape 9"/>
              <p:cNvSpPr>
                <a:spLocks noChangeArrowheads="1"/>
              </p:cNvSpPr>
              <p:nvPr/>
            </p:nvSpPr>
            <p:spPr bwMode="auto">
              <a:xfrm>
                <a:off x="1680" y="2784"/>
                <a:ext cx="2640" cy="192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1680" y="2880"/>
                <a:ext cx="129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11"/>
              <p:cNvSpPr>
                <a:spLocks noChangeShapeType="1"/>
              </p:cNvSpPr>
              <p:nvPr/>
            </p:nvSpPr>
            <p:spPr bwMode="auto">
              <a:xfrm flipV="1">
                <a:off x="2976" y="2880"/>
                <a:ext cx="13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" name="Picture 9" descr="j0148973"/>
            <p:cNvPicPr>
              <a:picLocks noChangeAspect="1" noChangeArrowheads="1"/>
            </p:cNvPicPr>
            <p:nvPr/>
          </p:nvPicPr>
          <p:blipFill>
            <a:blip r:embed="rId3" cstate="print"/>
            <a:srcRect l="53333" t="25714" r="19048" b="47142"/>
            <a:stretch>
              <a:fillRect/>
            </a:stretch>
          </p:blipFill>
          <p:spPr bwMode="auto">
            <a:xfrm>
              <a:off x="5318186" y="1639423"/>
              <a:ext cx="3201793" cy="2435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5145963" y="1845892"/>
              <a:ext cx="342882" cy="1522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 rot="10347041" flipH="1">
              <a:off x="5147529" y="1690663"/>
              <a:ext cx="2287442" cy="152215"/>
            </a:xfrm>
            <a:prstGeom prst="parallelogram">
              <a:avLst>
                <a:gd name="adj" fmla="val 151752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 rot="10886463" flipV="1">
              <a:off x="6927694" y="1624352"/>
              <a:ext cx="1897591" cy="1265942"/>
            </a:xfrm>
            <a:prstGeom prst="parallelogram">
              <a:avLst>
                <a:gd name="adj" fmla="val 113057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6426680" y="4430523"/>
              <a:ext cx="159698" cy="167286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6780521" y="1274711"/>
              <a:ext cx="68889" cy="15824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rc 18"/>
            <p:cNvSpPr>
              <a:spLocks/>
            </p:cNvSpPr>
            <p:nvPr/>
          </p:nvSpPr>
          <p:spPr bwMode="auto">
            <a:xfrm rot="8624769">
              <a:off x="7306585" y="3615197"/>
              <a:ext cx="338184" cy="375261"/>
            </a:xfrm>
            <a:custGeom>
              <a:avLst/>
              <a:gdLst>
                <a:gd name="G0" fmla="+- 2776 0 0"/>
                <a:gd name="G1" fmla="+- 21600 0 0"/>
                <a:gd name="G2" fmla="+- 21600 0 0"/>
                <a:gd name="T0" fmla="*/ 0 w 24376"/>
                <a:gd name="T1" fmla="*/ 179 h 29528"/>
                <a:gd name="T2" fmla="*/ 22868 w 24376"/>
                <a:gd name="T3" fmla="*/ 29528 h 29528"/>
                <a:gd name="T4" fmla="*/ 2776 w 24376"/>
                <a:gd name="T5" fmla="*/ 21600 h 29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376" h="29528" fill="none" extrusionOk="0">
                  <a:moveTo>
                    <a:pt x="0" y="179"/>
                  </a:moveTo>
                  <a:cubicBezTo>
                    <a:pt x="920" y="59"/>
                    <a:pt x="1847" y="-1"/>
                    <a:pt x="2776" y="-1"/>
                  </a:cubicBezTo>
                  <a:cubicBezTo>
                    <a:pt x="14705" y="0"/>
                    <a:pt x="24376" y="9670"/>
                    <a:pt x="24376" y="21600"/>
                  </a:cubicBezTo>
                  <a:cubicBezTo>
                    <a:pt x="24376" y="24313"/>
                    <a:pt x="23864" y="27003"/>
                    <a:pt x="22868" y="29528"/>
                  </a:cubicBezTo>
                </a:path>
                <a:path w="24376" h="29528" stroke="0" extrusionOk="0">
                  <a:moveTo>
                    <a:pt x="0" y="179"/>
                  </a:moveTo>
                  <a:cubicBezTo>
                    <a:pt x="920" y="59"/>
                    <a:pt x="1847" y="-1"/>
                    <a:pt x="2776" y="-1"/>
                  </a:cubicBezTo>
                  <a:cubicBezTo>
                    <a:pt x="14705" y="0"/>
                    <a:pt x="24376" y="9670"/>
                    <a:pt x="24376" y="21600"/>
                  </a:cubicBezTo>
                  <a:cubicBezTo>
                    <a:pt x="24376" y="24313"/>
                    <a:pt x="23864" y="27003"/>
                    <a:pt x="22868" y="29528"/>
                  </a:cubicBezTo>
                  <a:lnTo>
                    <a:pt x="2776" y="21600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5360460" y="1885076"/>
              <a:ext cx="320962" cy="843961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6008647" y="4418466"/>
              <a:ext cx="26616" cy="167286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rc 21"/>
            <p:cNvSpPr>
              <a:spLocks/>
            </p:cNvSpPr>
            <p:nvPr/>
          </p:nvSpPr>
          <p:spPr bwMode="auto">
            <a:xfrm flipV="1">
              <a:off x="5947585" y="4023613"/>
              <a:ext cx="248942" cy="122073"/>
            </a:xfrm>
            <a:custGeom>
              <a:avLst/>
              <a:gdLst>
                <a:gd name="G0" fmla="+- 0 0 0"/>
                <a:gd name="G1" fmla="+- 21518 0 0"/>
                <a:gd name="G2" fmla="+- 21600 0 0"/>
                <a:gd name="T0" fmla="*/ 1885 w 15274"/>
                <a:gd name="T1" fmla="*/ 0 h 21518"/>
                <a:gd name="T2" fmla="*/ 15274 w 15274"/>
                <a:gd name="T3" fmla="*/ 6244 h 21518"/>
                <a:gd name="T4" fmla="*/ 0 w 15274"/>
                <a:gd name="T5" fmla="*/ 21518 h 2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74" h="21518" fill="none" extrusionOk="0">
                  <a:moveTo>
                    <a:pt x="1884" y="0"/>
                  </a:moveTo>
                  <a:cubicBezTo>
                    <a:pt x="6942" y="443"/>
                    <a:pt x="11683" y="2654"/>
                    <a:pt x="15273" y="6244"/>
                  </a:cubicBezTo>
                </a:path>
                <a:path w="15274" h="21518" stroke="0" extrusionOk="0">
                  <a:moveTo>
                    <a:pt x="1884" y="0"/>
                  </a:moveTo>
                  <a:cubicBezTo>
                    <a:pt x="6942" y="443"/>
                    <a:pt x="11683" y="2654"/>
                    <a:pt x="15273" y="6244"/>
                  </a:cubicBezTo>
                  <a:lnTo>
                    <a:pt x="0" y="2151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5178842" y="1393770"/>
              <a:ext cx="82980" cy="218525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7485072" y="3233907"/>
              <a:ext cx="142476" cy="15522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6979361" y="1794652"/>
              <a:ext cx="317830" cy="818340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flipH="1">
              <a:off x="6888552" y="3301725"/>
              <a:ext cx="668540" cy="782171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7333202" y="3551900"/>
              <a:ext cx="3381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l-GR" sz="1600" dirty="0">
                  <a:solidFill>
                    <a:schemeClr val="bg1"/>
                  </a:solidFill>
                </a:rPr>
                <a:t>Θ</a:t>
              </a:r>
              <a:endParaRPr lang="el-GR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5" name="AutoShape 27"/>
            <p:cNvSpPr>
              <a:spLocks noChangeArrowheads="1"/>
            </p:cNvSpPr>
            <p:nvPr/>
          </p:nvSpPr>
          <p:spPr bwMode="auto">
            <a:xfrm rot="10283632" flipH="1">
              <a:off x="5142831" y="1491730"/>
              <a:ext cx="2323452" cy="194413"/>
            </a:xfrm>
            <a:prstGeom prst="parallelogram">
              <a:avLst>
                <a:gd name="adj" fmla="val 120684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 rot="10886463" flipV="1">
              <a:off x="7085827" y="1392263"/>
              <a:ext cx="1672134" cy="1300605"/>
            </a:xfrm>
            <a:prstGeom prst="parallelogram">
              <a:avLst>
                <a:gd name="adj" fmla="val 110170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6876027" y="1526393"/>
              <a:ext cx="31313" cy="70832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5131872" y="1668058"/>
              <a:ext cx="353841" cy="1386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5297833" y="1704227"/>
              <a:ext cx="42273" cy="123580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7287797" y="1368150"/>
              <a:ext cx="1476426" cy="13458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flipV="1">
              <a:off x="5131872" y="1362121"/>
              <a:ext cx="2165319" cy="3059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5870868" y="3818651"/>
              <a:ext cx="3178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l-GR">
                  <a:solidFill>
                    <a:schemeClr val="bg1"/>
                  </a:solidFill>
                </a:rPr>
                <a:t>Θ</a:t>
              </a:r>
              <a:endParaRPr lang="el-GR" baseline="-25000">
                <a:solidFill>
                  <a:schemeClr val="bg1"/>
                </a:solidFill>
              </a:endParaRPr>
            </a:p>
          </p:txBody>
        </p:sp>
        <p:grpSp>
          <p:nvGrpSpPr>
            <p:cNvPr id="33" name="Group 32"/>
            <p:cNvGrpSpPr>
              <a:grpSpLocks/>
            </p:cNvGrpSpPr>
            <p:nvPr/>
          </p:nvGrpSpPr>
          <p:grpSpPr bwMode="auto">
            <a:xfrm rot="21456844">
              <a:off x="5131872" y="4132122"/>
              <a:ext cx="3590078" cy="304429"/>
              <a:chOff x="1680" y="2784"/>
              <a:chExt cx="2640" cy="192"/>
            </a:xfrm>
          </p:grpSpPr>
          <p:sp>
            <p:nvSpPr>
              <p:cNvPr id="55" name="AutoShape 36"/>
              <p:cNvSpPr>
                <a:spLocks noChangeArrowheads="1"/>
              </p:cNvSpPr>
              <p:nvPr/>
            </p:nvSpPr>
            <p:spPr bwMode="auto">
              <a:xfrm>
                <a:off x="1680" y="2784"/>
                <a:ext cx="2640" cy="192"/>
              </a:xfrm>
              <a:prstGeom prst="diamond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37"/>
              <p:cNvSpPr>
                <a:spLocks noChangeShapeType="1"/>
              </p:cNvSpPr>
              <p:nvPr/>
            </p:nvSpPr>
            <p:spPr bwMode="auto">
              <a:xfrm>
                <a:off x="1680" y="2880"/>
                <a:ext cx="1296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38"/>
              <p:cNvSpPr>
                <a:spLocks noChangeShapeType="1"/>
              </p:cNvSpPr>
              <p:nvPr/>
            </p:nvSpPr>
            <p:spPr bwMode="auto">
              <a:xfrm flipV="1">
                <a:off x="2976" y="2880"/>
                <a:ext cx="13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7589972" y="3405713"/>
              <a:ext cx="324093" cy="85601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H="1">
              <a:off x="6677187" y="4077868"/>
              <a:ext cx="214497" cy="24565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7118705" y="4016078"/>
              <a:ext cx="1539053" cy="37224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7131231" y="4436551"/>
              <a:ext cx="1521830" cy="111222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>
              <a:off x="5784755" y="3025930"/>
              <a:ext cx="483792" cy="130663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4"/>
            <p:cNvSpPr>
              <a:spLocks noChangeShapeType="1"/>
            </p:cNvSpPr>
            <p:nvPr/>
          </p:nvSpPr>
          <p:spPr bwMode="auto">
            <a:xfrm>
              <a:off x="8649929" y="4010050"/>
              <a:ext cx="6263" cy="1541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7712094" y="4624937"/>
              <a:ext cx="98010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/>
                <a:t>~ 1.5 </a:t>
              </a:r>
              <a:r>
                <a:rPr lang="en-US" sz="1600" b="1" dirty="0" smtClean="0"/>
                <a:t>cm</a:t>
              </a:r>
              <a:endParaRPr lang="en-US" sz="1600" b="1" dirty="0"/>
            </a:p>
          </p:txBody>
        </p:sp>
        <p:sp>
          <p:nvSpPr>
            <p:cNvPr id="41" name="Line 48"/>
            <p:cNvSpPr>
              <a:spLocks noChangeShapeType="1"/>
            </p:cNvSpPr>
            <p:nvPr/>
          </p:nvSpPr>
          <p:spPr bwMode="auto">
            <a:xfrm>
              <a:off x="7232999" y="2445708"/>
              <a:ext cx="310002" cy="836425"/>
            </a:xfrm>
            <a:prstGeom prst="line">
              <a:avLst/>
            </a:prstGeom>
            <a:noFill/>
            <a:ln w="28575" cap="rnd">
              <a:solidFill>
                <a:srgbClr val="6699FF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54"/>
            <p:cNvSpPr>
              <a:spLocks noChangeShapeType="1"/>
            </p:cNvSpPr>
            <p:nvPr/>
          </p:nvSpPr>
          <p:spPr bwMode="auto">
            <a:xfrm>
              <a:off x="7165675" y="2272394"/>
              <a:ext cx="81415" cy="214004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 type="none" w="sm" len="sm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5"/>
            <p:cNvSpPr>
              <a:spLocks noChangeShapeType="1"/>
            </p:cNvSpPr>
            <p:nvPr/>
          </p:nvSpPr>
          <p:spPr bwMode="auto">
            <a:xfrm>
              <a:off x="5803543" y="3084707"/>
              <a:ext cx="195709" cy="1244843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>
              <a:off x="5668896" y="2701910"/>
              <a:ext cx="139345" cy="391839"/>
            </a:xfrm>
            <a:prstGeom prst="line">
              <a:avLst/>
            </a:prstGeom>
            <a:noFill/>
            <a:ln w="19050">
              <a:solidFill>
                <a:srgbClr val="6699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Text Box 58"/>
            <p:cNvSpPr txBox="1">
              <a:spLocks noChangeArrowheads="1"/>
            </p:cNvSpPr>
            <p:nvPr/>
          </p:nvSpPr>
          <p:spPr bwMode="auto">
            <a:xfrm rot="21154689">
              <a:off x="5468490" y="1855564"/>
              <a:ext cx="10458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Cargo container</a:t>
              </a:r>
            </a:p>
          </p:txBody>
        </p:sp>
        <p:sp>
          <p:nvSpPr>
            <p:cNvPr id="46" name="Text Box 59"/>
            <p:cNvSpPr txBox="1">
              <a:spLocks noChangeArrowheads="1"/>
            </p:cNvSpPr>
            <p:nvPr/>
          </p:nvSpPr>
          <p:spPr bwMode="auto">
            <a:xfrm>
              <a:off x="6495569" y="2974689"/>
              <a:ext cx="756219" cy="843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b="1" i="1" dirty="0">
                  <a:solidFill>
                    <a:srgbClr val="FFFF00"/>
                  </a:solidFill>
                </a:rPr>
                <a:t>hidden &amp;</a:t>
              </a:r>
            </a:p>
            <a:p>
              <a:r>
                <a:rPr lang="en-US" sz="1000" b="1" i="1" dirty="0">
                  <a:solidFill>
                    <a:srgbClr val="FFFF00"/>
                  </a:solidFill>
                </a:rPr>
                <a:t>shielded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high-Z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nuclear</a:t>
              </a:r>
            </a:p>
            <a:p>
              <a:pPr>
                <a:lnSpc>
                  <a:spcPct val="80000"/>
                </a:lnSpc>
              </a:pPr>
              <a:r>
                <a:rPr lang="en-US" sz="1200" b="1" i="1" dirty="0">
                  <a:solidFill>
                    <a:srgbClr val="FFFF00"/>
                  </a:solidFill>
                </a:rPr>
                <a:t>material</a:t>
              </a:r>
              <a:endParaRPr lang="en-US" sz="800" b="1" i="1" dirty="0">
                <a:solidFill>
                  <a:srgbClr val="FFFF00"/>
                </a:solidFill>
              </a:endParaRPr>
            </a:p>
          </p:txBody>
        </p:sp>
        <p:sp>
          <p:nvSpPr>
            <p:cNvPr id="47" name="Oval 60"/>
            <p:cNvSpPr>
              <a:spLocks noChangeArrowheads="1"/>
            </p:cNvSpPr>
            <p:nvPr/>
          </p:nvSpPr>
          <p:spPr bwMode="auto">
            <a:xfrm>
              <a:off x="7151585" y="3013874"/>
              <a:ext cx="654450" cy="5244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" name="Picture 61" descr="MCj0241091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28302" y="3016888"/>
              <a:ext cx="465004" cy="494320"/>
            </a:xfrm>
            <a:prstGeom prst="rect">
              <a:avLst/>
            </a:prstGeom>
            <a:noFill/>
          </p:spPr>
        </p:pic>
        <p:sp>
          <p:nvSpPr>
            <p:cNvPr id="49" name="Text Box 66"/>
            <p:cNvSpPr txBox="1">
              <a:spLocks noChangeArrowheads="1"/>
            </p:cNvSpPr>
            <p:nvPr/>
          </p:nvSpPr>
          <p:spPr bwMode="auto">
            <a:xfrm rot="2560216">
              <a:off x="6916734" y="2152457"/>
              <a:ext cx="193516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900" b="1" dirty="0"/>
                <a:t>MPGD Tracking Detector (</a:t>
              </a:r>
              <a:r>
                <a:rPr lang="en-US" sz="900" b="1" dirty="0" err="1"/>
                <a:t>GEMs</a:t>
              </a:r>
              <a:r>
                <a:rPr lang="en-US" sz="900" b="1" dirty="0"/>
                <a:t>)</a:t>
              </a:r>
            </a:p>
          </p:txBody>
        </p:sp>
        <p:sp>
          <p:nvSpPr>
            <p:cNvPr id="50" name="Text Box 72"/>
            <p:cNvSpPr txBox="1">
              <a:spLocks noChangeArrowheads="1"/>
            </p:cNvSpPr>
            <p:nvPr/>
          </p:nvSpPr>
          <p:spPr bwMode="auto">
            <a:xfrm>
              <a:off x="5126424" y="4737966"/>
              <a:ext cx="114212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FF9900"/>
                  </a:solidFill>
                </a:rPr>
                <a:t>G</a:t>
              </a:r>
              <a:r>
                <a:rPr lang="en-US" b="1" dirty="0"/>
                <a:t>as </a:t>
              </a:r>
            </a:p>
            <a:p>
              <a:r>
                <a:rPr lang="en-US" b="1" dirty="0">
                  <a:solidFill>
                    <a:srgbClr val="FF9900"/>
                  </a:solidFill>
                </a:rPr>
                <a:t>E</a:t>
              </a:r>
              <a:r>
                <a:rPr lang="en-US" b="1" dirty="0"/>
                <a:t>lectron</a:t>
              </a:r>
            </a:p>
            <a:p>
              <a:r>
                <a:rPr lang="en-US" b="1" dirty="0">
                  <a:solidFill>
                    <a:srgbClr val="FF9900"/>
                  </a:solidFill>
                </a:rPr>
                <a:t>M</a:t>
              </a:r>
              <a:r>
                <a:rPr lang="en-US" b="1" dirty="0"/>
                <a:t>ultiplier</a:t>
              </a:r>
            </a:p>
            <a:p>
              <a:r>
                <a:rPr lang="en-US" b="1" dirty="0"/>
                <a:t>Detector</a:t>
              </a:r>
            </a:p>
          </p:txBody>
        </p:sp>
        <p:sp>
          <p:nvSpPr>
            <p:cNvPr id="51" name="Freeform 73"/>
            <p:cNvSpPr>
              <a:spLocks/>
            </p:cNvSpPr>
            <p:nvPr/>
          </p:nvSpPr>
          <p:spPr bwMode="auto">
            <a:xfrm>
              <a:off x="6722591" y="1571605"/>
              <a:ext cx="587125" cy="84396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7" y="44"/>
                </a:cxn>
                <a:cxn ang="0">
                  <a:pos x="123" y="38"/>
                </a:cxn>
                <a:cxn ang="0">
                  <a:pos x="222" y="26"/>
                </a:cxn>
                <a:cxn ang="0">
                  <a:pos x="288" y="17"/>
                </a:cxn>
                <a:cxn ang="0">
                  <a:pos x="408" y="5"/>
                </a:cxn>
                <a:cxn ang="0">
                  <a:pos x="408" y="23"/>
                </a:cxn>
                <a:cxn ang="0">
                  <a:pos x="405" y="17"/>
                </a:cxn>
                <a:cxn ang="0">
                  <a:pos x="396" y="14"/>
                </a:cxn>
                <a:cxn ang="0">
                  <a:pos x="303" y="11"/>
                </a:cxn>
                <a:cxn ang="0">
                  <a:pos x="396" y="5"/>
                </a:cxn>
                <a:cxn ang="0">
                  <a:pos x="429" y="14"/>
                </a:cxn>
                <a:cxn ang="0">
                  <a:pos x="432" y="26"/>
                </a:cxn>
              </a:cxnLst>
              <a:rect l="0" t="0" r="r" b="b"/>
              <a:pathLst>
                <a:path w="432" h="53">
                  <a:moveTo>
                    <a:pt x="0" y="53"/>
                  </a:moveTo>
                  <a:cubicBezTo>
                    <a:pt x="41" y="49"/>
                    <a:pt x="22" y="53"/>
                    <a:pt x="57" y="44"/>
                  </a:cubicBezTo>
                  <a:cubicBezTo>
                    <a:pt x="78" y="39"/>
                    <a:pt x="123" y="38"/>
                    <a:pt x="123" y="38"/>
                  </a:cubicBezTo>
                  <a:cubicBezTo>
                    <a:pt x="155" y="30"/>
                    <a:pt x="189" y="30"/>
                    <a:pt x="222" y="26"/>
                  </a:cubicBezTo>
                  <a:cubicBezTo>
                    <a:pt x="245" y="18"/>
                    <a:pt x="260" y="19"/>
                    <a:pt x="288" y="17"/>
                  </a:cubicBezTo>
                  <a:cubicBezTo>
                    <a:pt x="340" y="4"/>
                    <a:pt x="306" y="8"/>
                    <a:pt x="408" y="5"/>
                  </a:cubicBezTo>
                  <a:cubicBezTo>
                    <a:pt x="426" y="10"/>
                    <a:pt x="421" y="15"/>
                    <a:pt x="408" y="23"/>
                  </a:cubicBezTo>
                  <a:cubicBezTo>
                    <a:pt x="376" y="15"/>
                    <a:pt x="405" y="25"/>
                    <a:pt x="405" y="17"/>
                  </a:cubicBezTo>
                  <a:cubicBezTo>
                    <a:pt x="405" y="14"/>
                    <a:pt x="399" y="14"/>
                    <a:pt x="396" y="14"/>
                  </a:cubicBezTo>
                  <a:cubicBezTo>
                    <a:pt x="365" y="12"/>
                    <a:pt x="334" y="12"/>
                    <a:pt x="303" y="11"/>
                  </a:cubicBezTo>
                  <a:cubicBezTo>
                    <a:pt x="335" y="0"/>
                    <a:pt x="363" y="2"/>
                    <a:pt x="396" y="5"/>
                  </a:cubicBezTo>
                  <a:cubicBezTo>
                    <a:pt x="407" y="7"/>
                    <a:pt x="429" y="14"/>
                    <a:pt x="429" y="14"/>
                  </a:cubicBezTo>
                  <a:cubicBezTo>
                    <a:pt x="432" y="24"/>
                    <a:pt x="432" y="20"/>
                    <a:pt x="432" y="26"/>
                  </a:cubicBezTo>
                </a:path>
              </a:pathLst>
            </a:custGeom>
            <a:solidFill>
              <a:srgbClr val="FF9900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4"/>
            <p:cNvSpPr>
              <a:spLocks noChangeShapeType="1"/>
            </p:cNvSpPr>
            <p:nvPr/>
          </p:nvSpPr>
          <p:spPr bwMode="auto">
            <a:xfrm flipV="1">
              <a:off x="5161619" y="1556534"/>
              <a:ext cx="2123047" cy="2968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75"/>
            <p:cNvSpPr>
              <a:spLocks noChangeShapeType="1"/>
            </p:cNvSpPr>
            <p:nvPr/>
          </p:nvSpPr>
          <p:spPr bwMode="auto">
            <a:xfrm>
              <a:off x="7273707" y="1544478"/>
              <a:ext cx="1515567" cy="13759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06336" y="5968843"/>
              <a:ext cx="24325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M. Hohlmann, </a:t>
              </a:r>
              <a:endParaRPr lang="en-US" sz="10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514900" y="233556"/>
            <a:ext cx="5852323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WG6: Technology </a:t>
            </a:r>
            <a:r>
              <a:rPr lang="en-GB" sz="2800" b="1" dirty="0" smtClean="0">
                <a:solidFill>
                  <a:schemeClr val="tx2"/>
                </a:solidFill>
              </a:rPr>
              <a:t>Transfer and Spinoff</a:t>
            </a:r>
            <a:endParaRPr lang="en-GB" sz="2800" b="1" dirty="0" smtClean="0">
              <a:solidFill>
                <a:schemeClr val="tx2"/>
              </a:solidFill>
            </a:endParaRPr>
          </a:p>
        </p:txBody>
      </p:sp>
      <p:pic>
        <p:nvPicPr>
          <p:cNvPr id="24578" name="Picture 6" descr="C:\Serge\Latex\WG1\SphericalAssemb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532777"/>
            <a:ext cx="2411760" cy="181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68422" y="5438724"/>
            <a:ext cx="2399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Homeland Security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Cosmic Muon Tomography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23320" y="5837515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Spherical GEM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For X-Ray Diffraction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99598" y="3889116"/>
            <a:ext cx="2251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Scalable Readout System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34926" y="3933061"/>
            <a:ext cx="9109074" cy="2447925"/>
            <a:chOff x="1" y="2060578"/>
            <a:chExt cx="9109074" cy="2447925"/>
          </a:xfrm>
        </p:grpSpPr>
        <p:pic>
          <p:nvPicPr>
            <p:cNvPr id="94214" name="Picture 2" descr="C:\Users\Matteo\Documents\RD51\2010\Testbeam\August\Pictures\IMG_010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925" y="2060578"/>
              <a:ext cx="306070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15" name="Picture 4" descr="C:\Users\Matteo\Documents\RD51\2010\Testbeam\August\Pictures\IMG_013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6239" y="2078038"/>
              <a:ext cx="3240087" cy="243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16" name="Picture 3" descr="C:\Users\Matteo\Documents\RD51\2010\Testbeam\August\Pictures\IMG_0117.JPG"/>
            <p:cNvPicPr>
              <a:picLocks noChangeAspect="1" noChangeArrowheads="1"/>
            </p:cNvPicPr>
            <p:nvPr/>
          </p:nvPicPr>
          <p:blipFill>
            <a:blip r:embed="rId4" cstate="print"/>
            <a:srcRect b="31084"/>
            <a:stretch>
              <a:fillRect/>
            </a:stretch>
          </p:blipFill>
          <p:spPr bwMode="auto">
            <a:xfrm>
              <a:off x="6048375" y="2060578"/>
              <a:ext cx="306070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" y="4065588"/>
              <a:ext cx="1763713" cy="369302"/>
            </a:xfrm>
            <a:prstGeom prst="rect">
              <a:avLst/>
            </a:prstGeom>
            <a:noFill/>
          </p:spPr>
          <p:txBody>
            <a:bodyPr lIns="91407" tIns="45705" rIns="91407" bIns="45705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GOSSIP/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GridPix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63938" y="4076701"/>
              <a:ext cx="1763712" cy="369302"/>
            </a:xfrm>
            <a:prstGeom prst="rect">
              <a:avLst/>
            </a:prstGeom>
            <a:noFill/>
          </p:spPr>
          <p:txBody>
            <a:bodyPr lIns="91407" tIns="45705" rIns="91407" bIns="45705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THGEM for HCAL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99" y="4004794"/>
              <a:ext cx="1763712" cy="369302"/>
            </a:xfrm>
            <a:prstGeom prst="rect">
              <a:avLst/>
            </a:prstGeom>
            <a:noFill/>
          </p:spPr>
          <p:txBody>
            <a:bodyPr lIns="91407" tIns="45705" rIns="91407" bIns="45705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THGEM for RICH</a:t>
              </a:r>
            </a:p>
          </p:txBody>
        </p:sp>
      </p:grp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1547821" y="46039"/>
            <a:ext cx="604837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52" tIns="45680" rIns="91352" bIns="45680" anchor="ctr"/>
          <a:lstStyle/>
          <a:p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853195" y="188640"/>
            <a:ext cx="5234380" cy="52319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WG7: Test Beam Facility at H4 SPS</a:t>
            </a:r>
          </a:p>
        </p:txBody>
      </p:sp>
      <p:sp>
        <p:nvSpPr>
          <p:cNvPr id="15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26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52736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91336" y="1143860"/>
            <a:ext cx="28005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2012 RD51 beam allocation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 4 – 18 June 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2"/>
                </a:solidFill>
              </a:rPr>
              <a:t> 9 – 23 July 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smtClean="0">
                <a:solidFill>
                  <a:schemeClr val="tx2"/>
                </a:solidFill>
              </a:rPr>
              <a:t>2 – 15 November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676229" y="3212976"/>
            <a:ext cx="1302659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Y. Tsipolitis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3284984"/>
            <a:ext cx="384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beam telescopes; services; DAQ, FEE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Content Placeholder 18"/>
          <p:cNvSpPr>
            <a:spLocks/>
          </p:cNvSpPr>
          <p:nvPr/>
        </p:nvSpPr>
        <p:spPr bwMode="auto">
          <a:xfrm>
            <a:off x="0" y="908720"/>
            <a:ext cx="3491879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2" tIns="45680" rIns="91352" bIns="45680"/>
          <a:lstStyle/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GEM for CMS </a:t>
            </a:r>
            <a:r>
              <a:rPr lang="en-US" sz="1600" b="1" dirty="0">
                <a:solidFill>
                  <a:schemeClr val="tx2"/>
                </a:solidFill>
              </a:rPr>
              <a:t>High-Eta upgrade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GEM for TOTEM </a:t>
            </a:r>
            <a:r>
              <a:rPr lang="en-US" sz="1600" b="1" dirty="0">
                <a:solidFill>
                  <a:schemeClr val="tx2"/>
                </a:solidFill>
              </a:rPr>
              <a:t>T1 upgrade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Micromegas TPC for ILC (Saclay)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DHCAL Micromegas </a:t>
            </a:r>
            <a:r>
              <a:rPr lang="en-US" sz="1600" b="1" dirty="0" smtClean="0">
                <a:solidFill>
                  <a:schemeClr val="tx2"/>
                </a:solidFill>
              </a:rPr>
              <a:t>for CALICE</a:t>
            </a:r>
          </a:p>
          <a:p>
            <a:pPr marL="342572" indent="-342572">
              <a:spcBef>
                <a:spcPct val="20000"/>
              </a:spcBef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marL="342572" indent="-342572">
              <a:spcBef>
                <a:spcPct val="20000"/>
              </a:spcBef>
              <a:buFontTx/>
              <a:buChar char="•"/>
            </a:pPr>
            <a:endParaRPr lang="en-US" sz="1600" b="1" dirty="0">
              <a:solidFill>
                <a:schemeClr val="tx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5536" y="2996952"/>
            <a:ext cx="3744912" cy="3595688"/>
            <a:chOff x="395288" y="2349500"/>
            <a:chExt cx="3744912" cy="3595688"/>
          </a:xfrm>
        </p:grpSpPr>
        <p:pic>
          <p:nvPicPr>
            <p:cNvPr id="92165" name="Picture 2" descr="C:\Users\Matteo\Documents\RD51\2010\Testbeam\June\LAPP.jpg"/>
            <p:cNvPicPr>
              <a:picLocks noChangeAspect="1" noChangeArrowheads="1"/>
            </p:cNvPicPr>
            <p:nvPr/>
          </p:nvPicPr>
          <p:blipFill>
            <a:blip r:embed="rId2" cstate="print"/>
            <a:srcRect l="17818" r="4057"/>
            <a:stretch>
              <a:fillRect/>
            </a:stretch>
          </p:blipFill>
          <p:spPr bwMode="auto">
            <a:xfrm>
              <a:off x="395288" y="2349500"/>
              <a:ext cx="3744912" cy="3595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11196" y="2420938"/>
              <a:ext cx="2232025" cy="368300"/>
            </a:xfrm>
            <a:prstGeom prst="rect">
              <a:avLst/>
            </a:prstGeom>
            <a:noFill/>
          </p:spPr>
          <p:txBody>
            <a:bodyPr lIns="91352" tIns="45680" rIns="91352" bIns="4568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DHCAL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Micromegas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4048" y="2996952"/>
            <a:ext cx="3743325" cy="3576638"/>
            <a:chOff x="4932371" y="2352675"/>
            <a:chExt cx="3743325" cy="3576638"/>
          </a:xfrm>
        </p:grpSpPr>
        <p:pic>
          <p:nvPicPr>
            <p:cNvPr id="92166" name="Picture 2" descr="C:\Users\eoliveri\Desktop\TURBO-RD51-June10-TB Folder\Pictures\IMG_0661.JPG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</a:blip>
            <a:srcRect l="18124" t="12500" r="18124"/>
            <a:stretch>
              <a:fillRect/>
            </a:stretch>
          </p:blipFill>
          <p:spPr bwMode="auto">
            <a:xfrm>
              <a:off x="4932371" y="2352675"/>
              <a:ext cx="3743325" cy="357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5148271" y="2420938"/>
              <a:ext cx="2232025" cy="641350"/>
            </a:xfrm>
            <a:prstGeom prst="rect">
              <a:avLst/>
            </a:prstGeom>
            <a:noFill/>
          </p:spPr>
          <p:txBody>
            <a:bodyPr lIns="91352" tIns="45680" rIns="91352" bIns="4568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CMS High-Eta &amp; TOTEM T1 upgrades</a:t>
              </a:r>
            </a:p>
          </p:txBody>
        </p:sp>
      </p:grp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1547821" y="117475"/>
            <a:ext cx="6048375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52" tIns="45680" rIns="91352" bIns="45680" anchor="ctr"/>
          <a:lstStyle/>
          <a:p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853195" y="188640"/>
            <a:ext cx="5234380" cy="52319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WG7: Test Beam Facility at H4 SPS</a:t>
            </a:r>
          </a:p>
        </p:txBody>
      </p:sp>
      <p:sp>
        <p:nvSpPr>
          <p:cNvPr id="11" name="Slide Number Placeholder 1"/>
          <p:cNvSpPr txBox="1">
            <a:spLocks noGrp="1"/>
          </p:cNvSpPr>
          <p:nvPr/>
        </p:nvSpPr>
        <p:spPr>
          <a:xfrm>
            <a:off x="8543933" y="6457950"/>
            <a:ext cx="600075" cy="400050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27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Content Placeholder 18"/>
          <p:cNvSpPr>
            <a:spLocks/>
          </p:cNvSpPr>
          <p:nvPr/>
        </p:nvSpPr>
        <p:spPr bwMode="auto">
          <a:xfrm>
            <a:off x="3563888" y="620688"/>
            <a:ext cx="55801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2" tIns="45680" rIns="91352" bIns="45680"/>
          <a:lstStyle/>
          <a:p>
            <a:pPr marL="342572" indent="-342572">
              <a:spcBef>
                <a:spcPct val="20000"/>
              </a:spcBef>
            </a:pPr>
            <a:endParaRPr lang="en-US" sz="1600" b="1" dirty="0">
              <a:solidFill>
                <a:schemeClr val="tx2"/>
              </a:solidFill>
            </a:endParaRP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THGEM </a:t>
            </a:r>
            <a:r>
              <a:rPr lang="en-US" sz="1600" b="1" dirty="0">
                <a:solidFill>
                  <a:schemeClr val="tx2"/>
                </a:solidFill>
              </a:rPr>
              <a:t>for RICH (upgrade for COMPASS)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GOSSIP/</a:t>
            </a:r>
            <a:r>
              <a:rPr lang="en-US" sz="1600" b="1" dirty="0" err="1">
                <a:solidFill>
                  <a:schemeClr val="tx2"/>
                </a:solidFill>
              </a:rPr>
              <a:t>GridPix</a:t>
            </a:r>
            <a:r>
              <a:rPr lang="en-US" sz="1600" b="1" dirty="0">
                <a:solidFill>
                  <a:schemeClr val="tx2"/>
                </a:solidFill>
              </a:rPr>
              <a:t> (NIKHEF</a:t>
            </a:r>
            <a:r>
              <a:rPr lang="en-US" sz="1600" b="1" dirty="0" smtClean="0">
                <a:solidFill>
                  <a:schemeClr val="tx2"/>
                </a:solidFill>
              </a:rPr>
              <a:t>) ATLAS inner tracker upgrade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THGEM for HCALs (</a:t>
            </a:r>
            <a:r>
              <a:rPr lang="en-US" sz="1600" b="1" dirty="0" err="1" smtClean="0">
                <a:solidFill>
                  <a:schemeClr val="tx2"/>
                </a:solidFill>
              </a:rPr>
              <a:t>Aveiro</a:t>
            </a:r>
            <a:r>
              <a:rPr lang="en-US" sz="1600" b="1" dirty="0" smtClean="0">
                <a:solidFill>
                  <a:schemeClr val="tx2"/>
                </a:solidFill>
              </a:rPr>
              <a:t>/Coimbra/UTA/Weizmann)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Resistive MicroMegas for JLAB and COMPASS (Saclay)</a:t>
            </a:r>
          </a:p>
          <a:p>
            <a:pPr marL="342572" indent="-342572">
              <a:spcBef>
                <a:spcPct val="20000"/>
              </a:spcBef>
              <a:buFontTx/>
              <a:buChar char="•"/>
            </a:pPr>
            <a:r>
              <a:rPr lang="en-US" sz="1600" b="1" dirty="0" smtClean="0">
                <a:solidFill>
                  <a:schemeClr val="tx2"/>
                </a:solidFill>
              </a:rPr>
              <a:t>MicroMegas TPC for nuclear physics (Demokritos Athens)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6707843" y="2493045"/>
            <a:ext cx="1302659" cy="400049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algn="ctr"/>
            <a:r>
              <a:rPr lang="en-US" sz="2000" dirty="0" smtClean="0"/>
              <a:t>Y. Tsipolitis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08720"/>
            <a:ext cx="4572000" cy="3231614"/>
          </a:xfrm>
          <a:prstGeom prst="rect">
            <a:avLst/>
          </a:prstGeom>
        </p:spPr>
        <p:txBody>
          <a:bodyPr lIns="91396" tIns="45700" rIns="91396" bIns="45700">
            <a:spAutoFit/>
          </a:bodyPr>
          <a:lstStyle/>
          <a:p>
            <a:r>
              <a:rPr lang="en-GB" dirty="0" smtClean="0">
                <a:hlinkClick r:id="rId2"/>
              </a:rPr>
              <a:t>RD51 Simulation School (19-21 January 2011)</a:t>
            </a:r>
            <a:endParaRPr lang="en-GB" dirty="0" smtClean="0"/>
          </a:p>
          <a:p>
            <a:endParaRPr lang="en-GB" dirty="0" smtClean="0"/>
          </a:p>
          <a:p>
            <a:r>
              <a:rPr lang="en-GB" sz="2400" b="1" dirty="0" smtClean="0">
                <a:solidFill>
                  <a:schemeClr val="tx2"/>
                </a:solidFill>
              </a:rPr>
              <a:t>Contents: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Introduction to Geant4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Introduction to FEM, COMSOL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Field calculations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Transport of electrons in small-scale devices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Calculation of signals and their processing</a:t>
            </a:r>
          </a:p>
          <a:p>
            <a:endParaRPr lang="en-GB" dirty="0" smtClean="0">
              <a:solidFill>
                <a:schemeClr val="tx2"/>
              </a:solidFill>
            </a:endParaRPr>
          </a:p>
          <a:p>
            <a:r>
              <a:rPr lang="en-GB" dirty="0" smtClean="0">
                <a:solidFill>
                  <a:schemeClr val="tx2"/>
                </a:solidFill>
              </a:rPr>
              <a:t>25 participants; enthusiastic feedback</a:t>
            </a:r>
          </a:p>
          <a:p>
            <a:endParaRPr lang="en-GB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605245" y="188640"/>
            <a:ext cx="3730292" cy="52318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RD51 Simulation School</a:t>
            </a:r>
          </a:p>
        </p:txBody>
      </p:sp>
      <p:pic>
        <p:nvPicPr>
          <p:cNvPr id="45060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3240360" cy="2430270"/>
          </a:xfrm>
          <a:prstGeom prst="rect">
            <a:avLst/>
          </a:prstGeom>
          <a:noFill/>
        </p:spPr>
      </p:pic>
      <p:pic>
        <p:nvPicPr>
          <p:cNvPr id="45062" name="Picture 6" descr="http://indico.cern.ch/conferenceDisplay.py/getPic?picId=5&amp;confId=1106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3168352" cy="2376264"/>
          </a:xfrm>
          <a:prstGeom prst="rect">
            <a:avLst/>
          </a:prstGeom>
          <a:noFill/>
        </p:spPr>
      </p:pic>
      <p:pic>
        <p:nvPicPr>
          <p:cNvPr id="45064" name="Picture 8" descr="http://indico.cern.ch/conferenceDisplay.py/getPic?picId=16&amp;confId=110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5" y="764708"/>
            <a:ext cx="2232248" cy="2976331"/>
          </a:xfrm>
          <a:prstGeom prst="rect">
            <a:avLst/>
          </a:prstGeom>
          <a:noFill/>
        </p:spPr>
      </p:pic>
      <p:sp>
        <p:nvSpPr>
          <p:cNvPr id="8" name="Slide Number Placeholder 1"/>
          <p:cNvSpPr txBox="1">
            <a:spLocks noGrp="1"/>
          </p:cNvSpPr>
          <p:nvPr/>
        </p:nvSpPr>
        <p:spPr>
          <a:xfrm>
            <a:off x="8715383" y="6572250"/>
            <a:ext cx="428625" cy="285750"/>
          </a:xfrm>
          <a:prstGeom prst="rect">
            <a:avLst/>
          </a:prstGeom>
          <a:noFill/>
        </p:spPr>
        <p:txBody>
          <a:bodyPr lIns="91352" tIns="45680" rIns="91352" bIns="4568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715383" y="6572250"/>
            <a:ext cx="428625" cy="285750"/>
          </a:xfrm>
          <a:prstGeom prst="rect">
            <a:avLst/>
          </a:prstGeom>
          <a:noFill/>
        </p:spPr>
        <p:txBody>
          <a:bodyPr lIns="91352" tIns="45680" rIns="91352" bIns="4568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29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6083" name="Picture 3" descr="C:\New_comp\EDIT school material\DG visit photos\1102048_22-A4-at-144-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149080"/>
            <a:ext cx="3347864" cy="222845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67545" y="908720"/>
            <a:ext cx="7488832" cy="3046948"/>
          </a:xfrm>
          <a:prstGeom prst="rect">
            <a:avLst/>
          </a:prstGeom>
        </p:spPr>
        <p:txBody>
          <a:bodyPr wrap="square" lIns="91396" tIns="45700" rIns="91396" bIns="45700">
            <a:spAutoFit/>
          </a:bodyPr>
          <a:lstStyle/>
          <a:p>
            <a:r>
              <a:rPr lang="en-GB" sz="1200" b="1" dirty="0" smtClean="0">
                <a:solidFill>
                  <a:schemeClr val="tx2"/>
                </a:solidFill>
              </a:rPr>
              <a:t> “GEM Detectors”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The principles of GEM-based detectors and their applications will be explained. GEM detectors will be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assembled, and afterwards tested in X-ray stands. Concepts such as detection of X-rays will be explained and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pulse height gain, and counting rate measurements will be carried out.</a:t>
            </a:r>
          </a:p>
          <a:p>
            <a:r>
              <a:rPr lang="en-GB" sz="1200" i="1" dirty="0" smtClean="0">
                <a:solidFill>
                  <a:schemeClr val="tx2"/>
                </a:solidFill>
              </a:rPr>
              <a:t>Professors of excellence and Tutors: </a:t>
            </a:r>
            <a:r>
              <a:rPr lang="en-GB" sz="1200" i="1" dirty="0" err="1" smtClean="0">
                <a:solidFill>
                  <a:schemeClr val="tx2"/>
                </a:solidFill>
              </a:rPr>
              <a:t>L.Ropelewski</a:t>
            </a:r>
            <a:r>
              <a:rPr lang="en-GB" sz="1200" i="1" dirty="0" smtClean="0">
                <a:solidFill>
                  <a:schemeClr val="tx2"/>
                </a:solidFill>
              </a:rPr>
              <a:t>, </a:t>
            </a:r>
            <a:r>
              <a:rPr lang="en-GB" sz="1200" i="1" dirty="0" err="1" smtClean="0">
                <a:solidFill>
                  <a:schemeClr val="tx2"/>
                </a:solidFill>
              </a:rPr>
              <a:t>G.Bencivenni</a:t>
            </a:r>
            <a:endParaRPr lang="en-GB" sz="1200" i="1" dirty="0" smtClean="0">
              <a:solidFill>
                <a:schemeClr val="tx2"/>
              </a:solidFill>
            </a:endParaRPr>
          </a:p>
          <a:p>
            <a:endParaRPr lang="en-GB" sz="1200" b="1" dirty="0" smtClean="0">
              <a:solidFill>
                <a:schemeClr val="tx2"/>
              </a:solidFill>
            </a:endParaRPr>
          </a:p>
          <a:p>
            <a:r>
              <a:rPr lang="en-GB" sz="1200" b="1" dirty="0" smtClean="0">
                <a:solidFill>
                  <a:schemeClr val="tx2"/>
                </a:solidFill>
              </a:rPr>
              <a:t>“</a:t>
            </a:r>
            <a:r>
              <a:rPr lang="en-GB" sz="1200" b="1" dirty="0" err="1" smtClean="0">
                <a:solidFill>
                  <a:schemeClr val="tx2"/>
                </a:solidFill>
              </a:rPr>
              <a:t>GridPix</a:t>
            </a:r>
            <a:r>
              <a:rPr lang="en-GB" sz="1200" b="1" dirty="0" smtClean="0">
                <a:solidFill>
                  <a:schemeClr val="tx2"/>
                </a:solidFill>
              </a:rPr>
              <a:t> and Micromegas”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The set-up consists of two tests stations: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A complete </a:t>
            </a:r>
            <a:r>
              <a:rPr lang="en-GB" sz="1200" dirty="0" err="1" smtClean="0">
                <a:solidFill>
                  <a:schemeClr val="tx2"/>
                </a:solidFill>
              </a:rPr>
              <a:t>GridPix</a:t>
            </a:r>
            <a:r>
              <a:rPr lang="en-GB" sz="1200" dirty="0" smtClean="0">
                <a:solidFill>
                  <a:schemeClr val="tx2"/>
                </a:solidFill>
              </a:rPr>
              <a:t>/Gossip detector(s): </a:t>
            </a:r>
            <a:r>
              <a:rPr lang="en-GB" sz="1200" dirty="0" err="1" smtClean="0">
                <a:solidFill>
                  <a:schemeClr val="tx2"/>
                </a:solidFill>
              </a:rPr>
              <a:t>PolaPix</a:t>
            </a:r>
            <a:r>
              <a:rPr lang="en-GB" sz="1200" dirty="0" smtClean="0">
                <a:solidFill>
                  <a:schemeClr val="tx2"/>
                </a:solidFill>
              </a:rPr>
              <a:t>, Dice, Gossip including gas system, new </a:t>
            </a:r>
            <a:r>
              <a:rPr lang="en-GB" sz="1200" dirty="0" err="1" smtClean="0">
                <a:solidFill>
                  <a:schemeClr val="tx2"/>
                </a:solidFill>
              </a:rPr>
              <a:t>miniHV</a:t>
            </a:r>
            <a:r>
              <a:rPr lang="en-GB" sz="1200" dirty="0" smtClean="0">
                <a:solidFill>
                  <a:schemeClr val="tx2"/>
                </a:solidFill>
              </a:rPr>
              <a:t> supplies and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readout systems. Students will operate the set-up and take data with various sources and cosmic rays, followed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by data analysis: track fitting, </a:t>
            </a:r>
            <a:r>
              <a:rPr lang="en-GB" sz="1200" dirty="0" err="1" smtClean="0">
                <a:solidFill>
                  <a:schemeClr val="tx2"/>
                </a:solidFill>
              </a:rPr>
              <a:t>dE</a:t>
            </a:r>
            <a:r>
              <a:rPr lang="en-GB" sz="1200" dirty="0" smtClean="0">
                <a:solidFill>
                  <a:schemeClr val="tx2"/>
                </a:solidFill>
              </a:rPr>
              <a:t>/</a:t>
            </a:r>
            <a:r>
              <a:rPr lang="en-GB" sz="1200" dirty="0" err="1" smtClean="0">
                <a:solidFill>
                  <a:schemeClr val="tx2"/>
                </a:solidFill>
              </a:rPr>
              <a:t>dX</a:t>
            </a:r>
            <a:r>
              <a:rPr lang="en-GB" sz="1200" dirty="0" smtClean="0">
                <a:solidFill>
                  <a:schemeClr val="tx2"/>
                </a:solidFill>
              </a:rPr>
              <a:t>, interaction of ionization radiation with gas.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The second set-up consists of a 10x10 cm2 bulk Micromegas read out by a charge preamp, amplifier- shaper and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a Multi-Channel analyzer, and a 1726-channel TPC in a </a:t>
            </a:r>
            <a:r>
              <a:rPr lang="en-GB" sz="1200" dirty="0" err="1" smtClean="0">
                <a:solidFill>
                  <a:schemeClr val="tx2"/>
                </a:solidFill>
              </a:rPr>
              <a:t>gasbox</a:t>
            </a:r>
            <a:r>
              <a:rPr lang="en-GB" sz="1200" dirty="0" smtClean="0">
                <a:solidFill>
                  <a:schemeClr val="tx2"/>
                </a:solidFill>
              </a:rPr>
              <a:t>, read out by T2K electronics. Fundamental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concepts such as X-ray conversion, diffusion, electron collection and gas amplification will be understood via</a:t>
            </a:r>
          </a:p>
          <a:p>
            <a:r>
              <a:rPr lang="en-GB" sz="1200" dirty="0" smtClean="0">
                <a:solidFill>
                  <a:schemeClr val="tx2"/>
                </a:solidFill>
              </a:rPr>
              <a:t>measurements with a full DAQ and analysis chain.</a:t>
            </a:r>
          </a:p>
          <a:p>
            <a:r>
              <a:rPr lang="en-GB" sz="1200" i="1" dirty="0" smtClean="0">
                <a:solidFill>
                  <a:schemeClr val="tx2"/>
                </a:solidFill>
              </a:rPr>
              <a:t>Professors of excellence and Tutors: H.van der Graaf, </a:t>
            </a:r>
            <a:r>
              <a:rPr lang="en-GB" sz="1200" i="1" dirty="0" err="1" smtClean="0">
                <a:solidFill>
                  <a:schemeClr val="tx2"/>
                </a:solidFill>
              </a:rPr>
              <a:t>P.Colas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4"/>
            <a:ext cx="5909503" cy="646331"/>
          </a:xfrm>
          <a:prstGeom prst="rect">
            <a:avLst/>
          </a:prstGeom>
          <a:noFill/>
        </p:spPr>
        <p:txBody>
          <a:bodyPr wrap="none" lIns="91396" tIns="45700" rIns="91396" bIns="45700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Excellence in Detectors and Instrumentation Technologies</a:t>
            </a:r>
            <a:br>
              <a:rPr lang="en-GB" b="1" dirty="0" smtClean="0">
                <a:solidFill>
                  <a:schemeClr val="tx2"/>
                </a:solidFill>
              </a:rPr>
            </a:br>
            <a:r>
              <a:rPr lang="en-GB" b="1" dirty="0" smtClean="0">
                <a:solidFill>
                  <a:schemeClr val="tx2"/>
                </a:solidFill>
              </a:rPr>
              <a:t>  CERN, Geneva, Switzerland - 31 January - 10 February 2011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5714"/>
            <a:ext cx="1862972" cy="28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505200" y="4648201"/>
          <a:ext cx="2438400" cy="183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2" name="PHOTO-PAINT" r:id="rId4" imgW="7225397" imgH="5447619" progId="CorelPhotoPaint.Image.12">
                  <p:embed/>
                </p:oleObj>
              </mc:Choice>
              <mc:Fallback>
                <p:oleObj name="PHOTO-PAINT" r:id="rId4" imgW="7225397" imgH="5447619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648201"/>
                        <a:ext cx="2438400" cy="183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6172200" y="4648206"/>
          <a:ext cx="251460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3" name="PHOTO-PAINT" r:id="rId6" imgW="7847619" imgH="5676190" progId="CorelPhotoPaint.Image.12">
                  <p:embed/>
                </p:oleObj>
              </mc:Choice>
              <mc:Fallback>
                <p:oleObj name="PHOTO-PAINT" r:id="rId6" imgW="7847619" imgH="5676190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648206"/>
                        <a:ext cx="251460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762006"/>
            <a:ext cx="2667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4572002" y="1851030"/>
            <a:ext cx="888251" cy="24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</a:rPr>
              <a:t>2x10</a:t>
            </a:r>
            <a:r>
              <a:rPr lang="en-US" sz="1000" b="1" baseline="30000" dirty="0">
                <a:solidFill>
                  <a:srgbClr val="FF0000"/>
                </a:solidFill>
              </a:rPr>
              <a:t>6</a:t>
            </a:r>
            <a:r>
              <a:rPr lang="en-US" sz="1000" b="1" dirty="0">
                <a:solidFill>
                  <a:srgbClr val="FF0000"/>
                </a:solidFill>
              </a:rPr>
              <a:t> p/mm</a:t>
            </a:r>
            <a:r>
              <a:rPr lang="en-US" sz="1000" b="1" baseline="30000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558" name="Text Box 20"/>
          <p:cNvSpPr txBox="1">
            <a:spLocks noChangeArrowheads="1"/>
          </p:cNvSpPr>
          <p:nvPr/>
        </p:nvSpPr>
        <p:spPr bwMode="auto">
          <a:xfrm>
            <a:off x="1206510" y="59728"/>
            <a:ext cx="6807179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Micro-Pattern </a:t>
            </a:r>
            <a:r>
              <a:rPr lang="en-US" sz="2400" b="1" dirty="0">
                <a:solidFill>
                  <a:schemeClr val="tx2"/>
                </a:solidFill>
              </a:rPr>
              <a:t>Gas Detectors </a:t>
            </a:r>
            <a:r>
              <a:rPr lang="en-US" sz="2400" b="1" dirty="0" smtClean="0">
                <a:solidFill>
                  <a:schemeClr val="tx2"/>
                </a:solidFill>
              </a:rPr>
              <a:t>Performance Summary</a:t>
            </a:r>
            <a:endParaRPr lang="en-US" b="1" dirty="0"/>
          </a:p>
        </p:txBody>
      </p:sp>
      <p:sp>
        <p:nvSpPr>
          <p:cNvPr id="23559" name="Text Box 3"/>
          <p:cNvSpPr txBox="1">
            <a:spLocks noChangeArrowheads="1"/>
          </p:cNvSpPr>
          <p:nvPr/>
        </p:nvSpPr>
        <p:spPr bwMode="auto">
          <a:xfrm>
            <a:off x="214315" y="1143001"/>
            <a:ext cx="3158039" cy="230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Rate Capability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High Gain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Space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Time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Energy Resolution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Ageing Properties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Ion Backflow Reduction</a:t>
            </a:r>
          </a:p>
          <a:p>
            <a:pPr marL="342654" indent="-342654">
              <a:buFontTx/>
              <a:buChar char="•"/>
            </a:pPr>
            <a:r>
              <a:rPr lang="en-US" dirty="0">
                <a:solidFill>
                  <a:schemeClr val="tx2"/>
                </a:solidFill>
              </a:rPr>
              <a:t>Photon Feedback Reduction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505200" y="2819400"/>
            <a:ext cx="2514600" cy="1752600"/>
            <a:chOff x="2797" y="2438"/>
            <a:chExt cx="2400" cy="1587"/>
          </a:xfrm>
        </p:grpSpPr>
        <p:pic>
          <p:nvPicPr>
            <p:cNvPr id="23572" name="Picture 2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97" y="2438"/>
              <a:ext cx="2400" cy="15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3573" name="Text Box 23"/>
            <p:cNvSpPr txBox="1">
              <a:spLocks noChangeArrowheads="1"/>
            </p:cNvSpPr>
            <p:nvPr/>
          </p:nvSpPr>
          <p:spPr bwMode="auto">
            <a:xfrm>
              <a:off x="3093" y="3025"/>
              <a:ext cx="752" cy="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Spatial 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</a:rPr>
                <a:t>resolution  </a:t>
              </a:r>
            </a:p>
            <a:p>
              <a:pPr algn="ctr"/>
              <a:r>
                <a:rPr lang="en-US" sz="1000" b="1" dirty="0">
                  <a:solidFill>
                    <a:srgbClr val="FF0000"/>
                  </a:solidFill>
                  <a:latin typeface="Symbol" pitchFamily="18" charset="2"/>
                </a:rPr>
                <a:t>s </a:t>
              </a:r>
              <a:r>
                <a:rPr lang="en-US" sz="1000" b="1" dirty="0">
                  <a:solidFill>
                    <a:srgbClr val="FF0000"/>
                  </a:solidFill>
                </a:rPr>
                <a:t>~ 12</a:t>
              </a:r>
              <a:r>
                <a:rPr lang="en-US" sz="1000" b="1" dirty="0">
                  <a:solidFill>
                    <a:srgbClr val="FF0000"/>
                  </a:solidFill>
                  <a:latin typeface="Symbol" pitchFamily="18" charset="2"/>
                </a:rPr>
                <a:t> m</a:t>
              </a:r>
              <a:r>
                <a:rPr lang="en-US" sz="1000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  <p:pic>
        <p:nvPicPr>
          <p:cNvPr id="23561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762000"/>
            <a:ext cx="2590800" cy="211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62" name="Picture 26" descr="45154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2895601"/>
            <a:ext cx="21336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29"/>
          <p:cNvSpPr>
            <a:spLocks noChangeArrowheads="1"/>
          </p:cNvSpPr>
          <p:nvPr/>
        </p:nvSpPr>
        <p:spPr bwMode="auto">
          <a:xfrm>
            <a:off x="7620000" y="2971802"/>
            <a:ext cx="914400" cy="55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4" tIns="45690" rIns="91374" bIns="45690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</a:rPr>
              <a:t>Ar/CO2/CF4 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(45/15/40)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rms = 4.5ns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3564" name="Text Box 30"/>
          <p:cNvSpPr txBox="1">
            <a:spLocks noChangeArrowheads="1"/>
          </p:cNvSpPr>
          <p:nvPr/>
        </p:nvSpPr>
        <p:spPr bwMode="auto">
          <a:xfrm>
            <a:off x="3641726" y="871539"/>
            <a:ext cx="496106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GEM</a:t>
            </a:r>
          </a:p>
        </p:txBody>
      </p:sp>
      <p:sp>
        <p:nvSpPr>
          <p:cNvPr id="23565" name="Text Box 31"/>
          <p:cNvSpPr txBox="1">
            <a:spLocks noChangeArrowheads="1"/>
          </p:cNvSpPr>
          <p:nvPr/>
        </p:nvSpPr>
        <p:spPr bwMode="auto">
          <a:xfrm>
            <a:off x="6689726" y="871539"/>
            <a:ext cx="671292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THGEM</a:t>
            </a:r>
          </a:p>
        </p:txBody>
      </p:sp>
      <p:sp>
        <p:nvSpPr>
          <p:cNvPr id="23566" name="Text Box 32"/>
          <p:cNvSpPr txBox="1">
            <a:spLocks noChangeArrowheads="1"/>
          </p:cNvSpPr>
          <p:nvPr/>
        </p:nvSpPr>
        <p:spPr bwMode="auto">
          <a:xfrm>
            <a:off x="3717927" y="2928939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sp>
        <p:nvSpPr>
          <p:cNvPr id="23567" name="Text Box 33"/>
          <p:cNvSpPr txBox="1">
            <a:spLocks noChangeArrowheads="1"/>
          </p:cNvSpPr>
          <p:nvPr/>
        </p:nvSpPr>
        <p:spPr bwMode="auto">
          <a:xfrm>
            <a:off x="6858001" y="2971802"/>
            <a:ext cx="496106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GEM</a:t>
            </a:r>
          </a:p>
        </p:txBody>
      </p:sp>
      <p:sp>
        <p:nvSpPr>
          <p:cNvPr id="23568" name="Text Box 34"/>
          <p:cNvSpPr txBox="1">
            <a:spLocks noChangeArrowheads="1"/>
          </p:cNvSpPr>
          <p:nvPr/>
        </p:nvSpPr>
        <p:spPr bwMode="auto">
          <a:xfrm>
            <a:off x="3581402" y="4648202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sp>
        <p:nvSpPr>
          <p:cNvPr id="23569" name="Text Box 35"/>
          <p:cNvSpPr txBox="1">
            <a:spLocks noChangeArrowheads="1"/>
          </p:cNvSpPr>
          <p:nvPr/>
        </p:nvSpPr>
        <p:spPr bwMode="auto">
          <a:xfrm>
            <a:off x="6248402" y="4724402"/>
            <a:ext cx="974717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Micromegas</a:t>
            </a:r>
          </a:p>
        </p:txBody>
      </p:sp>
      <p:pic>
        <p:nvPicPr>
          <p:cNvPr id="23570" name="Picture 36" descr="070109_FRGM_IBF_d0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114800"/>
            <a:ext cx="3276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1" name="Text Box 37"/>
          <p:cNvSpPr txBox="1">
            <a:spLocks noChangeArrowheads="1"/>
          </p:cNvSpPr>
          <p:nvPr/>
        </p:nvSpPr>
        <p:spPr bwMode="auto">
          <a:xfrm>
            <a:off x="2209800" y="4495802"/>
            <a:ext cx="575112" cy="27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1200" b="1" dirty="0"/>
              <a:t>MHSP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63000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171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83" y="980728"/>
            <a:ext cx="8000863" cy="5051876"/>
          </a:xfrm>
          <a:prstGeom prst="rect">
            <a:avLst/>
          </a:prstGeom>
          <a:noFill/>
        </p:spPr>
        <p:txBody>
          <a:bodyPr wrap="square" lIns="65258" tIns="32629" rIns="65258" bIns="32629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consolidation of the Collaboration and MPGD community integration 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considerable progress in  MPGD technologies in particular large area GEM, THGEM, Micromegas; some picked up by experiments (including sLHC upgrades) for feasibility studies and prototyping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 secured future of the MPGD technologies development through the TE MPE workshop upgrade and FP7 AIDA contribution (upgrade in progress)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improved MPGD simulation software framework allows for first applications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infrastructure </a:t>
            </a:r>
            <a:r>
              <a:rPr lang="en-GB" b="1" dirty="0" smtClean="0">
                <a:solidFill>
                  <a:schemeClr val="tx2"/>
                </a:solidFill>
              </a:rPr>
              <a:t>for common RD51 test beam facility (~20 user groups)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b="1" dirty="0" smtClean="0">
                <a:solidFill>
                  <a:schemeClr val="tx2"/>
                </a:solidFill>
              </a:rPr>
              <a:t>development </a:t>
            </a:r>
            <a:r>
              <a:rPr lang="en-GB" b="1" dirty="0" smtClean="0">
                <a:solidFill>
                  <a:schemeClr val="tx2"/>
                </a:solidFill>
              </a:rPr>
              <a:t>of common, scalable electronics </a:t>
            </a:r>
            <a:r>
              <a:rPr lang="en-GB" b="1" dirty="0" smtClean="0">
                <a:solidFill>
                  <a:schemeClr val="tx2"/>
                </a:solidFill>
              </a:rPr>
              <a:t>(~20development </a:t>
            </a:r>
            <a:r>
              <a:rPr lang="en-GB" b="1" dirty="0" smtClean="0">
                <a:solidFill>
                  <a:schemeClr val="tx2"/>
                </a:solidFill>
              </a:rPr>
              <a:t>and user groups)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tx2"/>
                </a:solidFill>
              </a:rPr>
              <a:t> contacts with industry for large volume production, first runs</a:t>
            </a:r>
          </a:p>
          <a:p>
            <a:pPr>
              <a:buFont typeface="Arial" pitchFamily="34" charset="0"/>
              <a:buChar char="•"/>
            </a:pPr>
            <a:endParaRPr lang="en-GB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tx2"/>
              </a:solidFill>
            </a:endParaRPr>
          </a:p>
        </p:txBody>
      </p:sp>
      <p:sp>
        <p:nvSpPr>
          <p:cNvPr id="3" name="Slide Number Placeholder 1"/>
          <p:cNvSpPr txBox="1">
            <a:spLocks noGrp="1"/>
          </p:cNvSpPr>
          <p:nvPr/>
        </p:nvSpPr>
        <p:spPr>
          <a:xfrm>
            <a:off x="8715383" y="6572250"/>
            <a:ext cx="428625" cy="285750"/>
          </a:xfrm>
          <a:prstGeom prst="rect">
            <a:avLst/>
          </a:prstGeom>
          <a:noFill/>
        </p:spPr>
        <p:txBody>
          <a:bodyPr lIns="91352" tIns="45680" rIns="91352" bIns="4568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30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0556" y="188640"/>
            <a:ext cx="3539663" cy="52318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6205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2005" y="519780"/>
            <a:ext cx="5948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MPGD are mostly used/proposed for </a:t>
            </a:r>
            <a:r>
              <a:rPr lang="en-US" sz="1400" b="1" u="sng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high-rate tracking </a:t>
            </a:r>
            <a:r>
              <a:rPr lang="en-US" sz="1400" b="1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and </a:t>
            </a:r>
            <a:r>
              <a:rPr lang="en-US" sz="1400" b="1" u="sng" dirty="0" smtClean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photodetectors</a:t>
            </a:r>
            <a:endParaRPr lang="fr-FR" sz="1400" b="1" dirty="0">
              <a:solidFill>
                <a:schemeClr val="tx2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41124"/>
            <a:ext cx="52930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</a:rPr>
              <a:t>COMPASS Upgrade: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Micromegas and GEM detectors for high-rate tracking</a:t>
            </a:r>
          </a:p>
          <a:p>
            <a:r>
              <a:rPr lang="en-GB" sz="1400" dirty="0">
                <a:solidFill>
                  <a:schemeClr val="tx2"/>
                </a:solidFill>
              </a:rPr>
              <a:t> Photon Detectors Using THGEM technology for RICH 1 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KLOE2 Upgrade: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Large-area cylindrical GEMs for Inner Tracker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RHIC Upgrades: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Tracking for STAR Experiment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Tracking for PHENIX Experiment(+ drift micro-TPC); </a:t>
            </a:r>
          </a:p>
          <a:p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 smtClean="0">
                <a:solidFill>
                  <a:schemeClr val="tx2"/>
                </a:solidFill>
              </a:rPr>
              <a:t>development </a:t>
            </a:r>
            <a:r>
              <a:rPr lang="en-GB" sz="1400" dirty="0">
                <a:solidFill>
                  <a:schemeClr val="tx2"/>
                </a:solidFill>
              </a:rPr>
              <a:t>of Ring Imaging version of HBD for particle ID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JLAB Projects: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Thin-Curved Micromegas for JLAB/CLAS12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Tracker for JLAB/Hall A High Luminosity (SBS) experiments</a:t>
            </a:r>
          </a:p>
          <a:p>
            <a:endParaRPr lang="en-GB" sz="1400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FAIR Facility: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 Tracker and GEM TPC for the PANDA Experiment</a:t>
            </a:r>
          </a:p>
          <a:p>
            <a:r>
              <a:rPr lang="en-GB" sz="1400" dirty="0">
                <a:solidFill>
                  <a:schemeClr val="tx2"/>
                </a:solidFill>
              </a:rPr>
              <a:t> GEM/Micromegas tracking in CBM Muon Chamber (MUCH)</a:t>
            </a:r>
          </a:p>
          <a:p>
            <a:endParaRPr lang="en-GB" sz="1600" b="1" dirty="0">
              <a:solidFill>
                <a:schemeClr val="tx2"/>
              </a:solidFill>
            </a:endParaRPr>
          </a:p>
          <a:p>
            <a:r>
              <a:rPr lang="en-GB" sz="1600" b="1" dirty="0">
                <a:solidFill>
                  <a:schemeClr val="tx2"/>
                </a:solidFill>
              </a:rPr>
              <a:t> Future Electron - Ion Collider Facility:</a:t>
            </a:r>
          </a:p>
          <a:p>
            <a:r>
              <a:rPr lang="en-GB" sz="1400" dirty="0">
                <a:solidFill>
                  <a:schemeClr val="tx2"/>
                </a:solidFill>
              </a:rPr>
              <a:t> Tracking and particle ID detectors based on MPGD-technology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792005" y="72031"/>
            <a:ext cx="5892249" cy="46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Demand for the Micro-Pattern </a:t>
            </a:r>
            <a:r>
              <a:rPr lang="en-US" sz="2400" b="1" dirty="0">
                <a:solidFill>
                  <a:schemeClr val="tx2"/>
                </a:solidFill>
              </a:rPr>
              <a:t>Gas </a:t>
            </a:r>
            <a:r>
              <a:rPr lang="en-US" sz="2400" b="1" dirty="0" smtClean="0">
                <a:solidFill>
                  <a:schemeClr val="tx2"/>
                </a:solidFill>
              </a:rPr>
              <a:t>Detectors</a:t>
            </a:r>
            <a:endParaRPr lang="en-US" b="1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763000" y="6572272"/>
            <a:ext cx="428596" cy="285728"/>
          </a:xfrm>
        </p:spPr>
        <p:txBody>
          <a:bodyPr/>
          <a:lstStyle/>
          <a:p>
            <a:fld id="{3E387D2C-DB38-4FB7-9A66-B0DCA35114D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4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ndico.cern.ch/conferenceDisplay.py/getPic?picId=1&amp;confId=893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092" y="1366631"/>
            <a:ext cx="3360373" cy="2520280"/>
          </a:xfrm>
          <a:prstGeom prst="rect">
            <a:avLst/>
          </a:prstGeom>
          <a:noFill/>
        </p:spPr>
      </p:pic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85" y="6572250"/>
            <a:ext cx="428625" cy="285750"/>
          </a:xfrm>
          <a:prstGeom prst="rect">
            <a:avLst/>
          </a:prstGeom>
          <a:noFill/>
        </p:spPr>
        <p:txBody>
          <a:bodyPr lIns="91330" tIns="45670" rIns="91330" bIns="4567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5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図 11" descr="rd51 world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383" y="1029467"/>
            <a:ext cx="3755904" cy="213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75520" y="2328280"/>
            <a:ext cx="5040559" cy="111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8000" tIns="64000" rIns="128000" bIns="64000">
            <a:spAutoFit/>
          </a:bodyPr>
          <a:lstStyle/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~ 80 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institutes 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~ 450 people involved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 Representation (Europe, North America, </a:t>
            </a:r>
            <a:r>
              <a:rPr lang="en-US" sz="1600" b="1" dirty="0" smtClean="0">
                <a:solidFill>
                  <a:schemeClr val="tx2"/>
                </a:solidFill>
                <a:latin typeface="Calibri" pitchFamily="34" charset="0"/>
              </a:rPr>
              <a:t>	Asia</a:t>
            </a:r>
            <a:r>
              <a:rPr lang="en-US" sz="1600" b="1" dirty="0">
                <a:solidFill>
                  <a:schemeClr val="tx2"/>
                </a:solidFill>
                <a:latin typeface="Calibri" pitchFamily="34" charset="0"/>
              </a:rPr>
              <a:t>, South America, Africa)</a:t>
            </a:r>
            <a:endParaRPr lang="fr-FR" sz="1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53825"/>
            <a:ext cx="2657922" cy="461584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</a:rPr>
              <a:t>RD51 Collaboration</a:t>
            </a:r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4" y="3554437"/>
            <a:ext cx="4320480" cy="147731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“RD51 </a:t>
            </a:r>
            <a:r>
              <a:rPr lang="en-GB" b="1" dirty="0">
                <a:solidFill>
                  <a:schemeClr val="tx2"/>
                </a:solidFill>
              </a:rPr>
              <a:t>aims at facilitating the development of advanced gas-avalanche detector technologies and associated electronic-readout systems, for applications in basic and applied </a:t>
            </a:r>
            <a:r>
              <a:rPr lang="en-GB" b="1" dirty="0" smtClean="0">
                <a:solidFill>
                  <a:schemeClr val="tx2"/>
                </a:solidFill>
              </a:rPr>
              <a:t>research”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7968" y="3442415"/>
            <a:ext cx="3009991" cy="36933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GB" dirty="0" smtClean="0"/>
              <a:t>Freiburg , Germany, May 2010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9514" y="506247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main objective of the R&amp;D </a:t>
            </a:r>
            <a:r>
              <a:rPr lang="en-US" sz="1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programme</a:t>
            </a: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is to advance technological development of Micropattern Gas Detectors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4883" y="50783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RD51 contributes to the </a:t>
            </a:r>
            <a:r>
              <a:rPr lang="en-GB" b="1" dirty="0" smtClean="0">
                <a:solidFill>
                  <a:srgbClr val="FF0000"/>
                </a:solidFill>
              </a:rPr>
              <a:t>LHC </a:t>
            </a:r>
            <a:r>
              <a:rPr lang="en-GB" b="1" dirty="0">
                <a:solidFill>
                  <a:srgbClr val="FF0000"/>
                </a:solidFill>
              </a:rPr>
              <a:t>upgrades, BUT, the most important is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 RD51 </a:t>
            </a:r>
            <a:r>
              <a:rPr lang="en-GB" b="1" dirty="0" smtClean="0">
                <a:solidFill>
                  <a:srgbClr val="FF0000"/>
                </a:solidFill>
              </a:rPr>
              <a:t>serves </a:t>
            </a:r>
            <a:r>
              <a:rPr lang="en-GB" b="1" dirty="0">
                <a:solidFill>
                  <a:srgbClr val="FF0000"/>
                </a:solidFill>
              </a:rPr>
              <a:t>as an access point to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MPGD “know-how” for the world-wide community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092" y="4181073"/>
            <a:ext cx="3505532" cy="20167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15610" y="4293096"/>
            <a:ext cx="34563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Kobe, Japan, September  2011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2" descr="WGorganiz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7" y="1052514"/>
            <a:ext cx="87026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090987" y="517606"/>
            <a:ext cx="7187454" cy="4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10" rIns="91418" bIns="4571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“Transverse </a:t>
            </a:r>
            <a:r>
              <a:rPr lang="en-US" sz="2000" b="1" dirty="0">
                <a:solidFill>
                  <a:srgbClr val="FF0000"/>
                </a:solidFill>
              </a:rPr>
              <a:t>organization” of MPGD activities in 7 Working Groups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1"/>
          <p:cNvSpPr txBox="1">
            <a:spLocks noGrp="1"/>
          </p:cNvSpPr>
          <p:nvPr/>
        </p:nvSpPr>
        <p:spPr>
          <a:xfrm>
            <a:off x="8715377" y="6572250"/>
            <a:ext cx="428625" cy="285750"/>
          </a:xfrm>
          <a:prstGeom prst="rect">
            <a:avLst/>
          </a:prstGeom>
          <a:noFill/>
        </p:spPr>
        <p:txBody>
          <a:bodyPr lIns="91418" tIns="45710" rIns="91418" bIns="45710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6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0"/>
            <a:ext cx="5826161" cy="523139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– Working Groups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extBox 2"/>
          <p:cNvSpPr txBox="1">
            <a:spLocks noChangeArrowheads="1"/>
          </p:cNvSpPr>
          <p:nvPr/>
        </p:nvSpPr>
        <p:spPr bwMode="auto">
          <a:xfrm>
            <a:off x="214312" y="1287317"/>
            <a:ext cx="8929688" cy="55706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30" tIns="45670" rIns="91330" bIns="4567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endParaRPr lang="en-GB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WG1: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large area Micromegas, GEM; THGEM 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R&amp;D; MM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resistive anode 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readout (discharge protection);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design 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and detector assembly optimization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; large area readout electrodes and electronics interface </a:t>
            </a: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WG2: 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double phase operation, radiation tolerance, discharge protection, rate effects, single-electron 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response, avalanche fluctuations, photo detection with 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THGEM  and </a:t>
            </a:r>
            <a:r>
              <a:rPr lang="en-GB" b="1" dirty="0" err="1" smtClean="0">
                <a:solidFill>
                  <a:schemeClr val="tx2"/>
                </a:solidFill>
                <a:latin typeface="Calibri" pitchFamily="34" charset="0"/>
              </a:rPr>
              <a:t>GridPix</a:t>
            </a: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b="1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WG3: 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applications beyond 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HEP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, industrial applications (X-ray diffraction, homeland security)</a:t>
            </a:r>
          </a:p>
          <a:p>
            <a:endParaRPr lang="en-GB" b="1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WG4: 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development of the software tools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; microtracking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;  neBEM field solver, electroluminescence simulation tool, Penning transfers, GEM charging up; MM transparency and 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signal development, MM discharges</a:t>
            </a:r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endParaRPr lang="en-GB" b="1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WG5: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scalable readout system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; Timepix multi-chip MPGD readout</a:t>
            </a:r>
          </a:p>
          <a:p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WG6: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CERN MPGD Production Facility; </a:t>
            </a:r>
            <a:r>
              <a:rPr lang="en-GB" b="1" dirty="0" smtClean="0">
                <a:solidFill>
                  <a:srgbClr val="FF0000"/>
                </a:solidFill>
                <a:latin typeface="Calibri" pitchFamily="34" charset="0"/>
              </a:rPr>
              <a:t>industrialisation</a:t>
            </a:r>
            <a:r>
              <a:rPr lang="en-GB" b="1" dirty="0" smtClean="0">
                <a:solidFill>
                  <a:schemeClr val="tx2"/>
                </a:solidFill>
                <a:latin typeface="Calibri" pitchFamily="34" charset="0"/>
              </a:rPr>
              <a:t>; TT 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Network</a:t>
            </a:r>
          </a:p>
          <a:p>
            <a:endParaRPr lang="en-GB" b="1" dirty="0">
              <a:solidFill>
                <a:srgbClr val="996633"/>
              </a:solidFill>
              <a:latin typeface="Calibri" pitchFamily="34" charset="0"/>
            </a:endParaRPr>
          </a:p>
          <a:p>
            <a:r>
              <a:rPr lang="en-GB" b="1" dirty="0">
                <a:latin typeface="Calibri" pitchFamily="34" charset="0"/>
              </a:rPr>
              <a:t>WG7:</a:t>
            </a:r>
            <a:r>
              <a:rPr lang="en-GB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Calibri" pitchFamily="34" charset="0"/>
              </a:rPr>
              <a:t>RD51 test beam facility </a:t>
            </a:r>
          </a:p>
          <a:p>
            <a:endParaRPr lang="en-GB" sz="14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715385" y="6572250"/>
            <a:ext cx="428625" cy="285750"/>
          </a:xfrm>
          <a:prstGeom prst="rect">
            <a:avLst/>
          </a:prstGeom>
          <a:noFill/>
        </p:spPr>
        <p:txBody>
          <a:bodyPr lIns="91330" tIns="45670" rIns="91330" bIns="45670" anchor="ctr"/>
          <a:lstStyle/>
          <a:p>
            <a:pPr>
              <a:defRPr/>
            </a:pPr>
            <a:fld id="{01C72801-E462-4743-BCB0-50F21E6FF5D9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7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514641" y="836621"/>
            <a:ext cx="7981372" cy="6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30" tIns="45670" rIns="91330" bIns="4567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Consolidation around common projects: </a:t>
            </a:r>
            <a:r>
              <a:rPr lang="en-US" b="1" u="sng" dirty="0">
                <a:solidFill>
                  <a:schemeClr val="tx2"/>
                </a:solidFill>
              </a:rPr>
              <a:t>large area MPGD R&amp;D,  CERN/MPGD</a:t>
            </a:r>
          </a:p>
          <a:p>
            <a:pPr algn="ctr"/>
            <a:r>
              <a:rPr lang="en-US" b="1" u="sng" dirty="0">
                <a:solidFill>
                  <a:schemeClr val="tx2"/>
                </a:solidFill>
              </a:rPr>
              <a:t>p</a:t>
            </a:r>
            <a:r>
              <a:rPr lang="en-US" b="1" u="sng" dirty="0" smtClean="0">
                <a:solidFill>
                  <a:schemeClr val="tx2"/>
                </a:solidFill>
              </a:rPr>
              <a:t>roduction </a:t>
            </a:r>
            <a:r>
              <a:rPr lang="en-US" b="1" u="sng" dirty="0">
                <a:solidFill>
                  <a:schemeClr val="tx2"/>
                </a:solidFill>
              </a:rPr>
              <a:t>f</a:t>
            </a:r>
            <a:r>
              <a:rPr lang="en-US" b="1" u="sng" dirty="0" smtClean="0">
                <a:solidFill>
                  <a:schemeClr val="tx2"/>
                </a:solidFill>
              </a:rPr>
              <a:t>acility</a:t>
            </a:r>
            <a:r>
              <a:rPr lang="en-US" b="1" u="sng" dirty="0">
                <a:solidFill>
                  <a:schemeClr val="tx2"/>
                </a:solidFill>
              </a:rPr>
              <a:t>, </a:t>
            </a:r>
            <a:r>
              <a:rPr lang="en-US" b="1" u="sng" dirty="0" smtClean="0">
                <a:solidFill>
                  <a:schemeClr val="tx2"/>
                </a:solidFill>
              </a:rPr>
              <a:t>common electronics </a:t>
            </a:r>
            <a:r>
              <a:rPr lang="en-US" b="1" u="sng" dirty="0">
                <a:solidFill>
                  <a:schemeClr val="tx2"/>
                </a:solidFill>
              </a:rPr>
              <a:t>developments, software tools, beam tests</a:t>
            </a:r>
            <a:endParaRPr lang="fr-FR" b="1" u="sng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9" y="188640"/>
            <a:ext cx="5055551" cy="52322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Organization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3" y="188640"/>
            <a:ext cx="5055551" cy="523220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r>
              <a:rPr lang="en-GB" sz="2800" b="1" dirty="0" smtClean="0">
                <a:solidFill>
                  <a:schemeClr val="tx2"/>
                </a:solidFill>
              </a:rPr>
              <a:t>RD51 Collaboration Organization</a:t>
            </a:r>
            <a:endParaRPr lang="en-GB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8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39552" y="1988840"/>
            <a:ext cx="4040936" cy="3312368"/>
            <a:chOff x="2308193" y="1514982"/>
            <a:chExt cx="6613982" cy="4823426"/>
          </a:xfrm>
        </p:grpSpPr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5726096" y="4555838"/>
              <a:ext cx="3182186" cy="76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Second Polyimide etching</a:t>
              </a:r>
              <a:endParaRPr lang="en-US" sz="1400" dirty="0"/>
            </a:p>
          </p:txBody>
        </p:sp>
        <p:grpSp>
          <p:nvGrpSpPr>
            <p:cNvPr id="46" name="Group 49"/>
            <p:cNvGrpSpPr/>
            <p:nvPr/>
          </p:nvGrpSpPr>
          <p:grpSpPr>
            <a:xfrm>
              <a:off x="2308193" y="1514982"/>
              <a:ext cx="6613982" cy="4823426"/>
              <a:chOff x="2308193" y="1514982"/>
              <a:chExt cx="6613982" cy="4823426"/>
            </a:xfrm>
          </p:grpSpPr>
          <p:sp>
            <p:nvSpPr>
              <p:cNvPr id="47" name="Rectangle 15"/>
              <p:cNvSpPr>
                <a:spLocks noChangeArrowheads="1"/>
              </p:cNvSpPr>
              <p:nvPr/>
            </p:nvSpPr>
            <p:spPr bwMode="auto">
              <a:xfrm>
                <a:off x="2308197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>
                <a:off x="4191300" y="151498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49" name="Rectangle 17"/>
              <p:cNvSpPr>
                <a:spLocks noChangeArrowheads="1"/>
              </p:cNvSpPr>
              <p:nvPr/>
            </p:nvSpPr>
            <p:spPr bwMode="auto">
              <a:xfrm>
                <a:off x="2308197" y="2084070"/>
                <a:ext cx="3037262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0" name="Rectangle 18"/>
              <p:cNvSpPr>
                <a:spLocks noChangeArrowheads="1"/>
              </p:cNvSpPr>
              <p:nvPr/>
            </p:nvSpPr>
            <p:spPr bwMode="auto">
              <a:xfrm>
                <a:off x="2308197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1" name="Rectangle 19"/>
              <p:cNvSpPr>
                <a:spLocks noChangeArrowheads="1"/>
              </p:cNvSpPr>
              <p:nvPr/>
            </p:nvSpPr>
            <p:spPr bwMode="auto">
              <a:xfrm>
                <a:off x="4191300" y="162880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2" name="AutoShape 20"/>
              <p:cNvSpPr>
                <a:spLocks noChangeArrowheads="1"/>
              </p:cNvSpPr>
              <p:nvPr/>
            </p:nvSpPr>
            <p:spPr bwMode="auto">
              <a:xfrm>
                <a:off x="3462357" y="162880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53" name="AutoShape 21"/>
              <p:cNvSpPr>
                <a:spLocks noChangeArrowheads="1"/>
              </p:cNvSpPr>
              <p:nvPr/>
            </p:nvSpPr>
            <p:spPr bwMode="auto">
              <a:xfrm>
                <a:off x="4069809" y="162880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4" name="Text Box 29"/>
              <p:cNvSpPr txBox="1">
                <a:spLocks noChangeArrowheads="1"/>
              </p:cNvSpPr>
              <p:nvPr/>
            </p:nvSpPr>
            <p:spPr bwMode="auto">
              <a:xfrm>
                <a:off x="5608238" y="1514982"/>
                <a:ext cx="3313937" cy="1165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/>
                  <a:t>Chemical </a:t>
                </a:r>
                <a:r>
                  <a:rPr lang="en-US" sz="1400" dirty="0"/>
                  <a:t>Polyimide </a:t>
                </a:r>
                <a:r>
                  <a:rPr lang="en-US" sz="1400" dirty="0" smtClean="0"/>
                  <a:t>etching</a:t>
                </a:r>
              </a:p>
              <a:p>
                <a:endParaRPr lang="en-US" dirty="0"/>
              </a:p>
            </p:txBody>
          </p:sp>
          <p:sp>
            <p:nvSpPr>
              <p:cNvPr id="55" name="Rectangle 15"/>
              <p:cNvSpPr>
                <a:spLocks noChangeArrowheads="1"/>
              </p:cNvSpPr>
              <p:nvPr/>
            </p:nvSpPr>
            <p:spPr bwMode="auto">
              <a:xfrm>
                <a:off x="2308193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6" name="Rectangle 16"/>
              <p:cNvSpPr>
                <a:spLocks noChangeArrowheads="1"/>
              </p:cNvSpPr>
              <p:nvPr/>
            </p:nvSpPr>
            <p:spPr bwMode="auto">
              <a:xfrm>
                <a:off x="4191295" y="2532221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7" name="Rectangle 17"/>
              <p:cNvSpPr>
                <a:spLocks noChangeArrowheads="1"/>
              </p:cNvSpPr>
              <p:nvPr/>
            </p:nvSpPr>
            <p:spPr bwMode="auto">
              <a:xfrm>
                <a:off x="2308193" y="3101309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8" name="Rectangle 18"/>
              <p:cNvSpPr>
                <a:spLocks noChangeArrowheads="1"/>
              </p:cNvSpPr>
              <p:nvPr/>
            </p:nvSpPr>
            <p:spPr bwMode="auto">
              <a:xfrm>
                <a:off x="2308193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59" name="Rectangle 19"/>
              <p:cNvSpPr>
                <a:spLocks noChangeArrowheads="1"/>
              </p:cNvSpPr>
              <p:nvPr/>
            </p:nvSpPr>
            <p:spPr bwMode="auto">
              <a:xfrm>
                <a:off x="4191295" y="2646039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0" name="AutoShape 20"/>
              <p:cNvSpPr>
                <a:spLocks noChangeArrowheads="1"/>
              </p:cNvSpPr>
              <p:nvPr/>
            </p:nvSpPr>
            <p:spPr bwMode="auto">
              <a:xfrm>
                <a:off x="3462352" y="2646039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61" name="AutoShape 21"/>
              <p:cNvSpPr>
                <a:spLocks noChangeArrowheads="1"/>
              </p:cNvSpPr>
              <p:nvPr/>
            </p:nvSpPr>
            <p:spPr bwMode="auto">
              <a:xfrm>
                <a:off x="4069805" y="2646039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2" name="Rectangle 64"/>
              <p:cNvSpPr>
                <a:spLocks noChangeArrowheads="1"/>
              </p:cNvSpPr>
              <p:nvPr/>
            </p:nvSpPr>
            <p:spPr bwMode="auto">
              <a:xfrm>
                <a:off x="2308193" y="3215127"/>
                <a:ext cx="3037262" cy="11381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Rectangle 17"/>
              <p:cNvSpPr>
                <a:spLocks noChangeArrowheads="1"/>
              </p:cNvSpPr>
              <p:nvPr/>
            </p:nvSpPr>
            <p:spPr bwMode="auto">
              <a:xfrm>
                <a:off x="4191291" y="3090646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4" name="Text Box 30"/>
              <p:cNvSpPr txBox="1">
                <a:spLocks noChangeArrowheads="1"/>
              </p:cNvSpPr>
              <p:nvPr/>
            </p:nvSpPr>
            <p:spPr bwMode="auto">
              <a:xfrm>
                <a:off x="5613398" y="2608782"/>
                <a:ext cx="3023666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Copper electro etching</a:t>
                </a:r>
              </a:p>
            </p:txBody>
          </p:sp>
          <p:sp>
            <p:nvSpPr>
              <p:cNvPr id="65" name="Rectangle 15"/>
              <p:cNvSpPr>
                <a:spLocks noChangeArrowheads="1"/>
              </p:cNvSpPr>
              <p:nvPr/>
            </p:nvSpPr>
            <p:spPr bwMode="auto">
              <a:xfrm>
                <a:off x="2317556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6" name="Rectangle 16"/>
              <p:cNvSpPr>
                <a:spLocks noChangeArrowheads="1"/>
              </p:cNvSpPr>
              <p:nvPr/>
            </p:nvSpPr>
            <p:spPr bwMode="auto">
              <a:xfrm>
                <a:off x="4200658" y="354237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7" name="Rectangle 17"/>
              <p:cNvSpPr>
                <a:spLocks noChangeArrowheads="1"/>
              </p:cNvSpPr>
              <p:nvPr/>
            </p:nvSpPr>
            <p:spPr bwMode="auto">
              <a:xfrm>
                <a:off x="2317556" y="411146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8" name="Rectangle 18"/>
              <p:cNvSpPr>
                <a:spLocks noChangeArrowheads="1"/>
              </p:cNvSpPr>
              <p:nvPr/>
            </p:nvSpPr>
            <p:spPr bwMode="auto">
              <a:xfrm>
                <a:off x="2317556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69" name="AutoShape 20"/>
              <p:cNvSpPr>
                <a:spLocks noChangeArrowheads="1"/>
              </p:cNvSpPr>
              <p:nvPr/>
            </p:nvSpPr>
            <p:spPr bwMode="auto">
              <a:xfrm>
                <a:off x="3471716" y="3656190"/>
                <a:ext cx="121490" cy="45527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0" name="AutoShape 21"/>
              <p:cNvSpPr>
                <a:spLocks noChangeArrowheads="1"/>
              </p:cNvSpPr>
              <p:nvPr/>
            </p:nvSpPr>
            <p:spPr bwMode="auto">
              <a:xfrm>
                <a:off x="4079168" y="3656190"/>
                <a:ext cx="242981" cy="455270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1" name="Rectangle 17"/>
              <p:cNvSpPr>
                <a:spLocks noChangeArrowheads="1"/>
              </p:cNvSpPr>
              <p:nvPr/>
            </p:nvSpPr>
            <p:spPr bwMode="auto">
              <a:xfrm>
                <a:off x="4200654" y="4100797"/>
                <a:ext cx="1170513" cy="106705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2" name="Text Box 30"/>
              <p:cNvSpPr txBox="1">
                <a:spLocks noChangeArrowheads="1"/>
              </p:cNvSpPr>
              <p:nvPr/>
            </p:nvSpPr>
            <p:spPr bwMode="auto">
              <a:xfrm>
                <a:off x="5594345" y="3667647"/>
                <a:ext cx="2411119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 </a:t>
                </a:r>
                <a:r>
                  <a:rPr lang="en-US" sz="1400" dirty="0" smtClean="0"/>
                  <a:t>Stripping</a:t>
                </a:r>
                <a:endParaRPr lang="en-US" sz="1400" dirty="0"/>
              </a:p>
            </p:txBody>
          </p:sp>
          <p:sp>
            <p:nvSpPr>
              <p:cNvPr id="73" name="Rectangle 18"/>
              <p:cNvSpPr>
                <a:spLocks noChangeArrowheads="1"/>
              </p:cNvSpPr>
              <p:nvPr/>
            </p:nvSpPr>
            <p:spPr bwMode="auto">
              <a:xfrm>
                <a:off x="2308198" y="463872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4" name="AutoShape 20"/>
              <p:cNvSpPr>
                <a:spLocks noChangeArrowheads="1"/>
              </p:cNvSpPr>
              <p:nvPr/>
            </p:nvSpPr>
            <p:spPr bwMode="auto">
              <a:xfrm>
                <a:off x="3451206" y="4638720"/>
                <a:ext cx="132642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5" name="AutoShape 20"/>
              <p:cNvSpPr>
                <a:spLocks noChangeArrowheads="1"/>
              </p:cNvSpPr>
              <p:nvPr/>
            </p:nvSpPr>
            <p:spPr bwMode="auto">
              <a:xfrm flipV="1">
                <a:off x="3435348" y="4964632"/>
                <a:ext cx="133350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6" name="Rectangle 18"/>
              <p:cNvSpPr>
                <a:spLocks noChangeArrowheads="1"/>
              </p:cNvSpPr>
              <p:nvPr/>
            </p:nvSpPr>
            <p:spPr bwMode="auto">
              <a:xfrm flipH="1">
                <a:off x="4221908" y="4633950"/>
                <a:ext cx="1138190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77" name="AutoShape 20"/>
              <p:cNvSpPr>
                <a:spLocks noChangeArrowheads="1"/>
              </p:cNvSpPr>
              <p:nvPr/>
            </p:nvSpPr>
            <p:spPr bwMode="auto">
              <a:xfrm flipH="1">
                <a:off x="4102098" y="4633950"/>
                <a:ext cx="130807" cy="31481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8" name="AutoShape 20"/>
              <p:cNvSpPr>
                <a:spLocks noChangeArrowheads="1"/>
              </p:cNvSpPr>
              <p:nvPr/>
            </p:nvSpPr>
            <p:spPr bwMode="auto">
              <a:xfrm flipH="1" flipV="1">
                <a:off x="4117038" y="4959862"/>
                <a:ext cx="131505" cy="133350"/>
              </a:xfrm>
              <a:prstGeom prst="rtTriangle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>
                  <a:solidFill>
                    <a:srgbClr val="33CC33"/>
                  </a:solidFill>
                </a:endParaRPr>
              </a:p>
            </p:txBody>
          </p:sp>
          <p:sp>
            <p:nvSpPr>
              <p:cNvPr id="79" name="Rectangle 15"/>
              <p:cNvSpPr>
                <a:spLocks noChangeArrowheads="1"/>
              </p:cNvSpPr>
              <p:nvPr/>
            </p:nvSpPr>
            <p:spPr bwMode="auto">
              <a:xfrm>
                <a:off x="2308198" y="4524902"/>
                <a:ext cx="1154159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0" name="Rectangle 17"/>
              <p:cNvSpPr>
                <a:spLocks noChangeArrowheads="1"/>
              </p:cNvSpPr>
              <p:nvPr/>
            </p:nvSpPr>
            <p:spPr bwMode="auto">
              <a:xfrm>
                <a:off x="2308198" y="5093990"/>
                <a:ext cx="1147141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1" name="Rectangle 15"/>
              <p:cNvSpPr>
                <a:spLocks noChangeArrowheads="1"/>
              </p:cNvSpPr>
              <p:nvPr/>
            </p:nvSpPr>
            <p:spPr bwMode="auto">
              <a:xfrm flipH="1">
                <a:off x="4221908" y="4520132"/>
                <a:ext cx="1138190" cy="113818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2" name="Rectangle 17"/>
              <p:cNvSpPr>
                <a:spLocks noChangeArrowheads="1"/>
              </p:cNvSpPr>
              <p:nvPr/>
            </p:nvSpPr>
            <p:spPr bwMode="auto">
              <a:xfrm flipH="1">
                <a:off x="4228829" y="5089220"/>
                <a:ext cx="1131269" cy="96041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83" name="Rectangle 19"/>
              <p:cNvSpPr>
                <a:spLocks noChangeArrowheads="1"/>
              </p:cNvSpPr>
              <p:nvPr/>
            </p:nvSpPr>
            <p:spPr bwMode="auto">
              <a:xfrm>
                <a:off x="4200658" y="3656190"/>
                <a:ext cx="1154159" cy="455270"/>
              </a:xfrm>
              <a:prstGeom prst="rect">
                <a:avLst/>
              </a:prstGeom>
              <a:solidFill>
                <a:srgbClr val="33CC33"/>
              </a:solidFill>
              <a:ln w="9525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231" t="26616" r="3923" b="30165"/>
              <a:stretch>
                <a:fillRect/>
              </a:stretch>
            </p:blipFill>
            <p:spPr bwMode="auto">
              <a:xfrm>
                <a:off x="2339752" y="5517232"/>
                <a:ext cx="3022600" cy="821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Text Box 30"/>
              <p:cNvSpPr txBox="1">
                <a:spLocks noChangeArrowheads="1"/>
              </p:cNvSpPr>
              <p:nvPr/>
            </p:nvSpPr>
            <p:spPr bwMode="auto">
              <a:xfrm>
                <a:off x="5724127" y="5661248"/>
                <a:ext cx="2411119" cy="448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 smtClean="0"/>
                  <a:t>Result</a:t>
                </a:r>
                <a:endParaRPr lang="en-US" sz="1400" dirty="0"/>
              </a:p>
            </p:txBody>
          </p:sp>
        </p:grpSp>
      </p:grpSp>
      <p:sp>
        <p:nvSpPr>
          <p:cNvPr id="86" name="TextBox 85"/>
          <p:cNvSpPr txBox="1"/>
          <p:nvPr/>
        </p:nvSpPr>
        <p:spPr>
          <a:xfrm>
            <a:off x="2339787" y="260649"/>
            <a:ext cx="4472970" cy="954027"/>
          </a:xfrm>
          <a:prstGeom prst="rect">
            <a:avLst/>
          </a:prstGeom>
          <a:noFill/>
        </p:spPr>
        <p:txBody>
          <a:bodyPr wrap="none" lIns="91352" tIns="45680" rIns="91352" bIns="45680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WG1: Large area detectors</a:t>
            </a:r>
          </a:p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Single mask GEM technology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88" name="Picture 3" descr="P:\user\d\domenici\public\fotoPlanare\IMG_8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40"/>
            <a:ext cx="1440160" cy="191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9" descr="P:\user\d\domenici\private\fisica\detectors\kait\largem\gai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60032" y="1340768"/>
            <a:ext cx="3240360" cy="2205493"/>
          </a:xfrm>
          <a:prstGeom prst="rect">
            <a:avLst/>
          </a:prstGeom>
          <a:noFill/>
        </p:spPr>
      </p:pic>
      <p:pic>
        <p:nvPicPr>
          <p:cNvPr id="89" name="Picture 68" descr="C:\Users\danilo\Desktop\ieee08\IMG_2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789040"/>
            <a:ext cx="2664296" cy="18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TextBox 89"/>
          <p:cNvSpPr txBox="1"/>
          <p:nvPr/>
        </p:nvSpPr>
        <p:spPr>
          <a:xfrm>
            <a:off x="4499992" y="5877272"/>
            <a:ext cx="428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Large area GEM detectors for KLOE2 tracker</a:t>
            </a: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Frascati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92" name="TextBox 3"/>
          <p:cNvSpPr txBox="1">
            <a:spLocks noChangeArrowheads="1"/>
          </p:cNvSpPr>
          <p:nvPr/>
        </p:nvSpPr>
        <p:spPr bwMode="auto">
          <a:xfrm>
            <a:off x="4427984" y="6268700"/>
            <a:ext cx="1322088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D. Domenici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8543933" y="6453336"/>
            <a:ext cx="600075" cy="404664"/>
          </a:xfrm>
          <a:prstGeom prst="rect">
            <a:avLst/>
          </a:prstGeom>
          <a:noFill/>
        </p:spPr>
        <p:txBody>
          <a:bodyPr lIns="127880" tIns="63939" rIns="127880" bIns="63939" anchor="ctr"/>
          <a:lstStyle/>
          <a:p>
            <a:pPr>
              <a:defRPr/>
            </a:pPr>
            <a:fld id="{C8A5836D-C788-4996-A053-D9B7AC63BB8C}" type="slidenum">
              <a:rPr lang="en-GB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9</a:t>
            </a:fld>
            <a:endParaRPr lang="en-GB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3" name="Picture 17" descr="C:\Users\StefanoC\Desktop\DSC05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0295" y="2432956"/>
            <a:ext cx="3033713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5972811" y="1460900"/>
            <a:ext cx="3505200" cy="1065213"/>
          </a:xfrm>
          <a:prstGeom prst="rect">
            <a:avLst/>
          </a:prstGeom>
        </p:spPr>
        <p:txBody>
          <a:bodyPr lIns="91352" tIns="45680" rIns="91352" bIns="45680" anchor="ctr"/>
          <a:lstStyle/>
          <a:p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Large Prototype: GE1/1</a:t>
            </a:r>
          </a:p>
          <a:p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Beam Test @ RD51 setup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0438" y="4038581"/>
            <a:ext cx="5760640" cy="1600408"/>
          </a:xfrm>
          <a:prstGeom prst="rect">
            <a:avLst/>
          </a:prstGeom>
        </p:spPr>
        <p:txBody>
          <a:bodyPr wrap="square" lIns="91407" tIns="45705" rIns="91407" bIns="45705">
            <a:spAutoFit/>
          </a:bodyPr>
          <a:lstStyle/>
          <a:p>
            <a:pPr marL="377465" indent="-377465"/>
            <a:r>
              <a:rPr lang="en-US" b="1" dirty="0" smtClean="0">
                <a:solidFill>
                  <a:schemeClr val="tx2"/>
                </a:solidFill>
              </a:rPr>
              <a:t>Requirements:</a:t>
            </a:r>
          </a:p>
          <a:p>
            <a:pPr marL="377465" indent="-377465"/>
            <a:endParaRPr lang="en-US" sz="1600" i="1" dirty="0" smtClean="0">
              <a:solidFill>
                <a:schemeClr val="tx2"/>
              </a:solidFill>
            </a:endParaRPr>
          </a:p>
          <a:p>
            <a:pPr marL="377465" indent="-377465"/>
            <a:r>
              <a:rPr lang="en-US" sz="1600" i="1" dirty="0" smtClean="0">
                <a:solidFill>
                  <a:schemeClr val="tx2"/>
                </a:solidFill>
              </a:rPr>
              <a:t>Rate capability :</a:t>
            </a:r>
            <a:r>
              <a:rPr lang="en-US" sz="1600" dirty="0" smtClean="0">
                <a:solidFill>
                  <a:schemeClr val="tx2"/>
                </a:solidFill>
              </a:rPr>
              <a:t>  10</a:t>
            </a:r>
            <a:r>
              <a:rPr lang="en-US" sz="1600" baseline="30000" dirty="0" smtClean="0">
                <a:solidFill>
                  <a:schemeClr val="tx2"/>
                </a:solidFill>
              </a:rPr>
              <a:t>4</a:t>
            </a:r>
            <a:r>
              <a:rPr lang="en-US" sz="1600" dirty="0" smtClean="0">
                <a:solidFill>
                  <a:schemeClr val="tx2"/>
                </a:solidFill>
              </a:rPr>
              <a:t>/mm</a:t>
            </a:r>
            <a:r>
              <a:rPr lang="en-US" sz="1600" baseline="30000" dirty="0" smtClean="0">
                <a:solidFill>
                  <a:schemeClr val="tx2"/>
                </a:solidFill>
              </a:rPr>
              <a:t>2 </a:t>
            </a:r>
          </a:p>
          <a:p>
            <a:pPr marL="377465" indent="-377465"/>
            <a:r>
              <a:rPr lang="en-US" sz="1600" i="1" dirty="0" smtClean="0">
                <a:solidFill>
                  <a:schemeClr val="tx2"/>
                </a:solidFill>
              </a:rPr>
              <a:t>Space/Time resolution:  </a:t>
            </a:r>
            <a:r>
              <a:rPr lang="en-US" sz="1600" dirty="0" smtClean="0">
                <a:solidFill>
                  <a:schemeClr val="tx2"/>
                </a:solidFill>
              </a:rPr>
              <a:t>~ 100 </a:t>
            </a:r>
            <a:r>
              <a:rPr lang="en-US" sz="1600" dirty="0" smtClean="0">
                <a:solidFill>
                  <a:schemeClr val="tx2"/>
                </a:solidFill>
                <a:sym typeface="Symbol" pitchFamily="18" charset="2"/>
              </a:rPr>
              <a:t></a:t>
            </a:r>
            <a:r>
              <a:rPr lang="en-US" sz="1600" dirty="0" smtClean="0">
                <a:solidFill>
                  <a:schemeClr val="tx2"/>
                </a:solidFill>
              </a:rPr>
              <a:t>m / ~ 4-5 ns</a:t>
            </a:r>
          </a:p>
          <a:p>
            <a:pPr marL="377465" indent="-377465"/>
            <a:r>
              <a:rPr lang="en-US" sz="1600" i="1" dirty="0" smtClean="0">
                <a:solidFill>
                  <a:schemeClr val="tx2"/>
                </a:solidFill>
              </a:rPr>
              <a:t>Efficiency</a:t>
            </a:r>
            <a:r>
              <a:rPr lang="en-US" sz="1600" dirty="0" smtClean="0">
                <a:solidFill>
                  <a:schemeClr val="tx2"/>
                </a:solidFill>
              </a:rPr>
              <a:t> &gt; 98% ; Excellent Long Term Operation </a:t>
            </a:r>
            <a:endParaRPr lang="en-US" sz="1600" baseline="30000" dirty="0" smtClean="0">
              <a:solidFill>
                <a:schemeClr val="tx2"/>
              </a:solidFill>
            </a:endParaRPr>
          </a:p>
          <a:p>
            <a:pPr marL="377465" indent="-377465"/>
            <a:r>
              <a:rPr lang="en-US" sz="1600" i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Large areas </a:t>
            </a:r>
            <a:r>
              <a:rPr lang="en-US" sz="1600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~ 1m x 2m with industrial processes</a:t>
            </a:r>
            <a:endParaRPr lang="en-US" sz="1600" i="1" dirty="0" smtClean="0">
              <a:solidFill>
                <a:schemeClr val="tx2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55576" y="1043198"/>
            <a:ext cx="1762209" cy="369271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wrap="none" lIns="91374" tIns="45690" rIns="91374" bIns="45690">
            <a:spAutoFit/>
          </a:bodyPr>
          <a:lstStyle/>
          <a:p>
            <a:r>
              <a:rPr lang="en-US" dirty="0" smtClean="0"/>
              <a:t>S. Colafranceschi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917" y="6928"/>
            <a:ext cx="61750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CMS High Eta MPGD Project (GE1/1 1.6&gt;</a:t>
            </a:r>
            <a:r>
              <a:rPr lang="en-GB" sz="2400" b="1" dirty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GB" sz="2400" b="1" dirty="0">
                <a:solidFill>
                  <a:schemeClr val="tx2"/>
                </a:solidFill>
              </a:rPr>
              <a:t>&gt;2.1</a:t>
            </a:r>
            <a:r>
              <a:rPr lang="en-GB" dirty="0">
                <a:solidFill>
                  <a:schemeClr val="tx2"/>
                </a:solidFill>
              </a:rPr>
              <a:t>) </a:t>
            </a:r>
            <a:endParaRPr lang="en-GB" dirty="0" smtClean="0">
              <a:solidFill>
                <a:schemeClr val="tx2"/>
              </a:solidFill>
            </a:endParaRP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GEM for CMS Collaboration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38" y="1412776"/>
            <a:ext cx="503164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Goals:</a:t>
            </a:r>
          </a:p>
          <a:p>
            <a:endParaRPr lang="en-GB" sz="1600" dirty="0" smtClean="0">
              <a:solidFill>
                <a:schemeClr val="tx2"/>
              </a:solidFill>
            </a:endParaRPr>
          </a:p>
          <a:p>
            <a:r>
              <a:rPr lang="en-GB" sz="1600" dirty="0" smtClean="0">
                <a:solidFill>
                  <a:schemeClr val="tx2"/>
                </a:solidFill>
              </a:rPr>
              <a:t>Development  and evaluation of </a:t>
            </a:r>
            <a:r>
              <a:rPr lang="en-GB" sz="1600" dirty="0" smtClean="0">
                <a:solidFill>
                  <a:srgbClr val="FF0000"/>
                </a:solidFill>
              </a:rPr>
              <a:t>large size  GEM </a:t>
            </a:r>
            <a:r>
              <a:rPr lang="en-GB" sz="1600" dirty="0" smtClean="0">
                <a:solidFill>
                  <a:schemeClr val="tx2"/>
                </a:solidFill>
              </a:rPr>
              <a:t>detectors for tracking and triggering.</a:t>
            </a:r>
          </a:p>
          <a:p>
            <a:endParaRPr lang="en-GB" sz="1600" dirty="0">
              <a:solidFill>
                <a:schemeClr val="tx2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Assembly optimization </a:t>
            </a:r>
            <a:r>
              <a:rPr lang="en-GB" sz="1600" dirty="0" smtClean="0">
                <a:solidFill>
                  <a:schemeClr val="tx2"/>
                </a:solidFill>
              </a:rPr>
              <a:t>for cost reduction</a:t>
            </a:r>
          </a:p>
          <a:p>
            <a:endParaRPr lang="en-GB" sz="1600" dirty="0">
              <a:solidFill>
                <a:schemeClr val="tx2"/>
              </a:solidFill>
            </a:endParaRPr>
          </a:p>
          <a:p>
            <a:r>
              <a:rPr lang="en-GB" sz="1600" dirty="0" smtClean="0">
                <a:solidFill>
                  <a:schemeClr val="tx2"/>
                </a:solidFill>
              </a:rPr>
              <a:t>Production transfer to industry</a:t>
            </a:r>
          </a:p>
          <a:p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684833" y="5199236"/>
            <a:ext cx="1942131" cy="14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48" y="116632"/>
            <a:ext cx="19907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2754</Words>
  <Application>Microsoft Office PowerPoint</Application>
  <PresentationFormat>On-screen Show (4:3)</PresentationFormat>
  <Paragraphs>505</Paragraphs>
  <Slides>30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MicroMegas detectors for the upgrade of the ATLAS muon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TE/MPE/EM Workshop Building 107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leszek</dc:creator>
  <cp:lastModifiedBy>Leszek Ropelewski</cp:lastModifiedBy>
  <cp:revision>160</cp:revision>
  <dcterms:created xsi:type="dcterms:W3CDTF">2011-03-21T08:58:09Z</dcterms:created>
  <dcterms:modified xsi:type="dcterms:W3CDTF">2012-05-24T10:18:06Z</dcterms:modified>
</cp:coreProperties>
</file>