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  <p:sldMasterId id="2147483982" r:id="rId3"/>
  </p:sldMasterIdLst>
  <p:notesMasterIdLst>
    <p:notesMasterId r:id="rId6"/>
  </p:notesMasterIdLst>
  <p:handoutMasterIdLst>
    <p:handoutMasterId r:id="rId7"/>
  </p:handoutMasterIdLst>
  <p:sldIdLst>
    <p:sldId id="265" r:id="rId4"/>
    <p:sldId id="37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87" autoAdjust="0"/>
  </p:normalViewPr>
  <p:slideViewPr>
    <p:cSldViewPr snapToGrid="0" snapToObjects="1">
      <p:cViewPr>
        <p:scale>
          <a:sx n="100" d="100"/>
          <a:sy n="100" d="100"/>
        </p:scale>
        <p:origin x="-8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586A7A-A6BE-7444-951D-E31C7A92EB5E}" type="datetime1">
              <a:rPr lang="en-US"/>
              <a:pPr>
                <a:defRPr/>
              </a:pPr>
              <a:t>17/05/2012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39FCE9-B7C2-A841-8E67-6006B20B0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65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CB8F30-A2AA-D042-89A3-699745AFF259}" type="datetime1">
              <a:rPr lang="en-US"/>
              <a:pPr>
                <a:defRPr/>
              </a:pPr>
              <a:t>17/05/2012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00B54A-452E-314B-9958-AC896C3DB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8D11F-C8CF-1A47-B8A6-B0BBE384E4A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7EE9-A4D3-8D42-B3F6-15FED3661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96C4-35A8-1740-BE9D-7DE53DD7C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BB75-E81F-2A4D-94E8-97FB0069C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8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315C-FA29-9843-BB17-53687C381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10B3-5277-FC46-8CEC-DF41A5E07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9E11-7131-AC47-AD8E-C0FB75E89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3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9637-EE12-0146-9FB0-3C5C70F99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9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C64A-2E47-9C4B-82B1-9DBE0FE6D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82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873B-8556-C346-BC7F-7F238429E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8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6247-5498-F34E-9BD6-85F8A754D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6437-E088-7A48-A8B2-1C043749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5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568-55B2-5B41-9F13-1ABA7A9C0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6FAD-D3DD-834D-A683-CFF6BD6F05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32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15E2-7294-0349-9CFB-8FD11048B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74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5" y="152400"/>
            <a:ext cx="2128837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0" y="152400"/>
            <a:ext cx="6238875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B008-ED47-5649-B0E9-FDD233570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91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B145-DFD4-694D-B034-DA9BFCD6A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71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EACF-2992-6C47-BDE6-230030B40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6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7AAD-2DF5-684B-B29A-EABFB1A28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24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3560-4BBC-FA4E-9B92-3882CC1D5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28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E941-FECC-424C-B391-B5F27DF9F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85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58AF-3E37-3C41-A7B9-3BBFD9C11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49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8363-ACD9-534D-AB72-7C7E47F0C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6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D302-EDAC-3C42-89DB-C80FB1DA6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9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8511-900E-DD45-9C7E-1FE79101D8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66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C7BE-DD7F-B64C-AADE-293FB1099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23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D97F-D7E2-344A-AB96-4587BE445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78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5" y="152400"/>
            <a:ext cx="2128837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0" y="152400"/>
            <a:ext cx="6238875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ABBB-A72D-9341-80A8-F7E035C78C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9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9532-663F-114F-8474-A1250C433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1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E2D5-E824-9B40-A028-1C799C4AC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0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14F7-20A8-A146-BEDB-620B1D4F7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9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1B74-B26D-2346-A302-FAAF552CE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C560-7929-5C41-9B3E-FE1037BE5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9FB6-FAF5-524D-B6D7-C3B3819CE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9550"/>
            <a:ext cx="2133600" cy="161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9550"/>
            <a:ext cx="2895600" cy="161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PPGP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9550"/>
            <a:ext cx="2133600" cy="161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676E5FB-CBEC-E94A-9CD9-EA2C0AC5A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009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0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0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3BDF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3BDF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848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13" y="6557963"/>
            <a:ext cx="83169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DDDDDD"/>
                  </a:outerShdw>
                </a:effectLst>
                <a:latin typeface="Bradley Hand ITC" charset="0"/>
              </a:defRPr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9288" y="6524625"/>
            <a:ext cx="8747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DDDDDD"/>
                  </a:outerShdw>
                </a:effectLst>
                <a:latin typeface="Bradley Hand ITC" charset="0"/>
              </a:defRPr>
            </a:lvl1pPr>
          </a:lstStyle>
          <a:p>
            <a:pPr>
              <a:defRPr/>
            </a:pPr>
            <a:fld id="{FCB5AC74-F327-2742-9636-FF71E0F66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3" name="Picture 9" descr="CMS-Color-La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1113" y="973138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5" name="Picture 17" descr="lhcdipo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958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WordArt 18"/>
          <p:cNvSpPr>
            <a:spLocks noChangeArrowheads="1" noChangeShapeType="1"/>
          </p:cNvSpPr>
          <p:nvPr userDrawn="1"/>
        </p:nvSpPr>
        <p:spPr bwMode="auto">
          <a:xfrm>
            <a:off x="7086600" y="76200"/>
            <a:ext cx="990600" cy="758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Super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3BDF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3BDF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848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13" y="6557963"/>
            <a:ext cx="83169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DDDDDD"/>
                  </a:outerShdw>
                </a:effectLst>
                <a:latin typeface="Bradley Hand ITC" charset="0"/>
              </a:defRPr>
            </a:lvl1pPr>
          </a:lstStyle>
          <a:p>
            <a:pPr>
              <a:defRPr/>
            </a:pPr>
            <a:r>
              <a:rPr lang="en-US"/>
              <a:t>PPGP April 2012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9288" y="6524625"/>
            <a:ext cx="8747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DDDDDD"/>
                  </a:outerShdw>
                </a:effectLst>
                <a:latin typeface="Bradley Hand ITC" charset="0"/>
              </a:defRPr>
            </a:lvl1pPr>
          </a:lstStyle>
          <a:p>
            <a:pPr>
              <a:defRPr/>
            </a:pPr>
            <a:fld id="{346013E8-AB66-DA4D-973B-D054844F0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1" name="Picture 9" descr="CMS-Color-Lab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1113" y="973138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3" name="Picture 17" descr="lhcdipo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"/>
            <a:ext cx="958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8"/>
          <p:cNvSpPr>
            <a:spLocks noChangeArrowheads="1" noChangeShapeType="1"/>
          </p:cNvSpPr>
          <p:nvPr userDrawn="1"/>
        </p:nvSpPr>
        <p:spPr bwMode="auto">
          <a:xfrm>
            <a:off x="7086600" y="76200"/>
            <a:ext cx="990600" cy="758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Super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Bradley Hand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80" y="1340759"/>
            <a:ext cx="3890503" cy="187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1" name="Title 9"/>
          <p:cNvSpPr>
            <a:spLocks noGrp="1"/>
          </p:cNvSpPr>
          <p:nvPr>
            <p:ph type="ctrTitle"/>
          </p:nvPr>
        </p:nvSpPr>
        <p:spPr>
          <a:xfrm>
            <a:off x="475338" y="215901"/>
            <a:ext cx="8503562" cy="774700"/>
          </a:xfrm>
        </p:spPr>
        <p:txBody>
          <a:bodyPr/>
          <a:lstStyle/>
          <a:p>
            <a:pPr algn="l" defTabSz="444500"/>
            <a:r>
              <a:rPr lang="en-US" dirty="0">
                <a:solidFill>
                  <a:srgbClr val="0000FF"/>
                </a:solidFill>
              </a:rPr>
              <a:t>The CBC </a:t>
            </a:r>
            <a:r>
              <a:rPr lang="en-US" dirty="0" err="1">
                <a:solidFill>
                  <a:srgbClr val="0000FF"/>
                </a:solidFill>
              </a:rPr>
              <a:t>microstrip</a:t>
            </a:r>
            <a:r>
              <a:rPr lang="en-US" dirty="0">
                <a:solidFill>
                  <a:srgbClr val="0000FF"/>
                </a:solidFill>
              </a:rPr>
              <a:t> readout chip for CMS at LHC Phase II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2" name="Subtitle 10"/>
          <p:cNvSpPr>
            <a:spLocks noGrp="1"/>
          </p:cNvSpPr>
          <p:nvPr>
            <p:ph type="subTitle" idx="1"/>
          </p:nvPr>
        </p:nvSpPr>
        <p:spPr>
          <a:xfrm>
            <a:off x="516065" y="1009650"/>
            <a:ext cx="8433176" cy="6159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600" dirty="0">
                <a:cs typeface="Calibri"/>
              </a:rPr>
              <a:t>D Braga, W Ferguson, J </a:t>
            </a:r>
            <a:r>
              <a:rPr lang="en-US" sz="1600" dirty="0" err="1">
                <a:cs typeface="Calibri"/>
              </a:rPr>
              <a:t>Fulcher</a:t>
            </a:r>
            <a:r>
              <a:rPr lang="en-US" sz="1600" dirty="0">
                <a:cs typeface="Calibri"/>
              </a:rPr>
              <a:t>, G Hall, L Jones, M </a:t>
            </a:r>
            <a:r>
              <a:rPr lang="en-US" sz="1600" dirty="0" err="1">
                <a:cs typeface="Calibri"/>
              </a:rPr>
              <a:t>Prydderch</a:t>
            </a:r>
            <a:r>
              <a:rPr lang="en-US" sz="1600" dirty="0">
                <a:cs typeface="Calibri"/>
              </a:rPr>
              <a:t>, M Raymond</a:t>
            </a:r>
            <a:endParaRPr lang="en-US" sz="700" dirty="0">
              <a:cs typeface="Calibri"/>
            </a:endParaRPr>
          </a:p>
          <a:p>
            <a:pPr algn="r" eaLnBrk="1" hangingPunct="1">
              <a:defRPr/>
            </a:pPr>
            <a:r>
              <a:rPr lang="en-US" sz="1600" i="1" dirty="0">
                <a:cs typeface="Calibri"/>
              </a:rPr>
              <a:t>Imperial College, London </a:t>
            </a:r>
            <a:r>
              <a:rPr lang="en-US" sz="1600" i="1" dirty="0" smtClean="0">
                <a:cs typeface="Calibri"/>
              </a:rPr>
              <a:t> &amp; Rutherford </a:t>
            </a:r>
            <a:r>
              <a:rPr lang="en-US" sz="1600" i="1" dirty="0">
                <a:cs typeface="Calibri"/>
              </a:rPr>
              <a:t>Appleton Laboratory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 flipV="1">
            <a:off x="887508" y="911225"/>
            <a:ext cx="7821612" cy="36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5" name="TextBox 2"/>
          <p:cNvSpPr txBox="1">
            <a:spLocks noChangeArrowheads="1"/>
          </p:cNvSpPr>
          <p:nvPr/>
        </p:nvSpPr>
        <p:spPr bwMode="auto">
          <a:xfrm>
            <a:off x="1181100" y="3486150"/>
            <a:ext cx="1136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8 TeV !</a:t>
            </a:r>
          </a:p>
        </p:txBody>
      </p:sp>
      <p:sp>
        <p:nvSpPr>
          <p:cNvPr id="8" name="Subtitle 10"/>
          <p:cNvSpPr txBox="1">
            <a:spLocks/>
          </p:cNvSpPr>
          <p:nvPr/>
        </p:nvSpPr>
        <p:spPr bwMode="auto">
          <a:xfrm>
            <a:off x="4065691" y="1943577"/>
            <a:ext cx="4990971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  <a:defRPr/>
            </a:pPr>
            <a:r>
              <a:rPr lang="en-US" sz="1800" dirty="0">
                <a:solidFill>
                  <a:srgbClr val="800000"/>
                </a:solidFill>
                <a:cs typeface="Calibri"/>
              </a:rPr>
              <a:t>Readout of modules in outer radius of future CMS Tracker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>
                <a:solidFill>
                  <a:srgbClr val="800000"/>
                </a:solidFill>
                <a:cs typeface="Calibri"/>
              </a:rPr>
              <a:t>To provide </a:t>
            </a:r>
            <a:r>
              <a:rPr lang="en-US" sz="1800" dirty="0" smtClean="0">
                <a:solidFill>
                  <a:srgbClr val="800000"/>
                </a:solidFill>
                <a:cs typeface="Calibri"/>
              </a:rPr>
              <a:t>(high </a:t>
            </a:r>
            <a:r>
              <a:rPr lang="en-US" sz="1800" dirty="0" err="1" smtClean="0">
                <a:solidFill>
                  <a:srgbClr val="800000"/>
                </a:solidFill>
                <a:cs typeface="Calibri"/>
              </a:rPr>
              <a:t>p</a:t>
            </a:r>
            <a:r>
              <a:rPr lang="en-US" sz="1800" baseline="-25000" dirty="0" err="1" smtClean="0">
                <a:solidFill>
                  <a:srgbClr val="800000"/>
                </a:solidFill>
                <a:cs typeface="Calibri"/>
              </a:rPr>
              <a:t>T</a:t>
            </a:r>
            <a:r>
              <a:rPr lang="en-US" sz="1800" dirty="0" smtClean="0">
                <a:solidFill>
                  <a:srgbClr val="800000"/>
                </a:solidFill>
                <a:cs typeface="Calibri"/>
              </a:rPr>
              <a:t> stub) data </a:t>
            </a:r>
            <a:r>
              <a:rPr lang="en-US" sz="1800" dirty="0">
                <a:solidFill>
                  <a:srgbClr val="800000"/>
                </a:solidFill>
                <a:cs typeface="Calibri"/>
              </a:rPr>
              <a:t>for input to L1 trigger, with low latency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>
                <a:solidFill>
                  <a:srgbClr val="800000"/>
                </a:solidFill>
                <a:cs typeface="Calibri"/>
              </a:rPr>
              <a:t>Readout of full data at up to 100 kHz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0053" y="2805951"/>
            <a:ext cx="6175319" cy="4026065"/>
            <a:chOff x="323528" y="1556792"/>
            <a:chExt cx="6175319" cy="4026065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323528" y="1842612"/>
              <a:ext cx="6175319" cy="3621568"/>
              <a:chOff x="251520" y="3501008"/>
              <a:chExt cx="5112568" cy="2998308"/>
            </a:xfrm>
          </p:grpSpPr>
          <p:pic>
            <p:nvPicPr>
              <p:cNvPr id="37" name="Picture 36" descr="OPTO.bmp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1520" y="3501008"/>
                <a:ext cx="5112568" cy="2998308"/>
              </a:xfrm>
              <a:prstGeom prst="rect">
                <a:avLst/>
              </a:prstGeom>
            </p:spPr>
          </p:pic>
          <p:sp>
            <p:nvSpPr>
              <p:cNvPr id="38" name="Parallelogram 37"/>
              <p:cNvSpPr/>
              <p:nvPr/>
            </p:nvSpPr>
            <p:spPr>
              <a:xfrm rot="1825591">
                <a:off x="2591840" y="5161973"/>
                <a:ext cx="1216152" cy="219828"/>
              </a:xfrm>
              <a:prstGeom prst="parallelogram">
                <a:avLst>
                  <a:gd name="adj" fmla="val 58610"/>
                </a:avLst>
              </a:prstGeom>
              <a:solidFill>
                <a:srgbClr val="4F81B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127</a:t>
                </a:r>
                <a:endParaRPr lang="en-GB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1907704" y="4437112"/>
                <a:ext cx="1728192" cy="100811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339752" y="5157192"/>
                <a:ext cx="1008112" cy="58444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275856" y="4653136"/>
                <a:ext cx="1080120" cy="6480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419872" y="4509120"/>
                <a:ext cx="1080120" cy="6480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2195736" y="5301208"/>
                <a:ext cx="1008112" cy="5928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3059832" y="4797152"/>
                <a:ext cx="1080120" cy="6480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67029" y="1556792"/>
              <a:ext cx="5543659" cy="4026065"/>
              <a:chOff x="467029" y="1556792"/>
              <a:chExt cx="5543659" cy="40260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37075" y="1556792"/>
                <a:ext cx="5173613" cy="4026065"/>
                <a:chOff x="1142476" y="2423100"/>
                <a:chExt cx="5173613" cy="4026065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 rot="253362">
                  <a:off x="4191959" y="4958237"/>
                  <a:ext cx="2124130" cy="1490928"/>
                  <a:chOff x="4765392" y="4909065"/>
                  <a:chExt cx="1845462" cy="1353482"/>
                </a:xfrm>
              </p:grpSpPr>
              <p:sp>
                <p:nvSpPr>
                  <p:cNvPr id="29" name="Bent Arrow 28"/>
                  <p:cNvSpPr/>
                  <p:nvPr/>
                </p:nvSpPr>
                <p:spPr>
                  <a:xfrm rot="8920701">
                    <a:off x="6265853" y="4909065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Bent Arrow 29"/>
                  <p:cNvSpPr/>
                  <p:nvPr/>
                </p:nvSpPr>
                <p:spPr>
                  <a:xfrm rot="8920701">
                    <a:off x="6061536" y="5061465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Bent Arrow 30"/>
                  <p:cNvSpPr/>
                  <p:nvPr/>
                </p:nvSpPr>
                <p:spPr>
                  <a:xfrm rot="8920701">
                    <a:off x="5845512" y="52138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Bent Arrow 31"/>
                  <p:cNvSpPr/>
                  <p:nvPr/>
                </p:nvSpPr>
                <p:spPr>
                  <a:xfrm rot="8920701">
                    <a:off x="5629489" y="5366264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Bent Arrow 32"/>
                  <p:cNvSpPr/>
                  <p:nvPr/>
                </p:nvSpPr>
                <p:spPr>
                  <a:xfrm rot="8920701">
                    <a:off x="5413466" y="5518664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Bent Arrow 33"/>
                  <p:cNvSpPr/>
                  <p:nvPr/>
                </p:nvSpPr>
                <p:spPr>
                  <a:xfrm rot="8920701">
                    <a:off x="5197441" y="5671064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Bent Arrow 34"/>
                  <p:cNvSpPr/>
                  <p:nvPr/>
                </p:nvSpPr>
                <p:spPr>
                  <a:xfrm rot="8920701">
                    <a:off x="4981417" y="5823462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Bent Arrow 35"/>
                  <p:cNvSpPr/>
                  <p:nvPr/>
                </p:nvSpPr>
                <p:spPr>
                  <a:xfrm rot="8920701">
                    <a:off x="4765392" y="59758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 rot="17742371" flipV="1">
                  <a:off x="825875" y="2739701"/>
                  <a:ext cx="2124131" cy="1490930"/>
                  <a:chOff x="4765392" y="4909063"/>
                  <a:chExt cx="1845463" cy="1353484"/>
                </a:xfrm>
              </p:grpSpPr>
              <p:sp>
                <p:nvSpPr>
                  <p:cNvPr id="21" name="Bent Arrow 20"/>
                  <p:cNvSpPr/>
                  <p:nvPr/>
                </p:nvSpPr>
                <p:spPr>
                  <a:xfrm rot="8920701">
                    <a:off x="6265854" y="49090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Bent Arrow 21"/>
                  <p:cNvSpPr/>
                  <p:nvPr/>
                </p:nvSpPr>
                <p:spPr>
                  <a:xfrm rot="8920701">
                    <a:off x="6061536" y="50614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Bent Arrow 22"/>
                  <p:cNvSpPr/>
                  <p:nvPr/>
                </p:nvSpPr>
                <p:spPr>
                  <a:xfrm rot="8920701">
                    <a:off x="5845512" y="52138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Bent Arrow 23"/>
                  <p:cNvSpPr/>
                  <p:nvPr/>
                </p:nvSpPr>
                <p:spPr>
                  <a:xfrm rot="8920701">
                    <a:off x="5629488" y="53662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Bent Arrow 24"/>
                  <p:cNvSpPr/>
                  <p:nvPr/>
                </p:nvSpPr>
                <p:spPr>
                  <a:xfrm rot="8920701">
                    <a:off x="5413464" y="55186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Bent Arrow 25"/>
                  <p:cNvSpPr/>
                  <p:nvPr/>
                </p:nvSpPr>
                <p:spPr>
                  <a:xfrm rot="8920701">
                    <a:off x="5197440" y="56710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Bent Arrow 26"/>
                  <p:cNvSpPr/>
                  <p:nvPr/>
                </p:nvSpPr>
                <p:spPr>
                  <a:xfrm rot="8920701">
                    <a:off x="4981416" y="58234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Bent Arrow 27"/>
                  <p:cNvSpPr/>
                  <p:nvPr/>
                </p:nvSpPr>
                <p:spPr>
                  <a:xfrm rot="8920701">
                    <a:off x="4765392" y="5975863"/>
                    <a:ext cx="345001" cy="286684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64750" y="3247751"/>
                <a:ext cx="3297620" cy="2158274"/>
                <a:chOff x="870151" y="4114059"/>
                <a:chExt cx="3297620" cy="2158274"/>
              </a:xfrm>
            </p:grpSpPr>
            <p:sp>
              <p:nvSpPr>
                <p:cNvPr id="17" name="Oval 16"/>
                <p:cNvSpPr/>
                <p:nvPr/>
              </p:nvSpPr>
              <p:spPr>
                <a:xfrm rot="2105678">
                  <a:off x="870151" y="4114059"/>
                  <a:ext cx="561315" cy="576064"/>
                </a:xfrm>
                <a:prstGeom prst="ellipse">
                  <a:avLst/>
                </a:prstGeom>
                <a:noFill/>
                <a:ln w="57150">
                  <a:solidFill>
                    <a:srgbClr val="4F81BD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2105678">
                  <a:off x="3606456" y="5696269"/>
                  <a:ext cx="561315" cy="576064"/>
                </a:xfrm>
                <a:prstGeom prst="ellipse">
                  <a:avLst/>
                </a:prstGeom>
                <a:noFill/>
                <a:ln w="57150">
                  <a:solidFill>
                    <a:srgbClr val="4F81BD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Left Arrow 13"/>
              <p:cNvSpPr/>
              <p:nvPr/>
            </p:nvSpPr>
            <p:spPr>
              <a:xfrm rot="1866213">
                <a:off x="2049901" y="4983861"/>
                <a:ext cx="1154773" cy="25092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Left Arrow 14"/>
              <p:cNvSpPr/>
              <p:nvPr/>
            </p:nvSpPr>
            <p:spPr>
              <a:xfrm rot="12616926">
                <a:off x="467029" y="4207339"/>
                <a:ext cx="1694481" cy="23976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Left Arrow 15"/>
              <p:cNvSpPr/>
              <p:nvPr/>
            </p:nvSpPr>
            <p:spPr>
              <a:xfrm rot="19912457">
                <a:off x="1251214" y="4835766"/>
                <a:ext cx="602556" cy="49441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339"/>
          <p:cNvGrpSpPr>
            <a:grpSpLocks/>
          </p:cNvGrpSpPr>
          <p:nvPr/>
        </p:nvGrpSpPr>
        <p:grpSpPr bwMode="auto">
          <a:xfrm>
            <a:off x="6042025" y="3649040"/>
            <a:ext cx="2941638" cy="1117600"/>
            <a:chOff x="3783" y="575"/>
            <a:chExt cx="1853" cy="704"/>
          </a:xfrm>
        </p:grpSpPr>
        <p:sp>
          <p:nvSpPr>
            <p:cNvPr id="46" name="Rectangle 301"/>
            <p:cNvSpPr>
              <a:spLocks noChangeArrowheads="1"/>
            </p:cNvSpPr>
            <p:nvPr/>
          </p:nvSpPr>
          <p:spPr bwMode="auto">
            <a:xfrm>
              <a:off x="4548" y="903"/>
              <a:ext cx="1088" cy="1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7" name="Rectangle 302"/>
            <p:cNvSpPr>
              <a:spLocks noChangeArrowheads="1"/>
            </p:cNvSpPr>
            <p:nvPr/>
          </p:nvSpPr>
          <p:spPr bwMode="auto">
            <a:xfrm>
              <a:off x="4797" y="825"/>
              <a:ext cx="590" cy="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" name="Oval 303"/>
            <p:cNvSpPr>
              <a:spLocks noChangeArrowheads="1"/>
            </p:cNvSpPr>
            <p:nvPr/>
          </p:nvSpPr>
          <p:spPr bwMode="auto">
            <a:xfrm>
              <a:off x="4819" y="870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9" name="Oval 304"/>
            <p:cNvSpPr>
              <a:spLocks noChangeArrowheads="1"/>
            </p:cNvSpPr>
            <p:nvPr/>
          </p:nvSpPr>
          <p:spPr bwMode="auto">
            <a:xfrm>
              <a:off x="4851" y="870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" name="Oval 305"/>
            <p:cNvSpPr>
              <a:spLocks noChangeArrowheads="1"/>
            </p:cNvSpPr>
            <p:nvPr/>
          </p:nvSpPr>
          <p:spPr bwMode="auto">
            <a:xfrm>
              <a:off x="4881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1" name="Oval 306"/>
            <p:cNvSpPr>
              <a:spLocks noChangeArrowheads="1"/>
            </p:cNvSpPr>
            <p:nvPr/>
          </p:nvSpPr>
          <p:spPr bwMode="auto">
            <a:xfrm>
              <a:off x="4912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Oval 307"/>
            <p:cNvSpPr>
              <a:spLocks noChangeArrowheads="1"/>
            </p:cNvSpPr>
            <p:nvPr/>
          </p:nvSpPr>
          <p:spPr bwMode="auto">
            <a:xfrm>
              <a:off x="4943" y="870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Oval 308"/>
            <p:cNvSpPr>
              <a:spLocks noChangeArrowheads="1"/>
            </p:cNvSpPr>
            <p:nvPr/>
          </p:nvSpPr>
          <p:spPr bwMode="auto">
            <a:xfrm>
              <a:off x="4975" y="870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4" name="Oval 309"/>
            <p:cNvSpPr>
              <a:spLocks noChangeArrowheads="1"/>
            </p:cNvSpPr>
            <p:nvPr/>
          </p:nvSpPr>
          <p:spPr bwMode="auto">
            <a:xfrm>
              <a:off x="5005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5" name="Oval 310"/>
            <p:cNvSpPr>
              <a:spLocks noChangeArrowheads="1"/>
            </p:cNvSpPr>
            <p:nvPr/>
          </p:nvSpPr>
          <p:spPr bwMode="auto">
            <a:xfrm>
              <a:off x="5036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6" name="Oval 311"/>
            <p:cNvSpPr>
              <a:spLocks noChangeArrowheads="1"/>
            </p:cNvSpPr>
            <p:nvPr/>
          </p:nvSpPr>
          <p:spPr bwMode="auto">
            <a:xfrm>
              <a:off x="5067" y="870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Oval 312"/>
            <p:cNvSpPr>
              <a:spLocks noChangeArrowheads="1"/>
            </p:cNvSpPr>
            <p:nvPr/>
          </p:nvSpPr>
          <p:spPr bwMode="auto">
            <a:xfrm>
              <a:off x="5099" y="870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8" name="Oval 313"/>
            <p:cNvSpPr>
              <a:spLocks noChangeArrowheads="1"/>
            </p:cNvSpPr>
            <p:nvPr/>
          </p:nvSpPr>
          <p:spPr bwMode="auto">
            <a:xfrm>
              <a:off x="5129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Oval 314"/>
            <p:cNvSpPr>
              <a:spLocks noChangeArrowheads="1"/>
            </p:cNvSpPr>
            <p:nvPr/>
          </p:nvSpPr>
          <p:spPr bwMode="auto">
            <a:xfrm>
              <a:off x="5160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0" name="Oval 315"/>
            <p:cNvSpPr>
              <a:spLocks noChangeArrowheads="1"/>
            </p:cNvSpPr>
            <p:nvPr/>
          </p:nvSpPr>
          <p:spPr bwMode="auto">
            <a:xfrm>
              <a:off x="5191" y="870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1" name="Oval 316"/>
            <p:cNvSpPr>
              <a:spLocks noChangeArrowheads="1"/>
            </p:cNvSpPr>
            <p:nvPr/>
          </p:nvSpPr>
          <p:spPr bwMode="auto">
            <a:xfrm>
              <a:off x="5223" y="870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Oval 317"/>
            <p:cNvSpPr>
              <a:spLocks noChangeArrowheads="1"/>
            </p:cNvSpPr>
            <p:nvPr/>
          </p:nvSpPr>
          <p:spPr bwMode="auto">
            <a:xfrm>
              <a:off x="5253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Oval 318"/>
            <p:cNvSpPr>
              <a:spLocks noChangeArrowheads="1"/>
            </p:cNvSpPr>
            <p:nvPr/>
          </p:nvSpPr>
          <p:spPr bwMode="auto">
            <a:xfrm>
              <a:off x="5284" y="87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4" name="Oval 319"/>
            <p:cNvSpPr>
              <a:spLocks noChangeArrowheads="1"/>
            </p:cNvSpPr>
            <p:nvPr/>
          </p:nvSpPr>
          <p:spPr bwMode="auto">
            <a:xfrm>
              <a:off x="5315" y="870"/>
              <a:ext cx="24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5" name="Oval 320"/>
            <p:cNvSpPr>
              <a:spLocks noChangeArrowheads="1"/>
            </p:cNvSpPr>
            <p:nvPr/>
          </p:nvSpPr>
          <p:spPr bwMode="auto">
            <a:xfrm>
              <a:off x="5347" y="870"/>
              <a:ext cx="22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6" name="Rectangle 321"/>
            <p:cNvSpPr>
              <a:spLocks noChangeArrowheads="1"/>
            </p:cNvSpPr>
            <p:nvPr/>
          </p:nvSpPr>
          <p:spPr bwMode="auto">
            <a:xfrm>
              <a:off x="3799" y="825"/>
              <a:ext cx="794" cy="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7" name="Rectangle 322"/>
            <p:cNvSpPr>
              <a:spLocks noChangeArrowheads="1"/>
            </p:cNvSpPr>
            <p:nvPr/>
          </p:nvSpPr>
          <p:spPr bwMode="auto">
            <a:xfrm>
              <a:off x="3799" y="1074"/>
              <a:ext cx="794" cy="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8" name="Freeform 323"/>
            <p:cNvSpPr>
              <a:spLocks/>
            </p:cNvSpPr>
            <p:nvPr/>
          </p:nvSpPr>
          <p:spPr bwMode="auto">
            <a:xfrm>
              <a:off x="4547" y="795"/>
              <a:ext cx="137" cy="98"/>
            </a:xfrm>
            <a:custGeom>
              <a:avLst/>
              <a:gdLst>
                <a:gd name="T0" fmla="*/ 0 w 137"/>
                <a:gd name="T1" fmla="*/ 30 h 98"/>
                <a:gd name="T2" fmla="*/ 68 w 137"/>
                <a:gd name="T3" fmla="*/ 7 h 98"/>
                <a:gd name="T4" fmla="*/ 91 w 137"/>
                <a:gd name="T5" fmla="*/ 75 h 98"/>
                <a:gd name="T6" fmla="*/ 137 w 13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8">
                  <a:moveTo>
                    <a:pt x="0" y="30"/>
                  </a:moveTo>
                  <a:cubicBezTo>
                    <a:pt x="26" y="15"/>
                    <a:pt x="53" y="0"/>
                    <a:pt x="68" y="7"/>
                  </a:cubicBezTo>
                  <a:cubicBezTo>
                    <a:pt x="83" y="14"/>
                    <a:pt x="80" y="60"/>
                    <a:pt x="91" y="75"/>
                  </a:cubicBezTo>
                  <a:cubicBezTo>
                    <a:pt x="102" y="90"/>
                    <a:pt x="119" y="94"/>
                    <a:pt x="137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9" name="Freeform 324"/>
            <p:cNvSpPr>
              <a:spLocks/>
            </p:cNvSpPr>
            <p:nvPr/>
          </p:nvSpPr>
          <p:spPr bwMode="auto">
            <a:xfrm flipV="1">
              <a:off x="4547" y="1082"/>
              <a:ext cx="137" cy="98"/>
            </a:xfrm>
            <a:custGeom>
              <a:avLst/>
              <a:gdLst>
                <a:gd name="T0" fmla="*/ 0 w 137"/>
                <a:gd name="T1" fmla="*/ 30 h 98"/>
                <a:gd name="T2" fmla="*/ 68 w 137"/>
                <a:gd name="T3" fmla="*/ 7 h 98"/>
                <a:gd name="T4" fmla="*/ 91 w 137"/>
                <a:gd name="T5" fmla="*/ 75 h 98"/>
                <a:gd name="T6" fmla="*/ 137 w 13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8">
                  <a:moveTo>
                    <a:pt x="0" y="30"/>
                  </a:moveTo>
                  <a:cubicBezTo>
                    <a:pt x="26" y="15"/>
                    <a:pt x="53" y="0"/>
                    <a:pt x="68" y="7"/>
                  </a:cubicBezTo>
                  <a:cubicBezTo>
                    <a:pt x="83" y="14"/>
                    <a:pt x="80" y="60"/>
                    <a:pt x="91" y="75"/>
                  </a:cubicBezTo>
                  <a:cubicBezTo>
                    <a:pt x="102" y="90"/>
                    <a:pt x="119" y="94"/>
                    <a:pt x="137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0" name="Line 325"/>
            <p:cNvSpPr>
              <a:spLocks noChangeShapeType="1"/>
            </p:cNvSpPr>
            <p:nvPr/>
          </p:nvSpPr>
          <p:spPr bwMode="auto">
            <a:xfrm flipV="1">
              <a:off x="4911" y="893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1" name="Line 326"/>
            <p:cNvSpPr>
              <a:spLocks noChangeShapeType="1"/>
            </p:cNvSpPr>
            <p:nvPr/>
          </p:nvSpPr>
          <p:spPr bwMode="auto">
            <a:xfrm>
              <a:off x="4889" y="1074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2" name="Line 327"/>
            <p:cNvSpPr>
              <a:spLocks noChangeShapeType="1"/>
            </p:cNvSpPr>
            <p:nvPr/>
          </p:nvSpPr>
          <p:spPr bwMode="auto">
            <a:xfrm>
              <a:off x="4889" y="893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3" name="Line 328"/>
            <p:cNvSpPr>
              <a:spLocks noChangeShapeType="1"/>
            </p:cNvSpPr>
            <p:nvPr/>
          </p:nvSpPr>
          <p:spPr bwMode="auto">
            <a:xfrm flipV="1">
              <a:off x="4933" y="893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4" name="Line 329"/>
            <p:cNvSpPr>
              <a:spLocks noChangeShapeType="1"/>
            </p:cNvSpPr>
            <p:nvPr/>
          </p:nvSpPr>
          <p:spPr bwMode="auto">
            <a:xfrm>
              <a:off x="4911" y="1074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5" name="Line 330"/>
            <p:cNvSpPr>
              <a:spLocks noChangeShapeType="1"/>
            </p:cNvSpPr>
            <p:nvPr/>
          </p:nvSpPr>
          <p:spPr bwMode="auto">
            <a:xfrm>
              <a:off x="4911" y="893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6" name="Line 331"/>
            <p:cNvSpPr>
              <a:spLocks noChangeShapeType="1"/>
            </p:cNvSpPr>
            <p:nvPr/>
          </p:nvSpPr>
          <p:spPr bwMode="auto">
            <a:xfrm flipV="1">
              <a:off x="4955" y="893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" name="Line 332"/>
            <p:cNvSpPr>
              <a:spLocks noChangeShapeType="1"/>
            </p:cNvSpPr>
            <p:nvPr/>
          </p:nvSpPr>
          <p:spPr bwMode="auto">
            <a:xfrm>
              <a:off x="4933" y="1074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8" name="Line 333"/>
            <p:cNvSpPr>
              <a:spLocks noChangeShapeType="1"/>
            </p:cNvSpPr>
            <p:nvPr/>
          </p:nvSpPr>
          <p:spPr bwMode="auto">
            <a:xfrm>
              <a:off x="4933" y="893"/>
              <a:ext cx="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" name="Line 334"/>
            <p:cNvSpPr>
              <a:spLocks noChangeShapeType="1"/>
            </p:cNvSpPr>
            <p:nvPr/>
          </p:nvSpPr>
          <p:spPr bwMode="auto">
            <a:xfrm>
              <a:off x="4684" y="893"/>
              <a:ext cx="1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0" name="Line 335"/>
            <p:cNvSpPr>
              <a:spLocks noChangeShapeType="1"/>
            </p:cNvSpPr>
            <p:nvPr/>
          </p:nvSpPr>
          <p:spPr bwMode="auto">
            <a:xfrm>
              <a:off x="4661" y="1074"/>
              <a:ext cx="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1" name="Rectangle 336"/>
            <p:cNvSpPr>
              <a:spLocks noChangeArrowheads="1"/>
            </p:cNvSpPr>
            <p:nvPr/>
          </p:nvSpPr>
          <p:spPr bwMode="auto">
            <a:xfrm>
              <a:off x="3799" y="621"/>
              <a:ext cx="1837" cy="6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" name="Text Box 337"/>
            <p:cNvSpPr txBox="1">
              <a:spLocks noChangeArrowheads="1"/>
            </p:cNvSpPr>
            <p:nvPr/>
          </p:nvSpPr>
          <p:spPr bwMode="auto">
            <a:xfrm>
              <a:off x="3783" y="575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defTabSz="1279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1279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1279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1279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GB" sz="1800" dirty="0" smtClean="0">
                  <a:latin typeface="Calibri"/>
                  <a:cs typeface="Calibri"/>
                </a:rPr>
                <a:t>edge view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8161" y="993506"/>
            <a:ext cx="2317612" cy="161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 smtClean="0">
                <a:solidFill>
                  <a:srgbClr val="0000FF"/>
                </a:solidFill>
                <a:latin typeface="+mn-lt"/>
                <a:cs typeface="Calibri"/>
              </a:rPr>
              <a:t>CBC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libri"/>
              </a:rPr>
              <a:t>128 channels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libri"/>
              </a:rPr>
              <a:t>wirebond: 50 </a:t>
            </a:r>
            <a:r>
              <a:rPr lang="en-GB" sz="1800" dirty="0" smtClean="0">
                <a:latin typeface="+mn-lt"/>
                <a:cs typeface="Calibri"/>
              </a:rPr>
              <a:t>µm </a:t>
            </a:r>
            <a:r>
              <a:rPr lang="en-GB" sz="1800" dirty="0" smtClean="0">
                <a:latin typeface="+mn-lt"/>
                <a:cs typeface="Calibri"/>
              </a:rPr>
              <a:t>pitch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libri"/>
              </a:rPr>
              <a:t>7mm x </a:t>
            </a:r>
            <a:r>
              <a:rPr lang="en-GB" sz="1800" dirty="0" smtClean="0">
                <a:latin typeface="+mn-lt"/>
                <a:cs typeface="Calibri"/>
              </a:rPr>
              <a:t>4mm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libri"/>
              </a:rPr>
              <a:t>Fully functional 2011</a:t>
            </a:r>
            <a:endParaRPr lang="en-GB" sz="1800" dirty="0">
              <a:latin typeface="+mn-lt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332656"/>
            <a:ext cx="2644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CBC</a:t>
            </a:r>
            <a:r>
              <a:rPr lang="en-GB" sz="2400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-&gt; </a:t>
            </a:r>
            <a:r>
              <a:rPr lang="en-GB" sz="3200" dirty="0" smtClean="0">
                <a:solidFill>
                  <a:srgbClr val="000090"/>
                </a:solidFill>
                <a:latin typeface="Arial" pitchFamily="34" charset="0"/>
                <a:ea typeface="+mj-ea"/>
                <a:cs typeface="Arial" pitchFamily="34" charset="0"/>
              </a:rPr>
              <a:t>CBC2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855C1-C7E4-4620-AA07-0028535F7FA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21" name="Picture 20" descr="CBC2TopLevel.png"/>
          <p:cNvPicPr>
            <a:picLocks noChangeAspect="1"/>
          </p:cNvPicPr>
          <p:nvPr/>
        </p:nvPicPr>
        <p:blipFill>
          <a:blip r:embed="rId2" cstate="print"/>
          <a:srcRect l="2638" t="2090" r="5020" b="1444"/>
          <a:stretch>
            <a:fillRect/>
          </a:stretch>
        </p:blipFill>
        <p:spPr>
          <a:xfrm>
            <a:off x="6346676" y="104056"/>
            <a:ext cx="2702369" cy="586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33" r="4231" b="25452"/>
          <a:stretch/>
        </p:blipFill>
        <p:spPr bwMode="auto">
          <a:xfrm>
            <a:off x="12700" y="3273398"/>
            <a:ext cx="6450201" cy="359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89476" y="561706"/>
            <a:ext cx="2932451" cy="16112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 smtClean="0">
                <a:solidFill>
                  <a:srgbClr val="0000FF"/>
                </a:solidFill>
                <a:latin typeface="+mn-lt"/>
                <a:cs typeface="Cailbri"/>
              </a:rPr>
              <a:t>CBC2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ilbri"/>
              </a:rPr>
              <a:t>254 channels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ilbri"/>
              </a:rPr>
              <a:t>C4 bump-bond: 250 </a:t>
            </a:r>
            <a:r>
              <a:rPr lang="en-GB" sz="1800" dirty="0" smtClean="0">
                <a:latin typeface="+mn-lt"/>
                <a:cs typeface="Cailbri"/>
              </a:rPr>
              <a:t>µm </a:t>
            </a:r>
            <a:r>
              <a:rPr lang="en-GB" sz="1800" dirty="0" smtClean="0">
                <a:latin typeface="+mn-lt"/>
                <a:cs typeface="Cailbri"/>
              </a:rPr>
              <a:t>pitch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latin typeface="+mn-lt"/>
                <a:cs typeface="Cailbri"/>
              </a:rPr>
              <a:t>10.75mm x </a:t>
            </a:r>
            <a:r>
              <a:rPr lang="en-GB" sz="1800" dirty="0" smtClean="0">
                <a:latin typeface="+mn-lt"/>
                <a:cs typeface="Cailbri"/>
              </a:rPr>
              <a:t>4.75mm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rgbClr val="FF0000"/>
                </a:solidFill>
                <a:latin typeface="+mn-lt"/>
                <a:cs typeface="Cailbri"/>
              </a:rPr>
              <a:t>Submit June 2012</a:t>
            </a:r>
            <a:endParaRPr lang="en-GB" sz="1800" dirty="0">
              <a:solidFill>
                <a:srgbClr val="FF0000"/>
              </a:solidFill>
              <a:latin typeface="+mn-lt"/>
              <a:cs typeface="Cail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1788" y="81333"/>
            <a:ext cx="2277983" cy="381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vF_fortemplate">
  <a:themeElements>
    <a:clrScheme name="EvF_for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vF_fortemplate">
      <a:majorFont>
        <a:latin typeface="Bradley Hand ITC"/>
        <a:ea typeface=""/>
        <a:cs typeface=""/>
      </a:majorFont>
      <a:minorFont>
        <a:latin typeface="Bradley Han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vF_fo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vF_fortemplate">
  <a:themeElements>
    <a:clrScheme name="EvF_for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vF_fortemplate">
      <a:majorFont>
        <a:latin typeface="Bradley Hand ITC"/>
        <a:ea typeface=""/>
        <a:cs typeface=""/>
      </a:majorFont>
      <a:minorFont>
        <a:latin typeface="Bradley Han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vF_fo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F_for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F_for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17334</TotalTime>
  <Words>118</Words>
  <Application>Microsoft Macintosh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1_EvF_fortemplate</vt:lpstr>
      <vt:lpstr>2_EvF_fortemplate</vt:lpstr>
      <vt:lpstr>The CBC microstrip readout chip for CMS at LHC Phase II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 Hall</dc:creator>
  <cp:lastModifiedBy>Geoff Hall</cp:lastModifiedBy>
  <cp:revision>492</cp:revision>
  <cp:lastPrinted>2008-05-19T10:20:07Z</cp:lastPrinted>
  <dcterms:created xsi:type="dcterms:W3CDTF">2009-04-20T10:57:32Z</dcterms:created>
  <dcterms:modified xsi:type="dcterms:W3CDTF">2012-05-17T14:57:55Z</dcterms:modified>
</cp:coreProperties>
</file>