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993" r:id="rId3"/>
    <p:sldId id="257" r:id="rId4"/>
    <p:sldId id="843" r:id="rId5"/>
    <p:sldId id="840" r:id="rId6"/>
    <p:sldId id="841" r:id="rId7"/>
    <p:sldId id="842" r:id="rId8"/>
    <p:sldId id="836" r:id="rId9"/>
    <p:sldId id="989" r:id="rId10"/>
    <p:sldId id="881" r:id="rId11"/>
    <p:sldId id="844" r:id="rId12"/>
    <p:sldId id="282" r:id="rId13"/>
    <p:sldId id="286" r:id="rId14"/>
    <p:sldId id="837" r:id="rId15"/>
    <p:sldId id="990" r:id="rId16"/>
    <p:sldId id="311" r:id="rId17"/>
    <p:sldId id="992" r:id="rId18"/>
    <p:sldId id="991" r:id="rId19"/>
    <p:sldId id="807" r:id="rId20"/>
    <p:sldId id="94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525BB5-4F76-47C8-B223-8F5FA852C5B6}" v="638" dt="2024-06-20T21:15:13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404" autoAdjust="0"/>
  </p:normalViewPr>
  <p:slideViewPr>
    <p:cSldViewPr snapToGrid="0">
      <p:cViewPr varScale="1">
        <p:scale>
          <a:sx n="70" d="100"/>
          <a:sy n="70" d="100"/>
        </p:scale>
        <p:origin x="3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70CE8-EF9C-4A72-8C13-F30C32462E2E}" type="datetimeFigureOut">
              <a:t>7/3/2024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A3D3-2504-4D2A-9F24-317D9501881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46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axes de </a:t>
            </a:r>
            <a:r>
              <a:rPr lang="en-US" dirty="0" err="1"/>
              <a:t>developpement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1AEF1-024B-4685-8A1E-E59C0734ECC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93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1AEF1-024B-4685-8A1E-E59C0734ECC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148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A4677-E923-4445-BC8E-3ADFDFFAF87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201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1AEF1-024B-4685-8A1E-E59C0734ECC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89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0"/>
          </p:nvPr>
        </p:nvSpPr>
        <p:spPr>
          <a:xfrm>
            <a:off x="3695733" y="6516000"/>
            <a:ext cx="6912000" cy="3600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IN2P3</a:t>
            </a:r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1"/>
          </p:nvPr>
        </p:nvSpPr>
        <p:spPr>
          <a:xfrm>
            <a:off x="1967541" y="6516000"/>
            <a:ext cx="1536000" cy="360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B2512-6CE3-6548-932C-EB4AA599411C}" type="datetime1">
              <a:rPr lang="fr-FR" smtClean="0"/>
              <a:t>03/07/2024</a:t>
            </a:fld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/>
            </a:lvl1pPr>
          </a:lstStyle>
          <a:p>
            <a:fld id="{D384CA22-6367-EA44-B647-20E2FBBA2D0E}" type="slidenum">
              <a:rPr lang="fr-FR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529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emf"/><Relationship Id="rId4" Type="http://schemas.openxmlformats.org/officeDocument/2006/relationships/image" Target="../media/image36.jpeg"/><Relationship Id="rId9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tiff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microsoft.com/office/2007/relationships/hdphoto" Target="../media/hdphoto1.wdp"/><Relationship Id="rId4" Type="http://schemas.openxmlformats.org/officeDocument/2006/relationships/image" Target="../media/image48.png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ra.com/fr/fr/haut-de-bikini-structur%C3%A9-p00501004.html?v1=51974219&amp;v2=1445649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1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044215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z="4400" dirty="0">
                <a:solidFill>
                  <a:srgbClr val="FF0000"/>
                </a:solidFill>
                <a:latin typeface="Arial"/>
                <a:cs typeface="Arial"/>
              </a:rPr>
              <a:t>DIRECT TRANSFER REACTION STUDIES WITH GRIT AT SPES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806754"/>
            <a:ext cx="9144000" cy="22454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de-DE" dirty="0"/>
              <a:t>F. Galtarossa (INFN PD)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Young GAMMA's meeting</a:t>
            </a:r>
          </a:p>
          <a:p>
            <a:r>
              <a:rPr lang="de-DE" dirty="0"/>
              <a:t>Asiago, June 21</a:t>
            </a:r>
            <a:r>
              <a:rPr lang="de-DE" baseline="30000" dirty="0"/>
              <a:t>st</a:t>
            </a:r>
            <a:r>
              <a:rPr lang="de-DE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30B393-C28B-4647-BC91-92791297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144" y="5997124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fr-FR"/>
              <a:t>29/06/2022</a:t>
            </a:r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4B9453-D35B-1046-888F-3A51EE1D1606}"/>
              </a:ext>
            </a:extLst>
          </p:cNvPr>
          <p:cNvSpPr txBox="1"/>
          <p:nvPr/>
        </p:nvSpPr>
        <p:spPr>
          <a:xfrm>
            <a:off x="2998484" y="47561"/>
            <a:ext cx="7350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MUGAST : </a:t>
            </a:r>
            <a:r>
              <a:rPr lang="fr-FR" sz="2800" b="1" dirty="0" err="1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physics</a:t>
            </a:r>
            <a:r>
              <a:rPr lang="fr-FR" sz="2800" b="1" dirty="0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 program (as for </a:t>
            </a:r>
            <a:r>
              <a:rPr lang="fr-FR" sz="2800" b="1" dirty="0" err="1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now</a:t>
            </a:r>
            <a:r>
              <a:rPr lang="fr-FR" sz="2800" b="1" dirty="0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…)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AF92110-73FF-4C43-BAE0-BC84E3C99480}"/>
              </a:ext>
            </a:extLst>
          </p:cNvPr>
          <p:cNvGrpSpPr/>
          <p:nvPr/>
        </p:nvGrpSpPr>
        <p:grpSpPr>
          <a:xfrm>
            <a:off x="6434331" y="700187"/>
            <a:ext cx="3776400" cy="1728000"/>
            <a:chOff x="180749" y="3730703"/>
            <a:chExt cx="3776400" cy="1457329"/>
          </a:xfrm>
        </p:grpSpPr>
        <p:sp>
          <p:nvSpPr>
            <p:cNvPr id="12" name="ZoneTexte 7">
              <a:extLst>
                <a:ext uri="{FF2B5EF4-FFF2-40B4-BE49-F238E27FC236}">
                  <a16:creationId xmlns:a16="http://schemas.microsoft.com/office/drawing/2014/main" id="{08902C53-DC16-3A42-904C-647CD21924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749" y="3730703"/>
              <a:ext cx="3776400" cy="14573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n-US" altLang="fr-FR" sz="1600">
                  <a:solidFill>
                    <a:srgbClr val="002060"/>
                  </a:solidFill>
                  <a:latin typeface="Avenir Heavy" panose="02000503020000020003" pitchFamily="2" charset="0"/>
                </a:rPr>
                <a:t>SHELL MODEL</a:t>
              </a:r>
              <a:endParaRPr lang="en-US" altLang="fr-FR" sz="1200">
                <a:solidFill>
                  <a:srgbClr val="002060"/>
                </a:solidFill>
                <a:latin typeface="Avenir Heavy" panose="02000503020000020003" pitchFamily="2" charset="0"/>
              </a:endParaRPr>
            </a:p>
            <a:p>
              <a:pPr algn="ctr"/>
              <a:r>
                <a:rPr lang="en-US" altLang="fr-FR" sz="1600" b="1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rPr>
                <a:t>Study of </a:t>
              </a:r>
              <a:r>
                <a:rPr lang="en-US" altLang="fr-FR" sz="1600" b="1" baseline="30000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rPr>
                <a:t>68</a:t>
              </a:r>
              <a:r>
                <a:rPr lang="en-US" altLang="fr-FR" sz="1600" b="1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rPr>
                <a:t>Ni by neutron adding and removing reactions</a:t>
              </a:r>
              <a:endParaRPr lang="en-US" altLang="fr-FR" sz="1600">
                <a:solidFill>
                  <a:srgbClr val="002060"/>
                </a:solidFill>
                <a:latin typeface="+mj-lt"/>
              </a:endParaRPr>
            </a:p>
            <a:p>
              <a:r>
                <a:rPr lang="en-US" altLang="fr-FR" sz="1600">
                  <a:solidFill>
                    <a:srgbClr val="002060"/>
                  </a:solidFill>
                  <a:latin typeface="+mj-lt"/>
                </a:rPr>
                <a:t>   </a:t>
              </a:r>
            </a:p>
            <a:p>
              <a:endParaRPr lang="en-US" altLang="fr-FR" sz="1600">
                <a:solidFill>
                  <a:srgbClr val="002060"/>
                </a:solidFill>
                <a:latin typeface="+mj-lt"/>
              </a:endParaRPr>
            </a:p>
            <a:p>
              <a:r>
                <a:rPr lang="en-US" altLang="fr-FR" sz="1600" baseline="30000">
                  <a:solidFill>
                    <a:srgbClr val="002060"/>
                  </a:solidFill>
                  <a:latin typeface="Avenir" panose="02000503020000020003" pitchFamily="2" charset="0"/>
                </a:rPr>
                <a:t>               68</a:t>
              </a:r>
              <a:r>
                <a:rPr lang="en-US" altLang="fr-FR" sz="1600">
                  <a:solidFill>
                    <a:srgbClr val="002060"/>
                  </a:solidFill>
                  <a:latin typeface="Avenir" panose="02000503020000020003" pitchFamily="2" charset="0"/>
                </a:rPr>
                <a:t>Ni(</a:t>
              </a:r>
              <a:r>
                <a:rPr lang="en-US" altLang="fr-FR" sz="1600" err="1">
                  <a:solidFill>
                    <a:srgbClr val="002060"/>
                  </a:solidFill>
                  <a:latin typeface="Avenir" panose="02000503020000020003" pitchFamily="2" charset="0"/>
                </a:rPr>
                <a:t>d,pγ</a:t>
              </a:r>
              <a:r>
                <a:rPr lang="en-US" altLang="fr-FR" sz="1600">
                  <a:solidFill>
                    <a:srgbClr val="002060"/>
                  </a:solidFill>
                  <a:latin typeface="Avenir" panose="02000503020000020003" pitchFamily="2" charset="0"/>
                </a:rPr>
                <a:t>)</a:t>
              </a:r>
              <a:r>
                <a:rPr lang="en-US" altLang="fr-FR" sz="1600" baseline="30000">
                  <a:solidFill>
                    <a:srgbClr val="002060"/>
                  </a:solidFill>
                  <a:latin typeface="Avenir" panose="02000503020000020003" pitchFamily="2" charset="0"/>
                </a:rPr>
                <a:t> </a:t>
              </a:r>
              <a:r>
                <a:rPr lang="en-US" altLang="fr-FR" sz="1600">
                  <a:solidFill>
                    <a:srgbClr val="002060"/>
                  </a:solidFill>
                  <a:latin typeface="Avenir" panose="02000503020000020003" pitchFamily="2" charset="0"/>
                </a:rPr>
                <a:t>and </a:t>
              </a:r>
              <a:r>
                <a:rPr lang="en-US" altLang="fr-FR" sz="1600" baseline="30000">
                  <a:solidFill>
                    <a:srgbClr val="002060"/>
                  </a:solidFill>
                  <a:latin typeface="Avenir" panose="02000503020000020003" pitchFamily="2" charset="0"/>
                </a:rPr>
                <a:t>68</a:t>
              </a:r>
              <a:r>
                <a:rPr lang="en-US" altLang="fr-FR" sz="1600">
                  <a:solidFill>
                    <a:srgbClr val="002060"/>
                  </a:solidFill>
                  <a:latin typeface="Avenir" panose="02000503020000020003" pitchFamily="2" charset="0"/>
                </a:rPr>
                <a:t>Ni(</a:t>
              </a:r>
              <a:r>
                <a:rPr lang="en-US" altLang="fr-FR" sz="1600" err="1">
                  <a:solidFill>
                    <a:srgbClr val="002060"/>
                  </a:solidFill>
                  <a:latin typeface="Avenir" panose="02000503020000020003" pitchFamily="2" charset="0"/>
                </a:rPr>
                <a:t>p,dγ</a:t>
              </a:r>
              <a:r>
                <a:rPr lang="en-US" altLang="fr-FR" sz="1600">
                  <a:solidFill>
                    <a:srgbClr val="002060"/>
                  </a:solidFill>
                  <a:latin typeface="Avenir" panose="02000503020000020003" pitchFamily="2" charset="0"/>
                </a:rPr>
                <a:t>)</a:t>
              </a:r>
              <a:endParaRPr lang="en-US" altLang="fr-FR" sz="1600" baseline="30000">
                <a:solidFill>
                  <a:srgbClr val="002060"/>
                </a:solidFill>
                <a:latin typeface="Avenir" panose="02000503020000020003" pitchFamily="2" charset="0"/>
              </a:endParaRPr>
            </a:p>
            <a:p>
              <a:endParaRPr lang="en-US" altLang="fr-FR" sz="1600">
                <a:solidFill>
                  <a:srgbClr val="002060"/>
                </a:solidFill>
                <a:latin typeface="Avenir" panose="02000503020000020003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3D35E0-543B-B949-8621-F9F5B7336316}"/>
                </a:ext>
              </a:extLst>
            </p:cNvPr>
            <p:cNvSpPr/>
            <p:nvPr/>
          </p:nvSpPr>
          <p:spPr>
            <a:xfrm>
              <a:off x="713739" y="4321771"/>
              <a:ext cx="2671116" cy="247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fr-FR" sz="1400" i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S. Koyama, O. </a:t>
              </a:r>
              <a:r>
                <a:rPr lang="en-US" altLang="fr-FR" sz="1400" i="1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Sorlin</a:t>
              </a:r>
              <a:r>
                <a:rPr lang="en-US" altLang="fr-FR" sz="1400" i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  (GANIL)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24390A0-22CD-4244-AB8B-684E18194360}"/>
              </a:ext>
            </a:extLst>
          </p:cNvPr>
          <p:cNvGrpSpPr/>
          <p:nvPr/>
        </p:nvGrpSpPr>
        <p:grpSpPr>
          <a:xfrm>
            <a:off x="2556431" y="694468"/>
            <a:ext cx="3776400" cy="1728000"/>
            <a:chOff x="8342102" y="3069759"/>
            <a:chExt cx="3776400" cy="1800000"/>
          </a:xfrm>
          <a:solidFill>
            <a:schemeClr val="bg1"/>
          </a:solidFill>
        </p:grpSpPr>
        <p:sp>
          <p:nvSpPr>
            <p:cNvPr id="18" name="ZoneTexte 7">
              <a:extLst>
                <a:ext uri="{FF2B5EF4-FFF2-40B4-BE49-F238E27FC236}">
                  <a16:creationId xmlns:a16="http://schemas.microsoft.com/office/drawing/2014/main" id="{442C605A-3EA6-7F4F-9E4F-11852C5E86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2102" y="3069759"/>
              <a:ext cx="3776400" cy="1800000"/>
            </a:xfrm>
            <a:prstGeom prst="rect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n-US" altLang="fr-FR" sz="1600" b="1">
                  <a:solidFill>
                    <a:srgbClr val="002060"/>
                  </a:solidFill>
                  <a:latin typeface="+mj-lt"/>
                </a:rPr>
                <a:t>PAIRING : How does deformation influence neutron-proton pairing? </a:t>
              </a:r>
            </a:p>
            <a:p>
              <a:pPr algn="ctr"/>
              <a:r>
                <a:rPr lang="en-US" altLang="fr-FR" sz="1600" b="1">
                  <a:solidFill>
                    <a:srgbClr val="002060"/>
                  </a:solidFill>
                  <a:latin typeface="+mj-lt"/>
                </a:rPr>
                <a:t>Study of </a:t>
              </a:r>
              <a:r>
                <a:rPr lang="en-US" altLang="fr-FR" sz="1600" b="1" baseline="30000">
                  <a:solidFill>
                    <a:srgbClr val="002060"/>
                  </a:solidFill>
                  <a:latin typeface="+mj-lt"/>
                </a:rPr>
                <a:t>48</a:t>
              </a:r>
              <a:r>
                <a:rPr lang="en-US" altLang="fr-FR" sz="1600" b="1">
                  <a:solidFill>
                    <a:srgbClr val="002060"/>
                  </a:solidFill>
                  <a:latin typeface="+mj-lt"/>
                </a:rPr>
                <a:t>Cr(p,</a:t>
              </a:r>
              <a:r>
                <a:rPr lang="en-US" altLang="fr-FR" sz="1600" b="1" baseline="30000">
                  <a:solidFill>
                    <a:srgbClr val="002060"/>
                  </a:solidFill>
                  <a:latin typeface="+mj-lt"/>
                </a:rPr>
                <a:t>3</a:t>
              </a:r>
              <a:r>
                <a:rPr lang="en-US" altLang="fr-FR" sz="1600" b="1">
                  <a:solidFill>
                    <a:srgbClr val="002060"/>
                  </a:solidFill>
                  <a:latin typeface="+mj-lt"/>
                </a:rPr>
                <a:t>He</a:t>
              </a:r>
              <a:r>
                <a:rPr lang="en-US" altLang="fr-FR" sz="1600">
                  <a:solidFill>
                    <a:srgbClr val="002060"/>
                  </a:solidFill>
                  <a:latin typeface="Avenir" panose="02000503020000020003" pitchFamily="2" charset="0"/>
                </a:rPr>
                <a:t>γ</a:t>
              </a:r>
              <a:r>
                <a:rPr lang="en-US" altLang="fr-FR" sz="1600" b="1">
                  <a:solidFill>
                    <a:srgbClr val="002060"/>
                  </a:solidFill>
                  <a:latin typeface="+mj-lt"/>
                </a:rPr>
                <a:t>)</a:t>
              </a:r>
              <a:r>
                <a:rPr lang="en-US" altLang="fr-FR" sz="1600" b="1" baseline="30000">
                  <a:solidFill>
                    <a:srgbClr val="002060"/>
                  </a:solidFill>
                  <a:latin typeface="+mj-lt"/>
                </a:rPr>
                <a:t>46</a:t>
              </a:r>
              <a:r>
                <a:rPr lang="en-US" altLang="fr-FR" sz="1600" b="1">
                  <a:solidFill>
                    <a:srgbClr val="002060"/>
                  </a:solidFill>
                  <a:latin typeface="+mj-lt"/>
                </a:rPr>
                <a:t>V</a:t>
              </a:r>
            </a:p>
            <a:p>
              <a:endParaRPr lang="en-US" altLang="fr-FR" sz="1600">
                <a:solidFill>
                  <a:srgbClr val="0070C0"/>
                </a:solidFill>
                <a:latin typeface="+mj-lt"/>
              </a:endParaRPr>
            </a:p>
            <a:p>
              <a:endParaRPr lang="en-US" altLang="fr-FR" sz="1600" baseline="30000">
                <a:solidFill>
                  <a:srgbClr val="002060"/>
                </a:solidFill>
                <a:latin typeface="Avenir" panose="02000503020000020003" pitchFamily="2" charset="0"/>
              </a:endParaRPr>
            </a:p>
            <a:p>
              <a:r>
                <a:rPr lang="en-US" altLang="fr-FR" sz="1600" baseline="30000">
                  <a:solidFill>
                    <a:srgbClr val="002060"/>
                  </a:solidFill>
                  <a:latin typeface="Avenir" panose="02000503020000020003" pitchFamily="2" charset="0"/>
                </a:rPr>
                <a:t>                48</a:t>
              </a:r>
              <a:r>
                <a:rPr lang="en-US" altLang="fr-FR" sz="1600">
                  <a:solidFill>
                    <a:srgbClr val="002060"/>
                  </a:solidFill>
                  <a:latin typeface="Avenir" panose="02000503020000020003" pitchFamily="2" charset="0"/>
                </a:rPr>
                <a:t>Cr beam at 2.5 10</a:t>
              </a:r>
              <a:r>
                <a:rPr lang="en-US" altLang="fr-FR" sz="1600" baseline="30000">
                  <a:solidFill>
                    <a:srgbClr val="002060"/>
                  </a:solidFill>
                  <a:latin typeface="Avenir" panose="02000503020000020003" pitchFamily="2" charset="0"/>
                </a:rPr>
                <a:t>5 </a:t>
              </a:r>
              <a:r>
                <a:rPr lang="en-US" altLang="fr-FR" sz="1600" err="1">
                  <a:solidFill>
                    <a:srgbClr val="002060"/>
                  </a:solidFill>
                  <a:latin typeface="Avenir" panose="02000503020000020003" pitchFamily="2" charset="0"/>
                </a:rPr>
                <a:t>pps</a:t>
              </a:r>
              <a:endParaRPr lang="en-US" altLang="fr-FR" sz="1600">
                <a:solidFill>
                  <a:srgbClr val="002060"/>
                </a:solidFill>
                <a:latin typeface="Avenir" panose="02000503020000020003" pitchFamily="2" charset="0"/>
              </a:endParaRPr>
            </a:p>
            <a:p>
              <a:pPr marL="285750" indent="-285750">
                <a:buFontTx/>
                <a:buChar char="-"/>
              </a:pPr>
              <a:endParaRPr lang="en-US" altLang="fr-FR" sz="1600">
                <a:solidFill>
                  <a:srgbClr val="0070C0"/>
                </a:solidFill>
                <a:latin typeface="Avenir" panose="02000503020000020003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39BD34-836B-E54C-B846-39F5BC4B6DDC}"/>
                </a:ext>
              </a:extLst>
            </p:cNvPr>
            <p:cNvSpPr/>
            <p:nvPr/>
          </p:nvSpPr>
          <p:spPr>
            <a:xfrm>
              <a:off x="9504573" y="3824322"/>
              <a:ext cx="1620957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fr-FR" sz="1400" i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M. </a:t>
              </a:r>
              <a:r>
                <a:rPr lang="en-US" altLang="fr-FR" sz="1400" i="1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Assié</a:t>
              </a:r>
              <a:r>
                <a:rPr lang="en-US" altLang="fr-FR" sz="1400" i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 (</a:t>
              </a:r>
              <a:r>
                <a:rPr lang="en-US" altLang="fr-FR" sz="1400" i="1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IJCLab</a:t>
              </a:r>
              <a:r>
                <a:rPr lang="en-US" altLang="fr-FR" sz="1400" i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)</a:t>
              </a:r>
            </a:p>
          </p:txBody>
        </p:sp>
      </p:grpSp>
      <p:sp>
        <p:nvSpPr>
          <p:cNvPr id="20" name="ZoneTexte 7">
            <a:extLst>
              <a:ext uri="{FF2B5EF4-FFF2-40B4-BE49-F238E27FC236}">
                <a16:creationId xmlns:a16="http://schemas.microsoft.com/office/drawing/2014/main" id="{7166731E-9E4D-D845-B189-F1C5F717D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987" y="2547023"/>
            <a:ext cx="3420000" cy="189795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fr-FR" sz="1600">
                <a:solidFill>
                  <a:schemeClr val="accent5">
                    <a:lumMod val="50000"/>
                  </a:schemeClr>
                </a:solidFill>
                <a:latin typeface="Avenir Heavy" panose="02000503020000020003" pitchFamily="2" charset="0"/>
              </a:rPr>
              <a:t>SHELL MODEL</a:t>
            </a:r>
            <a:endParaRPr lang="en-US" altLang="fr-FR" sz="1600">
              <a:solidFill>
                <a:schemeClr val="accent5">
                  <a:lumMod val="50000"/>
                </a:schemeClr>
              </a:solidFill>
              <a:latin typeface="Avenir Black" panose="02000503020000020003" pitchFamily="2" charset="0"/>
            </a:endParaRPr>
          </a:p>
          <a:p>
            <a:pPr algn="ctr">
              <a:defRPr/>
            </a:pP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Evolution of the neutron 1d</a:t>
            </a:r>
            <a:r>
              <a:rPr lang="en-US" altLang="fr-FR" sz="1600" b="1" baseline="-25000">
                <a:solidFill>
                  <a:schemeClr val="accent5">
                    <a:lumMod val="50000"/>
                  </a:schemeClr>
                </a:solidFill>
                <a:latin typeface="+mn-lt"/>
              </a:rPr>
              <a:t>3/2</a:t>
            </a: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-1d</a:t>
            </a:r>
            <a:r>
              <a:rPr lang="en-US" altLang="fr-FR" sz="1600" b="1" baseline="-25000">
                <a:solidFill>
                  <a:schemeClr val="accent5">
                    <a:lumMod val="50000"/>
                  </a:schemeClr>
                </a:solidFill>
                <a:latin typeface="+mn-lt"/>
              </a:rPr>
              <a:t>5/2</a:t>
            </a: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 spin-orbit splitting at N = 19 and Fermi surface in </a:t>
            </a:r>
            <a:r>
              <a:rPr lang="en-US" altLang="fr-FR" sz="1600" b="1" baseline="30000">
                <a:solidFill>
                  <a:schemeClr val="accent5">
                    <a:lumMod val="50000"/>
                  </a:schemeClr>
                </a:solidFill>
                <a:latin typeface="+mn-lt"/>
              </a:rPr>
              <a:t>34</a:t>
            </a: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Si</a:t>
            </a:r>
          </a:p>
          <a:p>
            <a:pPr algn="ctr">
              <a:defRPr/>
            </a:pPr>
            <a:endParaRPr lang="en-US" altLang="fr-FR" sz="1600" b="1">
              <a:solidFill>
                <a:srgbClr val="0070C0"/>
              </a:solidFill>
              <a:latin typeface="+mn-lt"/>
            </a:endParaRPr>
          </a:p>
          <a:p>
            <a:endParaRPr lang="en-US" altLang="fr-FR" sz="1600" baseline="3000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endParaRPr lang="en-US" altLang="fr-FR" sz="1600" baseline="3000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r>
              <a:rPr lang="fr-FR" sz="1600" i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	PhD : R. </a:t>
            </a:r>
            <a:r>
              <a:rPr lang="fr-FR" sz="1600" i="1" err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Nicol</a:t>
            </a:r>
            <a:r>
              <a:rPr lang="fr-FR" sz="1600" i="1" err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venir Heavy"/>
              </a:rPr>
              <a:t>ás</a:t>
            </a:r>
            <a:r>
              <a:rPr lang="fr-FR" sz="1600" i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venir Heavy"/>
              </a:rPr>
              <a:t> </a:t>
            </a:r>
            <a:r>
              <a:rPr lang="fr-FR" sz="1600" i="1" err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venir Heavy"/>
              </a:rPr>
              <a:t>del</a:t>
            </a:r>
            <a:r>
              <a:rPr lang="fr-FR" sz="1600" i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venir Heavy"/>
              </a:rPr>
              <a:t> </a:t>
            </a:r>
            <a:r>
              <a:rPr lang="fr-FR" sz="1600" i="1" err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venir Heavy"/>
              </a:rPr>
              <a:t>Álamo</a:t>
            </a:r>
            <a:endParaRPr lang="fr-FR" sz="1600" i="1">
              <a:solidFill>
                <a:schemeClr val="accent2">
                  <a:lumMod val="75000"/>
                </a:schemeClr>
              </a:solidFill>
              <a:latin typeface="Avenir Heavy"/>
              <a:cs typeface="Avenir Heavy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BDE0C2-4340-F34A-AE18-E02C6F6306D3}"/>
              </a:ext>
            </a:extLst>
          </p:cNvPr>
          <p:cNvSpPr/>
          <p:nvPr/>
        </p:nvSpPr>
        <p:spPr>
          <a:xfrm>
            <a:off x="2180243" y="3650985"/>
            <a:ext cx="2835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F. 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Galtarossa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(INFN-LNL) </a:t>
            </a:r>
          </a:p>
          <a:p>
            <a:pPr algn="ctr"/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O. 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Sorlin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(GANIL)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93DF9F5-580C-B344-9DF3-2F11E269C7B4}"/>
              </a:ext>
            </a:extLst>
          </p:cNvPr>
          <p:cNvGrpSpPr/>
          <p:nvPr/>
        </p:nvGrpSpPr>
        <p:grpSpPr>
          <a:xfrm>
            <a:off x="8409601" y="4626016"/>
            <a:ext cx="3602259" cy="2062103"/>
            <a:chOff x="-10295513" y="7746303"/>
            <a:chExt cx="3776400" cy="2106384"/>
          </a:xfrm>
        </p:grpSpPr>
        <p:sp>
          <p:nvSpPr>
            <p:cNvPr id="23" name="ZoneTexte 7">
              <a:extLst>
                <a:ext uri="{FF2B5EF4-FFF2-40B4-BE49-F238E27FC236}">
                  <a16:creationId xmlns:a16="http://schemas.microsoft.com/office/drawing/2014/main" id="{051505AA-4617-9F47-8DA5-720387C4F8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295513" y="7746303"/>
              <a:ext cx="3776400" cy="2106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n-US" altLang="fr-FR" sz="1600">
                  <a:solidFill>
                    <a:srgbClr val="BA8F2C"/>
                  </a:solidFill>
                  <a:latin typeface="Avenir Heavy" panose="02000503020000020003" pitchFamily="2" charset="0"/>
                </a:rPr>
                <a:t>NUCLEAR ASTROPHYSICS</a:t>
              </a:r>
              <a:endParaRPr lang="en-US" altLang="fr-FR" sz="1200">
                <a:solidFill>
                  <a:srgbClr val="BA8F2C"/>
                </a:solidFill>
                <a:latin typeface="Avenir Heavy" panose="02000503020000020003" pitchFamily="2" charset="0"/>
              </a:endParaRPr>
            </a:p>
            <a:p>
              <a:pPr algn="ctr"/>
              <a:r>
                <a:rPr lang="en-US" altLang="fr-FR" sz="1600" b="1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Determining the thermonuclear </a:t>
              </a:r>
              <a:r>
                <a:rPr lang="en-US" altLang="fr-FR" sz="1600" b="1" baseline="30000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18</a:t>
              </a:r>
              <a:r>
                <a:rPr lang="en-US" altLang="fr-FR" sz="1600" b="1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Ne(</a:t>
              </a:r>
              <a:r>
                <a:rPr lang="el-GR" altLang="fr-FR" sz="1600" b="1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α,</a:t>
              </a:r>
              <a:r>
                <a:rPr lang="en-US" altLang="fr-FR" sz="1600" b="1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p)</a:t>
              </a:r>
              <a:r>
                <a:rPr lang="en-US" altLang="fr-FR" sz="1600" b="1" baseline="30000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21</a:t>
              </a:r>
              <a:r>
                <a:rPr lang="en-US" altLang="fr-FR" sz="1600" b="1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Na reaction rate by measuring </a:t>
              </a:r>
              <a:r>
                <a:rPr lang="en-US" altLang="fr-FR" sz="1600" b="1" baseline="30000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7</a:t>
              </a:r>
              <a:r>
                <a:rPr lang="en-US" altLang="fr-FR" sz="1600" b="1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Li(</a:t>
              </a:r>
              <a:r>
                <a:rPr lang="en-US" altLang="fr-FR" sz="1600" b="1" baseline="30000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18</a:t>
              </a:r>
              <a:r>
                <a:rPr lang="en-US" altLang="fr-FR" sz="1600" b="1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Ne,t)</a:t>
              </a:r>
              <a:r>
                <a:rPr lang="en-US" altLang="fr-FR" sz="1600" b="1" baseline="30000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22</a:t>
              </a:r>
              <a:r>
                <a:rPr lang="en-US" altLang="fr-FR" sz="1600" b="1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Mg(p)</a:t>
              </a:r>
              <a:r>
                <a:rPr lang="en-US" altLang="fr-FR" sz="1600" b="1" baseline="30000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21</a:t>
              </a:r>
              <a:r>
                <a:rPr lang="en-US" altLang="fr-FR" sz="1600" b="1">
                  <a:solidFill>
                    <a:schemeClr val="accent4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Na</a:t>
              </a:r>
            </a:p>
            <a:p>
              <a:pPr algn="ctr"/>
              <a:endParaRPr lang="en-US" altLang="fr-FR" sz="1600" b="1">
                <a:solidFill>
                  <a:schemeClr val="accent4">
                    <a:lumMod val="50000"/>
                  </a:schemeClr>
                </a:solidFill>
                <a:latin typeface="+mn-lt"/>
                <a:cs typeface="Calibri" panose="020F0502020204030204" pitchFamily="34" charset="0"/>
              </a:endParaRPr>
            </a:p>
            <a:p>
              <a:pPr algn="ctr"/>
              <a:endParaRPr lang="en-US" altLang="fr-FR" sz="1600" b="1">
                <a:solidFill>
                  <a:schemeClr val="accent4">
                    <a:lumMod val="50000"/>
                  </a:schemeClr>
                </a:solidFill>
                <a:latin typeface="+mn-lt"/>
                <a:cs typeface="Calibri" panose="020F0502020204030204" pitchFamily="34" charset="0"/>
              </a:endParaRPr>
            </a:p>
            <a:p>
              <a:pPr algn="ctr"/>
              <a:endParaRPr lang="en-US" altLang="fr-FR" sz="1600">
                <a:solidFill>
                  <a:srgbClr val="002060"/>
                </a:solidFill>
                <a:latin typeface="+mj-lt"/>
              </a:endParaRPr>
            </a:p>
            <a:p>
              <a:r>
                <a:rPr lang="en-US" altLang="fr-FR" sz="1600" baseline="30000">
                  <a:solidFill>
                    <a:srgbClr val="002060"/>
                  </a:solidFill>
                  <a:latin typeface="+mj-lt"/>
                </a:rPr>
                <a:t>   </a:t>
              </a:r>
              <a:endParaRPr lang="en-US" altLang="fr-FR" sz="1600">
                <a:solidFill>
                  <a:schemeClr val="accent5">
                    <a:lumMod val="75000"/>
                  </a:schemeClr>
                </a:solidFill>
                <a:latin typeface="Avenir" panose="02000503020000020003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1A835F6-FDC9-B84B-85D3-654825946FD5}"/>
                </a:ext>
              </a:extLst>
            </p:cNvPr>
            <p:cNvSpPr/>
            <p:nvPr/>
          </p:nvSpPr>
          <p:spPr>
            <a:xfrm>
              <a:off x="-9866214" y="8826449"/>
              <a:ext cx="3123918" cy="534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fr-FR" sz="1400" i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C. </a:t>
              </a:r>
              <a:r>
                <a:rPr lang="en-US" altLang="fr-FR" sz="1400" i="1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Diget</a:t>
              </a:r>
              <a:r>
                <a:rPr lang="en-US" altLang="fr-FR" sz="1400" i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 (U. York), N. de </a:t>
              </a:r>
              <a:r>
                <a:rPr lang="en-US" altLang="fr-FR" sz="1400" i="1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Séréville</a:t>
              </a:r>
              <a:r>
                <a:rPr lang="en-US" altLang="fr-FR" sz="1400" i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 (</a:t>
              </a:r>
              <a:r>
                <a:rPr lang="en-US" altLang="fr-FR" sz="1400" i="1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IJCLab</a:t>
              </a:r>
              <a:r>
                <a:rPr lang="en-US" altLang="fr-FR" sz="1400" i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), L. </a:t>
              </a:r>
              <a:r>
                <a:rPr lang="en-US" altLang="fr-FR" sz="1400" i="1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Lalanne</a:t>
              </a:r>
              <a:r>
                <a:rPr lang="en-US" altLang="fr-FR" sz="1400" i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 (CERN)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A485E0D-ADCB-D64C-A4CD-2595AB0724D0}"/>
              </a:ext>
            </a:extLst>
          </p:cNvPr>
          <p:cNvSpPr/>
          <p:nvPr/>
        </p:nvSpPr>
        <p:spPr>
          <a:xfrm rot="16200000">
            <a:off x="-491434" y="1347687"/>
            <a:ext cx="1764000" cy="3516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fr-FR" sz="1600" i="1" dirty="0">
                <a:solidFill>
                  <a:schemeClr val="bg1"/>
                </a:solidFill>
                <a:latin typeface="Avenir Book" charset="0"/>
                <a:cs typeface="Avenir Book" charset="0"/>
              </a:rPr>
              <a:t>2023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F8F674-FE14-3D48-947A-8E4B64816D5E}"/>
              </a:ext>
            </a:extLst>
          </p:cNvPr>
          <p:cNvSpPr/>
          <p:nvPr/>
        </p:nvSpPr>
        <p:spPr>
          <a:xfrm rot="16200000">
            <a:off x="-583670" y="3318499"/>
            <a:ext cx="1908950" cy="33997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fr-FR" sz="1600" i="1" dirty="0">
                <a:solidFill>
                  <a:schemeClr val="bg1"/>
                </a:solidFill>
                <a:latin typeface="Avenir Book" charset="0"/>
                <a:cs typeface="Avenir Book" charset="0"/>
              </a:rPr>
              <a:t>2024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273710-F001-D14A-A37A-80FFCCA33C23}"/>
              </a:ext>
            </a:extLst>
          </p:cNvPr>
          <p:cNvSpPr/>
          <p:nvPr/>
        </p:nvSpPr>
        <p:spPr>
          <a:xfrm rot="16200000">
            <a:off x="-679303" y="5488703"/>
            <a:ext cx="2058859" cy="3399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fr-FR" sz="1600" i="1" dirty="0">
                <a:solidFill>
                  <a:schemeClr val="bg1"/>
                </a:solidFill>
                <a:latin typeface="Avenir Book" charset="0"/>
                <a:cs typeface="Avenir Book" charset="0"/>
              </a:rPr>
              <a:t>2025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A4740B6-EF70-444A-903F-A08D36F246C6}"/>
              </a:ext>
            </a:extLst>
          </p:cNvPr>
          <p:cNvSpPr txBox="1"/>
          <p:nvPr/>
        </p:nvSpPr>
        <p:spPr>
          <a:xfrm>
            <a:off x="3517590" y="2099199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PhD : H. Jacob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16D2EA3-5DBB-A844-BE0E-523BA2201B83}"/>
              </a:ext>
            </a:extLst>
          </p:cNvPr>
          <p:cNvGrpSpPr/>
          <p:nvPr/>
        </p:nvGrpSpPr>
        <p:grpSpPr>
          <a:xfrm>
            <a:off x="603169" y="677533"/>
            <a:ext cx="1892762" cy="1728000"/>
            <a:chOff x="8285373" y="3069757"/>
            <a:chExt cx="1892762" cy="1800000"/>
          </a:xfrm>
          <a:solidFill>
            <a:schemeClr val="bg1"/>
          </a:solidFill>
        </p:grpSpPr>
        <p:sp>
          <p:nvSpPr>
            <p:cNvPr id="40" name="ZoneTexte 7">
              <a:extLst>
                <a:ext uri="{FF2B5EF4-FFF2-40B4-BE49-F238E27FC236}">
                  <a16:creationId xmlns:a16="http://schemas.microsoft.com/office/drawing/2014/main" id="{3B37C1BD-3B9A-DF43-BE24-74A7A469B8F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342103" y="3069757"/>
              <a:ext cx="1761500" cy="180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n-US" altLang="fr-FR" sz="1600" b="1">
                  <a:solidFill>
                    <a:srgbClr val="002060"/>
                  </a:solidFill>
                  <a:latin typeface="+mj-lt"/>
                </a:rPr>
                <a:t>Commissioning of the campaign</a:t>
              </a:r>
              <a:endParaRPr lang="en-US" altLang="fr-FR" sz="1600" baseline="30000">
                <a:solidFill>
                  <a:srgbClr val="002060"/>
                </a:solidFill>
                <a:latin typeface="Avenir" panose="02000503020000020003" pitchFamily="2" charset="0"/>
              </a:endParaRPr>
            </a:p>
            <a:p>
              <a:r>
                <a:rPr lang="en-US" altLang="fr-FR" sz="1600" baseline="30000">
                  <a:solidFill>
                    <a:srgbClr val="002060"/>
                  </a:solidFill>
                  <a:latin typeface="Avenir" panose="02000503020000020003" pitchFamily="2" charset="0"/>
                </a:rPr>
                <a:t>      </a:t>
              </a:r>
            </a:p>
            <a:p>
              <a:r>
                <a:rPr lang="en-US" altLang="fr-FR" sz="1600" baseline="30000">
                  <a:solidFill>
                    <a:srgbClr val="002060"/>
                  </a:solidFill>
                  <a:latin typeface="Avenir" panose="02000503020000020003" pitchFamily="2" charset="0"/>
                </a:rPr>
                <a:t>   58</a:t>
              </a:r>
              <a:r>
                <a:rPr lang="en-US" altLang="fr-FR" sz="1600">
                  <a:solidFill>
                    <a:srgbClr val="002060"/>
                  </a:solidFill>
                  <a:latin typeface="Avenir" panose="02000503020000020003" pitchFamily="2" charset="0"/>
                </a:rPr>
                <a:t>Ni (</a:t>
              </a:r>
              <a:r>
                <a:rPr lang="en-US" altLang="fr-FR" sz="1600" err="1">
                  <a:solidFill>
                    <a:srgbClr val="002060"/>
                  </a:solidFill>
                  <a:latin typeface="Avenir" panose="02000503020000020003" pitchFamily="2" charset="0"/>
                </a:rPr>
                <a:t>p,d</a:t>
              </a:r>
              <a:r>
                <a:rPr lang="en-US" altLang="fr-FR" sz="1600">
                  <a:solidFill>
                    <a:srgbClr val="002060"/>
                  </a:solidFill>
                  <a:latin typeface="Avenir" panose="02000503020000020003" pitchFamily="2" charset="0"/>
                </a:rPr>
                <a:t>) </a:t>
              </a:r>
              <a:r>
                <a:rPr lang="en-US" altLang="fr-FR" sz="1600" baseline="30000">
                  <a:solidFill>
                    <a:srgbClr val="002060"/>
                  </a:solidFill>
                  <a:latin typeface="Avenir" panose="02000503020000020003" pitchFamily="2" charset="0"/>
                </a:rPr>
                <a:t>57</a:t>
              </a:r>
              <a:r>
                <a:rPr lang="en-US" altLang="fr-FR" sz="1600">
                  <a:solidFill>
                    <a:srgbClr val="002060"/>
                  </a:solidFill>
                  <a:latin typeface="Avenir" panose="02000503020000020003" pitchFamily="2" charset="0"/>
                </a:rPr>
                <a:t>Ni</a:t>
              </a:r>
            </a:p>
            <a:p>
              <a:r>
                <a:rPr lang="en-US" altLang="fr-FR" sz="1600">
                  <a:solidFill>
                    <a:srgbClr val="002060"/>
                  </a:solidFill>
                  <a:latin typeface="Avenir" panose="02000503020000020003" pitchFamily="2" charset="0"/>
                </a:rPr>
                <a:t>     @30 MeV/u</a:t>
              </a:r>
            </a:p>
            <a:p>
              <a:pPr marL="285750" indent="-285750">
                <a:buFontTx/>
                <a:buChar char="-"/>
              </a:pPr>
              <a:endParaRPr lang="en-US" altLang="fr-FR" sz="1600">
                <a:solidFill>
                  <a:srgbClr val="0070C0"/>
                </a:solidFill>
                <a:latin typeface="Avenir" panose="02000503020000020003" pitchFamily="2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2EE6F3F-2DBE-864F-8494-72CA8194BEEE}"/>
                </a:ext>
              </a:extLst>
            </p:cNvPr>
            <p:cNvSpPr/>
            <p:nvPr/>
          </p:nvSpPr>
          <p:spPr>
            <a:xfrm>
              <a:off x="8285373" y="4416988"/>
              <a:ext cx="189276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fr-FR" sz="1400" i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M.A. V. G-A (</a:t>
              </a:r>
              <a:r>
                <a:rPr lang="en-US" altLang="fr-FR" sz="1400" i="1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IJCLab</a:t>
              </a:r>
              <a:r>
                <a:rPr lang="en-US" altLang="fr-FR" sz="1400" i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)</a:t>
              </a:r>
            </a:p>
          </p:txBody>
        </p:sp>
      </p:grpSp>
      <p:sp>
        <p:nvSpPr>
          <p:cNvPr id="42" name="ZoneTexte 7">
            <a:extLst>
              <a:ext uri="{FF2B5EF4-FFF2-40B4-BE49-F238E27FC236}">
                <a16:creationId xmlns:a16="http://schemas.microsoft.com/office/drawing/2014/main" id="{C89A3F35-5C56-B44A-A3BC-989087A31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702" y="4626016"/>
            <a:ext cx="3602258" cy="206210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fr-FR" sz="1600">
                <a:solidFill>
                  <a:schemeClr val="accent5">
                    <a:lumMod val="50000"/>
                  </a:schemeClr>
                </a:solidFill>
                <a:latin typeface="Avenir Heavy" panose="02000503020000020003" pitchFamily="2" charset="0"/>
              </a:rPr>
              <a:t>TETRANEUTRON</a:t>
            </a:r>
            <a:endParaRPr lang="en-US" altLang="fr-FR" sz="1600">
              <a:solidFill>
                <a:schemeClr val="accent5">
                  <a:lumMod val="50000"/>
                </a:schemeClr>
              </a:solidFill>
              <a:latin typeface="Avenir Black" panose="02000503020000020003" pitchFamily="2" charset="0"/>
            </a:endParaRPr>
          </a:p>
          <a:p>
            <a:pPr algn="ctr">
              <a:defRPr/>
            </a:pP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The tetra-neutron Isobaric Analog State in </a:t>
            </a:r>
            <a:r>
              <a:rPr lang="en-US" altLang="fr-FR" sz="1600" b="1" baseline="30000">
                <a:solidFill>
                  <a:schemeClr val="accent5">
                    <a:lumMod val="50000"/>
                  </a:schemeClr>
                </a:solidFill>
                <a:latin typeface="+mn-lt"/>
              </a:rPr>
              <a:t>4</a:t>
            </a: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H : The case for the </a:t>
            </a:r>
            <a:r>
              <a:rPr lang="en-US" altLang="fr-FR" sz="1600" b="1" baseline="30000">
                <a:solidFill>
                  <a:schemeClr val="accent5">
                    <a:lumMod val="50000"/>
                  </a:schemeClr>
                </a:solidFill>
                <a:latin typeface="+mn-lt"/>
              </a:rPr>
              <a:t>6</a:t>
            </a: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He(p,</a:t>
            </a:r>
            <a:r>
              <a:rPr lang="en-US" altLang="fr-FR" sz="1600" b="1" baseline="30000">
                <a:solidFill>
                  <a:schemeClr val="accent5">
                    <a:lumMod val="50000"/>
                  </a:schemeClr>
                </a:solidFill>
                <a:latin typeface="+mn-lt"/>
              </a:rPr>
              <a:t>3</a:t>
            </a: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He) reaction</a:t>
            </a:r>
          </a:p>
          <a:p>
            <a:pPr algn="ctr">
              <a:defRPr/>
            </a:pPr>
            <a:endParaRPr lang="en-US" altLang="fr-FR" sz="1600" b="1">
              <a:solidFill>
                <a:srgbClr val="0070C0"/>
              </a:solidFill>
              <a:latin typeface="+mn-lt"/>
            </a:endParaRPr>
          </a:p>
          <a:p>
            <a:endParaRPr lang="en-US" altLang="fr-FR" sz="1600" baseline="3000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r>
              <a:rPr lang="en-US" altLang="fr-FR" sz="1600" baseline="30000">
                <a:solidFill>
                  <a:srgbClr val="002060"/>
                </a:solidFill>
                <a:latin typeface="Avenir" panose="02000503020000020003" pitchFamily="2" charset="0"/>
              </a:rPr>
              <a:t>	</a:t>
            </a:r>
          </a:p>
          <a:p>
            <a:endParaRPr lang="en-US" altLang="fr-FR" sz="1600" baseline="3000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endParaRPr lang="en-US" altLang="fr-FR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14EEA08-016F-834E-8CA2-44DCE7D4CB1D}"/>
              </a:ext>
            </a:extLst>
          </p:cNvPr>
          <p:cNvSpPr/>
          <p:nvPr/>
        </p:nvSpPr>
        <p:spPr>
          <a:xfrm>
            <a:off x="4584649" y="5815925"/>
            <a:ext cx="3549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A.O. 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Macchiavelli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(ORNL), </a:t>
            </a:r>
          </a:p>
          <a:p>
            <a:pPr algn="ctr"/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M. 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Assié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(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IJCLab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)</a:t>
            </a:r>
          </a:p>
        </p:txBody>
      </p:sp>
      <p:sp>
        <p:nvSpPr>
          <p:cNvPr id="45" name="ZoneTexte 7">
            <a:extLst>
              <a:ext uri="{FF2B5EF4-FFF2-40B4-BE49-F238E27FC236}">
                <a16:creationId xmlns:a16="http://schemas.microsoft.com/office/drawing/2014/main" id="{AE096E20-BB8B-2B46-9122-5AE49407F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749" y="2547022"/>
            <a:ext cx="3420000" cy="181588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fr-FR" sz="1600">
                <a:solidFill>
                  <a:schemeClr val="accent5">
                    <a:lumMod val="50000"/>
                  </a:schemeClr>
                </a:solidFill>
                <a:latin typeface="Avenir Heavy" panose="02000503020000020003" pitchFamily="2" charset="0"/>
              </a:rPr>
              <a:t>CLUSTERING off stability</a:t>
            </a:r>
            <a:endParaRPr lang="en-US" altLang="fr-FR" sz="1600">
              <a:solidFill>
                <a:schemeClr val="accent5">
                  <a:lumMod val="50000"/>
                </a:schemeClr>
              </a:solidFill>
              <a:latin typeface="Avenir Black" panose="02000503020000020003" pitchFamily="2" charset="0"/>
            </a:endParaRPr>
          </a:p>
          <a:p>
            <a:pPr algn="ctr">
              <a:defRPr/>
            </a:pP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Cluster structure of the </a:t>
            </a:r>
            <a:r>
              <a:rPr lang="en-US" altLang="fr-FR" sz="1600" b="1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g.s.of</a:t>
            </a: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 light exotic nuclei beyond alpha-clustering</a:t>
            </a:r>
            <a:endParaRPr lang="en-US" altLang="fr-FR" sz="1600" b="1">
              <a:solidFill>
                <a:srgbClr val="0070C0"/>
              </a:solidFill>
              <a:latin typeface="+mn-lt"/>
            </a:endParaRPr>
          </a:p>
          <a:p>
            <a:endParaRPr lang="en-US" altLang="fr-FR" sz="1600">
              <a:solidFill>
                <a:srgbClr val="0070C0"/>
              </a:solidFill>
              <a:latin typeface="+mj-lt"/>
            </a:endParaRPr>
          </a:p>
          <a:p>
            <a:endParaRPr lang="en-US" altLang="fr-FR" sz="1600">
              <a:solidFill>
                <a:srgbClr val="0070C0"/>
              </a:solidFill>
              <a:latin typeface="+mj-lt"/>
            </a:endParaRPr>
          </a:p>
          <a:p>
            <a:endParaRPr lang="en-US" altLang="fr-FR" sz="1600">
              <a:solidFill>
                <a:srgbClr val="0070C0"/>
              </a:solidFill>
              <a:latin typeface="+mj-lt"/>
            </a:endParaRPr>
          </a:p>
          <a:p>
            <a:endParaRPr lang="en-US" altLang="fr-FR" sz="1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DD437EC-556B-AF4A-AFD3-41701FD17C09}"/>
              </a:ext>
            </a:extLst>
          </p:cNvPr>
          <p:cNvSpPr/>
          <p:nvPr/>
        </p:nvSpPr>
        <p:spPr>
          <a:xfrm>
            <a:off x="4872642" y="3583250"/>
            <a:ext cx="3732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V. Girard-Alcindor,</a:t>
            </a:r>
          </a:p>
          <a:p>
            <a:pPr algn="ctr"/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D. 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Beaumel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(IJCLAB)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4EABEB1-9588-8F42-B440-2A3DCE46BAB9}"/>
              </a:ext>
            </a:extLst>
          </p:cNvPr>
          <p:cNvSpPr txBox="1"/>
          <p:nvPr/>
        </p:nvSpPr>
        <p:spPr>
          <a:xfrm>
            <a:off x="5808036" y="4034704"/>
            <a:ext cx="2294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PhD : T. </a:t>
            </a:r>
            <a:r>
              <a:rPr lang="fr-FR" sz="1600" i="1" dirty="0" err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Zanatta</a:t>
            </a:r>
            <a:r>
              <a:rPr lang="fr-FR" sz="1600" i="1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 Martinez</a:t>
            </a:r>
          </a:p>
        </p:txBody>
      </p:sp>
      <p:sp>
        <p:nvSpPr>
          <p:cNvPr id="50" name="ZoneTexte 7">
            <a:extLst>
              <a:ext uri="{FF2B5EF4-FFF2-40B4-BE49-F238E27FC236}">
                <a16:creationId xmlns:a16="http://schemas.microsoft.com/office/drawing/2014/main" id="{C5805FB8-A27F-1943-80FC-19710ED3B2C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2363" y="3188367"/>
            <a:ext cx="1914150" cy="5950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fr-FR" sz="1400">
                <a:solidFill>
                  <a:schemeClr val="accent5">
                    <a:lumMod val="50000"/>
                  </a:schemeClr>
                </a:solidFill>
                <a:latin typeface="Avenir Heavy" panose="02000503020000020003" pitchFamily="2" charset="0"/>
              </a:rPr>
              <a:t>COMMISSIONING ZDD</a:t>
            </a:r>
            <a:endParaRPr lang="en-US" altLang="fr-FR" sz="1400" b="1">
              <a:solidFill>
                <a:srgbClr val="0070C0"/>
              </a:solidFill>
              <a:latin typeface="+mn-lt"/>
            </a:endParaRPr>
          </a:p>
          <a:p>
            <a:pPr algn="ctr"/>
            <a:endParaRPr lang="en-US" altLang="fr-FR" sz="1400" baseline="3000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pPr algn="ctr"/>
            <a:endParaRPr lang="en-US" altLang="fr-FR" sz="1400" baseline="30000">
              <a:solidFill>
                <a:srgbClr val="002060"/>
              </a:solidFill>
              <a:latin typeface="Avenir" panose="02000503020000020003" pitchFamily="2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3B2AC8FF-98D5-4053-6C03-8E6C36183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11" y="4611828"/>
            <a:ext cx="3420000" cy="206210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fr-FR" sz="1600">
                <a:solidFill>
                  <a:schemeClr val="accent5">
                    <a:lumMod val="50000"/>
                  </a:schemeClr>
                </a:solidFill>
                <a:latin typeface="Avenir Heavy" panose="02000503020000020003" pitchFamily="2" charset="0"/>
              </a:rPr>
              <a:t>SHELL MODEL</a:t>
            </a:r>
            <a:endParaRPr lang="en-US" altLang="fr-FR" sz="1600">
              <a:solidFill>
                <a:schemeClr val="accent5">
                  <a:lumMod val="50000"/>
                </a:schemeClr>
              </a:solidFill>
              <a:latin typeface="Avenir Black" panose="02000503020000020003" pitchFamily="2" charset="0"/>
            </a:endParaRPr>
          </a:p>
          <a:p>
            <a:pPr algn="ctr">
              <a:defRPr/>
            </a:pP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Evolution of the neutron 1d</a:t>
            </a:r>
            <a:r>
              <a:rPr lang="en-US" altLang="fr-FR" sz="1600" b="1" baseline="-25000">
                <a:solidFill>
                  <a:schemeClr val="accent5">
                    <a:lumMod val="50000"/>
                  </a:schemeClr>
                </a:solidFill>
                <a:latin typeface="+mn-lt"/>
              </a:rPr>
              <a:t>3/2</a:t>
            </a: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-1d</a:t>
            </a:r>
            <a:r>
              <a:rPr lang="en-US" altLang="fr-FR" sz="1600" b="1" baseline="-25000">
                <a:solidFill>
                  <a:schemeClr val="accent5">
                    <a:lumMod val="50000"/>
                  </a:schemeClr>
                </a:solidFill>
                <a:latin typeface="+mn-lt"/>
              </a:rPr>
              <a:t>5/2</a:t>
            </a: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 spin-orbit splitting at N = 19 and Fermi surface in </a:t>
            </a:r>
            <a:r>
              <a:rPr lang="en-US" altLang="fr-FR" sz="1600" b="1" baseline="30000">
                <a:solidFill>
                  <a:schemeClr val="accent5">
                    <a:lumMod val="50000"/>
                  </a:schemeClr>
                </a:solidFill>
                <a:latin typeface="+mn-lt"/>
              </a:rPr>
              <a:t>34</a:t>
            </a:r>
            <a:r>
              <a:rPr lang="en-US" altLang="fr-FR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Si</a:t>
            </a:r>
          </a:p>
          <a:p>
            <a:pPr algn="ctr"/>
            <a:endParaRPr lang="en-US" altLang="fr-FR" sz="1600" b="1" i="1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n-US" altLang="fr-FR" sz="1600" i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F. Galtarossa (INFN-LNL) </a:t>
            </a:r>
          </a:p>
          <a:p>
            <a:pPr algn="ctr"/>
            <a:r>
              <a:rPr lang="en-US" altLang="fr-FR" sz="1600" i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O. </a:t>
            </a:r>
            <a:r>
              <a:rPr lang="en-US" altLang="fr-FR" sz="1600" i="1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Sorlin</a:t>
            </a:r>
            <a:r>
              <a:rPr lang="en-US" altLang="fr-FR" sz="1600" i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(GANIL)</a:t>
            </a:r>
          </a:p>
          <a:p>
            <a:pPr algn="ctr"/>
            <a:r>
              <a:rPr lang="fr-FR" sz="1600" i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PhD : R. </a:t>
            </a:r>
            <a:r>
              <a:rPr lang="fr-FR" sz="1600" i="1" err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Nicol</a:t>
            </a:r>
            <a:r>
              <a:rPr lang="fr-FR" sz="1600" i="1" err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venir Heavy"/>
              </a:rPr>
              <a:t>ás</a:t>
            </a:r>
            <a:r>
              <a:rPr lang="fr-FR" sz="1600" i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venir Heavy"/>
              </a:rPr>
              <a:t> </a:t>
            </a:r>
            <a:r>
              <a:rPr lang="fr-FR" sz="1600" i="1" err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venir Heavy"/>
              </a:rPr>
              <a:t>del</a:t>
            </a:r>
            <a:r>
              <a:rPr lang="fr-FR" sz="1600" i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venir Heavy"/>
              </a:rPr>
              <a:t> </a:t>
            </a:r>
            <a:r>
              <a:rPr lang="fr-FR" sz="1600" i="1" err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venir Heavy"/>
              </a:rPr>
              <a:t>Álamo</a:t>
            </a:r>
            <a:endParaRPr lang="en-US" altLang="fr-FR" sz="1600" baseline="30000">
              <a:solidFill>
                <a:srgbClr val="002060"/>
              </a:solidFill>
              <a:latin typeface="Avenir" panose="02000503020000020003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B371B7-5145-D6DB-4E7E-445252225B42}"/>
              </a:ext>
            </a:extLst>
          </p:cNvPr>
          <p:cNvSpPr txBox="1"/>
          <p:nvPr/>
        </p:nvSpPr>
        <p:spPr>
          <a:xfrm>
            <a:off x="9241407" y="3103799"/>
            <a:ext cx="2507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it-IT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2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invited</a:t>
            </a:r>
            <a:r>
              <a:rPr lang="it-IT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join!</a:t>
            </a:r>
          </a:p>
        </p:txBody>
      </p:sp>
    </p:spTree>
    <p:extLst>
      <p:ext uri="{BB962C8B-B14F-4D97-AF65-F5344CB8AC3E}">
        <p14:creationId xmlns:p14="http://schemas.microsoft.com/office/powerpoint/2010/main" val="200511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C61F078-3880-6025-F5C2-AB08F300EA75}"/>
              </a:ext>
            </a:extLst>
          </p:cNvPr>
          <p:cNvSpPr txBox="1">
            <a:spLocks/>
          </p:cNvSpPr>
          <p:nvPr/>
        </p:nvSpPr>
        <p:spPr>
          <a:xfrm>
            <a:off x="462071" y="231458"/>
            <a:ext cx="10703943" cy="910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GAMMA group)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1910BA-6941-E411-2E7B-6E5EC5318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9298"/>
            <a:ext cx="10515600" cy="2820804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Daniele Mengoni (UNIPD) -&gt; </a:t>
            </a:r>
            <a:r>
              <a:rPr lang="it-IT" dirty="0">
                <a:solidFill>
                  <a:srgbClr val="FF0000"/>
                </a:solidFill>
              </a:rPr>
              <a:t>co-</a:t>
            </a:r>
            <a:r>
              <a:rPr lang="it-IT" dirty="0" err="1">
                <a:solidFill>
                  <a:srgbClr val="FF0000"/>
                </a:solidFill>
              </a:rPr>
              <a:t>Spokesperson</a:t>
            </a:r>
            <a:r>
              <a:rPr lang="it-IT" dirty="0">
                <a:solidFill>
                  <a:srgbClr val="FF0000"/>
                </a:solidFill>
              </a:rPr>
              <a:t> of the project</a:t>
            </a:r>
          </a:p>
          <a:p>
            <a:r>
              <a:rPr lang="it-IT" dirty="0"/>
              <a:t>Simone Bottoni (UNIMI) -&gt; </a:t>
            </a:r>
            <a:r>
              <a:rPr lang="it-IT" dirty="0" err="1">
                <a:solidFill>
                  <a:srgbClr val="FF0000"/>
                </a:solidFill>
              </a:rPr>
              <a:t>chair</a:t>
            </a:r>
            <a:r>
              <a:rPr lang="it-IT" dirty="0">
                <a:solidFill>
                  <a:srgbClr val="FF0000"/>
                </a:solidFill>
              </a:rPr>
              <a:t> of the WG «</a:t>
            </a:r>
            <a:r>
              <a:rPr lang="it-IT" dirty="0" err="1">
                <a:solidFill>
                  <a:srgbClr val="FF0000"/>
                </a:solidFill>
              </a:rPr>
              <a:t>Physics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Simulations</a:t>
            </a:r>
            <a:r>
              <a:rPr lang="it-IT" dirty="0">
                <a:solidFill>
                  <a:srgbClr val="FF0000"/>
                </a:solidFill>
              </a:rPr>
              <a:t>»</a:t>
            </a:r>
          </a:p>
          <a:p>
            <a:r>
              <a:rPr lang="it-IT" dirty="0"/>
              <a:t>Andrea Gottardo (INFN LNL) -&gt; </a:t>
            </a:r>
            <a:r>
              <a:rPr lang="it-IT" dirty="0" err="1">
                <a:solidFill>
                  <a:srgbClr val="FF0000"/>
                </a:solidFill>
              </a:rPr>
              <a:t>chair</a:t>
            </a:r>
            <a:r>
              <a:rPr lang="it-IT" dirty="0">
                <a:solidFill>
                  <a:srgbClr val="FF0000"/>
                </a:solidFill>
              </a:rPr>
              <a:t> of the WG «Special Targets»</a:t>
            </a:r>
          </a:p>
          <a:p>
            <a:r>
              <a:rPr lang="it-IT" dirty="0"/>
              <a:t>Franco Galtarossa (INFN PD) -&gt; </a:t>
            </a:r>
            <a:r>
              <a:rPr lang="it-IT" dirty="0" err="1">
                <a:solidFill>
                  <a:srgbClr val="FF0000"/>
                </a:solidFill>
              </a:rPr>
              <a:t>chair</a:t>
            </a:r>
            <a:r>
              <a:rPr lang="it-IT" dirty="0">
                <a:solidFill>
                  <a:srgbClr val="FF0000"/>
                </a:solidFill>
              </a:rPr>
              <a:t> of the WG «Detectors»</a:t>
            </a:r>
          </a:p>
          <a:p>
            <a:r>
              <a:rPr lang="it-IT" dirty="0"/>
              <a:t>Stefano Capra (UNIMI) -&gt; </a:t>
            </a:r>
            <a:r>
              <a:rPr lang="it-IT" dirty="0">
                <a:solidFill>
                  <a:srgbClr val="FF0000"/>
                </a:solidFill>
              </a:rPr>
              <a:t>co-</a:t>
            </a:r>
            <a:r>
              <a:rPr lang="it-IT" dirty="0" err="1">
                <a:solidFill>
                  <a:srgbClr val="FF0000"/>
                </a:solidFill>
              </a:rPr>
              <a:t>chair</a:t>
            </a:r>
            <a:r>
              <a:rPr lang="it-IT" dirty="0">
                <a:solidFill>
                  <a:srgbClr val="FF0000"/>
                </a:solidFill>
              </a:rPr>
              <a:t> of the WG «Front-end Electronics»</a:t>
            </a:r>
          </a:p>
          <a:p>
            <a:r>
              <a:rPr lang="it-IT" dirty="0"/>
              <a:t>Silvia Leoni (UNIMI) -&gt; </a:t>
            </a:r>
            <a:r>
              <a:rPr lang="it-IT" dirty="0" err="1">
                <a:solidFill>
                  <a:srgbClr val="FF0000"/>
                </a:solidFill>
              </a:rPr>
              <a:t>chair</a:t>
            </a:r>
            <a:r>
              <a:rPr lang="it-IT" dirty="0">
                <a:solidFill>
                  <a:srgbClr val="FF0000"/>
                </a:solidFill>
              </a:rPr>
              <a:t> of the Steering Committee</a:t>
            </a:r>
          </a:p>
          <a:p>
            <a:r>
              <a:rPr lang="it-IT" dirty="0"/>
              <a:t>Alberto </a:t>
            </a:r>
            <a:r>
              <a:rPr lang="it-IT" dirty="0" err="1"/>
              <a:t>Pullia</a:t>
            </a:r>
            <a:r>
              <a:rPr lang="it-IT" dirty="0"/>
              <a:t> (UNIMI) -&gt; </a:t>
            </a:r>
            <a:r>
              <a:rPr lang="it-IT" dirty="0" err="1">
                <a:solidFill>
                  <a:srgbClr val="FF0000"/>
                </a:solidFill>
              </a:rPr>
              <a:t>member</a:t>
            </a:r>
            <a:r>
              <a:rPr lang="it-IT" dirty="0">
                <a:solidFill>
                  <a:srgbClr val="FF0000"/>
                </a:solidFill>
              </a:rPr>
              <a:t> of the Steering Committee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F2B497-2703-105D-8B13-373CFE0F29B9}"/>
              </a:ext>
            </a:extLst>
          </p:cNvPr>
          <p:cNvSpPr txBox="1"/>
          <p:nvPr/>
        </p:nvSpPr>
        <p:spPr>
          <a:xfrm>
            <a:off x="1392865" y="5082363"/>
            <a:ext cx="9654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Strong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involvement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of the PD-LNL-MI 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sections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(and recently also FI)</a:t>
            </a:r>
          </a:p>
        </p:txBody>
      </p:sp>
    </p:spTree>
    <p:extLst>
      <p:ext uri="{BB962C8B-B14F-4D97-AF65-F5344CB8AC3E}">
        <p14:creationId xmlns:p14="http://schemas.microsoft.com/office/powerpoint/2010/main" val="115825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chizzo, disegno&#10;&#10;Descrizione generata automaticamente">
            <a:extLst>
              <a:ext uri="{FF2B5EF4-FFF2-40B4-BE49-F238E27FC236}">
                <a16:creationId xmlns:a16="http://schemas.microsoft.com/office/drawing/2014/main" id="{BCDBF56D-ED93-1437-D639-FCF7FA16A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4776" y="983811"/>
            <a:ext cx="3936655" cy="346946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C5FFFC0-8617-5E2E-86F6-C31B94BD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378" y="4077439"/>
            <a:ext cx="1954620" cy="2690333"/>
          </a:xfrm>
          <a:prstGeom prst="rect">
            <a:avLst/>
          </a:prstGeom>
        </p:spPr>
      </p:pic>
      <p:pic>
        <p:nvPicPr>
          <p:cNvPr id="8" name="Immagine 7" descr="Immagine che contiene cerchio, trasporto, schermata, ruota&#10;&#10;Descrizione generata automaticamente">
            <a:extLst>
              <a:ext uri="{FF2B5EF4-FFF2-40B4-BE49-F238E27FC236}">
                <a16:creationId xmlns:a16="http://schemas.microsoft.com/office/drawing/2014/main" id="{8E2BDEB6-515B-E506-40E4-77BF15916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30" y="1725934"/>
            <a:ext cx="3017874" cy="1740362"/>
          </a:xfrm>
          <a:prstGeom prst="rect">
            <a:avLst/>
          </a:prstGeom>
        </p:spPr>
      </p:pic>
      <p:pic>
        <p:nvPicPr>
          <p:cNvPr id="9" name="Immagine 8" descr="Immagine che contiene Rettangolo&#10;&#10;Descrizione generata automaticamente">
            <a:extLst>
              <a:ext uri="{FF2B5EF4-FFF2-40B4-BE49-F238E27FC236}">
                <a16:creationId xmlns:a16="http://schemas.microsoft.com/office/drawing/2014/main" id="{C97C9919-6C0C-BC05-8F11-1DED80400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354" y="825555"/>
            <a:ext cx="2743200" cy="2371541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346AEBBA-EF48-EA2B-0426-9B7A969245A4}"/>
              </a:ext>
            </a:extLst>
          </p:cNvPr>
          <p:cNvSpPr/>
          <p:nvPr/>
        </p:nvSpPr>
        <p:spPr>
          <a:xfrm>
            <a:off x="5663688" y="2071894"/>
            <a:ext cx="939209" cy="9746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C2D85BB3-9B2E-D169-5F32-67FC02F8D551}"/>
              </a:ext>
            </a:extLst>
          </p:cNvPr>
          <p:cNvCxnSpPr/>
          <p:nvPr/>
        </p:nvCxnSpPr>
        <p:spPr>
          <a:xfrm flipH="1">
            <a:off x="5994991" y="552893"/>
            <a:ext cx="3728482" cy="152577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BA07901-70A0-8AA7-7ED3-4B5C8074E6D3}"/>
              </a:ext>
            </a:extLst>
          </p:cNvPr>
          <p:cNvCxnSpPr>
            <a:cxnSpLocks/>
          </p:cNvCxnSpPr>
          <p:nvPr/>
        </p:nvCxnSpPr>
        <p:spPr>
          <a:xfrm flipH="1" flipV="1">
            <a:off x="6083595" y="3062177"/>
            <a:ext cx="3852528" cy="326064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id="{BE7D5703-DF95-7CD4-5F35-13E414C42CF2}"/>
              </a:ext>
            </a:extLst>
          </p:cNvPr>
          <p:cNvSpPr/>
          <p:nvPr/>
        </p:nvSpPr>
        <p:spPr>
          <a:xfrm>
            <a:off x="8702827" y="512451"/>
            <a:ext cx="2799906" cy="28885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1C8BED9-7EC8-B6AC-8A35-262EE49A0DF1}"/>
              </a:ext>
            </a:extLst>
          </p:cNvPr>
          <p:cNvSpPr txBox="1"/>
          <p:nvPr/>
        </p:nvSpPr>
        <p:spPr>
          <a:xfrm>
            <a:off x="9072852" y="3490494"/>
            <a:ext cx="274409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1</a:t>
            </a:r>
            <a:r>
              <a:rPr lang="it-IT" baseline="300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st</a:t>
            </a:r>
            <a:r>
              <a:rPr lang="it-IT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layer</a:t>
            </a:r>
            <a:r>
              <a:rPr lang="it-IT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it-IT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TTT11</a:t>
            </a:r>
            <a:r>
              <a:rPr lang="it-IT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, 500 µm, </a:t>
            </a:r>
            <a:r>
              <a:rPr lang="it-IT" dirty="0" err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nTD</a:t>
            </a:r>
            <a:r>
              <a:rPr lang="it-IT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, 128x128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2</a:t>
            </a:r>
            <a:r>
              <a:rPr lang="it-IT" baseline="30000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nd</a:t>
            </a:r>
            <a:r>
              <a:rPr lang="it-IT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layer</a:t>
            </a:r>
            <a:r>
              <a:rPr lang="it-IT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: </a:t>
            </a:r>
            <a:r>
              <a:rPr lang="it-IT" b="1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TTT16</a:t>
            </a:r>
            <a:r>
              <a:rPr lang="it-IT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, 1500 µm, FZ, 16x16</a:t>
            </a:r>
            <a:endParaRPr lang="it-IT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1B21569E-F3BF-FA4C-A166-BD1382E6B831}"/>
              </a:ext>
            </a:extLst>
          </p:cNvPr>
          <p:cNvSpPr/>
          <p:nvPr/>
        </p:nvSpPr>
        <p:spPr>
          <a:xfrm>
            <a:off x="6354804" y="3888289"/>
            <a:ext cx="2259418" cy="294167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3069C68F-6C05-1ABB-59CF-E68BAE1AB4FC}"/>
              </a:ext>
            </a:extLst>
          </p:cNvPr>
          <p:cNvCxnSpPr>
            <a:cxnSpLocks/>
          </p:cNvCxnSpPr>
          <p:nvPr/>
        </p:nvCxnSpPr>
        <p:spPr>
          <a:xfrm>
            <a:off x="5523612" y="2165498"/>
            <a:ext cx="2473844" cy="1871332"/>
          </a:xfrm>
          <a:prstGeom prst="straightConnector1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e 17">
            <a:extLst>
              <a:ext uri="{FF2B5EF4-FFF2-40B4-BE49-F238E27FC236}">
                <a16:creationId xmlns:a16="http://schemas.microsoft.com/office/drawing/2014/main" id="{4A105CF2-9928-F644-15F9-47CD589C8F85}"/>
              </a:ext>
            </a:extLst>
          </p:cNvPr>
          <p:cNvSpPr/>
          <p:nvPr/>
        </p:nvSpPr>
        <p:spPr>
          <a:xfrm>
            <a:off x="4077664" y="2355427"/>
            <a:ext cx="779721" cy="1045534"/>
          </a:xfrm>
          <a:prstGeom prst="ellipse">
            <a:avLst/>
          </a:prstGeom>
          <a:noFill/>
          <a:ln w="28575">
            <a:solidFill>
              <a:srgbClr val="087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730442B5-C297-B191-D1EA-6B7DA9175FE2}"/>
              </a:ext>
            </a:extLst>
          </p:cNvPr>
          <p:cNvCxnSpPr>
            <a:cxnSpLocks/>
          </p:cNvCxnSpPr>
          <p:nvPr/>
        </p:nvCxnSpPr>
        <p:spPr>
          <a:xfrm>
            <a:off x="4743889" y="2714844"/>
            <a:ext cx="1809307" cy="3492798"/>
          </a:xfrm>
          <a:prstGeom prst="straightConnector1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A15FE16-4749-FD71-898A-22DC96182A22}"/>
              </a:ext>
            </a:extLst>
          </p:cNvPr>
          <p:cNvSpPr txBox="1"/>
          <p:nvPr/>
        </p:nvSpPr>
        <p:spPr>
          <a:xfrm>
            <a:off x="3384433" y="5422076"/>
            <a:ext cx="2744098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1</a:t>
            </a:r>
            <a:r>
              <a:rPr lang="it-IT" baseline="30000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st</a:t>
            </a:r>
            <a:r>
              <a:rPr lang="it-IT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err="1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layer</a:t>
            </a:r>
            <a:r>
              <a:rPr lang="it-IT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it-IT" b="1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FFF2</a:t>
            </a:r>
            <a:r>
              <a:rPr lang="it-IT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, 500 µm, </a:t>
            </a:r>
            <a:r>
              <a:rPr lang="it-IT" err="1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nTD</a:t>
            </a:r>
            <a:r>
              <a:rPr lang="it-IT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, 128x128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00B050"/>
                </a:solidFill>
                <a:latin typeface="Calibri"/>
                <a:ea typeface="+mn-lt"/>
                <a:cs typeface="+mn-lt"/>
              </a:rPr>
              <a:t>2</a:t>
            </a:r>
            <a:r>
              <a:rPr lang="it-IT" baseline="30000" dirty="0">
                <a:solidFill>
                  <a:srgbClr val="00B050"/>
                </a:solidFill>
                <a:latin typeface="Calibri"/>
                <a:ea typeface="+mn-lt"/>
                <a:cs typeface="+mn-lt"/>
              </a:rPr>
              <a:t>nd</a:t>
            </a:r>
            <a:r>
              <a:rPr lang="it-IT" dirty="0">
                <a:solidFill>
                  <a:srgbClr val="00B05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it-IT" err="1">
                <a:solidFill>
                  <a:srgbClr val="00B050"/>
                </a:solidFill>
                <a:latin typeface="Calibri"/>
                <a:ea typeface="+mn-lt"/>
                <a:cs typeface="+mn-lt"/>
              </a:rPr>
              <a:t>layer</a:t>
            </a:r>
            <a:r>
              <a:rPr lang="it-IT" dirty="0">
                <a:solidFill>
                  <a:srgbClr val="00B050"/>
                </a:solidFill>
                <a:latin typeface="Calibri"/>
                <a:ea typeface="+mn-lt"/>
                <a:cs typeface="+mn-lt"/>
              </a:rPr>
              <a:t>: </a:t>
            </a:r>
            <a:r>
              <a:rPr lang="it-IT" b="1" dirty="0">
                <a:solidFill>
                  <a:srgbClr val="00B050"/>
                </a:solidFill>
                <a:latin typeface="Calibri"/>
                <a:ea typeface="+mn-lt"/>
                <a:cs typeface="+mn-lt"/>
              </a:rPr>
              <a:t>MMM4</a:t>
            </a:r>
            <a:r>
              <a:rPr lang="it-IT" dirty="0">
                <a:solidFill>
                  <a:srgbClr val="00B050"/>
                </a:solidFill>
                <a:latin typeface="Calibri"/>
                <a:ea typeface="+mn-lt"/>
                <a:cs typeface="+mn-lt"/>
              </a:rPr>
              <a:t>, 1500 µm, FZ, 16x16</a:t>
            </a:r>
            <a:endParaRPr lang="it-IT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88B2E5A0-5032-BEC1-D63F-F7E21D11E160}"/>
              </a:ext>
            </a:extLst>
          </p:cNvPr>
          <p:cNvSpPr/>
          <p:nvPr/>
        </p:nvSpPr>
        <p:spPr>
          <a:xfrm>
            <a:off x="4742199" y="2071892"/>
            <a:ext cx="1018953" cy="97465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F4D5007D-966F-6FA3-8F27-51E72B5A9369}"/>
              </a:ext>
            </a:extLst>
          </p:cNvPr>
          <p:cNvSpPr/>
          <p:nvPr/>
        </p:nvSpPr>
        <p:spPr>
          <a:xfrm>
            <a:off x="196780" y="1682031"/>
            <a:ext cx="3198627" cy="1904998"/>
          </a:xfrm>
          <a:prstGeom prst="ellipse">
            <a:avLst/>
          </a:prstGeom>
          <a:noFill/>
          <a:ln w="28575">
            <a:solidFill>
              <a:srgbClr val="087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E1CC53AB-BF45-FD8C-D690-C03CB3FA4778}"/>
              </a:ext>
            </a:extLst>
          </p:cNvPr>
          <p:cNvCxnSpPr>
            <a:cxnSpLocks/>
          </p:cNvCxnSpPr>
          <p:nvPr/>
        </p:nvCxnSpPr>
        <p:spPr>
          <a:xfrm flipH="1">
            <a:off x="1803988" y="3388241"/>
            <a:ext cx="2744971" cy="205564"/>
          </a:xfrm>
          <a:prstGeom prst="straightConnector1">
            <a:avLst/>
          </a:prstGeom>
          <a:ln w="28575">
            <a:solidFill>
              <a:srgbClr val="087F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D0CADF68-532A-FD6D-4A9E-304D69673D98}"/>
              </a:ext>
            </a:extLst>
          </p:cNvPr>
          <p:cNvCxnSpPr>
            <a:cxnSpLocks/>
          </p:cNvCxnSpPr>
          <p:nvPr/>
        </p:nvCxnSpPr>
        <p:spPr>
          <a:xfrm flipH="1" flipV="1">
            <a:off x="2424220" y="1750827"/>
            <a:ext cx="2151320" cy="609602"/>
          </a:xfrm>
          <a:prstGeom prst="straightConnector1">
            <a:avLst/>
          </a:prstGeom>
          <a:ln w="28575">
            <a:solidFill>
              <a:srgbClr val="087F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0B3790A-9496-FE39-FE2D-A19BE619706A}"/>
              </a:ext>
            </a:extLst>
          </p:cNvPr>
          <p:cNvSpPr txBox="1"/>
          <p:nvPr/>
        </p:nvSpPr>
        <p:spPr>
          <a:xfrm>
            <a:off x="487062" y="3729727"/>
            <a:ext cx="2744098" cy="1200329"/>
          </a:xfrm>
          <a:prstGeom prst="rect">
            <a:avLst/>
          </a:prstGeom>
          <a:noFill/>
          <a:ln>
            <a:solidFill>
              <a:srgbClr val="087FA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1</a:t>
            </a:r>
            <a:r>
              <a:rPr lang="it-IT" baseline="30000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st</a:t>
            </a:r>
            <a:r>
              <a:rPr lang="it-IT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err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layer</a:t>
            </a:r>
            <a:r>
              <a:rPr lang="it-IT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: 500 µm, </a:t>
            </a:r>
            <a:r>
              <a:rPr lang="it-IT" err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nTD</a:t>
            </a:r>
            <a:r>
              <a:rPr lang="it-IT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, 64 rings x 16 </a:t>
            </a:r>
            <a:r>
              <a:rPr lang="it-IT" err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sectors</a:t>
            </a:r>
            <a:endParaRPr lang="it-IT">
              <a:solidFill>
                <a:srgbClr val="0070C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2</a:t>
            </a:r>
            <a:r>
              <a:rPr lang="it-IT" baseline="30000" dirty="0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nd</a:t>
            </a:r>
            <a:r>
              <a:rPr lang="it-IT" dirty="0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it-IT" err="1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layer</a:t>
            </a:r>
            <a:r>
              <a:rPr lang="it-IT" dirty="0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: 1500 µm, FZ, 16 rings x 16 </a:t>
            </a:r>
            <a:r>
              <a:rPr lang="it-IT" err="1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sectors</a:t>
            </a:r>
            <a:endParaRPr lang="it-IT" err="1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7C61F078-3880-6025-F5C2-AB08F300EA75}"/>
              </a:ext>
            </a:extLst>
          </p:cNvPr>
          <p:cNvSpPr txBox="1">
            <a:spLocks/>
          </p:cNvSpPr>
          <p:nvPr/>
        </p:nvSpPr>
        <p:spPr>
          <a:xfrm>
            <a:off x="408909" y="103868"/>
            <a:ext cx="10703943" cy="910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GRIT detectors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53C5F7D-97DA-33D9-5AFE-0EC1D5ED49AE}"/>
              </a:ext>
            </a:extLst>
          </p:cNvPr>
          <p:cNvSpPr txBox="1"/>
          <p:nvPr/>
        </p:nvSpPr>
        <p:spPr>
          <a:xfrm>
            <a:off x="9162305" y="5359125"/>
            <a:ext cx="2744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Total of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7000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56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magine 170"/>
          <p:cNvPicPr/>
          <p:nvPr/>
        </p:nvPicPr>
        <p:blipFill>
          <a:blip r:embed="rId2"/>
          <a:srcRect b="18750"/>
          <a:stretch/>
        </p:blipFill>
        <p:spPr>
          <a:xfrm>
            <a:off x="1225296" y="920368"/>
            <a:ext cx="3155166" cy="5714629"/>
          </a:xfrm>
          <a:prstGeom prst="rect">
            <a:avLst/>
          </a:prstGeom>
          <a:ln w="0">
            <a:noFill/>
          </a:ln>
        </p:spPr>
      </p:pic>
      <p:pic>
        <p:nvPicPr>
          <p:cNvPr id="158" name="Square GRIT with PCB.jpg" descr="Square GRIT with PCB.jpg"/>
          <p:cNvPicPr/>
          <p:nvPr/>
        </p:nvPicPr>
        <p:blipFill>
          <a:blip r:embed="rId3"/>
          <a:stretch/>
        </p:blipFill>
        <p:spPr>
          <a:xfrm>
            <a:off x="5651401" y="929199"/>
            <a:ext cx="2960842" cy="3083822"/>
          </a:xfrm>
          <a:prstGeom prst="rect">
            <a:avLst/>
          </a:prstGeom>
          <a:ln w="1270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22295F9-6070-8DCF-59C0-7702E3F6EF9E}"/>
              </a:ext>
            </a:extLst>
          </p:cNvPr>
          <p:cNvSpPr txBox="1">
            <a:spLocks/>
          </p:cNvSpPr>
          <p:nvPr/>
        </p:nvSpPr>
        <p:spPr>
          <a:xfrm>
            <a:off x="408909" y="-32520"/>
            <a:ext cx="10703943" cy="910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GRIT detector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LNL</a:t>
            </a:r>
          </a:p>
        </p:txBody>
      </p:sp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1225296" y="929199"/>
            <a:ext cx="3155166" cy="393534"/>
          </a:xfrm>
          <a:prstGeom prst="rect">
            <a:avLst/>
          </a:prstGeom>
          <a:solidFill>
            <a:srgbClr val="FFC000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250" spc="-1" dirty="0">
                <a:solidFill>
                  <a:srgbClr val="000000"/>
                </a:solidFill>
                <a:latin typeface="Helvetica Neue"/>
              </a:rPr>
              <a:t>256-channel test bench</a:t>
            </a:r>
            <a:endParaRPr lang="en-US" sz="2250" spc="-1" dirty="0">
              <a:latin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2383B0-9001-C423-B801-2E5333702C90}"/>
              </a:ext>
            </a:extLst>
          </p:cNvPr>
          <p:cNvSpPr txBox="1"/>
          <p:nvPr/>
        </p:nvSpPr>
        <p:spPr>
          <a:xfrm>
            <a:off x="9144000" y="1664489"/>
            <a:ext cx="2862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José </a:t>
            </a:r>
            <a:r>
              <a:rPr lang="it-IT" dirty="0" err="1"/>
              <a:t>Dueñas</a:t>
            </a:r>
            <a:endParaRPr lang="it-IT" dirty="0"/>
          </a:p>
          <a:p>
            <a:r>
              <a:rPr lang="it-IT" dirty="0"/>
              <a:t>Alex Cobo</a:t>
            </a:r>
          </a:p>
          <a:p>
            <a:r>
              <a:rPr lang="it-IT" dirty="0"/>
              <a:t>Daniele Mengoni</a:t>
            </a:r>
          </a:p>
          <a:p>
            <a:r>
              <a:rPr lang="it-IT" dirty="0"/>
              <a:t>Alain </a:t>
            </a:r>
            <a:r>
              <a:rPr lang="it-IT" dirty="0" err="1"/>
              <a:t>Goasduff</a:t>
            </a:r>
            <a:endParaRPr lang="it-IT" dirty="0"/>
          </a:p>
          <a:p>
            <a:r>
              <a:rPr lang="it-IT" dirty="0"/>
              <a:t>Franco Galtarossa</a:t>
            </a:r>
            <a:endParaRPr lang="en-GB" dirty="0"/>
          </a:p>
        </p:txBody>
      </p:sp>
      <p:pic>
        <p:nvPicPr>
          <p:cNvPr id="4" name="Image 11">
            <a:extLst>
              <a:ext uri="{FF2B5EF4-FFF2-40B4-BE49-F238E27FC236}">
                <a16:creationId xmlns:a16="http://schemas.microsoft.com/office/drawing/2014/main" id="{DA8A9660-B8E9-E330-E05C-A1FDE2F01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914" y="4282845"/>
            <a:ext cx="3324142" cy="235612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E2E19E9-F17F-CDB5-3C65-0DC7C6A43376}"/>
              </a:ext>
            </a:extLst>
          </p:cNvPr>
          <p:cNvSpPr txBox="1"/>
          <p:nvPr/>
        </p:nvSpPr>
        <p:spPr>
          <a:xfrm>
            <a:off x="8522790" y="4453237"/>
            <a:ext cx="33241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7030A0"/>
                </a:solidFill>
              </a:rPr>
              <a:t>Validation</a:t>
            </a:r>
            <a:r>
              <a:rPr lang="it-IT" dirty="0">
                <a:solidFill>
                  <a:srgbClr val="7030A0"/>
                </a:solidFill>
              </a:rPr>
              <a:t> of the detectors</a:t>
            </a:r>
          </a:p>
          <a:p>
            <a:endParaRPr lang="it-IT" dirty="0"/>
          </a:p>
          <a:p>
            <a:r>
              <a:rPr lang="it-IT" dirty="0"/>
              <a:t>I-V curve</a:t>
            </a:r>
          </a:p>
          <a:p>
            <a:r>
              <a:rPr lang="it-IT" dirty="0"/>
              <a:t>Energy </a:t>
            </a:r>
            <a:r>
              <a:rPr lang="it-IT" dirty="0" err="1"/>
              <a:t>resolution</a:t>
            </a:r>
            <a:endParaRPr lang="it-IT" dirty="0"/>
          </a:p>
          <a:p>
            <a:r>
              <a:rPr lang="it-IT" dirty="0" err="1"/>
              <a:t>Interstrip</a:t>
            </a:r>
            <a:r>
              <a:rPr lang="it-IT" dirty="0"/>
              <a:t> events</a:t>
            </a:r>
          </a:p>
          <a:p>
            <a:r>
              <a:rPr lang="it-IT" dirty="0" err="1"/>
              <a:t>Charge</a:t>
            </a:r>
            <a:r>
              <a:rPr lang="it-IT" dirty="0"/>
              <a:t> </a:t>
            </a:r>
            <a:r>
              <a:rPr lang="it-IT" dirty="0" err="1"/>
              <a:t>collection</a:t>
            </a:r>
            <a:r>
              <a:rPr lang="it-IT" dirty="0"/>
              <a:t> </a:t>
            </a:r>
            <a:r>
              <a:rPr lang="it-IT" dirty="0" err="1"/>
              <a:t>efficiency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691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Immagine 667"/>
          <p:cNvPicPr/>
          <p:nvPr/>
        </p:nvPicPr>
        <p:blipFill>
          <a:blip r:embed="rId2"/>
          <a:stretch/>
        </p:blipFill>
        <p:spPr>
          <a:xfrm>
            <a:off x="36000" y="257760"/>
            <a:ext cx="12191040" cy="6605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718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0"/>
    </mc:Choice>
    <mc:Fallback xmlns="">
      <p:transition spd="slow" advTm="3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435B109D-4FAF-BED0-B9F0-809DC238C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19" y="910759"/>
            <a:ext cx="9949108" cy="536548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F83E2C-83E8-DC2E-E91B-AE27055209D3}"/>
              </a:ext>
            </a:extLst>
          </p:cNvPr>
          <p:cNvSpPr txBox="1"/>
          <p:nvPr/>
        </p:nvSpPr>
        <p:spPr>
          <a:xfrm>
            <a:off x="2655943" y="6386416"/>
            <a:ext cx="8284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Taken</a:t>
            </a:r>
            <a:r>
              <a:rPr lang="it-IT" dirty="0"/>
              <a:t> from S. </a:t>
            </a:r>
            <a:r>
              <a:rPr lang="it-IT" dirty="0" err="1"/>
              <a:t>Bottoni’s</a:t>
            </a:r>
            <a:r>
              <a:rPr lang="it-IT" dirty="0"/>
              <a:t> </a:t>
            </a:r>
            <a:r>
              <a:rPr lang="it-IT" dirty="0" err="1"/>
              <a:t>presentation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GRIT Workshop 2023</a:t>
            </a:r>
            <a:endParaRPr lang="en-GB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006BF154-0746-0317-AA84-FD660EF5454B}"/>
              </a:ext>
            </a:extLst>
          </p:cNvPr>
          <p:cNvSpPr txBox="1">
            <a:spLocks/>
          </p:cNvSpPr>
          <p:nvPr/>
        </p:nvSpPr>
        <p:spPr>
          <a:xfrm>
            <a:off x="408909" y="103868"/>
            <a:ext cx="10703943" cy="910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GRIT</a:t>
            </a:r>
          </a:p>
        </p:txBody>
      </p:sp>
    </p:spTree>
    <p:extLst>
      <p:ext uri="{BB962C8B-B14F-4D97-AF65-F5344CB8AC3E}">
        <p14:creationId xmlns:p14="http://schemas.microsoft.com/office/powerpoint/2010/main" val="3394558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20A99E-22BF-53CA-2150-B7D737763ECE}"/>
              </a:ext>
            </a:extLst>
          </p:cNvPr>
          <p:cNvSpPr txBox="1">
            <a:spLocks/>
          </p:cNvSpPr>
          <p:nvPr/>
        </p:nvSpPr>
        <p:spPr>
          <a:xfrm>
            <a:off x="408909" y="-54136"/>
            <a:ext cx="10703943" cy="910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reactions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2C947C0A-5F28-2435-7597-844A9275C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35" y="1124513"/>
            <a:ext cx="3781409" cy="2242718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A1B6F84E-5AA6-B7AE-614E-C1F763139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868" y="1315273"/>
            <a:ext cx="3557461" cy="1786261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A3A06658-EB83-1E24-CDB2-53073F661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09" y="4358945"/>
            <a:ext cx="4046037" cy="1966099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6D2F0D15-5057-57BC-6FB6-804F08B3D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868" y="4160318"/>
            <a:ext cx="3465460" cy="2258405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ED9A3D98-ADFE-A979-C29F-5252ADA0DAC1}"/>
              </a:ext>
            </a:extLst>
          </p:cNvPr>
          <p:cNvSpPr txBox="1"/>
          <p:nvPr/>
        </p:nvSpPr>
        <p:spPr>
          <a:xfrm>
            <a:off x="888116" y="3545723"/>
            <a:ext cx="7265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shell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and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 breaking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Z=50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DCE33B8-F5F1-6B10-52BF-9D23EDC54F3E}"/>
              </a:ext>
            </a:extLst>
          </p:cNvPr>
          <p:cNvSpPr txBox="1"/>
          <p:nvPr/>
        </p:nvSpPr>
        <p:spPr>
          <a:xfrm>
            <a:off x="603802" y="6355904"/>
            <a:ext cx="36409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600" b="0" i="0" u="none" strike="noStrike" baseline="0" dirty="0">
                <a:solidFill>
                  <a:srgbClr val="767171"/>
                </a:solidFill>
                <a:latin typeface="Palatino-Roman"/>
              </a:rPr>
              <a:t>D. Rosiak </a:t>
            </a:r>
            <a:r>
              <a:rPr lang="nb-NO" sz="1600" b="0" i="1" u="none" strike="noStrike" baseline="0" dirty="0">
                <a:solidFill>
                  <a:srgbClr val="767171"/>
                </a:solidFill>
                <a:latin typeface="Palatino-Italic"/>
              </a:rPr>
              <a:t>et al.</a:t>
            </a:r>
            <a:r>
              <a:rPr lang="nb-NO" sz="1600" b="0" i="0" u="none" strike="noStrike" baseline="0" dirty="0">
                <a:solidFill>
                  <a:srgbClr val="767171"/>
                </a:solidFill>
                <a:latin typeface="Palatino-Roman"/>
              </a:rPr>
              <a:t>, PRL 121, 252501 (2018)</a:t>
            </a:r>
            <a:endParaRPr lang="en-GB" sz="1600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A1C7B80D-38AF-F230-0AB3-D06972884089}"/>
              </a:ext>
            </a:extLst>
          </p:cNvPr>
          <p:cNvSpPr txBox="1"/>
          <p:nvPr/>
        </p:nvSpPr>
        <p:spPr>
          <a:xfrm>
            <a:off x="4397344" y="6405986"/>
            <a:ext cx="4111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u="none" strike="noStrike" baseline="0" dirty="0">
                <a:solidFill>
                  <a:srgbClr val="7F7F7F"/>
                </a:solidFill>
                <a:latin typeface="Palatino-Roman"/>
              </a:rPr>
              <a:t>CLAS collaboration., Nature </a:t>
            </a:r>
            <a:r>
              <a:rPr lang="fr-FR" sz="1600" b="1" i="0" u="none" strike="noStrike" baseline="0" dirty="0">
                <a:solidFill>
                  <a:srgbClr val="7F7F7F"/>
                </a:solidFill>
                <a:latin typeface="Palatino-Bold"/>
              </a:rPr>
              <a:t>560 </a:t>
            </a:r>
            <a:r>
              <a:rPr lang="fr-FR" sz="1600" b="0" i="0" u="none" strike="noStrike" baseline="0" dirty="0">
                <a:solidFill>
                  <a:srgbClr val="7F7F7F"/>
                </a:solidFill>
                <a:latin typeface="Palatino-Roman"/>
              </a:rPr>
              <a:t>617 (2018)</a:t>
            </a:r>
            <a:endParaRPr lang="en-GB" sz="1600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E92DB76F-17F8-1BA5-68E7-1DFA8313F51B}"/>
              </a:ext>
            </a:extLst>
          </p:cNvPr>
          <p:cNvSpPr txBox="1"/>
          <p:nvPr/>
        </p:nvSpPr>
        <p:spPr>
          <a:xfrm>
            <a:off x="4456354" y="3161526"/>
            <a:ext cx="43160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0" i="0" u="none" strike="noStrike" baseline="0" dirty="0">
                <a:solidFill>
                  <a:srgbClr val="767171"/>
                </a:solidFill>
                <a:latin typeface="Palatino-Roman"/>
              </a:rPr>
              <a:t>V. Vaquero </a:t>
            </a:r>
            <a:r>
              <a:rPr lang="es-ES" sz="1600" b="0" i="1" u="none" strike="noStrike" baseline="0" dirty="0">
                <a:solidFill>
                  <a:srgbClr val="767171"/>
                </a:solidFill>
                <a:latin typeface="Palatino-Italic"/>
              </a:rPr>
              <a:t>et al.</a:t>
            </a:r>
            <a:r>
              <a:rPr lang="es-ES" sz="1600" b="0" i="0" u="none" strike="noStrike" baseline="0" dirty="0">
                <a:solidFill>
                  <a:srgbClr val="767171"/>
                </a:solidFill>
                <a:latin typeface="Palatino-Roman"/>
              </a:rPr>
              <a:t>, PRL 124, 022501 (2020)</a:t>
            </a:r>
            <a:endParaRPr lang="en-GB" sz="1600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B7B072AF-FA9E-B3D2-858B-85F0384AD959}"/>
              </a:ext>
            </a:extLst>
          </p:cNvPr>
          <p:cNvSpPr txBox="1"/>
          <p:nvPr/>
        </p:nvSpPr>
        <p:spPr>
          <a:xfrm>
            <a:off x="2054695" y="1165372"/>
            <a:ext cx="2342650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dirty="0">
                <a:cs typeface="Calibri"/>
              </a:rPr>
              <a:t>K. L. Jones et al., </a:t>
            </a:r>
            <a:r>
              <a:rPr lang="it-IT" sz="1600" dirty="0">
                <a:ea typeface="+mn-lt"/>
                <a:cs typeface="+mn-lt"/>
              </a:rPr>
              <a:t>Nature 09048 (2010) 454</a:t>
            </a:r>
            <a:endParaRPr lang="it-IT" dirty="0"/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744CD45E-187C-0020-024C-0713F1DDD709}"/>
              </a:ext>
            </a:extLst>
          </p:cNvPr>
          <p:cNvSpPr txBox="1"/>
          <p:nvPr/>
        </p:nvSpPr>
        <p:spPr>
          <a:xfrm>
            <a:off x="2580968" y="791268"/>
            <a:ext cx="363275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N=82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DAB30A14-0282-D410-E039-52AAE94E4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543" y="1634652"/>
            <a:ext cx="3562941" cy="2583010"/>
          </a:xfrm>
          <a:prstGeom prst="rect">
            <a:avLst/>
          </a:prstGeom>
        </p:spPr>
      </p:pic>
      <p:sp>
        <p:nvSpPr>
          <p:cNvPr id="58" name="Rettangolo 57">
            <a:extLst>
              <a:ext uri="{FF2B5EF4-FFF2-40B4-BE49-F238E27FC236}">
                <a16:creationId xmlns:a16="http://schemas.microsoft.com/office/drawing/2014/main" id="{0F6E30A0-E8B0-CDFB-5650-E3E02CC97BD7}"/>
              </a:ext>
            </a:extLst>
          </p:cNvPr>
          <p:cNvSpPr/>
          <p:nvPr/>
        </p:nvSpPr>
        <p:spPr>
          <a:xfrm>
            <a:off x="9996932" y="1467940"/>
            <a:ext cx="1997765" cy="287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68B1D08E-CCDD-EA3B-A89F-3D292584C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6932" y="2178930"/>
            <a:ext cx="2205897" cy="1559052"/>
          </a:xfrm>
          <a:prstGeom prst="rect">
            <a:avLst/>
          </a:prstGeom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744CC670-5924-E3AF-7F21-0DEAD4D1D7F9}"/>
              </a:ext>
            </a:extLst>
          </p:cNvPr>
          <p:cNvSpPr txBox="1"/>
          <p:nvPr/>
        </p:nvSpPr>
        <p:spPr>
          <a:xfrm>
            <a:off x="9202819" y="1210146"/>
            <a:ext cx="225581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Surrogate reactions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2B56A1B6-2483-4A52-A5C2-01A3FF631338}"/>
              </a:ext>
            </a:extLst>
          </p:cNvPr>
          <p:cNvSpPr txBox="1"/>
          <p:nvPr/>
        </p:nvSpPr>
        <p:spPr>
          <a:xfrm>
            <a:off x="8221217" y="4358788"/>
            <a:ext cx="39344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u="none" strike="noStrike" baseline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(n,</a:t>
            </a:r>
            <a:r>
              <a:rPr lang="en-GB" sz="1600" b="0" i="0" u="none" strike="noStrike" baseline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𝛾</a:t>
            </a:r>
            <a:r>
              <a:rPr lang="en-GB" sz="1600" b="1" i="0" u="none" strike="noStrike" baseline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cross sections via (</a:t>
            </a:r>
            <a:r>
              <a:rPr lang="en-GB" sz="1600" b="1" i="0" u="none" strike="noStrike" baseline="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GB" sz="1600" b="1" i="0" u="none" strike="noStrike" baseline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reactions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1DA1E26D-70A6-328D-F995-01187A250C9C}"/>
              </a:ext>
            </a:extLst>
          </p:cNvPr>
          <p:cNvSpPr txBox="1"/>
          <p:nvPr/>
        </p:nvSpPr>
        <p:spPr>
          <a:xfrm>
            <a:off x="10414131" y="1861730"/>
            <a:ext cx="11633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u="none" strike="noStrike" baseline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r-process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FEDBDAB7-DB50-B7D8-57F5-B0F9E03E037C}"/>
              </a:ext>
            </a:extLst>
          </p:cNvPr>
          <p:cNvSpPr txBox="1"/>
          <p:nvPr/>
        </p:nvSpPr>
        <p:spPr>
          <a:xfrm>
            <a:off x="8132480" y="4926302"/>
            <a:ext cx="4111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u="none" strike="noStrike" baseline="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methods for studying r-process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9455EBA4-A0FC-AE40-4D20-8DE25AD2F170}"/>
              </a:ext>
            </a:extLst>
          </p:cNvPr>
          <p:cNvSpPr txBox="1"/>
          <p:nvPr/>
        </p:nvSpPr>
        <p:spPr>
          <a:xfrm>
            <a:off x="9595875" y="6155849"/>
            <a:ext cx="218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S. Bottoni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400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AB8353B-4A16-58CF-C6F0-570AFF1D42EE}"/>
              </a:ext>
            </a:extLst>
          </p:cNvPr>
          <p:cNvSpPr txBox="1"/>
          <p:nvPr/>
        </p:nvSpPr>
        <p:spPr>
          <a:xfrm>
            <a:off x="6118649" y="3767014"/>
            <a:ext cx="588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Combining</a:t>
            </a:r>
            <a:r>
              <a:rPr lang="it-IT" dirty="0"/>
              <a:t> transfer reactions and </a:t>
            </a:r>
            <a:r>
              <a:rPr lang="it-IT" dirty="0" err="1"/>
              <a:t>lifetime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endParaRPr lang="en-GB" dirty="0"/>
          </a:p>
        </p:txBody>
      </p:sp>
      <p:pic>
        <p:nvPicPr>
          <p:cNvPr id="29" name="Immagine 28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2A21960A-10C5-D8A0-7D50-0E299C6E7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448" y="4535306"/>
            <a:ext cx="3168399" cy="1880112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F05223C5-CC47-41F7-28FD-201FE321E406}"/>
              </a:ext>
            </a:extLst>
          </p:cNvPr>
          <p:cNvSpPr/>
          <p:nvPr/>
        </p:nvSpPr>
        <p:spPr>
          <a:xfrm>
            <a:off x="7485647" y="4753048"/>
            <a:ext cx="1303617" cy="202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(165 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± 10) </a:t>
            </a:r>
            <a:r>
              <a:rPr lang="it-IT" sz="1100" dirty="0" err="1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ps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7B814C1-F329-F530-5F82-0E67BE75F464}"/>
              </a:ext>
            </a:extLst>
          </p:cNvPr>
          <p:cNvSpPr txBox="1"/>
          <p:nvPr/>
        </p:nvSpPr>
        <p:spPr>
          <a:xfrm>
            <a:off x="6946354" y="4274845"/>
            <a:ext cx="1227967" cy="3693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PLUNGER</a:t>
            </a:r>
            <a:endParaRPr lang="en-GB" dirty="0"/>
          </a:p>
        </p:txBody>
      </p:sp>
      <p:pic>
        <p:nvPicPr>
          <p:cNvPr id="32" name="Immagine 31" descr="Immagine che contiene testo, diagramma, Diagramma, schermata&#10;&#10;Descrizione generata automaticamente">
            <a:extLst>
              <a:ext uri="{FF2B5EF4-FFF2-40B4-BE49-F238E27FC236}">
                <a16:creationId xmlns:a16="http://schemas.microsoft.com/office/drawing/2014/main" id="{BEE814EE-483F-E273-6D86-9FD090AAB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928" y="4609160"/>
            <a:ext cx="3130072" cy="1732404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A924758-2E6F-E9A4-E3C6-0DD0DFC9423E}"/>
              </a:ext>
            </a:extLst>
          </p:cNvPr>
          <p:cNvSpPr txBox="1"/>
          <p:nvPr/>
        </p:nvSpPr>
        <p:spPr>
          <a:xfrm>
            <a:off x="11070484" y="4753048"/>
            <a:ext cx="551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Fast</a:t>
            </a:r>
            <a:endParaRPr lang="en-GB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35A4882-C4EF-587A-6DE8-88C896B65EE3}"/>
              </a:ext>
            </a:extLst>
          </p:cNvPr>
          <p:cNvSpPr txBox="1"/>
          <p:nvPr/>
        </p:nvSpPr>
        <p:spPr>
          <a:xfrm>
            <a:off x="11346159" y="5544260"/>
            <a:ext cx="613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3300"/>
                </a:solidFill>
              </a:rPr>
              <a:t>Slow</a:t>
            </a:r>
            <a:endParaRPr lang="en-GB" sz="1400" dirty="0">
              <a:solidFill>
                <a:srgbClr val="FF3300"/>
              </a:solidFill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11DAFCF-D999-F8CE-AC30-828485FB909D}"/>
              </a:ext>
            </a:extLst>
          </p:cNvPr>
          <p:cNvSpPr txBox="1"/>
          <p:nvPr/>
        </p:nvSpPr>
        <p:spPr>
          <a:xfrm>
            <a:off x="10118821" y="4346789"/>
            <a:ext cx="1227967" cy="3693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DSAM</a:t>
            </a:r>
            <a:endParaRPr lang="en-GB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4BBF4C-278B-EDFB-7710-E15D8CCACC35}"/>
              </a:ext>
            </a:extLst>
          </p:cNvPr>
          <p:cNvSpPr txBox="1"/>
          <p:nvPr/>
        </p:nvSpPr>
        <p:spPr>
          <a:xfrm>
            <a:off x="553976" y="766014"/>
            <a:ext cx="6537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130,131,132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Sn(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 and 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d,t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130,132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Sn(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He,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He)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130,132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Sn(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He,d) and (t,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DB9CACC7-E589-C680-7542-EE8125877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45" y="1976071"/>
            <a:ext cx="2033322" cy="1975609"/>
          </a:xfrm>
          <a:prstGeom prst="rect">
            <a:avLst/>
          </a:prstGeom>
        </p:spPr>
      </p:pic>
      <p:pic>
        <p:nvPicPr>
          <p:cNvPr id="6" name="Immagine 3">
            <a:extLst>
              <a:ext uri="{FF2B5EF4-FFF2-40B4-BE49-F238E27FC236}">
                <a16:creationId xmlns:a16="http://schemas.microsoft.com/office/drawing/2014/main" id="{6FD71339-68D0-39DB-5680-2FF04F0DB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384" y="2107243"/>
            <a:ext cx="2855192" cy="171326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43C1BD2-5855-590B-F134-53B0CB88B653}"/>
              </a:ext>
            </a:extLst>
          </p:cNvPr>
          <p:cNvSpPr/>
          <p:nvPr/>
        </p:nvSpPr>
        <p:spPr>
          <a:xfrm>
            <a:off x="2848680" y="2078519"/>
            <a:ext cx="2890963" cy="17419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672E3A8-9060-9267-03CF-A0DA907D3082}"/>
              </a:ext>
            </a:extLst>
          </p:cNvPr>
          <p:cNvSpPr/>
          <p:nvPr/>
        </p:nvSpPr>
        <p:spPr>
          <a:xfrm>
            <a:off x="475837" y="1976069"/>
            <a:ext cx="2033322" cy="19756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21F6842-DC49-2058-8861-CEAEC4B575DB}"/>
              </a:ext>
            </a:extLst>
          </p:cNvPr>
          <p:cNvSpPr txBox="1"/>
          <p:nvPr/>
        </p:nvSpPr>
        <p:spPr>
          <a:xfrm>
            <a:off x="334625" y="3982457"/>
            <a:ext cx="23703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dirty="0">
                <a:cs typeface="Calibri"/>
              </a:rPr>
              <a:t>K. L. Jones et al., </a:t>
            </a:r>
            <a:r>
              <a:rPr lang="it-IT" sz="1600" dirty="0">
                <a:ea typeface="+mn-lt"/>
                <a:cs typeface="+mn-lt"/>
              </a:rPr>
              <a:t>Nature 09048 (2010) 454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4299A73-1D29-B70F-9B86-BD4430E238C3}"/>
              </a:ext>
            </a:extLst>
          </p:cNvPr>
          <p:cNvSpPr txBox="1"/>
          <p:nvPr/>
        </p:nvSpPr>
        <p:spPr>
          <a:xfrm>
            <a:off x="3456778" y="3935497"/>
            <a:ext cx="16896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cs typeface="Calibri"/>
              </a:rPr>
              <a:t>GRIT@SPES</a:t>
            </a:r>
          </a:p>
        </p:txBody>
      </p:sp>
      <p:pic>
        <p:nvPicPr>
          <p:cNvPr id="13" name="Immagine 2">
            <a:extLst>
              <a:ext uri="{FF2B5EF4-FFF2-40B4-BE49-F238E27FC236}">
                <a16:creationId xmlns:a16="http://schemas.microsoft.com/office/drawing/2014/main" id="{72EB0C8B-D619-64F9-FA9A-2C895C322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951" y="4472450"/>
            <a:ext cx="4227890" cy="221963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FA5F923-430D-DE83-500A-EEAAA4613D48}"/>
              </a:ext>
            </a:extLst>
          </p:cNvPr>
          <p:cNvSpPr txBox="1"/>
          <p:nvPr/>
        </p:nvSpPr>
        <p:spPr>
          <a:xfrm>
            <a:off x="6578627" y="251214"/>
            <a:ext cx="5507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baseline="0" dirty="0">
                <a:solidFill>
                  <a:srgbClr val="FF0000"/>
                </a:solidFill>
                <a:latin typeface="Palatino-Bold"/>
              </a:rPr>
              <a:t>Lifetimes measurements around</a:t>
            </a:r>
            <a:r>
              <a:rPr lang="en-GB" sz="2400" b="1" dirty="0">
                <a:solidFill>
                  <a:srgbClr val="FF0000"/>
                </a:solidFill>
                <a:latin typeface="Palatino-Bold"/>
              </a:rPr>
              <a:t> </a:t>
            </a:r>
            <a:r>
              <a:rPr lang="en-GB" sz="2400" b="1" baseline="30000" dirty="0">
                <a:solidFill>
                  <a:srgbClr val="FF0000"/>
                </a:solidFill>
                <a:latin typeface="Palatino-Bold"/>
              </a:rPr>
              <a:t>132</a:t>
            </a:r>
            <a:r>
              <a:rPr lang="en-GB" sz="2400" b="1" i="0" u="none" strike="noStrike" baseline="0" dirty="0">
                <a:solidFill>
                  <a:srgbClr val="FF0000"/>
                </a:solidFill>
                <a:latin typeface="Palatino-Bold"/>
              </a:rPr>
              <a:t>Sn</a:t>
            </a:r>
            <a:endParaRPr lang="en-GB" sz="2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DC13EA4-98E1-CA32-51CA-87EB39739431}"/>
              </a:ext>
            </a:extLst>
          </p:cNvPr>
          <p:cNvSpPr txBox="1"/>
          <p:nvPr/>
        </p:nvSpPr>
        <p:spPr>
          <a:xfrm>
            <a:off x="859417" y="211230"/>
            <a:ext cx="4577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baseline="0" dirty="0">
                <a:solidFill>
                  <a:srgbClr val="FF0000"/>
                </a:solidFill>
                <a:latin typeface="Palatino-Bold"/>
              </a:rPr>
              <a:t>Transfer reactions around </a:t>
            </a:r>
            <a:r>
              <a:rPr lang="en-GB" sz="2400" b="1" i="0" u="none" strike="noStrike" baseline="30000" dirty="0">
                <a:solidFill>
                  <a:srgbClr val="FF0000"/>
                </a:solidFill>
                <a:latin typeface="Palatino-Bold"/>
              </a:rPr>
              <a:t>132</a:t>
            </a:r>
            <a:r>
              <a:rPr lang="en-GB" sz="2400" b="1" i="0" u="none" strike="noStrike" baseline="0" dirty="0">
                <a:solidFill>
                  <a:srgbClr val="FF0000"/>
                </a:solidFill>
                <a:latin typeface="Palatino-Bold"/>
              </a:rPr>
              <a:t>Sn</a:t>
            </a:r>
            <a:endParaRPr lang="en-GB" sz="24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287B632-E1DF-DF0F-C15F-DE5EC4C0C3F6}"/>
              </a:ext>
            </a:extLst>
          </p:cNvPr>
          <p:cNvSpPr txBox="1"/>
          <p:nvPr/>
        </p:nvSpPr>
        <p:spPr>
          <a:xfrm>
            <a:off x="6897445" y="843633"/>
            <a:ext cx="4782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130,131,132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Sn(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), 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d,t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), (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Be, 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Be), (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C,12C)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468769F-9605-F1FC-39F5-6A14101B4F63}"/>
              </a:ext>
            </a:extLst>
          </p:cNvPr>
          <p:cNvSpPr txBox="1"/>
          <p:nvPr/>
        </p:nvSpPr>
        <p:spPr>
          <a:xfrm>
            <a:off x="7290204" y="1177498"/>
            <a:ext cx="453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it-IT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-spin </a:t>
            </a:r>
            <a:r>
              <a:rPr lang="it-IT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7458FAE8-26D0-65F4-1BC9-16EA20EE7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3768" y="1510451"/>
            <a:ext cx="1057174" cy="1042243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6FFC36E-B512-C636-B6BC-16B96BA51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2421" y="1471638"/>
            <a:ext cx="1443214" cy="126072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008C05CD-A178-B406-933C-C2F7C262A8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5646" y="2573520"/>
            <a:ext cx="941972" cy="11098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C0DC9B9-094B-D2AB-08E8-532D79776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7291" y="1737909"/>
            <a:ext cx="1229452" cy="1713264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D8C36A9-E458-5E39-1A1B-BDBC954527E4}"/>
              </a:ext>
            </a:extLst>
          </p:cNvPr>
          <p:cNvSpPr txBox="1"/>
          <p:nvPr/>
        </p:nvSpPr>
        <p:spPr>
          <a:xfrm>
            <a:off x="6428501" y="2594541"/>
            <a:ext cx="105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AGATA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C3B1A1DE-F95F-403F-5665-057DF4C8DCA5}"/>
              </a:ext>
            </a:extLst>
          </p:cNvPr>
          <p:cNvSpPr txBox="1"/>
          <p:nvPr/>
        </p:nvSpPr>
        <p:spPr>
          <a:xfrm>
            <a:off x="8610671" y="2705767"/>
            <a:ext cx="105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GRIT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9C60271-4D33-C1D8-F340-858CBEC3E1EC}"/>
              </a:ext>
            </a:extLst>
          </p:cNvPr>
          <p:cNvSpPr txBox="1"/>
          <p:nvPr/>
        </p:nvSpPr>
        <p:spPr>
          <a:xfrm>
            <a:off x="7283895" y="2271259"/>
            <a:ext cx="134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PLUNGER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555980F-405F-4C45-DDCE-F5B7E794B735}"/>
              </a:ext>
            </a:extLst>
          </p:cNvPr>
          <p:cNvSpPr txBox="1"/>
          <p:nvPr/>
        </p:nvSpPr>
        <p:spPr>
          <a:xfrm>
            <a:off x="9484763" y="2929095"/>
            <a:ext cx="105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target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72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31" grpId="0" animBg="1"/>
      <p:bldP spid="33" grpId="0"/>
      <p:bldP spid="34" grpId="0"/>
      <p:bldP spid="35" grpId="0" animBg="1"/>
      <p:bldP spid="15" grpId="0"/>
      <p:bldP spid="18" grpId="0"/>
      <p:bldP spid="19" grpId="0"/>
      <p:bldP spid="37" grpId="0"/>
      <p:bldP spid="39" grpId="0"/>
      <p:bldP spid="41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57A275-8A23-3230-CD19-127A8856D799}"/>
              </a:ext>
            </a:extLst>
          </p:cNvPr>
          <p:cNvSpPr txBox="1"/>
          <p:nvPr/>
        </p:nvSpPr>
        <p:spPr>
          <a:xfrm>
            <a:off x="2408582" y="2695448"/>
            <a:ext cx="7374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Thank </a:t>
            </a:r>
            <a:r>
              <a:rPr lang="it-IT" sz="4800" dirty="0" err="1">
                <a:solidFill>
                  <a:srgbClr val="FF0000"/>
                </a:solidFill>
              </a:rPr>
              <a:t>you</a:t>
            </a:r>
            <a:r>
              <a:rPr lang="it-IT" sz="4800" dirty="0">
                <a:solidFill>
                  <a:srgbClr val="FF0000"/>
                </a:solidFill>
              </a:rPr>
              <a:t> for the </a:t>
            </a:r>
            <a:r>
              <a:rPr lang="it-IT" sz="4800" dirty="0" err="1">
                <a:solidFill>
                  <a:srgbClr val="FF0000"/>
                </a:solidFill>
              </a:rPr>
              <a:t>attention</a:t>
            </a:r>
            <a:endParaRPr lang="en-GB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34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87E57C6E-C5BC-EA44-973D-11E67F004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970" y="834990"/>
            <a:ext cx="4652982" cy="3587995"/>
          </a:xfrm>
          <a:prstGeom prst="rect">
            <a:avLst/>
          </a:prstGeom>
          <a:scene3d>
            <a:camera prst="orthographicFront"/>
            <a:lightRig rig="threePt" dir="t"/>
          </a:scene3d>
          <a:sp3d extrusionH="88900"/>
        </p:spPr>
      </p:pic>
      <p:sp>
        <p:nvSpPr>
          <p:cNvPr id="40" name="Arc plein 39">
            <a:extLst>
              <a:ext uri="{FF2B5EF4-FFF2-40B4-BE49-F238E27FC236}">
                <a16:creationId xmlns:a16="http://schemas.microsoft.com/office/drawing/2014/main" id="{E7A5C604-57B3-D242-9B83-8800DC2B65E4}"/>
              </a:ext>
            </a:extLst>
          </p:cNvPr>
          <p:cNvSpPr/>
          <p:nvPr/>
        </p:nvSpPr>
        <p:spPr>
          <a:xfrm rot="9385543">
            <a:off x="2324299" y="1750950"/>
            <a:ext cx="3456871" cy="2961216"/>
          </a:xfrm>
          <a:prstGeom prst="blockArc">
            <a:avLst>
              <a:gd name="adj1" fmla="val 2772785"/>
              <a:gd name="adj2" fmla="val 5645017"/>
              <a:gd name="adj3" fmla="val 33654"/>
            </a:avLst>
          </a:prstGeom>
          <a:solidFill>
            <a:srgbClr val="E47575"/>
          </a:solidFill>
          <a:ln>
            <a:solidFill>
              <a:srgbClr val="E47575"/>
            </a:solidFill>
          </a:ln>
          <a:scene3d>
            <a:camera prst="isometricBottomDown">
              <a:rot lat="3926831" lon="754101" rev="20845856"/>
            </a:camera>
            <a:lightRig rig="threePt" dir="t"/>
          </a:scene3d>
          <a:sp3d extrusionH="635000">
            <a:extrusionClr>
              <a:srgbClr val="E47575"/>
            </a:extrusion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9D1C3CC-D08E-1346-80C7-EDDEFC4E33D2}"/>
              </a:ext>
            </a:extLst>
          </p:cNvPr>
          <p:cNvSpPr/>
          <p:nvPr/>
        </p:nvSpPr>
        <p:spPr>
          <a:xfrm>
            <a:off x="2101805" y="2832724"/>
            <a:ext cx="909918" cy="338554"/>
          </a:xfrm>
          <a:prstGeom prst="rect">
            <a:avLst/>
          </a:prstGeom>
          <a:solidFill>
            <a:schemeClr val="accent6">
              <a:alpha val="15000"/>
            </a:schemeClr>
          </a:solidFill>
          <a:scene3d>
            <a:camera prst="isometricLeftDown">
              <a:rot lat="1502306" lon="2705005" rev="21550082"/>
            </a:camera>
            <a:lightRig rig="soft" dir="t"/>
          </a:scene3d>
          <a:sp3d extrusionH="127000" contourW="12700" prstMaterial="matte">
            <a:extrusionClr>
              <a:srgbClr val="D5FC79"/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9B2A773-5E15-EA4E-84B7-7CFD9675FAF2}"/>
              </a:ext>
            </a:extLst>
          </p:cNvPr>
          <p:cNvSpPr/>
          <p:nvPr/>
        </p:nvSpPr>
        <p:spPr>
          <a:xfrm>
            <a:off x="1904581" y="2958230"/>
            <a:ext cx="909918" cy="338554"/>
          </a:xfrm>
          <a:prstGeom prst="rect">
            <a:avLst/>
          </a:prstGeom>
          <a:solidFill>
            <a:schemeClr val="accent6">
              <a:alpha val="15000"/>
            </a:schemeClr>
          </a:solidFill>
          <a:scene3d>
            <a:camera prst="isometricLeftDown">
              <a:rot lat="1502306" lon="2705005" rev="21550082"/>
            </a:camera>
            <a:lightRig rig="soft" dir="t"/>
          </a:scene3d>
          <a:sp3d extrusionH="127000" contourW="12700" prstMaterial="matte">
            <a:extrusionClr>
              <a:srgbClr val="D5FC79"/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710EB77-0699-B945-A5C0-0392D8C73336}"/>
              </a:ext>
            </a:extLst>
          </p:cNvPr>
          <p:cNvSpPr/>
          <p:nvPr/>
        </p:nvSpPr>
        <p:spPr>
          <a:xfrm>
            <a:off x="1707357" y="3083736"/>
            <a:ext cx="909918" cy="338554"/>
          </a:xfrm>
          <a:prstGeom prst="rect">
            <a:avLst/>
          </a:prstGeom>
          <a:solidFill>
            <a:schemeClr val="accent6">
              <a:alpha val="15000"/>
            </a:schemeClr>
          </a:solidFill>
          <a:scene3d>
            <a:camera prst="isometricLeftDown">
              <a:rot lat="1502306" lon="2705005" rev="21550082"/>
            </a:camera>
            <a:lightRig rig="soft" dir="t"/>
          </a:scene3d>
          <a:sp3d extrusionH="127000" contourW="12700" prstMaterial="matte">
            <a:extrusionClr>
              <a:schemeClr val="accent4">
                <a:lumMod val="60000"/>
                <a:lumOff val="40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67649BA-927A-274D-A585-15DC34F868E7}"/>
              </a:ext>
            </a:extLst>
          </p:cNvPr>
          <p:cNvSpPr/>
          <p:nvPr/>
        </p:nvSpPr>
        <p:spPr>
          <a:xfrm>
            <a:off x="1478757" y="3204759"/>
            <a:ext cx="909918" cy="338554"/>
          </a:xfrm>
          <a:prstGeom prst="rect">
            <a:avLst/>
          </a:prstGeom>
          <a:solidFill>
            <a:schemeClr val="accent6">
              <a:alpha val="15000"/>
            </a:schemeClr>
          </a:solidFill>
          <a:scene3d>
            <a:camera prst="isometricLeftDown">
              <a:rot lat="1502306" lon="2705005" rev="21550082"/>
            </a:camera>
            <a:lightRig rig="soft" dir="t"/>
          </a:scene3d>
          <a:sp3d extrusionH="127000" contourW="12700" prstMaterial="matte">
            <a:extrusionClr>
              <a:schemeClr val="accent4">
                <a:lumMod val="60000"/>
                <a:lumOff val="40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2FFCCE0-3E73-4E40-BC19-A465EEDE62B5}"/>
              </a:ext>
            </a:extLst>
          </p:cNvPr>
          <p:cNvSpPr/>
          <p:nvPr/>
        </p:nvSpPr>
        <p:spPr>
          <a:xfrm>
            <a:off x="1277055" y="3343022"/>
            <a:ext cx="990000" cy="338554"/>
          </a:xfrm>
          <a:prstGeom prst="rect">
            <a:avLst/>
          </a:prstGeom>
          <a:solidFill>
            <a:schemeClr val="accent6">
              <a:alpha val="15000"/>
            </a:schemeClr>
          </a:solidFill>
          <a:scene3d>
            <a:camera prst="isometricLeftDown">
              <a:rot lat="1502306" lon="2705007" rev="21550084"/>
            </a:camera>
            <a:lightRig rig="soft" dir="t"/>
          </a:scene3d>
          <a:sp3d extrusionH="63500" contourW="12700" prstMaterial="matte">
            <a:extrusionClr>
              <a:schemeClr val="accent3">
                <a:lumMod val="20000"/>
                <a:lumOff val="80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29C6C82-2EEF-F84E-8BAC-F181A5977947}"/>
              </a:ext>
            </a:extLst>
          </p:cNvPr>
          <p:cNvSpPr/>
          <p:nvPr/>
        </p:nvSpPr>
        <p:spPr>
          <a:xfrm>
            <a:off x="1187407" y="3414741"/>
            <a:ext cx="990000" cy="338554"/>
          </a:xfrm>
          <a:prstGeom prst="rect">
            <a:avLst/>
          </a:prstGeom>
          <a:solidFill>
            <a:schemeClr val="accent6">
              <a:alpha val="15000"/>
            </a:schemeClr>
          </a:solidFill>
          <a:scene3d>
            <a:camera prst="isometricLeftDown">
              <a:rot lat="1502306" lon="2705007" rev="21550084"/>
            </a:camera>
            <a:lightRig rig="soft" dir="t"/>
          </a:scene3d>
          <a:sp3d extrusionH="63500" contourW="12700" prstMaterial="matte">
            <a:extrusionClr>
              <a:schemeClr val="accent3">
                <a:lumMod val="20000"/>
                <a:lumOff val="80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65833FA-C0BC-8046-833A-8A8C9C9FBF0C}"/>
              </a:ext>
            </a:extLst>
          </p:cNvPr>
          <p:cNvSpPr/>
          <p:nvPr/>
        </p:nvSpPr>
        <p:spPr>
          <a:xfrm>
            <a:off x="1097759" y="3486458"/>
            <a:ext cx="990000" cy="338554"/>
          </a:xfrm>
          <a:prstGeom prst="rect">
            <a:avLst/>
          </a:prstGeom>
          <a:solidFill>
            <a:schemeClr val="accent6">
              <a:alpha val="15000"/>
            </a:schemeClr>
          </a:solidFill>
          <a:scene3d>
            <a:camera prst="isometricLeftDown">
              <a:rot lat="1502306" lon="2705007" rev="21550084"/>
            </a:camera>
            <a:lightRig rig="soft" dir="t"/>
          </a:scene3d>
          <a:sp3d extrusionH="63500" contourW="12700" prstMaterial="matte">
            <a:extrusionClr>
              <a:schemeClr val="accent3">
                <a:lumMod val="20000"/>
                <a:lumOff val="80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FD1E07A-59E0-6045-A950-0C099F3ABD70}"/>
              </a:ext>
            </a:extLst>
          </p:cNvPr>
          <p:cNvSpPr/>
          <p:nvPr/>
        </p:nvSpPr>
        <p:spPr>
          <a:xfrm>
            <a:off x="994665" y="3558175"/>
            <a:ext cx="990000" cy="338554"/>
          </a:xfrm>
          <a:prstGeom prst="rect">
            <a:avLst/>
          </a:prstGeom>
          <a:solidFill>
            <a:schemeClr val="accent6">
              <a:alpha val="15000"/>
            </a:schemeClr>
          </a:solidFill>
          <a:scene3d>
            <a:camera prst="isometricLeftDown">
              <a:rot lat="1502306" lon="2705007" rev="21550084"/>
            </a:camera>
            <a:lightRig rig="soft" dir="t"/>
          </a:scene3d>
          <a:sp3d extrusionH="63500" contourW="12700" prstMaterial="matte">
            <a:extrusionClr>
              <a:schemeClr val="accent3">
                <a:lumMod val="20000"/>
                <a:lumOff val="80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0E56154-075F-8345-8CD0-916827AEF686}"/>
              </a:ext>
            </a:extLst>
          </p:cNvPr>
          <p:cNvSpPr/>
          <p:nvPr/>
        </p:nvSpPr>
        <p:spPr>
          <a:xfrm>
            <a:off x="891571" y="3643341"/>
            <a:ext cx="990000" cy="338554"/>
          </a:xfrm>
          <a:prstGeom prst="rect">
            <a:avLst/>
          </a:prstGeom>
          <a:solidFill>
            <a:schemeClr val="accent6">
              <a:alpha val="15000"/>
            </a:schemeClr>
          </a:solidFill>
          <a:scene3d>
            <a:camera prst="isometricLeftDown">
              <a:rot lat="1502306" lon="2705007" rev="21550084"/>
            </a:camera>
            <a:lightRig rig="soft" dir="t"/>
          </a:scene3d>
          <a:sp3d extrusionH="63500" contourW="12700" prstMaterial="matte">
            <a:extrusionClr>
              <a:schemeClr val="accent3">
                <a:lumMod val="20000"/>
                <a:lumOff val="80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3BFCE61-61FE-4748-9F15-C992F5AD8E3A}"/>
              </a:ext>
            </a:extLst>
          </p:cNvPr>
          <p:cNvSpPr/>
          <p:nvPr/>
        </p:nvSpPr>
        <p:spPr>
          <a:xfrm>
            <a:off x="801925" y="3725401"/>
            <a:ext cx="990000" cy="338554"/>
          </a:xfrm>
          <a:prstGeom prst="rect">
            <a:avLst/>
          </a:prstGeom>
          <a:solidFill>
            <a:schemeClr val="accent6">
              <a:alpha val="15000"/>
            </a:schemeClr>
          </a:solidFill>
          <a:scene3d>
            <a:camera prst="isometricLeftDown">
              <a:rot lat="1502306" lon="2705007" rev="21550084"/>
            </a:camera>
            <a:lightRig rig="soft" dir="t"/>
          </a:scene3d>
          <a:sp3d extrusionH="63500" contourW="12700" prstMaterial="matte">
            <a:extrusionClr>
              <a:schemeClr val="accent3">
                <a:lumMod val="20000"/>
                <a:lumOff val="80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99A6FEF-5986-2943-9DEF-85EA4755C877}"/>
              </a:ext>
            </a:extLst>
          </p:cNvPr>
          <p:cNvSpPr txBox="1"/>
          <p:nvPr/>
        </p:nvSpPr>
        <p:spPr>
          <a:xfrm>
            <a:off x="139784" y="3139743"/>
            <a:ext cx="992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venir Heavy"/>
                <a:cs typeface="Avenir Heavy"/>
              </a:rPr>
              <a:t>6 Ion. Ch.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2C0240CD-E27E-BA47-A5FD-84D955C0BCE1}"/>
              </a:ext>
            </a:extLst>
          </p:cNvPr>
          <p:cNvSpPr txBox="1"/>
          <p:nvPr/>
        </p:nvSpPr>
        <p:spPr>
          <a:xfrm>
            <a:off x="1004879" y="2888731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venir Heavy"/>
                <a:cs typeface="Avenir Heavy"/>
              </a:rPr>
              <a:t>2 DC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8BE68395-1977-004F-BEAF-37ACC0D8FF19}"/>
              </a:ext>
            </a:extLst>
          </p:cNvPr>
          <p:cNvSpPr txBox="1"/>
          <p:nvPr/>
        </p:nvSpPr>
        <p:spPr>
          <a:xfrm>
            <a:off x="1327607" y="2566002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venir Heavy"/>
                <a:cs typeface="Avenir Heavy"/>
              </a:rPr>
              <a:t>2 PPAC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CD110756-F9E4-1049-9D1D-CFB6729C2448}"/>
              </a:ext>
            </a:extLst>
          </p:cNvPr>
          <p:cNvSpPr txBox="1"/>
          <p:nvPr/>
        </p:nvSpPr>
        <p:spPr>
          <a:xfrm>
            <a:off x="5324616" y="2596349"/>
            <a:ext cx="8529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Avenir Heavy"/>
                <a:cs typeface="Avenir Heavy"/>
              </a:rPr>
              <a:t>MUGAST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CCFD48C7-FF1F-8146-B6A0-13B163487651}"/>
              </a:ext>
            </a:extLst>
          </p:cNvPr>
          <p:cNvSpPr txBox="1"/>
          <p:nvPr/>
        </p:nvSpPr>
        <p:spPr>
          <a:xfrm>
            <a:off x="6109028" y="1471279"/>
            <a:ext cx="6833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Avenir Heavy"/>
                <a:cs typeface="Avenir Heavy"/>
              </a:rPr>
              <a:t>AGATA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3546E68-C6E1-0140-B721-095EBE73D2B8}"/>
              </a:ext>
            </a:extLst>
          </p:cNvPr>
          <p:cNvSpPr/>
          <p:nvPr/>
        </p:nvSpPr>
        <p:spPr>
          <a:xfrm>
            <a:off x="8246414" y="2334805"/>
            <a:ext cx="425826" cy="338554"/>
          </a:xfrm>
          <a:prstGeom prst="rect">
            <a:avLst/>
          </a:prstGeom>
          <a:solidFill>
            <a:schemeClr val="accent6">
              <a:alpha val="15000"/>
            </a:schemeClr>
          </a:solidFill>
          <a:scene3d>
            <a:camera prst="isometricLeftDown">
              <a:rot lat="1502306" lon="2705005" rev="21550082"/>
            </a:camera>
            <a:lightRig rig="soft" dir="t"/>
          </a:scene3d>
          <a:sp3d extrusionH="127000" contourW="12700" prstMaterial="matte">
            <a:extrusionClr>
              <a:schemeClr val="accent4">
                <a:lumMod val="60000"/>
                <a:lumOff val="40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021499D-FCC9-FE4B-BC1C-7C5C2F28EE81}"/>
              </a:ext>
            </a:extLst>
          </p:cNvPr>
          <p:cNvCxnSpPr/>
          <p:nvPr/>
        </p:nvCxnSpPr>
        <p:spPr>
          <a:xfrm>
            <a:off x="7368570" y="2461878"/>
            <a:ext cx="11026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FC1B2355-9F01-7141-B20C-5923FE54FCF4}"/>
              </a:ext>
            </a:extLst>
          </p:cNvPr>
          <p:cNvCxnSpPr>
            <a:cxnSpLocks/>
          </p:cNvCxnSpPr>
          <p:nvPr/>
        </p:nvCxnSpPr>
        <p:spPr>
          <a:xfrm>
            <a:off x="8637076" y="2466360"/>
            <a:ext cx="29135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3B815D57-418E-9B48-BC06-A0669D50DFC4}"/>
              </a:ext>
            </a:extLst>
          </p:cNvPr>
          <p:cNvSpPr txBox="1"/>
          <p:nvPr/>
        </p:nvSpPr>
        <p:spPr>
          <a:xfrm>
            <a:off x="8272784" y="2891301"/>
            <a:ext cx="593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venir Heavy"/>
                <a:cs typeface="Avenir Heavy"/>
              </a:rPr>
              <a:t> BTD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5B5938A-3D88-C34E-9E4B-CCB8634FC149}"/>
              </a:ext>
            </a:extLst>
          </p:cNvPr>
          <p:cNvSpPr txBox="1"/>
          <p:nvPr/>
        </p:nvSpPr>
        <p:spPr>
          <a:xfrm>
            <a:off x="3878317" y="632772"/>
            <a:ext cx="239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Solid/</a:t>
            </a:r>
            <a:r>
              <a:rPr lang="fr-FR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fr-FR" sz="1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ryogenic</a:t>
            </a:r>
            <a:r>
              <a:rPr lang="fr-F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targets</a:t>
            </a:r>
            <a:endParaRPr lang="fr-FR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4067940-197C-F849-A02C-C67018BF1ADD}"/>
              </a:ext>
            </a:extLst>
          </p:cNvPr>
          <p:cNvSpPr txBox="1"/>
          <p:nvPr/>
        </p:nvSpPr>
        <p:spPr>
          <a:xfrm>
            <a:off x="3889079" y="1567064"/>
            <a:ext cx="7537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  <a:latin typeface="Avenir Heavy"/>
                <a:cs typeface="Avenir Heavy"/>
              </a:rPr>
              <a:t>VAMOS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78F938-FA32-B345-A79D-C3ECBA5133AA}"/>
              </a:ext>
            </a:extLst>
          </p:cNvPr>
          <p:cNvSpPr/>
          <p:nvPr/>
        </p:nvSpPr>
        <p:spPr>
          <a:xfrm>
            <a:off x="145916" y="692710"/>
            <a:ext cx="3207434" cy="1107996"/>
          </a:xfrm>
          <a:prstGeom prst="rect">
            <a:avLst/>
          </a:prstGeom>
          <a:ln w="28575">
            <a:solidFill>
              <a:srgbClr val="17891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1789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VAMOS</a:t>
            </a:r>
            <a:r>
              <a:rPr lang="fr-FR" sz="1600" b="1" dirty="0">
                <a:solidFill>
                  <a:srgbClr val="1789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Acceptance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of VAMOS : +/- 6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deg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Avenir Book" panose="02000503020000020003" pitchFamily="2" charset="0"/>
                <a:cs typeface="Avenir Heavy"/>
              </a:rPr>
              <a:t>VAMOS </a:t>
            </a:r>
            <a:r>
              <a:rPr lang="fr-FR" sz="1600" dirty="0" err="1">
                <a:latin typeface="Avenir Book" panose="02000503020000020003" pitchFamily="2" charset="0"/>
                <a:cs typeface="Avenir Heavy"/>
              </a:rPr>
              <a:t>typical</a:t>
            </a:r>
            <a:r>
              <a:rPr lang="fr-FR" sz="1600" dirty="0">
                <a:latin typeface="Avenir Book" panose="02000503020000020003" pitchFamily="2" charset="0"/>
                <a:cs typeface="Avenir Heavy"/>
              </a:rPr>
              <a:t> </a:t>
            </a:r>
            <a:r>
              <a:rPr lang="fr-FR" sz="1600" dirty="0" err="1">
                <a:latin typeface="Avenir Book" panose="02000503020000020003" pitchFamily="2" charset="0"/>
                <a:cs typeface="Avenir Heavy"/>
              </a:rPr>
              <a:t>efficiency</a:t>
            </a:r>
            <a:r>
              <a:rPr lang="fr-FR" sz="1600" dirty="0">
                <a:latin typeface="Avenir Book" panose="02000503020000020003" pitchFamily="2" charset="0"/>
                <a:cs typeface="Avenir Heavy"/>
              </a:rPr>
              <a:t> : ~80%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Digital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electronics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NUMEXO2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571FE457-EF6E-6E42-83C9-DA27D80BC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/>
          <a:stretch>
            <a:fillRect/>
          </a:stretch>
        </p:blipFill>
        <p:spPr bwMode="auto">
          <a:xfrm>
            <a:off x="1" y="4251440"/>
            <a:ext cx="2744994" cy="18592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15A6FF6-54F8-844A-B086-5D7D8A477286}"/>
              </a:ext>
            </a:extLst>
          </p:cNvPr>
          <p:cNvSpPr txBox="1"/>
          <p:nvPr/>
        </p:nvSpPr>
        <p:spPr>
          <a:xfrm>
            <a:off x="275639" y="4243085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venir Heavy"/>
                <a:cs typeface="Avenir Heavy"/>
              </a:rPr>
              <a:t>MUGAST </a:t>
            </a:r>
            <a:r>
              <a:rPr lang="fr-FR" sz="1400" dirty="0" err="1">
                <a:latin typeface="Avenir Heavy"/>
                <a:cs typeface="Avenir Heavy"/>
              </a:rPr>
              <a:t>efficiency</a:t>
            </a:r>
            <a:endParaRPr lang="fr-FR" sz="1400" dirty="0">
              <a:latin typeface="Avenir Heavy"/>
              <a:cs typeface="Avenir Heavy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AB20BFA-8181-034B-A9F6-9FA9B94F1EFD}"/>
              </a:ext>
            </a:extLst>
          </p:cNvPr>
          <p:cNvSpPr txBox="1"/>
          <p:nvPr/>
        </p:nvSpPr>
        <p:spPr>
          <a:xfrm>
            <a:off x="3186688" y="4584317"/>
            <a:ext cx="5606321" cy="1661993"/>
          </a:xfrm>
          <a:prstGeom prst="rect">
            <a:avLst/>
          </a:prstGeom>
          <a:noFill/>
          <a:ln w="28575">
            <a:solidFill>
              <a:srgbClr val="1789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789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MUGAST</a:t>
            </a:r>
            <a:r>
              <a:rPr lang="fr-FR" b="1" dirty="0">
                <a:solidFill>
                  <a:srgbClr val="1789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 set of High granularity DSSD (128X+128Y) 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Trapezoid shaped at backward angles – fit in AGATA 1</a:t>
            </a:r>
            <a:r>
              <a:rPr lang="en-US" sz="1600" dirty="0">
                <a:latin typeface="Symbol" panose="05050102010706020507" pitchFamily="18" charset="2"/>
                <a:cs typeface="Calibri" panose="020F0502020204030204" pitchFamily="34" charset="0"/>
              </a:rPr>
              <a:t>p</a:t>
            </a:r>
          </a:p>
          <a:p>
            <a:pPr lvl="1"/>
            <a:r>
              <a:rPr lang="en-US" sz="1600" dirty="0">
                <a:latin typeface="Symbol" panose="05050102010706020507" pitchFamily="18" charset="2"/>
                <a:cs typeface="Calibri" panose="020F0502020204030204" pitchFamily="34" charset="0"/>
              </a:rPr>
              <a:t>     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+ square detector at 90 deg + annular detector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MUST2 telescopes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DSSD+CsI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at forward angles 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~ 3000 channels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by MUST2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electronics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32E967B-35A2-4F63-9E4A-53281BEC1EAE}"/>
              </a:ext>
            </a:extLst>
          </p:cNvPr>
          <p:cNvGrpSpPr/>
          <p:nvPr/>
        </p:nvGrpSpPr>
        <p:grpSpPr>
          <a:xfrm>
            <a:off x="8198828" y="769183"/>
            <a:ext cx="3872523" cy="932400"/>
            <a:chOff x="7760678" y="1398702"/>
            <a:chExt cx="3872523" cy="932400"/>
          </a:xfrm>
        </p:grpSpPr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D80E8DF6-E918-4B46-A9EF-A7E64C347474}"/>
                </a:ext>
              </a:extLst>
            </p:cNvPr>
            <p:cNvSpPr txBox="1"/>
            <p:nvPr/>
          </p:nvSpPr>
          <p:spPr>
            <a:xfrm>
              <a:off x="7788958" y="1431679"/>
              <a:ext cx="383223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17891B"/>
                  </a:solidFill>
                  <a:latin typeface="Avenir Heavy" panose="02000503020000020003" pitchFamily="2" charset="0"/>
                  <a:cs typeface="Avenir Heavy"/>
                </a:rPr>
                <a:t>AGATA</a:t>
              </a:r>
              <a:r>
                <a:rPr lang="fr-FR" sz="1600" b="1" dirty="0">
                  <a:latin typeface="Avenir Heavy" panose="02000503020000020003" pitchFamily="2" charset="0"/>
                  <a:cs typeface="Avenir Heavy"/>
                </a:rPr>
                <a:t>       </a:t>
              </a:r>
              <a:r>
                <a:rPr lang="fr-FR" sz="1600" b="1" dirty="0" err="1">
                  <a:latin typeface="Avenir Heavy" panose="02000503020000020003" pitchFamily="2" charset="0"/>
                  <a:cs typeface="Avenir Heavy"/>
                </a:rPr>
                <a:t>efficiency</a:t>
              </a:r>
              <a:r>
                <a:rPr lang="fr-FR" sz="1600" b="1" dirty="0">
                  <a:latin typeface="Avenir Heavy" panose="02000503020000020003" pitchFamily="2" charset="0"/>
                  <a:cs typeface="Avenir Heavy"/>
                </a:rPr>
                <a:t> (18cm) at 1 MeV:</a:t>
              </a:r>
            </a:p>
            <a:p>
              <a:pPr marL="688075" lvl="1" indent="-285750">
                <a:buFont typeface="Arial" panose="020B0604020202020204" pitchFamily="34" charset="0"/>
                <a:buChar char="•"/>
              </a:pPr>
              <a:r>
                <a:rPr lang="fr-FR" sz="1600" dirty="0" err="1">
                  <a:latin typeface="Avenir Book" panose="02000503020000020003" pitchFamily="2" charset="0"/>
                  <a:cs typeface="Avenir Heavy"/>
                </a:rPr>
                <a:t>before</a:t>
              </a:r>
              <a:r>
                <a:rPr lang="fr-FR" sz="1600" dirty="0">
                  <a:latin typeface="Avenir Book" panose="02000503020000020003" pitchFamily="2" charset="0"/>
                  <a:cs typeface="Avenir Heavy"/>
                </a:rPr>
                <a:t> </a:t>
              </a:r>
              <a:r>
                <a:rPr lang="fr-FR" sz="1600" dirty="0" err="1">
                  <a:latin typeface="Avenir Book" panose="02000503020000020003" pitchFamily="2" charset="0"/>
                  <a:cs typeface="Avenir Heavy"/>
                </a:rPr>
                <a:t>add</a:t>
              </a:r>
              <a:r>
                <a:rPr lang="fr-FR" sz="1600" dirty="0">
                  <a:latin typeface="Avenir Book" panose="02000503020000020003" pitchFamily="2" charset="0"/>
                  <a:cs typeface="Avenir Heavy"/>
                </a:rPr>
                <a:t>-back : 5.5%</a:t>
              </a:r>
            </a:p>
            <a:p>
              <a:pPr marL="688075" lvl="1" indent="-285750">
                <a:buFont typeface="Arial" panose="020B0604020202020204" pitchFamily="34" charset="0"/>
                <a:buChar char="•"/>
              </a:pPr>
              <a:r>
                <a:rPr lang="fr-FR" sz="1600" dirty="0" err="1">
                  <a:latin typeface="Avenir Book" panose="02000503020000020003" pitchFamily="2" charset="0"/>
                  <a:cs typeface="Avenir Heavy"/>
                </a:rPr>
                <a:t>after</a:t>
              </a:r>
              <a:r>
                <a:rPr lang="fr-FR" sz="1600" dirty="0">
                  <a:latin typeface="Avenir Book" panose="02000503020000020003" pitchFamily="2" charset="0"/>
                  <a:cs typeface="Avenir Heavy"/>
                </a:rPr>
                <a:t> </a:t>
              </a:r>
              <a:r>
                <a:rPr lang="fr-FR" sz="1600" dirty="0" err="1">
                  <a:latin typeface="Avenir Book" panose="02000503020000020003" pitchFamily="2" charset="0"/>
                  <a:cs typeface="Avenir Heavy"/>
                </a:rPr>
                <a:t>add</a:t>
              </a:r>
              <a:r>
                <a:rPr lang="fr-FR" sz="1600" dirty="0">
                  <a:latin typeface="Avenir Book" panose="02000503020000020003" pitchFamily="2" charset="0"/>
                  <a:cs typeface="Avenir Heavy"/>
                </a:rPr>
                <a:t>-back : ~8%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8607296-4FEB-4A4F-B49A-36FF35A1ECD3}"/>
                </a:ext>
              </a:extLst>
            </p:cNvPr>
            <p:cNvSpPr/>
            <p:nvPr/>
          </p:nvSpPr>
          <p:spPr>
            <a:xfrm>
              <a:off x="7760678" y="1398702"/>
              <a:ext cx="3872523" cy="932400"/>
            </a:xfrm>
            <a:prstGeom prst="rect">
              <a:avLst/>
            </a:prstGeom>
            <a:ln w="28575">
              <a:solidFill>
                <a:srgbClr val="17891B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eaLnBrk="1" hangingPunct="1"/>
              <a:endParaRPr lang="fr-FR" sz="1600" i="1" dirty="0" err="1">
                <a:latin typeface="Avenir Book" charset="0"/>
                <a:cs typeface="Avenir Book" charset="0"/>
              </a:endParaRPr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799D7431-40AD-1248-9568-7E2972AE2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052" y="2789260"/>
            <a:ext cx="2456676" cy="349734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71F853F-EA3B-D342-A9E2-65A43B65A1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76" t="36515" r="11343" b="16756"/>
          <a:stretch/>
        </p:blipFill>
        <p:spPr bwMode="auto">
          <a:xfrm>
            <a:off x="1814513" y="4448602"/>
            <a:ext cx="614363" cy="94297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0D4565-2197-0E45-99E2-2D65BEC2D581}"/>
              </a:ext>
            </a:extLst>
          </p:cNvPr>
          <p:cNvSpPr txBox="1"/>
          <p:nvPr/>
        </p:nvSpPr>
        <p:spPr>
          <a:xfrm>
            <a:off x="1257301" y="493437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D14AD73-87F2-694F-9E65-50D38F798317}"/>
              </a:ext>
            </a:extLst>
          </p:cNvPr>
          <p:cNvSpPr txBox="1"/>
          <p:nvPr/>
        </p:nvSpPr>
        <p:spPr>
          <a:xfrm>
            <a:off x="1266826" y="458671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BE4093-4513-41C0-8927-0CB100B6E330}"/>
              </a:ext>
            </a:extLst>
          </p:cNvPr>
          <p:cNvSpPr txBox="1"/>
          <p:nvPr/>
        </p:nvSpPr>
        <p:spPr>
          <a:xfrm>
            <a:off x="1426201" y="42429"/>
            <a:ext cx="9716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/>
              <a:t>MUGAST–AGATA-VAMOS </a:t>
            </a:r>
            <a:r>
              <a:rPr lang="fr-FR" sz="2800" b="1" i="1" dirty="0" err="1"/>
              <a:t>set-up</a:t>
            </a:r>
            <a:r>
              <a:rPr lang="fr-FR" sz="2800" b="1" i="1" dirty="0"/>
              <a:t> @ GANIL  --  2019-21 Campaign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B999122-01BD-4DC2-BBC5-71E78A40ED23}"/>
              </a:ext>
            </a:extLst>
          </p:cNvPr>
          <p:cNvCxnSpPr>
            <a:cxnSpLocks/>
          </p:cNvCxnSpPr>
          <p:nvPr/>
        </p:nvCxnSpPr>
        <p:spPr>
          <a:xfrm>
            <a:off x="5838825" y="987134"/>
            <a:ext cx="0" cy="4841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E33CF225-74B0-41D1-A9A9-268D3D512C26}"/>
              </a:ext>
            </a:extLst>
          </p:cNvPr>
          <p:cNvSpPr txBox="1"/>
          <p:nvPr/>
        </p:nvSpPr>
        <p:spPr>
          <a:xfrm>
            <a:off x="8866247" y="2201455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SPIRAL1 RI Beams</a:t>
            </a:r>
            <a:endParaRPr lang="fr-FR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49F785-4F35-4A50-BA69-39C2744AD783}"/>
              </a:ext>
            </a:extLst>
          </p:cNvPr>
          <p:cNvSpPr txBox="1"/>
          <p:nvPr/>
        </p:nvSpPr>
        <p:spPr>
          <a:xfrm>
            <a:off x="1541901" y="5469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556FDFE-76A3-4657-ACD3-0D6C8685D3BF}"/>
              </a:ext>
            </a:extLst>
          </p:cNvPr>
          <p:cNvSpPr txBox="1"/>
          <p:nvPr/>
        </p:nvSpPr>
        <p:spPr>
          <a:xfrm>
            <a:off x="5229225" y="6419850"/>
            <a:ext cx="68424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Physics results to be discussed at the MUGAST SESSION ON FRIDAY 10</a:t>
            </a:r>
            <a:r>
              <a:rPr lang="en-US" baseline="30000" dirty="0"/>
              <a:t>th</a:t>
            </a:r>
            <a:r>
              <a:rPr lang="en-US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2376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57B5D22-87CA-CD3D-A9E0-E7ECEA553F88}"/>
              </a:ext>
            </a:extLst>
          </p:cNvPr>
          <p:cNvSpPr txBox="1">
            <a:spLocks/>
          </p:cNvSpPr>
          <p:nvPr/>
        </p:nvSpPr>
        <p:spPr>
          <a:xfrm>
            <a:off x="562154" y="265984"/>
            <a:ext cx="10515600" cy="910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it-IT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059CFF-57DA-B8EC-6E32-4FE8C6257986}"/>
              </a:ext>
            </a:extLst>
          </p:cNvPr>
          <p:cNvSpPr txBox="1"/>
          <p:nvPr/>
        </p:nvSpPr>
        <p:spPr>
          <a:xfrm>
            <a:off x="904461" y="2017643"/>
            <a:ext cx="105156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transfer reactions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challenges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The GRIT project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Possibilities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with SPES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68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n 30">
            <a:extLst>
              <a:ext uri="{FF2B5EF4-FFF2-40B4-BE49-F238E27FC236}">
                <a16:creationId xmlns:a16="http://schemas.microsoft.com/office/drawing/2014/main" id="{7473EE83-13F1-4A90-BF15-E968249573B5}"/>
              </a:ext>
            </a:extLst>
          </p:cNvPr>
          <p:cNvSpPr/>
          <p:nvPr/>
        </p:nvSpPr>
        <p:spPr>
          <a:xfrm rot="16418309">
            <a:off x="8013427" y="3585537"/>
            <a:ext cx="425390" cy="47484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n 29">
            <a:extLst>
              <a:ext uri="{FF2B5EF4-FFF2-40B4-BE49-F238E27FC236}">
                <a16:creationId xmlns:a16="http://schemas.microsoft.com/office/drawing/2014/main" id="{6BE56207-6677-4243-8642-493CF2355EB5}"/>
              </a:ext>
            </a:extLst>
          </p:cNvPr>
          <p:cNvSpPr/>
          <p:nvPr/>
        </p:nvSpPr>
        <p:spPr>
          <a:xfrm rot="16418309">
            <a:off x="7942049" y="3734537"/>
            <a:ext cx="82947" cy="15776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E1925EF3-1434-4C70-AC90-B40DD1BCA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86924" y="1330144"/>
            <a:ext cx="3538537" cy="4279083"/>
          </a:xfrm>
          <a:prstGeom prst="rect">
            <a:avLst/>
          </a:prstGeom>
        </p:spPr>
      </p:pic>
      <p:sp>
        <p:nvSpPr>
          <p:cNvPr id="8" name="Cube 7">
            <a:extLst>
              <a:ext uri="{FF2B5EF4-FFF2-40B4-BE49-F238E27FC236}">
                <a16:creationId xmlns:a16="http://schemas.microsoft.com/office/drawing/2014/main" id="{AD42F452-F332-4334-9766-3E711CBC7265}"/>
              </a:ext>
            </a:extLst>
          </p:cNvPr>
          <p:cNvSpPr/>
          <p:nvPr/>
        </p:nvSpPr>
        <p:spPr>
          <a:xfrm rot="176742">
            <a:off x="5299758" y="3315441"/>
            <a:ext cx="647848" cy="722216"/>
          </a:xfrm>
          <a:prstGeom prst="cube">
            <a:avLst>
              <a:gd name="adj" fmla="val 26260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3C82C9D6-87C6-4EE8-9A57-0D85C4BDD7A1}"/>
              </a:ext>
            </a:extLst>
          </p:cNvPr>
          <p:cNvSpPr/>
          <p:nvPr/>
        </p:nvSpPr>
        <p:spPr>
          <a:xfrm rot="176742">
            <a:off x="6004069" y="3347796"/>
            <a:ext cx="1123411" cy="722216"/>
          </a:xfrm>
          <a:prstGeom prst="cube">
            <a:avLst>
              <a:gd name="adj" fmla="val 26260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A8C2DB1-A467-4B56-B115-4FE3455C76EE}"/>
              </a:ext>
            </a:extLst>
          </p:cNvPr>
          <p:cNvSpPr/>
          <p:nvPr/>
        </p:nvSpPr>
        <p:spPr>
          <a:xfrm rot="176742">
            <a:off x="7239248" y="3404703"/>
            <a:ext cx="425261" cy="722216"/>
          </a:xfrm>
          <a:prstGeom prst="cube">
            <a:avLst>
              <a:gd name="adj" fmla="val 26260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8247AEF6-2B26-401D-BDEA-CA517B4CE843}"/>
              </a:ext>
            </a:extLst>
          </p:cNvPr>
          <p:cNvSpPr txBox="1"/>
          <p:nvPr/>
        </p:nvSpPr>
        <p:spPr>
          <a:xfrm>
            <a:off x="5315934" y="3760990"/>
            <a:ext cx="476798" cy="3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DC</a:t>
            </a: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653FC46A-B895-4806-B626-D51C070B6ABE}"/>
              </a:ext>
            </a:extLst>
          </p:cNvPr>
          <p:cNvSpPr txBox="1"/>
          <p:nvPr/>
        </p:nvSpPr>
        <p:spPr>
          <a:xfrm>
            <a:off x="6421538" y="3781310"/>
            <a:ext cx="387558" cy="3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IC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34CCBF20-5CAA-49C6-B1FB-3E27B7C4F562}"/>
              </a:ext>
            </a:extLst>
          </p:cNvPr>
          <p:cNvSpPr/>
          <p:nvPr/>
        </p:nvSpPr>
        <p:spPr>
          <a:xfrm rot="176742">
            <a:off x="5121455" y="3254380"/>
            <a:ext cx="2635059" cy="925619"/>
          </a:xfrm>
          <a:prstGeom prst="cube">
            <a:avLst>
              <a:gd name="adj" fmla="val 2626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2726C18F-7C2D-40CA-BE34-F3A28BD97EF1}"/>
              </a:ext>
            </a:extLst>
          </p:cNvPr>
          <p:cNvSpPr txBox="1"/>
          <p:nvPr/>
        </p:nvSpPr>
        <p:spPr>
          <a:xfrm>
            <a:off x="7186764" y="3872609"/>
            <a:ext cx="558072" cy="243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Plastic</a:t>
            </a:r>
          </a:p>
        </p:txBody>
      </p:sp>
      <p:sp>
        <p:nvSpPr>
          <p:cNvPr id="15" name="Snip Same-side Corner of Rectangle 28">
            <a:extLst>
              <a:ext uri="{FF2B5EF4-FFF2-40B4-BE49-F238E27FC236}">
                <a16:creationId xmlns:a16="http://schemas.microsoft.com/office/drawing/2014/main" id="{F6E7D81C-F98B-436E-A631-439756642EFD}"/>
              </a:ext>
            </a:extLst>
          </p:cNvPr>
          <p:cNvSpPr/>
          <p:nvPr/>
        </p:nvSpPr>
        <p:spPr>
          <a:xfrm rot="16388579">
            <a:off x="7664121" y="3695612"/>
            <a:ext cx="284806" cy="254697"/>
          </a:xfrm>
          <a:prstGeom prst="snip2SameRect">
            <a:avLst>
              <a:gd name="adj1" fmla="val 27291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241806AA-C6F4-4F88-99B7-9F224A642BBA}"/>
              </a:ext>
            </a:extLst>
          </p:cNvPr>
          <p:cNvSpPr txBox="1"/>
          <p:nvPr/>
        </p:nvSpPr>
        <p:spPr>
          <a:xfrm>
            <a:off x="7671517" y="3708960"/>
            <a:ext cx="741333" cy="243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EXOGAM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5593E7FB-F512-4F8F-951E-4FB422B39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90"/>
                    </a14:imgEffect>
                    <a14:imgEffect>
                      <a14:saturation sat="72000"/>
                    </a14:imgEffect>
                    <a14:imgEffect>
                      <a14:brightnessContrast bright="13000"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533600" y="1167878"/>
            <a:ext cx="2679400" cy="1778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F86851F-6CFA-4901-B69E-279C1F602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4" y="1106787"/>
            <a:ext cx="1459802" cy="21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EC3395A0-928A-4A16-930C-5E8421A0D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21" y="3572065"/>
            <a:ext cx="1459802" cy="2199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34">
            <a:extLst>
              <a:ext uri="{FF2B5EF4-FFF2-40B4-BE49-F238E27FC236}">
                <a16:creationId xmlns:a16="http://schemas.microsoft.com/office/drawing/2014/main" id="{FFA31524-DA02-4222-B3BC-3D078AE53B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4622" y="4889222"/>
            <a:ext cx="1211353" cy="1318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36">
            <a:extLst>
              <a:ext uri="{FF2B5EF4-FFF2-40B4-BE49-F238E27FC236}">
                <a16:creationId xmlns:a16="http://schemas.microsoft.com/office/drawing/2014/main" id="{2EF8964D-FE57-4354-9A2C-430D85E5BD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4269" y="4875126"/>
            <a:ext cx="1579301" cy="1318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38">
            <a:extLst>
              <a:ext uri="{FF2B5EF4-FFF2-40B4-BE49-F238E27FC236}">
                <a16:creationId xmlns:a16="http://schemas.microsoft.com/office/drawing/2014/main" id="{52872165-81FB-41D0-B4A3-E1E0431A67BA}"/>
              </a:ext>
            </a:extLst>
          </p:cNvPr>
          <p:cNvSpPr txBox="1"/>
          <p:nvPr/>
        </p:nvSpPr>
        <p:spPr>
          <a:xfrm>
            <a:off x="8569688" y="1181626"/>
            <a:ext cx="3527062" cy="2308324"/>
          </a:xfrm>
          <a:prstGeom prst="rect">
            <a:avLst/>
          </a:prstGeom>
          <a:solidFill>
            <a:srgbClr val="8796AB"/>
          </a:solidFill>
          <a:ln>
            <a:solidFill>
              <a:srgbClr val="45648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5 trapezoidal DSSD (backward)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4 MUST2 telescopes (forward)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12 EXOGAM Ge 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det. @14cm</a:t>
            </a:r>
          </a:p>
          <a:p>
            <a:r>
              <a:rPr lang="en-GB" dirty="0">
                <a:solidFill>
                  <a:schemeClr val="bg1"/>
                </a:solidFill>
              </a:rPr>
              <a:t>     8% </a:t>
            </a:r>
            <a:r>
              <a:rPr lang="en-GB" dirty="0" err="1">
                <a:solidFill>
                  <a:schemeClr val="bg1"/>
                </a:solidFill>
              </a:rPr>
              <a:t>effic</a:t>
            </a:r>
            <a:r>
              <a:rPr lang="en-GB" dirty="0">
                <a:solidFill>
                  <a:schemeClr val="bg1"/>
                </a:solidFill>
              </a:rPr>
              <a:t>. after add-back</a:t>
            </a:r>
            <a:endParaRPr lang="en-GB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+mn-lt"/>
              </a:rPr>
              <a:t>0</a:t>
            </a:r>
            <a:r>
              <a:rPr lang="en-GB" baseline="30000" dirty="0">
                <a:solidFill>
                  <a:schemeClr val="bg1"/>
                </a:solidFill>
                <a:latin typeface="+mn-lt"/>
              </a:rPr>
              <a:t>o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Detection: ZDD from LISE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+mn-lt"/>
              </a:rPr>
              <a:t>Solid Target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8439C3D8-9F7E-492F-AC62-D78310BA2B90}"/>
              </a:ext>
            </a:extLst>
          </p:cNvPr>
          <p:cNvSpPr txBox="1">
            <a:spLocks/>
          </p:cNvSpPr>
          <p:nvPr/>
        </p:nvSpPr>
        <p:spPr>
          <a:xfrm>
            <a:off x="3280625" y="6433181"/>
            <a:ext cx="5390764" cy="296949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Campaign coordinator:  Valerian Girard-Alcindor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45F82F8-EFB3-498B-A47E-CC351CA026F6}"/>
              </a:ext>
            </a:extLst>
          </p:cNvPr>
          <p:cNvCxnSpPr>
            <a:cxnSpLocks/>
            <a:endCxn id="10" idx="4"/>
          </p:cNvCxnSpPr>
          <p:nvPr/>
        </p:nvCxnSpPr>
        <p:spPr>
          <a:xfrm>
            <a:off x="1656080" y="3467356"/>
            <a:ext cx="5893752" cy="359406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FB4DBADD-E517-40A2-88E9-5AC2F3649CDF}"/>
              </a:ext>
            </a:extLst>
          </p:cNvPr>
          <p:cNvSpPr txBox="1"/>
          <p:nvPr/>
        </p:nvSpPr>
        <p:spPr>
          <a:xfrm rot="18776175">
            <a:off x="1731737" y="4238625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EXOGAM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D28992-244A-4A12-A995-06968813D1D8}"/>
              </a:ext>
            </a:extLst>
          </p:cNvPr>
          <p:cNvSpPr/>
          <p:nvPr/>
        </p:nvSpPr>
        <p:spPr>
          <a:xfrm>
            <a:off x="2370547" y="127870"/>
            <a:ext cx="6804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i="1" dirty="0"/>
              <a:t>2023: start of MUGAST-EXOGAM@LISE</a:t>
            </a:r>
          </a:p>
        </p:txBody>
      </p:sp>
    </p:spTree>
    <p:extLst>
      <p:ext uri="{BB962C8B-B14F-4D97-AF65-F5344CB8AC3E}">
        <p14:creationId xmlns:p14="http://schemas.microsoft.com/office/powerpoint/2010/main" val="3832447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2A1A47-0C75-E13E-0C5D-9F6E78E5B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54" y="265984"/>
            <a:ext cx="10515600" cy="910002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transfer reactions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945B1E-6806-A8E5-77EF-5667CA428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6118"/>
            <a:ext cx="10814957" cy="9100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1800" dirty="0"/>
              <a:t>Direct transfer reactions are reactions </a:t>
            </a:r>
            <a:r>
              <a:rPr lang="it-IT" sz="1800" dirty="0" err="1"/>
              <a:t>where</a:t>
            </a:r>
            <a:r>
              <a:rPr lang="it-IT" sz="1800" dirty="0"/>
              <a:t> one or </a:t>
            </a:r>
            <a:r>
              <a:rPr lang="it-IT" sz="1800" dirty="0" err="1"/>
              <a:t>two</a:t>
            </a:r>
            <a:r>
              <a:rPr lang="it-IT" sz="1800" dirty="0"/>
              <a:t> </a:t>
            </a:r>
            <a:r>
              <a:rPr lang="it-IT" sz="1800" dirty="0" err="1"/>
              <a:t>nucleons</a:t>
            </a:r>
            <a:r>
              <a:rPr lang="it-IT" sz="1800" dirty="0"/>
              <a:t> are </a:t>
            </a:r>
            <a:r>
              <a:rPr lang="it-IT" sz="1800" dirty="0" err="1"/>
              <a:t>exchanged</a:t>
            </a:r>
            <a:r>
              <a:rPr lang="it-IT" sz="1800" dirty="0"/>
              <a:t> </a:t>
            </a:r>
            <a:r>
              <a:rPr lang="it-IT" sz="1800" dirty="0" err="1"/>
              <a:t>between</a:t>
            </a:r>
            <a:r>
              <a:rPr lang="it-IT" sz="1800" dirty="0"/>
              <a:t> </a:t>
            </a:r>
            <a:r>
              <a:rPr lang="it-IT" sz="1800" dirty="0" err="1"/>
              <a:t>projectile</a:t>
            </a:r>
            <a:r>
              <a:rPr lang="it-IT" sz="1800" dirty="0"/>
              <a:t> and target in a </a:t>
            </a:r>
            <a:r>
              <a:rPr lang="it-IT" sz="1800" dirty="0" err="1"/>
              <a:t>peripheral</a:t>
            </a:r>
            <a:r>
              <a:rPr lang="it-IT" sz="1800" dirty="0"/>
              <a:t> </a:t>
            </a:r>
            <a:r>
              <a:rPr lang="it-IT" sz="1800" dirty="0" err="1"/>
              <a:t>collision</a:t>
            </a:r>
            <a:r>
              <a:rPr lang="it-IT" sz="1800" dirty="0"/>
              <a:t>. </a:t>
            </a:r>
            <a:r>
              <a:rPr lang="it-IT" sz="1800" dirty="0" err="1"/>
              <a:t>Satchler</a:t>
            </a:r>
            <a:r>
              <a:rPr lang="it-IT" sz="1800" dirty="0"/>
              <a:t>: «</a:t>
            </a:r>
            <a:r>
              <a:rPr lang="it-IT" sz="1800" i="1" dirty="0"/>
              <a:t>Reactions </a:t>
            </a:r>
            <a:r>
              <a:rPr lang="it-IT" sz="1800" i="1" dirty="0" err="1"/>
              <a:t>that</a:t>
            </a:r>
            <a:r>
              <a:rPr lang="it-IT" sz="1800" i="1" dirty="0"/>
              <a:t> go </a:t>
            </a:r>
            <a:r>
              <a:rPr lang="it-IT" sz="1800" i="1" dirty="0" err="1"/>
              <a:t>directly</a:t>
            </a:r>
            <a:r>
              <a:rPr lang="it-IT" sz="1800" i="1" dirty="0"/>
              <a:t> from </a:t>
            </a:r>
            <a:r>
              <a:rPr lang="it-IT" sz="1800" i="1" dirty="0" err="1"/>
              <a:t>initial</a:t>
            </a:r>
            <a:r>
              <a:rPr lang="it-IT" sz="1800" i="1" dirty="0"/>
              <a:t> to </a:t>
            </a:r>
            <a:r>
              <a:rPr lang="it-IT" sz="1800" i="1" dirty="0" err="1"/>
              <a:t>final</a:t>
            </a:r>
            <a:r>
              <a:rPr lang="it-IT" sz="1800" i="1" dirty="0"/>
              <a:t> </a:t>
            </a:r>
            <a:r>
              <a:rPr lang="it-IT" sz="1800" i="1" dirty="0" err="1"/>
              <a:t>states</a:t>
            </a:r>
            <a:r>
              <a:rPr lang="it-IT" sz="1800" i="1" dirty="0"/>
              <a:t> </a:t>
            </a:r>
            <a:r>
              <a:rPr lang="it-IT" sz="1800" i="1" dirty="0" err="1"/>
              <a:t>without</a:t>
            </a:r>
            <a:r>
              <a:rPr lang="it-IT" sz="1800" i="1" dirty="0"/>
              <a:t> the </a:t>
            </a:r>
            <a:r>
              <a:rPr lang="it-IT" sz="1800" i="1" dirty="0" err="1"/>
              <a:t>formation</a:t>
            </a:r>
            <a:r>
              <a:rPr lang="it-IT" sz="1800" i="1" dirty="0"/>
              <a:t> of an intermediate compound system</a:t>
            </a:r>
            <a:r>
              <a:rPr lang="it-IT" sz="1800" dirty="0"/>
              <a:t>». (G. R. </a:t>
            </a:r>
            <a:r>
              <a:rPr lang="it-IT" sz="1800" dirty="0" err="1"/>
              <a:t>Satchler</a:t>
            </a:r>
            <a:r>
              <a:rPr lang="it-IT" sz="1800" dirty="0"/>
              <a:t>, </a:t>
            </a:r>
            <a:r>
              <a:rPr lang="it-IT" sz="1800" i="1" dirty="0"/>
              <a:t>Direct </a:t>
            </a:r>
            <a:r>
              <a:rPr lang="it-IT" sz="1800" i="1" dirty="0" err="1"/>
              <a:t>Nuclear</a:t>
            </a:r>
            <a:r>
              <a:rPr lang="it-IT" sz="1800" i="1" dirty="0"/>
              <a:t> Reactions</a:t>
            </a:r>
            <a:r>
              <a:rPr lang="it-IT" sz="1800" dirty="0"/>
              <a:t>, 1983)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8FB1B6F-6F5F-F578-D6D1-355903AC0979}"/>
                  </a:ext>
                </a:extLst>
              </p:cNvPr>
              <p:cNvSpPr txBox="1"/>
              <p:nvPr/>
            </p:nvSpPr>
            <p:spPr>
              <a:xfrm>
                <a:off x="8811565" y="4526723"/>
                <a:ext cx="2445093" cy="586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num>
                                <m:den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𝐸𝑋𝑃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l-G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num>
                                <m:den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𝐷𝑊𝐵𝐴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8FB1B6F-6F5F-F578-D6D1-355903AC0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565" y="4526723"/>
                <a:ext cx="2445093" cy="586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544BCF5-E643-152A-DAD0-8B9289A26980}"/>
                  </a:ext>
                </a:extLst>
              </p:cNvPr>
              <p:cNvSpPr txBox="1"/>
              <p:nvPr/>
            </p:nvSpPr>
            <p:spPr>
              <a:xfrm>
                <a:off x="838200" y="2189907"/>
                <a:ext cx="7200014" cy="258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They </a:t>
                </a:r>
                <a:r>
                  <a:rPr lang="it-IT" sz="1800" dirty="0" err="1"/>
                  <a:t>provide</a:t>
                </a:r>
                <a:r>
                  <a:rPr lang="it-IT" sz="1800" dirty="0"/>
                  <a:t> information on: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it-IT" sz="1800" b="1" dirty="0"/>
                  <a:t>Quantum </a:t>
                </a:r>
                <a:r>
                  <a:rPr lang="it-IT" sz="1800" b="1" dirty="0" err="1"/>
                  <a:t>numbers</a:t>
                </a:r>
                <a:r>
                  <a:rPr lang="it-IT" sz="1800" b="1" dirty="0"/>
                  <a:t> (</a:t>
                </a:r>
                <a:r>
                  <a:rPr lang="it-IT" sz="1800" b="1" dirty="0" err="1"/>
                  <a:t>n,l,j</a:t>
                </a:r>
                <a:r>
                  <a:rPr lang="it-IT" sz="1800" b="1" dirty="0"/>
                  <a:t>) </a:t>
                </a:r>
                <a:r>
                  <a:rPr lang="it-IT" sz="1800" dirty="0"/>
                  <a:t>-&gt; high </a:t>
                </a:r>
                <a:r>
                  <a:rPr lang="it-IT" sz="1800" dirty="0" err="1"/>
                  <a:t>sensitivity</a:t>
                </a:r>
                <a:r>
                  <a:rPr lang="it-IT" sz="1800" dirty="0"/>
                  <a:t> to the </a:t>
                </a:r>
                <a:r>
                  <a:rPr lang="it-IT" sz="1800" dirty="0" err="1"/>
                  <a:t>angular</a:t>
                </a:r>
                <a:r>
                  <a:rPr lang="it-IT" sz="1800" dirty="0"/>
                  <a:t> </a:t>
                </a:r>
                <a:r>
                  <a:rPr lang="it-IT" sz="1800" dirty="0" err="1"/>
                  <a:t>momentum</a:t>
                </a:r>
                <a:r>
                  <a:rPr lang="it-IT" sz="1800" dirty="0"/>
                  <a:t> transfer</a:t>
                </a:r>
              </a:p>
              <a:p>
                <a:endParaRPr lang="it-IT" sz="18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it-IT" sz="1800" b="1" dirty="0" err="1"/>
                  <a:t>Spectroscopic</a:t>
                </a:r>
                <a:r>
                  <a:rPr lang="it-IT" sz="1800" b="1" dirty="0"/>
                  <a:t> </a:t>
                </a:r>
                <a:r>
                  <a:rPr lang="it-IT" sz="1800" b="1" dirty="0" err="1"/>
                  <a:t>factors</a:t>
                </a:r>
                <a:r>
                  <a:rPr lang="it-IT" sz="1800" b="1" dirty="0"/>
                  <a:t> </a:t>
                </a:r>
                <a:r>
                  <a:rPr lang="it-IT" sz="1800" dirty="0"/>
                  <a:t>-&gt; </a:t>
                </a:r>
                <a:r>
                  <a:rPr lang="it-IT" sz="1800" dirty="0" err="1"/>
                  <a:t>how</a:t>
                </a:r>
                <a:r>
                  <a:rPr lang="it-IT" sz="1800" dirty="0"/>
                  <a:t> </a:t>
                </a:r>
                <a:r>
                  <a:rPr lang="it-IT" sz="1800" dirty="0" err="1"/>
                  <a:t>well</a:t>
                </a:r>
                <a:r>
                  <a:rPr lang="it-IT" sz="1800" dirty="0"/>
                  <a:t> a </a:t>
                </a:r>
                <a:r>
                  <a:rPr lang="it-IT" sz="1800" dirty="0" err="1"/>
                  <a:t>given</a:t>
                </a:r>
                <a:r>
                  <a:rPr lang="it-IT" sz="1800" dirty="0"/>
                  <a:t> state can be </a:t>
                </a:r>
                <a:r>
                  <a:rPr lang="it-IT" sz="1800" dirty="0" err="1"/>
                  <a:t>described</a:t>
                </a:r>
                <a:r>
                  <a:rPr lang="it-IT" sz="1800" dirty="0"/>
                  <a:t> </a:t>
                </a:r>
                <a:r>
                  <a:rPr lang="it-IT" sz="1800" dirty="0" err="1"/>
                  <a:t>as</a:t>
                </a:r>
                <a:r>
                  <a:rPr lang="it-IT" sz="1800" dirty="0"/>
                  <a:t> the core </a:t>
                </a:r>
                <a:r>
                  <a:rPr lang="it-IT" sz="1800" dirty="0" err="1"/>
                  <a:t>nucleus</a:t>
                </a:r>
                <a:r>
                  <a:rPr lang="it-IT" sz="1800" dirty="0"/>
                  <a:t> ± 1 </a:t>
                </a:r>
                <a:r>
                  <a:rPr lang="it-IT" sz="1800" dirty="0" err="1"/>
                  <a:t>nucleon</a:t>
                </a:r>
                <a:r>
                  <a:rPr lang="it-IT" sz="1800" dirty="0"/>
                  <a:t> </a:t>
                </a:r>
                <a:r>
                  <a:rPr lang="it-IT" sz="1800" dirty="0" err="1"/>
                  <a:t>added</a:t>
                </a:r>
                <a:r>
                  <a:rPr lang="it-IT" sz="1800" dirty="0"/>
                  <a:t> in (</a:t>
                </a:r>
                <a:r>
                  <a:rPr lang="it-IT" sz="1800" dirty="0" err="1"/>
                  <a:t>removed</a:t>
                </a:r>
                <a:r>
                  <a:rPr lang="it-IT" sz="1800" dirty="0"/>
                  <a:t> from) a </a:t>
                </a:r>
                <a:r>
                  <a:rPr lang="it-IT" sz="1800" dirty="0" err="1"/>
                  <a:t>given</a:t>
                </a:r>
                <a:r>
                  <a:rPr lang="it-IT" sz="1800" dirty="0"/>
                  <a:t> </a:t>
                </a:r>
                <a:r>
                  <a:rPr lang="it-IT" sz="1800" dirty="0" err="1"/>
                  <a:t>orbital</a:t>
                </a:r>
                <a:r>
                  <a:rPr lang="it-IT" dirty="0"/>
                  <a:t>. The </a:t>
                </a:r>
                <a:r>
                  <a:rPr lang="it-IT" sz="1800" b="1" dirty="0" err="1"/>
                  <a:t>overlap</a:t>
                </a:r>
                <a:r>
                  <a:rPr lang="it-IT" sz="1800" b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sz="1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it-IT" sz="1800" dirty="0"/>
                  <a:t> </a:t>
                </a:r>
                <a:r>
                  <a:rPr lang="it-IT" sz="1800" dirty="0" err="1"/>
                  <a:t>contains</a:t>
                </a:r>
                <a:r>
                  <a:rPr lang="it-IT" sz="1800" dirty="0"/>
                  <a:t> the </a:t>
                </a:r>
                <a:r>
                  <a:rPr lang="it-IT" sz="1800" b="1" dirty="0" err="1"/>
                  <a:t>nuclear</a:t>
                </a:r>
                <a:r>
                  <a:rPr lang="it-IT" sz="1800" b="1" dirty="0"/>
                  <a:t> </a:t>
                </a:r>
                <a:r>
                  <a:rPr lang="it-IT" sz="1800" b="1" dirty="0" err="1"/>
                  <a:t>structure</a:t>
                </a:r>
                <a:r>
                  <a:rPr lang="it-IT" sz="1800" b="1" dirty="0"/>
                  <a:t> information</a:t>
                </a:r>
                <a:r>
                  <a:rPr lang="it-IT" sz="1800" dirty="0"/>
                  <a:t>, </a:t>
                </a:r>
                <a:r>
                  <a:rPr lang="it-IT" sz="1800" dirty="0" err="1"/>
                  <a:t>which</a:t>
                </a:r>
                <a:r>
                  <a:rPr lang="it-IT" sz="1800" dirty="0"/>
                  <a:t> </a:t>
                </a:r>
                <a:r>
                  <a:rPr lang="it-IT" sz="1800" dirty="0" err="1"/>
                  <a:t>is</a:t>
                </a:r>
                <a:r>
                  <a:rPr lang="it-IT" sz="1800" dirty="0"/>
                  <a:t> </a:t>
                </a:r>
                <a:r>
                  <a:rPr lang="it-IT" sz="1800" dirty="0" err="1"/>
                  <a:t>usually</a:t>
                </a:r>
                <a:r>
                  <a:rPr lang="it-IT" sz="1800" dirty="0"/>
                  <a:t> the </a:t>
                </a:r>
                <a:r>
                  <a:rPr lang="it-IT" sz="1800" dirty="0" err="1"/>
                  <a:t>missing</a:t>
                </a:r>
                <a:r>
                  <a:rPr lang="it-IT" sz="1800" dirty="0"/>
                  <a:t> information.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544BCF5-E643-152A-DAD0-8B9289A26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89907"/>
                <a:ext cx="7200014" cy="2585323"/>
              </a:xfrm>
              <a:prstGeom prst="rect">
                <a:avLst/>
              </a:prstGeom>
              <a:blipFill>
                <a:blip r:embed="rId3"/>
                <a:stretch>
                  <a:fillRect l="-762" t="-943" b="-30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9C35884-E815-5B9F-E766-3E5909D0A4BB}"/>
              </a:ext>
            </a:extLst>
          </p:cNvPr>
          <p:cNvSpPr txBox="1"/>
          <p:nvPr/>
        </p:nvSpPr>
        <p:spPr>
          <a:xfrm>
            <a:off x="838200" y="4994694"/>
            <a:ext cx="10239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These</a:t>
            </a:r>
            <a:r>
              <a:rPr lang="it-IT" dirty="0"/>
              <a:t> «</a:t>
            </a:r>
            <a:r>
              <a:rPr lang="it-IT" dirty="0" err="1"/>
              <a:t>simple</a:t>
            </a:r>
            <a:r>
              <a:rPr lang="it-IT" dirty="0"/>
              <a:t>» concepts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lots</a:t>
            </a:r>
            <a:r>
              <a:rPr lang="it-IT" dirty="0"/>
              <a:t> of </a:t>
            </a:r>
            <a:r>
              <a:rPr lang="it-IT" dirty="0" err="1"/>
              <a:t>interesting</a:t>
            </a:r>
            <a:r>
              <a:rPr lang="it-IT" dirty="0"/>
              <a:t> </a:t>
            </a:r>
            <a:r>
              <a:rPr lang="it-IT" dirty="0" err="1"/>
              <a:t>applications</a:t>
            </a:r>
            <a:r>
              <a:rPr lang="it-IT" dirty="0"/>
              <a:t>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Shell </a:t>
            </a:r>
            <a:r>
              <a:rPr lang="it-IT" dirty="0" err="1"/>
              <a:t>evolution</a:t>
            </a:r>
            <a:r>
              <a:rPr lang="it-IT" dirty="0"/>
              <a:t> and new </a:t>
            </a:r>
            <a:r>
              <a:rPr lang="it-IT" dirty="0" err="1"/>
              <a:t>magic</a:t>
            </a:r>
            <a:r>
              <a:rPr lang="it-IT" dirty="0"/>
              <a:t> </a:t>
            </a:r>
            <a:r>
              <a:rPr lang="it-IT" dirty="0" err="1"/>
              <a:t>numbers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/>
              <a:t>Effect</a:t>
            </a:r>
            <a:r>
              <a:rPr lang="it-IT" dirty="0"/>
              <a:t> of diffuse 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surfaces</a:t>
            </a:r>
            <a:r>
              <a:rPr lang="it-IT" dirty="0"/>
              <a:t> (</a:t>
            </a:r>
            <a:r>
              <a:rPr lang="it-IT" dirty="0" err="1"/>
              <a:t>halo</a:t>
            </a:r>
            <a:r>
              <a:rPr lang="it-IT" dirty="0"/>
              <a:t> nuclei, spin-</a:t>
            </a:r>
            <a:r>
              <a:rPr lang="it-IT" dirty="0" err="1"/>
              <a:t>orbit</a:t>
            </a:r>
            <a:r>
              <a:rPr lang="it-IT" dirty="0"/>
              <a:t> </a:t>
            </a:r>
            <a:r>
              <a:rPr lang="it-IT" dirty="0" err="1"/>
              <a:t>weakening</a:t>
            </a:r>
            <a:r>
              <a:rPr lang="it-IT" dirty="0"/>
              <a:t>, </a:t>
            </a:r>
            <a:r>
              <a:rPr lang="it-IT" dirty="0" err="1"/>
              <a:t>influence</a:t>
            </a:r>
            <a:r>
              <a:rPr lang="it-IT" dirty="0"/>
              <a:t> of the continuum, …)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Relative </a:t>
            </a:r>
            <a:r>
              <a:rPr lang="it-IT" dirty="0" err="1"/>
              <a:t>role</a:t>
            </a:r>
            <a:r>
              <a:rPr lang="it-IT" dirty="0"/>
              <a:t> of </a:t>
            </a:r>
            <a:r>
              <a:rPr lang="it-IT" dirty="0" err="1"/>
              <a:t>tensor</a:t>
            </a:r>
            <a:r>
              <a:rPr lang="it-IT" dirty="0"/>
              <a:t> and spin-</a:t>
            </a:r>
            <a:r>
              <a:rPr lang="it-IT" dirty="0" err="1"/>
              <a:t>orbit</a:t>
            </a:r>
            <a:r>
              <a:rPr lang="it-IT" dirty="0"/>
              <a:t> </a:t>
            </a:r>
            <a:r>
              <a:rPr lang="it-IT" dirty="0" err="1"/>
              <a:t>forces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AA58D7-AD29-8F94-1213-9B2CB55B6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884" y="2184266"/>
            <a:ext cx="3501336" cy="208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0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4B94CAF7-CA42-C258-D2D4-1835710A73F2}"/>
              </a:ext>
            </a:extLst>
          </p:cNvPr>
          <p:cNvCxnSpPr>
            <a:cxnSpLocks/>
          </p:cNvCxnSpPr>
          <p:nvPr/>
        </p:nvCxnSpPr>
        <p:spPr>
          <a:xfrm>
            <a:off x="3657641" y="3530006"/>
            <a:ext cx="15441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7E4A002-D4C7-2120-30B2-28C2FC0FD50D}"/>
              </a:ext>
            </a:extLst>
          </p:cNvPr>
          <p:cNvCxnSpPr>
            <a:cxnSpLocks/>
          </p:cNvCxnSpPr>
          <p:nvPr/>
        </p:nvCxnSpPr>
        <p:spPr>
          <a:xfrm>
            <a:off x="3657640" y="3915320"/>
            <a:ext cx="15441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BE6D3120-D72B-B707-8020-670E22CCCF35}"/>
              </a:ext>
            </a:extLst>
          </p:cNvPr>
          <p:cNvCxnSpPr>
            <a:cxnSpLocks/>
          </p:cNvCxnSpPr>
          <p:nvPr/>
        </p:nvCxnSpPr>
        <p:spPr>
          <a:xfrm>
            <a:off x="3657639" y="4171237"/>
            <a:ext cx="15441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179EBB8-BD6B-1772-3F50-7E06D92A320E}"/>
              </a:ext>
            </a:extLst>
          </p:cNvPr>
          <p:cNvSpPr txBox="1"/>
          <p:nvPr/>
        </p:nvSpPr>
        <p:spPr>
          <a:xfrm>
            <a:off x="3200441" y="3338838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E3915D-7B51-A0D2-FBB2-F3DFB2161257}"/>
              </a:ext>
            </a:extLst>
          </p:cNvPr>
          <p:cNvSpPr txBox="1"/>
          <p:nvPr/>
        </p:nvSpPr>
        <p:spPr>
          <a:xfrm>
            <a:off x="3200441" y="3696733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009128-96E3-0BDE-8201-46AE8A8422A9}"/>
              </a:ext>
            </a:extLst>
          </p:cNvPr>
          <p:cNvSpPr txBox="1"/>
          <p:nvPr/>
        </p:nvSpPr>
        <p:spPr>
          <a:xfrm>
            <a:off x="3200441" y="3960157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5/2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93981288-5F63-A673-2ED2-F74787B36B9C}"/>
              </a:ext>
            </a:extLst>
          </p:cNvPr>
          <p:cNvCxnSpPr>
            <a:cxnSpLocks/>
          </p:cNvCxnSpPr>
          <p:nvPr/>
        </p:nvCxnSpPr>
        <p:spPr>
          <a:xfrm>
            <a:off x="3657641" y="2318687"/>
            <a:ext cx="15441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2720AED1-04C4-C1F2-982D-5C581AF9A0BC}"/>
              </a:ext>
            </a:extLst>
          </p:cNvPr>
          <p:cNvCxnSpPr>
            <a:cxnSpLocks/>
          </p:cNvCxnSpPr>
          <p:nvPr/>
        </p:nvCxnSpPr>
        <p:spPr>
          <a:xfrm>
            <a:off x="3657640" y="2704001"/>
            <a:ext cx="15441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C803AD8C-0CD0-2F4F-FBF6-627029488CAE}"/>
              </a:ext>
            </a:extLst>
          </p:cNvPr>
          <p:cNvCxnSpPr>
            <a:cxnSpLocks/>
          </p:cNvCxnSpPr>
          <p:nvPr/>
        </p:nvCxnSpPr>
        <p:spPr>
          <a:xfrm>
            <a:off x="3657639" y="2959918"/>
            <a:ext cx="15441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B6A85A4-445E-9F6D-04D3-B8EE1EAA6ADD}"/>
              </a:ext>
            </a:extLst>
          </p:cNvPr>
          <p:cNvSpPr txBox="1"/>
          <p:nvPr/>
        </p:nvSpPr>
        <p:spPr>
          <a:xfrm>
            <a:off x="3200441" y="2127519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BF46415-7C54-5DAA-D201-9F133146CDBC}"/>
              </a:ext>
            </a:extLst>
          </p:cNvPr>
          <p:cNvSpPr txBox="1"/>
          <p:nvPr/>
        </p:nvSpPr>
        <p:spPr>
          <a:xfrm>
            <a:off x="3200441" y="2485414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3B43147-5BFA-75CD-19F1-1A88C131B3BF}"/>
              </a:ext>
            </a:extLst>
          </p:cNvPr>
          <p:cNvSpPr txBox="1"/>
          <p:nvPr/>
        </p:nvSpPr>
        <p:spPr>
          <a:xfrm>
            <a:off x="3200441" y="2748838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7/2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934324A-BC55-130E-E569-0C7AE60FEEE7}"/>
              </a:ext>
            </a:extLst>
          </p:cNvPr>
          <p:cNvSpPr txBox="1"/>
          <p:nvPr/>
        </p:nvSpPr>
        <p:spPr>
          <a:xfrm>
            <a:off x="1757680" y="1314877"/>
            <a:ext cx="8962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 3/2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S? Easy: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adding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on the p</a:t>
            </a:r>
            <a:r>
              <a:rPr lang="it-IT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shell. But…</a:t>
            </a:r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FE756E04-5608-2FC0-64B9-A7ECCEE71CA2}"/>
              </a:ext>
            </a:extLst>
          </p:cNvPr>
          <p:cNvSpPr/>
          <p:nvPr/>
        </p:nvSpPr>
        <p:spPr>
          <a:xfrm>
            <a:off x="3898545" y="3460180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7C120AC1-7D1B-A77C-1487-B1AC77C69D54}"/>
              </a:ext>
            </a:extLst>
          </p:cNvPr>
          <p:cNvSpPr/>
          <p:nvPr/>
        </p:nvSpPr>
        <p:spPr>
          <a:xfrm>
            <a:off x="4187122" y="3460180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9D4EB1D2-116F-32F1-14E0-A8BACDBB5996}"/>
              </a:ext>
            </a:extLst>
          </p:cNvPr>
          <p:cNvSpPr/>
          <p:nvPr/>
        </p:nvSpPr>
        <p:spPr>
          <a:xfrm>
            <a:off x="4475699" y="3460180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4FCE3038-8DD1-82C0-EEEA-4ED61D7FF398}"/>
              </a:ext>
            </a:extLst>
          </p:cNvPr>
          <p:cNvSpPr/>
          <p:nvPr/>
        </p:nvSpPr>
        <p:spPr>
          <a:xfrm>
            <a:off x="4764276" y="3458006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E32EAD84-26D4-149B-841A-7A0D1FA7FD9A}"/>
              </a:ext>
            </a:extLst>
          </p:cNvPr>
          <p:cNvSpPr/>
          <p:nvPr/>
        </p:nvSpPr>
        <p:spPr>
          <a:xfrm>
            <a:off x="3622976" y="4099237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BE2AB309-83EE-3A2A-1BBD-B0F5982291DB}"/>
              </a:ext>
            </a:extLst>
          </p:cNvPr>
          <p:cNvSpPr/>
          <p:nvPr/>
        </p:nvSpPr>
        <p:spPr>
          <a:xfrm>
            <a:off x="4187122" y="3850784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F2040DF8-8772-2B1D-2C5B-0DBF5627A7D4}"/>
              </a:ext>
            </a:extLst>
          </p:cNvPr>
          <p:cNvSpPr/>
          <p:nvPr/>
        </p:nvSpPr>
        <p:spPr>
          <a:xfrm>
            <a:off x="4475699" y="3850784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3A24827F-F105-8934-7609-01D7A8147DC0}"/>
              </a:ext>
            </a:extLst>
          </p:cNvPr>
          <p:cNvSpPr/>
          <p:nvPr/>
        </p:nvSpPr>
        <p:spPr>
          <a:xfrm>
            <a:off x="5052853" y="4099237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A5F3410F-2CFD-88C2-4815-A7022DE0085B}"/>
              </a:ext>
            </a:extLst>
          </p:cNvPr>
          <p:cNvSpPr/>
          <p:nvPr/>
        </p:nvSpPr>
        <p:spPr>
          <a:xfrm>
            <a:off x="3898545" y="4101411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24F70630-A9F3-4810-FFFE-A1163FAC2BE2}"/>
              </a:ext>
            </a:extLst>
          </p:cNvPr>
          <p:cNvSpPr/>
          <p:nvPr/>
        </p:nvSpPr>
        <p:spPr>
          <a:xfrm>
            <a:off x="4187122" y="4101411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70FB7417-AA73-42C5-D4F2-188EB8307811}"/>
              </a:ext>
            </a:extLst>
          </p:cNvPr>
          <p:cNvSpPr/>
          <p:nvPr/>
        </p:nvSpPr>
        <p:spPr>
          <a:xfrm>
            <a:off x="4475699" y="4101411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6F25F5EF-2C93-4347-8CD4-944509D4F310}"/>
              </a:ext>
            </a:extLst>
          </p:cNvPr>
          <p:cNvSpPr/>
          <p:nvPr/>
        </p:nvSpPr>
        <p:spPr>
          <a:xfrm>
            <a:off x="4764276" y="4099237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FD84377D-168E-9DED-7A18-D90FB2036777}"/>
              </a:ext>
            </a:extLst>
          </p:cNvPr>
          <p:cNvSpPr/>
          <p:nvPr/>
        </p:nvSpPr>
        <p:spPr>
          <a:xfrm>
            <a:off x="4334159" y="2615960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BBE565D0-FD69-C99C-A4CA-FC9104860ED2}"/>
              </a:ext>
            </a:extLst>
          </p:cNvPr>
          <p:cNvCxnSpPr>
            <a:cxnSpLocks/>
          </p:cNvCxnSpPr>
          <p:nvPr/>
        </p:nvCxnSpPr>
        <p:spPr>
          <a:xfrm>
            <a:off x="8814266" y="3488605"/>
            <a:ext cx="15441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E4991E4E-C231-6A73-56AD-7A66990537E6}"/>
              </a:ext>
            </a:extLst>
          </p:cNvPr>
          <p:cNvCxnSpPr>
            <a:cxnSpLocks/>
          </p:cNvCxnSpPr>
          <p:nvPr/>
        </p:nvCxnSpPr>
        <p:spPr>
          <a:xfrm>
            <a:off x="8814265" y="3873919"/>
            <a:ext cx="15441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D2D25BC6-BB25-5BAD-B1C9-CFA50E41A7FE}"/>
              </a:ext>
            </a:extLst>
          </p:cNvPr>
          <p:cNvCxnSpPr>
            <a:cxnSpLocks/>
          </p:cNvCxnSpPr>
          <p:nvPr/>
        </p:nvCxnSpPr>
        <p:spPr>
          <a:xfrm>
            <a:off x="8814264" y="4129836"/>
            <a:ext cx="15441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8D2064A-09AE-53F9-D0F4-E95CEC29E1E2}"/>
              </a:ext>
            </a:extLst>
          </p:cNvPr>
          <p:cNvSpPr txBox="1"/>
          <p:nvPr/>
        </p:nvSpPr>
        <p:spPr>
          <a:xfrm>
            <a:off x="10386170" y="3273716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61265150-D9B1-90BB-0A36-411660FC46EA}"/>
              </a:ext>
            </a:extLst>
          </p:cNvPr>
          <p:cNvSpPr txBox="1"/>
          <p:nvPr/>
        </p:nvSpPr>
        <p:spPr>
          <a:xfrm>
            <a:off x="10413860" y="3640347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5B8D00A0-BCBB-8F1E-AC8A-DFDAFA48913D}"/>
              </a:ext>
            </a:extLst>
          </p:cNvPr>
          <p:cNvSpPr txBox="1"/>
          <p:nvPr/>
        </p:nvSpPr>
        <p:spPr>
          <a:xfrm>
            <a:off x="10409641" y="3941884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5/2</a:t>
            </a:r>
          </a:p>
        </p:txBody>
      </p: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B87C5164-1794-9B1E-18F9-6A7F6FE40396}"/>
              </a:ext>
            </a:extLst>
          </p:cNvPr>
          <p:cNvCxnSpPr>
            <a:cxnSpLocks/>
          </p:cNvCxnSpPr>
          <p:nvPr/>
        </p:nvCxnSpPr>
        <p:spPr>
          <a:xfrm>
            <a:off x="8814266" y="2277286"/>
            <a:ext cx="15441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0B48DF78-162A-BB9B-6329-F22F5A9C7EF7}"/>
              </a:ext>
            </a:extLst>
          </p:cNvPr>
          <p:cNvCxnSpPr>
            <a:cxnSpLocks/>
          </p:cNvCxnSpPr>
          <p:nvPr/>
        </p:nvCxnSpPr>
        <p:spPr>
          <a:xfrm>
            <a:off x="8814265" y="2662600"/>
            <a:ext cx="15441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diritto 55">
            <a:extLst>
              <a:ext uri="{FF2B5EF4-FFF2-40B4-BE49-F238E27FC236}">
                <a16:creationId xmlns:a16="http://schemas.microsoft.com/office/drawing/2014/main" id="{31571B7D-DCF4-1EB5-CFDA-56B1D18DCE2F}"/>
              </a:ext>
            </a:extLst>
          </p:cNvPr>
          <p:cNvCxnSpPr>
            <a:cxnSpLocks/>
          </p:cNvCxnSpPr>
          <p:nvPr/>
        </p:nvCxnSpPr>
        <p:spPr>
          <a:xfrm>
            <a:off x="8814264" y="2918517"/>
            <a:ext cx="15441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011D210B-A20F-5C00-9DA6-E2442F5F2707}"/>
              </a:ext>
            </a:extLst>
          </p:cNvPr>
          <p:cNvSpPr txBox="1"/>
          <p:nvPr/>
        </p:nvSpPr>
        <p:spPr>
          <a:xfrm>
            <a:off x="10344300" y="2054790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C9A17734-EFFB-63BA-B64B-5FFAF9024ABA}"/>
              </a:ext>
            </a:extLst>
          </p:cNvPr>
          <p:cNvSpPr txBox="1"/>
          <p:nvPr/>
        </p:nvSpPr>
        <p:spPr>
          <a:xfrm>
            <a:off x="10336852" y="2444013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endParaRPr lang="it-IT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34D4FFC2-22E2-F87A-0DA0-8BB8D9FCCE69}"/>
              </a:ext>
            </a:extLst>
          </p:cNvPr>
          <p:cNvSpPr txBox="1"/>
          <p:nvPr/>
        </p:nvSpPr>
        <p:spPr>
          <a:xfrm>
            <a:off x="10344300" y="2707437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7/2</a:t>
            </a:r>
          </a:p>
        </p:txBody>
      </p:sp>
      <p:sp>
        <p:nvSpPr>
          <p:cNvPr id="60" name="Ovale 59">
            <a:extLst>
              <a:ext uri="{FF2B5EF4-FFF2-40B4-BE49-F238E27FC236}">
                <a16:creationId xmlns:a16="http://schemas.microsoft.com/office/drawing/2014/main" id="{C91CF038-B44D-0D76-3F6F-0325D2406332}"/>
              </a:ext>
            </a:extLst>
          </p:cNvPr>
          <p:cNvSpPr/>
          <p:nvPr/>
        </p:nvSpPr>
        <p:spPr>
          <a:xfrm>
            <a:off x="9062814" y="3407903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B9022780-8153-8D7A-DCC7-2CD08F5DBA73}"/>
              </a:ext>
            </a:extLst>
          </p:cNvPr>
          <p:cNvSpPr/>
          <p:nvPr/>
        </p:nvSpPr>
        <p:spPr>
          <a:xfrm>
            <a:off x="9343747" y="3416605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Ovale 61">
            <a:extLst>
              <a:ext uri="{FF2B5EF4-FFF2-40B4-BE49-F238E27FC236}">
                <a16:creationId xmlns:a16="http://schemas.microsoft.com/office/drawing/2014/main" id="{4184A6AE-E71E-6DBD-F337-67C4FD8668DF}"/>
              </a:ext>
            </a:extLst>
          </p:cNvPr>
          <p:cNvSpPr/>
          <p:nvPr/>
        </p:nvSpPr>
        <p:spPr>
          <a:xfrm>
            <a:off x="9632324" y="3418779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ACA62EC8-16B2-E5E3-2433-2C41015CA9D9}"/>
              </a:ext>
            </a:extLst>
          </p:cNvPr>
          <p:cNvSpPr/>
          <p:nvPr/>
        </p:nvSpPr>
        <p:spPr>
          <a:xfrm>
            <a:off x="9920901" y="3415036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Ovale 63">
            <a:extLst>
              <a:ext uri="{FF2B5EF4-FFF2-40B4-BE49-F238E27FC236}">
                <a16:creationId xmlns:a16="http://schemas.microsoft.com/office/drawing/2014/main" id="{63A582FB-BD34-E919-3B7F-A95BAA652E36}"/>
              </a:ext>
            </a:extLst>
          </p:cNvPr>
          <p:cNvSpPr/>
          <p:nvPr/>
        </p:nvSpPr>
        <p:spPr>
          <a:xfrm>
            <a:off x="8779601" y="4057836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12FCFB37-1E58-935B-F786-DA49D2B00175}"/>
              </a:ext>
            </a:extLst>
          </p:cNvPr>
          <p:cNvSpPr/>
          <p:nvPr/>
        </p:nvSpPr>
        <p:spPr>
          <a:xfrm>
            <a:off x="9343747" y="3809383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62B63994-AA7A-B44D-0F6D-FBC9B4CA0007}"/>
              </a:ext>
            </a:extLst>
          </p:cNvPr>
          <p:cNvSpPr/>
          <p:nvPr/>
        </p:nvSpPr>
        <p:spPr>
          <a:xfrm>
            <a:off x="9632324" y="3809383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Ovale 66">
            <a:extLst>
              <a:ext uri="{FF2B5EF4-FFF2-40B4-BE49-F238E27FC236}">
                <a16:creationId xmlns:a16="http://schemas.microsoft.com/office/drawing/2014/main" id="{295A7951-DC35-C5E8-0E0D-E4ABDB870E38}"/>
              </a:ext>
            </a:extLst>
          </p:cNvPr>
          <p:cNvSpPr/>
          <p:nvPr/>
        </p:nvSpPr>
        <p:spPr>
          <a:xfrm>
            <a:off x="10209478" y="4057836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Ovale 67">
            <a:extLst>
              <a:ext uri="{FF2B5EF4-FFF2-40B4-BE49-F238E27FC236}">
                <a16:creationId xmlns:a16="http://schemas.microsoft.com/office/drawing/2014/main" id="{8F69F809-D212-0041-15EC-50E63C8E7427}"/>
              </a:ext>
            </a:extLst>
          </p:cNvPr>
          <p:cNvSpPr/>
          <p:nvPr/>
        </p:nvSpPr>
        <p:spPr>
          <a:xfrm>
            <a:off x="9055170" y="4060010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Ovale 68">
            <a:extLst>
              <a:ext uri="{FF2B5EF4-FFF2-40B4-BE49-F238E27FC236}">
                <a16:creationId xmlns:a16="http://schemas.microsoft.com/office/drawing/2014/main" id="{1DCF9F9F-94B2-6119-2975-3072315AB6A8}"/>
              </a:ext>
            </a:extLst>
          </p:cNvPr>
          <p:cNvSpPr/>
          <p:nvPr/>
        </p:nvSpPr>
        <p:spPr>
          <a:xfrm>
            <a:off x="9343747" y="4060010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Ovale 69">
            <a:extLst>
              <a:ext uri="{FF2B5EF4-FFF2-40B4-BE49-F238E27FC236}">
                <a16:creationId xmlns:a16="http://schemas.microsoft.com/office/drawing/2014/main" id="{F6C48603-066B-6391-44F2-F0738ECFDF02}"/>
              </a:ext>
            </a:extLst>
          </p:cNvPr>
          <p:cNvSpPr/>
          <p:nvPr/>
        </p:nvSpPr>
        <p:spPr>
          <a:xfrm>
            <a:off x="9632324" y="4060010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Ovale 70">
            <a:extLst>
              <a:ext uri="{FF2B5EF4-FFF2-40B4-BE49-F238E27FC236}">
                <a16:creationId xmlns:a16="http://schemas.microsoft.com/office/drawing/2014/main" id="{8DE0C74B-99BC-544D-6F83-38C67E9618F1}"/>
              </a:ext>
            </a:extLst>
          </p:cNvPr>
          <p:cNvSpPr/>
          <p:nvPr/>
        </p:nvSpPr>
        <p:spPr>
          <a:xfrm>
            <a:off x="9920901" y="4057836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E9167104-D485-5F68-0BC6-B462100C67D1}"/>
              </a:ext>
            </a:extLst>
          </p:cNvPr>
          <p:cNvSpPr/>
          <p:nvPr/>
        </p:nvSpPr>
        <p:spPr>
          <a:xfrm>
            <a:off x="9503774" y="2829741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3DA16FD9-F48F-3966-D048-65EA458DC4F2}"/>
              </a:ext>
            </a:extLst>
          </p:cNvPr>
          <p:cNvSpPr txBox="1"/>
          <p:nvPr/>
        </p:nvSpPr>
        <p:spPr>
          <a:xfrm>
            <a:off x="5278890" y="2704001"/>
            <a:ext cx="764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7DD37200-4851-A966-EF01-F1373D793229}"/>
              </a:ext>
            </a:extLst>
          </p:cNvPr>
          <p:cNvSpPr txBox="1"/>
          <p:nvPr/>
        </p:nvSpPr>
        <p:spPr>
          <a:xfrm>
            <a:off x="114081" y="2812051"/>
            <a:ext cx="764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it-IT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6BD7C004-8DDA-B07C-01EB-19026DF1AC35}"/>
              </a:ext>
            </a:extLst>
          </p:cNvPr>
          <p:cNvSpPr txBox="1"/>
          <p:nvPr/>
        </p:nvSpPr>
        <p:spPr>
          <a:xfrm>
            <a:off x="5824998" y="2782023"/>
            <a:ext cx="764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it-IT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2FEB5DC5-612F-3CD9-2EEA-A38E3A6DB627}"/>
              </a:ext>
            </a:extLst>
          </p:cNvPr>
          <p:cNvSpPr txBox="1"/>
          <p:nvPr/>
        </p:nvSpPr>
        <p:spPr>
          <a:xfrm>
            <a:off x="7348264" y="5166840"/>
            <a:ext cx="4799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adding</a:t>
            </a:r>
            <a:r>
              <a:rPr lang="it-IT" dirty="0"/>
              <a:t> reaction </a:t>
            </a:r>
            <a:r>
              <a:rPr lang="it-IT" dirty="0" err="1"/>
              <a:t>will</a:t>
            </a:r>
            <a:r>
              <a:rPr lang="it-IT" dirty="0"/>
              <a:t> be sensitive </a:t>
            </a:r>
            <a:r>
              <a:rPr lang="it-IT" dirty="0" err="1"/>
              <a:t>only</a:t>
            </a:r>
            <a:r>
              <a:rPr lang="it-IT" dirty="0"/>
              <a:t> to the first </a:t>
            </a:r>
            <a:r>
              <a:rPr lang="it-IT" dirty="0" err="1"/>
              <a:t>term</a:t>
            </a:r>
            <a:r>
              <a:rPr lang="it-IT" dirty="0"/>
              <a:t> of the </a:t>
            </a:r>
            <a:r>
              <a:rPr lang="it-IT" dirty="0" err="1"/>
              <a:t>expansion</a:t>
            </a:r>
            <a:r>
              <a:rPr lang="it-IT" dirty="0"/>
              <a:t> -&gt; </a:t>
            </a:r>
            <a:r>
              <a:rPr lang="it-IT" dirty="0">
                <a:solidFill>
                  <a:srgbClr val="FF0000"/>
                </a:solidFill>
              </a:rPr>
              <a:t>SF ~ </a:t>
            </a:r>
            <a:r>
              <a:rPr lang="el-GR" dirty="0">
                <a:solidFill>
                  <a:srgbClr val="FF0000"/>
                </a:solidFill>
              </a:rPr>
              <a:t>α</a:t>
            </a:r>
            <a:r>
              <a:rPr lang="it-IT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it-IT" dirty="0" err="1"/>
              <a:t>Unless</a:t>
            </a:r>
            <a:r>
              <a:rPr lang="it-IT" dirty="0"/>
              <a:t> two-step </a:t>
            </a:r>
            <a:r>
              <a:rPr lang="it-IT" dirty="0" err="1"/>
              <a:t>processes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…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CA908DCA-A5AE-B7F5-A784-E15E47F5F288}"/>
              </a:ext>
            </a:extLst>
          </p:cNvPr>
          <p:cNvSpPr txBox="1"/>
          <p:nvPr/>
        </p:nvSpPr>
        <p:spPr>
          <a:xfrm>
            <a:off x="10830948" y="2750503"/>
            <a:ext cx="764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022B46C8-B937-5989-90AB-D0FA478C0471}"/>
              </a:ext>
            </a:extLst>
          </p:cNvPr>
          <p:cNvSpPr txBox="1"/>
          <p:nvPr/>
        </p:nvSpPr>
        <p:spPr>
          <a:xfrm>
            <a:off x="11463927" y="2571986"/>
            <a:ext cx="764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it-IT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Connettore diritto 81">
            <a:extLst>
              <a:ext uri="{FF2B5EF4-FFF2-40B4-BE49-F238E27FC236}">
                <a16:creationId xmlns:a16="http://schemas.microsoft.com/office/drawing/2014/main" id="{0E99934C-9573-15C5-8584-22043D6FD1EC}"/>
              </a:ext>
            </a:extLst>
          </p:cNvPr>
          <p:cNvCxnSpPr>
            <a:cxnSpLocks/>
          </p:cNvCxnSpPr>
          <p:nvPr/>
        </p:nvCxnSpPr>
        <p:spPr>
          <a:xfrm>
            <a:off x="1353917" y="3511733"/>
            <a:ext cx="15441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diritto 82">
            <a:extLst>
              <a:ext uri="{FF2B5EF4-FFF2-40B4-BE49-F238E27FC236}">
                <a16:creationId xmlns:a16="http://schemas.microsoft.com/office/drawing/2014/main" id="{A253700B-E6FE-069A-E615-1868CBEC02C1}"/>
              </a:ext>
            </a:extLst>
          </p:cNvPr>
          <p:cNvCxnSpPr>
            <a:cxnSpLocks/>
          </p:cNvCxnSpPr>
          <p:nvPr/>
        </p:nvCxnSpPr>
        <p:spPr>
          <a:xfrm>
            <a:off x="1353916" y="3897047"/>
            <a:ext cx="15441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diritto 83">
            <a:extLst>
              <a:ext uri="{FF2B5EF4-FFF2-40B4-BE49-F238E27FC236}">
                <a16:creationId xmlns:a16="http://schemas.microsoft.com/office/drawing/2014/main" id="{DE69C467-9D36-8402-E959-3FE53620F43C}"/>
              </a:ext>
            </a:extLst>
          </p:cNvPr>
          <p:cNvCxnSpPr>
            <a:cxnSpLocks/>
          </p:cNvCxnSpPr>
          <p:nvPr/>
        </p:nvCxnSpPr>
        <p:spPr>
          <a:xfrm>
            <a:off x="1353915" y="4152964"/>
            <a:ext cx="1544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B6C53B45-B9CB-2E23-E317-81FE91F65F3B}"/>
              </a:ext>
            </a:extLst>
          </p:cNvPr>
          <p:cNvSpPr txBox="1"/>
          <p:nvPr/>
        </p:nvSpPr>
        <p:spPr>
          <a:xfrm>
            <a:off x="896717" y="3320565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C874BD86-0736-3B4D-F424-36B3820FCFE2}"/>
              </a:ext>
            </a:extLst>
          </p:cNvPr>
          <p:cNvSpPr txBox="1"/>
          <p:nvPr/>
        </p:nvSpPr>
        <p:spPr>
          <a:xfrm>
            <a:off x="896717" y="3678460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9A10D9E5-8F10-2F77-E0E5-14359B071379}"/>
              </a:ext>
            </a:extLst>
          </p:cNvPr>
          <p:cNvSpPr txBox="1"/>
          <p:nvPr/>
        </p:nvSpPr>
        <p:spPr>
          <a:xfrm>
            <a:off x="896717" y="3941884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5/2</a:t>
            </a:r>
          </a:p>
        </p:txBody>
      </p:sp>
      <p:cxnSp>
        <p:nvCxnSpPr>
          <p:cNvPr id="88" name="Connettore diritto 87">
            <a:extLst>
              <a:ext uri="{FF2B5EF4-FFF2-40B4-BE49-F238E27FC236}">
                <a16:creationId xmlns:a16="http://schemas.microsoft.com/office/drawing/2014/main" id="{0ABFE7A0-E1C1-4D3F-999C-DD41BAA7FA35}"/>
              </a:ext>
            </a:extLst>
          </p:cNvPr>
          <p:cNvCxnSpPr>
            <a:cxnSpLocks/>
          </p:cNvCxnSpPr>
          <p:nvPr/>
        </p:nvCxnSpPr>
        <p:spPr>
          <a:xfrm>
            <a:off x="1353917" y="2300414"/>
            <a:ext cx="15441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6BF23B0D-8547-6476-D5B6-8783131F9B13}"/>
              </a:ext>
            </a:extLst>
          </p:cNvPr>
          <p:cNvCxnSpPr>
            <a:cxnSpLocks/>
          </p:cNvCxnSpPr>
          <p:nvPr/>
        </p:nvCxnSpPr>
        <p:spPr>
          <a:xfrm>
            <a:off x="1353916" y="2685728"/>
            <a:ext cx="15441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diritto 89">
            <a:extLst>
              <a:ext uri="{FF2B5EF4-FFF2-40B4-BE49-F238E27FC236}">
                <a16:creationId xmlns:a16="http://schemas.microsoft.com/office/drawing/2014/main" id="{8CE27C50-F895-339A-8E4C-4E66FBC7D6B6}"/>
              </a:ext>
            </a:extLst>
          </p:cNvPr>
          <p:cNvCxnSpPr>
            <a:cxnSpLocks/>
          </p:cNvCxnSpPr>
          <p:nvPr/>
        </p:nvCxnSpPr>
        <p:spPr>
          <a:xfrm>
            <a:off x="1353915" y="2941645"/>
            <a:ext cx="1544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F535D20D-2296-EA61-9D95-AD6108DDB4CC}"/>
              </a:ext>
            </a:extLst>
          </p:cNvPr>
          <p:cNvSpPr txBox="1"/>
          <p:nvPr/>
        </p:nvSpPr>
        <p:spPr>
          <a:xfrm>
            <a:off x="896717" y="2109246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51ECE432-6466-A541-F70C-45AC9753E7AE}"/>
              </a:ext>
            </a:extLst>
          </p:cNvPr>
          <p:cNvSpPr txBox="1"/>
          <p:nvPr/>
        </p:nvSpPr>
        <p:spPr>
          <a:xfrm>
            <a:off x="896717" y="2467141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A7CE6308-B8A7-6653-08EA-4A0E2E59701B}"/>
              </a:ext>
            </a:extLst>
          </p:cNvPr>
          <p:cNvSpPr txBox="1"/>
          <p:nvPr/>
        </p:nvSpPr>
        <p:spPr>
          <a:xfrm>
            <a:off x="896717" y="2730565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7/2</a:t>
            </a:r>
          </a:p>
        </p:txBody>
      </p:sp>
      <p:sp>
        <p:nvSpPr>
          <p:cNvPr id="98" name="Ovale 97">
            <a:extLst>
              <a:ext uri="{FF2B5EF4-FFF2-40B4-BE49-F238E27FC236}">
                <a16:creationId xmlns:a16="http://schemas.microsoft.com/office/drawing/2014/main" id="{9BD3AC9D-AB15-4AC0-8152-9AED60C25519}"/>
              </a:ext>
            </a:extLst>
          </p:cNvPr>
          <p:cNvSpPr/>
          <p:nvPr/>
        </p:nvSpPr>
        <p:spPr>
          <a:xfrm>
            <a:off x="1319252" y="4080964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Ovale 98">
            <a:extLst>
              <a:ext uri="{FF2B5EF4-FFF2-40B4-BE49-F238E27FC236}">
                <a16:creationId xmlns:a16="http://schemas.microsoft.com/office/drawing/2014/main" id="{7F6DE761-7AF8-5296-1B40-5D4E41D0499F}"/>
              </a:ext>
            </a:extLst>
          </p:cNvPr>
          <p:cNvSpPr/>
          <p:nvPr/>
        </p:nvSpPr>
        <p:spPr>
          <a:xfrm>
            <a:off x="1883398" y="3832511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Ovale 99">
            <a:extLst>
              <a:ext uri="{FF2B5EF4-FFF2-40B4-BE49-F238E27FC236}">
                <a16:creationId xmlns:a16="http://schemas.microsoft.com/office/drawing/2014/main" id="{86CDCC2C-3FDA-BA24-1FE3-C2F71C2AD74B}"/>
              </a:ext>
            </a:extLst>
          </p:cNvPr>
          <p:cNvSpPr/>
          <p:nvPr/>
        </p:nvSpPr>
        <p:spPr>
          <a:xfrm>
            <a:off x="2171975" y="3832511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Ovale 100">
            <a:extLst>
              <a:ext uri="{FF2B5EF4-FFF2-40B4-BE49-F238E27FC236}">
                <a16:creationId xmlns:a16="http://schemas.microsoft.com/office/drawing/2014/main" id="{D9AF522B-9790-C354-1E16-1495A32FC1B2}"/>
              </a:ext>
            </a:extLst>
          </p:cNvPr>
          <p:cNvSpPr/>
          <p:nvPr/>
        </p:nvSpPr>
        <p:spPr>
          <a:xfrm>
            <a:off x="2749129" y="4080964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Ovale 101">
            <a:extLst>
              <a:ext uri="{FF2B5EF4-FFF2-40B4-BE49-F238E27FC236}">
                <a16:creationId xmlns:a16="http://schemas.microsoft.com/office/drawing/2014/main" id="{0BAFD834-1C5B-4F53-F6B3-859BC145FB94}"/>
              </a:ext>
            </a:extLst>
          </p:cNvPr>
          <p:cNvSpPr/>
          <p:nvPr/>
        </p:nvSpPr>
        <p:spPr>
          <a:xfrm>
            <a:off x="1594821" y="4083138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Ovale 102">
            <a:extLst>
              <a:ext uri="{FF2B5EF4-FFF2-40B4-BE49-F238E27FC236}">
                <a16:creationId xmlns:a16="http://schemas.microsoft.com/office/drawing/2014/main" id="{4C628006-CC13-E7E6-3DF0-B6B03D638291}"/>
              </a:ext>
            </a:extLst>
          </p:cNvPr>
          <p:cNvSpPr/>
          <p:nvPr/>
        </p:nvSpPr>
        <p:spPr>
          <a:xfrm>
            <a:off x="1883398" y="4083138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Ovale 103">
            <a:extLst>
              <a:ext uri="{FF2B5EF4-FFF2-40B4-BE49-F238E27FC236}">
                <a16:creationId xmlns:a16="http://schemas.microsoft.com/office/drawing/2014/main" id="{6657E785-BC72-7214-B9F9-7EA1FBA23349}"/>
              </a:ext>
            </a:extLst>
          </p:cNvPr>
          <p:cNvSpPr/>
          <p:nvPr/>
        </p:nvSpPr>
        <p:spPr>
          <a:xfrm>
            <a:off x="2171975" y="4083138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Ovale 104">
            <a:extLst>
              <a:ext uri="{FF2B5EF4-FFF2-40B4-BE49-F238E27FC236}">
                <a16:creationId xmlns:a16="http://schemas.microsoft.com/office/drawing/2014/main" id="{044182F6-ACEC-2050-A689-AA77ECD76073}"/>
              </a:ext>
            </a:extLst>
          </p:cNvPr>
          <p:cNvSpPr/>
          <p:nvPr/>
        </p:nvSpPr>
        <p:spPr>
          <a:xfrm>
            <a:off x="2460552" y="4080964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7" name="Connettore diritto 106">
            <a:extLst>
              <a:ext uri="{FF2B5EF4-FFF2-40B4-BE49-F238E27FC236}">
                <a16:creationId xmlns:a16="http://schemas.microsoft.com/office/drawing/2014/main" id="{3775BABA-5DF6-86F3-DF05-6B3CC4A3AA33}"/>
              </a:ext>
            </a:extLst>
          </p:cNvPr>
          <p:cNvCxnSpPr>
            <a:cxnSpLocks/>
          </p:cNvCxnSpPr>
          <p:nvPr/>
        </p:nvCxnSpPr>
        <p:spPr>
          <a:xfrm>
            <a:off x="7035360" y="3487036"/>
            <a:ext cx="15441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diritto 107">
            <a:extLst>
              <a:ext uri="{FF2B5EF4-FFF2-40B4-BE49-F238E27FC236}">
                <a16:creationId xmlns:a16="http://schemas.microsoft.com/office/drawing/2014/main" id="{F58A4C3D-350B-3235-CE6D-FCCB9CC7A560}"/>
              </a:ext>
            </a:extLst>
          </p:cNvPr>
          <p:cNvCxnSpPr>
            <a:cxnSpLocks/>
          </p:cNvCxnSpPr>
          <p:nvPr/>
        </p:nvCxnSpPr>
        <p:spPr>
          <a:xfrm>
            <a:off x="7035359" y="3872350"/>
            <a:ext cx="15441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diritto 108">
            <a:extLst>
              <a:ext uri="{FF2B5EF4-FFF2-40B4-BE49-F238E27FC236}">
                <a16:creationId xmlns:a16="http://schemas.microsoft.com/office/drawing/2014/main" id="{42A5D530-0B9B-ACB3-D0D2-96D1302C1421}"/>
              </a:ext>
            </a:extLst>
          </p:cNvPr>
          <p:cNvCxnSpPr>
            <a:cxnSpLocks/>
          </p:cNvCxnSpPr>
          <p:nvPr/>
        </p:nvCxnSpPr>
        <p:spPr>
          <a:xfrm>
            <a:off x="7035358" y="4128267"/>
            <a:ext cx="1544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8314EA6A-8D2A-054C-B4BB-319AA9D78F91}"/>
              </a:ext>
            </a:extLst>
          </p:cNvPr>
          <p:cNvSpPr txBox="1"/>
          <p:nvPr/>
        </p:nvSpPr>
        <p:spPr>
          <a:xfrm>
            <a:off x="6578160" y="3295868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BE5EB251-BA82-2EB5-D14E-FA5CCA65A73A}"/>
              </a:ext>
            </a:extLst>
          </p:cNvPr>
          <p:cNvSpPr txBox="1"/>
          <p:nvPr/>
        </p:nvSpPr>
        <p:spPr>
          <a:xfrm>
            <a:off x="6578160" y="3653763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112" name="CasellaDiTesto 111">
            <a:extLst>
              <a:ext uri="{FF2B5EF4-FFF2-40B4-BE49-F238E27FC236}">
                <a16:creationId xmlns:a16="http://schemas.microsoft.com/office/drawing/2014/main" id="{4D06F7AF-868A-FF60-44CB-5486EA5D8F7F}"/>
              </a:ext>
            </a:extLst>
          </p:cNvPr>
          <p:cNvSpPr txBox="1"/>
          <p:nvPr/>
        </p:nvSpPr>
        <p:spPr>
          <a:xfrm>
            <a:off x="6578159" y="3917188"/>
            <a:ext cx="566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5/2</a:t>
            </a:r>
          </a:p>
        </p:txBody>
      </p:sp>
      <p:cxnSp>
        <p:nvCxnSpPr>
          <p:cNvPr id="113" name="Connettore diritto 112">
            <a:extLst>
              <a:ext uri="{FF2B5EF4-FFF2-40B4-BE49-F238E27FC236}">
                <a16:creationId xmlns:a16="http://schemas.microsoft.com/office/drawing/2014/main" id="{E9B64061-8F70-BAB3-36EE-0D4ACCDEDB99}"/>
              </a:ext>
            </a:extLst>
          </p:cNvPr>
          <p:cNvCxnSpPr>
            <a:cxnSpLocks/>
          </p:cNvCxnSpPr>
          <p:nvPr/>
        </p:nvCxnSpPr>
        <p:spPr>
          <a:xfrm>
            <a:off x="7035360" y="2275717"/>
            <a:ext cx="15441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diritto 113">
            <a:extLst>
              <a:ext uri="{FF2B5EF4-FFF2-40B4-BE49-F238E27FC236}">
                <a16:creationId xmlns:a16="http://schemas.microsoft.com/office/drawing/2014/main" id="{67AA364D-687D-F239-30EC-6B2069FFEFC5}"/>
              </a:ext>
            </a:extLst>
          </p:cNvPr>
          <p:cNvCxnSpPr>
            <a:cxnSpLocks/>
          </p:cNvCxnSpPr>
          <p:nvPr/>
        </p:nvCxnSpPr>
        <p:spPr>
          <a:xfrm>
            <a:off x="7035359" y="2661031"/>
            <a:ext cx="15441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diritto 114">
            <a:extLst>
              <a:ext uri="{FF2B5EF4-FFF2-40B4-BE49-F238E27FC236}">
                <a16:creationId xmlns:a16="http://schemas.microsoft.com/office/drawing/2014/main" id="{3163A3E3-9666-8460-0731-207938E09FC9}"/>
              </a:ext>
            </a:extLst>
          </p:cNvPr>
          <p:cNvCxnSpPr>
            <a:cxnSpLocks/>
          </p:cNvCxnSpPr>
          <p:nvPr/>
        </p:nvCxnSpPr>
        <p:spPr>
          <a:xfrm>
            <a:off x="7035358" y="2916948"/>
            <a:ext cx="1544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CasellaDiTesto 115">
            <a:extLst>
              <a:ext uri="{FF2B5EF4-FFF2-40B4-BE49-F238E27FC236}">
                <a16:creationId xmlns:a16="http://schemas.microsoft.com/office/drawing/2014/main" id="{5E50E565-B3C9-486D-23CB-1C28FD173A2E}"/>
              </a:ext>
            </a:extLst>
          </p:cNvPr>
          <p:cNvSpPr txBox="1"/>
          <p:nvPr/>
        </p:nvSpPr>
        <p:spPr>
          <a:xfrm>
            <a:off x="6578160" y="2084549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117" name="CasellaDiTesto 116">
            <a:extLst>
              <a:ext uri="{FF2B5EF4-FFF2-40B4-BE49-F238E27FC236}">
                <a16:creationId xmlns:a16="http://schemas.microsoft.com/office/drawing/2014/main" id="{5403188A-3D81-3F85-1390-51C7BAD60027}"/>
              </a:ext>
            </a:extLst>
          </p:cNvPr>
          <p:cNvSpPr txBox="1"/>
          <p:nvPr/>
        </p:nvSpPr>
        <p:spPr>
          <a:xfrm>
            <a:off x="6578160" y="2442444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</a:p>
        </p:txBody>
      </p: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1DECF0AA-92A6-EE18-6C01-352E6C61399F}"/>
              </a:ext>
            </a:extLst>
          </p:cNvPr>
          <p:cNvSpPr txBox="1"/>
          <p:nvPr/>
        </p:nvSpPr>
        <p:spPr>
          <a:xfrm>
            <a:off x="6578160" y="2705868"/>
            <a:ext cx="621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7/2</a:t>
            </a:r>
          </a:p>
        </p:txBody>
      </p:sp>
      <p:sp>
        <p:nvSpPr>
          <p:cNvPr id="119" name="Ovale 118">
            <a:extLst>
              <a:ext uri="{FF2B5EF4-FFF2-40B4-BE49-F238E27FC236}">
                <a16:creationId xmlns:a16="http://schemas.microsoft.com/office/drawing/2014/main" id="{88072B4F-0507-EFA9-931E-B906A808541C}"/>
              </a:ext>
            </a:extLst>
          </p:cNvPr>
          <p:cNvSpPr/>
          <p:nvPr/>
        </p:nvSpPr>
        <p:spPr>
          <a:xfrm>
            <a:off x="7000695" y="4056267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0" name="Ovale 119">
            <a:extLst>
              <a:ext uri="{FF2B5EF4-FFF2-40B4-BE49-F238E27FC236}">
                <a16:creationId xmlns:a16="http://schemas.microsoft.com/office/drawing/2014/main" id="{30B488F3-39AC-DFA0-3474-F07169362440}"/>
              </a:ext>
            </a:extLst>
          </p:cNvPr>
          <p:cNvSpPr/>
          <p:nvPr/>
        </p:nvSpPr>
        <p:spPr>
          <a:xfrm>
            <a:off x="7564841" y="3415036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Ovale 120">
            <a:extLst>
              <a:ext uri="{FF2B5EF4-FFF2-40B4-BE49-F238E27FC236}">
                <a16:creationId xmlns:a16="http://schemas.microsoft.com/office/drawing/2014/main" id="{79B255C9-66A1-8C6F-FCDD-16821707812D}"/>
              </a:ext>
            </a:extLst>
          </p:cNvPr>
          <p:cNvSpPr/>
          <p:nvPr/>
        </p:nvSpPr>
        <p:spPr>
          <a:xfrm>
            <a:off x="7853418" y="3807814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Ovale 121">
            <a:extLst>
              <a:ext uri="{FF2B5EF4-FFF2-40B4-BE49-F238E27FC236}">
                <a16:creationId xmlns:a16="http://schemas.microsoft.com/office/drawing/2014/main" id="{298D069C-1F6A-02A4-3E45-1682DB5BA039}"/>
              </a:ext>
            </a:extLst>
          </p:cNvPr>
          <p:cNvSpPr/>
          <p:nvPr/>
        </p:nvSpPr>
        <p:spPr>
          <a:xfrm>
            <a:off x="8430572" y="4056267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Ovale 122">
            <a:extLst>
              <a:ext uri="{FF2B5EF4-FFF2-40B4-BE49-F238E27FC236}">
                <a16:creationId xmlns:a16="http://schemas.microsoft.com/office/drawing/2014/main" id="{2F64AB9E-FE12-3CF4-B494-93803DC83899}"/>
              </a:ext>
            </a:extLst>
          </p:cNvPr>
          <p:cNvSpPr/>
          <p:nvPr/>
        </p:nvSpPr>
        <p:spPr>
          <a:xfrm>
            <a:off x="7276264" y="4058441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Ovale 123">
            <a:extLst>
              <a:ext uri="{FF2B5EF4-FFF2-40B4-BE49-F238E27FC236}">
                <a16:creationId xmlns:a16="http://schemas.microsoft.com/office/drawing/2014/main" id="{1A382686-9C7A-5427-2E58-30C8464F703E}"/>
              </a:ext>
            </a:extLst>
          </p:cNvPr>
          <p:cNvSpPr/>
          <p:nvPr/>
        </p:nvSpPr>
        <p:spPr>
          <a:xfrm>
            <a:off x="7564841" y="4058441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Ovale 124">
            <a:extLst>
              <a:ext uri="{FF2B5EF4-FFF2-40B4-BE49-F238E27FC236}">
                <a16:creationId xmlns:a16="http://schemas.microsoft.com/office/drawing/2014/main" id="{2F659700-CFC0-6960-D777-F92FC6F8FCC0}"/>
              </a:ext>
            </a:extLst>
          </p:cNvPr>
          <p:cNvSpPr/>
          <p:nvPr/>
        </p:nvSpPr>
        <p:spPr>
          <a:xfrm>
            <a:off x="7853418" y="4058441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6" name="Ovale 125">
            <a:extLst>
              <a:ext uri="{FF2B5EF4-FFF2-40B4-BE49-F238E27FC236}">
                <a16:creationId xmlns:a16="http://schemas.microsoft.com/office/drawing/2014/main" id="{09A936EC-32EE-A2C0-E0EB-ADC1156F9BA6}"/>
              </a:ext>
            </a:extLst>
          </p:cNvPr>
          <p:cNvSpPr/>
          <p:nvPr/>
        </p:nvSpPr>
        <p:spPr>
          <a:xfrm>
            <a:off x="8141995" y="4056267"/>
            <a:ext cx="144000" cy="144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8" name="Connettore 2 127">
            <a:extLst>
              <a:ext uri="{FF2B5EF4-FFF2-40B4-BE49-F238E27FC236}">
                <a16:creationId xmlns:a16="http://schemas.microsoft.com/office/drawing/2014/main" id="{A6880EE9-E261-B042-816E-1868B7D883FE}"/>
              </a:ext>
            </a:extLst>
          </p:cNvPr>
          <p:cNvCxnSpPr>
            <a:endCxn id="120" idx="4"/>
          </p:cNvCxnSpPr>
          <p:nvPr/>
        </p:nvCxnSpPr>
        <p:spPr>
          <a:xfrm flipV="1">
            <a:off x="7636841" y="3559036"/>
            <a:ext cx="0" cy="2889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CasellaDiTesto 130">
                <a:extLst>
                  <a:ext uri="{FF2B5EF4-FFF2-40B4-BE49-F238E27FC236}">
                    <a16:creationId xmlns:a16="http://schemas.microsoft.com/office/drawing/2014/main" id="{AC1B5BAE-8542-504F-EF04-25487338CC8B}"/>
                  </a:ext>
                </a:extLst>
              </p:cNvPr>
              <p:cNvSpPr txBox="1"/>
              <p:nvPr/>
            </p:nvSpPr>
            <p:spPr>
              <a:xfrm>
                <a:off x="923003" y="5278345"/>
                <a:ext cx="6181179" cy="5003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l-GR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l-GR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800" i="1" smtClean="0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  <m:r>
                                    <a:rPr lang="it-IT" sz="2800" b="0" i="1" baseline="3000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d>
                        <m:dPr>
                          <m:begChr m:val="|"/>
                          <m:endChr m:val=""/>
                          <m:ctrlPr>
                            <a:rPr lang="el-GR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l-GR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sSub>
                                <m:sSubPr>
                                  <m:ctrlPr>
                                    <a:rPr lang="el-GR" sz="2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</a:rPr>
                        <m:t>β</m:t>
                      </m:r>
                      <m:d>
                        <m:dPr>
                          <m:begChr m:val="|"/>
                          <m:endChr m:val=""/>
                          <m:ctrlPr>
                            <a:rPr lang="el-GR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l-GR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l-GR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l-GR" sz="2800" i="1" smtClean="0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800" i="1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+ …</m:t>
                          </m:r>
                        </m:e>
                      </m:d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131" name="CasellaDiTesto 130">
                <a:extLst>
                  <a:ext uri="{FF2B5EF4-FFF2-40B4-BE49-F238E27FC236}">
                    <a16:creationId xmlns:a16="http://schemas.microsoft.com/office/drawing/2014/main" id="{AC1B5BAE-8542-504F-EF04-25487338C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03" y="5278345"/>
                <a:ext cx="6181179" cy="5003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itolo 1">
            <a:extLst>
              <a:ext uri="{FF2B5EF4-FFF2-40B4-BE49-F238E27FC236}">
                <a16:creationId xmlns:a16="http://schemas.microsoft.com/office/drawing/2014/main" id="{BCC3E9F0-8184-2EBB-0F85-38AD35CE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54" y="265984"/>
            <a:ext cx="10515600" cy="910002"/>
          </a:xfrm>
        </p:spPr>
        <p:txBody>
          <a:bodyPr>
            <a:normAutofit/>
          </a:bodyPr>
          <a:lstStyle/>
          <a:p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Selectivity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transfer reactions</a:t>
            </a:r>
          </a:p>
        </p:txBody>
      </p:sp>
    </p:spTree>
    <p:extLst>
      <p:ext uri="{BB962C8B-B14F-4D97-AF65-F5344CB8AC3E}">
        <p14:creationId xmlns:p14="http://schemas.microsoft.com/office/powerpoint/2010/main" val="358240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1" grpId="0"/>
      <p:bldP spid="52" grpId="0"/>
      <p:bldP spid="53" grpId="0"/>
      <p:bldP spid="57" grpId="0"/>
      <p:bldP spid="58" grpId="0"/>
      <p:bldP spid="59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  <p:bldP spid="74" grpId="0"/>
      <p:bldP spid="75" grpId="0"/>
      <p:bldP spid="79" grpId="0"/>
      <p:bldP spid="80" grpId="0"/>
      <p:bldP spid="81" grpId="0"/>
      <p:bldP spid="110" grpId="0"/>
      <p:bldP spid="111" grpId="0"/>
      <p:bldP spid="112" grpId="0"/>
      <p:bldP spid="116" grpId="0"/>
      <p:bldP spid="117" grpId="0"/>
      <p:bldP spid="118" grpId="0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2A1A47-0C75-E13E-0C5D-9F6E78E5B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208224"/>
            <a:ext cx="10515600" cy="910002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36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S(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36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in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kinematics</a:t>
            </a:r>
            <a:endParaRPr lang="it-IT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ED81BCC-0B02-8EA0-F180-F20C16D24A64}"/>
              </a:ext>
            </a:extLst>
          </p:cNvPr>
          <p:cNvSpPr txBox="1"/>
          <p:nvPr/>
        </p:nvSpPr>
        <p:spPr>
          <a:xfrm>
            <a:off x="650265" y="1202906"/>
            <a:ext cx="6592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Typical</a:t>
            </a:r>
            <a:r>
              <a:rPr lang="it-IT" dirty="0"/>
              <a:t> target </a:t>
            </a:r>
            <a:r>
              <a:rPr lang="it-IT" dirty="0" err="1"/>
              <a:t>thickness</a:t>
            </a:r>
            <a:r>
              <a:rPr lang="it-IT" dirty="0"/>
              <a:t>: 50-100 µg/cm</a:t>
            </a:r>
            <a:r>
              <a:rPr lang="it-IT" baseline="30000" dirty="0"/>
              <a:t>2</a:t>
            </a:r>
            <a:r>
              <a:rPr lang="it-IT" dirty="0"/>
              <a:t>;</a:t>
            </a:r>
          </a:p>
          <a:p>
            <a:r>
              <a:rPr lang="it-IT" dirty="0" err="1"/>
              <a:t>Typical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intensity</a:t>
            </a:r>
            <a:r>
              <a:rPr lang="it-IT" dirty="0"/>
              <a:t>: 10</a:t>
            </a:r>
            <a:r>
              <a:rPr lang="it-IT" baseline="30000" dirty="0"/>
              <a:t>9</a:t>
            </a:r>
            <a:r>
              <a:rPr lang="it-IT" dirty="0"/>
              <a:t>-10</a:t>
            </a:r>
            <a:r>
              <a:rPr lang="it-IT" baseline="30000" dirty="0"/>
              <a:t>10</a:t>
            </a:r>
            <a:r>
              <a:rPr lang="it-IT" dirty="0"/>
              <a:t> </a:t>
            </a:r>
            <a:r>
              <a:rPr lang="it-IT" dirty="0" err="1"/>
              <a:t>pps</a:t>
            </a:r>
            <a:r>
              <a:rPr lang="it-IT" dirty="0"/>
              <a:t>;</a:t>
            </a:r>
          </a:p>
          <a:p>
            <a:r>
              <a:rPr lang="it-IT" dirty="0" err="1"/>
              <a:t>Typical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in Q </a:t>
            </a:r>
            <a:r>
              <a:rPr lang="it-IT" dirty="0" err="1"/>
              <a:t>value</a:t>
            </a:r>
            <a:r>
              <a:rPr lang="it-IT" dirty="0"/>
              <a:t>: 10- 30 </a:t>
            </a:r>
            <a:r>
              <a:rPr lang="it-IT" dirty="0" err="1"/>
              <a:t>keV</a:t>
            </a:r>
            <a:endParaRPr lang="it-IT" dirty="0"/>
          </a:p>
        </p:txBody>
      </p:sp>
      <p:pic>
        <p:nvPicPr>
          <p:cNvPr id="13" name="Immagine 12" descr="Immagine che contiene diagramma, testo, Piano, linea&#10;&#10;Descrizione generata automaticamente">
            <a:extLst>
              <a:ext uri="{FF2B5EF4-FFF2-40B4-BE49-F238E27FC236}">
                <a16:creationId xmlns:a16="http://schemas.microsoft.com/office/drawing/2014/main" id="{14C62A14-1BDE-059E-BA6B-BC578BD26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01" y="1669312"/>
            <a:ext cx="3546854" cy="471916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ADA9EC2-33D4-8ED4-B6B1-B9D2DAD8B916}"/>
              </a:ext>
            </a:extLst>
          </p:cNvPr>
          <p:cNvSpPr txBox="1"/>
          <p:nvPr/>
        </p:nvSpPr>
        <p:spPr>
          <a:xfrm>
            <a:off x="2125608" y="6359594"/>
            <a:ext cx="4149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Piskor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414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(1984) 219-239</a:t>
            </a:r>
          </a:p>
        </p:txBody>
      </p:sp>
      <p:pic>
        <p:nvPicPr>
          <p:cNvPr id="16" name="Immagine 15" descr="Immagine che contiene testo, ricevuta, bianco e nero, Carattere&#10;&#10;Descrizione generata automaticamente">
            <a:extLst>
              <a:ext uri="{FF2B5EF4-FFF2-40B4-BE49-F238E27FC236}">
                <a16:creationId xmlns:a16="http://schemas.microsoft.com/office/drawing/2014/main" id="{81B3E1E7-5C3F-0CFE-8019-91730987B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9410" y="868184"/>
            <a:ext cx="2821763" cy="7943396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F1739B86-94AD-40C4-8250-AD96325FA935}"/>
              </a:ext>
            </a:extLst>
          </p:cNvPr>
          <p:cNvSpPr/>
          <p:nvPr/>
        </p:nvSpPr>
        <p:spPr>
          <a:xfrm>
            <a:off x="1097280" y="3570973"/>
            <a:ext cx="5698156" cy="211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0FA7BE3D-24BA-562C-D247-FD59D7064DA7}"/>
              </a:ext>
            </a:extLst>
          </p:cNvPr>
          <p:cNvCxnSpPr>
            <a:cxnSpLocks/>
          </p:cNvCxnSpPr>
          <p:nvPr/>
        </p:nvCxnSpPr>
        <p:spPr>
          <a:xfrm flipV="1">
            <a:off x="1578634" y="3657600"/>
            <a:ext cx="4517366" cy="19251"/>
          </a:xfrm>
          <a:prstGeom prst="straightConnector1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5D80C85-CE1B-5A81-8046-8143D14BCAFA}"/>
              </a:ext>
            </a:extLst>
          </p:cNvPr>
          <p:cNvSpPr txBox="1"/>
          <p:nvPr/>
        </p:nvSpPr>
        <p:spPr>
          <a:xfrm>
            <a:off x="2801927" y="3315321"/>
            <a:ext cx="210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7030A0"/>
                </a:solidFill>
              </a:rPr>
              <a:t>1.5 MeV in Q </a:t>
            </a:r>
            <a:r>
              <a:rPr lang="it-IT" dirty="0" err="1">
                <a:solidFill>
                  <a:srgbClr val="7030A0"/>
                </a:solidFill>
              </a:rPr>
              <a:t>value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4DD926F-5B6A-CEE0-7275-8A38B5FC53AD}"/>
              </a:ext>
            </a:extLst>
          </p:cNvPr>
          <p:cNvSpPr txBox="1"/>
          <p:nvPr/>
        </p:nvSpPr>
        <p:spPr>
          <a:xfrm>
            <a:off x="7869005" y="1877660"/>
            <a:ext cx="770780" cy="369332"/>
          </a:xfrm>
          <a:prstGeom prst="rect">
            <a:avLst/>
          </a:prstGeom>
          <a:noFill/>
          <a:ln w="222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L=3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8E709BC-5D31-4113-B623-0E2915B5DA54}"/>
              </a:ext>
            </a:extLst>
          </p:cNvPr>
          <p:cNvSpPr txBox="1"/>
          <p:nvPr/>
        </p:nvSpPr>
        <p:spPr>
          <a:xfrm>
            <a:off x="7869006" y="2582583"/>
            <a:ext cx="770780" cy="369332"/>
          </a:xfrm>
          <a:prstGeom prst="rect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L=1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06103CB-9C14-9BA5-8D10-92AC1ACECFEF}"/>
              </a:ext>
            </a:extLst>
          </p:cNvPr>
          <p:cNvSpPr txBox="1"/>
          <p:nvPr/>
        </p:nvSpPr>
        <p:spPr>
          <a:xfrm>
            <a:off x="7869005" y="3315321"/>
            <a:ext cx="770780" cy="369332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L=2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523BC4A-C07B-3558-0693-97EA45200B1C}"/>
              </a:ext>
            </a:extLst>
          </p:cNvPr>
          <p:cNvSpPr txBox="1"/>
          <p:nvPr/>
        </p:nvSpPr>
        <p:spPr>
          <a:xfrm>
            <a:off x="636021" y="2273613"/>
            <a:ext cx="6711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6"/>
                </a:solidFill>
              </a:rPr>
              <a:t>Full and </a:t>
            </a:r>
            <a:r>
              <a:rPr lang="it-IT" dirty="0" err="1">
                <a:solidFill>
                  <a:schemeClr val="accent6"/>
                </a:solidFill>
              </a:rPr>
              <a:t>detailed</a:t>
            </a:r>
            <a:r>
              <a:rPr lang="it-IT" dirty="0">
                <a:solidFill>
                  <a:schemeClr val="accent6"/>
                </a:solidFill>
              </a:rPr>
              <a:t> </a:t>
            </a:r>
            <a:r>
              <a:rPr lang="it-IT" dirty="0" err="1">
                <a:solidFill>
                  <a:schemeClr val="accent6"/>
                </a:solidFill>
              </a:rPr>
              <a:t>spectroscopy</a:t>
            </a:r>
            <a:r>
              <a:rPr lang="it-IT" dirty="0">
                <a:solidFill>
                  <a:schemeClr val="accent6"/>
                </a:solidFill>
              </a:rPr>
              <a:t> </a:t>
            </a:r>
            <a:r>
              <a:rPr lang="it-IT" dirty="0" err="1">
                <a:solidFill>
                  <a:schemeClr val="accent6"/>
                </a:solidFill>
              </a:rPr>
              <a:t>achievable</a:t>
            </a:r>
            <a:r>
              <a:rPr lang="it-IT" dirty="0">
                <a:solidFill>
                  <a:schemeClr val="accent6"/>
                </a:solidFill>
              </a:rPr>
              <a:t>.</a:t>
            </a:r>
          </a:p>
          <a:p>
            <a:r>
              <a:rPr lang="it-IT" dirty="0" err="1">
                <a:solidFill>
                  <a:schemeClr val="accent6"/>
                </a:solidFill>
              </a:rPr>
              <a:t>Almost</a:t>
            </a:r>
            <a:r>
              <a:rPr lang="it-IT" dirty="0">
                <a:solidFill>
                  <a:schemeClr val="accent6"/>
                </a:solidFill>
              </a:rPr>
              <a:t> full single-</a:t>
            </a:r>
            <a:r>
              <a:rPr lang="it-IT" dirty="0" err="1">
                <a:solidFill>
                  <a:schemeClr val="accent6"/>
                </a:solidFill>
              </a:rPr>
              <a:t>particle</a:t>
            </a:r>
            <a:r>
              <a:rPr lang="it-IT" dirty="0">
                <a:solidFill>
                  <a:schemeClr val="accent6"/>
                </a:solidFill>
              </a:rPr>
              <a:t> </a:t>
            </a:r>
            <a:r>
              <a:rPr lang="it-IT" dirty="0" err="1">
                <a:solidFill>
                  <a:schemeClr val="accent6"/>
                </a:solidFill>
              </a:rPr>
              <a:t>strength</a:t>
            </a:r>
            <a:r>
              <a:rPr lang="it-IT" dirty="0">
                <a:solidFill>
                  <a:schemeClr val="accent6"/>
                </a:solidFill>
              </a:rPr>
              <a:t> </a:t>
            </a:r>
            <a:r>
              <a:rPr lang="it-IT" dirty="0" err="1">
                <a:solidFill>
                  <a:schemeClr val="accent6"/>
                </a:solidFill>
              </a:rPr>
              <a:t>exhausted</a:t>
            </a:r>
            <a:r>
              <a:rPr lang="it-IT" dirty="0">
                <a:solidFill>
                  <a:schemeClr val="accent6"/>
                </a:solidFill>
              </a:rPr>
              <a:t>.</a:t>
            </a:r>
          </a:p>
          <a:p>
            <a:r>
              <a:rPr lang="it-IT" dirty="0">
                <a:solidFill>
                  <a:srgbClr val="FF0000"/>
                </a:solidFill>
              </a:rPr>
              <a:t>Limited to </a:t>
            </a:r>
            <a:r>
              <a:rPr lang="it-IT" dirty="0" err="1">
                <a:solidFill>
                  <a:srgbClr val="FF0000"/>
                </a:solidFill>
              </a:rPr>
              <a:t>stable</a:t>
            </a:r>
            <a:r>
              <a:rPr lang="it-IT" dirty="0">
                <a:solidFill>
                  <a:srgbClr val="FF0000"/>
                </a:solidFill>
              </a:rPr>
              <a:t> targets.</a:t>
            </a:r>
          </a:p>
        </p:txBody>
      </p:sp>
    </p:spTree>
    <p:extLst>
      <p:ext uri="{BB962C8B-B14F-4D97-AF65-F5344CB8AC3E}">
        <p14:creationId xmlns:p14="http://schemas.microsoft.com/office/powerpoint/2010/main" val="111883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2A1A47-0C75-E13E-0C5D-9F6E78E5B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208224"/>
            <a:ext cx="10703943" cy="910002"/>
          </a:xfrm>
        </p:spPr>
        <p:txBody>
          <a:bodyPr>
            <a:noAutofit/>
          </a:bodyPr>
          <a:lstStyle/>
          <a:p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36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Si(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36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in inverse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kinematics</a:t>
            </a:r>
            <a:endParaRPr lang="it-IT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ED81BCC-0B02-8EA0-F180-F20C16D24A64}"/>
              </a:ext>
            </a:extLst>
          </p:cNvPr>
          <p:cNvSpPr txBox="1"/>
          <p:nvPr/>
        </p:nvSpPr>
        <p:spPr>
          <a:xfrm>
            <a:off x="506394" y="1453800"/>
            <a:ext cx="6592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Typical</a:t>
            </a:r>
            <a:r>
              <a:rPr lang="it-IT" dirty="0"/>
              <a:t> target </a:t>
            </a:r>
            <a:r>
              <a:rPr lang="it-IT" dirty="0" err="1"/>
              <a:t>thickness</a:t>
            </a:r>
            <a:r>
              <a:rPr lang="it-IT" dirty="0"/>
              <a:t>: 1-5 mg/cm</a:t>
            </a:r>
            <a:r>
              <a:rPr lang="it-IT" baseline="30000" dirty="0"/>
              <a:t>2</a:t>
            </a:r>
            <a:r>
              <a:rPr lang="it-IT" dirty="0"/>
              <a:t>; (</a:t>
            </a:r>
            <a:r>
              <a:rPr lang="it-IT" dirty="0" err="1"/>
              <a:t>factor</a:t>
            </a:r>
            <a:r>
              <a:rPr lang="it-IT" dirty="0"/>
              <a:t> of 50-100 more)</a:t>
            </a:r>
          </a:p>
          <a:p>
            <a:r>
              <a:rPr lang="it-IT" dirty="0" err="1"/>
              <a:t>Typical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intensity</a:t>
            </a:r>
            <a:r>
              <a:rPr lang="it-IT" dirty="0"/>
              <a:t>: 10</a:t>
            </a:r>
            <a:r>
              <a:rPr lang="it-IT" baseline="30000" dirty="0"/>
              <a:t>4</a:t>
            </a:r>
            <a:r>
              <a:rPr lang="it-IT" dirty="0"/>
              <a:t>-10</a:t>
            </a:r>
            <a:r>
              <a:rPr lang="it-IT" baseline="30000" dirty="0"/>
              <a:t>5</a:t>
            </a:r>
            <a:r>
              <a:rPr lang="it-IT" dirty="0"/>
              <a:t> </a:t>
            </a:r>
            <a:r>
              <a:rPr lang="it-IT" dirty="0" err="1"/>
              <a:t>pps</a:t>
            </a:r>
            <a:r>
              <a:rPr lang="it-IT" dirty="0"/>
              <a:t>; (5 </a:t>
            </a:r>
            <a:r>
              <a:rPr lang="it-IT" dirty="0" err="1"/>
              <a:t>orders</a:t>
            </a:r>
            <a:r>
              <a:rPr lang="it-IT" dirty="0"/>
              <a:t> of </a:t>
            </a:r>
            <a:r>
              <a:rPr lang="it-IT" dirty="0" err="1"/>
              <a:t>magnitude</a:t>
            </a:r>
            <a:r>
              <a:rPr lang="it-IT" dirty="0"/>
              <a:t> </a:t>
            </a:r>
            <a:r>
              <a:rPr lang="it-IT" dirty="0" err="1"/>
              <a:t>less</a:t>
            </a:r>
            <a:r>
              <a:rPr lang="it-IT" dirty="0"/>
              <a:t>)</a:t>
            </a:r>
          </a:p>
          <a:p>
            <a:r>
              <a:rPr lang="it-IT" dirty="0" err="1"/>
              <a:t>Typical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in Q </a:t>
            </a:r>
            <a:r>
              <a:rPr lang="it-IT" dirty="0" err="1"/>
              <a:t>value</a:t>
            </a:r>
            <a:r>
              <a:rPr lang="it-IT" dirty="0"/>
              <a:t>: 100-500 </a:t>
            </a:r>
            <a:r>
              <a:rPr lang="it-IT" dirty="0" err="1"/>
              <a:t>keV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ADA9EC2-33D4-8ED4-B6B1-B9D2DAD8B916}"/>
              </a:ext>
            </a:extLst>
          </p:cNvPr>
          <p:cNvSpPr txBox="1"/>
          <p:nvPr/>
        </p:nvSpPr>
        <p:spPr>
          <a:xfrm>
            <a:off x="972513" y="6341999"/>
            <a:ext cx="4567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Burgunder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Rev. Lett.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(2014) 042502</a:t>
            </a:r>
          </a:p>
        </p:txBody>
      </p:sp>
      <p:pic>
        <p:nvPicPr>
          <p:cNvPr id="4" name="Immagine 3" descr="Immagine che contiene testo, linea, diagramma, Carattere&#10;&#10;Descrizione generata automaticamente">
            <a:extLst>
              <a:ext uri="{FF2B5EF4-FFF2-40B4-BE49-F238E27FC236}">
                <a16:creationId xmlns:a16="http://schemas.microsoft.com/office/drawing/2014/main" id="{BCA9D9BF-8F5F-7B1D-78EC-E338E092E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7" y="3435229"/>
            <a:ext cx="3762975" cy="2708036"/>
          </a:xfrm>
          <a:prstGeom prst="rect">
            <a:avLst/>
          </a:prstGeom>
        </p:spPr>
      </p:pic>
      <p:pic>
        <p:nvPicPr>
          <p:cNvPr id="6" name="Immagine 5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2C88E492-092A-875B-222E-E41B70164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37" y="1118226"/>
            <a:ext cx="5130663" cy="320666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454078-428F-571E-D5E1-6F32A74498B3}"/>
              </a:ext>
            </a:extLst>
          </p:cNvPr>
          <p:cNvSpPr txBox="1"/>
          <p:nvPr/>
        </p:nvSpPr>
        <p:spPr>
          <a:xfrm>
            <a:off x="481642" y="2499442"/>
            <a:ext cx="5259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Partial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spectroscopy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achievable</a:t>
            </a:r>
            <a:r>
              <a:rPr lang="it-IT" dirty="0">
                <a:solidFill>
                  <a:srgbClr val="FF0000"/>
                </a:solidFill>
              </a:rPr>
              <a:t>.</a:t>
            </a:r>
          </a:p>
          <a:p>
            <a:r>
              <a:rPr lang="it-IT" dirty="0" err="1">
                <a:solidFill>
                  <a:srgbClr val="FF0000"/>
                </a:solidFill>
              </a:rPr>
              <a:t>Difficult</a:t>
            </a:r>
            <a:r>
              <a:rPr lang="it-IT" dirty="0">
                <a:solidFill>
                  <a:srgbClr val="FF0000"/>
                </a:solidFill>
              </a:rPr>
              <a:t> to </a:t>
            </a:r>
            <a:r>
              <a:rPr lang="it-IT" dirty="0" err="1">
                <a:solidFill>
                  <a:srgbClr val="FF0000"/>
                </a:solidFill>
              </a:rPr>
              <a:t>detect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all</a:t>
            </a:r>
            <a:r>
              <a:rPr lang="it-IT" dirty="0">
                <a:solidFill>
                  <a:srgbClr val="FF0000"/>
                </a:solidFill>
              </a:rPr>
              <a:t> the single-</a:t>
            </a:r>
            <a:r>
              <a:rPr lang="it-IT" dirty="0" err="1">
                <a:solidFill>
                  <a:srgbClr val="FF0000"/>
                </a:solidFill>
              </a:rPr>
              <a:t>particle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strength</a:t>
            </a:r>
            <a:r>
              <a:rPr lang="it-IT" dirty="0">
                <a:solidFill>
                  <a:srgbClr val="FF0000"/>
                </a:solidFill>
              </a:rPr>
              <a:t>.</a:t>
            </a:r>
          </a:p>
          <a:p>
            <a:r>
              <a:rPr lang="it-IT" dirty="0" err="1">
                <a:solidFill>
                  <a:schemeClr val="accent6"/>
                </a:solidFill>
              </a:rPr>
              <a:t>Possibility</a:t>
            </a:r>
            <a:r>
              <a:rPr lang="it-IT" dirty="0">
                <a:solidFill>
                  <a:schemeClr val="accent6"/>
                </a:solidFill>
              </a:rPr>
              <a:t> to study </a:t>
            </a:r>
            <a:r>
              <a:rPr lang="it-IT" dirty="0" err="1">
                <a:solidFill>
                  <a:schemeClr val="accent6"/>
                </a:solidFill>
              </a:rPr>
              <a:t>very</a:t>
            </a:r>
            <a:r>
              <a:rPr lang="it-IT" dirty="0">
                <a:solidFill>
                  <a:schemeClr val="accent6"/>
                </a:solidFill>
              </a:rPr>
              <a:t> </a:t>
            </a:r>
            <a:r>
              <a:rPr lang="it-IT" dirty="0" err="1">
                <a:solidFill>
                  <a:schemeClr val="accent6"/>
                </a:solidFill>
              </a:rPr>
              <a:t>exotic</a:t>
            </a:r>
            <a:r>
              <a:rPr lang="it-IT" dirty="0">
                <a:solidFill>
                  <a:schemeClr val="accent6"/>
                </a:solidFill>
              </a:rPr>
              <a:t> nuclei.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2D9A003-F462-572A-F6FA-A28CF1AD0E21}"/>
              </a:ext>
            </a:extLst>
          </p:cNvPr>
          <p:cNvSpPr txBox="1"/>
          <p:nvPr/>
        </p:nvSpPr>
        <p:spPr>
          <a:xfrm>
            <a:off x="6667485" y="4337298"/>
            <a:ext cx="5130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How to reduce the gap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direct</a:t>
            </a:r>
            <a:r>
              <a:rPr lang="it-IT" dirty="0"/>
              <a:t> and inverse </a:t>
            </a:r>
            <a:r>
              <a:rPr lang="it-IT" dirty="0" err="1"/>
              <a:t>kinematics</a:t>
            </a:r>
            <a:r>
              <a:rPr lang="it-IT" dirty="0"/>
              <a:t> </a:t>
            </a:r>
            <a:r>
              <a:rPr lang="it-IT" dirty="0" err="1"/>
              <a:t>experiments</a:t>
            </a:r>
            <a:r>
              <a:rPr lang="it-IT" dirty="0"/>
              <a:t>?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Target </a:t>
            </a:r>
            <a:r>
              <a:rPr lang="it-IT" dirty="0" err="1"/>
              <a:t>thickness</a:t>
            </a:r>
            <a:r>
              <a:rPr lang="it-IT" dirty="0"/>
              <a:t> and </a:t>
            </a:r>
            <a:r>
              <a:rPr lang="it-IT" dirty="0" err="1"/>
              <a:t>purity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Detection</a:t>
            </a:r>
            <a:r>
              <a:rPr lang="it-IT" dirty="0"/>
              <a:t> </a:t>
            </a:r>
            <a:r>
              <a:rPr lang="it-IT" dirty="0" err="1"/>
              <a:t>efficiency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Granularity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66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2A1A47-0C75-E13E-0C5D-9F6E78E5B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09" y="103868"/>
            <a:ext cx="10703943" cy="910002"/>
          </a:xfrm>
        </p:spPr>
        <p:txBody>
          <a:bodyPr>
            <a:noAutofit/>
          </a:bodyPr>
          <a:lstStyle/>
          <a:p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general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kinematic</a:t>
            </a:r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</a:t>
            </a:r>
            <a:endParaRPr lang="it-IT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ED81BCC-0B02-8EA0-F180-F20C16D24A64}"/>
              </a:ext>
            </a:extLst>
          </p:cNvPr>
          <p:cNvSpPr txBox="1"/>
          <p:nvPr/>
        </p:nvSpPr>
        <p:spPr>
          <a:xfrm>
            <a:off x="4717714" y="967709"/>
            <a:ext cx="721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inverse </a:t>
            </a:r>
            <a:r>
              <a:rPr lang="it-IT" dirty="0" err="1"/>
              <a:t>kinematics</a:t>
            </a:r>
            <a:r>
              <a:rPr lang="it-IT" dirty="0"/>
              <a:t> one </a:t>
            </a:r>
            <a:r>
              <a:rPr lang="it-IT" dirty="0" err="1"/>
              <a:t>has</a:t>
            </a:r>
            <a:r>
              <a:rPr lang="it-IT" dirty="0"/>
              <a:t> to </a:t>
            </a:r>
            <a:r>
              <a:rPr lang="it-IT" dirty="0" err="1"/>
              <a:t>cope</a:t>
            </a:r>
            <a:r>
              <a:rPr lang="it-IT" dirty="0"/>
              <a:t> with the </a:t>
            </a:r>
            <a:r>
              <a:rPr lang="it-IT" dirty="0" err="1"/>
              <a:t>kinematic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it-IT" dirty="0"/>
          </a:p>
        </p:txBody>
      </p:sp>
      <p:pic>
        <p:nvPicPr>
          <p:cNvPr id="5" name="Immagine 4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46E1D161-A4D3-5A58-D6D9-0968AC6C2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1220776"/>
            <a:ext cx="4058655" cy="2631115"/>
          </a:xfrm>
          <a:prstGeom prst="rect">
            <a:avLst/>
          </a:prstGeom>
        </p:spPr>
      </p:pic>
      <p:pic>
        <p:nvPicPr>
          <p:cNvPr id="12" name="Immagine 11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8CD680BE-BDB7-B067-09A3-6FA988A50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9" y="3954441"/>
            <a:ext cx="3750311" cy="2695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B774A69-F2B9-87D7-791E-F95D0D37D2FC}"/>
                  </a:ext>
                </a:extLst>
              </p:cNvPr>
              <p:cNvSpPr txBox="1"/>
              <p:nvPr/>
            </p:nvSpPr>
            <p:spPr>
              <a:xfrm>
                <a:off x="2872095" y="1773226"/>
                <a:ext cx="858120" cy="5752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B774A69-F2B9-87D7-791E-F95D0D37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095" y="1773226"/>
                <a:ext cx="858120" cy="5752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DEC9095-1E0D-3036-C59A-F2572F8DC039}"/>
                  </a:ext>
                </a:extLst>
              </p:cNvPr>
              <p:cNvSpPr txBox="1"/>
              <p:nvPr/>
            </p:nvSpPr>
            <p:spPr>
              <a:xfrm>
                <a:off x="2900045" y="4443792"/>
                <a:ext cx="858120" cy="5752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DEC9095-1E0D-3036-C59A-F2572F8DC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045" y="4443792"/>
                <a:ext cx="858120" cy="5752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7081113-0C74-D8EA-C872-1EE0FD270933}"/>
              </a:ext>
            </a:extLst>
          </p:cNvPr>
          <p:cNvCxnSpPr>
            <a:cxnSpLocks/>
          </p:cNvCxnSpPr>
          <p:nvPr/>
        </p:nvCxnSpPr>
        <p:spPr>
          <a:xfrm>
            <a:off x="4090552" y="2916227"/>
            <a:ext cx="0" cy="584789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89406B0-67ED-20C8-B671-21C3D20CAC32}"/>
              </a:ext>
            </a:extLst>
          </p:cNvPr>
          <p:cNvSpPr txBox="1"/>
          <p:nvPr/>
        </p:nvSpPr>
        <p:spPr>
          <a:xfrm>
            <a:off x="4058496" y="3054732"/>
            <a:ext cx="786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</a:rPr>
              <a:t>1 MeV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17306046-B3E9-B734-847F-752FAF2FFD9C}"/>
              </a:ext>
            </a:extLst>
          </p:cNvPr>
          <p:cNvCxnSpPr>
            <a:cxnSpLocks/>
          </p:cNvCxnSpPr>
          <p:nvPr/>
        </p:nvCxnSpPr>
        <p:spPr>
          <a:xfrm>
            <a:off x="4058496" y="5877233"/>
            <a:ext cx="0" cy="204075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364F3F3-9C6B-A6D3-39EA-B7258BAF6396}"/>
              </a:ext>
            </a:extLst>
          </p:cNvPr>
          <p:cNvSpPr txBox="1"/>
          <p:nvPr/>
        </p:nvSpPr>
        <p:spPr>
          <a:xfrm>
            <a:off x="4058495" y="5818379"/>
            <a:ext cx="786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</a:rPr>
              <a:t>300 </a:t>
            </a:r>
            <a:r>
              <a:rPr lang="it-IT" sz="1400" dirty="0" err="1">
                <a:solidFill>
                  <a:srgbClr val="C00000"/>
                </a:solidFill>
              </a:rPr>
              <a:t>keV</a:t>
            </a:r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57FEE5A-35AC-4743-6E5B-2964ED2F83D5}"/>
              </a:ext>
            </a:extLst>
          </p:cNvPr>
          <p:cNvSpPr txBox="1"/>
          <p:nvPr/>
        </p:nvSpPr>
        <p:spPr>
          <a:xfrm>
            <a:off x="779599" y="2908501"/>
            <a:ext cx="1198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53B39E4-F44E-5108-94A8-D07EDD101B64}"/>
              </a:ext>
            </a:extLst>
          </p:cNvPr>
          <p:cNvSpPr txBox="1"/>
          <p:nvPr/>
        </p:nvSpPr>
        <p:spPr>
          <a:xfrm>
            <a:off x="831270" y="5818379"/>
            <a:ext cx="1305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magine 29" descr="Immagine che contiene testo, linea, Carattere, Diagramma&#10;&#10;Descrizione generata automaticamente">
            <a:extLst>
              <a:ext uri="{FF2B5EF4-FFF2-40B4-BE49-F238E27FC236}">
                <a16:creationId xmlns:a16="http://schemas.microsoft.com/office/drawing/2014/main" id="{66C82E2A-6BB3-DF41-B30B-9D4E8EA1F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1" y="1363622"/>
            <a:ext cx="3505380" cy="2743341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656CA0C-A277-7571-7EB9-6B08D2D0A4BB}"/>
              </a:ext>
            </a:extLst>
          </p:cNvPr>
          <p:cNvSpPr txBox="1"/>
          <p:nvPr/>
        </p:nvSpPr>
        <p:spPr>
          <a:xfrm>
            <a:off x="5412586" y="1611908"/>
            <a:ext cx="2307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SOLENOIDS</a:t>
            </a:r>
          </a:p>
          <a:p>
            <a:pPr algn="ctr"/>
            <a:r>
              <a:rPr lang="it-IT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Carollo’s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  <a:endParaRPr lang="it-IT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 10">
            <a:extLst>
              <a:ext uri="{FF2B5EF4-FFF2-40B4-BE49-F238E27FC236}">
                <a16:creationId xmlns:a16="http://schemas.microsoft.com/office/drawing/2014/main" id="{21B86CC9-DB84-8294-C766-9D30F615D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1621" y="4246804"/>
            <a:ext cx="2371812" cy="2432298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9D3DDD6-EFD7-7896-6C47-9D6454D81352}"/>
              </a:ext>
            </a:extLst>
          </p:cNvPr>
          <p:cNvSpPr txBox="1"/>
          <p:nvPr/>
        </p:nvSpPr>
        <p:spPr>
          <a:xfrm>
            <a:off x="5314441" y="4443792"/>
            <a:ext cx="25103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SEGMENTED SILICON ARRAYS</a:t>
            </a:r>
            <a:endParaRPr lang="it-IT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58B1DBD-4051-4320-3718-09AE3C48BA0E}"/>
              </a:ext>
            </a:extLst>
          </p:cNvPr>
          <p:cNvSpPr txBox="1"/>
          <p:nvPr/>
        </p:nvSpPr>
        <p:spPr>
          <a:xfrm>
            <a:off x="5263114" y="2656216"/>
            <a:ext cx="26062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But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dominated</a:t>
            </a:r>
            <a:r>
              <a:rPr lang="it-IT" dirty="0"/>
              <a:t> by the target </a:t>
            </a:r>
            <a:r>
              <a:rPr lang="it-IT" dirty="0" err="1"/>
              <a:t>thickness</a:t>
            </a:r>
            <a:r>
              <a:rPr lang="it-IT" dirty="0"/>
              <a:t> and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want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el-GR" dirty="0"/>
              <a:t>γ</a:t>
            </a:r>
            <a:r>
              <a:rPr lang="it-IT" dirty="0"/>
              <a:t> rays in </a:t>
            </a:r>
            <a:r>
              <a:rPr lang="it-IT" dirty="0" err="1"/>
              <a:t>coincidence</a:t>
            </a:r>
            <a:r>
              <a:rPr lang="it-IT" dirty="0"/>
              <a:t>, so…</a:t>
            </a:r>
          </a:p>
        </p:txBody>
      </p:sp>
    </p:spTree>
    <p:extLst>
      <p:ext uri="{BB962C8B-B14F-4D97-AF65-F5344CB8AC3E}">
        <p14:creationId xmlns:p14="http://schemas.microsoft.com/office/powerpoint/2010/main" val="79991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8" grpId="0"/>
      <p:bldP spid="31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D29847-7280-4944-814E-1F3268EE2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500" y="998301"/>
            <a:ext cx="6014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altLang="fr-FR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DA1DD2-D9A9-4FA2-B624-92240E1EB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587" y="999889"/>
            <a:ext cx="6014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alt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6733ED8A-5BDF-40BB-96F4-7C0E8831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850" y="964963"/>
            <a:ext cx="6014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altLang="fr-FR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DF297B21-896F-4B23-BF26-E2AED19C8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250" y="995126"/>
            <a:ext cx="6014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alt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51AE6F-1C3A-4010-913D-0FB5FD66C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483" y="997589"/>
            <a:ext cx="6014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alt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0540F7B-286A-4A71-A7E4-E905CB4E8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183" y="992827"/>
            <a:ext cx="6014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alt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pic>
        <p:nvPicPr>
          <p:cNvPr id="16" name="Picture 2" descr="HAUT DE BIKINI STRUCTURÉ">
            <a:hlinkClick r:id="rId3"/>
            <a:extLst>
              <a:ext uri="{FF2B5EF4-FFF2-40B4-BE49-F238E27FC236}">
                <a16:creationId xmlns:a16="http://schemas.microsoft.com/office/drawing/2014/main" id="{A24A4A8E-E3DB-4015-8CE5-7DD5EFB6D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44" y="375714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FB33CC4-E9FA-466D-8077-62F33C19DA44}"/>
              </a:ext>
            </a:extLst>
          </p:cNvPr>
          <p:cNvSpPr txBox="1"/>
          <p:nvPr/>
        </p:nvSpPr>
        <p:spPr>
          <a:xfrm>
            <a:off x="3148089" y="4423182"/>
            <a:ext cx="437408" cy="2852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     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BF9E6A5-3FDB-42EB-BA80-4630DBEC74AF}"/>
              </a:ext>
            </a:extLst>
          </p:cNvPr>
          <p:cNvSpPr txBox="1"/>
          <p:nvPr/>
        </p:nvSpPr>
        <p:spPr>
          <a:xfrm>
            <a:off x="1046258" y="1699304"/>
            <a:ext cx="6863546" cy="452431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for particles </a:t>
            </a:r>
            <a:endParaRPr lang="it-IT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granularity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(strip pitch &lt; 0.8 mm)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Large dynamical range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PID using Pulse Shape Analysis techniques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New Integrated Digital electronics 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(LPC Caen,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INFN, Valencia)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Integration into AGATA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Transparency to gamma-rays</a:t>
            </a: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High compactness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Compatible with </a:t>
            </a:r>
            <a:r>
              <a:rPr lang="en-GB" b="1" dirty="0">
                <a:latin typeface="Calibri"/>
                <a:cs typeface="Calibri"/>
              </a:rPr>
              <a:t>special targets</a:t>
            </a:r>
            <a:r>
              <a:rPr lang="en-GB" dirty="0">
                <a:latin typeface="Calibri"/>
                <a:cs typeface="Calibri"/>
              </a:rPr>
              <a:t> (cryogenic, tritium, windowless)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0C1BE06D-63E6-46DA-BEBF-8184F2560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215" y="2087980"/>
            <a:ext cx="388843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1400" b="1">
              <a:solidFill>
                <a:srgbClr val="032085"/>
              </a:solidFill>
              <a:latin typeface="+mn-lt"/>
              <a:ea typeface="MS PGothic" charset="0"/>
              <a:cs typeface="MS PGothic" charset="0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>
                <a:latin typeface="+mn-lt"/>
                <a:ea typeface="MS PGothic"/>
                <a:cs typeface="MS PGothic" charset="0"/>
              </a:rPr>
              <a:t>500 um DSSD  pitch &lt; 0.8 mm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>
                <a:latin typeface="+mn-lt"/>
                <a:ea typeface="MS PGothic"/>
                <a:cs typeface="MS PGothic" charset="0"/>
              </a:rPr>
              <a:t>1.5 mm DSSD pitch ~10mm</a:t>
            </a:r>
            <a:endParaRPr lang="en-US" sz="1600">
              <a:solidFill>
                <a:srgbClr val="3333CC"/>
              </a:solidFill>
              <a:latin typeface="+mn-lt"/>
              <a:ea typeface="MS PGothic" charset="0"/>
              <a:cs typeface="MS PGothic" charset="0"/>
            </a:endParaRPr>
          </a:p>
        </p:txBody>
      </p:sp>
      <p:sp>
        <p:nvSpPr>
          <p:cNvPr id="20" name="ZoneTexte 22">
            <a:extLst>
              <a:ext uri="{FF2B5EF4-FFF2-40B4-BE49-F238E27FC236}">
                <a16:creationId xmlns:a16="http://schemas.microsoft.com/office/drawing/2014/main" id="{96072B56-E7E9-4991-AA5F-1B4D1F359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966" y="2390085"/>
            <a:ext cx="1827213" cy="338137"/>
          </a:xfrm>
          <a:prstGeom prst="rect">
            <a:avLst/>
          </a:prstGeom>
          <a:solidFill>
            <a:srgbClr val="FFD0B3">
              <a:alpha val="2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C00000"/>
                </a:solidFill>
                <a:latin typeface="Arial" panose="020B0604020202020204" pitchFamily="34" charset="0"/>
              </a:rPr>
              <a:t>Layers of Silicon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8F3D33-06E3-40C1-B897-892E1F701AD1}"/>
              </a:ext>
            </a:extLst>
          </p:cNvPr>
          <p:cNvSpPr/>
          <p:nvPr/>
        </p:nvSpPr>
        <p:spPr>
          <a:xfrm rot="16200000">
            <a:off x="-82709" y="2183911"/>
            <a:ext cx="1479254" cy="369332"/>
          </a:xfrm>
          <a:prstGeom prst="rect">
            <a:avLst/>
          </a:prstGeom>
          <a:solidFill>
            <a:srgbClr val="FFD0B3"/>
          </a:solidFill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fr-FR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DE53F7-1618-4098-865C-64B8EED2C529}"/>
              </a:ext>
            </a:extLst>
          </p:cNvPr>
          <p:cNvSpPr/>
          <p:nvPr/>
        </p:nvSpPr>
        <p:spPr>
          <a:xfrm rot="16200000">
            <a:off x="-107450" y="3734028"/>
            <a:ext cx="153785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fr-FR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0D39DD-003A-4370-A5AA-E882E1841BD5}"/>
              </a:ext>
            </a:extLst>
          </p:cNvPr>
          <p:cNvSpPr/>
          <p:nvPr/>
        </p:nvSpPr>
        <p:spPr>
          <a:xfrm rot="16200000">
            <a:off x="-144637" y="5383978"/>
            <a:ext cx="1612228" cy="369332"/>
          </a:xfrm>
          <a:prstGeom prst="rect">
            <a:avLst/>
          </a:prstGeom>
          <a:solidFill>
            <a:srgbClr val="DFEED4"/>
          </a:solidFill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fr-FR" b="1" i="1" dirty="0">
                <a:solidFill>
                  <a:srgbClr val="1789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BEF500-D241-4DD9-9030-0528DC2EA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205" y="1449335"/>
            <a:ext cx="2708268" cy="277733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4EAF9A9-7720-4E34-9E01-E537688B5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243" y="4300526"/>
            <a:ext cx="3464152" cy="2473771"/>
          </a:xfrm>
          <a:prstGeom prst="rect">
            <a:avLst/>
          </a:prstGeom>
        </p:spPr>
      </p:pic>
      <p:sp>
        <p:nvSpPr>
          <p:cNvPr id="31" name="Flèche : virage 30">
            <a:extLst>
              <a:ext uri="{FF2B5EF4-FFF2-40B4-BE49-F238E27FC236}">
                <a16:creationId xmlns:a16="http://schemas.microsoft.com/office/drawing/2014/main" id="{902445E2-2B5B-45C8-8B65-329F6E412B9B}"/>
              </a:ext>
            </a:extLst>
          </p:cNvPr>
          <p:cNvSpPr/>
          <p:nvPr/>
        </p:nvSpPr>
        <p:spPr>
          <a:xfrm rot="9990068">
            <a:off x="10055660" y="3770398"/>
            <a:ext cx="430911" cy="1585844"/>
          </a:xfrm>
          <a:prstGeom prst="bentArrow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8BCA1CA-5943-4C2A-A029-F25E0E499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941" y="6143357"/>
            <a:ext cx="1353093" cy="64113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785B3A3-1457-4D87-A367-A68472F77CC8}"/>
              </a:ext>
            </a:extLst>
          </p:cNvPr>
          <p:cNvSpPr txBox="1"/>
          <p:nvPr/>
        </p:nvSpPr>
        <p:spPr>
          <a:xfrm>
            <a:off x="1430748" y="996549"/>
            <a:ext cx="9144000" cy="369332"/>
          </a:xfrm>
          <a:prstGeom prst="rect">
            <a:avLst/>
          </a:prstGeom>
          <a:solidFill>
            <a:srgbClr val="BB17AB"/>
          </a:solidFill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1600">
                <a:solidFill>
                  <a:srgbClr val="355D7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1600">
                <a:solidFill>
                  <a:srgbClr val="355D7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>
                <a:solidFill>
                  <a:srgbClr val="355D7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rgbClr val="355D7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355D7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355D7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355D7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355D7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355D7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800" b="1" dirty="0">
                <a:solidFill>
                  <a:schemeClr val="bg1"/>
                </a:solidFill>
                <a:latin typeface="+mn-lt"/>
              </a:rPr>
              <a:t> 4π </a:t>
            </a:r>
            <a:r>
              <a:rPr lang="fr-FR" altLang="en-US" sz="1800" b="1" dirty="0" err="1">
                <a:solidFill>
                  <a:schemeClr val="bg1"/>
                </a:solidFill>
                <a:latin typeface="+mn-lt"/>
              </a:rPr>
              <a:t>highly</a:t>
            </a:r>
            <a:r>
              <a:rPr lang="fr-FR" altLang="en-U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altLang="en-US" sz="1800" b="1" dirty="0" err="1">
                <a:solidFill>
                  <a:schemeClr val="bg1"/>
                </a:solidFill>
                <a:latin typeface="+mn-lt"/>
              </a:rPr>
              <a:t>segmented</a:t>
            </a:r>
            <a:r>
              <a:rPr lang="fr-FR" altLang="en-U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altLang="en-US" sz="1800" b="1" dirty="0" err="1">
                <a:solidFill>
                  <a:schemeClr val="bg1"/>
                </a:solidFill>
                <a:latin typeface="+mn-lt"/>
              </a:rPr>
              <a:t>silicon</a:t>
            </a:r>
            <a:r>
              <a:rPr lang="fr-FR" altLang="en-U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altLang="en-US" sz="1800" b="1" dirty="0" err="1">
                <a:solidFill>
                  <a:schemeClr val="bg1"/>
                </a:solidFill>
                <a:latin typeface="+mn-lt"/>
              </a:rPr>
              <a:t>array</a:t>
            </a:r>
            <a:r>
              <a:rPr lang="fr-FR" altLang="en-U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altLang="en-US" sz="1800" b="1" dirty="0" err="1">
                <a:solidFill>
                  <a:schemeClr val="bg1"/>
                </a:solidFill>
                <a:latin typeface="+mn-lt"/>
              </a:rPr>
              <a:t>fully</a:t>
            </a:r>
            <a:r>
              <a:rPr lang="fr-FR" altLang="en-U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altLang="en-US" sz="1800" b="1" dirty="0" err="1">
                <a:solidFill>
                  <a:schemeClr val="bg1"/>
                </a:solidFill>
                <a:latin typeface="+mn-lt"/>
              </a:rPr>
              <a:t>integrable</a:t>
            </a:r>
            <a:r>
              <a:rPr lang="fr-FR" altLang="en-US" sz="1800" b="1" dirty="0">
                <a:solidFill>
                  <a:schemeClr val="bg1"/>
                </a:solidFill>
                <a:latin typeface="+mn-lt"/>
              </a:rPr>
              <a:t> in AGATA  &amp; PARIS 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21305441-9AEF-E9B5-02F7-BB9719EA7A11}"/>
              </a:ext>
            </a:extLst>
          </p:cNvPr>
          <p:cNvSpPr txBox="1">
            <a:spLocks/>
          </p:cNvSpPr>
          <p:nvPr/>
        </p:nvSpPr>
        <p:spPr>
          <a:xfrm>
            <a:off x="408909" y="103868"/>
            <a:ext cx="10703943" cy="910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GRIT array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5BE745-D7F4-0C61-A0BF-632C83FE1CC1}"/>
              </a:ext>
            </a:extLst>
          </p:cNvPr>
          <p:cNvSpPr txBox="1"/>
          <p:nvPr/>
        </p:nvSpPr>
        <p:spPr>
          <a:xfrm>
            <a:off x="1247433" y="6350555"/>
            <a:ext cx="409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Collaboration: </a:t>
            </a:r>
            <a:r>
              <a:rPr lang="it-IT" dirty="0" err="1"/>
              <a:t>Italy</a:t>
            </a:r>
            <a:r>
              <a:rPr lang="it-IT" dirty="0"/>
              <a:t>, France, </a:t>
            </a:r>
            <a:r>
              <a:rPr lang="it-IT" dirty="0" err="1"/>
              <a:t>Spain</a:t>
            </a:r>
            <a:r>
              <a:rPr lang="it-IT" dirty="0"/>
              <a:t>, UK</a:t>
            </a:r>
          </a:p>
        </p:txBody>
      </p:sp>
    </p:spTree>
    <p:extLst>
      <p:ext uri="{BB962C8B-B14F-4D97-AF65-F5344CB8AC3E}">
        <p14:creationId xmlns:p14="http://schemas.microsoft.com/office/powerpoint/2010/main" val="322877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C6861A0-1225-4D12-857E-98260925F4E1}"/>
              </a:ext>
            </a:extLst>
          </p:cNvPr>
          <p:cNvSpPr/>
          <p:nvPr/>
        </p:nvSpPr>
        <p:spPr>
          <a:xfrm>
            <a:off x="5297904" y="1200149"/>
            <a:ext cx="2397708" cy="236878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24648B4-5758-4280-B3FD-2A9938B1E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032" b="21396"/>
          <a:stretch/>
        </p:blipFill>
        <p:spPr>
          <a:xfrm>
            <a:off x="509055" y="1152811"/>
            <a:ext cx="4916281" cy="36935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5DCC2F-17C1-4CE7-B4D1-07C926261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657" y="1200148"/>
            <a:ext cx="2245827" cy="23687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853AE0-20F2-4AA9-BC62-1508BB68F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3" y="94154"/>
            <a:ext cx="1743790" cy="826259"/>
          </a:xfrm>
          <a:prstGeom prst="rect">
            <a:avLst/>
          </a:prstGeom>
        </p:spPr>
      </p:pic>
      <p:sp>
        <p:nvSpPr>
          <p:cNvPr id="12" name="Flèche : pentagone 11">
            <a:extLst>
              <a:ext uri="{FF2B5EF4-FFF2-40B4-BE49-F238E27FC236}">
                <a16:creationId xmlns:a16="http://schemas.microsoft.com/office/drawing/2014/main" id="{7DF70766-CF7F-47AC-A4AA-16DB8F6CA93C}"/>
              </a:ext>
            </a:extLst>
          </p:cNvPr>
          <p:cNvSpPr/>
          <p:nvPr/>
        </p:nvSpPr>
        <p:spPr>
          <a:xfrm>
            <a:off x="509055" y="4846320"/>
            <a:ext cx="2259009" cy="963419"/>
          </a:xfrm>
          <a:prstGeom prst="homePlate">
            <a:avLst>
              <a:gd name="adj" fmla="val 26272"/>
            </a:avLst>
          </a:prstGeom>
          <a:solidFill>
            <a:srgbClr val="AC7F00">
              <a:alpha val="92157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2019-2021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6" name="Flèche : chevron 15">
            <a:extLst>
              <a:ext uri="{FF2B5EF4-FFF2-40B4-BE49-F238E27FC236}">
                <a16:creationId xmlns:a16="http://schemas.microsoft.com/office/drawing/2014/main" id="{C5125BC2-07B8-4905-9484-8D2EC6D98707}"/>
              </a:ext>
            </a:extLst>
          </p:cNvPr>
          <p:cNvSpPr/>
          <p:nvPr/>
        </p:nvSpPr>
        <p:spPr>
          <a:xfrm>
            <a:off x="2768064" y="4846320"/>
            <a:ext cx="2526032" cy="963418"/>
          </a:xfrm>
          <a:prstGeom prst="chevron">
            <a:avLst>
              <a:gd name="adj" fmla="val 21526"/>
            </a:avLst>
          </a:prstGeom>
          <a:solidFill>
            <a:srgbClr val="85B8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2023-2025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A9B22485-C6C0-41B9-8085-CBDAFA6F0ED3}"/>
              </a:ext>
            </a:extLst>
          </p:cNvPr>
          <p:cNvSpPr/>
          <p:nvPr/>
        </p:nvSpPr>
        <p:spPr>
          <a:xfrm>
            <a:off x="5297904" y="4850130"/>
            <a:ext cx="2526032" cy="963418"/>
          </a:xfrm>
          <a:prstGeom prst="chevron">
            <a:avLst>
              <a:gd name="adj" fmla="val 21526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2026-2027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A71A563D-3E6A-4D3F-8B77-BA0CC430AE26}"/>
              </a:ext>
            </a:extLst>
          </p:cNvPr>
          <p:cNvSpPr/>
          <p:nvPr/>
        </p:nvSpPr>
        <p:spPr>
          <a:xfrm>
            <a:off x="7782024" y="4853940"/>
            <a:ext cx="2919466" cy="963418"/>
          </a:xfrm>
          <a:prstGeom prst="chevron">
            <a:avLst>
              <a:gd name="adj" fmla="val 21526"/>
            </a:avLst>
          </a:prstGeom>
          <a:solidFill>
            <a:srgbClr val="BB17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2028 - 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1551450-25FA-488C-B95C-78D7DCA3FB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29" r="8972"/>
          <a:stretch/>
        </p:blipFill>
        <p:spPr>
          <a:xfrm>
            <a:off x="5329477" y="1200149"/>
            <a:ext cx="2366136" cy="2368782"/>
          </a:xfrm>
          <a:prstGeom prst="rect">
            <a:avLst/>
          </a:prstGeom>
        </p:spPr>
      </p:pic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95650FF0-5F13-4255-94D8-BE5847939B9F}"/>
              </a:ext>
            </a:extLst>
          </p:cNvPr>
          <p:cNvSpPr/>
          <p:nvPr/>
        </p:nvSpPr>
        <p:spPr>
          <a:xfrm rot="10800000">
            <a:off x="6833372" y="5851081"/>
            <a:ext cx="484632" cy="3806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4D366F3-1F4B-4458-9D96-825EB44824D8}"/>
              </a:ext>
            </a:extLst>
          </p:cNvPr>
          <p:cNvSpPr txBox="1"/>
          <p:nvPr/>
        </p:nvSpPr>
        <p:spPr>
          <a:xfrm>
            <a:off x="5252186" y="3767006"/>
            <a:ext cx="21761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GRIT </a:t>
            </a:r>
            <a:r>
              <a:rPr 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Demonstr</a:t>
            </a: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AGATA zero deg</a:t>
            </a:r>
          </a:p>
          <a:p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@SPES ?</a:t>
            </a:r>
            <a:endParaRPr lang="fr-FR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9C6F437-E262-4DB5-A754-74C302C216E0}"/>
              </a:ext>
            </a:extLst>
          </p:cNvPr>
          <p:cNvSpPr txBox="1"/>
          <p:nvPr/>
        </p:nvSpPr>
        <p:spPr>
          <a:xfrm>
            <a:off x="6512545" y="6271481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Commissioning</a:t>
            </a:r>
          </a:p>
        </p:txBody>
      </p:sp>
      <p:sp>
        <p:nvSpPr>
          <p:cNvPr id="2" name="Flèche : courbe vers la gauche 1">
            <a:extLst>
              <a:ext uri="{FF2B5EF4-FFF2-40B4-BE49-F238E27FC236}">
                <a16:creationId xmlns:a16="http://schemas.microsoft.com/office/drawing/2014/main" id="{B2FD91FD-09BD-4C42-A123-C6128EC4493F}"/>
              </a:ext>
            </a:extLst>
          </p:cNvPr>
          <p:cNvSpPr/>
          <p:nvPr/>
        </p:nvSpPr>
        <p:spPr>
          <a:xfrm rot="6380552">
            <a:off x="7535165" y="1584928"/>
            <a:ext cx="862126" cy="3133818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B9BD93-275F-4296-9C53-AB8C52C23F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5475" y="799672"/>
            <a:ext cx="2195177" cy="2252195"/>
          </a:xfrm>
          <a:prstGeom prst="rect">
            <a:avLst/>
          </a:prstGeom>
        </p:spPr>
      </p:pic>
      <p:sp>
        <p:nvSpPr>
          <p:cNvPr id="27" name="Flèche : bas 26">
            <a:extLst>
              <a:ext uri="{FF2B5EF4-FFF2-40B4-BE49-F238E27FC236}">
                <a16:creationId xmlns:a16="http://schemas.microsoft.com/office/drawing/2014/main" id="{C124E99B-10C8-4BAF-B6A0-66D58F0B5917}"/>
              </a:ext>
            </a:extLst>
          </p:cNvPr>
          <p:cNvSpPr/>
          <p:nvPr/>
        </p:nvSpPr>
        <p:spPr>
          <a:xfrm rot="10800000">
            <a:off x="3384745" y="5831225"/>
            <a:ext cx="484632" cy="380655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9C11B5-77EB-4CD5-8832-9B4633B87F19}"/>
              </a:ext>
            </a:extLst>
          </p:cNvPr>
          <p:cNvSpPr txBox="1"/>
          <p:nvPr/>
        </p:nvSpPr>
        <p:spPr>
          <a:xfrm>
            <a:off x="3278625" y="619983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DB471F-FA56-4720-92BF-ED70317C2A93}"/>
              </a:ext>
            </a:extLst>
          </p:cNvPr>
          <p:cNvSpPr/>
          <p:nvPr/>
        </p:nvSpPr>
        <p:spPr>
          <a:xfrm>
            <a:off x="3337316" y="190833"/>
            <a:ext cx="5540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/>
              <a:t>     MUGAST / GRIT – Timelines </a:t>
            </a: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32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AF0EBE-1A72-2E14-5D7C-D9E6A97FCDE9}"/>
              </a:ext>
            </a:extLst>
          </p:cNvPr>
          <p:cNvSpPr txBox="1"/>
          <p:nvPr/>
        </p:nvSpPr>
        <p:spPr>
          <a:xfrm>
            <a:off x="9591121" y="6384502"/>
            <a:ext cx="23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D. </a:t>
            </a:r>
            <a:r>
              <a:rPr lang="it-IT" dirty="0" err="1"/>
              <a:t>Beaumel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011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2999</TotalTime>
  <Words>1643</Words>
  <Application>Microsoft Office PowerPoint</Application>
  <PresentationFormat>Widescreen</PresentationFormat>
  <Paragraphs>311</Paragraphs>
  <Slides>20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7" baseType="lpstr">
      <vt:lpstr>Aptos</vt:lpstr>
      <vt:lpstr>Aptos Display</vt:lpstr>
      <vt:lpstr>Arial</vt:lpstr>
      <vt:lpstr>Avenir</vt:lpstr>
      <vt:lpstr>Avenir Black</vt:lpstr>
      <vt:lpstr>Avenir Book</vt:lpstr>
      <vt:lpstr>Avenir Heavy</vt:lpstr>
      <vt:lpstr>Calibri</vt:lpstr>
      <vt:lpstr>Cambria Math</vt:lpstr>
      <vt:lpstr>Courier New</vt:lpstr>
      <vt:lpstr>Helvetica Neue</vt:lpstr>
      <vt:lpstr>Palatino-Bold</vt:lpstr>
      <vt:lpstr>Palatino-Italic</vt:lpstr>
      <vt:lpstr>Palatino-Roman</vt:lpstr>
      <vt:lpstr>Symbol</vt:lpstr>
      <vt:lpstr>Wingdings</vt:lpstr>
      <vt:lpstr>Tema di Office</vt:lpstr>
      <vt:lpstr>DIRECT TRANSFER REACTION STUDIES WITH GRIT AT SPES</vt:lpstr>
      <vt:lpstr>Presentazione standard di PowerPoint</vt:lpstr>
      <vt:lpstr>Direct transfer reactions</vt:lpstr>
      <vt:lpstr>Selectivity of direct transfer reactions</vt:lpstr>
      <vt:lpstr>An example: 36S(d,p)37S in direct kinematics</vt:lpstr>
      <vt:lpstr>An example: 34Si(d,p)35Si in inverse kinematics</vt:lpstr>
      <vt:lpstr>A general issue: the kinematic compression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256-channel test bench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>Franco Galtarossa</cp:lastModifiedBy>
  <cp:revision>27</cp:revision>
  <dcterms:created xsi:type="dcterms:W3CDTF">2024-06-07T16:02:36Z</dcterms:created>
  <dcterms:modified xsi:type="dcterms:W3CDTF">2024-07-03T21:03:45Z</dcterms:modified>
</cp:coreProperties>
</file>