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91" r:id="rId4"/>
    <p:sldId id="282" r:id="rId5"/>
    <p:sldId id="292" r:id="rId6"/>
    <p:sldId id="281" r:id="rId7"/>
    <p:sldId id="295" r:id="rId8"/>
    <p:sldId id="293" r:id="rId9"/>
    <p:sldId id="297" r:id="rId10"/>
    <p:sldId id="298" r:id="rId11"/>
    <p:sldId id="290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2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2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95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94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54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55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29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09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74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57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516CD-CC65-44BE-ACAE-22B51B73FECE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E9859-8DDD-4794-86D5-FC47E365DA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2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8D250-1AA5-E55A-183D-621A25C3A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72621"/>
            <a:ext cx="7772400" cy="2387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9B35C8-B518-C00A-FC47-72796C176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50189737-E105-5E82-110F-11817B065F4E}"/>
              </a:ext>
            </a:extLst>
          </p:cNvPr>
          <p:cNvSpPr/>
          <p:nvPr/>
        </p:nvSpPr>
        <p:spPr>
          <a:xfrm>
            <a:off x="-12402" y="2786827"/>
            <a:ext cx="9678701" cy="2175415"/>
          </a:xfrm>
          <a:custGeom>
            <a:avLst/>
            <a:gdLst>
              <a:gd name="connsiteX0" fmla="*/ 1418 w 9678701"/>
              <a:gd name="connsiteY0" fmla="*/ 28429 h 2175415"/>
              <a:gd name="connsiteX1" fmla="*/ 5542 w 9678701"/>
              <a:gd name="connsiteY1" fmla="*/ 2175710 h 2175415"/>
              <a:gd name="connsiteX2" fmla="*/ 9680119 w 9678701"/>
              <a:gd name="connsiteY2" fmla="*/ 2146919 h 2175415"/>
              <a:gd name="connsiteX3" fmla="*/ 9671504 w 9678701"/>
              <a:gd name="connsiteY3" fmla="*/ 294 h 2175415"/>
              <a:gd name="connsiteX4" fmla="*/ 1418 w 9678701"/>
              <a:gd name="connsiteY4" fmla="*/ 28429 h 217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8701" h="2175415">
                <a:moveTo>
                  <a:pt x="1418" y="28429"/>
                </a:moveTo>
                <a:lnTo>
                  <a:pt x="5542" y="2175710"/>
                </a:lnTo>
                <a:lnTo>
                  <a:pt x="9680119" y="2146919"/>
                </a:lnTo>
                <a:lnTo>
                  <a:pt x="9671504" y="294"/>
                </a:lnTo>
                <a:lnTo>
                  <a:pt x="1418" y="28429"/>
                </a:lnTo>
              </a:path>
            </a:pathLst>
          </a:custGeom>
          <a:solidFill>
            <a:srgbClr val="4297B8"/>
          </a:solidFill>
          <a:ln w="301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BCCF7DCB-1C09-2333-AADD-622807EAE861}"/>
              </a:ext>
            </a:extLst>
          </p:cNvPr>
          <p:cNvSpPr/>
          <p:nvPr/>
        </p:nvSpPr>
        <p:spPr>
          <a:xfrm>
            <a:off x="-19250" y="4488326"/>
            <a:ext cx="4409619" cy="505267"/>
          </a:xfrm>
          <a:custGeom>
            <a:avLst/>
            <a:gdLst>
              <a:gd name="connsiteX0" fmla="*/ 710 w 4409619"/>
              <a:gd name="connsiteY0" fmla="*/ 505793 h 505267"/>
              <a:gd name="connsiteX1" fmla="*/ 1646452 w 4409619"/>
              <a:gd name="connsiteY1" fmla="*/ 8424 h 505267"/>
              <a:gd name="connsiteX2" fmla="*/ 3371497 w 4409619"/>
              <a:gd name="connsiteY2" fmla="*/ 218241 h 505267"/>
              <a:gd name="connsiteX3" fmla="*/ 4410330 w 4409619"/>
              <a:gd name="connsiteY3" fmla="*/ 493467 h 5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9619" h="505267">
                <a:moveTo>
                  <a:pt x="710" y="505793"/>
                </a:moveTo>
                <a:cubicBezTo>
                  <a:pt x="526991" y="278590"/>
                  <a:pt x="1053270" y="51397"/>
                  <a:pt x="1646452" y="8424"/>
                </a:cubicBezTo>
                <a:cubicBezTo>
                  <a:pt x="2239638" y="-34550"/>
                  <a:pt x="2899704" y="106697"/>
                  <a:pt x="3371497" y="218241"/>
                </a:cubicBezTo>
                <a:cubicBezTo>
                  <a:pt x="3843290" y="329795"/>
                  <a:pt x="4126810" y="411626"/>
                  <a:pt x="4410330" y="493467"/>
                </a:cubicBezTo>
              </a:path>
            </a:pathLst>
          </a:custGeom>
          <a:solidFill>
            <a:srgbClr val="FFFFFF"/>
          </a:solidFill>
          <a:ln w="274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14C5E091-080F-958B-8A16-8767B532B158}"/>
              </a:ext>
            </a:extLst>
          </p:cNvPr>
          <p:cNvSpPr/>
          <p:nvPr/>
        </p:nvSpPr>
        <p:spPr>
          <a:xfrm>
            <a:off x="-251091" y="4425511"/>
            <a:ext cx="9493706" cy="1192024"/>
          </a:xfrm>
          <a:custGeom>
            <a:avLst/>
            <a:gdLst>
              <a:gd name="connsiteX0" fmla="*/ 4555130 w 9493706"/>
              <a:gd name="connsiteY0" fmla="*/ 486672 h 1192024"/>
              <a:gd name="connsiteX1" fmla="*/ 3724373 w 9493706"/>
              <a:gd name="connsiteY1" fmla="*/ 279540 h 1192024"/>
              <a:gd name="connsiteX2" fmla="*/ 2999074 w 9493706"/>
              <a:gd name="connsiteY2" fmla="*/ 114251 h 1192024"/>
              <a:gd name="connsiteX3" fmla="*/ 1450545 w 9493706"/>
              <a:gd name="connsiteY3" fmla="*/ 78784 h 1192024"/>
              <a:gd name="connsiteX4" fmla="*/ 11576 w 9493706"/>
              <a:gd name="connsiteY4" fmla="*/ 729686 h 1192024"/>
              <a:gd name="connsiteX5" fmla="*/ 2138490 w 9493706"/>
              <a:gd name="connsiteY5" fmla="*/ 338728 h 1192024"/>
              <a:gd name="connsiteX6" fmla="*/ 4639448 w 9493706"/>
              <a:gd name="connsiteY6" fmla="*/ 774961 h 1192024"/>
              <a:gd name="connsiteX7" fmla="*/ 6700348 w 9493706"/>
              <a:gd name="connsiteY7" fmla="*/ 1184912 h 1192024"/>
              <a:gd name="connsiteX8" fmla="*/ 9495017 w 9493706"/>
              <a:gd name="connsiteY8" fmla="*/ 474407 h 11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3706" h="1192024">
                <a:moveTo>
                  <a:pt x="4555130" y="486672"/>
                </a:moveTo>
                <a:cubicBezTo>
                  <a:pt x="4254016" y="411020"/>
                  <a:pt x="3945034" y="333389"/>
                  <a:pt x="3724373" y="279540"/>
                </a:cubicBezTo>
                <a:cubicBezTo>
                  <a:pt x="3503711" y="225691"/>
                  <a:pt x="3355902" y="191738"/>
                  <a:pt x="2999074" y="114251"/>
                </a:cubicBezTo>
                <a:cubicBezTo>
                  <a:pt x="2642246" y="36765"/>
                  <a:pt x="2104495" y="-78034"/>
                  <a:pt x="1450545" y="78784"/>
                </a:cubicBezTo>
                <a:cubicBezTo>
                  <a:pt x="796596" y="235613"/>
                  <a:pt x="-105023" y="691845"/>
                  <a:pt x="11576" y="729686"/>
                </a:cubicBezTo>
                <a:cubicBezTo>
                  <a:pt x="128176" y="767527"/>
                  <a:pt x="1195431" y="401234"/>
                  <a:pt x="2138490" y="338728"/>
                </a:cubicBezTo>
                <a:cubicBezTo>
                  <a:pt x="3081547" y="276222"/>
                  <a:pt x="3937787" y="536529"/>
                  <a:pt x="4639448" y="774961"/>
                </a:cubicBezTo>
                <a:cubicBezTo>
                  <a:pt x="5341109" y="1013392"/>
                  <a:pt x="5912730" y="1237413"/>
                  <a:pt x="6700348" y="1184912"/>
                </a:cubicBezTo>
                <a:cubicBezTo>
                  <a:pt x="7487956" y="1132421"/>
                  <a:pt x="8491476" y="803419"/>
                  <a:pt x="9495017" y="474407"/>
                </a:cubicBezTo>
              </a:path>
            </a:pathLst>
          </a:custGeom>
          <a:solidFill>
            <a:srgbClr val="162D4D"/>
          </a:solidFill>
          <a:ln w="27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E62F54A8-368A-DC51-0376-6045DADC3617}"/>
              </a:ext>
            </a:extLst>
          </p:cNvPr>
          <p:cNvSpPr/>
          <p:nvPr/>
        </p:nvSpPr>
        <p:spPr>
          <a:xfrm>
            <a:off x="4275471" y="4889776"/>
            <a:ext cx="4967133" cy="505267"/>
          </a:xfrm>
          <a:custGeom>
            <a:avLst/>
            <a:gdLst>
              <a:gd name="connsiteX0" fmla="*/ 4969051 w 4967133"/>
              <a:gd name="connsiteY0" fmla="*/ 636 h 505267"/>
              <a:gd name="connsiteX1" fmla="*/ 3115231 w 4967133"/>
              <a:gd name="connsiteY1" fmla="*/ 498006 h 505267"/>
              <a:gd name="connsiteX2" fmla="*/ 1172085 w 4967133"/>
              <a:gd name="connsiteY2" fmla="*/ 288189 h 505267"/>
              <a:gd name="connsiteX3" fmla="*/ 1917 w 4967133"/>
              <a:gd name="connsiteY3" fmla="*/ 12973 h 5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133" h="505267">
                <a:moveTo>
                  <a:pt x="4969051" y="636"/>
                </a:moveTo>
                <a:cubicBezTo>
                  <a:pt x="4376238" y="227839"/>
                  <a:pt x="3783415" y="455033"/>
                  <a:pt x="3115231" y="498006"/>
                </a:cubicBezTo>
                <a:cubicBezTo>
                  <a:pt x="2447047" y="540979"/>
                  <a:pt x="1703532" y="399732"/>
                  <a:pt x="1172085" y="288189"/>
                </a:cubicBezTo>
                <a:cubicBezTo>
                  <a:pt x="640637" y="176645"/>
                  <a:pt x="321277" y="94804"/>
                  <a:pt x="1917" y="12973"/>
                </a:cubicBezTo>
              </a:path>
            </a:pathLst>
          </a:custGeom>
          <a:solidFill>
            <a:srgbClr val="4297B8"/>
          </a:solidFill>
          <a:ln w="2910" cap="flat">
            <a:solidFill>
              <a:srgbClr val="4297B8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17840A36-F31D-33F3-D107-5D6ADB555AA6}"/>
              </a:ext>
            </a:extLst>
          </p:cNvPr>
          <p:cNvSpPr/>
          <p:nvPr/>
        </p:nvSpPr>
        <p:spPr>
          <a:xfrm>
            <a:off x="-19250" y="-116541"/>
            <a:ext cx="9678701" cy="3061829"/>
          </a:xfrm>
          <a:custGeom>
            <a:avLst/>
            <a:gdLst>
              <a:gd name="connsiteX0" fmla="*/ 1418 w 9678701"/>
              <a:gd name="connsiteY0" fmla="*/ 28429 h 2175415"/>
              <a:gd name="connsiteX1" fmla="*/ 5542 w 9678701"/>
              <a:gd name="connsiteY1" fmla="*/ 2175710 h 2175415"/>
              <a:gd name="connsiteX2" fmla="*/ 9680119 w 9678701"/>
              <a:gd name="connsiteY2" fmla="*/ 2146919 h 2175415"/>
              <a:gd name="connsiteX3" fmla="*/ 9671504 w 9678701"/>
              <a:gd name="connsiteY3" fmla="*/ 294 h 2175415"/>
              <a:gd name="connsiteX4" fmla="*/ 1418 w 9678701"/>
              <a:gd name="connsiteY4" fmla="*/ 28429 h 217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8701" h="2175415">
                <a:moveTo>
                  <a:pt x="1418" y="28429"/>
                </a:moveTo>
                <a:lnTo>
                  <a:pt x="5542" y="2175710"/>
                </a:lnTo>
                <a:lnTo>
                  <a:pt x="9680119" y="2146919"/>
                </a:lnTo>
                <a:lnTo>
                  <a:pt x="9671504" y="294"/>
                </a:lnTo>
                <a:lnTo>
                  <a:pt x="1418" y="28429"/>
                </a:lnTo>
              </a:path>
            </a:pathLst>
          </a:custGeom>
          <a:solidFill>
            <a:srgbClr val="4297B8"/>
          </a:solidFill>
          <a:ln w="3016" cap="flat">
            <a:solidFill>
              <a:srgbClr val="4297B8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86C94BBC-DB66-7207-A626-EABCA389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67" y="5546000"/>
            <a:ext cx="2636733" cy="11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ome">
            <a:extLst>
              <a:ext uri="{FF2B5EF4-FFF2-40B4-BE49-F238E27FC236}">
                <a16:creationId xmlns:a16="http://schemas.microsoft.com/office/drawing/2014/main" id="{805E3255-1F9F-2A40-28A8-BA5273FF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0EB0555-7632-2E01-C9F6-EDD33FE1C73E}"/>
              </a:ext>
            </a:extLst>
          </p:cNvPr>
          <p:cNvSpPr txBox="1"/>
          <p:nvPr/>
        </p:nvSpPr>
        <p:spPr>
          <a:xfrm>
            <a:off x="212344" y="2585628"/>
            <a:ext cx="883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b="1" spc="0" baseline="0" dirty="0">
                <a:ln/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  <a:sym typeface="Arial"/>
                <a:rtl val="0"/>
              </a:rPr>
              <a:t>Mixing </a:t>
            </a:r>
            <a:r>
              <a:rPr lang="it-IT" sz="2800" b="1" spc="0" baseline="0" dirty="0" err="1">
                <a:ln/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  <a:sym typeface="Arial"/>
                <a:rtl val="0"/>
              </a:rPr>
              <a:t>between</a:t>
            </a:r>
            <a:r>
              <a:rPr lang="it-IT" sz="2800" b="1" spc="0" baseline="0" dirty="0">
                <a:ln/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  <a:sym typeface="Arial"/>
                <a:rtl val="0"/>
              </a:rPr>
              <a:t> single-</a:t>
            </a:r>
            <a:r>
              <a:rPr lang="it-IT" sz="2800" b="1" spc="0" baseline="0" dirty="0" err="1">
                <a:ln/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  <a:sym typeface="Arial"/>
                <a:rtl val="0"/>
              </a:rPr>
              <a:t>particle</a:t>
            </a:r>
            <a:r>
              <a:rPr lang="it-IT" sz="2800" b="1" spc="0" baseline="0" dirty="0">
                <a:ln/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  <a:sym typeface="Arial"/>
                <a:rtl val="0"/>
              </a:rPr>
              <a:t> and intruder </a:t>
            </a:r>
            <a:r>
              <a:rPr lang="it-IT" sz="2800" b="1" spc="0" baseline="0" dirty="0" err="1">
                <a:ln/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  <a:sym typeface="Arial"/>
                <a:rtl val="0"/>
              </a:rPr>
              <a:t>states</a:t>
            </a:r>
            <a:r>
              <a:rPr lang="it-IT" sz="2800" b="1" spc="0" baseline="0" dirty="0">
                <a:ln/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  <a:sym typeface="Arial"/>
                <a:rtl val="0"/>
              </a:rPr>
              <a:t>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F121477-0CCB-D00E-5B23-650A0D936A3A}"/>
              </a:ext>
            </a:extLst>
          </p:cNvPr>
          <p:cNvSpPr txBox="1"/>
          <p:nvPr/>
        </p:nvSpPr>
        <p:spPr>
          <a:xfrm>
            <a:off x="1296127" y="2949731"/>
            <a:ext cx="6550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b="1" spc="0" baseline="0" dirty="0" err="1">
                <a:ln/>
                <a:solidFill>
                  <a:srgbClr val="FFFFFF"/>
                </a:solidFill>
                <a:latin typeface="Posterama" panose="020B0504020200020000" pitchFamily="34" charset="0"/>
                <a:ea typeface="Roboto" panose="02000000000000000000" pitchFamily="2" charset="0"/>
                <a:cs typeface="Posterama" panose="020B0504020200020000" pitchFamily="34" charset="0"/>
                <a:sym typeface="Arial"/>
                <a:rtl val="0"/>
              </a:rPr>
              <a:t>towards</a:t>
            </a:r>
            <a:r>
              <a:rPr lang="it-IT" sz="2800" b="1" spc="0" baseline="0" dirty="0">
                <a:ln/>
                <a:solidFill>
                  <a:srgbClr val="FFFFFF"/>
                </a:solidFill>
                <a:latin typeface="Posterama" panose="020B0504020200020000" pitchFamily="34" charset="0"/>
                <a:ea typeface="Roboto" panose="02000000000000000000" pitchFamily="2" charset="0"/>
                <a:cs typeface="Posterama" panose="020B0504020200020000" pitchFamily="34" charset="0"/>
                <a:sym typeface="Arial"/>
                <a:rtl val="0"/>
              </a:rPr>
              <a:t> the N=20 </a:t>
            </a:r>
            <a:r>
              <a:rPr lang="it-IT" sz="2800" b="1" spc="0" baseline="0" dirty="0" err="1">
                <a:ln/>
                <a:solidFill>
                  <a:srgbClr val="FFFFFF"/>
                </a:solidFill>
                <a:latin typeface="Posterama" panose="020B0504020200020000" pitchFamily="34" charset="0"/>
                <a:ea typeface="Roboto" panose="02000000000000000000" pitchFamily="2" charset="0"/>
                <a:cs typeface="Posterama" panose="020B0504020200020000" pitchFamily="34" charset="0"/>
                <a:sym typeface="Arial"/>
                <a:rtl val="0"/>
              </a:rPr>
              <a:t>island</a:t>
            </a:r>
            <a:r>
              <a:rPr lang="it-IT" sz="2800" b="1" spc="0" baseline="0" dirty="0">
                <a:ln/>
                <a:solidFill>
                  <a:srgbClr val="FFFFFF"/>
                </a:solidFill>
                <a:latin typeface="Posterama" panose="020B0504020200020000" pitchFamily="34" charset="0"/>
                <a:ea typeface="Roboto" panose="02000000000000000000" pitchFamily="2" charset="0"/>
                <a:cs typeface="Posterama" panose="020B0504020200020000" pitchFamily="34" charset="0"/>
                <a:sym typeface="Arial"/>
                <a:rtl val="0"/>
              </a:rPr>
              <a:t> of </a:t>
            </a:r>
            <a:r>
              <a:rPr lang="it-IT" sz="2800" b="1" spc="0" baseline="0" dirty="0" err="1">
                <a:ln/>
                <a:solidFill>
                  <a:srgbClr val="FFFFFF"/>
                </a:solidFill>
                <a:latin typeface="Posterama" panose="020B0504020200020000" pitchFamily="34" charset="0"/>
                <a:ea typeface="Roboto" panose="02000000000000000000" pitchFamily="2" charset="0"/>
                <a:cs typeface="Posterama" panose="020B0504020200020000" pitchFamily="34" charset="0"/>
                <a:sym typeface="Arial"/>
                <a:rtl val="0"/>
              </a:rPr>
              <a:t>inversion</a:t>
            </a:r>
            <a:r>
              <a:rPr lang="it-IT" sz="2800" b="1" spc="0" baseline="0" dirty="0">
                <a:ln/>
                <a:solidFill>
                  <a:srgbClr val="FFFFFF"/>
                </a:solidFill>
                <a:latin typeface="Posterama" panose="020B0504020200020000" pitchFamily="34" charset="0"/>
                <a:ea typeface="Roboto" panose="02000000000000000000" pitchFamily="2" charset="0"/>
                <a:cs typeface="Posterama" panose="020B0504020200020000" pitchFamily="34" charset="0"/>
                <a:sym typeface="Arial"/>
                <a:rtl val="0"/>
              </a:rPr>
              <a:t>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8A07106-3DF9-B8DF-FEEF-E74E62190C8B}"/>
              </a:ext>
            </a:extLst>
          </p:cNvPr>
          <p:cNvSpPr txBox="1"/>
          <p:nvPr/>
        </p:nvSpPr>
        <p:spPr>
          <a:xfrm>
            <a:off x="3270535" y="3332851"/>
            <a:ext cx="2238113" cy="4770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it-IT" sz="2500" spc="0" baseline="0" dirty="0" err="1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lifetimes</a:t>
            </a:r>
            <a:r>
              <a:rPr lang="it-IT" sz="2500" spc="0" baseline="0" dirty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 in </a:t>
            </a:r>
            <a:r>
              <a:rPr lang="it-IT" sz="2500" spc="0" baseline="37037" dirty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37</a:t>
            </a:r>
            <a:r>
              <a:rPr lang="it-IT" sz="2500" spc="0" baseline="0" dirty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S</a:t>
            </a:r>
          </a:p>
        </p:txBody>
      </p:sp>
      <p:pic>
        <p:nvPicPr>
          <p:cNvPr id="36" name="Picture 42">
            <a:extLst>
              <a:ext uri="{FF2B5EF4-FFF2-40B4-BE49-F238E27FC236}">
                <a16:creationId xmlns:a16="http://schemas.microsoft.com/office/drawing/2014/main" id="{6CD3EC2F-A355-ECA9-99B7-67DF5492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20" y="5274894"/>
            <a:ext cx="1506232" cy="150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7DED78D-F0FD-03B7-A4B3-BBE85E17B803}"/>
              </a:ext>
            </a:extLst>
          </p:cNvPr>
          <p:cNvSpPr txBox="1"/>
          <p:nvPr/>
        </p:nvSpPr>
        <p:spPr>
          <a:xfrm>
            <a:off x="179512" y="188640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June, 21</a:t>
            </a:r>
            <a:r>
              <a:rPr lang="it-IT" sz="1400" baseline="30000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st </a:t>
            </a:r>
            <a:r>
              <a:rPr lang="it-IT" sz="1400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2024</a:t>
            </a:r>
          </a:p>
          <a:p>
            <a:r>
              <a:rPr lang="it-IT" sz="1400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Young GAMMA workshop</a:t>
            </a:r>
          </a:p>
          <a:p>
            <a:r>
              <a:rPr lang="it-IT" sz="1400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Asiago (VI)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D0CEDDC-DC48-F4FF-E2D2-7921A4F728EB}"/>
              </a:ext>
            </a:extLst>
          </p:cNvPr>
          <p:cNvSpPr txBox="1"/>
          <p:nvPr/>
        </p:nvSpPr>
        <p:spPr>
          <a:xfrm>
            <a:off x="3563888" y="188640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u="sng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L. Zago</a:t>
            </a:r>
            <a:r>
              <a:rPr lang="it-IT" sz="1400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, F. Galtarossa, A. Gottardo, J. J. </a:t>
            </a:r>
            <a:r>
              <a:rPr lang="it-IT" sz="1400" dirty="0" err="1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Valiente</a:t>
            </a:r>
            <a:r>
              <a:rPr lang="it-IT" sz="1400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Dob</a:t>
            </a:r>
            <a:r>
              <a:rPr lang="it-IT" sz="1400" dirty="0" err="1">
                <a:solidFill>
                  <a:schemeClr val="bg1"/>
                </a:solidFill>
                <a:latin typeface="Tenorite" panose="00000500000000000000" pitchFamily="2" charset="0"/>
                <a:ea typeface="Calibri" panose="020F0502020204030204" pitchFamily="34" charset="0"/>
                <a:cs typeface="Posterama" panose="020B0504020200020000" pitchFamily="34" charset="0"/>
              </a:rPr>
              <a:t>ó</a:t>
            </a:r>
            <a:r>
              <a:rPr lang="it-IT" sz="1400" dirty="0" err="1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n</a:t>
            </a:r>
            <a:endParaRPr lang="it-IT" sz="1400" dirty="0">
              <a:solidFill>
                <a:schemeClr val="bg1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algn="r"/>
            <a:r>
              <a:rPr lang="it-IT" sz="1400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and the AGATA </a:t>
            </a:r>
            <a:r>
              <a:rPr lang="it-IT" sz="1400" dirty="0" err="1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collaboration</a:t>
            </a:r>
            <a:r>
              <a:rPr lang="it-IT" sz="1400" dirty="0">
                <a:solidFill>
                  <a:schemeClr val="bg1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 </a:t>
            </a:r>
          </a:p>
          <a:p>
            <a:pPr algn="r"/>
            <a:endParaRPr lang="it-IT" sz="1400" dirty="0">
              <a:solidFill>
                <a:schemeClr val="bg1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endParaRPr lang="it-IT" sz="1400" dirty="0">
              <a:solidFill>
                <a:schemeClr val="bg1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3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F714E0C-1AFB-C3E1-9D31-2B98B0A7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24428" y="740511"/>
            <a:ext cx="3810532" cy="6277851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56A62F3-0D3B-D689-418E-16019821D6D8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9D69FB1E-778A-36FB-AD0A-8F99BE08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8229342-A38F-7F31-F6E4-59940C0A13FC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7224BDA-54EE-990D-0A23-8AE93480E05E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report on exp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_001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23</a:t>
            </a:r>
            <a:r>
              <a:rPr lang="it-IT" sz="1200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rd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agata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collaboration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2023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C4EA6B-3C77-1137-38D6-524DE52C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In the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next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episode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…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3EEC19D-1E52-882D-78FF-5F89FA517039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55F5F6-BACC-9294-7C42-153FB48D88A0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61E77E2A-112C-B4BD-5900-7ECB9092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9540A77E-5D5B-AB1B-D291-DB47CBC30855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7B7453C-9792-74D8-10E5-8036C02D8076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9D1BC06-5F48-958C-F716-6CA6FB7472B3}"/>
              </a:ext>
            </a:extLst>
          </p:cNvPr>
          <p:cNvSpPr txBox="1"/>
          <p:nvPr/>
        </p:nvSpPr>
        <p:spPr>
          <a:xfrm>
            <a:off x="8477803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9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0DBAD77-49E5-1EE1-1672-90080BC86CFE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9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5D111B-1F1F-FC1E-5D7C-071F81712E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832" b="24327"/>
          <a:stretch/>
        </p:blipFill>
        <p:spPr>
          <a:xfrm>
            <a:off x="2024943" y="871032"/>
            <a:ext cx="5094114" cy="1428735"/>
          </a:xfrm>
          <a:prstGeom prst="rect">
            <a:avLst/>
          </a:prstGeom>
        </p:spPr>
      </p:pic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54A38C39-F7A6-E739-B11E-E64BCC6A90AF}"/>
              </a:ext>
            </a:extLst>
          </p:cNvPr>
          <p:cNvSpPr/>
          <p:nvPr/>
        </p:nvSpPr>
        <p:spPr>
          <a:xfrm>
            <a:off x="6276458" y="2789679"/>
            <a:ext cx="92162" cy="251908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85109D9-69BB-9E53-3A5E-01398D9A0DA0}"/>
              </a:ext>
            </a:extLst>
          </p:cNvPr>
          <p:cNvSpPr txBox="1"/>
          <p:nvPr/>
        </p:nvSpPr>
        <p:spPr>
          <a:xfrm>
            <a:off x="6460234" y="3240940"/>
            <a:ext cx="2649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16 </a:t>
            </a:r>
            <a:r>
              <a:rPr lang="it-IT" dirty="0" err="1"/>
              <a:t>states</a:t>
            </a:r>
            <a:r>
              <a:rPr lang="it-IT" dirty="0"/>
              <a:t>, 84 gamma-ray </a:t>
            </a:r>
            <a:r>
              <a:rPr lang="it-IT" dirty="0" err="1"/>
              <a:t>branches</a:t>
            </a:r>
            <a:r>
              <a:rPr lang="it-IT" dirty="0"/>
              <a:t> </a:t>
            </a:r>
            <a:r>
              <a:rPr lang="it-IT" dirty="0" err="1"/>
              <a:t>calculated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 err="1"/>
              <a:t>only</a:t>
            </a:r>
            <a:r>
              <a:rPr lang="it-IT" dirty="0"/>
              <a:t> 4 </a:t>
            </a:r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matched</a:t>
            </a:r>
            <a:r>
              <a:rPr lang="it-IT" dirty="0"/>
              <a:t> so far to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spectrum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30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C4EA6B-3C77-1137-38D6-524DE52C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47" y="1320053"/>
            <a:ext cx="7886700" cy="818216"/>
          </a:xfrm>
        </p:spPr>
        <p:txBody>
          <a:bodyPr/>
          <a:lstStyle/>
          <a:p>
            <a:pPr algn="ctr"/>
            <a:r>
              <a:rPr lang="it-IT" cap="small" dirty="0">
                <a:solidFill>
                  <a:srgbClr val="162D4D"/>
                </a:solidFill>
                <a:latin typeface="Tenorite" panose="00000500000000000000" pitchFamily="2" charset="0"/>
              </a:rPr>
              <a:t>Thank </a:t>
            </a:r>
            <a:r>
              <a:rPr lang="it-IT" cap="small" dirty="0" err="1">
                <a:solidFill>
                  <a:srgbClr val="162D4D"/>
                </a:solidFill>
                <a:latin typeface="Tenorite" panose="00000500000000000000" pitchFamily="2" charset="0"/>
              </a:rPr>
              <a:t>you</a:t>
            </a:r>
            <a:r>
              <a:rPr lang="it-IT" cap="small" dirty="0">
                <a:solidFill>
                  <a:srgbClr val="162D4D"/>
                </a:solidFill>
                <a:latin typeface="Tenorite" panose="00000500000000000000" pitchFamily="2" charset="0"/>
              </a:rPr>
              <a:t> for </a:t>
            </a:r>
            <a:r>
              <a:rPr lang="it-IT" cap="small" dirty="0" err="1">
                <a:solidFill>
                  <a:srgbClr val="162D4D"/>
                </a:solidFill>
                <a:latin typeface="Tenorite" panose="00000500000000000000" pitchFamily="2" charset="0"/>
              </a:rPr>
              <a:t>your</a:t>
            </a:r>
            <a:r>
              <a:rPr lang="it-IT" cap="small" dirty="0">
                <a:solidFill>
                  <a:srgbClr val="162D4D"/>
                </a:solidFill>
                <a:latin typeface="Tenorite" panose="00000500000000000000" pitchFamily="2" charset="0"/>
              </a:rPr>
              <a:t> </a:t>
            </a:r>
            <a:r>
              <a:rPr lang="it-IT" cap="small" dirty="0" err="1">
                <a:solidFill>
                  <a:srgbClr val="162D4D"/>
                </a:solidFill>
                <a:latin typeface="Tenorite" panose="00000500000000000000" pitchFamily="2" charset="0"/>
              </a:rPr>
              <a:t>attention</a:t>
            </a:r>
            <a:endParaRPr lang="it-IT" cap="small" dirty="0">
              <a:solidFill>
                <a:srgbClr val="162D4D"/>
              </a:solidFill>
              <a:latin typeface="Tenorite" panose="00000500000000000000" pitchFamily="2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3EEC19D-1E52-882D-78FF-5F89FA517039}"/>
              </a:ext>
            </a:extLst>
          </p:cNvPr>
          <p:cNvCxnSpPr>
            <a:cxnSpLocks/>
          </p:cNvCxnSpPr>
          <p:nvPr/>
        </p:nvCxnSpPr>
        <p:spPr>
          <a:xfrm flipH="1">
            <a:off x="179294" y="231147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55F5F6-BACC-9294-7C42-153FB48D88A0}"/>
              </a:ext>
            </a:extLst>
          </p:cNvPr>
          <p:cNvCxnSpPr>
            <a:cxnSpLocks/>
          </p:cNvCxnSpPr>
          <p:nvPr/>
        </p:nvCxnSpPr>
        <p:spPr>
          <a:xfrm flipH="1">
            <a:off x="349622" y="237620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7EDC896-1527-87FF-EFB5-A9C255B39391}"/>
              </a:ext>
            </a:extLst>
          </p:cNvPr>
          <p:cNvCxnSpPr>
            <a:cxnSpLocks/>
          </p:cNvCxnSpPr>
          <p:nvPr/>
        </p:nvCxnSpPr>
        <p:spPr>
          <a:xfrm>
            <a:off x="-145826" y="10821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CA3C896-D31C-587F-014F-F9BA63CD1A2D}"/>
              </a:ext>
            </a:extLst>
          </p:cNvPr>
          <p:cNvCxnSpPr>
            <a:cxnSpLocks/>
          </p:cNvCxnSpPr>
          <p:nvPr/>
        </p:nvCxnSpPr>
        <p:spPr>
          <a:xfrm>
            <a:off x="-46618" y="11468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2CD515-5284-7C67-A140-39C1BEE42FB2}"/>
              </a:ext>
            </a:extLst>
          </p:cNvPr>
          <p:cNvSpPr txBox="1"/>
          <p:nvPr/>
        </p:nvSpPr>
        <p:spPr>
          <a:xfrm>
            <a:off x="121248" y="2192036"/>
            <a:ext cx="87538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r>
              <a:rPr lang="it-IT" sz="1400" dirty="0"/>
              <a:t>:</a:t>
            </a:r>
          </a:p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r>
              <a:rPr lang="it-IT" sz="1400" cap="small" dirty="0">
                <a:latin typeface="Tenorite" panose="00000500000000000000" pitchFamily="2" charset="0"/>
              </a:rPr>
              <a:t>L. Zago, A. Gottardo, F. Angelini, M. </a:t>
            </a:r>
            <a:r>
              <a:rPr lang="it-IT" sz="1400" cap="small" dirty="0" err="1">
                <a:latin typeface="Tenorite" panose="00000500000000000000" pitchFamily="2" charset="0"/>
              </a:rPr>
              <a:t>Balogh</a:t>
            </a:r>
            <a:r>
              <a:rPr lang="it-IT" sz="1400" cap="small" dirty="0">
                <a:latin typeface="Tenorite" panose="00000500000000000000" pitchFamily="2" charset="0"/>
              </a:rPr>
              <a:t>, D. </a:t>
            </a:r>
            <a:r>
              <a:rPr lang="it-IT" sz="1400" cap="small" dirty="0" err="1">
                <a:latin typeface="Tenorite" panose="00000500000000000000" pitchFamily="2" charset="0"/>
              </a:rPr>
              <a:t>Brugnara</a:t>
            </a:r>
            <a:r>
              <a:rPr lang="it-IT" sz="1400" cap="small" dirty="0">
                <a:latin typeface="Tenorite" panose="00000500000000000000" pitchFamily="2" charset="0"/>
              </a:rPr>
              <a:t>, J. Collado Ruiz, G. de Angelis, A. </a:t>
            </a:r>
            <a:r>
              <a:rPr lang="it-IT" sz="1400" cap="small" dirty="0" err="1">
                <a:latin typeface="Tenorite" panose="00000500000000000000" pitchFamily="2" charset="0"/>
              </a:rPr>
              <a:t>Ertoprak</a:t>
            </a:r>
            <a:r>
              <a:rPr lang="it-IT" sz="1400" cap="small" dirty="0">
                <a:latin typeface="Tenorite" panose="00000500000000000000" pitchFamily="2" charset="0"/>
              </a:rPr>
              <a:t>, A. </a:t>
            </a:r>
            <a:r>
              <a:rPr lang="it-IT" sz="1400" cap="small" dirty="0" err="1">
                <a:latin typeface="Tenorite" panose="00000500000000000000" pitchFamily="2" charset="0"/>
              </a:rPr>
              <a:t>Goasduff</a:t>
            </a:r>
            <a:r>
              <a:rPr lang="it-IT" sz="1400" cap="small" dirty="0">
                <a:latin typeface="Tenorite" panose="00000500000000000000" pitchFamily="2" charset="0"/>
              </a:rPr>
              <a:t>, B. </a:t>
            </a:r>
            <a:r>
              <a:rPr lang="it-IT" sz="1400" cap="small" dirty="0" err="1">
                <a:latin typeface="Tenorite" panose="00000500000000000000" pitchFamily="2" charset="0"/>
              </a:rPr>
              <a:t>Gongora</a:t>
            </a:r>
            <a:r>
              <a:rPr lang="it-IT" sz="1400" cap="small" dirty="0">
                <a:latin typeface="Tenorite" panose="00000500000000000000" pitchFamily="2" charset="0"/>
              </a:rPr>
              <a:t> </a:t>
            </a:r>
            <a:r>
              <a:rPr lang="it-IT" sz="1400" cap="small" dirty="0" err="1">
                <a:latin typeface="Tenorite" panose="00000500000000000000" pitchFamily="2" charset="0"/>
              </a:rPr>
              <a:t>Servin</a:t>
            </a:r>
            <a:r>
              <a:rPr lang="it-IT" sz="1400" cap="small" dirty="0">
                <a:latin typeface="Tenorite" panose="00000500000000000000" pitchFamily="2" charset="0"/>
              </a:rPr>
              <a:t>, A. </a:t>
            </a:r>
            <a:r>
              <a:rPr lang="it-IT" sz="1400" cap="small" dirty="0" err="1">
                <a:latin typeface="Tenorite" panose="00000500000000000000" pitchFamily="2" charset="0"/>
              </a:rPr>
              <a:t>Gozzelino</a:t>
            </a:r>
            <a:r>
              <a:rPr lang="it-IT" sz="1400" cap="small" dirty="0">
                <a:latin typeface="Tenorite" panose="00000500000000000000" pitchFamily="2" charset="0"/>
              </a:rPr>
              <a:t>, T. Marchi, D. R. Napoli, J. </a:t>
            </a:r>
            <a:r>
              <a:rPr lang="it-IT" sz="1400" cap="small" dirty="0" err="1">
                <a:latin typeface="Tenorite" panose="00000500000000000000" pitchFamily="2" charset="0"/>
              </a:rPr>
              <a:t>Pellumaj</a:t>
            </a:r>
            <a:r>
              <a:rPr lang="it-IT" sz="1400" cap="small" dirty="0">
                <a:latin typeface="Tenorite" panose="00000500000000000000" pitchFamily="2" charset="0"/>
              </a:rPr>
              <a:t>, R. M. Perez-Vidal, M. </a:t>
            </a:r>
            <a:r>
              <a:rPr lang="it-IT" sz="1400" cap="small" dirty="0" err="1">
                <a:latin typeface="Tenorite" panose="00000500000000000000" pitchFamily="2" charset="0"/>
              </a:rPr>
              <a:t>Sedlak</a:t>
            </a:r>
            <a:r>
              <a:rPr lang="it-IT" sz="1400" cap="small" dirty="0">
                <a:latin typeface="Tenorite" panose="00000500000000000000" pitchFamily="2" charset="0"/>
              </a:rPr>
              <a:t> , J. J. </a:t>
            </a:r>
            <a:r>
              <a:rPr lang="it-IT" sz="1400" cap="small" dirty="0" err="1">
                <a:latin typeface="Tenorite" panose="00000500000000000000" pitchFamily="2" charset="0"/>
              </a:rPr>
              <a:t>Valiente-Dobon</a:t>
            </a:r>
            <a:r>
              <a:rPr lang="it-IT" sz="1400" cap="small" dirty="0">
                <a:latin typeface="Tenorite" panose="00000500000000000000" pitchFamily="2" charset="0"/>
              </a:rPr>
              <a:t>, I. Zanon </a:t>
            </a:r>
          </a:p>
          <a:p>
            <a:pPr>
              <a:lnSpc>
                <a:spcPts val="1200"/>
              </a:lnSpc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INFN LNL</a:t>
            </a:r>
          </a:p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r>
              <a:rPr lang="it-IT" sz="1400" cap="small" dirty="0"/>
              <a:t>A. Gadea</a:t>
            </a:r>
          </a:p>
          <a:p>
            <a:pPr>
              <a:lnSpc>
                <a:spcPts val="1200"/>
              </a:lnSpc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IFIC</a:t>
            </a:r>
          </a:p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r>
              <a:rPr lang="it-IT" sz="1400" cap="small" dirty="0">
                <a:latin typeface="Tenorite" panose="00000500000000000000" pitchFamily="2" charset="0"/>
              </a:rPr>
              <a:t>F. Galtarossa, N. Miani, P.A. Aguilera, D. </a:t>
            </a:r>
            <a:r>
              <a:rPr lang="it-IT" sz="1400" cap="small" dirty="0" err="1">
                <a:latin typeface="Tenorite" panose="00000500000000000000" pitchFamily="2" charset="0"/>
              </a:rPr>
              <a:t>Bazzacco</a:t>
            </a:r>
            <a:r>
              <a:rPr lang="it-IT" sz="1400" cap="small" dirty="0">
                <a:latin typeface="Tenorite" panose="00000500000000000000" pitchFamily="2" charset="0"/>
              </a:rPr>
              <a:t>, J. Benito Garcia, S. Carollo, Z. Huang, S. M. Lenzi, R. Menegazzo, D. Mengoni, S. </a:t>
            </a:r>
            <a:r>
              <a:rPr lang="it-IT" sz="1400" cap="small" dirty="0" err="1">
                <a:latin typeface="Tenorite" panose="00000500000000000000" pitchFamily="2" charset="0"/>
              </a:rPr>
              <a:t>Pigliapoco</a:t>
            </a:r>
            <a:r>
              <a:rPr lang="it-IT" sz="1400" cap="small" dirty="0">
                <a:latin typeface="Tenorite" panose="00000500000000000000" pitchFamily="2" charset="0"/>
              </a:rPr>
              <a:t>, E. Pilotto, M. </a:t>
            </a:r>
            <a:r>
              <a:rPr lang="it-IT" sz="1400" cap="small" dirty="0" err="1">
                <a:latin typeface="Tenorite" panose="00000500000000000000" pitchFamily="2" charset="0"/>
              </a:rPr>
              <a:t>Polettini</a:t>
            </a:r>
            <a:r>
              <a:rPr lang="it-IT" sz="1400" cap="small" dirty="0">
                <a:latin typeface="Tenorite" panose="00000500000000000000" pitchFamily="2" charset="0"/>
              </a:rPr>
              <a:t>, F. Recchia, K. </a:t>
            </a:r>
            <a:r>
              <a:rPr lang="it-IT" sz="1400" cap="small" dirty="0" err="1">
                <a:latin typeface="Tenorite" panose="00000500000000000000" pitchFamily="2" charset="0"/>
              </a:rPr>
              <a:t>Rezynkina</a:t>
            </a:r>
            <a:r>
              <a:rPr lang="it-IT" sz="1400" cap="small" dirty="0">
                <a:latin typeface="Tenorite" panose="00000500000000000000" pitchFamily="2" charset="0"/>
              </a:rPr>
              <a:t>, G. Zhang</a:t>
            </a:r>
          </a:p>
          <a:p>
            <a:pPr>
              <a:lnSpc>
                <a:spcPts val="1200"/>
              </a:lnSpc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UNIPD and INFN PD</a:t>
            </a:r>
          </a:p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r>
              <a:rPr lang="it-IT" sz="1400" cap="small" dirty="0">
                <a:latin typeface="Tenorite" panose="00000500000000000000" pitchFamily="2" charset="0"/>
              </a:rPr>
              <a:t>G. Benzoni, S. Bottoni, G. Corbari </a:t>
            </a:r>
          </a:p>
          <a:p>
            <a:pPr>
              <a:lnSpc>
                <a:spcPts val="1200"/>
              </a:lnSpc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INFN MI and </a:t>
            </a: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UniMI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 Statale</a:t>
            </a:r>
          </a:p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r>
              <a:rPr lang="it-IT" sz="1400" cap="small" dirty="0">
                <a:latin typeface="Tenorite" panose="00000500000000000000" pitchFamily="2" charset="0"/>
              </a:rPr>
              <a:t>N. Marchini, A. Nannini, M. Rocchini</a:t>
            </a:r>
          </a:p>
          <a:p>
            <a:pPr>
              <a:lnSpc>
                <a:spcPts val="1200"/>
              </a:lnSpc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INFN FI</a:t>
            </a:r>
          </a:p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r>
              <a:rPr lang="it-IT" sz="1400" cap="small" dirty="0">
                <a:latin typeface="Tenorite" panose="00000500000000000000" pitchFamily="2" charset="0"/>
              </a:rPr>
              <a:t>M. </a:t>
            </a:r>
            <a:r>
              <a:rPr lang="it-IT" sz="1400" cap="small" dirty="0" err="1">
                <a:latin typeface="Tenorite" panose="00000500000000000000" pitchFamily="2" charset="0"/>
              </a:rPr>
              <a:t>Beckers</a:t>
            </a:r>
            <a:r>
              <a:rPr lang="it-IT" sz="1400" cap="small" dirty="0">
                <a:latin typeface="Tenorite" panose="00000500000000000000" pitchFamily="2" charset="0"/>
              </a:rPr>
              <a:t>, F. Dunkel, C. Fransen, L. </a:t>
            </a:r>
            <a:r>
              <a:rPr lang="it-IT" sz="1400" cap="small" dirty="0" err="1">
                <a:latin typeface="Tenorite" panose="00000500000000000000" pitchFamily="2" charset="0"/>
              </a:rPr>
              <a:t>Kornwebel</a:t>
            </a:r>
            <a:r>
              <a:rPr lang="it-IT" sz="1400" cap="small" dirty="0">
                <a:latin typeface="Tenorite" panose="00000500000000000000" pitchFamily="2" charset="0"/>
              </a:rPr>
              <a:t>, C. </a:t>
            </a:r>
            <a:r>
              <a:rPr lang="it-IT" sz="1400" cap="small" dirty="0" err="1">
                <a:latin typeface="Tenorite" panose="00000500000000000000" pitchFamily="2" charset="0"/>
              </a:rPr>
              <a:t>Lakenbrink</a:t>
            </a:r>
            <a:r>
              <a:rPr lang="it-IT" sz="1400" cap="small" dirty="0">
                <a:latin typeface="Tenorite" panose="00000500000000000000" pitchFamily="2" charset="0"/>
              </a:rPr>
              <a:t>, F. von </a:t>
            </a:r>
            <a:r>
              <a:rPr lang="it-IT" sz="1400" cap="small" dirty="0" err="1">
                <a:latin typeface="Tenorite" panose="00000500000000000000" pitchFamily="2" charset="0"/>
              </a:rPr>
              <a:t>Spee</a:t>
            </a:r>
            <a:endParaRPr lang="it-IT" sz="1400" cap="small" dirty="0">
              <a:latin typeface="Tenorite" panose="00000500000000000000" pitchFamily="2" charset="0"/>
            </a:endParaRPr>
          </a:p>
          <a:p>
            <a:pPr>
              <a:lnSpc>
                <a:spcPts val="1200"/>
              </a:lnSpc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University of Cologne</a:t>
            </a:r>
          </a:p>
          <a:p>
            <a:pPr>
              <a:lnSpc>
                <a:spcPts val="1200"/>
              </a:lnSpc>
            </a:pPr>
            <a:endParaRPr lang="it-IT" sz="1400" dirty="0"/>
          </a:p>
          <a:p>
            <a:pPr>
              <a:lnSpc>
                <a:spcPts val="1200"/>
              </a:lnSpc>
            </a:pPr>
            <a:r>
              <a:rPr lang="it-IT" sz="1400" cap="small" dirty="0">
                <a:latin typeface="Tenorite" panose="00000500000000000000" pitchFamily="2" charset="0"/>
              </a:rPr>
              <a:t>J. </a:t>
            </a:r>
            <a:r>
              <a:rPr lang="it-IT" sz="1400" cap="small" dirty="0" err="1">
                <a:latin typeface="Tenorite" panose="00000500000000000000" pitchFamily="2" charset="0"/>
              </a:rPr>
              <a:t>Diklic</a:t>
            </a:r>
            <a:endParaRPr lang="it-IT" sz="1400" cap="small" dirty="0">
              <a:latin typeface="Tenorite" panose="00000500000000000000" pitchFamily="2" charset="0"/>
            </a:endParaRPr>
          </a:p>
          <a:p>
            <a:pPr>
              <a:lnSpc>
                <a:spcPts val="1200"/>
              </a:lnSpc>
            </a:pP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Ruder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 </a:t>
            </a: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Boskovic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 Institute</a:t>
            </a:r>
          </a:p>
          <a:p>
            <a:pPr>
              <a:lnSpc>
                <a:spcPts val="1200"/>
              </a:lnSpc>
            </a:pPr>
            <a:endParaRPr lang="it-IT" sz="1100" i="1" dirty="0">
              <a:solidFill>
                <a:schemeClr val="bg1">
                  <a:lumMod val="50000"/>
                </a:schemeClr>
              </a:solidFill>
              <a:latin typeface="Tenorite" panose="00000500000000000000" pitchFamily="2" charset="0"/>
              <a:cs typeface="Miriam" panose="020F0502020204030204" pitchFamily="34" charset="-79"/>
            </a:endParaRPr>
          </a:p>
          <a:p>
            <a:pPr>
              <a:lnSpc>
                <a:spcPts val="1200"/>
              </a:lnSpc>
            </a:pPr>
            <a:r>
              <a:rPr lang="it-IT" sz="1400" cap="small" dirty="0">
                <a:latin typeface="Tenorite" panose="00000500000000000000" pitchFamily="2" charset="0"/>
              </a:rPr>
              <a:t>AGATA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Tenorite" panose="00000500000000000000" pitchFamily="2" charset="0"/>
                <a:cs typeface="Miriam" panose="020F0502020204030204" pitchFamily="34" charset="-79"/>
              </a:rPr>
              <a:t> </a:t>
            </a:r>
            <a:r>
              <a:rPr lang="it-IT" sz="1400" cap="small" dirty="0" err="1">
                <a:latin typeface="Tenorite" panose="00000500000000000000" pitchFamily="2" charset="0"/>
              </a:rPr>
              <a:t>collaboration</a:t>
            </a:r>
            <a:endParaRPr lang="it-IT" sz="1400" cap="small" dirty="0">
              <a:latin typeface="Tenorite" panose="00000500000000000000" pitchFamily="2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CAC1238-39FB-8C06-E7CC-F8876396E293}"/>
              </a:ext>
            </a:extLst>
          </p:cNvPr>
          <p:cNvSpPr txBox="1">
            <a:spLocks/>
          </p:cNvSpPr>
          <p:nvPr/>
        </p:nvSpPr>
        <p:spPr>
          <a:xfrm>
            <a:off x="80608" y="2314872"/>
            <a:ext cx="7886700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List of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collaborators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3793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56A62F3-0D3B-D689-418E-16019821D6D8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9D69FB1E-778A-36FB-AD0A-8F99BE08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8229342-A38F-7F31-F6E4-59940C0A13FC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7224BDA-54EE-990D-0A23-8AE93480E05E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report on exp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_001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23</a:t>
            </a:r>
            <a:r>
              <a:rPr lang="it-IT" sz="1200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rd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agata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collaboration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2023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28F771-03B8-6D1C-EEE6-12E175F9A5AD}"/>
              </a:ext>
            </a:extLst>
          </p:cNvPr>
          <p:cNvSpPr txBox="1"/>
          <p:nvPr/>
        </p:nvSpPr>
        <p:spPr>
          <a:xfrm>
            <a:off x="254000" y="985520"/>
            <a:ext cx="854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enorite" panose="00000500000000000000" pitchFamily="2" charset="0"/>
              </a:rPr>
              <a:t>AGATA + SPIDER </a:t>
            </a:r>
            <a:r>
              <a:rPr lang="it-IT" dirty="0" err="1">
                <a:latin typeface="Tenorite" panose="00000500000000000000" pitchFamily="2" charset="0"/>
              </a:rPr>
              <a:t>results</a:t>
            </a:r>
            <a:endParaRPr lang="it-IT" dirty="0">
              <a:latin typeface="Tenorite" panose="00000500000000000000" pitchFamily="2" charset="0"/>
            </a:endParaRPr>
          </a:p>
          <a:p>
            <a:r>
              <a:rPr lang="it-IT" i="1" dirty="0">
                <a:latin typeface="Tenorite" panose="00000500000000000000" pitchFamily="2" charset="0"/>
              </a:rPr>
              <a:t>- </a:t>
            </a:r>
            <a:r>
              <a:rPr lang="it-IT" dirty="0">
                <a:latin typeface="Tenorite" panose="00000500000000000000" pitchFamily="2" charset="0"/>
              </a:rPr>
              <a:t>2d </a:t>
            </a:r>
            <a:r>
              <a:rPr lang="it-IT" dirty="0" err="1">
                <a:latin typeface="Tenorite" panose="00000500000000000000" pitchFamily="2" charset="0"/>
              </a:rPr>
              <a:t>matrix</a:t>
            </a:r>
            <a:r>
              <a:rPr lang="it-IT" dirty="0">
                <a:latin typeface="Tenorite" panose="00000500000000000000" pitchFamily="2" charset="0"/>
              </a:rPr>
              <a:t> with </a:t>
            </a:r>
            <a:r>
              <a:rPr lang="it-IT" dirty="0" err="1">
                <a:latin typeface="Tenorite" panose="00000500000000000000" pitchFamily="2" charset="0"/>
              </a:rPr>
              <a:t>bg</a:t>
            </a:r>
            <a:r>
              <a:rPr lang="it-IT" dirty="0">
                <a:latin typeface="Tenorite" panose="00000500000000000000" pitchFamily="2" charset="0"/>
              </a:rPr>
              <a:t> </a:t>
            </a:r>
            <a:r>
              <a:rPr lang="it-IT" dirty="0" err="1">
                <a:latin typeface="Tenorite" panose="00000500000000000000" pitchFamily="2" charset="0"/>
              </a:rPr>
              <a:t>subtracted</a:t>
            </a:r>
            <a:endParaRPr lang="it-IT" dirty="0">
              <a:latin typeface="Tenorite" panose="00000500000000000000" pitchFamily="2" charset="0"/>
            </a:endParaRPr>
          </a:p>
          <a:p>
            <a:r>
              <a:rPr lang="it-IT" i="1" dirty="0">
                <a:latin typeface="Tenorite" panose="00000500000000000000" pitchFamily="2" charset="0"/>
              </a:rPr>
              <a:t>- new line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C4EA6B-3C77-1137-38D6-524DE52C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Empty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 slide, the one to copy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3EEC19D-1E52-882D-78FF-5F89FA517039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55F5F6-BACC-9294-7C42-153FB48D88A0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61E77E2A-112C-B4BD-5900-7ECB9092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9540A77E-5D5B-AB1B-D291-DB47CBC30855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7B7453C-9792-74D8-10E5-8036C02D8076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9D1BC06-5F48-958C-F716-6CA6FB7472B3}"/>
              </a:ext>
            </a:extLst>
          </p:cNvPr>
          <p:cNvSpPr txBox="1"/>
          <p:nvPr/>
        </p:nvSpPr>
        <p:spPr>
          <a:xfrm>
            <a:off x="8477803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12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0DBAD77-49E5-1EE1-1672-90080BC86CFE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51454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56A62F3-0D3B-D689-418E-16019821D6D8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9D69FB1E-778A-36FB-AD0A-8F99BE08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8229342-A38F-7F31-F6E4-59940C0A13FC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7224BDA-54EE-990D-0A23-8AE93480E05E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report on exp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_001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23</a:t>
            </a:r>
            <a:r>
              <a:rPr lang="it-IT" sz="1200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rd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agata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collaboration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2023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C4EA6B-3C77-1137-38D6-524DE52C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The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island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 of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inversion</a:t>
            </a:r>
            <a:endParaRPr lang="it-IT" dirty="0">
              <a:solidFill>
                <a:srgbClr val="162D4D"/>
              </a:solidFill>
              <a:latin typeface="Tenorite" panose="00000500000000000000" pitchFamily="2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3EEC19D-1E52-882D-78FF-5F89FA517039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55F5F6-BACC-9294-7C42-153FB48D88A0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61E77E2A-112C-B4BD-5900-7ECB9092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9540A77E-5D5B-AB1B-D291-DB47CBC30855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7B7453C-9792-74D8-10E5-8036C02D8076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9D1BC06-5F48-958C-F716-6CA6FB7472B3}"/>
              </a:ext>
            </a:extLst>
          </p:cNvPr>
          <p:cNvSpPr txBox="1"/>
          <p:nvPr/>
        </p:nvSpPr>
        <p:spPr>
          <a:xfrm>
            <a:off x="8477803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12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0DBAD77-49E5-1EE1-1672-90080BC86CFE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12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4947C4E2-5251-C216-336D-41DC5F40F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302" t="83353" r="81915" b="7401"/>
          <a:stretch/>
        </p:blipFill>
        <p:spPr>
          <a:xfrm>
            <a:off x="652661" y="2135766"/>
            <a:ext cx="9631070" cy="4527177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1BB97489-68A9-77A9-2E1B-7A963E90D163}"/>
              </a:ext>
            </a:extLst>
          </p:cNvPr>
          <p:cNvSpPr/>
          <p:nvPr/>
        </p:nvSpPr>
        <p:spPr>
          <a:xfrm>
            <a:off x="5778052" y="3574303"/>
            <a:ext cx="619760" cy="609600"/>
          </a:xfrm>
          <a:prstGeom prst="ellipse">
            <a:avLst/>
          </a:prstGeom>
          <a:noFill/>
          <a:ln w="28575">
            <a:solidFill>
              <a:srgbClr val="4297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4EFA488-9153-CE56-C3BD-0D319FA30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6997"/>
          <a:stretch/>
        </p:blipFill>
        <p:spPr bwMode="auto">
          <a:xfrm>
            <a:off x="90767" y="994434"/>
            <a:ext cx="4668367" cy="27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7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5E906-957D-135F-1ACE-AE15FACDA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CC9C92F-8194-9114-23EF-F67B91062B0B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D3E9E743-E29E-8142-5280-A528F220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6365B2D-8407-D3D1-DDEB-0B9467C9410B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EFEF44A-8EF3-9C3C-8BE8-010198B80343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lifetimes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in </a:t>
            </a:r>
            <a:r>
              <a:rPr lang="it-IT" sz="1600" cap="small" spc="300" baseline="300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37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s–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Young </a:t>
            </a:r>
            <a:r>
              <a:rPr lang="it-IT" sz="12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gammas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–asiago 2024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EB0CCF-F139-1567-7CF6-21E018BA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N=21 nuclei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0176F7-C035-DC4E-C98C-38DE8E87E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63" y="3409112"/>
            <a:ext cx="3390004" cy="2579149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1AC44F9-D3E0-DC6F-6C34-30BCACBB7739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400EA02-6BFA-0075-18DE-096146E5361D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02A659B3-AFBA-C809-158B-BB86F6EBB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2A16E2-2AF7-139C-C305-773726DB9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495" y="3643853"/>
            <a:ext cx="4519002" cy="2540988"/>
          </a:xfrm>
          <a:prstGeom prst="rect">
            <a:avLst/>
          </a:prstGeom>
        </p:spPr>
      </p:pic>
      <p:pic>
        <p:nvPicPr>
          <p:cNvPr id="9" name="Immagine 8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51BCDAAA-3BA5-25F5-AB7D-C6BCC46C1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5" y="1668467"/>
            <a:ext cx="3999383" cy="1768020"/>
          </a:xfrm>
          <a:prstGeom prst="rect">
            <a:avLst/>
          </a:prstGeom>
        </p:spPr>
      </p:pic>
      <p:pic>
        <p:nvPicPr>
          <p:cNvPr id="13" name="Immagine 12" descr="Immagine che contiene testo, schermata, Pagina Web, Sito Web&#10;&#10;Descrizione generata automaticamente">
            <a:extLst>
              <a:ext uri="{FF2B5EF4-FFF2-40B4-BE49-F238E27FC236}">
                <a16:creationId xmlns:a16="http://schemas.microsoft.com/office/drawing/2014/main" id="{10103287-5FB3-A2D9-299D-20EDD78F0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981773"/>
            <a:ext cx="4975411" cy="2135197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20D701BF-E737-3578-070E-F243146CC6AA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4539433-96B0-4B94-2D0D-2402926CFEB0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FC0AC9-6CA9-4707-770E-44CBB4BE3A35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9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8E33AE-4082-6CDB-5242-1EA72658668D}"/>
              </a:ext>
            </a:extLst>
          </p:cNvPr>
          <p:cNvSpPr txBox="1"/>
          <p:nvPr/>
        </p:nvSpPr>
        <p:spPr>
          <a:xfrm>
            <a:off x="8487619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417338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51BE3-BC49-13D0-A9C6-8168E7B2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Immagine 1065">
            <a:extLst>
              <a:ext uri="{FF2B5EF4-FFF2-40B4-BE49-F238E27FC236}">
                <a16:creationId xmlns:a16="http://schemas.microsoft.com/office/drawing/2014/main" id="{B7B950AB-3C14-46C0-DD6D-C7901204B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6011" r="43238" b="21852"/>
          <a:stretch/>
        </p:blipFill>
        <p:spPr>
          <a:xfrm>
            <a:off x="698819" y="3330030"/>
            <a:ext cx="3229718" cy="2599356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DBD858D-9535-BBE8-DF00-918DA9502410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2CD9B445-A012-9189-9D57-046987E8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BBEA1FA-ADCA-7626-50CE-1E62D680EC1F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B071EA2-34B8-3B41-2B30-153490AD6514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lifetimes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in </a:t>
            </a:r>
            <a:r>
              <a:rPr lang="it-IT" sz="1600" cap="small" spc="300" baseline="300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37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s–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Young </a:t>
            </a:r>
            <a:r>
              <a:rPr lang="it-IT" sz="12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gammas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–asiago 2024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5327D9-B9FF-6145-320F-73BD112A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baseline="30000" dirty="0">
                <a:solidFill>
                  <a:srgbClr val="162D4D"/>
                </a:solidFill>
                <a:latin typeface="Tenorite" panose="00000500000000000000" pitchFamily="2" charset="0"/>
              </a:rPr>
              <a:t>37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S and the N=20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IoI</a:t>
            </a:r>
            <a:endParaRPr lang="it-IT" dirty="0">
              <a:solidFill>
                <a:srgbClr val="162D4D"/>
              </a:solidFill>
              <a:latin typeface="Tenorite" panose="00000500000000000000" pitchFamily="2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06C012E-57C1-1E3F-D914-0AADBEEE69DF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79E4931-45F1-288B-5DEA-D04FD532441A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6A9EAE07-BB96-7D9B-BE83-2154008B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D5EE004-0CCE-CDD1-9A14-66CAE36CB493}"/>
              </a:ext>
            </a:extLst>
          </p:cNvPr>
          <p:cNvCxnSpPr/>
          <p:nvPr/>
        </p:nvCxnSpPr>
        <p:spPr>
          <a:xfrm>
            <a:off x="5749386" y="3418187"/>
            <a:ext cx="106374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D03BB70-3EC9-9840-0001-B06D668656BF}"/>
              </a:ext>
            </a:extLst>
          </p:cNvPr>
          <p:cNvCxnSpPr/>
          <p:nvPr/>
        </p:nvCxnSpPr>
        <p:spPr>
          <a:xfrm>
            <a:off x="5749386" y="3044807"/>
            <a:ext cx="106374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F6FB9C7-6AF7-CF06-E4F1-316C7432782E}"/>
              </a:ext>
            </a:extLst>
          </p:cNvPr>
          <p:cNvCxnSpPr/>
          <p:nvPr/>
        </p:nvCxnSpPr>
        <p:spPr>
          <a:xfrm>
            <a:off x="5727478" y="1299533"/>
            <a:ext cx="106374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948AD07-D249-F907-B833-9093E7FFA973}"/>
              </a:ext>
            </a:extLst>
          </p:cNvPr>
          <p:cNvCxnSpPr/>
          <p:nvPr/>
        </p:nvCxnSpPr>
        <p:spPr>
          <a:xfrm>
            <a:off x="4548987" y="2621191"/>
            <a:ext cx="106374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3C54A27-E12C-12E0-AA6D-71AFB0BDB21A}"/>
              </a:ext>
            </a:extLst>
          </p:cNvPr>
          <p:cNvCxnSpPr/>
          <p:nvPr/>
        </p:nvCxnSpPr>
        <p:spPr>
          <a:xfrm>
            <a:off x="7017784" y="2072655"/>
            <a:ext cx="106374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869A4E9-D18B-4650-939A-75B5B4581AE7}"/>
              </a:ext>
            </a:extLst>
          </p:cNvPr>
          <p:cNvCxnSpPr/>
          <p:nvPr/>
        </p:nvCxnSpPr>
        <p:spPr>
          <a:xfrm>
            <a:off x="7017784" y="1988899"/>
            <a:ext cx="106374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B512C-84AA-B75F-9077-08F232AE4241}"/>
              </a:ext>
            </a:extLst>
          </p:cNvPr>
          <p:cNvSpPr txBox="1"/>
          <p:nvPr/>
        </p:nvSpPr>
        <p:spPr>
          <a:xfrm>
            <a:off x="5574486" y="3204168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7/2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3997028-7953-B431-237B-0AE2BA904B29}"/>
              </a:ext>
            </a:extLst>
          </p:cNvPr>
          <p:cNvSpPr txBox="1"/>
          <p:nvPr/>
        </p:nvSpPr>
        <p:spPr>
          <a:xfrm>
            <a:off x="5542684" y="2814002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3/2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4C5B5D5-98A7-538C-6CF8-4D7491DD523F}"/>
              </a:ext>
            </a:extLst>
          </p:cNvPr>
          <p:cNvSpPr txBox="1"/>
          <p:nvPr/>
        </p:nvSpPr>
        <p:spPr>
          <a:xfrm>
            <a:off x="4380692" y="2379410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3/2</a:t>
            </a:r>
            <a:r>
              <a:rPr lang="it-IT" sz="1200" baseline="30000" dirty="0">
                <a:latin typeface="Tenorite" panose="00000500000000000000" pitchFamily="2" charset="0"/>
              </a:rPr>
              <a:t>+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7D08DCC-BCCA-209F-0275-07F6ECD95B47}"/>
              </a:ext>
            </a:extLst>
          </p:cNvPr>
          <p:cNvSpPr txBox="1"/>
          <p:nvPr/>
        </p:nvSpPr>
        <p:spPr>
          <a:xfrm>
            <a:off x="6649621" y="1934155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3/2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58B6BB6-00F1-BC27-43AD-3EA157B38F67}"/>
              </a:ext>
            </a:extLst>
          </p:cNvPr>
          <p:cNvSpPr txBox="1"/>
          <p:nvPr/>
        </p:nvSpPr>
        <p:spPr>
          <a:xfrm>
            <a:off x="6645840" y="1799027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7/2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CFAA52E4-E86F-3B34-2786-9A7890AD621B}"/>
              </a:ext>
            </a:extLst>
          </p:cNvPr>
          <p:cNvCxnSpPr/>
          <p:nvPr/>
        </p:nvCxnSpPr>
        <p:spPr>
          <a:xfrm>
            <a:off x="6236344" y="3044807"/>
            <a:ext cx="0" cy="373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313C93E-7E6D-D0D4-E42F-585244BC5031}"/>
              </a:ext>
            </a:extLst>
          </p:cNvPr>
          <p:cNvCxnSpPr>
            <a:cxnSpLocks/>
          </p:cNvCxnSpPr>
          <p:nvPr/>
        </p:nvCxnSpPr>
        <p:spPr>
          <a:xfrm>
            <a:off x="6227060" y="1299532"/>
            <a:ext cx="3683" cy="1718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60ABDB6C-C658-C73D-9453-6BEBAFB9F1F0}"/>
              </a:ext>
            </a:extLst>
          </p:cNvPr>
          <p:cNvSpPr/>
          <p:nvPr/>
        </p:nvSpPr>
        <p:spPr>
          <a:xfrm rot="2115082">
            <a:off x="5053578" y="2772746"/>
            <a:ext cx="615164" cy="137975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2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5050D96D-837A-B768-2559-F38DAA5CE1DD}"/>
              </a:ext>
            </a:extLst>
          </p:cNvPr>
          <p:cNvSpPr/>
          <p:nvPr/>
        </p:nvSpPr>
        <p:spPr>
          <a:xfrm rot="7137616">
            <a:off x="6574641" y="2411770"/>
            <a:ext cx="779419" cy="14835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357893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658B405A-B11B-45E0-CD23-475DCF631EC7}"/>
              </a:ext>
            </a:extLst>
          </p:cNvPr>
          <p:cNvSpPr/>
          <p:nvPr/>
        </p:nvSpPr>
        <p:spPr>
          <a:xfrm rot="7143898">
            <a:off x="6894627" y="2413467"/>
            <a:ext cx="1029080" cy="15244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357893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34180972-21EC-9853-475B-7E5E68269657}"/>
              </a:ext>
            </a:extLst>
          </p:cNvPr>
          <p:cNvSpPr txBox="1"/>
          <p:nvPr/>
        </p:nvSpPr>
        <p:spPr>
          <a:xfrm>
            <a:off x="6372442" y="2814002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646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1F64B54E-D120-AA94-2370-46BBE67420FB}"/>
              </a:ext>
            </a:extLst>
          </p:cNvPr>
          <p:cNvSpPr txBox="1"/>
          <p:nvPr/>
        </p:nvSpPr>
        <p:spPr>
          <a:xfrm>
            <a:off x="5283443" y="2371156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1397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sp>
        <p:nvSpPr>
          <p:cNvPr id="1027" name="CasellaDiTesto 1026">
            <a:extLst>
              <a:ext uri="{FF2B5EF4-FFF2-40B4-BE49-F238E27FC236}">
                <a16:creationId xmlns:a16="http://schemas.microsoft.com/office/drawing/2014/main" id="{580BF0F4-880E-A354-283D-EA0777EF6802}"/>
              </a:ext>
            </a:extLst>
          </p:cNvPr>
          <p:cNvSpPr txBox="1"/>
          <p:nvPr/>
        </p:nvSpPr>
        <p:spPr>
          <a:xfrm>
            <a:off x="7717029" y="2017731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1992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sp>
        <p:nvSpPr>
          <p:cNvPr id="1028" name="CasellaDiTesto 1027">
            <a:extLst>
              <a:ext uri="{FF2B5EF4-FFF2-40B4-BE49-F238E27FC236}">
                <a16:creationId xmlns:a16="http://schemas.microsoft.com/office/drawing/2014/main" id="{B8D192E1-7BF9-7E92-27F8-7E6367302F6F}"/>
              </a:ext>
            </a:extLst>
          </p:cNvPr>
          <p:cNvSpPr txBox="1"/>
          <p:nvPr/>
        </p:nvSpPr>
        <p:spPr>
          <a:xfrm>
            <a:off x="7732335" y="1753778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2023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sp>
        <p:nvSpPr>
          <p:cNvPr id="1029" name="CasellaDiTesto 1028">
            <a:extLst>
              <a:ext uri="{FF2B5EF4-FFF2-40B4-BE49-F238E27FC236}">
                <a16:creationId xmlns:a16="http://schemas.microsoft.com/office/drawing/2014/main" id="{38F8F23B-393F-09CE-7215-0074F84324F1}"/>
              </a:ext>
            </a:extLst>
          </p:cNvPr>
          <p:cNvSpPr txBox="1"/>
          <p:nvPr/>
        </p:nvSpPr>
        <p:spPr>
          <a:xfrm>
            <a:off x="5474134" y="1076118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1/2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sp>
        <p:nvSpPr>
          <p:cNvPr id="1030" name="CasellaDiTesto 1029">
            <a:extLst>
              <a:ext uri="{FF2B5EF4-FFF2-40B4-BE49-F238E27FC236}">
                <a16:creationId xmlns:a16="http://schemas.microsoft.com/office/drawing/2014/main" id="{476EAFB7-D620-3915-93A7-96C9EE3C7DE4}"/>
              </a:ext>
            </a:extLst>
          </p:cNvPr>
          <p:cNvSpPr txBox="1"/>
          <p:nvPr/>
        </p:nvSpPr>
        <p:spPr>
          <a:xfrm>
            <a:off x="6476362" y="1075341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2638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cxnSp>
        <p:nvCxnSpPr>
          <p:cNvPr id="1031" name="Connettore diritto 1030">
            <a:extLst>
              <a:ext uri="{FF2B5EF4-FFF2-40B4-BE49-F238E27FC236}">
                <a16:creationId xmlns:a16="http://schemas.microsoft.com/office/drawing/2014/main" id="{637B891E-46B5-8E12-B49B-1A5A52F0D040}"/>
              </a:ext>
            </a:extLst>
          </p:cNvPr>
          <p:cNvCxnSpPr/>
          <p:nvPr/>
        </p:nvCxnSpPr>
        <p:spPr>
          <a:xfrm>
            <a:off x="1753613" y="3433433"/>
            <a:ext cx="106374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2" name="Connettore diritto 1031">
            <a:extLst>
              <a:ext uri="{FF2B5EF4-FFF2-40B4-BE49-F238E27FC236}">
                <a16:creationId xmlns:a16="http://schemas.microsoft.com/office/drawing/2014/main" id="{3B5BA583-E701-9772-A19D-C184BFD81893}"/>
              </a:ext>
            </a:extLst>
          </p:cNvPr>
          <p:cNvCxnSpPr/>
          <p:nvPr/>
        </p:nvCxnSpPr>
        <p:spPr>
          <a:xfrm>
            <a:off x="1753613" y="2716931"/>
            <a:ext cx="106374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3" name="CasellaDiTesto 1032">
            <a:extLst>
              <a:ext uri="{FF2B5EF4-FFF2-40B4-BE49-F238E27FC236}">
                <a16:creationId xmlns:a16="http://schemas.microsoft.com/office/drawing/2014/main" id="{BE318789-463A-C696-038E-2C068906B821}"/>
              </a:ext>
            </a:extLst>
          </p:cNvPr>
          <p:cNvSpPr txBox="1"/>
          <p:nvPr/>
        </p:nvSpPr>
        <p:spPr>
          <a:xfrm>
            <a:off x="1578713" y="3219414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7/2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sp>
        <p:nvSpPr>
          <p:cNvPr id="1034" name="CasellaDiTesto 1033">
            <a:extLst>
              <a:ext uri="{FF2B5EF4-FFF2-40B4-BE49-F238E27FC236}">
                <a16:creationId xmlns:a16="http://schemas.microsoft.com/office/drawing/2014/main" id="{8F62EF6A-FE1D-180D-257A-EA4F1CD8DCEA}"/>
              </a:ext>
            </a:extLst>
          </p:cNvPr>
          <p:cNvSpPr txBox="1"/>
          <p:nvPr/>
        </p:nvSpPr>
        <p:spPr>
          <a:xfrm>
            <a:off x="1546911" y="2486126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3/2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sp>
        <p:nvSpPr>
          <p:cNvPr id="1035" name="CasellaDiTesto 1034">
            <a:extLst>
              <a:ext uri="{FF2B5EF4-FFF2-40B4-BE49-F238E27FC236}">
                <a16:creationId xmlns:a16="http://schemas.microsoft.com/office/drawing/2014/main" id="{626157E9-AC38-6050-2771-CBC28DAC812E}"/>
              </a:ext>
            </a:extLst>
          </p:cNvPr>
          <p:cNvSpPr txBox="1"/>
          <p:nvPr/>
        </p:nvSpPr>
        <p:spPr>
          <a:xfrm>
            <a:off x="2367242" y="2486126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1267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cxnSp>
        <p:nvCxnSpPr>
          <p:cNvPr id="1036" name="Connettore diritto 1035">
            <a:extLst>
              <a:ext uri="{FF2B5EF4-FFF2-40B4-BE49-F238E27FC236}">
                <a16:creationId xmlns:a16="http://schemas.microsoft.com/office/drawing/2014/main" id="{FFA8C697-9787-BA08-5D5D-1EF1DCFA813D}"/>
              </a:ext>
            </a:extLst>
          </p:cNvPr>
          <p:cNvCxnSpPr/>
          <p:nvPr/>
        </p:nvCxnSpPr>
        <p:spPr>
          <a:xfrm>
            <a:off x="552585" y="2451128"/>
            <a:ext cx="106374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7" name="CasellaDiTesto 1036">
            <a:extLst>
              <a:ext uri="{FF2B5EF4-FFF2-40B4-BE49-F238E27FC236}">
                <a16:creationId xmlns:a16="http://schemas.microsoft.com/office/drawing/2014/main" id="{A258B5CE-A734-E092-BBCE-ACAD96E00FEE}"/>
              </a:ext>
            </a:extLst>
          </p:cNvPr>
          <p:cNvSpPr txBox="1"/>
          <p:nvPr/>
        </p:nvSpPr>
        <p:spPr>
          <a:xfrm>
            <a:off x="380100" y="2214688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3/2</a:t>
            </a:r>
            <a:r>
              <a:rPr lang="it-IT" sz="1200" baseline="30000" dirty="0">
                <a:latin typeface="Tenorite" panose="00000500000000000000" pitchFamily="2" charset="0"/>
              </a:rPr>
              <a:t>+</a:t>
            </a:r>
          </a:p>
        </p:txBody>
      </p:sp>
      <p:sp>
        <p:nvSpPr>
          <p:cNvPr id="1038" name="CasellaDiTesto 1037">
            <a:extLst>
              <a:ext uri="{FF2B5EF4-FFF2-40B4-BE49-F238E27FC236}">
                <a16:creationId xmlns:a16="http://schemas.microsoft.com/office/drawing/2014/main" id="{8B3C8D7A-3FB1-6652-1AD7-02F1D404CD4F}"/>
              </a:ext>
            </a:extLst>
          </p:cNvPr>
          <p:cNvSpPr txBox="1"/>
          <p:nvPr/>
        </p:nvSpPr>
        <p:spPr>
          <a:xfrm>
            <a:off x="1287041" y="2201093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1518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cxnSp>
        <p:nvCxnSpPr>
          <p:cNvPr id="1039" name="Connettore diritto 1038">
            <a:extLst>
              <a:ext uri="{FF2B5EF4-FFF2-40B4-BE49-F238E27FC236}">
                <a16:creationId xmlns:a16="http://schemas.microsoft.com/office/drawing/2014/main" id="{9C1DD3FC-4952-5E0C-20A1-255394CB4C8C}"/>
              </a:ext>
            </a:extLst>
          </p:cNvPr>
          <p:cNvCxnSpPr/>
          <p:nvPr/>
        </p:nvCxnSpPr>
        <p:spPr>
          <a:xfrm>
            <a:off x="522105" y="1750088"/>
            <a:ext cx="106374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0" name="CasellaDiTesto 1039">
            <a:extLst>
              <a:ext uri="{FF2B5EF4-FFF2-40B4-BE49-F238E27FC236}">
                <a16:creationId xmlns:a16="http://schemas.microsoft.com/office/drawing/2014/main" id="{A9AF983C-0CC9-7C37-1849-A0EF116DDDCE}"/>
              </a:ext>
            </a:extLst>
          </p:cNvPr>
          <p:cNvSpPr txBox="1"/>
          <p:nvPr/>
        </p:nvSpPr>
        <p:spPr>
          <a:xfrm>
            <a:off x="349620" y="1513648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1/2</a:t>
            </a:r>
            <a:r>
              <a:rPr lang="it-IT" sz="1200" baseline="30000" dirty="0">
                <a:latin typeface="Tenorite" panose="00000500000000000000" pitchFamily="2" charset="0"/>
              </a:rPr>
              <a:t>+</a:t>
            </a:r>
          </a:p>
        </p:txBody>
      </p:sp>
      <p:sp>
        <p:nvSpPr>
          <p:cNvPr id="1041" name="CasellaDiTesto 1040">
            <a:extLst>
              <a:ext uri="{FF2B5EF4-FFF2-40B4-BE49-F238E27FC236}">
                <a16:creationId xmlns:a16="http://schemas.microsoft.com/office/drawing/2014/main" id="{70CBF5B8-0579-AF9E-DD47-C1DAA7896739}"/>
              </a:ext>
            </a:extLst>
          </p:cNvPr>
          <p:cNvSpPr txBox="1"/>
          <p:nvPr/>
        </p:nvSpPr>
        <p:spPr>
          <a:xfrm>
            <a:off x="1256561" y="1500053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2358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cxnSp>
        <p:nvCxnSpPr>
          <p:cNvPr id="1042" name="Connettore diritto 1041">
            <a:extLst>
              <a:ext uri="{FF2B5EF4-FFF2-40B4-BE49-F238E27FC236}">
                <a16:creationId xmlns:a16="http://schemas.microsoft.com/office/drawing/2014/main" id="{DD2C2D60-44E0-B86B-52F8-A9B106639C75}"/>
              </a:ext>
            </a:extLst>
          </p:cNvPr>
          <p:cNvCxnSpPr/>
          <p:nvPr/>
        </p:nvCxnSpPr>
        <p:spPr>
          <a:xfrm>
            <a:off x="2860919" y="1508211"/>
            <a:ext cx="106374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3" name="Connettore diritto 1042">
            <a:extLst>
              <a:ext uri="{FF2B5EF4-FFF2-40B4-BE49-F238E27FC236}">
                <a16:creationId xmlns:a16="http://schemas.microsoft.com/office/drawing/2014/main" id="{7B81DF76-382A-F4B4-FA63-4765A0044F20}"/>
              </a:ext>
            </a:extLst>
          </p:cNvPr>
          <p:cNvCxnSpPr/>
          <p:nvPr/>
        </p:nvCxnSpPr>
        <p:spPr>
          <a:xfrm>
            <a:off x="2860919" y="1424455"/>
            <a:ext cx="106374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4" name="CasellaDiTesto 1043">
            <a:extLst>
              <a:ext uri="{FF2B5EF4-FFF2-40B4-BE49-F238E27FC236}">
                <a16:creationId xmlns:a16="http://schemas.microsoft.com/office/drawing/2014/main" id="{775B6640-8886-5A53-B8BC-B0BC0A0AEC49}"/>
              </a:ext>
            </a:extLst>
          </p:cNvPr>
          <p:cNvSpPr txBox="1"/>
          <p:nvPr/>
        </p:nvSpPr>
        <p:spPr>
          <a:xfrm>
            <a:off x="2492756" y="1369711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3/2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sp>
        <p:nvSpPr>
          <p:cNvPr id="1045" name="CasellaDiTesto 1044">
            <a:extLst>
              <a:ext uri="{FF2B5EF4-FFF2-40B4-BE49-F238E27FC236}">
                <a16:creationId xmlns:a16="http://schemas.microsoft.com/office/drawing/2014/main" id="{42DE036A-3CA1-455E-8A53-3E1DD6E39566}"/>
              </a:ext>
            </a:extLst>
          </p:cNvPr>
          <p:cNvSpPr txBox="1"/>
          <p:nvPr/>
        </p:nvSpPr>
        <p:spPr>
          <a:xfrm>
            <a:off x="2488975" y="1234583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7/2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sp>
        <p:nvSpPr>
          <p:cNvPr id="1046" name="CasellaDiTesto 1045">
            <a:extLst>
              <a:ext uri="{FF2B5EF4-FFF2-40B4-BE49-F238E27FC236}">
                <a16:creationId xmlns:a16="http://schemas.microsoft.com/office/drawing/2014/main" id="{712CC204-F8EA-A529-3109-9C914A0FD30E}"/>
              </a:ext>
            </a:extLst>
          </p:cNvPr>
          <p:cNvSpPr txBox="1"/>
          <p:nvPr/>
        </p:nvSpPr>
        <p:spPr>
          <a:xfrm>
            <a:off x="3728335" y="1476112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2433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sp>
        <p:nvSpPr>
          <p:cNvPr id="1047" name="CasellaDiTesto 1046">
            <a:extLst>
              <a:ext uri="{FF2B5EF4-FFF2-40B4-BE49-F238E27FC236}">
                <a16:creationId xmlns:a16="http://schemas.microsoft.com/office/drawing/2014/main" id="{3C0D6E14-5BE3-7162-D9FF-AFF4947C71A1}"/>
              </a:ext>
            </a:extLst>
          </p:cNvPr>
          <p:cNvSpPr txBox="1"/>
          <p:nvPr/>
        </p:nvSpPr>
        <p:spPr>
          <a:xfrm>
            <a:off x="3715843" y="1204945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2481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cxnSp>
        <p:nvCxnSpPr>
          <p:cNvPr id="1048" name="Connettore 2 1047">
            <a:extLst>
              <a:ext uri="{FF2B5EF4-FFF2-40B4-BE49-F238E27FC236}">
                <a16:creationId xmlns:a16="http://schemas.microsoft.com/office/drawing/2014/main" id="{B9690602-6F86-EA11-F400-FD8F9F496B39}"/>
              </a:ext>
            </a:extLst>
          </p:cNvPr>
          <p:cNvCxnSpPr>
            <a:cxnSpLocks/>
          </p:cNvCxnSpPr>
          <p:nvPr/>
        </p:nvCxnSpPr>
        <p:spPr>
          <a:xfrm>
            <a:off x="2300747" y="2723137"/>
            <a:ext cx="1809" cy="718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49" name="Freccia a destra 1048">
            <a:extLst>
              <a:ext uri="{FF2B5EF4-FFF2-40B4-BE49-F238E27FC236}">
                <a16:creationId xmlns:a16="http://schemas.microsoft.com/office/drawing/2014/main" id="{93A64BBF-4C30-CE6F-07C5-A904FBC74580}"/>
              </a:ext>
            </a:extLst>
          </p:cNvPr>
          <p:cNvSpPr/>
          <p:nvPr/>
        </p:nvSpPr>
        <p:spPr>
          <a:xfrm rot="2115082">
            <a:off x="1269163" y="2541877"/>
            <a:ext cx="390834" cy="1366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2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0" name="Freccia a destra 1049">
            <a:extLst>
              <a:ext uri="{FF2B5EF4-FFF2-40B4-BE49-F238E27FC236}">
                <a16:creationId xmlns:a16="http://schemas.microsoft.com/office/drawing/2014/main" id="{3B31BFC7-222C-B2CD-A24E-91B0EB09E278}"/>
              </a:ext>
            </a:extLst>
          </p:cNvPr>
          <p:cNvSpPr/>
          <p:nvPr/>
        </p:nvSpPr>
        <p:spPr>
          <a:xfrm rot="2115082">
            <a:off x="928187" y="2845428"/>
            <a:ext cx="1323002" cy="157683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2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51" name="Connettore 2 1050">
            <a:extLst>
              <a:ext uri="{FF2B5EF4-FFF2-40B4-BE49-F238E27FC236}">
                <a16:creationId xmlns:a16="http://schemas.microsoft.com/office/drawing/2014/main" id="{588208EA-4B73-6312-DED6-173B3C3D6BFF}"/>
              </a:ext>
            </a:extLst>
          </p:cNvPr>
          <p:cNvCxnSpPr>
            <a:cxnSpLocks/>
          </p:cNvCxnSpPr>
          <p:nvPr/>
        </p:nvCxnSpPr>
        <p:spPr>
          <a:xfrm>
            <a:off x="1087046" y="1755466"/>
            <a:ext cx="1809" cy="718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52" name="Freccia a destra 1051">
            <a:extLst>
              <a:ext uri="{FF2B5EF4-FFF2-40B4-BE49-F238E27FC236}">
                <a16:creationId xmlns:a16="http://schemas.microsoft.com/office/drawing/2014/main" id="{F3369B39-10E6-BE68-B0F5-4672EC94D619}"/>
              </a:ext>
            </a:extLst>
          </p:cNvPr>
          <p:cNvSpPr/>
          <p:nvPr/>
        </p:nvSpPr>
        <p:spPr>
          <a:xfrm rot="3138058">
            <a:off x="1287895" y="2152126"/>
            <a:ext cx="1005656" cy="168851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2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3" name="Freccia a destra 1052">
            <a:extLst>
              <a:ext uri="{FF2B5EF4-FFF2-40B4-BE49-F238E27FC236}">
                <a16:creationId xmlns:a16="http://schemas.microsoft.com/office/drawing/2014/main" id="{B5427A5F-6F65-E3F7-4EBA-43F13EC58AC0}"/>
              </a:ext>
            </a:extLst>
          </p:cNvPr>
          <p:cNvSpPr/>
          <p:nvPr/>
        </p:nvSpPr>
        <p:spPr>
          <a:xfrm rot="7137616">
            <a:off x="2528945" y="1912059"/>
            <a:ext cx="1099624" cy="21669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357893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4" name="Freccia a destra 1053">
            <a:extLst>
              <a:ext uri="{FF2B5EF4-FFF2-40B4-BE49-F238E27FC236}">
                <a16:creationId xmlns:a16="http://schemas.microsoft.com/office/drawing/2014/main" id="{D0FAAFFB-5761-35F6-BEE7-9BDC533DF84A}"/>
              </a:ext>
            </a:extLst>
          </p:cNvPr>
          <p:cNvSpPr/>
          <p:nvPr/>
        </p:nvSpPr>
        <p:spPr>
          <a:xfrm rot="7111972">
            <a:off x="1950469" y="2404647"/>
            <a:ext cx="2087536" cy="13396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357893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5" name="Freccia a destra 1054">
            <a:extLst>
              <a:ext uri="{FF2B5EF4-FFF2-40B4-BE49-F238E27FC236}">
                <a16:creationId xmlns:a16="http://schemas.microsoft.com/office/drawing/2014/main" id="{288F39F9-3835-3AF1-5213-2EBBFC251875}"/>
              </a:ext>
            </a:extLst>
          </p:cNvPr>
          <p:cNvSpPr/>
          <p:nvPr/>
        </p:nvSpPr>
        <p:spPr>
          <a:xfrm rot="7111972">
            <a:off x="2206498" y="2340446"/>
            <a:ext cx="2199848" cy="15893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357893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6" name="Ovale 1055">
            <a:extLst>
              <a:ext uri="{FF2B5EF4-FFF2-40B4-BE49-F238E27FC236}">
                <a16:creationId xmlns:a16="http://schemas.microsoft.com/office/drawing/2014/main" id="{40119835-4789-59CC-767D-0CB13F9C41F9}"/>
              </a:ext>
            </a:extLst>
          </p:cNvPr>
          <p:cNvSpPr/>
          <p:nvPr/>
        </p:nvSpPr>
        <p:spPr>
          <a:xfrm rot="1845172">
            <a:off x="2627175" y="980444"/>
            <a:ext cx="1226806" cy="247141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7" name="CasellaDiTesto 1056">
            <a:extLst>
              <a:ext uri="{FF2B5EF4-FFF2-40B4-BE49-F238E27FC236}">
                <a16:creationId xmlns:a16="http://schemas.microsoft.com/office/drawing/2014/main" id="{3899638F-567D-907E-C409-37D8DCB3153F}"/>
              </a:ext>
            </a:extLst>
          </p:cNvPr>
          <p:cNvSpPr txBox="1"/>
          <p:nvPr/>
        </p:nvSpPr>
        <p:spPr>
          <a:xfrm>
            <a:off x="1943659" y="1050930"/>
            <a:ext cx="10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>
                <a:latin typeface="Tenorite" panose="00000500000000000000" pitchFamily="2" charset="0"/>
              </a:rPr>
              <a:t>39</a:t>
            </a:r>
            <a:r>
              <a:rPr lang="it-IT" dirty="0">
                <a:latin typeface="Tenorite" panose="00000500000000000000" pitchFamily="2" charset="0"/>
              </a:rPr>
              <a:t>Ar</a:t>
            </a:r>
          </a:p>
        </p:txBody>
      </p:sp>
      <p:sp>
        <p:nvSpPr>
          <p:cNvPr id="1058" name="CasellaDiTesto 1057">
            <a:extLst>
              <a:ext uri="{FF2B5EF4-FFF2-40B4-BE49-F238E27FC236}">
                <a16:creationId xmlns:a16="http://schemas.microsoft.com/office/drawing/2014/main" id="{05F569B0-4D9D-2104-1A12-F54F9593ADC1}"/>
              </a:ext>
            </a:extLst>
          </p:cNvPr>
          <p:cNvSpPr txBox="1"/>
          <p:nvPr/>
        </p:nvSpPr>
        <p:spPr>
          <a:xfrm>
            <a:off x="5995958" y="872465"/>
            <a:ext cx="10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>
                <a:latin typeface="Tenorite" panose="00000500000000000000" pitchFamily="2" charset="0"/>
              </a:rPr>
              <a:t>37</a:t>
            </a:r>
            <a:r>
              <a:rPr lang="it-IT" dirty="0">
                <a:latin typeface="Tenorite" panose="00000500000000000000" pitchFamily="2" charset="0"/>
              </a:rPr>
              <a:t>S</a:t>
            </a:r>
          </a:p>
        </p:txBody>
      </p:sp>
      <p:sp>
        <p:nvSpPr>
          <p:cNvPr id="1059" name="Freccia a destra 1058">
            <a:extLst>
              <a:ext uri="{FF2B5EF4-FFF2-40B4-BE49-F238E27FC236}">
                <a16:creationId xmlns:a16="http://schemas.microsoft.com/office/drawing/2014/main" id="{7EB9FDED-89AE-AE4B-C5E9-F9F0C92F9012}"/>
              </a:ext>
            </a:extLst>
          </p:cNvPr>
          <p:cNvSpPr/>
          <p:nvPr/>
        </p:nvSpPr>
        <p:spPr>
          <a:xfrm rot="7143898">
            <a:off x="6267908" y="2631049"/>
            <a:ext cx="1395605" cy="25195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357893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60" name="Connettore diritto 1059">
            <a:extLst>
              <a:ext uri="{FF2B5EF4-FFF2-40B4-BE49-F238E27FC236}">
                <a16:creationId xmlns:a16="http://schemas.microsoft.com/office/drawing/2014/main" id="{7BAC49D5-7E04-85A1-564C-9070ED5BAA7E}"/>
              </a:ext>
            </a:extLst>
          </p:cNvPr>
          <p:cNvCxnSpPr/>
          <p:nvPr/>
        </p:nvCxnSpPr>
        <p:spPr>
          <a:xfrm>
            <a:off x="1816561" y="2064258"/>
            <a:ext cx="106374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61" name="CasellaDiTesto 1060">
            <a:extLst>
              <a:ext uri="{FF2B5EF4-FFF2-40B4-BE49-F238E27FC236}">
                <a16:creationId xmlns:a16="http://schemas.microsoft.com/office/drawing/2014/main" id="{CA3535D0-EC2A-7781-72F6-4E5F50A9FCCF}"/>
              </a:ext>
            </a:extLst>
          </p:cNvPr>
          <p:cNvSpPr txBox="1"/>
          <p:nvPr/>
        </p:nvSpPr>
        <p:spPr>
          <a:xfrm>
            <a:off x="1609859" y="1833453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5/2</a:t>
            </a:r>
            <a:r>
              <a:rPr lang="it-IT" sz="1200" baseline="30000" dirty="0">
                <a:latin typeface="Tenorite" panose="00000500000000000000" pitchFamily="2" charset="0"/>
              </a:rPr>
              <a:t>-</a:t>
            </a:r>
          </a:p>
        </p:txBody>
      </p:sp>
      <p:sp>
        <p:nvSpPr>
          <p:cNvPr id="1062" name="CasellaDiTesto 1061">
            <a:extLst>
              <a:ext uri="{FF2B5EF4-FFF2-40B4-BE49-F238E27FC236}">
                <a16:creationId xmlns:a16="http://schemas.microsoft.com/office/drawing/2014/main" id="{A9FDA73D-E6C5-8C6F-962E-5FE299E03E22}"/>
              </a:ext>
            </a:extLst>
          </p:cNvPr>
          <p:cNvSpPr txBox="1"/>
          <p:nvPr/>
        </p:nvSpPr>
        <p:spPr>
          <a:xfrm>
            <a:off x="2524460" y="1833453"/>
            <a:ext cx="54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enorite" panose="00000500000000000000" pitchFamily="2" charset="0"/>
              </a:rPr>
              <a:t>2093</a:t>
            </a:r>
            <a:endParaRPr lang="it-IT" sz="1200" baseline="30000" dirty="0">
              <a:latin typeface="Tenorite" panose="00000500000000000000" pitchFamily="2" charset="0"/>
            </a:endParaRPr>
          </a:p>
        </p:txBody>
      </p:sp>
      <p:cxnSp>
        <p:nvCxnSpPr>
          <p:cNvPr id="1063" name="Connettore 2 1062">
            <a:extLst>
              <a:ext uri="{FF2B5EF4-FFF2-40B4-BE49-F238E27FC236}">
                <a16:creationId xmlns:a16="http://schemas.microsoft.com/office/drawing/2014/main" id="{B302332E-9D44-6835-CD5D-B42D63FD4088}"/>
              </a:ext>
            </a:extLst>
          </p:cNvPr>
          <p:cNvCxnSpPr>
            <a:cxnSpLocks/>
          </p:cNvCxnSpPr>
          <p:nvPr/>
        </p:nvCxnSpPr>
        <p:spPr>
          <a:xfrm>
            <a:off x="2288535" y="2074633"/>
            <a:ext cx="7396" cy="634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64" name="Freccia a destra 1063">
            <a:extLst>
              <a:ext uri="{FF2B5EF4-FFF2-40B4-BE49-F238E27FC236}">
                <a16:creationId xmlns:a16="http://schemas.microsoft.com/office/drawing/2014/main" id="{9A62FCBA-F14E-7617-965E-936505D3E03F}"/>
              </a:ext>
            </a:extLst>
          </p:cNvPr>
          <p:cNvSpPr/>
          <p:nvPr/>
        </p:nvSpPr>
        <p:spPr>
          <a:xfrm rot="7110840">
            <a:off x="6702258" y="2592574"/>
            <a:ext cx="1485272" cy="21227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357893"/>
                </a:gs>
                <a:gs pos="78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5" name="Ovale 1064">
            <a:extLst>
              <a:ext uri="{FF2B5EF4-FFF2-40B4-BE49-F238E27FC236}">
                <a16:creationId xmlns:a16="http://schemas.microsoft.com/office/drawing/2014/main" id="{EFBDE528-4681-BD70-5F72-D4355ABBBEF5}"/>
              </a:ext>
            </a:extLst>
          </p:cNvPr>
          <p:cNvSpPr/>
          <p:nvPr/>
        </p:nvSpPr>
        <p:spPr>
          <a:xfrm rot="1845172">
            <a:off x="6583512" y="1197022"/>
            <a:ext cx="1226806" cy="247141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7" name="CasellaDiTesto 1066">
            <a:extLst>
              <a:ext uri="{FF2B5EF4-FFF2-40B4-BE49-F238E27FC236}">
                <a16:creationId xmlns:a16="http://schemas.microsoft.com/office/drawing/2014/main" id="{EE43B273-61DC-F5BD-B2B5-F81BD37F1CC1}"/>
              </a:ext>
            </a:extLst>
          </p:cNvPr>
          <p:cNvSpPr txBox="1"/>
          <p:nvPr/>
        </p:nvSpPr>
        <p:spPr>
          <a:xfrm>
            <a:off x="1265566" y="5709180"/>
            <a:ext cx="2011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Abadi" panose="020B0604020104020204" pitchFamily="34" charset="0"/>
              </a:rPr>
              <a:t>Chapman </a:t>
            </a:r>
            <a:r>
              <a:rPr lang="it-IT" sz="1000" i="1" dirty="0">
                <a:latin typeface="Abadi" panose="020B0604020104020204" pitchFamily="34" charset="0"/>
              </a:rPr>
              <a:t>et al.</a:t>
            </a:r>
            <a:r>
              <a:rPr lang="it-IT" sz="1000" dirty="0">
                <a:latin typeface="Abadi" panose="020B0604020104020204" pitchFamily="34" charset="0"/>
              </a:rPr>
              <a:t>,  </a:t>
            </a:r>
            <a:r>
              <a:rPr lang="it-IT" sz="1000" dirty="0" err="1">
                <a:latin typeface="Abadi" panose="020B0604020104020204" pitchFamily="34" charset="0"/>
              </a:rPr>
              <a:t>Phys</a:t>
            </a:r>
            <a:r>
              <a:rPr lang="it-IT" sz="1000" dirty="0">
                <a:latin typeface="Abadi" panose="020B0604020104020204" pitchFamily="34" charset="0"/>
              </a:rPr>
              <a:t>. Rev. C, </a:t>
            </a:r>
            <a:r>
              <a:rPr lang="it-IT" sz="1000" b="1" dirty="0">
                <a:latin typeface="Abadi" panose="020B0604020104020204" pitchFamily="34" charset="0"/>
              </a:rPr>
              <a:t>93</a:t>
            </a:r>
          </a:p>
          <a:p>
            <a:pPr algn="ctr"/>
            <a:r>
              <a:rPr lang="it-IT" sz="1000" dirty="0">
                <a:latin typeface="Abadi" panose="020B0604020104020204" pitchFamily="34" charset="0"/>
              </a:rPr>
              <a:t> 044318 (2016) </a:t>
            </a:r>
          </a:p>
          <a:p>
            <a:pPr algn="ctr"/>
            <a:endParaRPr lang="it-IT" sz="1000" i="1" dirty="0">
              <a:latin typeface="Abadi" panose="020B0604020104020204" pitchFamily="34" charset="0"/>
            </a:endParaRPr>
          </a:p>
        </p:txBody>
      </p:sp>
      <p:pic>
        <p:nvPicPr>
          <p:cNvPr id="1133" name="Immagine 1132">
            <a:extLst>
              <a:ext uri="{FF2B5EF4-FFF2-40B4-BE49-F238E27FC236}">
                <a16:creationId xmlns:a16="http://schemas.microsoft.com/office/drawing/2014/main" id="{581E6258-F94D-D936-3A72-CAE91EC48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463"/>
          <a:stretch/>
        </p:blipFill>
        <p:spPr>
          <a:xfrm>
            <a:off x="3946720" y="3510674"/>
            <a:ext cx="2370025" cy="888221"/>
          </a:xfrm>
          <a:prstGeom prst="rect">
            <a:avLst/>
          </a:prstGeom>
        </p:spPr>
      </p:pic>
      <p:sp>
        <p:nvSpPr>
          <p:cNvPr id="1134" name="CasellaDiTesto 1133">
            <a:extLst>
              <a:ext uri="{FF2B5EF4-FFF2-40B4-BE49-F238E27FC236}">
                <a16:creationId xmlns:a16="http://schemas.microsoft.com/office/drawing/2014/main" id="{BABAB1DD-F3AF-55BD-1909-3E80896E4135}"/>
              </a:ext>
            </a:extLst>
          </p:cNvPr>
          <p:cNvSpPr txBox="1"/>
          <p:nvPr/>
        </p:nvSpPr>
        <p:spPr>
          <a:xfrm>
            <a:off x="3879087" y="4403532"/>
            <a:ext cx="360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badi" panose="020B0604020104020204" pitchFamily="34" charset="0"/>
              </a:rPr>
              <a:t>Wang </a:t>
            </a:r>
            <a:r>
              <a:rPr lang="it-IT" sz="1000" i="1" dirty="0">
                <a:latin typeface="Abadi" panose="020B0604020104020204" pitchFamily="34" charset="0"/>
              </a:rPr>
              <a:t>et al.</a:t>
            </a:r>
            <a:r>
              <a:rPr lang="it-IT" sz="1000" dirty="0">
                <a:latin typeface="Abadi" panose="020B0604020104020204" pitchFamily="34" charset="0"/>
              </a:rPr>
              <a:t>,  </a:t>
            </a:r>
            <a:r>
              <a:rPr lang="it-IT" sz="1000" dirty="0" err="1">
                <a:latin typeface="Abadi" panose="020B0604020104020204" pitchFamily="34" charset="0"/>
              </a:rPr>
              <a:t>Phys</a:t>
            </a:r>
            <a:r>
              <a:rPr lang="it-IT" sz="1000" dirty="0">
                <a:latin typeface="Abadi" panose="020B0604020104020204" pitchFamily="34" charset="0"/>
              </a:rPr>
              <a:t>. Rev. C, </a:t>
            </a:r>
            <a:r>
              <a:rPr lang="it-IT" sz="1000" b="1" dirty="0">
                <a:latin typeface="Abadi" panose="020B0604020104020204" pitchFamily="34" charset="0"/>
              </a:rPr>
              <a:t>94 </a:t>
            </a:r>
            <a:r>
              <a:rPr lang="it-IT" sz="1000" dirty="0">
                <a:latin typeface="Abadi" panose="020B0604020104020204" pitchFamily="34" charset="0"/>
              </a:rPr>
              <a:t>044316 (2016)</a:t>
            </a:r>
          </a:p>
          <a:p>
            <a:endParaRPr lang="it-IT" sz="1000" i="1" dirty="0">
              <a:latin typeface="Abadi" panose="020B0604020104020204" pitchFamily="34" charset="0"/>
            </a:endParaRPr>
          </a:p>
        </p:txBody>
      </p:sp>
      <p:grpSp>
        <p:nvGrpSpPr>
          <p:cNvPr id="1184" name="Gruppo 1183">
            <a:extLst>
              <a:ext uri="{FF2B5EF4-FFF2-40B4-BE49-F238E27FC236}">
                <a16:creationId xmlns:a16="http://schemas.microsoft.com/office/drawing/2014/main" id="{9A8CC1C6-A47C-A422-866E-617C9FAADA21}"/>
              </a:ext>
            </a:extLst>
          </p:cNvPr>
          <p:cNvGrpSpPr/>
          <p:nvPr/>
        </p:nvGrpSpPr>
        <p:grpSpPr>
          <a:xfrm>
            <a:off x="3718328" y="4075282"/>
            <a:ext cx="4731080" cy="2107773"/>
            <a:chOff x="2124890" y="1946039"/>
            <a:chExt cx="4731080" cy="2107773"/>
          </a:xfrm>
        </p:grpSpPr>
        <p:sp>
          <p:nvSpPr>
            <p:cNvPr id="1135" name="Ovale 1134">
              <a:extLst>
                <a:ext uri="{FF2B5EF4-FFF2-40B4-BE49-F238E27FC236}">
                  <a16:creationId xmlns:a16="http://schemas.microsoft.com/office/drawing/2014/main" id="{92612A44-F0DA-3F3C-CD22-86622E909384}"/>
                </a:ext>
              </a:extLst>
            </p:cNvPr>
            <p:cNvSpPr/>
            <p:nvPr/>
          </p:nvSpPr>
          <p:spPr>
            <a:xfrm>
              <a:off x="2360934" y="3211828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6" name="Ovale 1135">
              <a:extLst>
                <a:ext uri="{FF2B5EF4-FFF2-40B4-BE49-F238E27FC236}">
                  <a16:creationId xmlns:a16="http://schemas.microsoft.com/office/drawing/2014/main" id="{E47DA1C9-30F9-08CA-AA81-790E6F3E0994}"/>
                </a:ext>
              </a:extLst>
            </p:cNvPr>
            <p:cNvSpPr/>
            <p:nvPr/>
          </p:nvSpPr>
          <p:spPr>
            <a:xfrm>
              <a:off x="2237397" y="2903185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7" name="Ovale 1136">
              <a:extLst>
                <a:ext uri="{FF2B5EF4-FFF2-40B4-BE49-F238E27FC236}">
                  <a16:creationId xmlns:a16="http://schemas.microsoft.com/office/drawing/2014/main" id="{3F5DF2A7-C4BB-2F2C-349F-B31DB96527D9}"/>
                </a:ext>
              </a:extLst>
            </p:cNvPr>
            <p:cNvSpPr/>
            <p:nvPr/>
          </p:nvSpPr>
          <p:spPr>
            <a:xfrm>
              <a:off x="2461090" y="2596677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8" name="Ovale 1137">
              <a:extLst>
                <a:ext uri="{FF2B5EF4-FFF2-40B4-BE49-F238E27FC236}">
                  <a16:creationId xmlns:a16="http://schemas.microsoft.com/office/drawing/2014/main" id="{5663F2DA-7B07-247C-B771-33716D5F37DC}"/>
                </a:ext>
              </a:extLst>
            </p:cNvPr>
            <p:cNvSpPr/>
            <p:nvPr/>
          </p:nvSpPr>
          <p:spPr>
            <a:xfrm>
              <a:off x="2310133" y="2747510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9" name="Ovale 1138">
              <a:extLst>
                <a:ext uri="{FF2B5EF4-FFF2-40B4-BE49-F238E27FC236}">
                  <a16:creationId xmlns:a16="http://schemas.microsoft.com/office/drawing/2014/main" id="{FBE21CD8-30F9-9A3A-188E-8D797499F1A3}"/>
                </a:ext>
              </a:extLst>
            </p:cNvPr>
            <p:cNvSpPr/>
            <p:nvPr/>
          </p:nvSpPr>
          <p:spPr>
            <a:xfrm>
              <a:off x="2418660" y="2876136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0" name="Ovale 1139">
              <a:extLst>
                <a:ext uri="{FF2B5EF4-FFF2-40B4-BE49-F238E27FC236}">
                  <a16:creationId xmlns:a16="http://schemas.microsoft.com/office/drawing/2014/main" id="{28D78229-5B43-0922-2E99-C25D179F46E1}"/>
                </a:ext>
              </a:extLst>
            </p:cNvPr>
            <p:cNvSpPr/>
            <p:nvPr/>
          </p:nvSpPr>
          <p:spPr>
            <a:xfrm>
              <a:off x="2328029" y="3020374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1" name="Ovale 1140">
              <a:extLst>
                <a:ext uri="{FF2B5EF4-FFF2-40B4-BE49-F238E27FC236}">
                  <a16:creationId xmlns:a16="http://schemas.microsoft.com/office/drawing/2014/main" id="{DB9A1B00-1735-7DAA-4210-D5104FEE2C72}"/>
                </a:ext>
              </a:extLst>
            </p:cNvPr>
            <p:cNvSpPr/>
            <p:nvPr/>
          </p:nvSpPr>
          <p:spPr>
            <a:xfrm>
              <a:off x="2635714" y="2692419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2" name="Ovale 1141">
              <a:extLst>
                <a:ext uri="{FF2B5EF4-FFF2-40B4-BE49-F238E27FC236}">
                  <a16:creationId xmlns:a16="http://schemas.microsoft.com/office/drawing/2014/main" id="{6613C2BE-D1F0-C8F8-ABB1-92AC8D66381D}"/>
                </a:ext>
              </a:extLst>
            </p:cNvPr>
            <p:cNvSpPr/>
            <p:nvPr/>
          </p:nvSpPr>
          <p:spPr>
            <a:xfrm>
              <a:off x="2454451" y="3145598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3" name="Ovale 1142">
              <a:extLst>
                <a:ext uri="{FF2B5EF4-FFF2-40B4-BE49-F238E27FC236}">
                  <a16:creationId xmlns:a16="http://schemas.microsoft.com/office/drawing/2014/main" id="{256B7963-7354-E831-BC1C-077AA3B9204F}"/>
                </a:ext>
              </a:extLst>
            </p:cNvPr>
            <p:cNvSpPr/>
            <p:nvPr/>
          </p:nvSpPr>
          <p:spPr>
            <a:xfrm>
              <a:off x="2719997" y="3065698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4" name="Ovale 1143">
              <a:extLst>
                <a:ext uri="{FF2B5EF4-FFF2-40B4-BE49-F238E27FC236}">
                  <a16:creationId xmlns:a16="http://schemas.microsoft.com/office/drawing/2014/main" id="{94C55BF3-E96E-82ED-0599-6F6D45B301C1}"/>
                </a:ext>
              </a:extLst>
            </p:cNvPr>
            <p:cNvSpPr/>
            <p:nvPr/>
          </p:nvSpPr>
          <p:spPr>
            <a:xfrm>
              <a:off x="2788114" y="2823774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5" name="Ovale 1144">
              <a:extLst>
                <a:ext uri="{FF2B5EF4-FFF2-40B4-BE49-F238E27FC236}">
                  <a16:creationId xmlns:a16="http://schemas.microsoft.com/office/drawing/2014/main" id="{2EC23E22-8A83-1FAE-C8A9-F0126418097C}"/>
                </a:ext>
              </a:extLst>
            </p:cNvPr>
            <p:cNvSpPr/>
            <p:nvPr/>
          </p:nvSpPr>
          <p:spPr>
            <a:xfrm>
              <a:off x="3975447" y="3101973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6" name="Ovale 1145">
              <a:extLst>
                <a:ext uri="{FF2B5EF4-FFF2-40B4-BE49-F238E27FC236}">
                  <a16:creationId xmlns:a16="http://schemas.microsoft.com/office/drawing/2014/main" id="{DC2EEE33-EAE3-D82E-D481-C65799A18F06}"/>
                </a:ext>
              </a:extLst>
            </p:cNvPr>
            <p:cNvSpPr/>
            <p:nvPr/>
          </p:nvSpPr>
          <p:spPr>
            <a:xfrm>
              <a:off x="2612624" y="3216686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7" name="Ovale 1146">
              <a:extLst>
                <a:ext uri="{FF2B5EF4-FFF2-40B4-BE49-F238E27FC236}">
                  <a16:creationId xmlns:a16="http://schemas.microsoft.com/office/drawing/2014/main" id="{C3498918-D616-DFA6-7D67-EA75F3F4B46D}"/>
                </a:ext>
              </a:extLst>
            </p:cNvPr>
            <p:cNvSpPr/>
            <p:nvPr/>
          </p:nvSpPr>
          <p:spPr>
            <a:xfrm>
              <a:off x="2454451" y="2731898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8" name="Ovale 1147">
              <a:extLst>
                <a:ext uri="{FF2B5EF4-FFF2-40B4-BE49-F238E27FC236}">
                  <a16:creationId xmlns:a16="http://schemas.microsoft.com/office/drawing/2014/main" id="{BDE05805-74FE-3966-85F3-FF62BBF9F7F4}"/>
                </a:ext>
              </a:extLst>
            </p:cNvPr>
            <p:cNvSpPr/>
            <p:nvPr/>
          </p:nvSpPr>
          <p:spPr>
            <a:xfrm>
              <a:off x="2470615" y="3006603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9" name="Ovale 1148">
              <a:extLst>
                <a:ext uri="{FF2B5EF4-FFF2-40B4-BE49-F238E27FC236}">
                  <a16:creationId xmlns:a16="http://schemas.microsoft.com/office/drawing/2014/main" id="{D7905B3A-1734-F769-23DE-60BB8B954FA3}"/>
                </a:ext>
              </a:extLst>
            </p:cNvPr>
            <p:cNvSpPr/>
            <p:nvPr/>
          </p:nvSpPr>
          <p:spPr>
            <a:xfrm>
              <a:off x="2612624" y="2819137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0" name="Ovale 1149">
              <a:extLst>
                <a:ext uri="{FF2B5EF4-FFF2-40B4-BE49-F238E27FC236}">
                  <a16:creationId xmlns:a16="http://schemas.microsoft.com/office/drawing/2014/main" id="{1DD93B4C-B546-D0BB-F6E9-E9CA9C4DB130}"/>
                </a:ext>
              </a:extLst>
            </p:cNvPr>
            <p:cNvSpPr/>
            <p:nvPr/>
          </p:nvSpPr>
          <p:spPr>
            <a:xfrm>
              <a:off x="2220079" y="3074100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1" name="Ovale 1150">
              <a:extLst>
                <a:ext uri="{FF2B5EF4-FFF2-40B4-BE49-F238E27FC236}">
                  <a16:creationId xmlns:a16="http://schemas.microsoft.com/office/drawing/2014/main" id="{F9DBCCE0-C2C4-57B6-D490-2E721042C6DF}"/>
                </a:ext>
              </a:extLst>
            </p:cNvPr>
            <p:cNvSpPr/>
            <p:nvPr/>
          </p:nvSpPr>
          <p:spPr>
            <a:xfrm>
              <a:off x="4035485" y="2946728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2" name="Ovale 1151">
              <a:extLst>
                <a:ext uri="{FF2B5EF4-FFF2-40B4-BE49-F238E27FC236}">
                  <a16:creationId xmlns:a16="http://schemas.microsoft.com/office/drawing/2014/main" id="{0D32DC4B-5169-65A2-ACEA-106BE70D8164}"/>
                </a:ext>
              </a:extLst>
            </p:cNvPr>
            <p:cNvSpPr/>
            <p:nvPr/>
          </p:nvSpPr>
          <p:spPr>
            <a:xfrm>
              <a:off x="2591842" y="3099749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3" name="Ovale 1152">
              <a:extLst>
                <a:ext uri="{FF2B5EF4-FFF2-40B4-BE49-F238E27FC236}">
                  <a16:creationId xmlns:a16="http://schemas.microsoft.com/office/drawing/2014/main" id="{6D5A17E5-1408-8082-0247-B60E15F423E2}"/>
                </a:ext>
              </a:extLst>
            </p:cNvPr>
            <p:cNvSpPr/>
            <p:nvPr/>
          </p:nvSpPr>
          <p:spPr>
            <a:xfrm>
              <a:off x="2736160" y="2910494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4" name="Ovale 1153">
              <a:extLst>
                <a:ext uri="{FF2B5EF4-FFF2-40B4-BE49-F238E27FC236}">
                  <a16:creationId xmlns:a16="http://schemas.microsoft.com/office/drawing/2014/main" id="{285EC2C8-3165-DE2A-75F9-4C1FC0EF02BC}"/>
                </a:ext>
              </a:extLst>
            </p:cNvPr>
            <p:cNvSpPr/>
            <p:nvPr/>
          </p:nvSpPr>
          <p:spPr>
            <a:xfrm>
              <a:off x="2587224" y="2933322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5" name="Ovale 1154">
              <a:extLst>
                <a:ext uri="{FF2B5EF4-FFF2-40B4-BE49-F238E27FC236}">
                  <a16:creationId xmlns:a16="http://schemas.microsoft.com/office/drawing/2014/main" id="{B2D2825B-C896-FD96-9620-C55C580371F5}"/>
                </a:ext>
              </a:extLst>
            </p:cNvPr>
            <p:cNvSpPr/>
            <p:nvPr/>
          </p:nvSpPr>
          <p:spPr>
            <a:xfrm>
              <a:off x="5929408" y="3341391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6" name="Arco 1155">
              <a:extLst>
                <a:ext uri="{FF2B5EF4-FFF2-40B4-BE49-F238E27FC236}">
                  <a16:creationId xmlns:a16="http://schemas.microsoft.com/office/drawing/2014/main" id="{6870BB27-964B-5E92-590A-887C4F56F185}"/>
                </a:ext>
              </a:extLst>
            </p:cNvPr>
            <p:cNvSpPr/>
            <p:nvPr/>
          </p:nvSpPr>
          <p:spPr>
            <a:xfrm>
              <a:off x="5878251" y="2065481"/>
              <a:ext cx="529646" cy="505877"/>
            </a:xfrm>
            <a:prstGeom prst="arc">
              <a:avLst>
                <a:gd name="adj1" fmla="val 11720992"/>
                <a:gd name="adj2" fmla="val 1581067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7" name="Arco 1156">
              <a:extLst>
                <a:ext uri="{FF2B5EF4-FFF2-40B4-BE49-F238E27FC236}">
                  <a16:creationId xmlns:a16="http://schemas.microsoft.com/office/drawing/2014/main" id="{8535B742-F8A6-E0D2-BDF5-CDA144DA69AF}"/>
                </a:ext>
              </a:extLst>
            </p:cNvPr>
            <p:cNvSpPr/>
            <p:nvPr/>
          </p:nvSpPr>
          <p:spPr>
            <a:xfrm>
              <a:off x="5929408" y="2102874"/>
              <a:ext cx="529646" cy="505877"/>
            </a:xfrm>
            <a:prstGeom prst="arc">
              <a:avLst>
                <a:gd name="adj1" fmla="val 11720992"/>
                <a:gd name="adj2" fmla="val 1581067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8" name="Arco 1157">
              <a:extLst>
                <a:ext uri="{FF2B5EF4-FFF2-40B4-BE49-F238E27FC236}">
                  <a16:creationId xmlns:a16="http://schemas.microsoft.com/office/drawing/2014/main" id="{A96DABDA-A635-ADEB-0909-CF5C67C2323F}"/>
                </a:ext>
              </a:extLst>
            </p:cNvPr>
            <p:cNvSpPr/>
            <p:nvPr/>
          </p:nvSpPr>
          <p:spPr>
            <a:xfrm>
              <a:off x="6326324" y="2672739"/>
              <a:ext cx="529646" cy="505877"/>
            </a:xfrm>
            <a:prstGeom prst="arc">
              <a:avLst>
                <a:gd name="adj1" fmla="val 1400825"/>
                <a:gd name="adj2" fmla="val 571556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9" name="Arco 1158">
              <a:extLst>
                <a:ext uri="{FF2B5EF4-FFF2-40B4-BE49-F238E27FC236}">
                  <a16:creationId xmlns:a16="http://schemas.microsoft.com/office/drawing/2014/main" id="{3F329A07-C701-3D9A-0B31-37C2DEEAEDA6}"/>
                </a:ext>
              </a:extLst>
            </p:cNvPr>
            <p:cNvSpPr/>
            <p:nvPr/>
          </p:nvSpPr>
          <p:spPr>
            <a:xfrm>
              <a:off x="6306879" y="2627243"/>
              <a:ext cx="529646" cy="505877"/>
            </a:xfrm>
            <a:prstGeom prst="arc">
              <a:avLst>
                <a:gd name="adj1" fmla="val 1400825"/>
                <a:gd name="adj2" fmla="val 571556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0" name="Ovale 1159">
              <a:extLst>
                <a:ext uri="{FF2B5EF4-FFF2-40B4-BE49-F238E27FC236}">
                  <a16:creationId xmlns:a16="http://schemas.microsoft.com/office/drawing/2014/main" id="{D305A688-00E2-53CE-8FC0-2C09B02F50DC}"/>
                </a:ext>
              </a:extLst>
            </p:cNvPr>
            <p:cNvSpPr/>
            <p:nvPr/>
          </p:nvSpPr>
          <p:spPr>
            <a:xfrm>
              <a:off x="6133117" y="2779751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1" name="Ovale 1160">
              <a:extLst>
                <a:ext uri="{FF2B5EF4-FFF2-40B4-BE49-F238E27FC236}">
                  <a16:creationId xmlns:a16="http://schemas.microsoft.com/office/drawing/2014/main" id="{D0BB7196-BB27-6DBC-53F4-447121D47DA0}"/>
                </a:ext>
              </a:extLst>
            </p:cNvPr>
            <p:cNvSpPr/>
            <p:nvPr/>
          </p:nvSpPr>
          <p:spPr>
            <a:xfrm>
              <a:off x="6009580" y="2471108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2" name="Ovale 1161">
              <a:extLst>
                <a:ext uri="{FF2B5EF4-FFF2-40B4-BE49-F238E27FC236}">
                  <a16:creationId xmlns:a16="http://schemas.microsoft.com/office/drawing/2014/main" id="{8C0A342B-4680-90B7-2956-745713761EEC}"/>
                </a:ext>
              </a:extLst>
            </p:cNvPr>
            <p:cNvSpPr/>
            <p:nvPr/>
          </p:nvSpPr>
          <p:spPr>
            <a:xfrm>
              <a:off x="6233273" y="2164600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3" name="Ovale 1162">
              <a:extLst>
                <a:ext uri="{FF2B5EF4-FFF2-40B4-BE49-F238E27FC236}">
                  <a16:creationId xmlns:a16="http://schemas.microsoft.com/office/drawing/2014/main" id="{67CE58C0-A0E2-07EF-FA2C-BB80C5C94A89}"/>
                </a:ext>
              </a:extLst>
            </p:cNvPr>
            <p:cNvSpPr/>
            <p:nvPr/>
          </p:nvSpPr>
          <p:spPr>
            <a:xfrm>
              <a:off x="6082316" y="2315433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4" name="Ovale 1163">
              <a:extLst>
                <a:ext uri="{FF2B5EF4-FFF2-40B4-BE49-F238E27FC236}">
                  <a16:creationId xmlns:a16="http://schemas.microsoft.com/office/drawing/2014/main" id="{1F3A0A9F-A177-9572-74D8-021D610F6E68}"/>
                </a:ext>
              </a:extLst>
            </p:cNvPr>
            <p:cNvSpPr/>
            <p:nvPr/>
          </p:nvSpPr>
          <p:spPr>
            <a:xfrm>
              <a:off x="6190843" y="2444059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5" name="Ovale 1164">
              <a:extLst>
                <a:ext uri="{FF2B5EF4-FFF2-40B4-BE49-F238E27FC236}">
                  <a16:creationId xmlns:a16="http://schemas.microsoft.com/office/drawing/2014/main" id="{650C6B02-9EC7-B75F-0D2D-42A60C79FCE1}"/>
                </a:ext>
              </a:extLst>
            </p:cNvPr>
            <p:cNvSpPr/>
            <p:nvPr/>
          </p:nvSpPr>
          <p:spPr>
            <a:xfrm>
              <a:off x="6100212" y="2588297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6" name="Ovale 1165">
              <a:extLst>
                <a:ext uri="{FF2B5EF4-FFF2-40B4-BE49-F238E27FC236}">
                  <a16:creationId xmlns:a16="http://schemas.microsoft.com/office/drawing/2014/main" id="{7E6B925C-E311-2690-3D46-9FCB18DF15DB}"/>
                </a:ext>
              </a:extLst>
            </p:cNvPr>
            <p:cNvSpPr/>
            <p:nvPr/>
          </p:nvSpPr>
          <p:spPr>
            <a:xfrm>
              <a:off x="6407897" y="2260342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7" name="Ovale 1166">
              <a:extLst>
                <a:ext uri="{FF2B5EF4-FFF2-40B4-BE49-F238E27FC236}">
                  <a16:creationId xmlns:a16="http://schemas.microsoft.com/office/drawing/2014/main" id="{F5F463AF-1E49-8B82-A07F-8626C580FE73}"/>
                </a:ext>
              </a:extLst>
            </p:cNvPr>
            <p:cNvSpPr/>
            <p:nvPr/>
          </p:nvSpPr>
          <p:spPr>
            <a:xfrm>
              <a:off x="6226634" y="2713521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8" name="Ovale 1167">
              <a:extLst>
                <a:ext uri="{FF2B5EF4-FFF2-40B4-BE49-F238E27FC236}">
                  <a16:creationId xmlns:a16="http://schemas.microsoft.com/office/drawing/2014/main" id="{42578DFB-D381-7FDF-68B7-60AC390E9EC6}"/>
                </a:ext>
              </a:extLst>
            </p:cNvPr>
            <p:cNvSpPr/>
            <p:nvPr/>
          </p:nvSpPr>
          <p:spPr>
            <a:xfrm>
              <a:off x="6492180" y="2633621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9" name="Ovale 1168">
              <a:extLst>
                <a:ext uri="{FF2B5EF4-FFF2-40B4-BE49-F238E27FC236}">
                  <a16:creationId xmlns:a16="http://schemas.microsoft.com/office/drawing/2014/main" id="{1DC482DF-12D6-937B-A002-615A957DF74B}"/>
                </a:ext>
              </a:extLst>
            </p:cNvPr>
            <p:cNvSpPr/>
            <p:nvPr/>
          </p:nvSpPr>
          <p:spPr>
            <a:xfrm>
              <a:off x="6560297" y="2391697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0" name="Ovale 1169">
              <a:extLst>
                <a:ext uri="{FF2B5EF4-FFF2-40B4-BE49-F238E27FC236}">
                  <a16:creationId xmlns:a16="http://schemas.microsoft.com/office/drawing/2014/main" id="{200264C5-F69B-A321-FC7C-28A1B324EE27}"/>
                </a:ext>
              </a:extLst>
            </p:cNvPr>
            <p:cNvSpPr/>
            <p:nvPr/>
          </p:nvSpPr>
          <p:spPr>
            <a:xfrm>
              <a:off x="6384807" y="2784609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1" name="Ovale 1170">
              <a:extLst>
                <a:ext uri="{FF2B5EF4-FFF2-40B4-BE49-F238E27FC236}">
                  <a16:creationId xmlns:a16="http://schemas.microsoft.com/office/drawing/2014/main" id="{9DF94D5B-E33C-053D-9E0C-7ADAE7D5D1D6}"/>
                </a:ext>
              </a:extLst>
            </p:cNvPr>
            <p:cNvSpPr/>
            <p:nvPr/>
          </p:nvSpPr>
          <p:spPr>
            <a:xfrm>
              <a:off x="6226634" y="2299821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2" name="Ovale 1171">
              <a:extLst>
                <a:ext uri="{FF2B5EF4-FFF2-40B4-BE49-F238E27FC236}">
                  <a16:creationId xmlns:a16="http://schemas.microsoft.com/office/drawing/2014/main" id="{1CE4B81B-4714-E31C-9835-40F2E50314B4}"/>
                </a:ext>
              </a:extLst>
            </p:cNvPr>
            <p:cNvSpPr/>
            <p:nvPr/>
          </p:nvSpPr>
          <p:spPr>
            <a:xfrm>
              <a:off x="6242798" y="2574526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3" name="Ovale 1172">
              <a:extLst>
                <a:ext uri="{FF2B5EF4-FFF2-40B4-BE49-F238E27FC236}">
                  <a16:creationId xmlns:a16="http://schemas.microsoft.com/office/drawing/2014/main" id="{C9A3466C-5FDA-843E-59B5-616B48B705DE}"/>
                </a:ext>
              </a:extLst>
            </p:cNvPr>
            <p:cNvSpPr/>
            <p:nvPr/>
          </p:nvSpPr>
          <p:spPr>
            <a:xfrm>
              <a:off x="6384807" y="2387060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4" name="Ovale 1173">
              <a:extLst>
                <a:ext uri="{FF2B5EF4-FFF2-40B4-BE49-F238E27FC236}">
                  <a16:creationId xmlns:a16="http://schemas.microsoft.com/office/drawing/2014/main" id="{126D4EB0-BEAF-E1E0-63BE-EBD44EEEB677}"/>
                </a:ext>
              </a:extLst>
            </p:cNvPr>
            <p:cNvSpPr/>
            <p:nvPr/>
          </p:nvSpPr>
          <p:spPr>
            <a:xfrm>
              <a:off x="5992262" y="2642023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5" name="Ovale 1174">
              <a:extLst>
                <a:ext uri="{FF2B5EF4-FFF2-40B4-BE49-F238E27FC236}">
                  <a16:creationId xmlns:a16="http://schemas.microsoft.com/office/drawing/2014/main" id="{DBD2AB35-0318-5C59-A28A-919DFB90B22B}"/>
                </a:ext>
              </a:extLst>
            </p:cNvPr>
            <p:cNvSpPr/>
            <p:nvPr/>
          </p:nvSpPr>
          <p:spPr>
            <a:xfrm>
              <a:off x="6364025" y="2667672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6" name="Ovale 1175">
              <a:extLst>
                <a:ext uri="{FF2B5EF4-FFF2-40B4-BE49-F238E27FC236}">
                  <a16:creationId xmlns:a16="http://schemas.microsoft.com/office/drawing/2014/main" id="{9368DC3C-858F-C3EA-D1F0-D6A4D67957CB}"/>
                </a:ext>
              </a:extLst>
            </p:cNvPr>
            <p:cNvSpPr/>
            <p:nvPr/>
          </p:nvSpPr>
          <p:spPr>
            <a:xfrm>
              <a:off x="6508343" y="2478417"/>
              <a:ext cx="217054" cy="21705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7" name="Ovale 1176">
              <a:extLst>
                <a:ext uri="{FF2B5EF4-FFF2-40B4-BE49-F238E27FC236}">
                  <a16:creationId xmlns:a16="http://schemas.microsoft.com/office/drawing/2014/main" id="{9F76B167-37CE-8825-3574-26580C0C0449}"/>
                </a:ext>
              </a:extLst>
            </p:cNvPr>
            <p:cNvSpPr/>
            <p:nvPr/>
          </p:nvSpPr>
          <p:spPr>
            <a:xfrm>
              <a:off x="6359407" y="2501245"/>
              <a:ext cx="217054" cy="217054"/>
            </a:xfrm>
            <a:prstGeom prst="ellips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78" name="Connettore 2 1177">
              <a:extLst>
                <a:ext uri="{FF2B5EF4-FFF2-40B4-BE49-F238E27FC236}">
                  <a16:creationId xmlns:a16="http://schemas.microsoft.com/office/drawing/2014/main" id="{485BA3B2-E9D7-5331-7D6A-C97EDCB5AEF3}"/>
                </a:ext>
              </a:extLst>
            </p:cNvPr>
            <p:cNvCxnSpPr/>
            <p:nvPr/>
          </p:nvCxnSpPr>
          <p:spPr>
            <a:xfrm>
              <a:off x="4689254" y="3111029"/>
              <a:ext cx="6145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9" name="Connettore 2 1178">
              <a:extLst>
                <a:ext uri="{FF2B5EF4-FFF2-40B4-BE49-F238E27FC236}">
                  <a16:creationId xmlns:a16="http://schemas.microsoft.com/office/drawing/2014/main" id="{C427A8C7-D20B-0CBA-2290-6DCA13604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0707" y="1946039"/>
              <a:ext cx="255263" cy="3143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0" name="Connettore 2 1179">
              <a:extLst>
                <a:ext uri="{FF2B5EF4-FFF2-40B4-BE49-F238E27FC236}">
                  <a16:creationId xmlns:a16="http://schemas.microsoft.com/office/drawing/2014/main" id="{F073380E-84ED-53D8-F6C5-AB78CD8F49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4026" y="3542335"/>
              <a:ext cx="246807" cy="5114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1" name="CasellaDiTesto 1180">
              <a:extLst>
                <a:ext uri="{FF2B5EF4-FFF2-40B4-BE49-F238E27FC236}">
                  <a16:creationId xmlns:a16="http://schemas.microsoft.com/office/drawing/2014/main" id="{50E8EEDF-1AA8-CD65-629C-BC9E08A486EE}"/>
                </a:ext>
              </a:extLst>
            </p:cNvPr>
            <p:cNvSpPr txBox="1"/>
            <p:nvPr/>
          </p:nvSpPr>
          <p:spPr>
            <a:xfrm>
              <a:off x="3316216" y="2945903"/>
              <a:ext cx="63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+</a:t>
              </a:r>
            </a:p>
          </p:txBody>
        </p:sp>
        <p:sp>
          <p:nvSpPr>
            <p:cNvPr id="1182" name="CasellaDiTesto 1181">
              <a:extLst>
                <a:ext uri="{FF2B5EF4-FFF2-40B4-BE49-F238E27FC236}">
                  <a16:creationId xmlns:a16="http://schemas.microsoft.com/office/drawing/2014/main" id="{87860A85-C7D7-BB1E-CD1C-AB61362933E1}"/>
                </a:ext>
              </a:extLst>
            </p:cNvPr>
            <p:cNvSpPr txBox="1"/>
            <p:nvPr/>
          </p:nvSpPr>
          <p:spPr>
            <a:xfrm>
              <a:off x="2124890" y="3434946"/>
              <a:ext cx="1089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Tenorite" panose="00000500000000000000" pitchFamily="2" charset="0"/>
                </a:rPr>
                <a:t>168 MeV</a:t>
              </a:r>
            </a:p>
          </p:txBody>
        </p:sp>
        <p:sp>
          <p:nvSpPr>
            <p:cNvPr id="1183" name="CasellaDiTesto 1182">
              <a:extLst>
                <a:ext uri="{FF2B5EF4-FFF2-40B4-BE49-F238E27FC236}">
                  <a16:creationId xmlns:a16="http://schemas.microsoft.com/office/drawing/2014/main" id="{A8780F67-E29F-0164-7224-05120E1AA7B0}"/>
                </a:ext>
              </a:extLst>
            </p:cNvPr>
            <p:cNvSpPr txBox="1"/>
            <p:nvPr/>
          </p:nvSpPr>
          <p:spPr>
            <a:xfrm>
              <a:off x="3492041" y="3425005"/>
              <a:ext cx="140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Tenorite" panose="00000500000000000000" pitchFamily="2" charset="0"/>
                </a:rPr>
                <a:t>500 </a:t>
              </a:r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dirty="0">
                  <a:latin typeface="Tenorite" panose="00000500000000000000" pitchFamily="2" charset="0"/>
                </a:rPr>
                <a:t>g/cm</a:t>
              </a:r>
              <a:r>
                <a:rPr lang="it-IT" baseline="30000" dirty="0">
                  <a:latin typeface="Tenorite" panose="00000500000000000000" pitchFamily="2" charset="0"/>
                </a:rPr>
                <a:t>2</a:t>
              </a:r>
            </a:p>
          </p:txBody>
        </p:sp>
      </p:grpSp>
      <p:sp>
        <p:nvSpPr>
          <p:cNvPr id="1185" name="CasellaDiTesto 1184">
            <a:extLst>
              <a:ext uri="{FF2B5EF4-FFF2-40B4-BE49-F238E27FC236}">
                <a16:creationId xmlns:a16="http://schemas.microsoft.com/office/drawing/2014/main" id="{FE70F734-86DC-62CE-127E-661CF2A12ED0}"/>
              </a:ext>
            </a:extLst>
          </p:cNvPr>
          <p:cNvSpPr txBox="1"/>
          <p:nvPr/>
        </p:nvSpPr>
        <p:spPr>
          <a:xfrm>
            <a:off x="4488598" y="4712333"/>
            <a:ext cx="108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>
                <a:latin typeface="Tenorite" panose="00000500000000000000" pitchFamily="2" charset="0"/>
              </a:rPr>
              <a:t>36</a:t>
            </a:r>
            <a:r>
              <a:rPr lang="it-IT" dirty="0">
                <a:latin typeface="Tenorite" panose="00000500000000000000" pitchFamily="2" charset="0"/>
              </a:rPr>
              <a:t>S</a:t>
            </a:r>
          </a:p>
        </p:txBody>
      </p:sp>
      <p:sp>
        <p:nvSpPr>
          <p:cNvPr id="1186" name="CasellaDiTesto 1185">
            <a:extLst>
              <a:ext uri="{FF2B5EF4-FFF2-40B4-BE49-F238E27FC236}">
                <a16:creationId xmlns:a16="http://schemas.microsoft.com/office/drawing/2014/main" id="{554CE1DF-D39A-FBCF-E70D-2C248C3D590C}"/>
              </a:ext>
            </a:extLst>
          </p:cNvPr>
          <p:cNvSpPr txBox="1"/>
          <p:nvPr/>
        </p:nvSpPr>
        <p:spPr>
          <a:xfrm>
            <a:off x="7757820" y="3787570"/>
            <a:ext cx="108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>
                <a:latin typeface="Tenorite" panose="00000500000000000000" pitchFamily="2" charset="0"/>
              </a:rPr>
              <a:t>37</a:t>
            </a:r>
            <a:r>
              <a:rPr lang="it-IT" dirty="0">
                <a:latin typeface="Tenorite" panose="00000500000000000000" pitchFamily="2" charset="0"/>
              </a:rPr>
              <a:t>S</a:t>
            </a:r>
          </a:p>
        </p:txBody>
      </p:sp>
      <p:sp>
        <p:nvSpPr>
          <p:cNvPr id="1187" name="CasellaDiTesto 1186">
            <a:extLst>
              <a:ext uri="{FF2B5EF4-FFF2-40B4-BE49-F238E27FC236}">
                <a16:creationId xmlns:a16="http://schemas.microsoft.com/office/drawing/2014/main" id="{CFD09064-6751-2F13-E2B9-AF02868A12BB}"/>
              </a:ext>
            </a:extLst>
          </p:cNvPr>
          <p:cNvSpPr txBox="1"/>
          <p:nvPr/>
        </p:nvSpPr>
        <p:spPr>
          <a:xfrm>
            <a:off x="7665456" y="5597428"/>
            <a:ext cx="108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enorite" panose="00000500000000000000" pitchFamily="2" charset="0"/>
              </a:rPr>
              <a:t>p</a:t>
            </a:r>
          </a:p>
        </p:txBody>
      </p:sp>
      <p:sp>
        <p:nvSpPr>
          <p:cNvPr id="1188" name="CasellaDiTesto 1187">
            <a:extLst>
              <a:ext uri="{FF2B5EF4-FFF2-40B4-BE49-F238E27FC236}">
                <a16:creationId xmlns:a16="http://schemas.microsoft.com/office/drawing/2014/main" id="{4F869C64-5AC6-C6AB-3540-B0F3F595D032}"/>
              </a:ext>
            </a:extLst>
          </p:cNvPr>
          <p:cNvSpPr txBox="1"/>
          <p:nvPr/>
        </p:nvSpPr>
        <p:spPr>
          <a:xfrm>
            <a:off x="5830509" y="4771266"/>
            <a:ext cx="108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enorite" panose="00000500000000000000" pitchFamily="2" charset="0"/>
              </a:rPr>
              <a:t>d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4C4D6B4C-378D-9D68-2954-CCD2D17AF72F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EB83154-0ED8-44B3-E120-A0CFF8FAE554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B40BE1-E5A1-6C1B-AFBC-D7F7B21FC584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9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98A193-C45D-2DCB-CE97-7DCE4F50CA3E}"/>
              </a:ext>
            </a:extLst>
          </p:cNvPr>
          <p:cNvSpPr txBox="1"/>
          <p:nvPr/>
        </p:nvSpPr>
        <p:spPr>
          <a:xfrm>
            <a:off x="8487619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3</a:t>
            </a:r>
          </a:p>
        </p:txBody>
      </p:sp>
    </p:spTree>
    <p:extLst>
      <p:ext uri="{BB962C8B-B14F-4D97-AF65-F5344CB8AC3E}">
        <p14:creationId xmlns:p14="http://schemas.microsoft.com/office/powerpoint/2010/main" val="39612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572B3-999B-A78E-5C96-FB879B9CC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igura a mano libera: forma 1030">
            <a:extLst>
              <a:ext uri="{FF2B5EF4-FFF2-40B4-BE49-F238E27FC236}">
                <a16:creationId xmlns:a16="http://schemas.microsoft.com/office/drawing/2014/main" id="{6605370C-032D-C5FC-D1A2-64A2D75209FB}"/>
              </a:ext>
            </a:extLst>
          </p:cNvPr>
          <p:cNvSpPr/>
          <p:nvPr/>
        </p:nvSpPr>
        <p:spPr>
          <a:xfrm>
            <a:off x="222095" y="2790167"/>
            <a:ext cx="7397905" cy="1855268"/>
          </a:xfrm>
          <a:custGeom>
            <a:avLst/>
            <a:gdLst>
              <a:gd name="connsiteX0" fmla="*/ 935150 w 7397905"/>
              <a:gd name="connsiteY0" fmla="*/ 0 h 1855268"/>
              <a:gd name="connsiteX1" fmla="*/ 1030764 w 7397905"/>
              <a:gd name="connsiteY1" fmla="*/ 4789 h 1855268"/>
              <a:gd name="connsiteX2" fmla="*/ 1088975 w 7397905"/>
              <a:gd name="connsiteY2" fmla="*/ 13602 h 1855268"/>
              <a:gd name="connsiteX3" fmla="*/ 7397905 w 7397905"/>
              <a:gd name="connsiteY3" fmla="*/ 13602 h 1855268"/>
              <a:gd name="connsiteX4" fmla="*/ 7397905 w 7397905"/>
              <a:gd name="connsiteY4" fmla="*/ 723071 h 1855268"/>
              <a:gd name="connsiteX5" fmla="*/ 1845790 w 7397905"/>
              <a:gd name="connsiteY5" fmla="*/ 723071 h 1855268"/>
              <a:gd name="connsiteX6" fmla="*/ 1851301 w 7397905"/>
              <a:gd name="connsiteY6" fmla="*/ 740684 h 1855268"/>
              <a:gd name="connsiteX7" fmla="*/ 1870300 w 7397905"/>
              <a:gd name="connsiteY7" fmla="*/ 927634 h 1855268"/>
              <a:gd name="connsiteX8" fmla="*/ 935150 w 7397905"/>
              <a:gd name="connsiteY8" fmla="*/ 1855268 h 1855268"/>
              <a:gd name="connsiteX9" fmla="*/ 0 w 7397905"/>
              <a:gd name="connsiteY9" fmla="*/ 927634 h 1855268"/>
              <a:gd name="connsiteX10" fmla="*/ 935150 w 7397905"/>
              <a:gd name="connsiteY10" fmla="*/ 0 h 185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7905" h="1855268">
                <a:moveTo>
                  <a:pt x="935150" y="0"/>
                </a:moveTo>
                <a:cubicBezTo>
                  <a:pt x="967430" y="0"/>
                  <a:pt x="999327" y="1622"/>
                  <a:pt x="1030764" y="4789"/>
                </a:cubicBezTo>
                <a:lnTo>
                  <a:pt x="1088975" y="13602"/>
                </a:lnTo>
                <a:lnTo>
                  <a:pt x="7397905" y="13602"/>
                </a:lnTo>
                <a:lnTo>
                  <a:pt x="7397905" y="723071"/>
                </a:lnTo>
                <a:lnTo>
                  <a:pt x="1845790" y="723071"/>
                </a:lnTo>
                <a:lnTo>
                  <a:pt x="1851301" y="740684"/>
                </a:lnTo>
                <a:cubicBezTo>
                  <a:pt x="1863758" y="801070"/>
                  <a:pt x="1870300" y="863594"/>
                  <a:pt x="1870300" y="927634"/>
                </a:cubicBezTo>
                <a:cubicBezTo>
                  <a:pt x="1870300" y="1439952"/>
                  <a:pt x="1451619" y="1855268"/>
                  <a:pt x="935150" y="1855268"/>
                </a:cubicBezTo>
                <a:cubicBezTo>
                  <a:pt x="418681" y="1855268"/>
                  <a:pt x="0" y="1439952"/>
                  <a:pt x="0" y="927634"/>
                </a:cubicBezTo>
                <a:cubicBezTo>
                  <a:pt x="0" y="415316"/>
                  <a:pt x="418681" y="0"/>
                  <a:pt x="935150" y="0"/>
                </a:cubicBezTo>
                <a:close/>
              </a:path>
            </a:pathLst>
          </a:custGeom>
          <a:solidFill>
            <a:srgbClr val="4297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32" name="Figura a mano libera: forma 1031">
            <a:extLst>
              <a:ext uri="{FF2B5EF4-FFF2-40B4-BE49-F238E27FC236}">
                <a16:creationId xmlns:a16="http://schemas.microsoft.com/office/drawing/2014/main" id="{E8A8B968-27F1-0F54-0537-5E3B509D3C76}"/>
              </a:ext>
            </a:extLst>
          </p:cNvPr>
          <p:cNvSpPr/>
          <p:nvPr/>
        </p:nvSpPr>
        <p:spPr>
          <a:xfrm flipH="1">
            <a:off x="1370349" y="4702521"/>
            <a:ext cx="7397905" cy="1855268"/>
          </a:xfrm>
          <a:custGeom>
            <a:avLst/>
            <a:gdLst>
              <a:gd name="connsiteX0" fmla="*/ 935150 w 7397905"/>
              <a:gd name="connsiteY0" fmla="*/ 0 h 1855268"/>
              <a:gd name="connsiteX1" fmla="*/ 1030764 w 7397905"/>
              <a:gd name="connsiteY1" fmla="*/ 4789 h 1855268"/>
              <a:gd name="connsiteX2" fmla="*/ 1088975 w 7397905"/>
              <a:gd name="connsiteY2" fmla="*/ 13602 h 1855268"/>
              <a:gd name="connsiteX3" fmla="*/ 7397905 w 7397905"/>
              <a:gd name="connsiteY3" fmla="*/ 13602 h 1855268"/>
              <a:gd name="connsiteX4" fmla="*/ 7397905 w 7397905"/>
              <a:gd name="connsiteY4" fmla="*/ 723071 h 1855268"/>
              <a:gd name="connsiteX5" fmla="*/ 1845790 w 7397905"/>
              <a:gd name="connsiteY5" fmla="*/ 723071 h 1855268"/>
              <a:gd name="connsiteX6" fmla="*/ 1851301 w 7397905"/>
              <a:gd name="connsiteY6" fmla="*/ 740684 h 1855268"/>
              <a:gd name="connsiteX7" fmla="*/ 1870300 w 7397905"/>
              <a:gd name="connsiteY7" fmla="*/ 927634 h 1855268"/>
              <a:gd name="connsiteX8" fmla="*/ 935150 w 7397905"/>
              <a:gd name="connsiteY8" fmla="*/ 1855268 h 1855268"/>
              <a:gd name="connsiteX9" fmla="*/ 0 w 7397905"/>
              <a:gd name="connsiteY9" fmla="*/ 927634 h 1855268"/>
              <a:gd name="connsiteX10" fmla="*/ 935150 w 7397905"/>
              <a:gd name="connsiteY10" fmla="*/ 0 h 185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7905" h="1855268">
                <a:moveTo>
                  <a:pt x="935150" y="0"/>
                </a:moveTo>
                <a:cubicBezTo>
                  <a:pt x="967430" y="0"/>
                  <a:pt x="999327" y="1622"/>
                  <a:pt x="1030764" y="4789"/>
                </a:cubicBezTo>
                <a:lnTo>
                  <a:pt x="1088975" y="13602"/>
                </a:lnTo>
                <a:lnTo>
                  <a:pt x="7397905" y="13602"/>
                </a:lnTo>
                <a:lnTo>
                  <a:pt x="7397905" y="723071"/>
                </a:lnTo>
                <a:lnTo>
                  <a:pt x="1845790" y="723071"/>
                </a:lnTo>
                <a:lnTo>
                  <a:pt x="1851301" y="740684"/>
                </a:lnTo>
                <a:cubicBezTo>
                  <a:pt x="1863758" y="801070"/>
                  <a:pt x="1870300" y="863594"/>
                  <a:pt x="1870300" y="927634"/>
                </a:cubicBezTo>
                <a:cubicBezTo>
                  <a:pt x="1870300" y="1439952"/>
                  <a:pt x="1451619" y="1855268"/>
                  <a:pt x="935150" y="1855268"/>
                </a:cubicBezTo>
                <a:cubicBezTo>
                  <a:pt x="418681" y="1855268"/>
                  <a:pt x="0" y="1439952"/>
                  <a:pt x="0" y="927634"/>
                </a:cubicBezTo>
                <a:cubicBezTo>
                  <a:pt x="0" y="415316"/>
                  <a:pt x="418681" y="0"/>
                  <a:pt x="935150" y="0"/>
                </a:cubicBezTo>
                <a:close/>
              </a:path>
            </a:pathLst>
          </a:custGeom>
          <a:solidFill>
            <a:srgbClr val="4297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12147E4-B165-3438-6581-AA7AD25FC84E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05C02821-6D1D-F76A-020B-4A169C21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9F6C2A3-B335-B5F3-423C-548CAD9C4F81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E4AF0A1-A41A-C2A6-A527-D6EC221F78B6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lifetimes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in </a:t>
            </a:r>
            <a:r>
              <a:rPr lang="it-IT" sz="1600" cap="small" spc="300" baseline="300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37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s–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Young </a:t>
            </a:r>
            <a:r>
              <a:rPr lang="it-IT" sz="12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gammas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–asiago 2024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1030" name="Figura a mano libera: forma 1029">
            <a:extLst>
              <a:ext uri="{FF2B5EF4-FFF2-40B4-BE49-F238E27FC236}">
                <a16:creationId xmlns:a16="http://schemas.microsoft.com/office/drawing/2014/main" id="{B392A899-327B-DE96-B179-02F530F4E0E2}"/>
              </a:ext>
            </a:extLst>
          </p:cNvPr>
          <p:cNvSpPr/>
          <p:nvPr/>
        </p:nvSpPr>
        <p:spPr>
          <a:xfrm flipH="1">
            <a:off x="1499648" y="921277"/>
            <a:ext cx="7397905" cy="1855268"/>
          </a:xfrm>
          <a:custGeom>
            <a:avLst/>
            <a:gdLst>
              <a:gd name="connsiteX0" fmla="*/ 935150 w 7397905"/>
              <a:gd name="connsiteY0" fmla="*/ 0 h 1855268"/>
              <a:gd name="connsiteX1" fmla="*/ 1030764 w 7397905"/>
              <a:gd name="connsiteY1" fmla="*/ 4789 h 1855268"/>
              <a:gd name="connsiteX2" fmla="*/ 1088975 w 7397905"/>
              <a:gd name="connsiteY2" fmla="*/ 13602 h 1855268"/>
              <a:gd name="connsiteX3" fmla="*/ 7397905 w 7397905"/>
              <a:gd name="connsiteY3" fmla="*/ 13602 h 1855268"/>
              <a:gd name="connsiteX4" fmla="*/ 7397905 w 7397905"/>
              <a:gd name="connsiteY4" fmla="*/ 723071 h 1855268"/>
              <a:gd name="connsiteX5" fmla="*/ 1845790 w 7397905"/>
              <a:gd name="connsiteY5" fmla="*/ 723071 h 1855268"/>
              <a:gd name="connsiteX6" fmla="*/ 1851301 w 7397905"/>
              <a:gd name="connsiteY6" fmla="*/ 740684 h 1855268"/>
              <a:gd name="connsiteX7" fmla="*/ 1870300 w 7397905"/>
              <a:gd name="connsiteY7" fmla="*/ 927634 h 1855268"/>
              <a:gd name="connsiteX8" fmla="*/ 935150 w 7397905"/>
              <a:gd name="connsiteY8" fmla="*/ 1855268 h 1855268"/>
              <a:gd name="connsiteX9" fmla="*/ 0 w 7397905"/>
              <a:gd name="connsiteY9" fmla="*/ 927634 h 1855268"/>
              <a:gd name="connsiteX10" fmla="*/ 935150 w 7397905"/>
              <a:gd name="connsiteY10" fmla="*/ 0 h 185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7905" h="1855268">
                <a:moveTo>
                  <a:pt x="935150" y="0"/>
                </a:moveTo>
                <a:cubicBezTo>
                  <a:pt x="967430" y="0"/>
                  <a:pt x="999327" y="1622"/>
                  <a:pt x="1030764" y="4789"/>
                </a:cubicBezTo>
                <a:lnTo>
                  <a:pt x="1088975" y="13602"/>
                </a:lnTo>
                <a:lnTo>
                  <a:pt x="7397905" y="13602"/>
                </a:lnTo>
                <a:lnTo>
                  <a:pt x="7397905" y="723071"/>
                </a:lnTo>
                <a:lnTo>
                  <a:pt x="1845790" y="723071"/>
                </a:lnTo>
                <a:lnTo>
                  <a:pt x="1851301" y="740684"/>
                </a:lnTo>
                <a:cubicBezTo>
                  <a:pt x="1863758" y="801070"/>
                  <a:pt x="1870300" y="863594"/>
                  <a:pt x="1870300" y="927634"/>
                </a:cubicBezTo>
                <a:cubicBezTo>
                  <a:pt x="1870300" y="1439952"/>
                  <a:pt x="1451619" y="1855268"/>
                  <a:pt x="935150" y="1855268"/>
                </a:cubicBezTo>
                <a:cubicBezTo>
                  <a:pt x="418681" y="1855268"/>
                  <a:pt x="0" y="1439952"/>
                  <a:pt x="0" y="927634"/>
                </a:cubicBezTo>
                <a:cubicBezTo>
                  <a:pt x="0" y="415316"/>
                  <a:pt x="418681" y="0"/>
                  <a:pt x="935150" y="0"/>
                </a:cubicBezTo>
                <a:close/>
              </a:path>
            </a:pathLst>
          </a:custGeom>
          <a:solidFill>
            <a:srgbClr val="4297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F8708A-0E11-893D-05D2-261FF4FF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The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experiment</a:t>
            </a:r>
            <a:endParaRPr lang="it-IT" dirty="0">
              <a:solidFill>
                <a:srgbClr val="162D4D"/>
              </a:solidFill>
              <a:latin typeface="Tenorite" panose="00000500000000000000" pitchFamily="2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E5156FE-6D73-8911-243B-4BFFF1B00C85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1CC1B13-F5BE-563B-90B4-42DF9011950D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752318E4-CFE1-865C-5AD2-5C369EE8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F244E0C-0708-0D70-A670-1CF91186C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7654" r="5769" b="23372"/>
          <a:stretch>
            <a:fillRect/>
          </a:stretch>
        </p:blipFill>
        <p:spPr>
          <a:xfrm>
            <a:off x="7089437" y="964802"/>
            <a:ext cx="1776062" cy="1776062"/>
          </a:xfrm>
          <a:custGeom>
            <a:avLst/>
            <a:gdLst>
              <a:gd name="connsiteX0" fmla="*/ 2022241 w 4044482"/>
              <a:gd name="connsiteY0" fmla="*/ 0 h 4044482"/>
              <a:gd name="connsiteX1" fmla="*/ 4044482 w 4044482"/>
              <a:gd name="connsiteY1" fmla="*/ 2022241 h 4044482"/>
              <a:gd name="connsiteX2" fmla="*/ 2022241 w 4044482"/>
              <a:gd name="connsiteY2" fmla="*/ 4044482 h 4044482"/>
              <a:gd name="connsiteX3" fmla="*/ 0 w 4044482"/>
              <a:gd name="connsiteY3" fmla="*/ 2022241 h 4044482"/>
              <a:gd name="connsiteX4" fmla="*/ 2022241 w 4044482"/>
              <a:gd name="connsiteY4" fmla="*/ 0 h 404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482" h="4044482">
                <a:moveTo>
                  <a:pt x="2022241" y="0"/>
                </a:moveTo>
                <a:cubicBezTo>
                  <a:pt x="3139094" y="0"/>
                  <a:pt x="4044482" y="905388"/>
                  <a:pt x="4044482" y="2022241"/>
                </a:cubicBezTo>
                <a:cubicBezTo>
                  <a:pt x="4044482" y="3139094"/>
                  <a:pt x="3139094" y="4044482"/>
                  <a:pt x="2022241" y="4044482"/>
                </a:cubicBezTo>
                <a:cubicBezTo>
                  <a:pt x="905388" y="4044482"/>
                  <a:pt x="0" y="3139094"/>
                  <a:pt x="0" y="2022241"/>
                </a:cubicBezTo>
                <a:cubicBezTo>
                  <a:pt x="0" y="905388"/>
                  <a:pt x="905388" y="0"/>
                  <a:pt x="2022241" y="0"/>
                </a:cubicBezTo>
                <a:close/>
              </a:path>
            </a:pathLst>
          </a:cu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C4ACC967-1207-A3FC-DBF9-491AF75E9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t="21734" r="27621" b="10068"/>
          <a:stretch>
            <a:fillRect/>
          </a:stretch>
        </p:blipFill>
        <p:spPr>
          <a:xfrm>
            <a:off x="6965578" y="4746718"/>
            <a:ext cx="1739385" cy="1766874"/>
          </a:xfrm>
          <a:custGeom>
            <a:avLst/>
            <a:gdLst>
              <a:gd name="connsiteX0" fmla="*/ 2046343 w 4092686"/>
              <a:gd name="connsiteY0" fmla="*/ 0 h 4157410"/>
              <a:gd name="connsiteX1" fmla="*/ 4092686 w 4092686"/>
              <a:gd name="connsiteY1" fmla="*/ 2078705 h 4157410"/>
              <a:gd name="connsiteX2" fmla="*/ 2046343 w 4092686"/>
              <a:gd name="connsiteY2" fmla="*/ 4157410 h 4157410"/>
              <a:gd name="connsiteX3" fmla="*/ 0 w 4092686"/>
              <a:gd name="connsiteY3" fmla="*/ 2078705 h 4157410"/>
              <a:gd name="connsiteX4" fmla="*/ 2046343 w 4092686"/>
              <a:gd name="connsiteY4" fmla="*/ 0 h 415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2686" h="4157410">
                <a:moveTo>
                  <a:pt x="2046343" y="0"/>
                </a:moveTo>
                <a:cubicBezTo>
                  <a:pt x="3176507" y="0"/>
                  <a:pt x="4092686" y="930668"/>
                  <a:pt x="4092686" y="2078705"/>
                </a:cubicBezTo>
                <a:cubicBezTo>
                  <a:pt x="4092686" y="3226742"/>
                  <a:pt x="3176507" y="4157410"/>
                  <a:pt x="2046343" y="4157410"/>
                </a:cubicBezTo>
                <a:cubicBezTo>
                  <a:pt x="916179" y="4157410"/>
                  <a:pt x="0" y="3226742"/>
                  <a:pt x="0" y="2078705"/>
                </a:cubicBezTo>
                <a:cubicBezTo>
                  <a:pt x="0" y="930668"/>
                  <a:pt x="916179" y="0"/>
                  <a:pt x="2046343" y="0"/>
                </a:cubicBezTo>
                <a:close/>
              </a:path>
            </a:pathLst>
          </a:custGeom>
        </p:spPr>
      </p:pic>
      <p:sp>
        <p:nvSpPr>
          <p:cNvPr id="28" name="Ovale 27">
            <a:extLst>
              <a:ext uri="{FF2B5EF4-FFF2-40B4-BE49-F238E27FC236}">
                <a16:creationId xmlns:a16="http://schemas.microsoft.com/office/drawing/2014/main" id="{6E702E86-C54E-0C85-D403-F046104EAFD1}"/>
              </a:ext>
            </a:extLst>
          </p:cNvPr>
          <p:cNvSpPr>
            <a:spLocks noChangeAspect="1"/>
          </p:cNvSpPr>
          <p:nvPr/>
        </p:nvSpPr>
        <p:spPr>
          <a:xfrm>
            <a:off x="285308" y="2851657"/>
            <a:ext cx="1749129" cy="1732288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024" name="Titolo 1">
            <a:extLst>
              <a:ext uri="{FF2B5EF4-FFF2-40B4-BE49-F238E27FC236}">
                <a16:creationId xmlns:a16="http://schemas.microsoft.com/office/drawing/2014/main" id="{5B1E0BEA-DE14-411B-696B-37B1A2D4B08A}"/>
              </a:ext>
            </a:extLst>
          </p:cNvPr>
          <p:cNvSpPr txBox="1">
            <a:spLocks/>
          </p:cNvSpPr>
          <p:nvPr/>
        </p:nvSpPr>
        <p:spPr>
          <a:xfrm>
            <a:off x="3357548" y="889709"/>
            <a:ext cx="1989190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AGATA</a:t>
            </a:r>
          </a:p>
        </p:txBody>
      </p:sp>
      <p:sp>
        <p:nvSpPr>
          <p:cNvPr id="1025" name="Titolo 1">
            <a:extLst>
              <a:ext uri="{FF2B5EF4-FFF2-40B4-BE49-F238E27FC236}">
                <a16:creationId xmlns:a16="http://schemas.microsoft.com/office/drawing/2014/main" id="{8B5988A8-898E-2441-DC21-3CE3154D401B}"/>
              </a:ext>
            </a:extLst>
          </p:cNvPr>
          <p:cNvSpPr txBox="1">
            <a:spLocks/>
          </p:cNvSpPr>
          <p:nvPr/>
        </p:nvSpPr>
        <p:spPr>
          <a:xfrm>
            <a:off x="3357548" y="2776545"/>
            <a:ext cx="1989190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SPIDER</a:t>
            </a:r>
          </a:p>
        </p:txBody>
      </p:sp>
      <p:sp>
        <p:nvSpPr>
          <p:cNvPr id="1027" name="Titolo 1">
            <a:extLst>
              <a:ext uri="{FF2B5EF4-FFF2-40B4-BE49-F238E27FC236}">
                <a16:creationId xmlns:a16="http://schemas.microsoft.com/office/drawing/2014/main" id="{C27DC84A-D8DF-E33C-3B98-906E7D9C24CB}"/>
              </a:ext>
            </a:extLst>
          </p:cNvPr>
          <p:cNvSpPr txBox="1">
            <a:spLocks/>
          </p:cNvSpPr>
          <p:nvPr/>
        </p:nvSpPr>
        <p:spPr>
          <a:xfrm>
            <a:off x="3070677" y="4698045"/>
            <a:ext cx="2562932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PLUNGER</a:t>
            </a:r>
          </a:p>
        </p:txBody>
      </p:sp>
      <p:sp>
        <p:nvSpPr>
          <p:cNvPr id="1033" name="CasellaDiTesto 1032">
            <a:extLst>
              <a:ext uri="{FF2B5EF4-FFF2-40B4-BE49-F238E27FC236}">
                <a16:creationId xmlns:a16="http://schemas.microsoft.com/office/drawing/2014/main" id="{DC836F00-ABAB-339F-9596-99DC854A0CAB}"/>
              </a:ext>
            </a:extLst>
          </p:cNvPr>
          <p:cNvSpPr txBox="1"/>
          <p:nvPr/>
        </p:nvSpPr>
        <p:spPr>
          <a:xfrm>
            <a:off x="1614850" y="1639260"/>
            <a:ext cx="5474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Tenorite" panose="00000500000000000000" pitchFamily="2" charset="0"/>
              </a:rPr>
              <a:t>State-of-the-art </a:t>
            </a:r>
            <a:r>
              <a:rPr lang="it-IT" sz="1500" dirty="0">
                <a:latin typeface="Symbol" panose="05050102010706020507" pitchFamily="18" charset="2"/>
              </a:rPr>
              <a:t>g</a:t>
            </a:r>
            <a:r>
              <a:rPr lang="it-IT" sz="1500" dirty="0">
                <a:latin typeface="Tenorite" panose="00000500000000000000" pitchFamily="2" charset="0"/>
              </a:rPr>
              <a:t>-ray array. 33 </a:t>
            </a:r>
            <a:r>
              <a:rPr lang="it-IT" sz="1500" dirty="0" err="1">
                <a:latin typeface="Tenorite" panose="00000500000000000000" pitchFamily="2" charset="0"/>
              </a:rPr>
              <a:t>HPGe</a:t>
            </a:r>
            <a:r>
              <a:rPr lang="it-IT" sz="1500" dirty="0">
                <a:latin typeface="Tenorite" panose="00000500000000000000" pitchFamily="2" charset="0"/>
              </a:rPr>
              <a:t> </a:t>
            </a:r>
            <a:r>
              <a:rPr lang="it-IT" sz="1500" dirty="0" err="1">
                <a:latin typeface="Tenorite" panose="00000500000000000000" pitchFamily="2" charset="0"/>
              </a:rPr>
              <a:t>crystals</a:t>
            </a:r>
            <a:r>
              <a:rPr lang="it-IT" sz="1500" dirty="0">
                <a:latin typeface="Tenorite" panose="00000500000000000000" pitchFamily="2" charset="0"/>
              </a:rPr>
              <a:t>, with PSA and tracking </a:t>
            </a:r>
            <a:r>
              <a:rPr lang="it-IT" sz="1500" dirty="0" err="1">
                <a:latin typeface="Tenorite" panose="00000500000000000000" pitchFamily="2" charset="0"/>
              </a:rPr>
              <a:t>algorithm</a:t>
            </a:r>
            <a:r>
              <a:rPr lang="it-IT" sz="1500" dirty="0">
                <a:latin typeface="Tenorite" panose="00000500000000000000" pitchFamily="2" charset="0"/>
              </a:rPr>
              <a:t> to </a:t>
            </a:r>
            <a:r>
              <a:rPr lang="it-IT" sz="1500" dirty="0" err="1">
                <a:latin typeface="Tenorite" panose="00000500000000000000" pitchFamily="2" charset="0"/>
              </a:rPr>
              <a:t>increase</a:t>
            </a:r>
            <a:r>
              <a:rPr lang="it-IT" sz="1500" dirty="0">
                <a:latin typeface="Tenorite" panose="00000500000000000000" pitchFamily="2" charset="0"/>
              </a:rPr>
              <a:t> </a:t>
            </a:r>
            <a:r>
              <a:rPr lang="it-IT" sz="1500" dirty="0" err="1">
                <a:latin typeface="Tenorite" panose="00000500000000000000" pitchFamily="2" charset="0"/>
              </a:rPr>
              <a:t>efficiency</a:t>
            </a:r>
            <a:r>
              <a:rPr lang="it-IT" sz="1500" dirty="0">
                <a:latin typeface="Tenorite" panose="00000500000000000000" pitchFamily="2" charset="0"/>
              </a:rPr>
              <a:t>. </a:t>
            </a:r>
          </a:p>
          <a:p>
            <a:r>
              <a:rPr lang="it-IT" sz="1500" dirty="0">
                <a:latin typeface="Tenorite" panose="00000500000000000000" pitchFamily="2" charset="0"/>
              </a:rPr>
              <a:t>FWHM = 2.5 </a:t>
            </a:r>
            <a:r>
              <a:rPr lang="it-IT" sz="1500" dirty="0" err="1">
                <a:latin typeface="Tenorite" panose="00000500000000000000" pitchFamily="2" charset="0"/>
              </a:rPr>
              <a:t>keV</a:t>
            </a:r>
            <a:r>
              <a:rPr lang="it-IT" sz="1500" dirty="0">
                <a:latin typeface="Tenorite" panose="00000500000000000000" pitchFamily="2" charset="0"/>
              </a:rPr>
              <a:t> @ 1332.5 </a:t>
            </a:r>
            <a:r>
              <a:rPr lang="it-IT" sz="1500" dirty="0" err="1">
                <a:latin typeface="Tenorite" panose="00000500000000000000" pitchFamily="2" charset="0"/>
              </a:rPr>
              <a:t>kev</a:t>
            </a:r>
            <a:endParaRPr lang="it-IT" sz="1500" dirty="0">
              <a:latin typeface="Tenorite" panose="00000500000000000000" pitchFamily="2" charset="0"/>
            </a:endParaRPr>
          </a:p>
          <a:p>
            <a:r>
              <a:rPr lang="it-IT" sz="1500" dirty="0">
                <a:latin typeface="Symbol" panose="05050102010706020507" pitchFamily="18" charset="2"/>
              </a:rPr>
              <a:t>e</a:t>
            </a:r>
            <a:r>
              <a:rPr lang="it-IT" sz="1500" dirty="0">
                <a:latin typeface="Tenorite" panose="00000500000000000000" pitchFamily="2" charset="0"/>
              </a:rPr>
              <a:t> = 3% @ 2 MeV (with tracking)</a:t>
            </a:r>
          </a:p>
        </p:txBody>
      </p:sp>
      <p:sp>
        <p:nvSpPr>
          <p:cNvPr id="1034" name="CasellaDiTesto 1033">
            <a:extLst>
              <a:ext uri="{FF2B5EF4-FFF2-40B4-BE49-F238E27FC236}">
                <a16:creationId xmlns:a16="http://schemas.microsoft.com/office/drawing/2014/main" id="{DBA619FE-FD0E-536E-100B-3E13CA69EEDF}"/>
              </a:ext>
            </a:extLst>
          </p:cNvPr>
          <p:cNvSpPr txBox="1"/>
          <p:nvPr/>
        </p:nvSpPr>
        <p:spPr>
          <a:xfrm>
            <a:off x="2291419" y="3552967"/>
            <a:ext cx="5857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Tenorite" panose="00000500000000000000" pitchFamily="2" charset="0"/>
              </a:rPr>
              <a:t>LNL </a:t>
            </a:r>
            <a:r>
              <a:rPr lang="it-IT" sz="1500" dirty="0" err="1">
                <a:latin typeface="Tenorite" panose="00000500000000000000" pitchFamily="2" charset="0"/>
              </a:rPr>
              <a:t>resident</a:t>
            </a:r>
            <a:r>
              <a:rPr lang="it-IT" sz="1500" dirty="0">
                <a:latin typeface="Tenorite" panose="00000500000000000000" pitchFamily="2" charset="0"/>
              </a:rPr>
              <a:t> 7x8 </a:t>
            </a:r>
            <a:r>
              <a:rPr lang="it-IT" sz="1500" dirty="0" err="1">
                <a:latin typeface="Tenorite" panose="00000500000000000000" pitchFamily="2" charset="0"/>
              </a:rPr>
              <a:t>segmented</a:t>
            </a:r>
            <a:r>
              <a:rPr lang="it-IT" sz="1500" dirty="0">
                <a:latin typeface="Tenorite" panose="00000500000000000000" pitchFamily="2" charset="0"/>
              </a:rPr>
              <a:t> Si </a:t>
            </a:r>
            <a:r>
              <a:rPr lang="it-IT" sz="1500" dirty="0" err="1">
                <a:latin typeface="Tenorite" panose="00000500000000000000" pitchFamily="2" charset="0"/>
              </a:rPr>
              <a:t>charged</a:t>
            </a:r>
            <a:r>
              <a:rPr lang="it-IT" sz="1500" dirty="0">
                <a:latin typeface="Tenorite" panose="00000500000000000000" pitchFamily="2" charset="0"/>
              </a:rPr>
              <a:t> </a:t>
            </a:r>
            <a:r>
              <a:rPr lang="it-IT" sz="1500" dirty="0" err="1">
                <a:latin typeface="Tenorite" panose="00000500000000000000" pitchFamily="2" charset="0"/>
              </a:rPr>
              <a:t>particle</a:t>
            </a:r>
            <a:r>
              <a:rPr lang="it-IT" sz="1500" dirty="0">
                <a:latin typeface="Tenorite" panose="00000500000000000000" pitchFamily="2" charset="0"/>
              </a:rPr>
              <a:t> array, </a:t>
            </a:r>
            <a:r>
              <a:rPr lang="it-IT" sz="1500" dirty="0" err="1">
                <a:latin typeface="Tenorite" panose="00000500000000000000" pitchFamily="2" charset="0"/>
              </a:rPr>
              <a:t>covering</a:t>
            </a:r>
            <a:r>
              <a:rPr lang="it-IT" sz="1500" dirty="0">
                <a:latin typeface="Tenorite" panose="00000500000000000000" pitchFamily="2" charset="0"/>
              </a:rPr>
              <a:t> </a:t>
            </a:r>
            <a:r>
              <a:rPr lang="it-IT" sz="1500" dirty="0" err="1">
                <a:latin typeface="Tenorite" panose="00000500000000000000" pitchFamily="2" charset="0"/>
              </a:rPr>
              <a:t>backwards</a:t>
            </a:r>
            <a:r>
              <a:rPr lang="it-IT" sz="1500" dirty="0">
                <a:latin typeface="Tenorite" panose="00000500000000000000" pitchFamily="2" charset="0"/>
              </a:rPr>
              <a:t> </a:t>
            </a:r>
            <a:r>
              <a:rPr lang="it-IT" sz="1500" dirty="0" err="1">
                <a:latin typeface="Tenorite" panose="00000500000000000000" pitchFamily="2" charset="0"/>
              </a:rPr>
              <a:t>angles</a:t>
            </a:r>
            <a:r>
              <a:rPr lang="it-IT" sz="1500" dirty="0">
                <a:latin typeface="Tenorite" panose="00000500000000000000" pitchFamily="2" charset="0"/>
              </a:rPr>
              <a:t> from 124° to 161°.</a:t>
            </a:r>
          </a:p>
          <a:p>
            <a:r>
              <a:rPr lang="it-IT" sz="1500" dirty="0">
                <a:latin typeface="Tenorite" panose="00000500000000000000" pitchFamily="2" charset="0"/>
              </a:rPr>
              <a:t>FWHM = 30 </a:t>
            </a:r>
            <a:r>
              <a:rPr lang="it-IT" sz="1500" dirty="0" err="1">
                <a:latin typeface="Tenorite" panose="00000500000000000000" pitchFamily="2" charset="0"/>
              </a:rPr>
              <a:t>keV</a:t>
            </a:r>
            <a:r>
              <a:rPr lang="it-IT" sz="1500" dirty="0">
                <a:latin typeface="Tenorite" panose="00000500000000000000" pitchFamily="2" charset="0"/>
              </a:rPr>
              <a:t> for </a:t>
            </a:r>
            <a:r>
              <a:rPr lang="it-IT" sz="1500" dirty="0">
                <a:latin typeface="Symbol" panose="05050102010706020507" pitchFamily="18" charset="2"/>
              </a:rPr>
              <a:t>a</a:t>
            </a:r>
            <a:r>
              <a:rPr lang="it-IT" sz="1500" dirty="0">
                <a:latin typeface="Tenorite" panose="00000500000000000000" pitchFamily="2" charset="0"/>
              </a:rPr>
              <a:t> @ 5 MeV (</a:t>
            </a:r>
            <a:r>
              <a:rPr lang="it-IT" sz="1500" dirty="0" err="1">
                <a:latin typeface="Tenorite" panose="00000500000000000000" pitchFamily="2" charset="0"/>
              </a:rPr>
              <a:t>Am</a:t>
            </a:r>
            <a:r>
              <a:rPr lang="it-IT" sz="1500" dirty="0">
                <a:latin typeface="Tenorite" panose="00000500000000000000" pitchFamily="2" charset="0"/>
              </a:rPr>
              <a:t>-Cm-Pu), 300 </a:t>
            </a:r>
            <a:r>
              <a:rPr lang="it-IT" sz="1500" dirty="0" err="1">
                <a:latin typeface="Tenorite" panose="00000500000000000000" pitchFamily="2" charset="0"/>
              </a:rPr>
              <a:t>keV</a:t>
            </a:r>
            <a:r>
              <a:rPr lang="it-IT" sz="1500" dirty="0">
                <a:latin typeface="Tenorite" panose="00000500000000000000" pitchFamily="2" charset="0"/>
              </a:rPr>
              <a:t> for p @ 2 MeV</a:t>
            </a:r>
          </a:p>
          <a:p>
            <a:r>
              <a:rPr lang="it-IT" sz="1500" dirty="0">
                <a:latin typeface="Symbol" panose="05050102010706020507" pitchFamily="18" charset="2"/>
              </a:rPr>
              <a:t>DW</a:t>
            </a:r>
            <a:r>
              <a:rPr lang="it-IT" sz="1500" dirty="0">
                <a:latin typeface="Tenorite" panose="00000500000000000000" pitchFamily="2" charset="0"/>
              </a:rPr>
              <a:t> = 17%</a:t>
            </a:r>
          </a:p>
        </p:txBody>
      </p:sp>
      <p:sp>
        <p:nvSpPr>
          <p:cNvPr id="1035" name="CasellaDiTesto 1034">
            <a:extLst>
              <a:ext uri="{FF2B5EF4-FFF2-40B4-BE49-F238E27FC236}">
                <a16:creationId xmlns:a16="http://schemas.microsoft.com/office/drawing/2014/main" id="{1B6BEC3D-FF59-27D0-84F9-A7C8B7D029A6}"/>
              </a:ext>
            </a:extLst>
          </p:cNvPr>
          <p:cNvSpPr txBox="1"/>
          <p:nvPr/>
        </p:nvSpPr>
        <p:spPr>
          <a:xfrm>
            <a:off x="1390261" y="5453539"/>
            <a:ext cx="54745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Tenorite" panose="00000500000000000000" pitchFamily="2" charset="0"/>
              </a:rPr>
              <a:t>Device </a:t>
            </a:r>
            <a:r>
              <a:rPr lang="it-IT" sz="1500" dirty="0" err="1">
                <a:latin typeface="Tenorite" panose="00000500000000000000" pitchFamily="2" charset="0"/>
              </a:rPr>
              <a:t>built</a:t>
            </a:r>
            <a:r>
              <a:rPr lang="it-IT" sz="1500" dirty="0">
                <a:latin typeface="Tenorite" panose="00000500000000000000" pitchFamily="2" charset="0"/>
              </a:rPr>
              <a:t> from a </a:t>
            </a:r>
            <a:r>
              <a:rPr lang="it-IT" sz="1500" dirty="0" err="1">
                <a:latin typeface="Tenorite" panose="00000500000000000000" pitchFamily="2" charset="0"/>
              </a:rPr>
              <a:t>collaboration</a:t>
            </a:r>
            <a:r>
              <a:rPr lang="it-IT" sz="1500" dirty="0">
                <a:latin typeface="Tenorite" panose="00000500000000000000" pitchFamily="2" charset="0"/>
              </a:rPr>
              <a:t> </a:t>
            </a:r>
            <a:r>
              <a:rPr lang="it-IT" sz="1500" dirty="0" err="1">
                <a:latin typeface="Tenorite" panose="00000500000000000000" pitchFamily="2" charset="0"/>
              </a:rPr>
              <a:t>between</a:t>
            </a:r>
            <a:r>
              <a:rPr lang="it-IT" sz="1500" dirty="0">
                <a:latin typeface="Tenorite" panose="00000500000000000000" pitchFamily="2" charset="0"/>
              </a:rPr>
              <a:t> LNL and Cologne to </a:t>
            </a:r>
            <a:r>
              <a:rPr lang="it-IT" sz="1500" dirty="0" err="1">
                <a:latin typeface="Tenorite" panose="00000500000000000000" pitchFamily="2" charset="0"/>
              </a:rPr>
              <a:t>measure</a:t>
            </a:r>
            <a:r>
              <a:rPr lang="it-IT" sz="1500" dirty="0">
                <a:latin typeface="Tenorite" panose="00000500000000000000" pitchFamily="2" charset="0"/>
              </a:rPr>
              <a:t> </a:t>
            </a:r>
            <a:r>
              <a:rPr lang="it-IT" sz="1500" dirty="0" err="1">
                <a:latin typeface="Tenorite" panose="00000500000000000000" pitchFamily="2" charset="0"/>
              </a:rPr>
              <a:t>nuclear</a:t>
            </a:r>
            <a:r>
              <a:rPr lang="it-IT" sz="1500" dirty="0">
                <a:latin typeface="Tenorite" panose="00000500000000000000" pitchFamily="2" charset="0"/>
              </a:rPr>
              <a:t> </a:t>
            </a:r>
            <a:r>
              <a:rPr lang="it-IT" sz="1500" dirty="0" err="1">
                <a:latin typeface="Tenorite" panose="00000500000000000000" pitchFamily="2" charset="0"/>
              </a:rPr>
              <a:t>lifetimes</a:t>
            </a:r>
            <a:r>
              <a:rPr lang="it-IT" sz="1500" dirty="0">
                <a:latin typeface="Tenorite" panose="00000500000000000000" pitchFamily="2" charset="0"/>
              </a:rPr>
              <a:t> in the range of 10-500 </a:t>
            </a:r>
            <a:r>
              <a:rPr lang="it-IT" sz="1500" dirty="0" err="1">
                <a:latin typeface="Tenorite" panose="00000500000000000000" pitchFamily="2" charset="0"/>
              </a:rPr>
              <a:t>ps</a:t>
            </a:r>
            <a:r>
              <a:rPr lang="it-IT" sz="1500" dirty="0">
                <a:latin typeface="Tenorite" panose="00000500000000000000" pitchFamily="2" charset="0"/>
              </a:rPr>
              <a:t> via the </a:t>
            </a:r>
            <a:r>
              <a:rPr lang="it-IT" sz="1500" dirty="0" err="1">
                <a:latin typeface="Tenorite" panose="00000500000000000000" pitchFamily="2" charset="0"/>
              </a:rPr>
              <a:t>Differential</a:t>
            </a:r>
            <a:r>
              <a:rPr lang="it-IT" sz="1500" dirty="0">
                <a:latin typeface="Tenorite" panose="00000500000000000000" pitchFamily="2" charset="0"/>
              </a:rPr>
              <a:t> </a:t>
            </a:r>
            <a:r>
              <a:rPr lang="it-IT" sz="1500" dirty="0" err="1">
                <a:latin typeface="Tenorite" panose="00000500000000000000" pitchFamily="2" charset="0"/>
              </a:rPr>
              <a:t>Decay</a:t>
            </a:r>
            <a:r>
              <a:rPr lang="it-IT" sz="1500" dirty="0">
                <a:latin typeface="Tenorite" panose="00000500000000000000" pitchFamily="2" charset="0"/>
              </a:rPr>
              <a:t> Curve </a:t>
            </a:r>
            <a:r>
              <a:rPr lang="it-IT" sz="1500" dirty="0" err="1">
                <a:latin typeface="Tenorite" panose="00000500000000000000" pitchFamily="2" charset="0"/>
              </a:rPr>
              <a:t>method</a:t>
            </a:r>
            <a:r>
              <a:rPr lang="it-IT" sz="1500" dirty="0">
                <a:latin typeface="Tenorite" panose="00000500000000000000" pitchFamily="2" charset="0"/>
              </a:rPr>
              <a:t>.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D60A558-A09C-10E8-FF0B-71826F7522CA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26690FC-7226-F092-AA61-5D1F458A98AD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EB08DB-B5B1-E5A0-3AEF-73D4FE3430A2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128663-1606-E749-1899-1DB60550C123}"/>
              </a:ext>
            </a:extLst>
          </p:cNvPr>
          <p:cNvSpPr txBox="1"/>
          <p:nvPr/>
        </p:nvSpPr>
        <p:spPr>
          <a:xfrm>
            <a:off x="8487619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168911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56A62F3-0D3B-D689-418E-16019821D6D8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9D69FB1E-778A-36FB-AD0A-8F99BE08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8229342-A38F-7F31-F6E4-59940C0A13FC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7224BDA-54EE-990D-0A23-8AE93480E05E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lifetimes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in </a:t>
            </a:r>
            <a:r>
              <a:rPr lang="it-IT" sz="1600" cap="small" spc="300" baseline="300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37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s–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Young </a:t>
            </a:r>
            <a:r>
              <a:rPr lang="it-IT" sz="12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gammas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–asiago 2024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41A3607-DA03-DEA6-A053-E62AECC28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3" t="17921"/>
          <a:stretch/>
        </p:blipFill>
        <p:spPr>
          <a:xfrm>
            <a:off x="666163" y="2985261"/>
            <a:ext cx="8056462" cy="33764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FC4EA6B-3C77-1137-38D6-524DE52C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Possible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lifetimes</a:t>
            </a:r>
            <a:endParaRPr lang="it-IT" dirty="0">
              <a:solidFill>
                <a:srgbClr val="162D4D"/>
              </a:solidFill>
              <a:latin typeface="Tenorite" panose="00000500000000000000" pitchFamily="2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3EEC19D-1E52-882D-78FF-5F89FA517039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55F5F6-BACC-9294-7C42-153FB48D88A0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61E77E2A-112C-B4BD-5900-7ECB9092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9540A77E-5D5B-AB1B-D291-DB47CBC30855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7B7453C-9792-74D8-10E5-8036C02D8076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9D1BC06-5F48-958C-F716-6CA6FB7472B3}"/>
              </a:ext>
            </a:extLst>
          </p:cNvPr>
          <p:cNvSpPr txBox="1"/>
          <p:nvPr/>
        </p:nvSpPr>
        <p:spPr>
          <a:xfrm>
            <a:off x="8477803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0DBAD77-49E5-1EE1-1672-90080BC86CFE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384B52-8304-BF3F-0CDA-A3F39569AA89}"/>
              </a:ext>
            </a:extLst>
          </p:cNvPr>
          <p:cNvSpPr txBox="1"/>
          <p:nvPr/>
        </p:nvSpPr>
        <p:spPr>
          <a:xfrm>
            <a:off x="5069412" y="1055727"/>
            <a:ext cx="3621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Observed</a:t>
            </a:r>
            <a:r>
              <a:rPr lang="it-IT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/>
              <a:t>3 new </a:t>
            </a:r>
            <a:r>
              <a:rPr lang="it-IT" dirty="0" err="1"/>
              <a:t>states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10 new </a:t>
            </a:r>
            <a:r>
              <a:rPr lang="it-IT" dirty="0" err="1"/>
              <a:t>transitions</a:t>
            </a:r>
            <a:endParaRPr lang="it-IT" dirty="0"/>
          </a:p>
          <a:p>
            <a:r>
              <a:rPr lang="it-IT" dirty="0"/>
              <a:t>with </a:t>
            </a:r>
            <a:r>
              <a:rPr lang="it-IT" dirty="0" err="1"/>
              <a:t>respect</a:t>
            </a:r>
            <a:r>
              <a:rPr lang="it-IT" dirty="0"/>
              <a:t> to literature </a:t>
            </a:r>
            <a:r>
              <a:rPr lang="it-IT" dirty="0" err="1"/>
              <a:t>results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9/13 </a:t>
            </a:r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extract</a:t>
            </a:r>
            <a:r>
              <a:rPr lang="it-IT" dirty="0"/>
              <a:t> </a:t>
            </a:r>
            <a:r>
              <a:rPr lang="it-IT" dirty="0" err="1"/>
              <a:t>lifetime</a:t>
            </a:r>
            <a:r>
              <a:rPr lang="it-IT" dirty="0"/>
              <a:t>, plus 2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limits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22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56A62F3-0D3B-D689-418E-16019821D6D8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9D69FB1E-778A-36FB-AD0A-8F99BE08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8229342-A38F-7F31-F6E4-59940C0A13FC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7224BDA-54EE-990D-0A23-8AE93480E05E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lifetimes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in </a:t>
            </a:r>
            <a:r>
              <a:rPr lang="it-IT" sz="1600" cap="small" spc="300" baseline="300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37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s–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Young </a:t>
            </a:r>
            <a:r>
              <a:rPr lang="it-IT" sz="12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gammas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–asiago 2024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C4EA6B-3C77-1137-38D6-524DE52C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Possible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lifetimes</a:t>
            </a:r>
            <a:endParaRPr lang="it-IT" dirty="0">
              <a:solidFill>
                <a:srgbClr val="162D4D"/>
              </a:solidFill>
              <a:latin typeface="Tenorite" panose="00000500000000000000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FAC394-18E3-A1A3-3F68-ACBA1B97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3" t="17921"/>
          <a:stretch/>
        </p:blipFill>
        <p:spPr>
          <a:xfrm>
            <a:off x="666163" y="2985261"/>
            <a:ext cx="8056462" cy="3376467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3EEC19D-1E52-882D-78FF-5F89FA517039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55F5F6-BACC-9294-7C42-153FB48D88A0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61E77E2A-112C-B4BD-5900-7ECB9092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9540A77E-5D5B-AB1B-D291-DB47CBC30855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7B7453C-9792-74D8-10E5-8036C02D8076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9D1BC06-5F48-958C-F716-6CA6FB7472B3}"/>
              </a:ext>
            </a:extLst>
          </p:cNvPr>
          <p:cNvSpPr txBox="1"/>
          <p:nvPr/>
        </p:nvSpPr>
        <p:spPr>
          <a:xfrm>
            <a:off x="8477803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6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0DBAD77-49E5-1EE1-1672-90080BC86CFE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9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8D8FD6D-3DAE-5D8F-6D9C-B3D60124A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b="39159"/>
          <a:stretch/>
        </p:blipFill>
        <p:spPr bwMode="auto">
          <a:xfrm>
            <a:off x="0" y="886464"/>
            <a:ext cx="4942156" cy="229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D0C51E74-23DC-7FFF-6709-7AB242203D99}"/>
              </a:ext>
            </a:extLst>
          </p:cNvPr>
          <p:cNvSpPr/>
          <p:nvPr/>
        </p:nvSpPr>
        <p:spPr>
          <a:xfrm>
            <a:off x="2946400" y="1574800"/>
            <a:ext cx="1747994" cy="59979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75838FA-0C00-2483-5BBB-AF272671221C}"/>
              </a:ext>
            </a:extLst>
          </p:cNvPr>
          <p:cNvSpPr/>
          <p:nvPr/>
        </p:nvSpPr>
        <p:spPr>
          <a:xfrm>
            <a:off x="3271520" y="2082800"/>
            <a:ext cx="1747994" cy="59979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5741420-2A21-4D26-6C14-379417039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t="16464" r="49643" b="67471"/>
          <a:stretch/>
        </p:blipFill>
        <p:spPr bwMode="auto">
          <a:xfrm>
            <a:off x="1285097" y="1129889"/>
            <a:ext cx="1465673" cy="8227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B777C7B-E137-E5E9-7824-D74B8191B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5" t="52573" r="4030" b="28712"/>
          <a:stretch/>
        </p:blipFill>
        <p:spPr bwMode="auto">
          <a:xfrm>
            <a:off x="1129946" y="2041513"/>
            <a:ext cx="1620824" cy="65683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3AADAF21-4435-514A-F980-936353715211}"/>
              </a:ext>
            </a:extLst>
          </p:cNvPr>
          <p:cNvSpPr/>
          <p:nvPr/>
        </p:nvSpPr>
        <p:spPr>
          <a:xfrm rot="16200000">
            <a:off x="3320867" y="4847491"/>
            <a:ext cx="1747994" cy="59979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1B529E2-BBAA-B3BA-CC38-B15B32BA4348}"/>
              </a:ext>
            </a:extLst>
          </p:cNvPr>
          <p:cNvSpPr/>
          <p:nvPr/>
        </p:nvSpPr>
        <p:spPr>
          <a:xfrm rot="16200000">
            <a:off x="3750332" y="4416970"/>
            <a:ext cx="1747994" cy="59979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62E6F68-8B54-DA6B-C946-23859AC0D0D6}"/>
              </a:ext>
            </a:extLst>
          </p:cNvPr>
          <p:cNvSpPr/>
          <p:nvPr/>
        </p:nvSpPr>
        <p:spPr>
          <a:xfrm rot="4540849">
            <a:off x="1066362" y="3751555"/>
            <a:ext cx="1747994" cy="59979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7F51EB4E-6C0F-951B-742B-D2047E1F8689}"/>
              </a:ext>
            </a:extLst>
          </p:cNvPr>
          <p:cNvSpPr/>
          <p:nvPr/>
        </p:nvSpPr>
        <p:spPr>
          <a:xfrm rot="4540849">
            <a:off x="4117200" y="4078909"/>
            <a:ext cx="1747994" cy="59979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5458B13-8CE9-50EF-8BA3-8B6B1C8CDB4B}"/>
              </a:ext>
            </a:extLst>
          </p:cNvPr>
          <p:cNvSpPr txBox="1"/>
          <p:nvPr/>
        </p:nvSpPr>
        <p:spPr>
          <a:xfrm>
            <a:off x="5069412" y="1055727"/>
            <a:ext cx="3621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Observed</a:t>
            </a:r>
            <a:r>
              <a:rPr lang="it-IT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/>
              <a:t>3 new </a:t>
            </a:r>
            <a:r>
              <a:rPr lang="it-IT" dirty="0" err="1"/>
              <a:t>states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10 new </a:t>
            </a:r>
            <a:r>
              <a:rPr lang="it-IT" dirty="0" err="1"/>
              <a:t>transitions</a:t>
            </a:r>
            <a:endParaRPr lang="it-IT" dirty="0"/>
          </a:p>
          <a:p>
            <a:r>
              <a:rPr lang="it-IT" dirty="0"/>
              <a:t>with </a:t>
            </a:r>
            <a:r>
              <a:rPr lang="it-IT" dirty="0" err="1"/>
              <a:t>respect</a:t>
            </a:r>
            <a:r>
              <a:rPr lang="it-IT" dirty="0"/>
              <a:t> to literature </a:t>
            </a:r>
            <a:r>
              <a:rPr lang="it-IT" dirty="0" err="1"/>
              <a:t>results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9/13 </a:t>
            </a:r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extract</a:t>
            </a:r>
            <a:r>
              <a:rPr lang="it-IT" dirty="0"/>
              <a:t> </a:t>
            </a:r>
            <a:r>
              <a:rPr lang="it-IT" dirty="0" err="1"/>
              <a:t>lifetime</a:t>
            </a:r>
            <a:r>
              <a:rPr lang="it-IT" dirty="0"/>
              <a:t>, plus 2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limits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85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BF0C2-EF00-BBF6-DECD-BE970B632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7FF495A8-8212-C8D0-67E3-B564985C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30" y="2821598"/>
            <a:ext cx="3065608" cy="3521306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C6F3B9C-1378-9590-4AA2-DAC7C61BFE8A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4463A0D5-F423-3F7D-511C-77FBE866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983259F-26D8-6A79-2806-88836CC7066A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43833C4-DA27-AEB3-0B98-43A7BF349CDB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lifetimes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in </a:t>
            </a:r>
            <a:r>
              <a:rPr lang="it-IT" sz="1600" cap="small" spc="300" baseline="300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37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s–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Young </a:t>
            </a:r>
            <a:r>
              <a:rPr lang="it-IT" sz="12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gammas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–asiago 2024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E7CE67-9675-679A-38CB-85F11DC7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Results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snippet</a:t>
            </a:r>
            <a:endParaRPr lang="it-IT" dirty="0">
              <a:solidFill>
                <a:srgbClr val="162D4D"/>
              </a:solidFill>
              <a:latin typeface="Tenorite" panose="00000500000000000000" pitchFamily="2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8D0EDE1-9285-A693-1A27-0BC8C6DB8E89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3F66F2F-48AB-94FE-FC26-6B0608E0C7A1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4DAD8D78-8D44-C4D9-6ABD-80E36564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47A41BF8-3F14-2328-5F75-6F27AF8B2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9647" y="934071"/>
            <a:ext cx="4818522" cy="1899688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A8239AD8-783F-E8B0-9F9F-A437FC31D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2344" y="2833760"/>
            <a:ext cx="5629276" cy="4222895"/>
          </a:xfrm>
          <a:prstGeom prst="rect">
            <a:avLst/>
          </a:prstGeom>
        </p:spPr>
      </p:pic>
      <p:pic>
        <p:nvPicPr>
          <p:cNvPr id="11" name="Immagine 10" descr="Immagine che contiene testo, schermata, linea, Policromia&#10;&#10;Descrizione generata automaticamente">
            <a:extLst>
              <a:ext uri="{FF2B5EF4-FFF2-40B4-BE49-F238E27FC236}">
                <a16:creationId xmlns:a16="http://schemas.microsoft.com/office/drawing/2014/main" id="{94314DEB-F8A2-9DCC-503E-920F0F69A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" y="911896"/>
            <a:ext cx="3457760" cy="2372391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31C1CFDA-B15D-D0AF-16F2-A558F0F878CE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85198F2-AC56-980E-AE66-6B0629BA0500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17DEE8-07E2-5E9C-A073-9C3579FA5903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9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3D1759-BA2F-596D-4AAA-13FF235BC2C1}"/>
              </a:ext>
            </a:extLst>
          </p:cNvPr>
          <p:cNvSpPr txBox="1"/>
          <p:nvPr/>
        </p:nvSpPr>
        <p:spPr>
          <a:xfrm>
            <a:off x="8487619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7</a:t>
            </a:r>
          </a:p>
        </p:txBody>
      </p:sp>
    </p:spTree>
    <p:extLst>
      <p:ext uri="{BB962C8B-B14F-4D97-AF65-F5344CB8AC3E}">
        <p14:creationId xmlns:p14="http://schemas.microsoft.com/office/powerpoint/2010/main" val="254817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BF0C2-EF00-BBF6-DECD-BE970B632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B07347E9-560A-18DA-0008-168C76E6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401" y="4441238"/>
            <a:ext cx="2538448" cy="1822275"/>
          </a:xfrm>
          <a:custGeom>
            <a:avLst/>
            <a:gdLst>
              <a:gd name="connsiteX0" fmla="*/ -409 w 3732554"/>
              <a:gd name="connsiteY0" fmla="*/ -818 h 2679488"/>
              <a:gd name="connsiteX1" fmla="*/ 3732146 w 3732554"/>
              <a:gd name="connsiteY1" fmla="*/ -818 h 2679488"/>
              <a:gd name="connsiteX2" fmla="*/ 3732146 w 3732554"/>
              <a:gd name="connsiteY2" fmla="*/ 2678671 h 2679488"/>
              <a:gd name="connsiteX3" fmla="*/ -409 w 3732554"/>
              <a:gd name="connsiteY3" fmla="*/ 2678671 h 267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2554" h="2679488">
                <a:moveTo>
                  <a:pt x="-409" y="-818"/>
                </a:moveTo>
                <a:lnTo>
                  <a:pt x="3732146" y="-818"/>
                </a:lnTo>
                <a:lnTo>
                  <a:pt x="3732146" y="2678671"/>
                </a:lnTo>
                <a:lnTo>
                  <a:pt x="-409" y="2678671"/>
                </a:lnTo>
                <a:close/>
              </a:path>
            </a:pathLst>
          </a:custGeom>
        </p:spPr>
      </p:pic>
      <p:pic>
        <p:nvPicPr>
          <p:cNvPr id="1030" name="Elemento grafico 1029">
            <a:extLst>
              <a:ext uri="{FF2B5EF4-FFF2-40B4-BE49-F238E27FC236}">
                <a16:creationId xmlns:a16="http://schemas.microsoft.com/office/drawing/2014/main" id="{7CE4C36E-1099-BA1D-3D62-841DD61E2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471"/>
          <a:stretch/>
        </p:blipFill>
        <p:spPr>
          <a:xfrm>
            <a:off x="5452601" y="2763146"/>
            <a:ext cx="2731242" cy="1698284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C6F3B9C-1378-9590-4AA2-DAC7C61BFE8A}"/>
              </a:ext>
            </a:extLst>
          </p:cNvPr>
          <p:cNvCxnSpPr>
            <a:cxnSpLocks/>
          </p:cNvCxnSpPr>
          <p:nvPr/>
        </p:nvCxnSpPr>
        <p:spPr>
          <a:xfrm flipH="1">
            <a:off x="1524000" y="6392207"/>
            <a:ext cx="7054661" cy="0"/>
          </a:xfrm>
          <a:prstGeom prst="line">
            <a:avLst/>
          </a:prstGeom>
          <a:ln w="9525">
            <a:solidFill>
              <a:srgbClr val="16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4463A0D5-F423-3F7D-511C-77FBE866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03" y="6970"/>
            <a:ext cx="1645871" cy="7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983259F-26D8-6A79-2806-88836CC7066A}"/>
              </a:ext>
            </a:extLst>
          </p:cNvPr>
          <p:cNvCxnSpPr>
            <a:cxnSpLocks/>
          </p:cNvCxnSpPr>
          <p:nvPr/>
        </p:nvCxnSpPr>
        <p:spPr>
          <a:xfrm flipH="1">
            <a:off x="2178422" y="6441511"/>
            <a:ext cx="5970494" cy="0"/>
          </a:xfrm>
          <a:prstGeom prst="line">
            <a:avLst/>
          </a:prstGeom>
          <a:ln w="9525">
            <a:solidFill>
              <a:srgbClr val="429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43833C4-DA27-AEB3-0B98-43A7BF349CDB}"/>
              </a:ext>
            </a:extLst>
          </p:cNvPr>
          <p:cNvSpPr txBox="1"/>
          <p:nvPr/>
        </p:nvSpPr>
        <p:spPr>
          <a:xfrm>
            <a:off x="1516720" y="6441511"/>
            <a:ext cx="6767790" cy="43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lifetimes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in </a:t>
            </a:r>
            <a:r>
              <a:rPr lang="it-IT" sz="1600" cap="small" spc="300" baseline="300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37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s– l. </a:t>
            </a:r>
            <a:r>
              <a:rPr lang="it-IT" sz="16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zago</a:t>
            </a:r>
            <a:r>
              <a:rPr lang="it-IT" sz="16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</a:t>
            </a:r>
          </a:p>
          <a:p>
            <a:pPr algn="ctr">
              <a:lnSpc>
                <a:spcPts val="1300"/>
              </a:lnSpc>
            </a:pP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Young </a:t>
            </a:r>
            <a:r>
              <a:rPr lang="it-IT" sz="1200" cap="small" spc="300" dirty="0" err="1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gammas</a:t>
            </a:r>
            <a:r>
              <a:rPr lang="it-IT" sz="1200" cap="small" spc="300" dirty="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rPr>
              <a:t> meeting –asiago 2024</a:t>
            </a:r>
            <a:endParaRPr lang="it-IT" sz="1600" cap="small" spc="300" dirty="0">
              <a:solidFill>
                <a:schemeClr val="bg1">
                  <a:lumMod val="6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E7CE67-9675-679A-38CB-85F11DC7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8" y="3513"/>
            <a:ext cx="7886700" cy="818216"/>
          </a:xfrm>
        </p:spPr>
        <p:txBody>
          <a:bodyPr/>
          <a:lstStyle/>
          <a:p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Results</a:t>
            </a:r>
            <a:r>
              <a:rPr lang="it-IT" dirty="0">
                <a:solidFill>
                  <a:srgbClr val="162D4D"/>
                </a:solidFill>
                <a:latin typeface="Tenorite" panose="00000500000000000000" pitchFamily="2" charset="0"/>
              </a:rPr>
              <a:t> </a:t>
            </a:r>
            <a:r>
              <a:rPr lang="it-IT" dirty="0" err="1">
                <a:solidFill>
                  <a:srgbClr val="162D4D"/>
                </a:solidFill>
                <a:latin typeface="Tenorite" panose="00000500000000000000" pitchFamily="2" charset="0"/>
              </a:rPr>
              <a:t>snippet</a:t>
            </a:r>
            <a:endParaRPr lang="it-IT" dirty="0">
              <a:solidFill>
                <a:srgbClr val="162D4D"/>
              </a:solidFill>
              <a:latin typeface="Tenorite" panose="00000500000000000000" pitchFamily="2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8D0EDE1-9285-A693-1A27-0BC8C6DB8E89}"/>
              </a:ext>
            </a:extLst>
          </p:cNvPr>
          <p:cNvCxnSpPr>
            <a:cxnSpLocks/>
          </p:cNvCxnSpPr>
          <p:nvPr/>
        </p:nvCxnSpPr>
        <p:spPr>
          <a:xfrm flipH="1">
            <a:off x="179294" y="726513"/>
            <a:ext cx="9079006" cy="0"/>
          </a:xfrm>
          <a:prstGeom prst="line">
            <a:avLst/>
          </a:prstGeom>
          <a:ln w="28575">
            <a:solidFill>
              <a:srgbClr val="162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3F66F2F-48AB-94FE-FC26-6B0608E0C7A1}"/>
              </a:ext>
            </a:extLst>
          </p:cNvPr>
          <p:cNvCxnSpPr>
            <a:cxnSpLocks/>
          </p:cNvCxnSpPr>
          <p:nvPr/>
        </p:nvCxnSpPr>
        <p:spPr>
          <a:xfrm flipH="1">
            <a:off x="349622" y="791249"/>
            <a:ext cx="8819026" cy="0"/>
          </a:xfrm>
          <a:prstGeom prst="line">
            <a:avLst/>
          </a:prstGeom>
          <a:ln w="28575">
            <a:solidFill>
              <a:srgbClr val="4297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4DAD8D78-8D44-C4D9-6ABD-80E36564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" y="5352376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31C1CFDA-B15D-D0AF-16F2-A558F0F878CE}"/>
              </a:ext>
            </a:extLst>
          </p:cNvPr>
          <p:cNvSpPr/>
          <p:nvPr/>
        </p:nvSpPr>
        <p:spPr>
          <a:xfrm>
            <a:off x="8776781" y="641192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Immagine 1028">
            <a:extLst>
              <a:ext uri="{FF2B5EF4-FFF2-40B4-BE49-F238E27FC236}">
                <a16:creationId xmlns:a16="http://schemas.microsoft.com/office/drawing/2014/main" id="{90AC70DA-FA5B-EA7A-02CE-3AC6233AC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52" y="840103"/>
            <a:ext cx="4345528" cy="5410221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485198F2-AC56-980E-AE66-6B0629BA0500}"/>
              </a:ext>
            </a:extLst>
          </p:cNvPr>
          <p:cNvSpPr/>
          <p:nvPr/>
        </p:nvSpPr>
        <p:spPr>
          <a:xfrm>
            <a:off x="8578661" y="6244289"/>
            <a:ext cx="295836" cy="29583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62D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17DEE8-07E2-5E9C-A073-9C3579FA5903}"/>
              </a:ext>
            </a:extLst>
          </p:cNvPr>
          <p:cNvSpPr txBox="1"/>
          <p:nvPr/>
        </p:nvSpPr>
        <p:spPr>
          <a:xfrm>
            <a:off x="8691153" y="6388778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9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3D1759-BA2F-596D-4AAA-13FF235BC2C1}"/>
              </a:ext>
            </a:extLst>
          </p:cNvPr>
          <p:cNvSpPr txBox="1"/>
          <p:nvPr/>
        </p:nvSpPr>
        <p:spPr>
          <a:xfrm>
            <a:off x="8487619" y="6219501"/>
            <a:ext cx="69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enorite" panose="00000500000000000000" pitchFamily="2" charset="0"/>
              </a:rPr>
              <a:t>  8</a:t>
            </a: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692DEE79-29B3-BBEF-AA10-41A6105AB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3113"/>
          <a:stretch/>
        </p:blipFill>
        <p:spPr>
          <a:xfrm>
            <a:off x="5417674" y="855110"/>
            <a:ext cx="2731242" cy="1938864"/>
          </a:xfrm>
          <a:prstGeom prst="rect">
            <a:avLst/>
          </a:prstGeom>
        </p:spPr>
      </p:pic>
      <p:grpSp>
        <p:nvGrpSpPr>
          <p:cNvPr id="24" name="Elemento grafico 20">
            <a:extLst>
              <a:ext uri="{FF2B5EF4-FFF2-40B4-BE49-F238E27FC236}">
                <a16:creationId xmlns:a16="http://schemas.microsoft.com/office/drawing/2014/main" id="{06E701A7-AC34-62B9-C1C2-05021BBE9414}"/>
              </a:ext>
            </a:extLst>
          </p:cNvPr>
          <p:cNvGrpSpPr/>
          <p:nvPr/>
        </p:nvGrpSpPr>
        <p:grpSpPr>
          <a:xfrm>
            <a:off x="7037651" y="1190687"/>
            <a:ext cx="1779469" cy="2369840"/>
            <a:chOff x="8174238" y="378183"/>
            <a:chExt cx="1779469" cy="2369840"/>
          </a:xfrm>
          <a:solidFill>
            <a:srgbClr val="000000"/>
          </a:solidFill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FD9AC671-D422-1AE0-B8CA-521820CFDEC8}"/>
                </a:ext>
              </a:extLst>
            </p:cNvPr>
            <p:cNvSpPr txBox="1"/>
            <p:nvPr/>
          </p:nvSpPr>
          <p:spPr>
            <a:xfrm>
              <a:off x="8174238" y="378183"/>
              <a:ext cx="1739130" cy="3231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it-IT" sz="1500" b="1" spc="0" baseline="0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T</a:t>
              </a:r>
              <a:r>
                <a:rPr lang="it-IT" sz="1500" b="1" spc="0" baseline="-15674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1/2</a:t>
              </a:r>
              <a:r>
                <a:rPr lang="it-IT" sz="1500" b="1" spc="0" baseline="15674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3493</a:t>
              </a:r>
              <a:r>
                <a:rPr lang="it-IT" sz="1500" b="1" spc="0" baseline="0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 = 30</a:t>
              </a:r>
              <a:r>
                <a:rPr lang="it-IT" sz="1500" b="1" spc="0" baseline="15674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+60</a:t>
              </a:r>
              <a:r>
                <a:rPr lang="it-IT" sz="1500" b="1" spc="0" baseline="-15674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-20</a:t>
              </a:r>
              <a:r>
                <a:rPr lang="it-IT" sz="1500" b="1" spc="0" baseline="0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 </a:t>
              </a:r>
              <a:r>
                <a:rPr lang="it-IT" sz="1500" b="1" spc="0" baseline="0" dirty="0" err="1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fs</a:t>
              </a:r>
              <a:endParaRPr lang="it-IT" sz="1500" b="1" spc="0" baseline="0" dirty="0">
                <a:ln/>
                <a:solidFill>
                  <a:srgbClr val="000000"/>
                </a:solidFill>
                <a:latin typeface="Tenorite" panose="00000500000000000000" pitchFamily="2" charset="0"/>
                <a:cs typeface="Arial"/>
                <a:sym typeface="Arial"/>
                <a:rtl val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28C57250-BEB5-1448-D540-B71713ECC0C2}"/>
                </a:ext>
              </a:extLst>
            </p:cNvPr>
            <p:cNvSpPr txBox="1"/>
            <p:nvPr/>
          </p:nvSpPr>
          <p:spPr>
            <a:xfrm>
              <a:off x="8266578" y="2424858"/>
              <a:ext cx="1687129" cy="3231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it-IT" sz="1500" b="1" spc="0" baseline="0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T</a:t>
              </a:r>
              <a:r>
                <a:rPr lang="it-IT" sz="1500" b="1" spc="0" baseline="-15674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1/2</a:t>
              </a:r>
              <a:r>
                <a:rPr lang="it-IT" sz="1500" b="1" spc="0" baseline="15674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3262</a:t>
              </a:r>
              <a:r>
                <a:rPr lang="it-IT" sz="1500" b="1" spc="0" baseline="0" dirty="0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 = 20(20) </a:t>
              </a:r>
              <a:r>
                <a:rPr lang="it-IT" sz="1500" b="1" dirty="0" err="1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f</a:t>
              </a:r>
              <a:r>
                <a:rPr lang="it-IT" sz="1500" b="1" spc="0" baseline="0" dirty="0" err="1">
                  <a:ln/>
                  <a:solidFill>
                    <a:srgbClr val="000000"/>
                  </a:solidFill>
                  <a:latin typeface="Tenorite" panose="00000500000000000000" pitchFamily="2" charset="0"/>
                  <a:cs typeface="Arial"/>
                  <a:sym typeface="Arial"/>
                  <a:rtl val="0"/>
                </a:rPr>
                <a:t>s</a:t>
              </a:r>
              <a:endParaRPr lang="it-IT" sz="1500" b="1" spc="0" baseline="0" dirty="0">
                <a:ln/>
                <a:solidFill>
                  <a:srgbClr val="000000"/>
                </a:solidFill>
                <a:latin typeface="Tenorite" panose="00000500000000000000" pitchFamily="2" charset="0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6B2A4BC-244A-8484-4648-A378DC3D0F4A}"/>
              </a:ext>
            </a:extLst>
          </p:cNvPr>
          <p:cNvSpPr txBox="1"/>
          <p:nvPr/>
        </p:nvSpPr>
        <p:spPr>
          <a:xfrm rot="19799999">
            <a:off x="4663775" y="2674138"/>
            <a:ext cx="2774880" cy="523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339" b="1" spc="0" baseline="0" dirty="0">
                <a:ln/>
                <a:solidFill>
                  <a:srgbClr val="C60E74">
                    <a:alpha val="47000"/>
                  </a:srgbClr>
                </a:solidFill>
                <a:latin typeface="Liberation Sans"/>
                <a:ea typeface="Liberation Sans"/>
                <a:cs typeface="Liberation Sans"/>
                <a:sym typeface="Liberation Sans"/>
                <a:rtl val="0"/>
              </a:rPr>
              <a:t>PRELIMINARY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6863C40-E2F0-D88D-A6CE-CBB737FDD41E}"/>
              </a:ext>
            </a:extLst>
          </p:cNvPr>
          <p:cNvSpPr txBox="1"/>
          <p:nvPr/>
        </p:nvSpPr>
        <p:spPr>
          <a:xfrm>
            <a:off x="7145271" y="4724751"/>
            <a:ext cx="1687770" cy="3231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1500" b="1" spc="0" baseline="0" dirty="0">
                <a:ln/>
                <a:solidFill>
                  <a:srgbClr val="000000"/>
                </a:solidFill>
                <a:latin typeface="Tenorite" panose="00000500000000000000" pitchFamily="2" charset="0"/>
                <a:cs typeface="Arial"/>
                <a:sym typeface="Arial"/>
                <a:rtl val="0"/>
              </a:rPr>
              <a:t>T</a:t>
            </a:r>
            <a:r>
              <a:rPr lang="it-IT" sz="1500" b="1" spc="0" baseline="-15674" dirty="0">
                <a:ln/>
                <a:solidFill>
                  <a:srgbClr val="000000"/>
                </a:solidFill>
                <a:latin typeface="Tenorite" panose="00000500000000000000" pitchFamily="2" charset="0"/>
                <a:cs typeface="Arial"/>
                <a:sym typeface="Arial"/>
                <a:rtl val="0"/>
              </a:rPr>
              <a:t>1/2</a:t>
            </a:r>
            <a:r>
              <a:rPr lang="it-IT" sz="1500" b="1" spc="0" baseline="30000" dirty="0">
                <a:ln/>
                <a:solidFill>
                  <a:srgbClr val="000000"/>
                </a:solidFill>
                <a:latin typeface="Tenorite" panose="00000500000000000000" pitchFamily="2" charset="0"/>
                <a:cs typeface="Arial"/>
                <a:sym typeface="Arial"/>
                <a:rtl val="0"/>
              </a:rPr>
              <a:t>2023</a:t>
            </a:r>
            <a:r>
              <a:rPr lang="it-IT" sz="1500" b="1" spc="0" baseline="0" dirty="0">
                <a:ln/>
                <a:solidFill>
                  <a:srgbClr val="000000"/>
                </a:solidFill>
                <a:latin typeface="Tenorite" panose="00000500000000000000" pitchFamily="2" charset="0"/>
                <a:cs typeface="Arial"/>
                <a:sym typeface="Arial"/>
                <a:rtl val="0"/>
              </a:rPr>
              <a:t> = 55(10) </a:t>
            </a:r>
            <a:r>
              <a:rPr lang="it-IT" sz="1500" b="1" spc="0" baseline="0" dirty="0" err="1">
                <a:ln/>
                <a:solidFill>
                  <a:srgbClr val="000000"/>
                </a:solidFill>
                <a:latin typeface="Tenorite" panose="00000500000000000000" pitchFamily="2" charset="0"/>
                <a:cs typeface="Arial"/>
                <a:sym typeface="Arial"/>
                <a:rtl val="0"/>
              </a:rPr>
              <a:t>fs</a:t>
            </a:r>
            <a:endParaRPr lang="it-IT" sz="1500" b="1" spc="0" baseline="0" dirty="0">
              <a:ln/>
              <a:solidFill>
                <a:srgbClr val="000000"/>
              </a:solidFill>
              <a:latin typeface="Tenorite" panose="00000500000000000000" pitchFamily="2" charset="0"/>
              <a:cs typeface="Arial"/>
              <a:sym typeface="Arial"/>
              <a:rtl val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B4CC0EA-F39C-093A-560A-CFC3FF2CBB17}"/>
              </a:ext>
            </a:extLst>
          </p:cNvPr>
          <p:cNvSpPr txBox="1"/>
          <p:nvPr/>
        </p:nvSpPr>
        <p:spPr>
          <a:xfrm rot="19799999">
            <a:off x="1852142" y="4057599"/>
            <a:ext cx="2774880" cy="523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339" b="1" spc="0" baseline="0" dirty="0">
                <a:ln/>
                <a:solidFill>
                  <a:srgbClr val="C60E74">
                    <a:alpha val="47000"/>
                  </a:srgbClr>
                </a:solidFill>
                <a:latin typeface="Liberation Sans"/>
                <a:ea typeface="Liberation Sans"/>
                <a:cs typeface="Liberation Sans"/>
                <a:sym typeface="Liberation Sans"/>
                <a:rtl val="0"/>
              </a:rPr>
              <a:t>PRELIMINARY</a:t>
            </a:r>
          </a:p>
        </p:txBody>
      </p:sp>
      <p:cxnSp>
        <p:nvCxnSpPr>
          <p:cNvPr id="1024" name="Connettore 2 1023">
            <a:extLst>
              <a:ext uri="{FF2B5EF4-FFF2-40B4-BE49-F238E27FC236}">
                <a16:creationId xmlns:a16="http://schemas.microsoft.com/office/drawing/2014/main" id="{0B41E375-0BC6-7D0B-08FA-9BE401F5D17E}"/>
              </a:ext>
            </a:extLst>
          </p:cNvPr>
          <p:cNvCxnSpPr>
            <a:cxnSpLocks/>
            <a:endCxn id="1025" idx="1"/>
          </p:cNvCxnSpPr>
          <p:nvPr/>
        </p:nvCxnSpPr>
        <p:spPr>
          <a:xfrm>
            <a:off x="7006371" y="5395869"/>
            <a:ext cx="328930" cy="197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5592A44C-99B1-3FDD-9AF9-3007FA5E3E62}"/>
              </a:ext>
            </a:extLst>
          </p:cNvPr>
          <p:cNvSpPr txBox="1"/>
          <p:nvPr/>
        </p:nvSpPr>
        <p:spPr>
          <a:xfrm>
            <a:off x="7335301" y="5362090"/>
            <a:ext cx="223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Tenorite" panose="00000500000000000000" pitchFamily="2" charset="0"/>
              </a:rPr>
              <a:t>Discrepancy</a:t>
            </a:r>
            <a:r>
              <a:rPr lang="it-IT" sz="1200" dirty="0">
                <a:latin typeface="Tenorite" panose="00000500000000000000" pitchFamily="2" charset="0"/>
              </a:rPr>
              <a:t> due to target </a:t>
            </a:r>
            <a:r>
              <a:rPr lang="it-IT" sz="1200" dirty="0" err="1">
                <a:latin typeface="Tenorite" panose="00000500000000000000" pitchFamily="2" charset="0"/>
              </a:rPr>
              <a:t>thickness</a:t>
            </a:r>
            <a:r>
              <a:rPr lang="it-IT" sz="1200" dirty="0">
                <a:latin typeface="Tenorite" panose="00000500000000000000" pitchFamily="2" charset="0"/>
              </a:rPr>
              <a:t> </a:t>
            </a:r>
            <a:r>
              <a:rPr lang="it-IT" sz="1200" dirty="0" err="1">
                <a:latin typeface="Tenorite" panose="00000500000000000000" pitchFamily="2" charset="0"/>
              </a:rPr>
              <a:t>change</a:t>
            </a:r>
            <a:r>
              <a:rPr lang="it-IT" sz="1200" dirty="0">
                <a:latin typeface="Tenorite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3592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25364</TotalTime>
  <Words>773</Words>
  <Application>Microsoft Office PowerPoint</Application>
  <PresentationFormat>Presentazione su schermo (4:3)</PresentationFormat>
  <Paragraphs>157</Paragraphs>
  <Slides>12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Abadi</vt:lpstr>
      <vt:lpstr>Aptos</vt:lpstr>
      <vt:lpstr>Aptos Display</vt:lpstr>
      <vt:lpstr>Arial</vt:lpstr>
      <vt:lpstr>Liberation Sans</vt:lpstr>
      <vt:lpstr>Posterama</vt:lpstr>
      <vt:lpstr>Symbol</vt:lpstr>
      <vt:lpstr>Tenorite</vt:lpstr>
      <vt:lpstr>Tema di Office</vt:lpstr>
      <vt:lpstr>Presentazione standard di PowerPoint</vt:lpstr>
      <vt:lpstr>The island of inversion</vt:lpstr>
      <vt:lpstr>N=21 nuclei</vt:lpstr>
      <vt:lpstr>37S and the N=20 IoI</vt:lpstr>
      <vt:lpstr>The experiment</vt:lpstr>
      <vt:lpstr>Possible lifetimes</vt:lpstr>
      <vt:lpstr>Possible lifetimes</vt:lpstr>
      <vt:lpstr>Results snippet</vt:lpstr>
      <vt:lpstr>Results snippet</vt:lpstr>
      <vt:lpstr>In the next episode…</vt:lpstr>
      <vt:lpstr>Thank you for your attention</vt:lpstr>
      <vt:lpstr>Empty slide, the one to copy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Zago Luca</dc:creator>
  <cp:lastModifiedBy>Zago Luca</cp:lastModifiedBy>
  <cp:revision>10</cp:revision>
  <dcterms:created xsi:type="dcterms:W3CDTF">2024-02-21T16:28:56Z</dcterms:created>
  <dcterms:modified xsi:type="dcterms:W3CDTF">2024-07-11T00:03:59Z</dcterms:modified>
</cp:coreProperties>
</file>