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9" r:id="rId4"/>
    <p:sldId id="261" r:id="rId5"/>
    <p:sldId id="260" r:id="rId6"/>
    <p:sldId id="257" r:id="rId7"/>
    <p:sldId id="258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vdge\OneDrive\Desktop\Calibrazioni%20AG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vdge\OneDrive\Desktop\Calibrazioni%20AG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ysClr val="windowText" lastClr="000000"/>
                </a:solidFill>
              </a:rPr>
              <a:t>Energy </a:t>
            </a:r>
            <a:r>
              <a:rPr lang="it-IT" dirty="0" err="1">
                <a:solidFill>
                  <a:sysClr val="windowText" lastClr="000000"/>
                </a:solidFill>
              </a:rPr>
              <a:t>Resolution</a:t>
            </a:r>
            <a:r>
              <a:rPr lang="it-IT" dirty="0">
                <a:solidFill>
                  <a:sysClr val="windowText" lastClr="000000"/>
                </a:solidFill>
              </a:rPr>
              <a:t> - </a:t>
            </a:r>
            <a:r>
              <a:rPr lang="it-IT" sz="2000" b="0" i="0" u="none" strike="noStrike" kern="1200" spc="0" baseline="30000" dirty="0">
                <a:solidFill>
                  <a:sysClr val="windowText" lastClr="000000"/>
                </a:solidFill>
              </a:rPr>
              <a:t>152</a:t>
            </a:r>
            <a:r>
              <a:rPr lang="it-IT" sz="2000" b="0" i="0" u="none" strike="noStrike" kern="1200" spc="0" baseline="0" dirty="0">
                <a:solidFill>
                  <a:sysClr val="windowText" lastClr="000000"/>
                </a:solidFill>
              </a:rPr>
              <a:t>Eu Source </a:t>
            </a:r>
            <a:r>
              <a:rPr lang="it-IT" sz="2000" b="0" i="0" u="none" strike="noStrike" kern="1200" spc="0" baseline="0" dirty="0" err="1">
                <a:solidFill>
                  <a:sysClr val="windowText" lastClr="000000"/>
                </a:solidFill>
              </a:rPr>
              <a:t>run</a:t>
            </a:r>
            <a:endParaRPr lang="it-IT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'Run1008'!$K$118:$K$127</c:f>
                <c:numCache>
                  <c:formatCode>General</c:formatCode>
                  <c:ptCount val="10"/>
                  <c:pt idx="0">
                    <c:v>1.9708493075372537E-3</c:v>
                  </c:pt>
                  <c:pt idx="1">
                    <c:v>1.1034309925583732E-3</c:v>
                  </c:pt>
                  <c:pt idx="2">
                    <c:v>3.1952174776634311E-4</c:v>
                  </c:pt>
                  <c:pt idx="3">
                    <c:v>1.6540603635446845E-3</c:v>
                  </c:pt>
                  <c:pt idx="4">
                    <c:v>1.0360882275904659E-3</c:v>
                  </c:pt>
                  <c:pt idx="5">
                    <c:v>3.0813114275303417E-4</c:v>
                  </c:pt>
                  <c:pt idx="6">
                    <c:v>2.3858595005106121E-4</c:v>
                  </c:pt>
                  <c:pt idx="7">
                    <c:v>6.4469028604716605E-4</c:v>
                  </c:pt>
                  <c:pt idx="8">
                    <c:v>2.5178282428533431E-4</c:v>
                  </c:pt>
                  <c:pt idx="9">
                    <c:v>1.5625086081832778E-4</c:v>
                  </c:pt>
                </c:numCache>
              </c:numRef>
            </c:plus>
            <c:minus>
              <c:numRef>
                <c:f>'Run1008'!$K$118:$K$127</c:f>
                <c:numCache>
                  <c:formatCode>General</c:formatCode>
                  <c:ptCount val="10"/>
                  <c:pt idx="0">
                    <c:v>1.9708493075372537E-3</c:v>
                  </c:pt>
                  <c:pt idx="1">
                    <c:v>1.1034309925583732E-3</c:v>
                  </c:pt>
                  <c:pt idx="2">
                    <c:v>3.1952174776634311E-4</c:v>
                  </c:pt>
                  <c:pt idx="3">
                    <c:v>1.6540603635446845E-3</c:v>
                  </c:pt>
                  <c:pt idx="4">
                    <c:v>1.0360882275904659E-3</c:v>
                  </c:pt>
                  <c:pt idx="5">
                    <c:v>3.0813114275303417E-4</c:v>
                  </c:pt>
                  <c:pt idx="6">
                    <c:v>2.3858595005106121E-4</c:v>
                  </c:pt>
                  <c:pt idx="7">
                    <c:v>6.4469028604716605E-4</c:v>
                  </c:pt>
                  <c:pt idx="8">
                    <c:v>2.5178282428533431E-4</c:v>
                  </c:pt>
                  <c:pt idx="9">
                    <c:v>1.5625086081832778E-4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'Run1008'!$A$7:$A$16</c:f>
              <c:numCache>
                <c:formatCode>0.000</c:formatCode>
                <c:ptCount val="10"/>
                <c:pt idx="0">
                  <c:v>121.779</c:v>
                </c:pt>
                <c:pt idx="1">
                  <c:v>244.69300000000001</c:v>
                </c:pt>
                <c:pt idx="2">
                  <c:v>344.27199999999999</c:v>
                </c:pt>
                <c:pt idx="3">
                  <c:v>411.11099999999999</c:v>
                </c:pt>
                <c:pt idx="4">
                  <c:v>443.97899999999998</c:v>
                </c:pt>
                <c:pt idx="5">
                  <c:v>778.89</c:v>
                </c:pt>
                <c:pt idx="6">
                  <c:v>964.01400000000001</c:v>
                </c:pt>
                <c:pt idx="7">
                  <c:v>1085.7929999999999</c:v>
                </c:pt>
                <c:pt idx="8">
                  <c:v>1112.07</c:v>
                </c:pt>
                <c:pt idx="9">
                  <c:v>1407.9929999999999</c:v>
                </c:pt>
              </c:numCache>
            </c:numRef>
          </c:xVal>
          <c:yVal>
            <c:numRef>
              <c:f>'Run1008'!$J$118:$J$127</c:f>
              <c:numCache>
                <c:formatCode>0.000</c:formatCode>
                <c:ptCount val="10"/>
                <c:pt idx="0">
                  <c:v>1.966677341742008</c:v>
                </c:pt>
                <c:pt idx="1">
                  <c:v>0.99675920439080812</c:v>
                </c:pt>
                <c:pt idx="2">
                  <c:v>0.72529860110610211</c:v>
                </c:pt>
                <c:pt idx="3">
                  <c:v>0.6034866495909863</c:v>
                </c:pt>
                <c:pt idx="4">
                  <c:v>0.57052247966683112</c:v>
                </c:pt>
                <c:pt idx="5">
                  <c:v>0.35717495410134936</c:v>
                </c:pt>
                <c:pt idx="6">
                  <c:v>0.30030684201681718</c:v>
                </c:pt>
                <c:pt idx="7">
                  <c:v>0.26441504043588421</c:v>
                </c:pt>
                <c:pt idx="8">
                  <c:v>0.26500130387475612</c:v>
                </c:pt>
                <c:pt idx="9">
                  <c:v>0.22812613414981467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73-4AD5-B914-8FAABD0382AF}"/>
            </c:ext>
          </c:extLst>
        </c:ser>
        <c:ser>
          <c:idx val="1"/>
          <c:order val="1"/>
          <c:tx>
            <c:v>Tracked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'Run1008'!$W$118:$W$127</c:f>
                <c:numCache>
                  <c:formatCode>General</c:formatCode>
                  <c:ptCount val="10"/>
                  <c:pt idx="0">
                    <c:v>1.8887357021920975E-3</c:v>
                  </c:pt>
                  <c:pt idx="1">
                    <c:v>1.1034312349420736E-3</c:v>
                  </c:pt>
                  <c:pt idx="2">
                    <c:v>3.195223906118838E-4</c:v>
                  </c:pt>
                  <c:pt idx="3">
                    <c:v>2.0675731745267417E-3</c:v>
                  </c:pt>
                  <c:pt idx="4">
                    <c:v>9.6851805398241828E-4</c:v>
                  </c:pt>
                  <c:pt idx="5">
                    <c:v>2.9529241876614942E-4</c:v>
                  </c:pt>
                  <c:pt idx="6">
                    <c:v>2.2821269966173931E-4</c:v>
                  </c:pt>
                  <c:pt idx="7">
                    <c:v>6.9994943968679744E-4</c:v>
                  </c:pt>
                  <c:pt idx="8">
                    <c:v>2.3379837255073913E-4</c:v>
                  </c:pt>
                  <c:pt idx="9">
                    <c:v>1.4204626679013122E-4</c:v>
                  </c:pt>
                </c:numCache>
              </c:numRef>
            </c:plus>
            <c:minus>
              <c:numRef>
                <c:f>'Run1008'!$W$118:$W$127</c:f>
                <c:numCache>
                  <c:formatCode>General</c:formatCode>
                  <c:ptCount val="10"/>
                  <c:pt idx="0">
                    <c:v>1.8887357021920975E-3</c:v>
                  </c:pt>
                  <c:pt idx="1">
                    <c:v>1.1034312349420736E-3</c:v>
                  </c:pt>
                  <c:pt idx="2">
                    <c:v>3.195223906118838E-4</c:v>
                  </c:pt>
                  <c:pt idx="3">
                    <c:v>2.0675731745267417E-3</c:v>
                  </c:pt>
                  <c:pt idx="4">
                    <c:v>9.6851805398241828E-4</c:v>
                  </c:pt>
                  <c:pt idx="5">
                    <c:v>2.9529241876614942E-4</c:v>
                  </c:pt>
                  <c:pt idx="6">
                    <c:v>2.2821269966173931E-4</c:v>
                  </c:pt>
                  <c:pt idx="7">
                    <c:v>6.9994943968679744E-4</c:v>
                  </c:pt>
                  <c:pt idx="8">
                    <c:v>2.3379837255073913E-4</c:v>
                  </c:pt>
                  <c:pt idx="9">
                    <c:v>1.4204626679013122E-4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'Run1008'!$M$7:$M$16</c:f>
              <c:numCache>
                <c:formatCode>0.000</c:formatCode>
                <c:ptCount val="10"/>
                <c:pt idx="0">
                  <c:v>121.779</c:v>
                </c:pt>
                <c:pt idx="1">
                  <c:v>244.69300000000001</c:v>
                </c:pt>
                <c:pt idx="2">
                  <c:v>344.27199999999999</c:v>
                </c:pt>
                <c:pt idx="3">
                  <c:v>411.11099999999999</c:v>
                </c:pt>
                <c:pt idx="4">
                  <c:v>443.97899999999998</c:v>
                </c:pt>
                <c:pt idx="5">
                  <c:v>778.89</c:v>
                </c:pt>
                <c:pt idx="6">
                  <c:v>964.01400000000001</c:v>
                </c:pt>
                <c:pt idx="7">
                  <c:v>1085.7929999999999</c:v>
                </c:pt>
                <c:pt idx="8">
                  <c:v>1112.07</c:v>
                </c:pt>
                <c:pt idx="9">
                  <c:v>1407.9929999999999</c:v>
                </c:pt>
              </c:numCache>
            </c:numRef>
          </c:xVal>
          <c:yVal>
            <c:numRef>
              <c:f>'Run1008'!$V$118:$V$127</c:f>
              <c:numCache>
                <c:formatCode>0.000</c:formatCode>
                <c:ptCount val="10"/>
                <c:pt idx="0">
                  <c:v>1.959286904967195</c:v>
                </c:pt>
                <c:pt idx="1">
                  <c:v>1.0126975434524077</c:v>
                </c:pt>
                <c:pt idx="2">
                  <c:v>0.75812148533717527</c:v>
                </c:pt>
                <c:pt idx="3">
                  <c:v>0.62610827732656138</c:v>
                </c:pt>
                <c:pt idx="4">
                  <c:v>0.60047885147720947</c:v>
                </c:pt>
                <c:pt idx="5">
                  <c:v>0.37887249804208556</c:v>
                </c:pt>
                <c:pt idx="6">
                  <c:v>0.32323182028476766</c:v>
                </c:pt>
                <c:pt idx="7">
                  <c:v>0.27703254671931027</c:v>
                </c:pt>
                <c:pt idx="8">
                  <c:v>0.28496407600240992</c:v>
                </c:pt>
                <c:pt idx="9">
                  <c:v>0.24439041955464269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73-4AD5-B914-8FAABD0382AF}"/>
            </c:ext>
          </c:extLst>
        </c:ser>
        <c:ser>
          <c:idx val="2"/>
          <c:order val="2"/>
          <c:tx>
            <c:v>Addback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'Run1008'!$K$135:$K$144</c:f>
                <c:numCache>
                  <c:formatCode>General</c:formatCode>
                  <c:ptCount val="10"/>
                  <c:pt idx="0">
                    <c:v>1.8887366821396813E-3</c:v>
                  </c:pt>
                  <c:pt idx="1">
                    <c:v>4.4956203946021562E-4</c:v>
                  </c:pt>
                  <c:pt idx="2">
                    <c:v>3.1952230942345212E-4</c:v>
                  </c:pt>
                  <c:pt idx="3">
                    <c:v>1.4594630225066888E-3</c:v>
                  </c:pt>
                  <c:pt idx="4">
                    <c:v>9.4599453291795057E-4</c:v>
                  </c:pt>
                  <c:pt idx="5">
                    <c:v>2.6961489310719985E-4</c:v>
                  </c:pt>
                  <c:pt idx="6">
                    <c:v>2.1783941640352809E-4</c:v>
                  </c:pt>
                  <c:pt idx="7">
                    <c:v>6.8152972929433754E-4</c:v>
                  </c:pt>
                  <c:pt idx="8">
                    <c:v>2.2480613819422018E-4</c:v>
                  </c:pt>
                  <c:pt idx="9">
                    <c:v>1.3494396414006133E-4</c:v>
                  </c:pt>
                </c:numCache>
              </c:numRef>
            </c:plus>
            <c:minus>
              <c:numRef>
                <c:f>'Run1008'!$K$135:$K$144</c:f>
                <c:numCache>
                  <c:formatCode>General</c:formatCode>
                  <c:ptCount val="10"/>
                  <c:pt idx="0">
                    <c:v>1.8887366821396813E-3</c:v>
                  </c:pt>
                  <c:pt idx="1">
                    <c:v>4.4956203946021562E-4</c:v>
                  </c:pt>
                  <c:pt idx="2">
                    <c:v>3.1952230942345212E-4</c:v>
                  </c:pt>
                  <c:pt idx="3">
                    <c:v>1.4594630225066888E-3</c:v>
                  </c:pt>
                  <c:pt idx="4">
                    <c:v>9.4599453291795057E-4</c:v>
                  </c:pt>
                  <c:pt idx="5">
                    <c:v>2.6961489310719985E-4</c:v>
                  </c:pt>
                  <c:pt idx="6">
                    <c:v>2.1783941640352809E-4</c:v>
                  </c:pt>
                  <c:pt idx="7">
                    <c:v>6.8152972929433754E-4</c:v>
                  </c:pt>
                  <c:pt idx="8">
                    <c:v>2.2480613819422018E-4</c:v>
                  </c:pt>
                  <c:pt idx="9">
                    <c:v>1.3494396414006133E-4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'Run1008'!$A$24:$A$33</c:f>
              <c:numCache>
                <c:formatCode>0.000</c:formatCode>
                <c:ptCount val="10"/>
                <c:pt idx="0">
                  <c:v>121.779</c:v>
                </c:pt>
                <c:pt idx="1">
                  <c:v>244.69300000000001</c:v>
                </c:pt>
                <c:pt idx="2">
                  <c:v>344.27199999999999</c:v>
                </c:pt>
                <c:pt idx="3">
                  <c:v>411.11099999999999</c:v>
                </c:pt>
                <c:pt idx="4">
                  <c:v>443.97899999999998</c:v>
                </c:pt>
                <c:pt idx="5">
                  <c:v>778.89</c:v>
                </c:pt>
                <c:pt idx="6">
                  <c:v>964.01400000000001</c:v>
                </c:pt>
                <c:pt idx="7">
                  <c:v>1085.7929999999999</c:v>
                </c:pt>
                <c:pt idx="8">
                  <c:v>1112.07</c:v>
                </c:pt>
                <c:pt idx="9">
                  <c:v>1407.9929999999999</c:v>
                </c:pt>
              </c:numCache>
            </c:numRef>
          </c:xVal>
          <c:yVal>
            <c:numRef>
              <c:f>'Run1008'!$J$135:$J$144</c:f>
              <c:numCache>
                <c:formatCode>0.000</c:formatCode>
                <c:ptCount val="10"/>
                <c:pt idx="0">
                  <c:v>1.9732466188751754</c:v>
                </c:pt>
                <c:pt idx="1">
                  <c:v>1.0151495956157306</c:v>
                </c:pt>
                <c:pt idx="2">
                  <c:v>0.75405493330854678</c:v>
                </c:pt>
                <c:pt idx="3">
                  <c:v>0.62513530409062268</c:v>
                </c:pt>
                <c:pt idx="4">
                  <c:v>0.59867696445102137</c:v>
                </c:pt>
                <c:pt idx="5">
                  <c:v>0.38015637638177402</c:v>
                </c:pt>
                <c:pt idx="6">
                  <c:v>0.3221944909513762</c:v>
                </c:pt>
                <c:pt idx="7">
                  <c:v>0.27832192692345598</c:v>
                </c:pt>
                <c:pt idx="8">
                  <c:v>0.28469430881149571</c:v>
                </c:pt>
                <c:pt idx="9">
                  <c:v>0.24417735031353141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73-4AD5-B914-8FAABD038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21616"/>
        <c:axId val="59581728"/>
      </c:scatterChart>
      <c:valAx>
        <c:axId val="6362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Energy [keV]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accent1">
                <a:alpha val="92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81728"/>
        <c:crosses val="autoZero"/>
        <c:crossBetween val="midCat"/>
      </c:valAx>
      <c:valAx>
        <c:axId val="59581728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Energy Resolution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62161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959280855199217"/>
          <c:y val="0.13890871399052174"/>
          <c:w val="0.19713556851311953"/>
          <c:h val="0.2195187682470103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Absolute Efficiency - Addback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226Ra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'Run1008'!$D$88:$D$98</c:f>
                <c:numCache>
                  <c:formatCode>General</c:formatCode>
                  <c:ptCount val="11"/>
                  <c:pt idx="0">
                    <c:v>4.491546289036686E-2</c:v>
                  </c:pt>
                  <c:pt idx="1">
                    <c:v>3.6623249965477854E-2</c:v>
                  </c:pt>
                  <c:pt idx="2">
                    <c:v>4.1036457585131442E-2</c:v>
                  </c:pt>
                  <c:pt idx="3">
                    <c:v>4.6577787841668557E-2</c:v>
                  </c:pt>
                  <c:pt idx="4">
                    <c:v>7.6378734541218641E-3</c:v>
                  </c:pt>
                  <c:pt idx="5">
                    <c:v>2.8485657408976774E-2</c:v>
                  </c:pt>
                  <c:pt idx="6">
                    <c:v>3.6094423137917969E-2</c:v>
                  </c:pt>
                  <c:pt idx="7">
                    <c:v>2.8592483959513783E-2</c:v>
                  </c:pt>
                  <c:pt idx="8">
                    <c:v>2.6997529688104642E-2</c:v>
                  </c:pt>
                  <c:pt idx="9">
                    <c:v>3.7147026419356965E-2</c:v>
                  </c:pt>
                  <c:pt idx="10">
                    <c:v>2.3454271396386856E-2</c:v>
                  </c:pt>
                </c:numCache>
              </c:numRef>
            </c:plus>
            <c:minus>
              <c:numRef>
                <c:f>'Run1008'!$D$88:$D$98</c:f>
                <c:numCache>
                  <c:formatCode>General</c:formatCode>
                  <c:ptCount val="11"/>
                  <c:pt idx="0">
                    <c:v>4.491546289036686E-2</c:v>
                  </c:pt>
                  <c:pt idx="1">
                    <c:v>3.6623249965477854E-2</c:v>
                  </c:pt>
                  <c:pt idx="2">
                    <c:v>4.1036457585131442E-2</c:v>
                  </c:pt>
                  <c:pt idx="3">
                    <c:v>4.6577787841668557E-2</c:v>
                  </c:pt>
                  <c:pt idx="4">
                    <c:v>7.6378734541218641E-3</c:v>
                  </c:pt>
                  <c:pt idx="5">
                    <c:v>2.8485657408976774E-2</c:v>
                  </c:pt>
                  <c:pt idx="6">
                    <c:v>3.6094423137917969E-2</c:v>
                  </c:pt>
                  <c:pt idx="7">
                    <c:v>2.8592483959513783E-2</c:v>
                  </c:pt>
                  <c:pt idx="8">
                    <c:v>2.6997529688104642E-2</c:v>
                  </c:pt>
                  <c:pt idx="9">
                    <c:v>3.7147026419356965E-2</c:v>
                  </c:pt>
                  <c:pt idx="10">
                    <c:v>2.3454271396386856E-2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'Run1008'!$A$88:$A$98</c:f>
              <c:numCache>
                <c:formatCode>0,000</c:formatCode>
                <c:ptCount val="11"/>
                <c:pt idx="0">
                  <c:v>186.21100000000001</c:v>
                </c:pt>
                <c:pt idx="1">
                  <c:v>241.995</c:v>
                </c:pt>
                <c:pt idx="2">
                  <c:v>295.22399999999999</c:v>
                </c:pt>
                <c:pt idx="3">
                  <c:v>351.93200000000002</c:v>
                </c:pt>
                <c:pt idx="4">
                  <c:v>609.32100000000003</c:v>
                </c:pt>
                <c:pt idx="5">
                  <c:v>768.36</c:v>
                </c:pt>
                <c:pt idx="6">
                  <c:v>934.05600000000004</c:v>
                </c:pt>
                <c:pt idx="7">
                  <c:v>1120.2940000000001</c:v>
                </c:pt>
                <c:pt idx="8">
                  <c:v>1238.1220000000001</c:v>
                </c:pt>
                <c:pt idx="9">
                  <c:v>1509.211</c:v>
                </c:pt>
                <c:pt idx="10">
                  <c:v>1764.491</c:v>
                </c:pt>
              </c:numCache>
            </c:numRef>
          </c:xVal>
          <c:yVal>
            <c:numRef>
              <c:f>'Run1008'!$C$88:$C$98</c:f>
              <c:numCache>
                <c:formatCode>General</c:formatCode>
                <c:ptCount val="11"/>
                <c:pt idx="0">
                  <c:v>5.1969604423875291</c:v>
                </c:pt>
                <c:pt idx="1">
                  <c:v>6.4747430138488209</c:v>
                </c:pt>
                <c:pt idx="2">
                  <c:v>6.8292162956840405</c:v>
                </c:pt>
                <c:pt idx="3">
                  <c:v>6.9057348341698281</c:v>
                </c:pt>
                <c:pt idx="4">
                  <c:v>6.1917302432451073</c:v>
                </c:pt>
                <c:pt idx="5">
                  <c:v>5.816790051938459</c:v>
                </c:pt>
                <c:pt idx="6">
                  <c:v>5.5624589752219906</c:v>
                </c:pt>
                <c:pt idx="7">
                  <c:v>5.2349114607269565</c:v>
                </c:pt>
                <c:pt idx="8">
                  <c:v>5.0056815572829088</c:v>
                </c:pt>
                <c:pt idx="9">
                  <c:v>4.6351197921394762</c:v>
                </c:pt>
                <c:pt idx="10">
                  <c:v>4.3906328716861429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01-43C5-A107-95DB6B299C61}"/>
            </c:ext>
          </c:extLst>
        </c:ser>
        <c:ser>
          <c:idx val="1"/>
          <c:order val="1"/>
          <c:tx>
            <c:v>152Eu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'Run1008'!$D$99:$D$106</c:f>
                <c:numCache>
                  <c:formatCode>General</c:formatCode>
                  <c:ptCount val="8"/>
                  <c:pt idx="0">
                    <c:v>2.4308871753934151E-3</c:v>
                  </c:pt>
                  <c:pt idx="1">
                    <c:v>1.8504432195934412E-2</c:v>
                  </c:pt>
                  <c:pt idx="2">
                    <c:v>0.10409315052422866</c:v>
                  </c:pt>
                  <c:pt idx="3">
                    <c:v>4.243355372248582E-2</c:v>
                  </c:pt>
                  <c:pt idx="4">
                    <c:v>1.1085621395973898E-2</c:v>
                  </c:pt>
                  <c:pt idx="5">
                    <c:v>1.0153740213770522E-2</c:v>
                  </c:pt>
                  <c:pt idx="6">
                    <c:v>1.0396540108519618E-2</c:v>
                  </c:pt>
                  <c:pt idx="7">
                    <c:v>7.4035581062165375E-3</c:v>
                  </c:pt>
                </c:numCache>
              </c:numRef>
            </c:plus>
            <c:minus>
              <c:numRef>
                <c:f>'Run1008'!$D$99:$D$106</c:f>
                <c:numCache>
                  <c:formatCode>General</c:formatCode>
                  <c:ptCount val="8"/>
                  <c:pt idx="0">
                    <c:v>2.4308871753934151E-3</c:v>
                  </c:pt>
                  <c:pt idx="1">
                    <c:v>1.8504432195934412E-2</c:v>
                  </c:pt>
                  <c:pt idx="2">
                    <c:v>0.10409315052422866</c:v>
                  </c:pt>
                  <c:pt idx="3">
                    <c:v>4.243355372248582E-2</c:v>
                  </c:pt>
                  <c:pt idx="4">
                    <c:v>1.1085621395973898E-2</c:v>
                  </c:pt>
                  <c:pt idx="5">
                    <c:v>1.0153740213770522E-2</c:v>
                  </c:pt>
                  <c:pt idx="6">
                    <c:v>1.0396540108519618E-2</c:v>
                  </c:pt>
                  <c:pt idx="7">
                    <c:v>7.4035581062165375E-3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'Run1008'!$A$99:$A$106</c:f>
              <c:numCache>
                <c:formatCode>0,000</c:formatCode>
                <c:ptCount val="8"/>
                <c:pt idx="0">
                  <c:v>121.779</c:v>
                </c:pt>
                <c:pt idx="1">
                  <c:v>244.69300000000001</c:v>
                </c:pt>
                <c:pt idx="2">
                  <c:v>344.27199999999999</c:v>
                </c:pt>
                <c:pt idx="3">
                  <c:v>443.97899999999998</c:v>
                </c:pt>
                <c:pt idx="4">
                  <c:v>778.89</c:v>
                </c:pt>
                <c:pt idx="5">
                  <c:v>964.01400000000001</c:v>
                </c:pt>
                <c:pt idx="6">
                  <c:v>1112.07</c:v>
                </c:pt>
                <c:pt idx="7">
                  <c:v>1407.9929999999999</c:v>
                </c:pt>
              </c:numCache>
            </c:numRef>
          </c:xVal>
          <c:yVal>
            <c:numRef>
              <c:f>'Run1008'!$C$99:$C$106</c:f>
              <c:numCache>
                <c:formatCode>General</c:formatCode>
                <c:ptCount val="8"/>
                <c:pt idx="0">
                  <c:v>1.6665128750486571</c:v>
                </c:pt>
                <c:pt idx="1">
                  <c:v>6.414644202402223</c:v>
                </c:pt>
                <c:pt idx="2">
                  <c:v>6.8854027243667222</c:v>
                </c:pt>
                <c:pt idx="3">
                  <c:v>6.6365409231691928</c:v>
                </c:pt>
                <c:pt idx="4">
                  <c:v>5.8897835446659359</c:v>
                </c:pt>
                <c:pt idx="5">
                  <c:v>5.5120741150389865</c:v>
                </c:pt>
                <c:pt idx="6">
                  <c:v>5.3235922826282671</c:v>
                </c:pt>
                <c:pt idx="7">
                  <c:v>4.7616732780088391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01-43C5-A107-95DB6B299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21616"/>
        <c:axId val="59581728"/>
      </c:scatterChart>
      <c:valAx>
        <c:axId val="6362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Energy [keV]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accent1">
                <a:alpha val="92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81728"/>
        <c:crosses val="autoZero"/>
        <c:crossBetween val="midCat"/>
      </c:valAx>
      <c:valAx>
        <c:axId val="59581728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Absolute Efficiency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62161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697955306539143"/>
          <c:y val="0.14908512216337699"/>
          <c:w val="0.18207160866610531"/>
          <c:h val="0.182665830767098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98DDC-5613-4E4D-953F-E6620682E0D6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54F8F-EE93-4DDA-B7BA-D0D471AEF7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47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54F8F-EE93-4DDA-B7BA-D0D471AEF7A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6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54F8F-EE93-4DDA-B7BA-D0D471AEF7A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0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72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9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73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29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99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86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86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0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69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60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74F97-6CFA-4C68-8BA8-971390367684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A247B-A2B7-48E0-B9D7-7A0653391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1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acchina, ingegneria, interno, industria&#10;&#10;Descrizione generata automaticamente">
            <a:extLst>
              <a:ext uri="{FF2B5EF4-FFF2-40B4-BE49-F238E27FC236}">
                <a16:creationId xmlns:a16="http://schemas.microsoft.com/office/drawing/2014/main" id="{2E7DA4B6-6E51-93D6-DA5A-3449591B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1" b="26177"/>
          <a:stretch/>
        </p:blipFill>
        <p:spPr>
          <a:xfrm>
            <a:off x="0" y="-1788919"/>
            <a:ext cx="12192000" cy="864691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09A20C-6B7D-D24F-4AE9-FD3BD6936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2745740"/>
            <a:ext cx="11247120" cy="1366520"/>
          </a:xfrm>
          <a:noFill/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Spectroscopy studies in the A = 18 - 26 Ne-F region using the AGATA-PRISMA spectrometer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60AE6A-05CC-3FFA-81EB-3180AC864FD2}"/>
              </a:ext>
            </a:extLst>
          </p:cNvPr>
          <p:cNvSpPr txBox="1"/>
          <p:nvPr/>
        </p:nvSpPr>
        <p:spPr>
          <a:xfrm>
            <a:off x="8417560" y="5916123"/>
            <a:ext cx="332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</a:rPr>
              <a:t>Speaker: Davide Genna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AC7FDC-34D6-D81E-DEB6-20A9B8D14915}"/>
              </a:ext>
            </a:extLst>
          </p:cNvPr>
          <p:cNvSpPr txBox="1"/>
          <p:nvPr/>
        </p:nvSpPr>
        <p:spPr>
          <a:xfrm>
            <a:off x="4572000" y="5454458"/>
            <a:ext cx="717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</a:rPr>
              <a:t>Young </a:t>
            </a:r>
            <a:r>
              <a:rPr lang="it-IT" sz="2400" dirty="0" err="1">
                <a:solidFill>
                  <a:schemeClr val="bg1"/>
                </a:solidFill>
              </a:rPr>
              <a:t>Gammas</a:t>
            </a:r>
            <a:r>
              <a:rPr lang="it-IT" sz="2400" dirty="0">
                <a:solidFill>
                  <a:schemeClr val="bg1"/>
                </a:solidFill>
              </a:rPr>
              <a:t> Workshop, Asiago, 21 June 2024</a:t>
            </a:r>
          </a:p>
        </p:txBody>
      </p:sp>
    </p:spTree>
    <p:extLst>
      <p:ext uri="{BB962C8B-B14F-4D97-AF65-F5344CB8AC3E}">
        <p14:creationId xmlns:p14="http://schemas.microsoft.com/office/powerpoint/2010/main" val="223740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AC4B40A-F822-7A34-F24F-3EE449A5B922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Common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issues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  <a:endParaRPr lang="it-IT" b="1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A8387A1-EB95-25DD-7CBE-89CAE1B79AEA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E7E1CA9-5137-D3D1-2F52-1C1439659022}"/>
              </a:ext>
            </a:extLst>
          </p:cNvPr>
          <p:cNvGrpSpPr/>
          <p:nvPr/>
        </p:nvGrpSpPr>
        <p:grpSpPr>
          <a:xfrm>
            <a:off x="2825372" y="1464358"/>
            <a:ext cx="2966720" cy="2245360"/>
            <a:chOff x="5504688" y="1158241"/>
            <a:chExt cx="4398712" cy="3451321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415057AA-CB17-29DF-6E61-2A38B8728BF7}"/>
                </a:ext>
              </a:extLst>
            </p:cNvPr>
            <p:cNvGrpSpPr/>
            <p:nvPr/>
          </p:nvGrpSpPr>
          <p:grpSpPr>
            <a:xfrm>
              <a:off x="5504688" y="1158241"/>
              <a:ext cx="4398712" cy="3451321"/>
              <a:chOff x="711768" y="1304203"/>
              <a:chExt cx="4398712" cy="3451321"/>
            </a:xfrm>
          </p:grpSpPr>
          <p:pic>
            <p:nvPicPr>
              <p:cNvPr id="3" name="Picture 3">
                <a:extLst>
                  <a:ext uri="{FF2B5EF4-FFF2-40B4-BE49-F238E27FC236}">
                    <a16:creationId xmlns:a16="http://schemas.microsoft.com/office/drawing/2014/main" id="{E59F27B0-5936-38B0-679C-8A4D47FB0A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997" y="1304203"/>
                <a:ext cx="3987483" cy="3451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C95F8E5-CED9-853E-212C-8B4C9FDBD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768" y="4174327"/>
                <a:ext cx="1277302" cy="520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altLang="en-IT" sz="1600" b="1" dirty="0">
                    <a:solidFill>
                      <a:srgbClr val="FF0000"/>
                    </a:solidFill>
                  </a:rPr>
                  <a:t>AGATA</a:t>
                </a:r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84FD9740-11AA-F06D-DE16-769BF883923B}"/>
                  </a:ext>
                </a:extLst>
              </p:cNvPr>
              <p:cNvSpPr/>
              <p:nvPr/>
            </p:nvSpPr>
            <p:spPr>
              <a:xfrm>
                <a:off x="3116738" y="3791742"/>
                <a:ext cx="642462" cy="323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E72D53D-05A9-7732-AAD8-4726FA36C3FC}"/>
                </a:ext>
              </a:extLst>
            </p:cNvPr>
            <p:cNvSpPr/>
            <p:nvPr/>
          </p:nvSpPr>
          <p:spPr>
            <a:xfrm>
              <a:off x="6703284" y="4259198"/>
              <a:ext cx="2001520" cy="171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B06AF1-6F4A-328C-A94D-C537AAB4BCB8}"/>
                </a:ext>
              </a:extLst>
            </p:cNvPr>
            <p:cNvSpPr/>
            <p:nvPr/>
          </p:nvSpPr>
          <p:spPr>
            <a:xfrm>
              <a:off x="7536450" y="2965079"/>
              <a:ext cx="920941" cy="389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F51A0EC-C28F-8803-DE8F-BB0AA67EA919}"/>
                </a:ext>
              </a:extLst>
            </p:cNvPr>
            <p:cNvSpPr/>
            <p:nvPr/>
          </p:nvSpPr>
          <p:spPr>
            <a:xfrm rot="13773454">
              <a:off x="7200689" y="2534990"/>
              <a:ext cx="706560" cy="695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5C3B55B-C93C-E38D-8EA7-11EA3C1339AD}"/>
                </a:ext>
              </a:extLst>
            </p:cNvPr>
            <p:cNvSpPr/>
            <p:nvPr/>
          </p:nvSpPr>
          <p:spPr>
            <a:xfrm>
              <a:off x="6927780" y="2407737"/>
              <a:ext cx="706560" cy="302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8B0A61B5-4AE5-E641-8E75-2DC897B5D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6767" y="2707986"/>
              <a:ext cx="592235" cy="4308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77AE644F-E4FF-8FE0-62C3-D315608C6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614" y="2711389"/>
              <a:ext cx="1385446" cy="52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en-IT" sz="1600" b="1" dirty="0">
                  <a:solidFill>
                    <a:srgbClr val="FF0000"/>
                  </a:solidFill>
                </a:rPr>
                <a:t>PRISMA</a:t>
              </a:r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762D6F2F-34C5-C893-75FA-0D540427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73" y="3779035"/>
            <a:ext cx="4329200" cy="2643036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96B5D96-B7C5-229E-0A53-27D5455CB644}"/>
              </a:ext>
            </a:extLst>
          </p:cNvPr>
          <p:cNvSpPr txBox="1"/>
          <p:nvPr/>
        </p:nvSpPr>
        <p:spPr>
          <a:xfrm>
            <a:off x="1485973" y="3726321"/>
            <a:ext cx="4368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TOF &amp; PPAC position </a:t>
            </a:r>
            <a:r>
              <a:rPr lang="it-IT" sz="1600" dirty="0" err="1"/>
              <a:t>detection</a:t>
            </a:r>
            <a:r>
              <a:rPr lang="it-IT" sz="1600" dirty="0"/>
              <a:t> </a:t>
            </a:r>
            <a:r>
              <a:rPr lang="it-IT" sz="1600" dirty="0" err="1"/>
              <a:t>efficiency</a:t>
            </a:r>
            <a:r>
              <a:rPr lang="it-IT" sz="1600" dirty="0"/>
              <a:t> (%)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D578301-C5A8-4CFF-A8F2-628F1AB71B46}"/>
              </a:ext>
            </a:extLst>
          </p:cNvPr>
          <p:cNvCxnSpPr>
            <a:cxnSpLocks/>
          </p:cNvCxnSpPr>
          <p:nvPr/>
        </p:nvCxnSpPr>
        <p:spPr>
          <a:xfrm flipV="1">
            <a:off x="2178918" y="5429068"/>
            <a:ext cx="77981" cy="43488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3B53B37-92F7-28AF-4E13-C474F1162C69}"/>
              </a:ext>
            </a:extLst>
          </p:cNvPr>
          <p:cNvCxnSpPr>
            <a:cxnSpLocks/>
          </p:cNvCxnSpPr>
          <p:nvPr/>
        </p:nvCxnSpPr>
        <p:spPr>
          <a:xfrm flipV="1">
            <a:off x="3323933" y="4420001"/>
            <a:ext cx="137234" cy="8484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F88EA0B-F5DB-945F-1A46-1806AF5EA60D}"/>
              </a:ext>
            </a:extLst>
          </p:cNvPr>
          <p:cNvSpPr txBox="1"/>
          <p:nvPr/>
        </p:nvSpPr>
        <p:spPr>
          <a:xfrm>
            <a:off x="3451903" y="4582089"/>
            <a:ext cx="184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Added</a:t>
            </a:r>
            <a:r>
              <a:rPr lang="it-IT" sz="1600" dirty="0"/>
              <a:t> timing filter </a:t>
            </a:r>
            <a:r>
              <a:rPr lang="it-IT" sz="1600" dirty="0" err="1"/>
              <a:t>amplifier</a:t>
            </a:r>
            <a:r>
              <a:rPr lang="it-IT" sz="1600" dirty="0"/>
              <a:t> on MCP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2EC694F-552E-1352-1662-CCAC349CB536}"/>
              </a:ext>
            </a:extLst>
          </p:cNvPr>
          <p:cNvSpPr txBox="1"/>
          <p:nvPr/>
        </p:nvSpPr>
        <p:spPr>
          <a:xfrm>
            <a:off x="2206522" y="548560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Voltage </a:t>
            </a:r>
            <a:r>
              <a:rPr lang="it-IT" sz="1600" dirty="0" err="1"/>
              <a:t>increased</a:t>
            </a:r>
            <a:r>
              <a:rPr lang="it-IT" sz="1600" dirty="0"/>
              <a:t> on PPAC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F5F9374-8C9A-C4D8-1297-6B0D5465E6DA}"/>
              </a:ext>
            </a:extLst>
          </p:cNvPr>
          <p:cNvSpPr txBox="1"/>
          <p:nvPr/>
        </p:nvSpPr>
        <p:spPr>
          <a:xfrm>
            <a:off x="6399910" y="1464358"/>
            <a:ext cx="2773680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New PRISMA </a:t>
            </a:r>
            <a:r>
              <a:rPr lang="it-IT" sz="1600" dirty="0" err="1"/>
              <a:t>analysis</a:t>
            </a:r>
            <a:r>
              <a:rPr lang="it-IT" sz="1600" dirty="0"/>
              <a:t> </a:t>
            </a:r>
            <a:r>
              <a:rPr lang="it-IT" sz="1600" dirty="0" err="1"/>
              <a:t>without</a:t>
            </a:r>
            <a:r>
              <a:rPr lang="it-IT" sz="1600" dirty="0"/>
              <a:t> position information by PPAC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86EBA99-AB83-C0C4-1FE8-C61BEEBF6FC8}"/>
              </a:ext>
            </a:extLst>
          </p:cNvPr>
          <p:cNvSpPr txBox="1"/>
          <p:nvPr/>
        </p:nvSpPr>
        <p:spPr>
          <a:xfrm>
            <a:off x="1209476" y="3946214"/>
            <a:ext cx="488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50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679D0EE-85B8-9DCC-000F-FB971EAE5CF2}"/>
              </a:ext>
            </a:extLst>
          </p:cNvPr>
          <p:cNvSpPr txBox="1"/>
          <p:nvPr/>
        </p:nvSpPr>
        <p:spPr>
          <a:xfrm>
            <a:off x="1201909" y="4396833"/>
            <a:ext cx="488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40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B01BA6-3431-FAEA-88B8-E9C8C9581918}"/>
              </a:ext>
            </a:extLst>
          </p:cNvPr>
          <p:cNvSpPr txBox="1"/>
          <p:nvPr/>
        </p:nvSpPr>
        <p:spPr>
          <a:xfrm>
            <a:off x="1215853" y="4847449"/>
            <a:ext cx="488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30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B7962BA-B298-F443-35E0-C54DEBCEB12B}"/>
              </a:ext>
            </a:extLst>
          </p:cNvPr>
          <p:cNvSpPr txBox="1"/>
          <p:nvPr/>
        </p:nvSpPr>
        <p:spPr>
          <a:xfrm>
            <a:off x="1205800" y="5300645"/>
            <a:ext cx="488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20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36AE2A8-7115-1C1D-2768-20136244A4AF}"/>
              </a:ext>
            </a:extLst>
          </p:cNvPr>
          <p:cNvSpPr txBox="1"/>
          <p:nvPr/>
        </p:nvSpPr>
        <p:spPr>
          <a:xfrm>
            <a:off x="1215853" y="5723232"/>
            <a:ext cx="488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10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2F741FA-A18D-F553-D66C-E1F45CA15090}"/>
              </a:ext>
            </a:extLst>
          </p:cNvPr>
          <p:cNvSpPr txBox="1"/>
          <p:nvPr/>
        </p:nvSpPr>
        <p:spPr>
          <a:xfrm>
            <a:off x="1189593" y="6103285"/>
            <a:ext cx="4884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F29E49-4521-403D-D3AC-5950C3416A6B}"/>
              </a:ext>
            </a:extLst>
          </p:cNvPr>
          <p:cNvSpPr txBox="1"/>
          <p:nvPr/>
        </p:nvSpPr>
        <p:spPr>
          <a:xfrm>
            <a:off x="1255239" y="1465676"/>
            <a:ext cx="1773867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MCP and PPAC </a:t>
            </a:r>
            <a:r>
              <a:rPr lang="it-IT" sz="1600" dirty="0" err="1"/>
              <a:t>inefficient</a:t>
            </a:r>
            <a:r>
              <a:rPr lang="it-IT" sz="1600" dirty="0"/>
              <a:t> for light mass nuclei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DAC5AA-548D-1BE5-D18A-174E2C2F9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70" y="2204984"/>
            <a:ext cx="5607850" cy="293034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B2E904-0B2F-9785-7264-F38F20EAB085}"/>
              </a:ext>
            </a:extLst>
          </p:cNvPr>
          <p:cNvSpPr txBox="1"/>
          <p:nvPr/>
        </p:nvSpPr>
        <p:spPr>
          <a:xfrm>
            <a:off x="4623691" y="6348072"/>
            <a:ext cx="1990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Run</a:t>
            </a:r>
            <a:r>
              <a:rPr lang="it-IT" sz="1600" dirty="0"/>
              <a:t> </a:t>
            </a:r>
            <a:r>
              <a:rPr lang="it-IT" sz="1600" dirty="0" err="1"/>
              <a:t>number</a:t>
            </a:r>
            <a:endParaRPr lang="it-IT" sz="16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6DEEC4-D1DD-52E3-9C60-BDC19CA9B171}"/>
              </a:ext>
            </a:extLst>
          </p:cNvPr>
          <p:cNvSpPr txBox="1"/>
          <p:nvPr/>
        </p:nvSpPr>
        <p:spPr>
          <a:xfrm>
            <a:off x="6564299" y="498219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Slide </a:t>
            </a:r>
            <a:r>
              <a:rPr lang="it-IT" sz="1600" dirty="0" err="1"/>
              <a:t>courtesy</a:t>
            </a:r>
            <a:r>
              <a:rPr lang="it-IT" sz="1600" dirty="0"/>
              <a:t> of P. Aguilera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1AADED-4562-A57F-2661-1619A0239F62}"/>
              </a:ext>
            </a:extLst>
          </p:cNvPr>
          <p:cNvSpPr txBox="1"/>
          <p:nvPr/>
        </p:nvSpPr>
        <p:spPr>
          <a:xfrm>
            <a:off x="8112000" y="6237405"/>
            <a:ext cx="362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</a:rPr>
              <a:t>Thank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attention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9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4BE52C7-47AA-F017-ED2D-5F256B4EC5F4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Collaboration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B6337FF-8C5D-C84F-95C5-50771B233FCA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DD74C6-B109-E2B7-9C4F-ACBA9DA2659B}"/>
              </a:ext>
            </a:extLst>
          </p:cNvPr>
          <p:cNvSpPr txBox="1"/>
          <p:nvPr/>
        </p:nvSpPr>
        <p:spPr>
          <a:xfrm>
            <a:off x="551530" y="1509633"/>
            <a:ext cx="110889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u="sng" dirty="0"/>
              <a:t>K. Wimmer</a:t>
            </a:r>
            <a:r>
              <a:rPr lang="it-IT" sz="1600" dirty="0"/>
              <a:t> , </a:t>
            </a:r>
            <a:r>
              <a:rPr lang="it-IT" sz="1600" u="sng" dirty="0"/>
              <a:t>S. Bottoni</a:t>
            </a:r>
            <a:r>
              <a:rPr lang="it-IT" sz="1600" dirty="0"/>
              <a:t>, </a:t>
            </a:r>
            <a:r>
              <a:rPr lang="it-IT" sz="1600" u="sng" dirty="0"/>
              <a:t>G. Benzoni</a:t>
            </a:r>
            <a:r>
              <a:rPr lang="it-IT" sz="1600" dirty="0"/>
              <a:t>, </a:t>
            </a:r>
            <a:r>
              <a:rPr lang="it-IT" sz="1600" u="sng" dirty="0"/>
              <a:t>F. Recchia</a:t>
            </a:r>
            <a:r>
              <a:rPr lang="it-IT" sz="1600" dirty="0"/>
              <a:t>, </a:t>
            </a:r>
            <a:r>
              <a:rPr lang="it-IT" sz="1600" u="sng" dirty="0"/>
              <a:t>P. Aguilera</a:t>
            </a:r>
            <a:r>
              <a:rPr lang="it-IT" sz="1600" dirty="0"/>
              <a:t>, F. Drent, D. Genna, J. Acosta, H. Albers, G. Andreetta, F. Angelini, M. </a:t>
            </a:r>
            <a:r>
              <a:rPr lang="it-IT" sz="1600" dirty="0" err="1"/>
              <a:t>Balogh</a:t>
            </a:r>
            <a:r>
              <a:rPr lang="it-IT" sz="1600" dirty="0"/>
              <a:t>, J. </a:t>
            </a:r>
            <a:r>
              <a:rPr lang="it-IT" sz="1600" dirty="0" err="1"/>
              <a:t>Bardak</a:t>
            </a:r>
            <a:r>
              <a:rPr lang="it-IT" sz="1600" dirty="0"/>
              <a:t>, J. Benito, B. </a:t>
            </a:r>
            <a:r>
              <a:rPr lang="it-IT" sz="1600" dirty="0" err="1"/>
              <a:t>Bles</a:t>
            </a:r>
            <a:r>
              <a:rPr lang="it-IT" sz="1600" dirty="0"/>
              <a:t>, D. Brugnara, S. Carollo, Z. Chen, G. </a:t>
            </a:r>
            <a:r>
              <a:rPr lang="it-IT" sz="1600" dirty="0" err="1"/>
              <a:t>Ciconali</a:t>
            </a:r>
            <a:r>
              <a:rPr lang="it-IT" sz="1600" dirty="0"/>
              <a:t>, M. </a:t>
            </a:r>
            <a:r>
              <a:rPr lang="it-IT" sz="1600" dirty="0" err="1"/>
              <a:t>Ciemała</a:t>
            </a:r>
            <a:r>
              <a:rPr lang="it-IT" sz="1600" dirty="0"/>
              <a:t>, N. </a:t>
            </a:r>
            <a:r>
              <a:rPr lang="it-IT" sz="1600" dirty="0" err="1"/>
              <a:t>Cieplicka-Orynczak</a:t>
            </a:r>
            <a:r>
              <a:rPr lang="it-IT" sz="1600" dirty="0"/>
              <a:t>, L. Corradi, G. Corbari, A. </a:t>
            </a:r>
            <a:r>
              <a:rPr lang="it-IT" sz="1600" dirty="0" err="1"/>
              <a:t>Ertoprak</a:t>
            </a:r>
            <a:r>
              <a:rPr lang="it-IT" sz="1600" dirty="0"/>
              <a:t>, R. </a:t>
            </a:r>
            <a:r>
              <a:rPr lang="it-IT" sz="1600" dirty="0" err="1"/>
              <a:t>Escudeiro</a:t>
            </a:r>
            <a:r>
              <a:rPr lang="it-IT" sz="1600" dirty="0"/>
              <a:t>, C. Ferrera, B. </a:t>
            </a:r>
            <a:r>
              <a:rPr lang="it-IT" sz="1600" dirty="0" err="1"/>
              <a:t>Fornal</a:t>
            </a:r>
            <a:r>
              <a:rPr lang="it-IT" sz="1600" dirty="0"/>
              <a:t>, F. Galtarossa, E.M. Gandolfo, J. </a:t>
            </a:r>
            <a:r>
              <a:rPr lang="it-IT" sz="1600" dirty="0" err="1"/>
              <a:t>Gerl</a:t>
            </a:r>
            <a:r>
              <a:rPr lang="it-IT" sz="1600" dirty="0"/>
              <a:t>, A. Giaz, A. </a:t>
            </a:r>
            <a:r>
              <a:rPr lang="it-IT" sz="1600" dirty="0" err="1"/>
              <a:t>Goasduff</a:t>
            </a:r>
            <a:r>
              <a:rPr lang="it-IT" sz="1600" dirty="0"/>
              <a:t>, B. </a:t>
            </a:r>
            <a:r>
              <a:rPr lang="it-IT" sz="1600" dirty="0" err="1"/>
              <a:t>Gongora</a:t>
            </a:r>
            <a:r>
              <a:rPr lang="it-IT" sz="1600" dirty="0"/>
              <a:t> </a:t>
            </a:r>
            <a:r>
              <a:rPr lang="it-IT" sz="1600" dirty="0" err="1"/>
              <a:t>Servin</a:t>
            </a:r>
            <a:r>
              <a:rPr lang="it-IT" sz="1600" dirty="0"/>
              <a:t>, M. </a:t>
            </a:r>
            <a:r>
              <a:rPr lang="it-IT" sz="1600" dirty="0" err="1"/>
              <a:t>Gorska</a:t>
            </a:r>
            <a:r>
              <a:rPr lang="it-IT" sz="1600" dirty="0"/>
              <a:t>, A. Gottardo, A. </a:t>
            </a:r>
            <a:r>
              <a:rPr lang="it-IT" sz="1600" dirty="0" err="1"/>
              <a:t>Gozzelino</a:t>
            </a:r>
            <a:r>
              <a:rPr lang="it-IT" sz="1600" dirty="0"/>
              <a:t>, Ł.W. Iskra, N. </a:t>
            </a:r>
            <a:r>
              <a:rPr lang="it-IT" sz="1600" dirty="0" err="1"/>
              <a:t>Jovancevic</a:t>
            </a:r>
            <a:r>
              <a:rPr lang="it-IT" sz="1600" dirty="0"/>
              <a:t>, A. </a:t>
            </a:r>
            <a:r>
              <a:rPr lang="it-IT" sz="1600" dirty="0" err="1"/>
              <a:t>Jungclaus</a:t>
            </a:r>
            <a:r>
              <a:rPr lang="it-IT" sz="1600" dirty="0"/>
              <a:t>, N. </a:t>
            </a:r>
            <a:r>
              <a:rPr lang="it-IT" sz="1600" dirty="0" err="1"/>
              <a:t>Kitamura</a:t>
            </a:r>
            <a:r>
              <a:rPr lang="it-IT" sz="1600" dirty="0"/>
              <a:t>, T. </a:t>
            </a:r>
            <a:r>
              <a:rPr lang="it-IT" sz="1600" dirty="0" err="1"/>
              <a:t>Kröll</a:t>
            </a:r>
            <a:r>
              <a:rPr lang="it-IT" sz="1600" dirty="0"/>
              <a:t>, G. </a:t>
            </a:r>
            <a:r>
              <a:rPr lang="it-IT" sz="1600" dirty="0" err="1"/>
              <a:t>Kosir</a:t>
            </a:r>
            <a:r>
              <a:rPr lang="it-IT" sz="1600" dirty="0"/>
              <a:t>, M.S.R. </a:t>
            </a:r>
            <a:r>
              <a:rPr lang="it-IT" sz="1600" dirty="0" err="1"/>
              <a:t>Laskar</a:t>
            </a:r>
            <a:r>
              <a:rPr lang="it-IT" sz="1600" dirty="0"/>
              <a:t>, S. Leoni, M. Luciani, M. </a:t>
            </a:r>
            <a:r>
              <a:rPr lang="it-IT" sz="1600" dirty="0" err="1"/>
              <a:t>Matejska-Minda</a:t>
            </a:r>
            <a:r>
              <a:rPr lang="it-IT" sz="1600" dirty="0"/>
              <a:t>, R. Menegazzo, D. Mengoni, T. Mijatovic, B. Million, M. Morgante, R. Nicolás del </a:t>
            </a:r>
            <a:r>
              <a:rPr lang="it-IT" sz="1600" dirty="0" err="1"/>
              <a:t>Álamo</a:t>
            </a:r>
            <a:r>
              <a:rPr lang="it-IT" sz="1600" dirty="0"/>
              <a:t>, J. </a:t>
            </a:r>
            <a:r>
              <a:rPr lang="it-IT" sz="1600" dirty="0" err="1"/>
              <a:t>Pellumaj</a:t>
            </a:r>
            <a:r>
              <a:rPr lang="it-IT" sz="1600" dirty="0"/>
              <a:t>, S. </a:t>
            </a:r>
            <a:r>
              <a:rPr lang="it-IT" sz="1600" dirty="0" err="1"/>
              <a:t>Pigliapoco</a:t>
            </a:r>
            <a:r>
              <a:rPr lang="it-IT" sz="1600" dirty="0"/>
              <a:t>, E. Pilotto, W. </a:t>
            </a:r>
            <a:r>
              <a:rPr lang="it-IT" sz="1600" dirty="0" err="1"/>
              <a:t>Poklepa</a:t>
            </a:r>
            <a:r>
              <a:rPr lang="it-IT" sz="1600" dirty="0"/>
              <a:t>, M. Polettini, K. </a:t>
            </a:r>
            <a:r>
              <a:rPr lang="it-IT" sz="1600" dirty="0" err="1"/>
              <a:t>Rezynkina</a:t>
            </a:r>
            <a:r>
              <a:rPr lang="it-IT" sz="1600" dirty="0"/>
              <a:t>, M. Rocchini, M. </a:t>
            </a:r>
            <a:r>
              <a:rPr lang="it-IT" sz="1600" dirty="0" err="1"/>
              <a:t>Sedlak</a:t>
            </a:r>
            <a:r>
              <a:rPr lang="it-IT" sz="1600" dirty="0"/>
              <a:t>, M. Sferrazza, A. Stefanini, J.J. </a:t>
            </a:r>
            <a:r>
              <a:rPr lang="it-IT" sz="1600" dirty="0" err="1"/>
              <a:t>Valiente-Dobon</a:t>
            </a:r>
            <a:r>
              <a:rPr lang="it-IT" sz="1600" dirty="0"/>
              <a:t>, J. </a:t>
            </a:r>
            <a:r>
              <a:rPr lang="it-IT" sz="1600" dirty="0" err="1"/>
              <a:t>Vesic</a:t>
            </a:r>
            <a:r>
              <a:rPr lang="it-IT" sz="1600" dirty="0"/>
              <a:t>, A. </a:t>
            </a:r>
            <a:r>
              <a:rPr lang="it-IT" sz="1600" dirty="0" err="1"/>
              <a:t>Yaneva</a:t>
            </a:r>
            <a:r>
              <a:rPr lang="it-IT" sz="1600" dirty="0"/>
              <a:t>, L. Zago, I. Zanon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EC9E09-A183-45AB-FA7E-6D7B96E5117B}"/>
              </a:ext>
            </a:extLst>
          </p:cNvPr>
          <p:cNvSpPr txBox="1"/>
          <p:nvPr/>
        </p:nvSpPr>
        <p:spPr>
          <a:xfrm>
            <a:off x="1335339" y="3676907"/>
            <a:ext cx="952132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GSI </a:t>
            </a:r>
            <a:r>
              <a:rPr lang="it-IT" sz="1400" i="1" dirty="0" err="1"/>
              <a:t>Helmholtzzentrum</a:t>
            </a:r>
            <a:r>
              <a:rPr lang="it-IT" sz="1400" i="1" dirty="0"/>
              <a:t> </a:t>
            </a:r>
            <a:r>
              <a:rPr lang="it-IT" sz="1400" i="1" dirty="0" err="1"/>
              <a:t>für</a:t>
            </a:r>
            <a:r>
              <a:rPr lang="it-IT" sz="1400" i="1" dirty="0"/>
              <a:t> </a:t>
            </a:r>
            <a:r>
              <a:rPr lang="it-IT" sz="1400" i="1" dirty="0" err="1"/>
              <a:t>Schwerionenforschung</a:t>
            </a:r>
            <a:r>
              <a:rPr lang="it-IT" sz="1400" i="1" dirty="0"/>
              <a:t> GmbH, Darmstadt, Germany </a:t>
            </a:r>
          </a:p>
          <a:p>
            <a:pPr algn="ctr"/>
            <a:r>
              <a:rPr lang="it-IT" sz="1400" i="1" dirty="0"/>
              <a:t>INFN sez. Milano and Dipartimento di Fisica, Università degli Studi di Milano, Milano, </a:t>
            </a:r>
            <a:r>
              <a:rPr lang="it-IT" sz="1400" i="1" dirty="0" err="1"/>
              <a:t>Italy</a:t>
            </a:r>
            <a:r>
              <a:rPr lang="it-IT" sz="1400" i="1" dirty="0"/>
              <a:t> </a:t>
            </a:r>
          </a:p>
          <a:p>
            <a:pPr algn="ctr"/>
            <a:r>
              <a:rPr lang="it-IT" sz="1400" i="1" dirty="0"/>
              <a:t>INFN sez. di Padova and Dipartimento di Fisica, Università degli Studi di Padova, Padova, </a:t>
            </a:r>
            <a:r>
              <a:rPr lang="it-IT" sz="1400" i="1" dirty="0" err="1"/>
              <a:t>Italy</a:t>
            </a:r>
            <a:endParaRPr lang="it-IT" sz="1400" i="1" dirty="0"/>
          </a:p>
          <a:p>
            <a:pPr algn="ctr"/>
            <a:r>
              <a:rPr lang="it-IT" sz="1400" i="1" dirty="0"/>
              <a:t>CSIC Madrid, </a:t>
            </a:r>
            <a:r>
              <a:rPr lang="it-IT" sz="1400" i="1" dirty="0" err="1"/>
              <a:t>Spain</a:t>
            </a:r>
            <a:endParaRPr lang="it-IT" sz="1400" i="1" dirty="0"/>
          </a:p>
          <a:p>
            <a:pPr algn="ctr"/>
            <a:r>
              <a:rPr lang="it-IT" sz="1400" i="1" dirty="0"/>
              <a:t>University of Novi </a:t>
            </a:r>
            <a:r>
              <a:rPr lang="it-IT" sz="1400" i="1" dirty="0" err="1"/>
              <a:t>Sad</a:t>
            </a:r>
            <a:r>
              <a:rPr lang="it-IT" sz="1400" i="1" dirty="0"/>
              <a:t>, Serbia</a:t>
            </a:r>
          </a:p>
          <a:p>
            <a:pPr algn="ctr"/>
            <a:r>
              <a:rPr lang="it-IT" sz="1400" i="1" dirty="0" err="1"/>
              <a:t>Nuclear</a:t>
            </a:r>
            <a:r>
              <a:rPr lang="it-IT" sz="1400" i="1" dirty="0"/>
              <a:t> </a:t>
            </a:r>
            <a:r>
              <a:rPr lang="it-IT" sz="1400" i="1" dirty="0" err="1"/>
              <a:t>Physics</a:t>
            </a:r>
            <a:r>
              <a:rPr lang="it-IT" sz="1400" i="1" dirty="0"/>
              <a:t> Institute, </a:t>
            </a:r>
            <a:r>
              <a:rPr lang="it-IT" sz="1400" i="1" dirty="0" err="1"/>
              <a:t>Polish</a:t>
            </a:r>
            <a:r>
              <a:rPr lang="it-IT" sz="1400" i="1" dirty="0"/>
              <a:t> Academy of Sciences, </a:t>
            </a:r>
            <a:r>
              <a:rPr lang="it-IT" sz="1400" i="1" dirty="0" err="1"/>
              <a:t>Krakow</a:t>
            </a:r>
            <a:r>
              <a:rPr lang="it-IT" sz="1400" i="1" dirty="0"/>
              <a:t>, Poland</a:t>
            </a:r>
          </a:p>
          <a:p>
            <a:pPr algn="ctr"/>
            <a:r>
              <a:rPr lang="it-IT" sz="1400" i="1" dirty="0"/>
              <a:t>Istituto Nazionale di Fisica Nucleare LNL, Legnaro, Legnaro, </a:t>
            </a:r>
            <a:r>
              <a:rPr lang="it-IT" sz="1400" i="1" dirty="0" err="1"/>
              <a:t>Italy</a:t>
            </a:r>
            <a:endParaRPr lang="it-IT" sz="1400" i="1" dirty="0"/>
          </a:p>
          <a:p>
            <a:pPr algn="ctr"/>
            <a:r>
              <a:rPr lang="it-IT" sz="1400" i="1" dirty="0"/>
              <a:t>Center for </a:t>
            </a:r>
            <a:r>
              <a:rPr lang="it-IT" sz="1400" i="1" dirty="0" err="1"/>
              <a:t>Nuclear</a:t>
            </a:r>
            <a:r>
              <a:rPr lang="it-IT" sz="1400" i="1" dirty="0"/>
              <a:t> Study, University of Tokyo, Tokyo, Japan</a:t>
            </a:r>
          </a:p>
          <a:p>
            <a:pPr algn="ctr"/>
            <a:r>
              <a:rPr lang="it-IT" sz="1400" i="1" dirty="0"/>
              <a:t>TU Darmstadt, Darmstadt, Germany</a:t>
            </a:r>
          </a:p>
          <a:p>
            <a:pPr algn="ctr"/>
            <a:r>
              <a:rPr lang="it-IT" sz="1400" i="1" dirty="0" err="1"/>
              <a:t>Ruder</a:t>
            </a:r>
            <a:r>
              <a:rPr lang="it-IT" sz="1400" i="1" dirty="0"/>
              <a:t> </a:t>
            </a:r>
            <a:r>
              <a:rPr lang="it-IT" sz="1400" i="1" dirty="0" err="1"/>
              <a:t>Boskovic</a:t>
            </a:r>
            <a:r>
              <a:rPr lang="it-IT" sz="1400" i="1" dirty="0"/>
              <a:t> Institute, </a:t>
            </a:r>
            <a:r>
              <a:rPr lang="it-IT" sz="1400" i="1" dirty="0" err="1"/>
              <a:t>Zagreb</a:t>
            </a:r>
            <a:r>
              <a:rPr lang="it-IT" sz="1400" i="1" dirty="0"/>
              <a:t>, </a:t>
            </a:r>
            <a:r>
              <a:rPr lang="it-IT" sz="1400" i="1" dirty="0" err="1"/>
              <a:t>Croatia</a:t>
            </a:r>
            <a:endParaRPr lang="it-IT" sz="1400" i="1" dirty="0"/>
          </a:p>
          <a:p>
            <a:pPr algn="ctr"/>
            <a:r>
              <a:rPr lang="it-IT" sz="1400" i="1" dirty="0"/>
              <a:t>ULB, </a:t>
            </a:r>
            <a:r>
              <a:rPr lang="it-IT" sz="1400" i="1" dirty="0" err="1"/>
              <a:t>Brussel</a:t>
            </a:r>
            <a:r>
              <a:rPr lang="it-IT" sz="1400" i="1" dirty="0"/>
              <a:t>, </a:t>
            </a:r>
            <a:r>
              <a:rPr lang="it-IT" sz="1400" i="1" dirty="0" err="1"/>
              <a:t>Belgium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65063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E908F717-BA34-F02D-AE32-B63325257FA8}"/>
              </a:ext>
            </a:extLst>
          </p:cNvPr>
          <p:cNvGrpSpPr/>
          <p:nvPr/>
        </p:nvGrpSpPr>
        <p:grpSpPr>
          <a:xfrm>
            <a:off x="6690362" y="1237174"/>
            <a:ext cx="3990375" cy="3023025"/>
            <a:chOff x="1785620" y="2112597"/>
            <a:chExt cx="3990375" cy="3023025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EA1BE00-4F89-F9D2-169C-9D037DBA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6152" y="2112597"/>
              <a:ext cx="3559332" cy="2632806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66544846-D949-C61A-EEF6-5F7726945703}"/>
                </a:ext>
              </a:extLst>
            </p:cNvPr>
            <p:cNvSpPr/>
            <p:nvPr/>
          </p:nvSpPr>
          <p:spPr>
            <a:xfrm>
              <a:off x="1785620" y="2203520"/>
              <a:ext cx="1891127" cy="2515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Standard </a:t>
              </a:r>
              <a:r>
                <a:rPr lang="it-IT" sz="1400" dirty="0" err="1">
                  <a:solidFill>
                    <a:schemeClr val="tx1"/>
                  </a:solidFill>
                </a:rPr>
                <a:t>ordering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226E10EA-4B25-CEEF-99D8-E71436AE3354}"/>
                </a:ext>
              </a:extLst>
            </p:cNvPr>
            <p:cNvSpPr/>
            <p:nvPr/>
          </p:nvSpPr>
          <p:spPr>
            <a:xfrm>
              <a:off x="3840480" y="2203520"/>
              <a:ext cx="1860948" cy="2521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Intruder </a:t>
              </a:r>
              <a:r>
                <a:rPr lang="it-IT" sz="1400" dirty="0" err="1">
                  <a:solidFill>
                    <a:schemeClr val="tx1"/>
                  </a:solidFill>
                </a:rPr>
                <a:t>configuration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923559E2-8E57-2F9B-8CA6-36B3C9651B0A}"/>
                </a:ext>
              </a:extLst>
            </p:cNvPr>
            <p:cNvSpPr/>
            <p:nvPr/>
          </p:nvSpPr>
          <p:spPr>
            <a:xfrm>
              <a:off x="3334018" y="2727834"/>
              <a:ext cx="822960" cy="7366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err="1">
                  <a:solidFill>
                    <a:schemeClr val="tx1"/>
                  </a:solidFill>
                </a:rPr>
                <a:t>pf</a:t>
              </a:r>
              <a:r>
                <a:rPr lang="it-IT" sz="1400" i="1" dirty="0">
                  <a:solidFill>
                    <a:schemeClr val="tx1"/>
                  </a:solidFill>
                </a:rPr>
                <a:t> </a:t>
              </a:r>
              <a:r>
                <a:rPr lang="it-IT" sz="1400" dirty="0">
                  <a:solidFill>
                    <a:schemeClr val="tx1"/>
                  </a:solidFill>
                </a:rPr>
                <a:t>shell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01859D46-6778-CFEB-7E2A-FA2D350C4A46}"/>
                </a:ext>
              </a:extLst>
            </p:cNvPr>
            <p:cNvSpPr/>
            <p:nvPr/>
          </p:nvSpPr>
          <p:spPr>
            <a:xfrm>
              <a:off x="3334018" y="3736618"/>
              <a:ext cx="822960" cy="7366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err="1">
                  <a:solidFill>
                    <a:schemeClr val="tx1"/>
                  </a:solidFill>
                </a:rPr>
                <a:t>sd</a:t>
              </a:r>
              <a:r>
                <a:rPr lang="it-IT" sz="1400" i="1" dirty="0">
                  <a:solidFill>
                    <a:schemeClr val="tx1"/>
                  </a:solidFill>
                </a:rPr>
                <a:t> </a:t>
              </a:r>
              <a:r>
                <a:rPr lang="it-IT" sz="1400" dirty="0">
                  <a:solidFill>
                    <a:schemeClr val="tx1"/>
                  </a:solidFill>
                </a:rPr>
                <a:t>shell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0881F528-1A34-D451-FEE9-E9EBC4092D46}"/>
                </a:ext>
              </a:extLst>
            </p:cNvPr>
            <p:cNvSpPr/>
            <p:nvPr/>
          </p:nvSpPr>
          <p:spPr>
            <a:xfrm>
              <a:off x="1785620" y="4398980"/>
              <a:ext cx="822960" cy="7366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7550DC98-1448-EDFA-A513-0DB08AA05B5C}"/>
                </a:ext>
              </a:extLst>
            </p:cNvPr>
            <p:cNvSpPr/>
            <p:nvPr/>
          </p:nvSpPr>
          <p:spPr>
            <a:xfrm>
              <a:off x="4953035" y="3096155"/>
              <a:ext cx="822960" cy="7366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885551CC-122E-4FDE-4BEC-F3A61CBC2BBA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case: Island of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Inversion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 = 20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0FDFA74-429B-AD04-075B-10E9AE91CF6D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298F713-637D-80C9-A79D-9FF3BA33B3D6}"/>
              </a:ext>
            </a:extLst>
          </p:cNvPr>
          <p:cNvSpPr txBox="1"/>
          <p:nvPr/>
        </p:nvSpPr>
        <p:spPr>
          <a:xfrm>
            <a:off x="2197100" y="5964002"/>
            <a:ext cx="779780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/>
              <a:t>Main</a:t>
            </a:r>
            <a:r>
              <a:rPr lang="it-IT" b="1" dirty="0"/>
              <a:t> goal</a:t>
            </a:r>
            <a:r>
              <a:rPr lang="it-IT" dirty="0"/>
              <a:t>: </a:t>
            </a:r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microscopic</a:t>
            </a:r>
            <a:r>
              <a:rPr lang="it-IT" dirty="0"/>
              <a:t> </a:t>
            </a:r>
            <a:r>
              <a:rPr lang="it-IT" dirty="0" err="1"/>
              <a:t>origin</a:t>
            </a:r>
            <a:r>
              <a:rPr lang="it-IT" dirty="0"/>
              <a:t> of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deformation</a:t>
            </a:r>
            <a:r>
              <a:rPr lang="it-IT" dirty="0"/>
              <a:t> and </a:t>
            </a: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knowledge on the nature of the </a:t>
            </a:r>
            <a:r>
              <a:rPr lang="it-IT" dirty="0" err="1"/>
              <a:t>nuclear</a:t>
            </a:r>
            <a:r>
              <a:rPr lang="it-IT" dirty="0"/>
              <a:t> force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4985E79-6216-9545-B7B5-B866365CDB19}"/>
              </a:ext>
            </a:extLst>
          </p:cNvPr>
          <p:cNvGrpSpPr/>
          <p:nvPr/>
        </p:nvGrpSpPr>
        <p:grpSpPr>
          <a:xfrm>
            <a:off x="559791" y="1316378"/>
            <a:ext cx="5175529" cy="4170104"/>
            <a:chOff x="559791" y="1316378"/>
            <a:chExt cx="5175529" cy="4170104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36D93EE1-5739-37CB-FC77-84420C3E6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7" t="49410" r="55877" b="3416"/>
            <a:stretch/>
          </p:blipFill>
          <p:spPr>
            <a:xfrm>
              <a:off x="721077" y="1316378"/>
              <a:ext cx="5014243" cy="3822879"/>
            </a:xfrm>
            <a:prstGeom prst="rect">
              <a:avLst/>
            </a:prstGeom>
          </p:spPr>
        </p:pic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94645C13-718A-A03A-310C-1D33A5A2EAF3}"/>
                </a:ext>
              </a:extLst>
            </p:cNvPr>
            <p:cNvSpPr/>
            <p:nvPr/>
          </p:nvSpPr>
          <p:spPr>
            <a:xfrm>
              <a:off x="2258533" y="4224639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6649BA40-9A61-BB75-243B-3E0A0E8E5D2B}"/>
                </a:ext>
              </a:extLst>
            </p:cNvPr>
            <p:cNvSpPr/>
            <p:nvPr/>
          </p:nvSpPr>
          <p:spPr>
            <a:xfrm>
              <a:off x="1810136" y="4519558"/>
              <a:ext cx="180000" cy="180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A019609E-03AF-B663-F0D3-118BB5E64AC1}"/>
                </a:ext>
              </a:extLst>
            </p:cNvPr>
            <p:cNvSpPr/>
            <p:nvPr/>
          </p:nvSpPr>
          <p:spPr>
            <a:xfrm>
              <a:off x="1540048" y="473240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31A58C0D-5405-EEE5-5576-83DD842D0C40}"/>
                </a:ext>
              </a:extLst>
            </p:cNvPr>
            <p:cNvSpPr/>
            <p:nvPr/>
          </p:nvSpPr>
          <p:spPr>
            <a:xfrm>
              <a:off x="2709240" y="3891878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9DCD4991-4956-5AAE-0F15-8E136ACBE6CC}"/>
                </a:ext>
              </a:extLst>
            </p:cNvPr>
            <p:cNvSpPr/>
            <p:nvPr/>
          </p:nvSpPr>
          <p:spPr>
            <a:xfrm>
              <a:off x="3584654" y="3157068"/>
              <a:ext cx="252000" cy="252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7AB5CBF5-D754-4928-69F2-08A5D56752B2}"/>
                </a:ext>
              </a:extLst>
            </p:cNvPr>
            <p:cNvSpPr/>
            <p:nvPr/>
          </p:nvSpPr>
          <p:spPr>
            <a:xfrm>
              <a:off x="1540048" y="5118880"/>
              <a:ext cx="793685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AFEA57B-481A-6D7B-595C-37E1B148D144}"/>
                </a:ext>
              </a:extLst>
            </p:cNvPr>
            <p:cNvSpPr/>
            <p:nvPr/>
          </p:nvSpPr>
          <p:spPr>
            <a:xfrm>
              <a:off x="1223718" y="5108720"/>
              <a:ext cx="793685" cy="377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 = 8</a:t>
              </a: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4E225879-A403-585F-59B1-26BD12C30E01}"/>
                </a:ext>
              </a:extLst>
            </p:cNvPr>
            <p:cNvSpPr/>
            <p:nvPr/>
          </p:nvSpPr>
          <p:spPr>
            <a:xfrm>
              <a:off x="2022894" y="4740678"/>
              <a:ext cx="1096736" cy="377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 = 20</a:t>
              </a:r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6D7CCD6F-93B7-EB2D-6A84-B76350AFDBF4}"/>
                </a:ext>
              </a:extLst>
            </p:cNvPr>
            <p:cNvSpPr/>
            <p:nvPr/>
          </p:nvSpPr>
          <p:spPr>
            <a:xfrm>
              <a:off x="2886428" y="4501132"/>
              <a:ext cx="836577" cy="292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 = 28</a:t>
              </a: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A05D0714-3B8A-2507-7478-9D0B2F92E5D6}"/>
                </a:ext>
              </a:extLst>
            </p:cNvPr>
            <p:cNvSpPr/>
            <p:nvPr/>
          </p:nvSpPr>
          <p:spPr>
            <a:xfrm>
              <a:off x="4165079" y="3519149"/>
              <a:ext cx="1060408" cy="32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 = 50</a:t>
              </a:r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83713E6E-7F27-76F0-0328-4E6E59D12387}"/>
                </a:ext>
              </a:extLst>
            </p:cNvPr>
            <p:cNvSpPr/>
            <p:nvPr/>
          </p:nvSpPr>
          <p:spPr>
            <a:xfrm>
              <a:off x="3275363" y="1499258"/>
              <a:ext cx="793685" cy="32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Z = 50</a:t>
              </a:r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0D985F8F-DA70-D503-3457-B947D0042007}"/>
                </a:ext>
              </a:extLst>
            </p:cNvPr>
            <p:cNvSpPr/>
            <p:nvPr/>
          </p:nvSpPr>
          <p:spPr>
            <a:xfrm>
              <a:off x="1444528" y="2864635"/>
              <a:ext cx="793685" cy="32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Z = 28</a:t>
              </a:r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07933B9F-51FF-B64A-0D71-72D92DAC4A28}"/>
                </a:ext>
              </a:extLst>
            </p:cNvPr>
            <p:cNvSpPr/>
            <p:nvPr/>
          </p:nvSpPr>
          <p:spPr>
            <a:xfrm>
              <a:off x="1126771" y="3369545"/>
              <a:ext cx="793685" cy="32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Z = 20</a:t>
              </a: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A4735759-935C-8BC6-2033-9D9BC4B88B46}"/>
                </a:ext>
              </a:extLst>
            </p:cNvPr>
            <p:cNvSpPr/>
            <p:nvPr/>
          </p:nvSpPr>
          <p:spPr>
            <a:xfrm>
              <a:off x="559791" y="4120988"/>
              <a:ext cx="793685" cy="32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Z = 8</a:t>
              </a:r>
            </a:p>
          </p:txBody>
        </p:sp>
      </p:grp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2EAD0CE-D268-6BF1-D1D3-B2CB06A52620}"/>
              </a:ext>
            </a:extLst>
          </p:cNvPr>
          <p:cNvCxnSpPr/>
          <p:nvPr/>
        </p:nvCxnSpPr>
        <p:spPr>
          <a:xfrm flipV="1">
            <a:off x="6875656" y="1743000"/>
            <a:ext cx="0" cy="1692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61FF7F1-5C70-A0A3-3D77-CE752AD24595}"/>
              </a:ext>
            </a:extLst>
          </p:cNvPr>
          <p:cNvSpPr txBox="1"/>
          <p:nvPr/>
        </p:nvSpPr>
        <p:spPr>
          <a:xfrm rot="16200000">
            <a:off x="5622613" y="2404386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Level Energy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A97BF462-35AA-83AB-6247-B9EBF1D8C3FC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2384533" y="4476639"/>
            <a:ext cx="1969027" cy="7762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magine 62">
            <a:extLst>
              <a:ext uri="{FF2B5EF4-FFF2-40B4-BE49-F238E27FC236}">
                <a16:creationId xmlns:a16="http://schemas.microsoft.com/office/drawing/2014/main" id="{DC02DC69-ADF2-50D6-7A46-1E6F258D7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004" y="4088016"/>
            <a:ext cx="1196444" cy="1196444"/>
          </a:xfrm>
          <a:prstGeom prst="rect">
            <a:avLst/>
          </a:prstGeom>
        </p:spPr>
      </p:pic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F1C8AC52-8607-D5D8-9B32-C732095F39BF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2384533" y="4110974"/>
            <a:ext cx="1932471" cy="113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AAD520BF-567A-9F9C-0E71-00A9BF3CC3E3}"/>
              </a:ext>
            </a:extLst>
          </p:cNvPr>
          <p:cNvSpPr/>
          <p:nvPr/>
        </p:nvSpPr>
        <p:spPr>
          <a:xfrm>
            <a:off x="4312058" y="4034311"/>
            <a:ext cx="558800" cy="52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E8499BE0-F10D-7942-A566-218B6CF56C0A}"/>
              </a:ext>
            </a:extLst>
          </p:cNvPr>
          <p:cNvSpPr/>
          <p:nvPr/>
        </p:nvSpPr>
        <p:spPr>
          <a:xfrm>
            <a:off x="4282521" y="5286307"/>
            <a:ext cx="558800" cy="52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A98406-B772-7201-2102-811E9F96EB83}"/>
              </a:ext>
            </a:extLst>
          </p:cNvPr>
          <p:cNvSpPr txBox="1"/>
          <p:nvPr/>
        </p:nvSpPr>
        <p:spPr>
          <a:xfrm rot="16200000">
            <a:off x="601176" y="266609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0A3A660-9E9E-2DB9-15B9-374A12616CFE}"/>
              </a:ext>
            </a:extLst>
          </p:cNvPr>
          <p:cNvCxnSpPr>
            <a:cxnSpLocks/>
          </p:cNvCxnSpPr>
          <p:nvPr/>
        </p:nvCxnSpPr>
        <p:spPr>
          <a:xfrm flipV="1">
            <a:off x="1014442" y="2571363"/>
            <a:ext cx="0" cy="725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271673E-BC7B-7BDA-9681-2D02112D0F4A}"/>
              </a:ext>
            </a:extLst>
          </p:cNvPr>
          <p:cNvCxnSpPr>
            <a:cxnSpLocks/>
          </p:cNvCxnSpPr>
          <p:nvPr/>
        </p:nvCxnSpPr>
        <p:spPr>
          <a:xfrm>
            <a:off x="2961240" y="5412009"/>
            <a:ext cx="7109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050516-33D9-20AE-A50D-722E598D436E}"/>
              </a:ext>
            </a:extLst>
          </p:cNvPr>
          <p:cNvSpPr txBox="1"/>
          <p:nvPr/>
        </p:nvSpPr>
        <p:spPr>
          <a:xfrm>
            <a:off x="3133362" y="506822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1A756A-AB3D-D7C6-5DF4-70824006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82" y="3753308"/>
            <a:ext cx="4099036" cy="167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AE2E32-6868-6817-BD85-0755CC7E417E}"/>
              </a:ext>
            </a:extLst>
          </p:cNvPr>
          <p:cNvSpPr txBox="1"/>
          <p:nvPr/>
        </p:nvSpPr>
        <p:spPr>
          <a:xfrm>
            <a:off x="6538325" y="5312498"/>
            <a:ext cx="5248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K. Wimmer et al., Phys. Rev. Lett. 105, 252501, 2010.</a:t>
            </a:r>
            <a:endParaRPr lang="it-IT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7"/>
    </mc:Choice>
    <mc:Fallback xmlns="">
      <p:transition spd="slow" advTm="833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magine 72" descr="Immagine che contiene diagramma, testo, Piano, Carattere&#10;&#10;Descrizione generata automaticamente">
            <a:extLst>
              <a:ext uri="{FF2B5EF4-FFF2-40B4-BE49-F238E27FC236}">
                <a16:creationId xmlns:a16="http://schemas.microsoft.com/office/drawing/2014/main" id="{70954872-7E40-9237-F5E1-1CC2AA9AF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05" y="3798272"/>
            <a:ext cx="4217895" cy="1840087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85551CC-122E-4FDE-4BEC-F3A61CBC2BBA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Physics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case: Island of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Inversion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 = 20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0FDFA74-429B-AD04-075B-10E9AE91CF6D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7A10784B-F304-DBFB-CE17-BFC23385037A}"/>
              </a:ext>
            </a:extLst>
          </p:cNvPr>
          <p:cNvGrpSpPr/>
          <p:nvPr/>
        </p:nvGrpSpPr>
        <p:grpSpPr>
          <a:xfrm>
            <a:off x="826801" y="1526405"/>
            <a:ext cx="4516896" cy="3535327"/>
            <a:chOff x="1737600" y="310931"/>
            <a:chExt cx="4516896" cy="3535327"/>
          </a:xfrm>
          <a:noFill/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F47EB634-BB66-CF29-3DE1-E0BAAA5F57B4}"/>
                </a:ext>
              </a:extLst>
            </p:cNvPr>
            <p:cNvSpPr txBox="1"/>
            <p:nvPr/>
          </p:nvSpPr>
          <p:spPr>
            <a:xfrm>
              <a:off x="2445004" y="3476926"/>
              <a:ext cx="8585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baseline="30000" dirty="0"/>
                <a:t>23</a:t>
              </a:r>
              <a:r>
                <a:rPr lang="it-IT" dirty="0"/>
                <a:t>Ne</a:t>
              </a:r>
              <a:r>
                <a:rPr lang="it-IT" baseline="-25000" dirty="0"/>
                <a:t>13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549AB9F-C66C-4F5E-B4EE-7794F97CB77D}"/>
                </a:ext>
              </a:extLst>
            </p:cNvPr>
            <p:cNvSpPr txBox="1"/>
            <p:nvPr/>
          </p:nvSpPr>
          <p:spPr>
            <a:xfrm>
              <a:off x="3399918" y="3476926"/>
              <a:ext cx="8585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baseline="30000" dirty="0"/>
                <a:t>25</a:t>
              </a:r>
              <a:r>
                <a:rPr lang="it-IT" dirty="0"/>
                <a:t>Ne</a:t>
              </a:r>
              <a:r>
                <a:rPr lang="it-IT" baseline="-25000" dirty="0"/>
                <a:t>15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C3A8A78-E6AE-1CD3-3B35-D50EC0244332}"/>
                </a:ext>
              </a:extLst>
            </p:cNvPr>
            <p:cNvSpPr txBox="1"/>
            <p:nvPr/>
          </p:nvSpPr>
          <p:spPr>
            <a:xfrm>
              <a:off x="4367784" y="3472792"/>
              <a:ext cx="8585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baseline="30000" dirty="0"/>
                <a:t>27</a:t>
              </a:r>
              <a:r>
                <a:rPr lang="it-IT" dirty="0"/>
                <a:t>Ne</a:t>
              </a:r>
              <a:r>
                <a:rPr lang="it-IT" baseline="-25000" dirty="0"/>
                <a:t>17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58B6723-251A-FF1A-2E87-A9EFA4D644F7}"/>
                </a:ext>
              </a:extLst>
            </p:cNvPr>
            <p:cNvSpPr txBox="1"/>
            <p:nvPr/>
          </p:nvSpPr>
          <p:spPr>
            <a:xfrm>
              <a:off x="5303012" y="3476926"/>
              <a:ext cx="8585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baseline="30000" dirty="0"/>
                <a:t>29</a:t>
              </a:r>
              <a:r>
                <a:rPr lang="it-IT" dirty="0"/>
                <a:t>Ne</a:t>
              </a:r>
              <a:r>
                <a:rPr lang="it-IT" baseline="-25000" dirty="0"/>
                <a:t>19</a:t>
              </a:r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B9D7B616-8F99-A19D-CC51-6A3DD49B1045}"/>
                </a:ext>
              </a:extLst>
            </p:cNvPr>
            <p:cNvCxnSpPr>
              <a:cxnSpLocks/>
            </p:cNvCxnSpPr>
            <p:nvPr/>
          </p:nvCxnSpPr>
          <p:spPr>
            <a:xfrm>
              <a:off x="2257424" y="434340"/>
              <a:ext cx="8256" cy="299466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C09D779-3060-2845-9540-737FB9E363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8060" y="3423920"/>
              <a:ext cx="7112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702E342-949F-0DE2-FD9B-64128C989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8060" y="2352675"/>
              <a:ext cx="7112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BE0152EA-9D20-BCFD-F9AB-AAF8024DA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8060" y="2895600"/>
              <a:ext cx="7112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84610922-7462-E7F5-BAF3-19D8407455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7425" y="1821815"/>
              <a:ext cx="7112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668D66F7-3006-D973-ED71-11FC986A7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8060" y="1268095"/>
              <a:ext cx="7112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8531D5A2-F4FE-F421-D95D-4D7AAD596197}"/>
                </a:ext>
              </a:extLst>
            </p:cNvPr>
            <p:cNvSpPr txBox="1"/>
            <p:nvPr/>
          </p:nvSpPr>
          <p:spPr>
            <a:xfrm>
              <a:off x="2026921" y="3270031"/>
              <a:ext cx="175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0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E1521DA-5A93-E614-B38C-C0C564B831FA}"/>
                </a:ext>
              </a:extLst>
            </p:cNvPr>
            <p:cNvSpPr txBox="1"/>
            <p:nvPr/>
          </p:nvSpPr>
          <p:spPr>
            <a:xfrm>
              <a:off x="2026921" y="2741711"/>
              <a:ext cx="175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1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99348B2-070C-C822-1652-1BC36FA95CEB}"/>
                </a:ext>
              </a:extLst>
            </p:cNvPr>
            <p:cNvSpPr txBox="1"/>
            <p:nvPr/>
          </p:nvSpPr>
          <p:spPr>
            <a:xfrm>
              <a:off x="2019301" y="2194387"/>
              <a:ext cx="175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2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6E03DF2D-2ECA-82F0-2960-1C46CBBD89F7}"/>
                </a:ext>
              </a:extLst>
            </p:cNvPr>
            <p:cNvSpPr txBox="1"/>
            <p:nvPr/>
          </p:nvSpPr>
          <p:spPr>
            <a:xfrm>
              <a:off x="2019302" y="1664162"/>
              <a:ext cx="175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3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E5C341A6-A76D-4F78-530E-B936F5276A93}"/>
                </a:ext>
              </a:extLst>
            </p:cNvPr>
            <p:cNvSpPr txBox="1"/>
            <p:nvPr/>
          </p:nvSpPr>
          <p:spPr>
            <a:xfrm>
              <a:off x="2026921" y="1116838"/>
              <a:ext cx="175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4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EC154078-0F53-79CE-7F03-7B3462B59E98}"/>
                </a:ext>
              </a:extLst>
            </p:cNvPr>
            <p:cNvSpPr txBox="1"/>
            <p:nvPr/>
          </p:nvSpPr>
          <p:spPr>
            <a:xfrm rot="16200000">
              <a:off x="1152646" y="2086093"/>
              <a:ext cx="153923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E (MeV)</a:t>
              </a:r>
            </a:p>
          </p:txBody>
        </p: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CFCD318F-BE6A-3256-5B44-D92145972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80" y="694055"/>
              <a:ext cx="7112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F6E52BF4-D8E2-5E25-12E1-428CA4470220}"/>
                </a:ext>
              </a:extLst>
            </p:cNvPr>
            <p:cNvSpPr txBox="1"/>
            <p:nvPr/>
          </p:nvSpPr>
          <p:spPr>
            <a:xfrm>
              <a:off x="2032000" y="540982"/>
              <a:ext cx="17526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5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15AE807F-34E2-E177-65AE-7AC8865627C4}"/>
                </a:ext>
              </a:extLst>
            </p:cNvPr>
            <p:cNvSpPr txBox="1"/>
            <p:nvPr/>
          </p:nvSpPr>
          <p:spPr>
            <a:xfrm>
              <a:off x="2817368" y="310931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7/2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4E7BCEA5-0B85-04FB-5628-CDCDD8D7DFCF}"/>
                </a:ext>
              </a:extLst>
            </p:cNvPr>
            <p:cNvSpPr txBox="1"/>
            <p:nvPr/>
          </p:nvSpPr>
          <p:spPr>
            <a:xfrm>
              <a:off x="2817368" y="1465361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3/2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7C0E03F3-D8AF-DB21-3CFF-9A33B36ED2EA}"/>
                </a:ext>
              </a:extLst>
            </p:cNvPr>
            <p:cNvSpPr txBox="1"/>
            <p:nvPr/>
          </p:nvSpPr>
          <p:spPr>
            <a:xfrm>
              <a:off x="3778250" y="953950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7/2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3D3101B6-9287-5684-2763-B5C6FACBB83C}"/>
                </a:ext>
              </a:extLst>
            </p:cNvPr>
            <p:cNvSpPr txBox="1"/>
            <p:nvPr/>
          </p:nvSpPr>
          <p:spPr>
            <a:xfrm>
              <a:off x="3778250" y="1391376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3/2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218FEB53-AB21-6F2A-EE10-2AEDA0766798}"/>
                </a:ext>
              </a:extLst>
            </p:cNvPr>
            <p:cNvSpPr txBox="1"/>
            <p:nvPr/>
          </p:nvSpPr>
          <p:spPr>
            <a:xfrm>
              <a:off x="4739132" y="2212821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7/2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E97B9C64-43FC-A9BE-29C9-D5F1217E2B4B}"/>
                </a:ext>
              </a:extLst>
            </p:cNvPr>
            <p:cNvSpPr txBox="1"/>
            <p:nvPr/>
          </p:nvSpPr>
          <p:spPr>
            <a:xfrm>
              <a:off x="4739132" y="2751548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3/2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FAD50F82-30BC-5BB5-6807-2AB7B976F517}"/>
                </a:ext>
              </a:extLst>
            </p:cNvPr>
            <p:cNvSpPr txBox="1"/>
            <p:nvPr/>
          </p:nvSpPr>
          <p:spPr>
            <a:xfrm>
              <a:off x="5675376" y="3168108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3/2</a:t>
              </a:r>
              <a:r>
                <a:rPr lang="it-IT" sz="1400" baseline="30000" dirty="0"/>
                <a:t>-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62D9E81C-41EA-65A1-2A5B-4D4D4D5C6BCD}"/>
                </a:ext>
              </a:extLst>
            </p:cNvPr>
            <p:cNvSpPr txBox="1"/>
            <p:nvPr/>
          </p:nvSpPr>
          <p:spPr>
            <a:xfrm>
              <a:off x="2820671" y="3163389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5/2</a:t>
              </a:r>
              <a:r>
                <a:rPr lang="it-IT" sz="1400" baseline="30000" dirty="0"/>
                <a:t>+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33E63D6F-9B4F-7EC0-7B88-86448EA2E220}"/>
                </a:ext>
              </a:extLst>
            </p:cNvPr>
            <p:cNvSpPr txBox="1"/>
            <p:nvPr/>
          </p:nvSpPr>
          <p:spPr>
            <a:xfrm>
              <a:off x="3772282" y="3169365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1/2</a:t>
              </a:r>
              <a:r>
                <a:rPr lang="it-IT" sz="1400" baseline="30000" dirty="0"/>
                <a:t>+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84E9972D-D22E-E414-8049-36EA3410DE7D}"/>
                </a:ext>
              </a:extLst>
            </p:cNvPr>
            <p:cNvSpPr txBox="1"/>
            <p:nvPr/>
          </p:nvSpPr>
          <p:spPr>
            <a:xfrm>
              <a:off x="4739132" y="3168507"/>
              <a:ext cx="5791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3/2</a:t>
              </a:r>
              <a:r>
                <a:rPr lang="it-IT" sz="1400" baseline="30000" dirty="0"/>
                <a:t>+</a:t>
              </a:r>
            </a:p>
          </p:txBody>
        </p:sp>
        <p:cxnSp>
          <p:nvCxnSpPr>
            <p:cNvPr id="72" name="Connettore 2 71">
              <a:extLst>
                <a:ext uri="{FF2B5EF4-FFF2-40B4-BE49-F238E27FC236}">
                  <a16:creationId xmlns:a16="http://schemas.microsoft.com/office/drawing/2014/main" id="{EB9A59DC-9750-8B91-79F7-D551925A1629}"/>
                </a:ext>
              </a:extLst>
            </p:cNvPr>
            <p:cNvCxnSpPr>
              <a:cxnSpLocks/>
            </p:cNvCxnSpPr>
            <p:nvPr/>
          </p:nvCxnSpPr>
          <p:spPr>
            <a:xfrm>
              <a:off x="4199891" y="1742906"/>
              <a:ext cx="221487" cy="1169050"/>
            </a:xfrm>
            <a:prstGeom prst="straightConnector1">
              <a:avLst/>
            </a:prstGeom>
            <a:grpFill/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DDEACD06-8551-BBED-D7A0-A8EF0B54F154}"/>
                </a:ext>
              </a:extLst>
            </p:cNvPr>
            <p:cNvCxnSpPr/>
            <p:nvPr/>
          </p:nvCxnSpPr>
          <p:spPr>
            <a:xfrm>
              <a:off x="2538984" y="571462"/>
              <a:ext cx="670560" cy="0"/>
            </a:xfrm>
            <a:prstGeom prst="line">
              <a:avLst/>
            </a:prstGeom>
            <a:grpFill/>
            <a:ln>
              <a:solidFill>
                <a:srgbClr val="00B050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935A9A45-1068-A935-127E-292F427814B6}"/>
                </a:ext>
              </a:extLst>
            </p:cNvPr>
            <p:cNvCxnSpPr/>
            <p:nvPr/>
          </p:nvCxnSpPr>
          <p:spPr>
            <a:xfrm>
              <a:off x="3499866" y="1214481"/>
              <a:ext cx="67056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2BF81E63-0758-A92D-B1A0-E9CD5F15723C}"/>
                </a:ext>
              </a:extLst>
            </p:cNvPr>
            <p:cNvCxnSpPr/>
            <p:nvPr/>
          </p:nvCxnSpPr>
          <p:spPr>
            <a:xfrm>
              <a:off x="2538984" y="1722717"/>
              <a:ext cx="670560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6F562D93-E15C-6740-114F-444E42067D81}"/>
                </a:ext>
              </a:extLst>
            </p:cNvPr>
            <p:cNvCxnSpPr/>
            <p:nvPr/>
          </p:nvCxnSpPr>
          <p:spPr>
            <a:xfrm>
              <a:off x="3499866" y="1648732"/>
              <a:ext cx="670560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E8519300-8C6A-2A35-9401-41F579278D34}"/>
                </a:ext>
              </a:extLst>
            </p:cNvPr>
            <p:cNvCxnSpPr/>
            <p:nvPr/>
          </p:nvCxnSpPr>
          <p:spPr>
            <a:xfrm>
              <a:off x="2542287" y="3423920"/>
              <a:ext cx="67056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18AC5F18-1645-01DD-8FFB-97D49CDF57A0}"/>
                </a:ext>
              </a:extLst>
            </p:cNvPr>
            <p:cNvCxnSpPr/>
            <p:nvPr/>
          </p:nvCxnSpPr>
          <p:spPr>
            <a:xfrm>
              <a:off x="3493898" y="3429896"/>
              <a:ext cx="67056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78EBCB8F-A904-690C-4BBF-99B3488BC0BA}"/>
                </a:ext>
              </a:extLst>
            </p:cNvPr>
            <p:cNvCxnSpPr/>
            <p:nvPr/>
          </p:nvCxnSpPr>
          <p:spPr>
            <a:xfrm>
              <a:off x="4460748" y="2473352"/>
              <a:ext cx="67056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967A36EF-D212-D47D-889B-8304F6BFFDFC}"/>
                </a:ext>
              </a:extLst>
            </p:cNvPr>
            <p:cNvCxnSpPr/>
            <p:nvPr/>
          </p:nvCxnSpPr>
          <p:spPr>
            <a:xfrm>
              <a:off x="4460748" y="3008904"/>
              <a:ext cx="670560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0BBB1126-2643-5945-01B4-4CA43159B189}"/>
                </a:ext>
              </a:extLst>
            </p:cNvPr>
            <p:cNvCxnSpPr/>
            <p:nvPr/>
          </p:nvCxnSpPr>
          <p:spPr>
            <a:xfrm>
              <a:off x="4460748" y="3429038"/>
              <a:ext cx="670560" cy="0"/>
            </a:xfrm>
            <a:prstGeom prst="line">
              <a:avLst/>
            </a:prstGeom>
            <a:grpFill/>
            <a:ln>
              <a:solidFill>
                <a:srgbClr val="FF0000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171F2235-9727-231E-363B-EE276783B3FB}"/>
                </a:ext>
              </a:extLst>
            </p:cNvPr>
            <p:cNvCxnSpPr/>
            <p:nvPr/>
          </p:nvCxnSpPr>
          <p:spPr>
            <a:xfrm>
              <a:off x="5396992" y="3428639"/>
              <a:ext cx="670560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046A9EB-4EF3-E318-C952-DF3A970883DA}"/>
              </a:ext>
            </a:extLst>
          </p:cNvPr>
          <p:cNvSpPr txBox="1"/>
          <p:nvPr/>
        </p:nvSpPr>
        <p:spPr>
          <a:xfrm>
            <a:off x="1058083" y="1101627"/>
            <a:ext cx="418592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Evolution</a:t>
            </a:r>
            <a:r>
              <a:rPr lang="it-IT" dirty="0"/>
              <a:t> of negative </a:t>
            </a:r>
            <a:r>
              <a:rPr lang="it-IT" dirty="0" err="1"/>
              <a:t>parity</a:t>
            </a:r>
            <a:r>
              <a:rPr lang="it-IT" dirty="0"/>
              <a:t> </a:t>
            </a:r>
            <a:r>
              <a:rPr lang="it-IT" dirty="0" err="1"/>
              <a:t>states</a:t>
            </a:r>
            <a:endParaRPr lang="it-IT" dirty="0"/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F3D454F1-DE13-EE8D-1CBE-660863166DC4}"/>
              </a:ext>
            </a:extLst>
          </p:cNvPr>
          <p:cNvSpPr txBox="1"/>
          <p:nvPr/>
        </p:nvSpPr>
        <p:spPr>
          <a:xfrm>
            <a:off x="6927755" y="1101627"/>
            <a:ext cx="418592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Quadrupole and </a:t>
            </a:r>
            <a:r>
              <a:rPr lang="it-IT" dirty="0" err="1"/>
              <a:t>octupole</a:t>
            </a:r>
            <a:r>
              <a:rPr lang="it-IT" dirty="0"/>
              <a:t> </a:t>
            </a:r>
            <a:r>
              <a:rPr lang="it-IT" dirty="0" err="1"/>
              <a:t>collectivity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7D2416-6C3C-CD14-E067-4055D9B23A31}"/>
              </a:ext>
            </a:extLst>
          </p:cNvPr>
          <p:cNvSpPr txBox="1"/>
          <p:nvPr/>
        </p:nvSpPr>
        <p:spPr>
          <a:xfrm>
            <a:off x="1058083" y="4993990"/>
            <a:ext cx="4922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23Ne</a:t>
            </a:r>
            <a:r>
              <a:rPr lang="it-IT" sz="1400" dirty="0"/>
              <a:t>: A.E. Champagne et al., </a:t>
            </a:r>
            <a:r>
              <a:rPr lang="it-IT" sz="1400" dirty="0" err="1"/>
              <a:t>Phys</a:t>
            </a:r>
            <a:r>
              <a:rPr lang="it-IT" sz="1400" dirty="0"/>
              <a:t>. Rev. C, 42, 6, 1990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2FA533-3347-04EA-4473-ED18A3E5C5DA}"/>
              </a:ext>
            </a:extLst>
          </p:cNvPr>
          <p:cNvSpPr txBox="1"/>
          <p:nvPr/>
        </p:nvSpPr>
        <p:spPr>
          <a:xfrm>
            <a:off x="1058083" y="5252464"/>
            <a:ext cx="626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25Ne</a:t>
            </a:r>
            <a:r>
              <a:rPr lang="it-IT" sz="1400" dirty="0"/>
              <a:t>: W.N. </a:t>
            </a:r>
            <a:r>
              <a:rPr lang="it-IT" sz="1400" dirty="0" err="1"/>
              <a:t>Catford</a:t>
            </a:r>
            <a:r>
              <a:rPr lang="it-IT" sz="1400" dirty="0"/>
              <a:t> et al., </a:t>
            </a:r>
            <a:r>
              <a:rPr lang="it-IT" sz="1400" dirty="0" err="1"/>
              <a:t>Phys</a:t>
            </a:r>
            <a:r>
              <a:rPr lang="it-IT" sz="1400" dirty="0"/>
              <a:t>. Rev. </a:t>
            </a:r>
            <a:r>
              <a:rPr lang="it-IT" sz="1400" dirty="0" err="1"/>
              <a:t>Letters</a:t>
            </a:r>
            <a:r>
              <a:rPr lang="it-IT" sz="1400" dirty="0"/>
              <a:t>, 104, 192501, 2010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477EAB-FBC0-7C7E-7630-A2735D2F81F5}"/>
              </a:ext>
            </a:extLst>
          </p:cNvPr>
          <p:cNvSpPr txBox="1"/>
          <p:nvPr/>
        </p:nvSpPr>
        <p:spPr>
          <a:xfrm>
            <a:off x="1058082" y="5505827"/>
            <a:ext cx="626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27Ne</a:t>
            </a:r>
            <a:r>
              <a:rPr lang="it-IT" sz="1400" dirty="0"/>
              <a:t>: S.M. Brown et al., </a:t>
            </a:r>
            <a:r>
              <a:rPr lang="it-IT" sz="1400" dirty="0" err="1"/>
              <a:t>Phys</a:t>
            </a:r>
            <a:r>
              <a:rPr lang="it-IT" sz="1400" dirty="0"/>
              <a:t>. Rev. C, 85, 011302, 2012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299D5B-3ECD-3533-676B-A3506E3A9513}"/>
              </a:ext>
            </a:extLst>
          </p:cNvPr>
          <p:cNvSpPr txBox="1"/>
          <p:nvPr/>
        </p:nvSpPr>
        <p:spPr>
          <a:xfrm>
            <a:off x="1060667" y="5742174"/>
            <a:ext cx="6261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29Ne</a:t>
            </a:r>
            <a:r>
              <a:rPr lang="it-IT" sz="1400" dirty="0"/>
              <a:t>: N. Kobayashi et al., </a:t>
            </a:r>
            <a:r>
              <a:rPr lang="it-IT" sz="1400" dirty="0" err="1"/>
              <a:t>Phys</a:t>
            </a:r>
            <a:r>
              <a:rPr lang="it-IT" sz="1400" dirty="0"/>
              <a:t>. Rev. C, 93, 014613, 2016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F0236E1-5B74-4D4E-8B63-F7BEC9E6ADA0}"/>
              </a:ext>
            </a:extLst>
          </p:cNvPr>
          <p:cNvSpPr txBox="1"/>
          <p:nvPr/>
        </p:nvSpPr>
        <p:spPr>
          <a:xfrm>
            <a:off x="6191048" y="5548881"/>
            <a:ext cx="4922627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  <a:spcBef>
                <a:spcPts val="600"/>
              </a:spcBef>
            </a:pPr>
            <a:r>
              <a:rPr lang="en-GB" sz="1400" dirty="0"/>
              <a:t>P. </a:t>
            </a:r>
            <a:r>
              <a:rPr lang="en-GB" sz="1400" dirty="0" err="1"/>
              <a:t>Marević</a:t>
            </a:r>
            <a:r>
              <a:rPr lang="en-GB" sz="1400" dirty="0"/>
              <a:t> et al., Phys. </a:t>
            </a:r>
            <a:r>
              <a:rPr lang="it-IT" sz="1400" dirty="0"/>
              <a:t>Rev. C 97, 024334, 2018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9A8935E-053F-A582-7228-A5FB50695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37" y="1556247"/>
            <a:ext cx="4789355" cy="232073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79DE0FC-98B0-C105-316A-4FAEB9F17989}"/>
              </a:ext>
            </a:extLst>
          </p:cNvPr>
          <p:cNvSpPr txBox="1"/>
          <p:nvPr/>
        </p:nvSpPr>
        <p:spPr>
          <a:xfrm>
            <a:off x="6191048" y="5801576"/>
            <a:ext cx="4922627" cy="2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  <a:spcBef>
                <a:spcPts val="600"/>
              </a:spcBef>
            </a:pPr>
            <a:r>
              <a:rPr lang="en-GB" sz="1400" dirty="0"/>
              <a:t>M. </a:t>
            </a:r>
            <a:r>
              <a:rPr lang="en-GB" sz="1400" dirty="0" err="1"/>
              <a:t>Frosini</a:t>
            </a:r>
            <a:r>
              <a:rPr lang="en-GB" sz="1400" dirty="0"/>
              <a:t> et al., Eur. Phys. J.</a:t>
            </a:r>
            <a:r>
              <a:rPr lang="it-IT" sz="1400" dirty="0"/>
              <a:t> A, 58:63, 2022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35041BD-C405-4188-E854-8AE1C95DFB0E}"/>
              </a:ext>
            </a:extLst>
          </p:cNvPr>
          <p:cNvSpPr txBox="1"/>
          <p:nvPr/>
        </p:nvSpPr>
        <p:spPr>
          <a:xfrm>
            <a:off x="2780595" y="6181079"/>
            <a:ext cx="640023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Transition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N = 20 Island of </a:t>
            </a:r>
            <a:r>
              <a:rPr lang="it-IT" dirty="0" err="1"/>
              <a:t>Inversion</a:t>
            </a:r>
            <a:r>
              <a:rPr lang="it-IT" dirty="0"/>
              <a:t> for </a:t>
            </a:r>
            <a:r>
              <a:rPr lang="it-IT" baseline="30000" dirty="0"/>
              <a:t>23-26</a:t>
            </a:r>
            <a:r>
              <a:rPr lang="it-IT" dirty="0"/>
              <a:t>Ne  </a:t>
            </a:r>
          </a:p>
        </p:txBody>
      </p:sp>
    </p:spTree>
    <p:extLst>
      <p:ext uri="{BB962C8B-B14F-4D97-AF65-F5344CB8AC3E}">
        <p14:creationId xmlns:p14="http://schemas.microsoft.com/office/powerpoint/2010/main" val="42880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7"/>
    </mc:Choice>
    <mc:Fallback xmlns="">
      <p:transition spd="slow" advTm="833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ttangolo 95">
            <a:extLst>
              <a:ext uri="{FF2B5EF4-FFF2-40B4-BE49-F238E27FC236}">
                <a16:creationId xmlns:a16="http://schemas.microsoft.com/office/drawing/2014/main" id="{0749718C-5B21-1D59-4DE8-CC8DC1A643A4}"/>
              </a:ext>
            </a:extLst>
          </p:cNvPr>
          <p:cNvSpPr/>
          <p:nvPr/>
        </p:nvSpPr>
        <p:spPr>
          <a:xfrm>
            <a:off x="9705628" y="1938327"/>
            <a:ext cx="377744" cy="9590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034083C-F65C-1E08-4D9D-CFC3F4B9D232}"/>
              </a:ext>
            </a:extLst>
          </p:cNvPr>
          <p:cNvGrpSpPr/>
          <p:nvPr/>
        </p:nvGrpSpPr>
        <p:grpSpPr>
          <a:xfrm>
            <a:off x="434848" y="2836573"/>
            <a:ext cx="4398712" cy="3451321"/>
            <a:chOff x="711768" y="1304203"/>
            <a:chExt cx="4398712" cy="3451321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0943B821-69E7-5D4E-72A0-CCB30B609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97" y="1304203"/>
              <a:ext cx="3987483" cy="345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28E60B1E-D975-D151-89F4-F2FEC4707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768" y="4174327"/>
              <a:ext cx="1277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en-IT" sz="2400" b="1" dirty="0">
                  <a:solidFill>
                    <a:srgbClr val="FF0000"/>
                  </a:solidFill>
                </a:rPr>
                <a:t>AGATA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7A40D8CB-FE04-8466-4878-5A4B3E2604FC}"/>
                </a:ext>
              </a:extLst>
            </p:cNvPr>
            <p:cNvSpPr/>
            <p:nvPr/>
          </p:nvSpPr>
          <p:spPr>
            <a:xfrm>
              <a:off x="3116738" y="3791742"/>
              <a:ext cx="642462" cy="323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B1CD35E9-3C8B-4B9D-C328-858EEA12A415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Experimental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  <a:endParaRPr lang="it-IT" b="1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DA5ABCB-4C36-857D-6F7B-1FDE245FFDE2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11AE42-92E5-588D-6791-B113DB2F3B7B}"/>
              </a:ext>
            </a:extLst>
          </p:cNvPr>
          <p:cNvSpPr/>
          <p:nvPr/>
        </p:nvSpPr>
        <p:spPr>
          <a:xfrm>
            <a:off x="1633444" y="5937530"/>
            <a:ext cx="2001520" cy="17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F36A029E-3266-7675-43B7-D996B8975B12}"/>
                  </a:ext>
                </a:extLst>
              </p:cNvPr>
              <p:cNvSpPr txBox="1"/>
              <p:nvPr/>
            </p:nvSpPr>
            <p:spPr>
              <a:xfrm>
                <a:off x="554102" y="6090756"/>
                <a:ext cx="37260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altLang="en-IT" sz="1600" dirty="0"/>
                  <a:t>High </a:t>
                </a:r>
                <a:r>
                  <a:rPr lang="it-IT" altLang="en-IT" sz="1600" dirty="0" err="1"/>
                  <a:t>purity</a:t>
                </a:r>
                <a:r>
                  <a:rPr lang="it-IT" altLang="en-IT" sz="1600" dirty="0"/>
                  <a:t> </a:t>
                </a:r>
                <a:r>
                  <a:rPr lang="it-IT" altLang="en-IT" sz="1600" dirty="0" err="1"/>
                  <a:t>segmented</a:t>
                </a:r>
                <a:r>
                  <a:rPr lang="it-IT" altLang="en-IT" sz="1600" dirty="0"/>
                  <a:t> </a:t>
                </a:r>
                <a:r>
                  <a:rPr lang="it-IT" altLang="en-IT" sz="1600" dirty="0" err="1"/>
                  <a:t>germanium</a:t>
                </a:r>
                <a:r>
                  <a:rPr lang="it-IT" altLang="en-IT" sz="1600" dirty="0"/>
                  <a:t> array</a:t>
                </a:r>
              </a:p>
              <a:p>
                <a:r>
                  <a:rPr lang="it-IT" altLang="en-IT" sz="1600" dirty="0" err="1"/>
                  <a:t>Detection</a:t>
                </a:r>
                <a:r>
                  <a:rPr lang="it-IT" altLang="en-IT" sz="1600" dirty="0"/>
                  <a:t> </a:t>
                </a:r>
                <a:r>
                  <a:rPr lang="it-IT" altLang="en-IT" sz="1600" dirty="0" err="1"/>
                  <a:t>efficiency</a:t>
                </a:r>
                <a:r>
                  <a:rPr lang="it-IT" altLang="en-IT" sz="1600" dirty="0"/>
                  <a:t> </a:t>
                </a:r>
                <a14:m>
                  <m:oMath xmlns:m="http://schemas.openxmlformats.org/officeDocument/2006/math">
                    <m:r>
                      <a:rPr lang="it-IT" altLang="en-IT" sz="160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it-IT" altLang="en-IT" sz="1600" dirty="0"/>
                  <a:t> 5.5% </a:t>
                </a:r>
                <a:r>
                  <a:rPr lang="it-IT" altLang="en-IT" sz="1600" dirty="0" err="1"/>
                  <a:t>at</a:t>
                </a:r>
                <a:r>
                  <a:rPr lang="it-IT" altLang="en-IT" sz="1600" dirty="0"/>
                  <a:t> 1 MeV</a:t>
                </a: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F36A029E-3266-7675-43B7-D996B8975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02" y="6090756"/>
                <a:ext cx="3726054" cy="584775"/>
              </a:xfrm>
              <a:prstGeom prst="rect">
                <a:avLst/>
              </a:prstGeom>
              <a:blipFill>
                <a:blip r:embed="rId4"/>
                <a:stretch>
                  <a:fillRect l="-982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07F2C511-B0FC-EF63-815C-B6598E92CF4D}"/>
              </a:ext>
            </a:extLst>
          </p:cNvPr>
          <p:cNvSpPr/>
          <p:nvPr/>
        </p:nvSpPr>
        <p:spPr>
          <a:xfrm>
            <a:off x="2466610" y="4643411"/>
            <a:ext cx="920941" cy="389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6FC63D4-A290-80D6-DCDA-460415E73625}"/>
              </a:ext>
            </a:extLst>
          </p:cNvPr>
          <p:cNvSpPr/>
          <p:nvPr/>
        </p:nvSpPr>
        <p:spPr>
          <a:xfrm rot="13773454">
            <a:off x="2130849" y="4213322"/>
            <a:ext cx="706560" cy="695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1045FE3-311B-D562-C77B-8279E37ECADF}"/>
              </a:ext>
            </a:extLst>
          </p:cNvPr>
          <p:cNvSpPr/>
          <p:nvPr/>
        </p:nvSpPr>
        <p:spPr>
          <a:xfrm>
            <a:off x="1857940" y="4086069"/>
            <a:ext cx="706560" cy="302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75D6EF5-A6CE-92C1-5DD0-6EA4D5E60A18}"/>
              </a:ext>
            </a:extLst>
          </p:cNvPr>
          <p:cNvCxnSpPr>
            <a:cxnSpLocks/>
          </p:cNvCxnSpPr>
          <p:nvPr/>
        </p:nvCxnSpPr>
        <p:spPr>
          <a:xfrm flipV="1">
            <a:off x="2176927" y="4386318"/>
            <a:ext cx="592235" cy="430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925A5BF6-C6C3-7FA9-3BB1-FE96B74E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774" y="4389722"/>
            <a:ext cx="13854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IT" sz="2400" b="1" dirty="0">
                <a:solidFill>
                  <a:srgbClr val="FF0000"/>
                </a:solidFill>
              </a:rPr>
              <a:t>PRISMA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27CDE72-14CA-B1E9-C68A-57E002D16488}"/>
              </a:ext>
            </a:extLst>
          </p:cNvPr>
          <p:cNvSpPr txBox="1"/>
          <p:nvPr/>
        </p:nvSpPr>
        <p:spPr>
          <a:xfrm>
            <a:off x="2769774" y="4740786"/>
            <a:ext cx="2245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IT" sz="1600" dirty="0"/>
              <a:t>Large </a:t>
            </a:r>
            <a:r>
              <a:rPr lang="it-IT" altLang="en-IT" sz="1600" dirty="0" err="1"/>
              <a:t>acceptance</a:t>
            </a:r>
            <a:r>
              <a:rPr lang="it-IT" altLang="en-IT" sz="1600" dirty="0"/>
              <a:t> </a:t>
            </a:r>
          </a:p>
          <a:p>
            <a:r>
              <a:rPr lang="it-IT" altLang="en-IT" sz="1600" dirty="0" err="1"/>
              <a:t>magnetic</a:t>
            </a:r>
            <a:r>
              <a:rPr lang="it-IT" altLang="en-IT" sz="1600" dirty="0"/>
              <a:t> </a:t>
            </a:r>
            <a:r>
              <a:rPr lang="it-IT" altLang="en-IT" sz="1600" dirty="0" err="1"/>
              <a:t>spectrometer</a:t>
            </a:r>
            <a:endParaRPr lang="it-IT" altLang="en-IT" sz="140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F1E9ED78-DE4D-0359-4670-31AA9F151EA7}"/>
              </a:ext>
            </a:extLst>
          </p:cNvPr>
          <p:cNvSpPr/>
          <p:nvPr/>
        </p:nvSpPr>
        <p:spPr>
          <a:xfrm>
            <a:off x="9551991" y="1940485"/>
            <a:ext cx="155337" cy="9590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BC40CFA-4652-4B3D-7A3A-0040886002A0}"/>
              </a:ext>
            </a:extLst>
          </p:cNvPr>
          <p:cNvCxnSpPr>
            <a:cxnSpLocks/>
          </p:cNvCxnSpPr>
          <p:nvPr/>
        </p:nvCxnSpPr>
        <p:spPr>
          <a:xfrm>
            <a:off x="8685719" y="2420034"/>
            <a:ext cx="23287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6A1C144-7B38-0220-8C46-A04604C43458}"/>
              </a:ext>
            </a:extLst>
          </p:cNvPr>
          <p:cNvSpPr txBox="1"/>
          <p:nvPr/>
        </p:nvSpPr>
        <p:spPr>
          <a:xfrm>
            <a:off x="8576316" y="1443109"/>
            <a:ext cx="706097" cy="4001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aseline="30000" dirty="0"/>
              <a:t>26</a:t>
            </a:r>
            <a:r>
              <a:rPr lang="it-IT" sz="2000" dirty="0"/>
              <a:t>Mg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BB35A0D-C4FF-8C02-8D60-B666F7BCC410}"/>
              </a:ext>
            </a:extLst>
          </p:cNvPr>
          <p:cNvSpPr txBox="1"/>
          <p:nvPr/>
        </p:nvSpPr>
        <p:spPr>
          <a:xfrm>
            <a:off x="9550066" y="1347285"/>
            <a:ext cx="112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aseline="30000" dirty="0"/>
              <a:t>238</a:t>
            </a:r>
            <a:r>
              <a:rPr lang="it-IT" sz="1600" dirty="0"/>
              <a:t>U target </a:t>
            </a:r>
          </a:p>
          <a:p>
            <a:pPr algn="ctr"/>
            <a:r>
              <a:rPr lang="it-IT" sz="1600" dirty="0"/>
              <a:t>1mg/cm</a:t>
            </a:r>
            <a:r>
              <a:rPr lang="it-IT" sz="1600" baseline="30000" dirty="0"/>
              <a:t>2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D83A18AC-C787-BA39-9CAF-81F65153B890}"/>
              </a:ext>
            </a:extLst>
          </p:cNvPr>
          <p:cNvCxnSpPr>
            <a:cxnSpLocks/>
          </p:cNvCxnSpPr>
          <p:nvPr/>
        </p:nvCxnSpPr>
        <p:spPr>
          <a:xfrm>
            <a:off x="9631281" y="2438717"/>
            <a:ext cx="753326" cy="78309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6">
            <a:extLst>
              <a:ext uri="{FF2B5EF4-FFF2-40B4-BE49-F238E27FC236}">
                <a16:creationId xmlns:a16="http://schemas.microsoft.com/office/drawing/2014/main" id="{5C005A5D-A2CA-8F02-5B3B-EEFB2DFFEC79}"/>
              </a:ext>
            </a:extLst>
          </p:cNvPr>
          <p:cNvSpPr txBox="1">
            <a:spLocks noChangeArrowheads="1"/>
          </p:cNvSpPr>
          <p:nvPr/>
        </p:nvSpPr>
        <p:spPr bwMode="auto">
          <a:xfrm rot="18738172">
            <a:off x="10032347" y="3138234"/>
            <a:ext cx="1248462" cy="313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IT" b="1" dirty="0">
                <a:solidFill>
                  <a:srgbClr val="FF0000"/>
                </a:solidFill>
              </a:rPr>
              <a:t>PRISMA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5219729-2107-91C3-9CCC-E79D0E49E592}"/>
              </a:ext>
            </a:extLst>
          </p:cNvPr>
          <p:cNvSpPr txBox="1"/>
          <p:nvPr/>
        </p:nvSpPr>
        <p:spPr>
          <a:xfrm>
            <a:off x="8603725" y="2453249"/>
            <a:ext cx="10828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200 MeV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E76ABEB1-6665-40A9-B3E4-989017D86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06" y="1023771"/>
            <a:ext cx="4842851" cy="1907223"/>
          </a:xfrm>
          <a:prstGeom prst="rect">
            <a:avLst/>
          </a:prstGeom>
        </p:spPr>
      </p:pic>
      <p:grpSp>
        <p:nvGrpSpPr>
          <p:cNvPr id="58" name="Gruppo 57">
            <a:extLst>
              <a:ext uri="{FF2B5EF4-FFF2-40B4-BE49-F238E27FC236}">
                <a16:creationId xmlns:a16="http://schemas.microsoft.com/office/drawing/2014/main" id="{778BE244-1D66-C281-205E-9A7D884A2870}"/>
              </a:ext>
            </a:extLst>
          </p:cNvPr>
          <p:cNvGrpSpPr/>
          <p:nvPr/>
        </p:nvGrpSpPr>
        <p:grpSpPr>
          <a:xfrm>
            <a:off x="5582385" y="1360495"/>
            <a:ext cx="2417292" cy="2558823"/>
            <a:chOff x="5429985" y="1008944"/>
            <a:chExt cx="2845914" cy="2617936"/>
          </a:xfrm>
        </p:grpSpPr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C6A9AC48-8CA5-EBB2-E26A-BC982617AB59}"/>
                </a:ext>
              </a:extLst>
            </p:cNvPr>
            <p:cNvSpPr/>
            <p:nvPr/>
          </p:nvSpPr>
          <p:spPr>
            <a:xfrm>
              <a:off x="6717633" y="1602333"/>
              <a:ext cx="182880" cy="981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3" name="Connettore 2 72">
              <a:extLst>
                <a:ext uri="{FF2B5EF4-FFF2-40B4-BE49-F238E27FC236}">
                  <a16:creationId xmlns:a16="http://schemas.microsoft.com/office/drawing/2014/main" id="{34264116-F3AF-674D-4E39-DE7CADE9C38A}"/>
                </a:ext>
              </a:extLst>
            </p:cNvPr>
            <p:cNvCxnSpPr>
              <a:cxnSpLocks/>
            </p:cNvCxnSpPr>
            <p:nvPr/>
          </p:nvCxnSpPr>
          <p:spPr>
            <a:xfrm>
              <a:off x="5534234" y="2092960"/>
              <a:ext cx="274166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id="{EEE99545-BBD9-F275-8C27-157C13D17DC8}"/>
                </a:ext>
              </a:extLst>
            </p:cNvPr>
            <p:cNvSpPr txBox="1"/>
            <p:nvPr/>
          </p:nvSpPr>
          <p:spPr>
            <a:xfrm>
              <a:off x="5429985" y="1082035"/>
              <a:ext cx="831299" cy="40935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aseline="30000" dirty="0"/>
                <a:t>22</a:t>
              </a:r>
              <a:r>
                <a:rPr lang="it-IT" sz="2000" dirty="0"/>
                <a:t>Ne</a:t>
              </a: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13A395B0-995E-C311-8C78-CD27D1F59833}"/>
                </a:ext>
              </a:extLst>
            </p:cNvPr>
            <p:cNvSpPr txBox="1"/>
            <p:nvPr/>
          </p:nvSpPr>
          <p:spPr>
            <a:xfrm>
              <a:off x="6597608" y="1008944"/>
              <a:ext cx="1318729" cy="598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aseline="30000" dirty="0"/>
                <a:t>238</a:t>
              </a:r>
              <a:r>
                <a:rPr lang="it-IT" sz="1600" dirty="0"/>
                <a:t>U target </a:t>
              </a:r>
            </a:p>
            <a:p>
              <a:pPr algn="ctr"/>
              <a:r>
                <a:rPr lang="it-IT" sz="1600" dirty="0"/>
                <a:t>1mg/cm</a:t>
              </a:r>
              <a:r>
                <a:rPr lang="it-IT" sz="1600" baseline="30000" dirty="0"/>
                <a:t>2</a:t>
              </a:r>
            </a:p>
          </p:txBody>
        </p:sp>
        <p:cxnSp>
          <p:nvCxnSpPr>
            <p:cNvPr id="92" name="Connettore 2 91">
              <a:extLst>
                <a:ext uri="{FF2B5EF4-FFF2-40B4-BE49-F238E27FC236}">
                  <a16:creationId xmlns:a16="http://schemas.microsoft.com/office/drawing/2014/main" id="{8146C551-79C6-876D-5448-0B7D29E68563}"/>
                </a:ext>
              </a:extLst>
            </p:cNvPr>
            <p:cNvCxnSpPr>
              <a:cxnSpLocks/>
            </p:cNvCxnSpPr>
            <p:nvPr/>
          </p:nvCxnSpPr>
          <p:spPr>
            <a:xfrm>
              <a:off x="6806731" y="2090752"/>
              <a:ext cx="886902" cy="80118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6">
              <a:extLst>
                <a:ext uri="{FF2B5EF4-FFF2-40B4-BE49-F238E27FC236}">
                  <a16:creationId xmlns:a16="http://schemas.microsoft.com/office/drawing/2014/main" id="{468E02BD-24BD-873E-1735-8CCCEDF98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738172">
              <a:off x="7215904" y="2803563"/>
              <a:ext cx="127730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altLang="en-IT" b="1" dirty="0">
                  <a:solidFill>
                    <a:srgbClr val="FF0000"/>
                  </a:solidFill>
                </a:rPr>
                <a:t>PRISMA</a:t>
              </a:r>
            </a:p>
          </p:txBody>
        </p:sp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2AA18D88-E674-6B59-4A02-137B76FF36EC}"/>
                </a:ext>
              </a:extLst>
            </p:cNvPr>
            <p:cNvSpPr txBox="1"/>
            <p:nvPr/>
          </p:nvSpPr>
          <p:spPr>
            <a:xfrm>
              <a:off x="5437701" y="2126942"/>
              <a:ext cx="12748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/>
                <a:t>160 MeV</a:t>
              </a:r>
            </a:p>
          </p:txBody>
        </p:sp>
      </p:grp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FDC8AD07-6088-DA55-E6A8-1DD15D4D9F2E}"/>
              </a:ext>
            </a:extLst>
          </p:cNvPr>
          <p:cNvSpPr txBox="1"/>
          <p:nvPr/>
        </p:nvSpPr>
        <p:spPr>
          <a:xfrm>
            <a:off x="10655594" y="1351151"/>
            <a:ext cx="141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aseline="30000" dirty="0"/>
              <a:t>93</a:t>
            </a:r>
            <a:r>
              <a:rPr lang="it-IT" sz="1600" dirty="0"/>
              <a:t>Nb </a:t>
            </a:r>
            <a:r>
              <a:rPr lang="it-IT" sz="1600" dirty="0" err="1"/>
              <a:t>degrader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/>
              <a:t>5mg/cm</a:t>
            </a:r>
            <a:r>
              <a:rPr lang="it-IT" sz="1600" baseline="30000" dirty="0"/>
              <a:t>2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4AB11318-DF77-4E0F-E6F1-A6AE319AEEE2}"/>
              </a:ext>
            </a:extLst>
          </p:cNvPr>
          <p:cNvSpPr txBox="1"/>
          <p:nvPr/>
        </p:nvSpPr>
        <p:spPr>
          <a:xfrm>
            <a:off x="10540781" y="1446448"/>
            <a:ext cx="70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</a:t>
            </a:r>
          </a:p>
        </p:txBody>
      </p:sp>
      <p:sp>
        <p:nvSpPr>
          <p:cNvPr id="102" name="Figura a mano libera: forma 101">
            <a:extLst>
              <a:ext uri="{FF2B5EF4-FFF2-40B4-BE49-F238E27FC236}">
                <a16:creationId xmlns:a16="http://schemas.microsoft.com/office/drawing/2014/main" id="{F9D060CF-287F-BB5B-B48E-3E2367728710}"/>
              </a:ext>
            </a:extLst>
          </p:cNvPr>
          <p:cNvSpPr/>
          <p:nvPr/>
        </p:nvSpPr>
        <p:spPr>
          <a:xfrm>
            <a:off x="7048982" y="2415380"/>
            <a:ext cx="232568" cy="312458"/>
          </a:xfrm>
          <a:custGeom>
            <a:avLst/>
            <a:gdLst>
              <a:gd name="connsiteX0" fmla="*/ 0 w 300942"/>
              <a:gd name="connsiteY0" fmla="*/ 312517 h 312517"/>
              <a:gd name="connsiteX1" fmla="*/ 196770 w 300942"/>
              <a:gd name="connsiteY1" fmla="*/ 243069 h 312517"/>
              <a:gd name="connsiteX2" fmla="*/ 196770 w 300942"/>
              <a:gd name="connsiteY2" fmla="*/ 243069 h 312517"/>
              <a:gd name="connsiteX3" fmla="*/ 277793 w 300942"/>
              <a:gd name="connsiteY3" fmla="*/ 162046 h 312517"/>
              <a:gd name="connsiteX4" fmla="*/ 300942 w 300942"/>
              <a:gd name="connsiteY4" fmla="*/ 0 h 3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2" h="312517">
                <a:moveTo>
                  <a:pt x="0" y="312517"/>
                </a:moveTo>
                <a:lnTo>
                  <a:pt x="196770" y="243069"/>
                </a:lnTo>
                <a:lnTo>
                  <a:pt x="196770" y="243069"/>
                </a:lnTo>
                <a:cubicBezTo>
                  <a:pt x="210274" y="229565"/>
                  <a:pt x="260431" y="202557"/>
                  <a:pt x="277793" y="162046"/>
                </a:cubicBezTo>
                <a:cubicBezTo>
                  <a:pt x="295155" y="121535"/>
                  <a:pt x="298048" y="60767"/>
                  <a:pt x="30094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Figura a mano libera: forma 102">
            <a:extLst>
              <a:ext uri="{FF2B5EF4-FFF2-40B4-BE49-F238E27FC236}">
                <a16:creationId xmlns:a16="http://schemas.microsoft.com/office/drawing/2014/main" id="{9AE99C25-AE12-6D6F-3072-D631FD7DFE23}"/>
              </a:ext>
            </a:extLst>
          </p:cNvPr>
          <p:cNvSpPr/>
          <p:nvPr/>
        </p:nvSpPr>
        <p:spPr>
          <a:xfrm>
            <a:off x="9932901" y="2415380"/>
            <a:ext cx="263577" cy="308592"/>
          </a:xfrm>
          <a:custGeom>
            <a:avLst/>
            <a:gdLst>
              <a:gd name="connsiteX0" fmla="*/ 0 w 300942"/>
              <a:gd name="connsiteY0" fmla="*/ 312517 h 312517"/>
              <a:gd name="connsiteX1" fmla="*/ 196770 w 300942"/>
              <a:gd name="connsiteY1" fmla="*/ 243069 h 312517"/>
              <a:gd name="connsiteX2" fmla="*/ 196770 w 300942"/>
              <a:gd name="connsiteY2" fmla="*/ 243069 h 312517"/>
              <a:gd name="connsiteX3" fmla="*/ 277793 w 300942"/>
              <a:gd name="connsiteY3" fmla="*/ 162046 h 312517"/>
              <a:gd name="connsiteX4" fmla="*/ 300942 w 300942"/>
              <a:gd name="connsiteY4" fmla="*/ 0 h 31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42" h="312517">
                <a:moveTo>
                  <a:pt x="0" y="312517"/>
                </a:moveTo>
                <a:lnTo>
                  <a:pt x="196770" y="243069"/>
                </a:lnTo>
                <a:lnTo>
                  <a:pt x="196770" y="243069"/>
                </a:lnTo>
                <a:cubicBezTo>
                  <a:pt x="210274" y="229565"/>
                  <a:pt x="260431" y="202557"/>
                  <a:pt x="277793" y="162046"/>
                </a:cubicBezTo>
                <a:cubicBezTo>
                  <a:pt x="295155" y="121535"/>
                  <a:pt x="298048" y="60767"/>
                  <a:pt x="30094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BB0AF24F-C2FF-0497-736F-A8EC6FC62E57}"/>
              </a:ext>
            </a:extLst>
          </p:cNvPr>
          <p:cNvSpPr txBox="1"/>
          <p:nvPr/>
        </p:nvSpPr>
        <p:spPr>
          <a:xfrm>
            <a:off x="7231861" y="2501080"/>
            <a:ext cx="51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54°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41360645-189B-6391-DFB0-DFCD5266766B}"/>
              </a:ext>
            </a:extLst>
          </p:cNvPr>
          <p:cNvSpPr txBox="1"/>
          <p:nvPr/>
        </p:nvSpPr>
        <p:spPr>
          <a:xfrm>
            <a:off x="10173330" y="2470870"/>
            <a:ext cx="51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50°</a:t>
            </a:r>
          </a:p>
        </p:txBody>
      </p:sp>
      <p:pic>
        <p:nvPicPr>
          <p:cNvPr id="109" name="Immagine 108">
            <a:extLst>
              <a:ext uri="{FF2B5EF4-FFF2-40B4-BE49-F238E27FC236}">
                <a16:creationId xmlns:a16="http://schemas.microsoft.com/office/drawing/2014/main" id="{095E1C14-2909-5C43-BE1A-EAF7FCE70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185" y="3801943"/>
            <a:ext cx="3159668" cy="2418154"/>
          </a:xfrm>
          <a:prstGeom prst="rect">
            <a:avLst/>
          </a:prstGeom>
        </p:spPr>
      </p:pic>
      <p:pic>
        <p:nvPicPr>
          <p:cNvPr id="111" name="Immagine 110">
            <a:extLst>
              <a:ext uri="{FF2B5EF4-FFF2-40B4-BE49-F238E27FC236}">
                <a16:creationId xmlns:a16="http://schemas.microsoft.com/office/drawing/2014/main" id="{EB2E7147-729A-A26C-2214-21B339A24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315" y="3785512"/>
            <a:ext cx="3199028" cy="2434585"/>
          </a:xfrm>
          <a:prstGeom prst="rect">
            <a:avLst/>
          </a:prstGeom>
        </p:spPr>
      </p:pic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2A9F6181-8762-D51F-EBA4-DA8EBCABF39F}"/>
              </a:ext>
            </a:extLst>
          </p:cNvPr>
          <p:cNvSpPr txBox="1"/>
          <p:nvPr/>
        </p:nvSpPr>
        <p:spPr>
          <a:xfrm>
            <a:off x="10685314" y="6198477"/>
            <a:ext cx="12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(A.U.)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A810C1C6-E486-1C5F-A8D6-F6F35A047831}"/>
                  </a:ext>
                </a:extLst>
              </p:cNvPr>
              <p:cNvSpPr txBox="1"/>
              <p:nvPr/>
            </p:nvSpPr>
            <p:spPr>
              <a:xfrm rot="16200000">
                <a:off x="4458285" y="3944151"/>
                <a:ext cx="1114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it-IT" dirty="0"/>
                  <a:t>E (A.U.)</a:t>
                </a:r>
              </a:p>
            </p:txBody>
          </p:sp>
        </mc:Choice>
        <mc:Fallback xmlns="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A810C1C6-E486-1C5F-A8D6-F6F35A047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58285" y="3944151"/>
                <a:ext cx="1114920" cy="369332"/>
              </a:xfrm>
              <a:prstGeom prst="rect">
                <a:avLst/>
              </a:prstGeom>
              <a:blipFill>
                <a:blip r:embed="rId8"/>
                <a:stretch>
                  <a:fillRect l="-6557" r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7F7F074F-C8CB-94BC-C24B-3303A052D026}"/>
              </a:ext>
            </a:extLst>
          </p:cNvPr>
          <p:cNvSpPr txBox="1"/>
          <p:nvPr/>
        </p:nvSpPr>
        <p:spPr>
          <a:xfrm>
            <a:off x="6195471" y="4813040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025F5E0E-2EA0-4463-CD1F-51CCC98AEBAA}"/>
              </a:ext>
            </a:extLst>
          </p:cNvPr>
          <p:cNvSpPr txBox="1"/>
          <p:nvPr/>
        </p:nvSpPr>
        <p:spPr>
          <a:xfrm>
            <a:off x="6083873" y="4965793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B25C2889-F9A0-6FEC-87FA-12460A293C5B}"/>
              </a:ext>
            </a:extLst>
          </p:cNvPr>
          <p:cNvSpPr txBox="1"/>
          <p:nvPr/>
        </p:nvSpPr>
        <p:spPr>
          <a:xfrm>
            <a:off x="5969793" y="5086606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O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035DCBA7-B2F2-935C-E71D-7A37288239FA}"/>
              </a:ext>
            </a:extLst>
          </p:cNvPr>
          <p:cNvSpPr txBox="1"/>
          <p:nvPr/>
        </p:nvSpPr>
        <p:spPr>
          <a:xfrm>
            <a:off x="5832043" y="5202482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N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10FE71C7-D3B5-719C-A036-686C9917FB90}"/>
              </a:ext>
            </a:extLst>
          </p:cNvPr>
          <p:cNvSpPr txBox="1"/>
          <p:nvPr/>
        </p:nvSpPr>
        <p:spPr>
          <a:xfrm>
            <a:off x="6317350" y="4655937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Na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36AAF7F1-6330-B0EF-4BA7-983BA7A798DE}"/>
              </a:ext>
            </a:extLst>
          </p:cNvPr>
          <p:cNvSpPr txBox="1"/>
          <p:nvPr/>
        </p:nvSpPr>
        <p:spPr>
          <a:xfrm>
            <a:off x="6439229" y="4509580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Mg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EAB12E6A-1A5E-47C7-0105-D25E4A400029}"/>
              </a:ext>
            </a:extLst>
          </p:cNvPr>
          <p:cNvSpPr txBox="1"/>
          <p:nvPr/>
        </p:nvSpPr>
        <p:spPr>
          <a:xfrm>
            <a:off x="5706407" y="5344432"/>
            <a:ext cx="405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768A2787-4A7D-6C70-FD72-0AC7FA0047B2}"/>
              </a:ext>
            </a:extLst>
          </p:cNvPr>
          <p:cNvSpPr txBox="1"/>
          <p:nvPr/>
        </p:nvSpPr>
        <p:spPr>
          <a:xfrm>
            <a:off x="8923343" y="5054817"/>
            <a:ext cx="405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Ne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7B89D2DA-D7B9-018B-EFBE-5800050587FE}"/>
              </a:ext>
            </a:extLst>
          </p:cNvPr>
          <p:cNvSpPr txBox="1"/>
          <p:nvPr/>
        </p:nvSpPr>
        <p:spPr>
          <a:xfrm>
            <a:off x="8842225" y="5187250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B8F078F7-D557-5900-1BC8-7CEEB8BC99C0}"/>
              </a:ext>
            </a:extLst>
          </p:cNvPr>
          <p:cNvSpPr txBox="1"/>
          <p:nvPr/>
        </p:nvSpPr>
        <p:spPr>
          <a:xfrm>
            <a:off x="8726678" y="5297316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O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1D5A1E57-2741-FCE5-9E0A-5AAB096DE055}"/>
              </a:ext>
            </a:extLst>
          </p:cNvPr>
          <p:cNvSpPr txBox="1"/>
          <p:nvPr/>
        </p:nvSpPr>
        <p:spPr>
          <a:xfrm>
            <a:off x="8650270" y="5413895"/>
            <a:ext cx="343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N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D99CEDBF-4340-253B-FF2F-FD92DE24ED37}"/>
              </a:ext>
            </a:extLst>
          </p:cNvPr>
          <p:cNvSpPr txBox="1"/>
          <p:nvPr/>
        </p:nvSpPr>
        <p:spPr>
          <a:xfrm>
            <a:off x="9024902" y="4938354"/>
            <a:ext cx="405993" cy="2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Na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4E09717D-C675-DB9F-F339-007F6530A3D8}"/>
              </a:ext>
            </a:extLst>
          </p:cNvPr>
          <p:cNvSpPr txBox="1"/>
          <p:nvPr/>
        </p:nvSpPr>
        <p:spPr>
          <a:xfrm>
            <a:off x="9136621" y="4812317"/>
            <a:ext cx="405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87CCF651-F5EF-4C56-B498-5C735C6F5725}"/>
              </a:ext>
            </a:extLst>
          </p:cNvPr>
          <p:cNvSpPr txBox="1"/>
          <p:nvPr/>
        </p:nvSpPr>
        <p:spPr>
          <a:xfrm>
            <a:off x="9258807" y="4707487"/>
            <a:ext cx="405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Al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FD7F7119-88B9-9BEE-ED13-148EED68C148}"/>
              </a:ext>
            </a:extLst>
          </p:cNvPr>
          <p:cNvSpPr txBox="1"/>
          <p:nvPr/>
        </p:nvSpPr>
        <p:spPr>
          <a:xfrm>
            <a:off x="9390296" y="4587703"/>
            <a:ext cx="405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36409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86"/>
    </mc:Choice>
    <mc:Fallback xmlns="">
      <p:transition spd="slow" advTm="775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3DFE225-6AFC-4865-E277-8167B2507C92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PRISMA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analysis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 +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238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5B497E4-D88C-0E91-85F4-DAB090FE2D52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7A4E3437-7168-6566-36E7-9A0D3F88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849121"/>
            <a:ext cx="4639576" cy="109234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7082C97-534D-15E6-C3B1-606DE7BF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08" y="2879899"/>
            <a:ext cx="4668322" cy="107509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83169A8-43C5-CA88-9895-0CBC88CB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20" y="3890358"/>
            <a:ext cx="4645325" cy="107509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537259FF-C964-3C54-126D-13F1A3B9ADFA}"/>
              </a:ext>
            </a:extLst>
          </p:cNvPr>
          <p:cNvSpPr/>
          <p:nvPr/>
        </p:nvSpPr>
        <p:spPr>
          <a:xfrm rot="16200000">
            <a:off x="9116471" y="3668987"/>
            <a:ext cx="101600" cy="463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1AF20927-6F3B-EE3B-B588-EA50418C1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720" y="4920306"/>
            <a:ext cx="4668326" cy="107509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AA1C1A6B-C9A8-D049-F246-26209610B071}"/>
              </a:ext>
            </a:extLst>
          </p:cNvPr>
          <p:cNvSpPr/>
          <p:nvPr/>
        </p:nvSpPr>
        <p:spPr>
          <a:xfrm>
            <a:off x="6797040" y="1849121"/>
            <a:ext cx="101600" cy="463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D6BD1DD-547E-64D8-5EF5-B2E81998861E}"/>
              </a:ext>
            </a:extLst>
          </p:cNvPr>
          <p:cNvSpPr/>
          <p:nvPr/>
        </p:nvSpPr>
        <p:spPr>
          <a:xfrm rot="16200000">
            <a:off x="9144000" y="3679147"/>
            <a:ext cx="101600" cy="463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34F50D-6F7E-1E13-3296-E9BC7E65517D}"/>
              </a:ext>
            </a:extLst>
          </p:cNvPr>
          <p:cNvSpPr txBox="1"/>
          <p:nvPr/>
        </p:nvSpPr>
        <p:spPr>
          <a:xfrm>
            <a:off x="6756400" y="590347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16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3668AD7-ED7F-8FB5-14FB-3330043AE745}"/>
              </a:ext>
            </a:extLst>
          </p:cNvPr>
          <p:cNvSpPr txBox="1"/>
          <p:nvPr/>
        </p:nvSpPr>
        <p:spPr>
          <a:xfrm>
            <a:off x="8207508" y="590347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8A15306-F14B-2CE4-573E-A6DB57902F9F}"/>
              </a:ext>
            </a:extLst>
          </p:cNvPr>
          <p:cNvSpPr txBox="1"/>
          <p:nvPr/>
        </p:nvSpPr>
        <p:spPr>
          <a:xfrm>
            <a:off x="9723120" y="59227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24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5A6129-F898-555A-79CF-A03CDD7A5915}"/>
              </a:ext>
            </a:extLst>
          </p:cNvPr>
          <p:cNvSpPr txBox="1"/>
          <p:nvPr/>
        </p:nvSpPr>
        <p:spPr>
          <a:xfrm>
            <a:off x="7485283" y="59227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18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296D43B-92EA-9E57-EC03-682A127F2949}"/>
              </a:ext>
            </a:extLst>
          </p:cNvPr>
          <p:cNvSpPr txBox="1"/>
          <p:nvPr/>
        </p:nvSpPr>
        <p:spPr>
          <a:xfrm>
            <a:off x="8981440" y="590797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22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C6C247F-4E9D-94D2-94CD-FDE1AA95F1AD}"/>
              </a:ext>
            </a:extLst>
          </p:cNvPr>
          <p:cNvSpPr txBox="1"/>
          <p:nvPr/>
        </p:nvSpPr>
        <p:spPr>
          <a:xfrm>
            <a:off x="10486892" y="59227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26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1826802-7052-0A68-E00A-B5025BFDAA24}"/>
              </a:ext>
            </a:extLst>
          </p:cNvPr>
          <p:cNvSpPr txBox="1"/>
          <p:nvPr/>
        </p:nvSpPr>
        <p:spPr>
          <a:xfrm>
            <a:off x="11176278" y="59227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28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CC752B3-8452-6303-35CC-D07EF77379BD}"/>
              </a:ext>
            </a:extLst>
          </p:cNvPr>
          <p:cNvSpPr txBox="1"/>
          <p:nvPr/>
        </p:nvSpPr>
        <p:spPr>
          <a:xfrm>
            <a:off x="10982960" y="1886244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4064971-13D6-8D31-6A88-CC864FE17F18}"/>
              </a:ext>
            </a:extLst>
          </p:cNvPr>
          <p:cNvSpPr txBox="1"/>
          <p:nvPr/>
        </p:nvSpPr>
        <p:spPr>
          <a:xfrm>
            <a:off x="10982960" y="2885820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9AB75A5-BB35-78DF-4ABD-CC07751ABB06}"/>
              </a:ext>
            </a:extLst>
          </p:cNvPr>
          <p:cNvSpPr txBox="1"/>
          <p:nvPr/>
        </p:nvSpPr>
        <p:spPr>
          <a:xfrm>
            <a:off x="10857496" y="3912754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D4AF9D6-CA9E-2416-4FAC-E91223E70629}"/>
              </a:ext>
            </a:extLst>
          </p:cNvPr>
          <p:cNvSpPr txBox="1"/>
          <p:nvPr/>
        </p:nvSpPr>
        <p:spPr>
          <a:xfrm>
            <a:off x="10857496" y="4957429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4EC0FB3-644D-77F2-5535-1F4F6427DA93}"/>
              </a:ext>
            </a:extLst>
          </p:cNvPr>
          <p:cNvSpPr txBox="1"/>
          <p:nvPr/>
        </p:nvSpPr>
        <p:spPr>
          <a:xfrm>
            <a:off x="6868160" y="1365122"/>
            <a:ext cx="226568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Mass reconstruction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43E83E1D-C500-F7F6-1652-3FA9C7DEB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98" y="1950720"/>
            <a:ext cx="2858477" cy="1822156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DE7CA98-8DCD-FF07-9F02-EE06ABC61759}"/>
              </a:ext>
            </a:extLst>
          </p:cNvPr>
          <p:cNvSpPr txBox="1"/>
          <p:nvPr/>
        </p:nvSpPr>
        <p:spPr>
          <a:xfrm>
            <a:off x="838200" y="1364665"/>
            <a:ext cx="2687846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Charge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selections</a:t>
            </a:r>
            <a:endParaRPr lang="it-IT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E781356A-E0BA-8FB0-1C03-5267ECDE815D}"/>
              </a:ext>
            </a:extLst>
          </p:cNvPr>
          <p:cNvSpPr/>
          <p:nvPr/>
        </p:nvSpPr>
        <p:spPr>
          <a:xfrm>
            <a:off x="3790027" y="1836491"/>
            <a:ext cx="2180883" cy="251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79A54E6-8D19-2D5A-B740-898A5A01F745}"/>
              </a:ext>
            </a:extLst>
          </p:cNvPr>
          <p:cNvSpPr txBox="1"/>
          <p:nvPr/>
        </p:nvSpPr>
        <p:spPr>
          <a:xfrm>
            <a:off x="5808278" y="1950720"/>
            <a:ext cx="8734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Z = 9</a:t>
            </a:r>
          </a:p>
          <a:p>
            <a:pPr algn="ctr"/>
            <a:r>
              <a:rPr lang="it-IT" sz="1600" dirty="0"/>
              <a:t>Q = 8,9</a:t>
            </a:r>
          </a:p>
        </p:txBody>
      </p:sp>
      <p:pic>
        <p:nvPicPr>
          <p:cNvPr id="49" name="Immagine 48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8FEDC38B-6C0E-3D44-8202-1C7BAE7AE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8" y="1973761"/>
            <a:ext cx="2839915" cy="1822156"/>
          </a:xfrm>
          <a:prstGeom prst="rect">
            <a:avLst/>
          </a:prstGeom>
        </p:spPr>
      </p:pic>
      <p:sp>
        <p:nvSpPr>
          <p:cNvPr id="51" name="Rettangolo 50">
            <a:extLst>
              <a:ext uri="{FF2B5EF4-FFF2-40B4-BE49-F238E27FC236}">
                <a16:creationId xmlns:a16="http://schemas.microsoft.com/office/drawing/2014/main" id="{F3E9DED4-9A01-7564-F8E2-A9B8D9C53670}"/>
              </a:ext>
            </a:extLst>
          </p:cNvPr>
          <p:cNvSpPr/>
          <p:nvPr/>
        </p:nvSpPr>
        <p:spPr>
          <a:xfrm>
            <a:off x="849447" y="1826245"/>
            <a:ext cx="2180883" cy="251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6833635-0BFF-3FED-01C9-72603CCA4B38}"/>
              </a:ext>
            </a:extLst>
          </p:cNvPr>
          <p:cNvSpPr txBox="1"/>
          <p:nvPr/>
        </p:nvSpPr>
        <p:spPr>
          <a:xfrm>
            <a:off x="2705573" y="1985103"/>
            <a:ext cx="8734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Z = 9</a:t>
            </a:r>
          </a:p>
          <a:p>
            <a:pPr algn="ctr"/>
            <a:r>
              <a:rPr lang="it-IT" sz="1600" dirty="0"/>
              <a:t>Q = 8,9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7E7A2711-F4A3-0BBA-1697-811718D5D126}"/>
                  </a:ext>
                </a:extLst>
              </p:cNvPr>
              <p:cNvSpPr txBox="1"/>
              <p:nvPr/>
            </p:nvSpPr>
            <p:spPr>
              <a:xfrm>
                <a:off x="2958654" y="3717828"/>
                <a:ext cx="95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R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it-IT" sz="1600" dirty="0"/>
                  <a:t> </a:t>
                </a: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7E7A2711-F4A3-0BBA-1697-811718D5D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54" y="3717828"/>
                <a:ext cx="955040" cy="338554"/>
              </a:xfrm>
              <a:prstGeom prst="rect">
                <a:avLst/>
              </a:prstGeom>
              <a:blipFill>
                <a:blip r:embed="rId8"/>
                <a:stretch>
                  <a:fillRect l="-3185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60A6C86-AD76-858B-A3E0-79C322872A3A}"/>
              </a:ext>
            </a:extLst>
          </p:cNvPr>
          <p:cNvSpPr txBox="1"/>
          <p:nvPr/>
        </p:nvSpPr>
        <p:spPr>
          <a:xfrm>
            <a:off x="5389055" y="3717828"/>
            <a:ext cx="112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X_FP (mm)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8527F5A-B77D-0620-3C8B-5F5937116510}"/>
              </a:ext>
            </a:extLst>
          </p:cNvPr>
          <p:cNvSpPr txBox="1"/>
          <p:nvPr/>
        </p:nvSpPr>
        <p:spPr>
          <a:xfrm rot="16200000">
            <a:off x="-96762" y="2289479"/>
            <a:ext cx="1083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IC_E (</a:t>
            </a:r>
            <a:r>
              <a:rPr lang="it-IT" sz="1600" dirty="0" err="1"/>
              <a:t>a.u</a:t>
            </a:r>
            <a:r>
              <a:rPr lang="it-IT" sz="1600" dirty="0"/>
              <a:t>.)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E200687-185C-1B8E-33A3-BBB27BBE6A8A}"/>
              </a:ext>
            </a:extLst>
          </p:cNvPr>
          <p:cNvSpPr txBox="1"/>
          <p:nvPr/>
        </p:nvSpPr>
        <p:spPr>
          <a:xfrm>
            <a:off x="3331444" y="2746636"/>
            <a:ext cx="51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&amp;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2821AE56-1DFB-4389-79D5-5298F664B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28" y="4066643"/>
            <a:ext cx="3888892" cy="1969482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8BA5D0A-14C9-A44D-55EB-9EA39A1E7CF5}"/>
              </a:ext>
            </a:extLst>
          </p:cNvPr>
          <p:cNvSpPr txBox="1"/>
          <p:nvPr/>
        </p:nvSpPr>
        <p:spPr>
          <a:xfrm rot="16200000">
            <a:off x="1000000" y="4059181"/>
            <a:ext cx="63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A/Q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9844F2-CC59-9C86-E9D5-530DBF5008C9}"/>
              </a:ext>
            </a:extLst>
          </p:cNvPr>
          <p:cNvSpPr txBox="1"/>
          <p:nvPr/>
        </p:nvSpPr>
        <p:spPr>
          <a:xfrm>
            <a:off x="4344408" y="5995400"/>
            <a:ext cx="112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X_FP (mm)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F22429A-8071-CE6F-BD4B-69E6B98F948B}"/>
              </a:ext>
            </a:extLst>
          </p:cNvPr>
          <p:cNvSpPr/>
          <p:nvPr/>
        </p:nvSpPr>
        <p:spPr>
          <a:xfrm>
            <a:off x="3579031" y="5248967"/>
            <a:ext cx="1054455" cy="494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CE36A5C-2507-9DFC-3E55-B87F0D45255D}"/>
              </a:ext>
            </a:extLst>
          </p:cNvPr>
          <p:cNvSpPr/>
          <p:nvPr/>
        </p:nvSpPr>
        <p:spPr>
          <a:xfrm>
            <a:off x="1813376" y="4894994"/>
            <a:ext cx="1054455" cy="494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87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A5DC43-2A3D-D874-CFFA-12F3B3A1EFB3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AGATA data processing and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 +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238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587DF41-7A16-37E5-D556-33D8897D2E74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29DDF71-2748-5DE3-2CAE-5EB324BF8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792642"/>
              </p:ext>
            </p:extLst>
          </p:nvPr>
        </p:nvGraphicFramePr>
        <p:xfrm>
          <a:off x="432326" y="1158241"/>
          <a:ext cx="5527040" cy="40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EA06CCF-0A2C-4FE3-4B7C-E28EAD86D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573338"/>
              </p:ext>
            </p:extLst>
          </p:nvPr>
        </p:nvGraphicFramePr>
        <p:xfrm>
          <a:off x="5959366" y="1158242"/>
          <a:ext cx="5822731" cy="40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1CE748-128F-8927-2AA2-F4809966B229}"/>
              </a:ext>
            </a:extLst>
          </p:cNvPr>
          <p:cNvSpPr txBox="1"/>
          <p:nvPr/>
        </p:nvSpPr>
        <p:spPr>
          <a:xfrm>
            <a:off x="5035852" y="4758324"/>
            <a:ext cx="1425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(</a:t>
            </a:r>
            <a:r>
              <a:rPr lang="it-IT" sz="1600" dirty="0" err="1"/>
              <a:t>keV</a:t>
            </a:r>
            <a:r>
              <a:rPr lang="it-IT" sz="1600" dirty="0"/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82D82F-1775-7DA3-87C0-52A1126D7AEA}"/>
              </a:ext>
            </a:extLst>
          </p:cNvPr>
          <p:cNvSpPr txBox="1"/>
          <p:nvPr/>
        </p:nvSpPr>
        <p:spPr>
          <a:xfrm>
            <a:off x="10840347" y="4758324"/>
            <a:ext cx="1425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(</a:t>
            </a:r>
            <a:r>
              <a:rPr lang="it-IT" sz="1600" dirty="0" err="1"/>
              <a:t>keV</a:t>
            </a:r>
            <a:r>
              <a:rPr lang="it-IT" sz="1600" dirty="0"/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D19181-EBCE-5CB8-C4D4-D34A6C632B4C}"/>
              </a:ext>
            </a:extLst>
          </p:cNvPr>
          <p:cNvSpPr txBox="1"/>
          <p:nvPr/>
        </p:nvSpPr>
        <p:spPr>
          <a:xfrm rot="16200000">
            <a:off x="-512882" y="2789005"/>
            <a:ext cx="23636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</a:t>
            </a:r>
            <a:r>
              <a:rPr lang="it-IT" sz="1600" dirty="0" err="1"/>
              <a:t>Resolution</a:t>
            </a:r>
            <a:r>
              <a:rPr lang="it-IT" sz="1600" dirty="0"/>
              <a:t> (%)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A37C27-D779-5248-3782-8DC4CDB1B79F}"/>
              </a:ext>
            </a:extLst>
          </p:cNvPr>
          <p:cNvSpPr txBox="1"/>
          <p:nvPr/>
        </p:nvSpPr>
        <p:spPr>
          <a:xfrm rot="16200000">
            <a:off x="5014158" y="2789005"/>
            <a:ext cx="23636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Absolute </a:t>
            </a:r>
            <a:r>
              <a:rPr lang="it-IT" sz="1600" dirty="0" err="1"/>
              <a:t>Efficiency</a:t>
            </a:r>
            <a:r>
              <a:rPr lang="it-IT" sz="1600" dirty="0"/>
              <a:t> (%)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8986A10-E5D7-C08E-172A-FF5211A8A3B6}"/>
              </a:ext>
            </a:extLst>
          </p:cNvPr>
          <p:cNvSpPr/>
          <p:nvPr/>
        </p:nvSpPr>
        <p:spPr>
          <a:xfrm>
            <a:off x="2711669" y="4758324"/>
            <a:ext cx="1425214" cy="425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DEB2E85-B36A-3D81-03D6-1D035990927F}"/>
              </a:ext>
            </a:extLst>
          </p:cNvPr>
          <p:cNvSpPr/>
          <p:nvPr/>
        </p:nvSpPr>
        <p:spPr>
          <a:xfrm>
            <a:off x="8511979" y="4758324"/>
            <a:ext cx="1425214" cy="425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832384-5C85-A297-EF86-9913EB2849A6}"/>
              </a:ext>
            </a:extLst>
          </p:cNvPr>
          <p:cNvSpPr txBox="1"/>
          <p:nvPr/>
        </p:nvSpPr>
        <p:spPr>
          <a:xfrm>
            <a:off x="1376499" y="4912212"/>
            <a:ext cx="3638694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Resolution</a:t>
            </a:r>
            <a:r>
              <a:rPr lang="it-IT" sz="1600" dirty="0"/>
              <a:t> of 0.25% </a:t>
            </a:r>
            <a:r>
              <a:rPr lang="it-IT" sz="1600" dirty="0" err="1"/>
              <a:t>at</a:t>
            </a:r>
            <a:r>
              <a:rPr lang="it-IT" sz="1600" dirty="0"/>
              <a:t> 1.4 MeV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34EE3F-795A-03DB-9B4C-BD288D140043}"/>
              </a:ext>
            </a:extLst>
          </p:cNvPr>
          <p:cNvSpPr txBox="1"/>
          <p:nvPr/>
        </p:nvSpPr>
        <p:spPr>
          <a:xfrm>
            <a:off x="6944530" y="4912212"/>
            <a:ext cx="3852402" cy="33855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Absolute </a:t>
            </a:r>
            <a:r>
              <a:rPr lang="it-IT" sz="1600" dirty="0" err="1"/>
              <a:t>efficiency</a:t>
            </a:r>
            <a:r>
              <a:rPr lang="it-IT" sz="1600" dirty="0"/>
              <a:t> of 5% </a:t>
            </a:r>
            <a:r>
              <a:rPr lang="it-IT" sz="1600" dirty="0" err="1"/>
              <a:t>at</a:t>
            </a:r>
            <a:r>
              <a:rPr lang="it-IT" sz="1600" dirty="0"/>
              <a:t> 1.4 MeV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8D4EEAF-25FD-5F1F-79D2-51FC53A5CDF8}"/>
              </a:ext>
            </a:extLst>
          </p:cNvPr>
          <p:cNvSpPr txBox="1"/>
          <p:nvPr/>
        </p:nvSpPr>
        <p:spPr>
          <a:xfrm>
            <a:off x="7909041" y="5671278"/>
            <a:ext cx="21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P/T </a:t>
            </a:r>
            <a:r>
              <a:rPr lang="it-IT" sz="1600" dirty="0" err="1"/>
              <a:t>measured</a:t>
            </a:r>
            <a:r>
              <a:rPr lang="it-IT" sz="1600" dirty="0"/>
              <a:t> from </a:t>
            </a:r>
            <a:r>
              <a:rPr lang="it-IT" sz="1600" baseline="30000" dirty="0"/>
              <a:t>60</a:t>
            </a:r>
            <a:r>
              <a:rPr lang="it-IT" sz="1600" dirty="0"/>
              <a:t>Co source </a:t>
            </a:r>
            <a:r>
              <a:rPr lang="it-IT" sz="1600" dirty="0" err="1"/>
              <a:t>run</a:t>
            </a:r>
            <a:endParaRPr lang="it-IT" sz="1600" dirty="0"/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1363125E-891D-0E8C-A1FD-B65EEF0BD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25678"/>
              </p:ext>
            </p:extLst>
          </p:nvPr>
        </p:nvGraphicFramePr>
        <p:xfrm>
          <a:off x="2289509" y="5623415"/>
          <a:ext cx="561953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883">
                  <a:extLst>
                    <a:ext uri="{9D8B030D-6E8A-4147-A177-3AD203B41FA5}">
                      <a16:colId xmlns:a16="http://schemas.microsoft.com/office/drawing/2014/main" val="1080575961"/>
                    </a:ext>
                  </a:extLst>
                </a:gridCol>
                <a:gridCol w="1404883">
                  <a:extLst>
                    <a:ext uri="{9D8B030D-6E8A-4147-A177-3AD203B41FA5}">
                      <a16:colId xmlns:a16="http://schemas.microsoft.com/office/drawing/2014/main" val="2099923683"/>
                    </a:ext>
                  </a:extLst>
                </a:gridCol>
                <a:gridCol w="1404883">
                  <a:extLst>
                    <a:ext uri="{9D8B030D-6E8A-4147-A177-3AD203B41FA5}">
                      <a16:colId xmlns:a16="http://schemas.microsoft.com/office/drawing/2014/main" val="1458770046"/>
                    </a:ext>
                  </a:extLst>
                </a:gridCol>
                <a:gridCol w="1404883">
                  <a:extLst>
                    <a:ext uri="{9D8B030D-6E8A-4147-A177-3AD203B41FA5}">
                      <a16:colId xmlns:a16="http://schemas.microsoft.com/office/drawing/2014/main" val="1623676749"/>
                    </a:ext>
                  </a:extLst>
                </a:gridCol>
              </a:tblGrid>
              <a:tr h="25038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ysClr val="windowText" lastClr="000000"/>
                          </a:solidFill>
                        </a:rPr>
                        <a:t>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>
                          <a:solidFill>
                            <a:sysClr val="windowText" lastClr="000000"/>
                          </a:solidFill>
                        </a:rPr>
                        <a:t>Tracked</a:t>
                      </a:r>
                      <a:endParaRPr lang="it-IT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>
                          <a:solidFill>
                            <a:sysClr val="windowText" lastClr="000000"/>
                          </a:solidFill>
                        </a:rPr>
                        <a:t>Addback</a:t>
                      </a:r>
                      <a:endParaRPr lang="it-IT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79819"/>
                  </a:ext>
                </a:extLst>
              </a:tr>
              <a:tr h="33439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</a:rPr>
                        <a:t>Peak to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17,36%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26,85%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27,37%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4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2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A417708-D87B-1FCA-2E32-2A048CD9B2B6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AGATA – PRISMA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coincidence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 + 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238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0CB1632-63C6-FAF9-209C-873540EB086D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DAD5B413-0657-50EF-4126-F9FED586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265" y="1178662"/>
            <a:ext cx="5283345" cy="121673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25C9750-CC6C-9D47-4690-F998618F9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08" y="1181858"/>
            <a:ext cx="5243519" cy="121353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5D277B-37DA-183D-54DD-829EFFEB8C5B}"/>
              </a:ext>
            </a:extLst>
          </p:cNvPr>
          <p:cNvSpPr txBox="1"/>
          <p:nvPr/>
        </p:nvSpPr>
        <p:spPr>
          <a:xfrm>
            <a:off x="6467291" y="1215533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491008-D59F-E5D9-6DEF-BFAE772B3663}"/>
              </a:ext>
            </a:extLst>
          </p:cNvPr>
          <p:cNvSpPr txBox="1"/>
          <p:nvPr/>
        </p:nvSpPr>
        <p:spPr>
          <a:xfrm>
            <a:off x="966239" y="1217186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5968A2C-50AF-3613-FFC1-802A0179E1A8}"/>
              </a:ext>
            </a:extLst>
          </p:cNvPr>
          <p:cNvSpPr/>
          <p:nvPr/>
        </p:nvSpPr>
        <p:spPr>
          <a:xfrm>
            <a:off x="507383" y="2346077"/>
            <a:ext cx="5456756" cy="60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0D0CBDB-3C75-FDF3-7E3C-491D348D1163}"/>
              </a:ext>
            </a:extLst>
          </p:cNvPr>
          <p:cNvSpPr/>
          <p:nvPr/>
        </p:nvSpPr>
        <p:spPr>
          <a:xfrm>
            <a:off x="6167609" y="2350740"/>
            <a:ext cx="498868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6CC4D6-E867-9979-A47C-051F94811098}"/>
              </a:ext>
            </a:extLst>
          </p:cNvPr>
          <p:cNvSpPr txBox="1"/>
          <p:nvPr/>
        </p:nvSpPr>
        <p:spPr>
          <a:xfrm>
            <a:off x="3153104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D65AC0-F255-0168-B109-6143A67303FD}"/>
              </a:ext>
            </a:extLst>
          </p:cNvPr>
          <p:cNvSpPr txBox="1"/>
          <p:nvPr/>
        </p:nvSpPr>
        <p:spPr>
          <a:xfrm>
            <a:off x="3584933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B0B2CB-94D5-AB5C-BE32-E0731D3CDEAE}"/>
              </a:ext>
            </a:extLst>
          </p:cNvPr>
          <p:cNvSpPr txBox="1"/>
          <p:nvPr/>
        </p:nvSpPr>
        <p:spPr>
          <a:xfrm>
            <a:off x="4016762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664936-AE2C-1874-5FF1-2E514A1C5E85}"/>
              </a:ext>
            </a:extLst>
          </p:cNvPr>
          <p:cNvSpPr txBox="1"/>
          <p:nvPr/>
        </p:nvSpPr>
        <p:spPr>
          <a:xfrm>
            <a:off x="8609860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7E5E1CD-0620-E40A-3BEB-3516CA2989B0}"/>
              </a:ext>
            </a:extLst>
          </p:cNvPr>
          <p:cNvSpPr txBox="1"/>
          <p:nvPr/>
        </p:nvSpPr>
        <p:spPr>
          <a:xfrm>
            <a:off x="9041689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A4C6EE-FB83-AFEE-BB17-DC4BD418FDC9}"/>
              </a:ext>
            </a:extLst>
          </p:cNvPr>
          <p:cNvSpPr txBox="1"/>
          <p:nvPr/>
        </p:nvSpPr>
        <p:spPr>
          <a:xfrm>
            <a:off x="7344800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0B76964-5B3C-7C9C-18A7-714A860651D8}"/>
              </a:ext>
            </a:extLst>
          </p:cNvPr>
          <p:cNvSpPr txBox="1"/>
          <p:nvPr/>
        </p:nvSpPr>
        <p:spPr>
          <a:xfrm>
            <a:off x="7776629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1A94A8-EBA3-8AF0-8A9A-34C9EF149439}"/>
              </a:ext>
            </a:extLst>
          </p:cNvPr>
          <p:cNvSpPr txBox="1"/>
          <p:nvPr/>
        </p:nvSpPr>
        <p:spPr>
          <a:xfrm>
            <a:off x="8208458" y="2343666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21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69D985F-47BC-4BF0-28CF-8BBAFC89DDBD}"/>
              </a:ext>
            </a:extLst>
          </p:cNvPr>
          <p:cNvSpPr txBox="1"/>
          <p:nvPr/>
        </p:nvSpPr>
        <p:spPr>
          <a:xfrm>
            <a:off x="2751702" y="2342470"/>
            <a:ext cx="45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21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A316EC86-86AF-2807-1CFA-323CDEB71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42" y="2672028"/>
            <a:ext cx="5252784" cy="1233388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CC1F1FDF-D4D0-73DF-1F65-44442208D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23" y="3868108"/>
            <a:ext cx="5231221" cy="1243686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B6C24EA-2D8C-A33F-94EA-61A349ED4CB3}"/>
              </a:ext>
            </a:extLst>
          </p:cNvPr>
          <p:cNvSpPr txBox="1"/>
          <p:nvPr/>
        </p:nvSpPr>
        <p:spPr>
          <a:xfrm>
            <a:off x="948124" y="3945942"/>
            <a:ext cx="109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23</a:t>
            </a:r>
            <a:r>
              <a:rPr lang="it-IT" dirty="0"/>
              <a:t>Ne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3B245C4-4A73-32B9-36BC-948F039434B6}"/>
              </a:ext>
            </a:extLst>
          </p:cNvPr>
          <p:cNvSpPr txBox="1"/>
          <p:nvPr/>
        </p:nvSpPr>
        <p:spPr>
          <a:xfrm>
            <a:off x="948124" y="2736126"/>
            <a:ext cx="109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22</a:t>
            </a:r>
            <a:r>
              <a:rPr lang="it-IT" dirty="0"/>
              <a:t>Ne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1E24DE07-40A8-BF88-A763-3F4E9FA3A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43" y="5066818"/>
            <a:ext cx="5226382" cy="124368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61D125C-4737-8FE4-216D-667A7D58C42B}"/>
              </a:ext>
            </a:extLst>
          </p:cNvPr>
          <p:cNvSpPr txBox="1"/>
          <p:nvPr/>
        </p:nvSpPr>
        <p:spPr>
          <a:xfrm>
            <a:off x="948124" y="5152320"/>
            <a:ext cx="109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24</a:t>
            </a:r>
            <a:r>
              <a:rPr lang="it-IT" dirty="0"/>
              <a:t>Ne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9C7CC14-B809-AFC5-9704-91C18BC1BA61}"/>
              </a:ext>
            </a:extLst>
          </p:cNvPr>
          <p:cNvSpPr txBox="1"/>
          <p:nvPr/>
        </p:nvSpPr>
        <p:spPr>
          <a:xfrm>
            <a:off x="1458292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1000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18294DB-2B30-62FB-305F-3D3435AB6C70}"/>
              </a:ext>
            </a:extLst>
          </p:cNvPr>
          <p:cNvSpPr txBox="1"/>
          <p:nvPr/>
        </p:nvSpPr>
        <p:spPr>
          <a:xfrm>
            <a:off x="2348480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2000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F4744531-4AC2-6DA8-B097-D48147CE7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205" y="2667679"/>
            <a:ext cx="5182595" cy="1229359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053C7CCA-F7CA-240B-DCDB-1B097363FB14}"/>
              </a:ext>
            </a:extLst>
          </p:cNvPr>
          <p:cNvSpPr txBox="1"/>
          <p:nvPr/>
        </p:nvSpPr>
        <p:spPr>
          <a:xfrm>
            <a:off x="6467292" y="2724154"/>
            <a:ext cx="109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20</a:t>
            </a:r>
            <a:r>
              <a:rPr lang="it-IT" dirty="0"/>
              <a:t>F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75D7834B-9E09-BA31-26CA-7A1B3B2C6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387" y="3863483"/>
            <a:ext cx="5178933" cy="1251415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285F275-0188-C695-B8D3-801549863B94}"/>
              </a:ext>
            </a:extLst>
          </p:cNvPr>
          <p:cNvSpPr txBox="1"/>
          <p:nvPr/>
        </p:nvSpPr>
        <p:spPr>
          <a:xfrm>
            <a:off x="6467291" y="3934475"/>
            <a:ext cx="109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21</a:t>
            </a:r>
            <a:r>
              <a:rPr lang="it-IT" dirty="0"/>
              <a:t>F</a:t>
            </a: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AD87397B-3740-1291-EE9F-BB413B327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25" y="5062652"/>
            <a:ext cx="5219885" cy="1243686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5DC2B38-8CAA-624C-D54B-161A0CD3318F}"/>
              </a:ext>
            </a:extLst>
          </p:cNvPr>
          <p:cNvSpPr txBox="1"/>
          <p:nvPr/>
        </p:nvSpPr>
        <p:spPr>
          <a:xfrm>
            <a:off x="6468715" y="5152320"/>
            <a:ext cx="109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22</a:t>
            </a:r>
            <a:r>
              <a:rPr lang="it-IT" dirty="0"/>
              <a:t>F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9D07258-55F2-609B-85A2-E01951C25F63}"/>
              </a:ext>
            </a:extLst>
          </p:cNvPr>
          <p:cNvSpPr txBox="1"/>
          <p:nvPr/>
        </p:nvSpPr>
        <p:spPr>
          <a:xfrm>
            <a:off x="3299211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3000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BD77FF9-F027-9B75-E95E-EC0A1ABD8933}"/>
              </a:ext>
            </a:extLst>
          </p:cNvPr>
          <p:cNvSpPr txBox="1"/>
          <p:nvPr/>
        </p:nvSpPr>
        <p:spPr>
          <a:xfrm>
            <a:off x="4189399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4000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9BB6874-F0AE-65C6-FA64-AA9F75212BEE}"/>
              </a:ext>
            </a:extLst>
          </p:cNvPr>
          <p:cNvSpPr txBox="1"/>
          <p:nvPr/>
        </p:nvSpPr>
        <p:spPr>
          <a:xfrm>
            <a:off x="4808944" y="6365093"/>
            <a:ext cx="1425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(</a:t>
            </a:r>
            <a:r>
              <a:rPr lang="it-IT" sz="1600" dirty="0" err="1"/>
              <a:t>keV</a:t>
            </a:r>
            <a:r>
              <a:rPr lang="it-IT" sz="1600" dirty="0"/>
              <a:t>)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C8C15CBF-1AAE-A8D5-F21F-B52AD782C154}"/>
              </a:ext>
            </a:extLst>
          </p:cNvPr>
          <p:cNvSpPr/>
          <p:nvPr/>
        </p:nvSpPr>
        <p:spPr>
          <a:xfrm>
            <a:off x="5196515" y="6274356"/>
            <a:ext cx="431829" cy="6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F84DD69-B118-29AD-279E-5410969382A9}"/>
              </a:ext>
            </a:extLst>
          </p:cNvPr>
          <p:cNvSpPr txBox="1"/>
          <p:nvPr/>
        </p:nvSpPr>
        <p:spPr>
          <a:xfrm>
            <a:off x="6977675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1000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24D10AA2-D2D8-95B2-D92F-160620C0B927}"/>
              </a:ext>
            </a:extLst>
          </p:cNvPr>
          <p:cNvSpPr txBox="1"/>
          <p:nvPr/>
        </p:nvSpPr>
        <p:spPr>
          <a:xfrm>
            <a:off x="7867863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2000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546D2984-95FF-9D03-38F1-5594CDD23669}"/>
              </a:ext>
            </a:extLst>
          </p:cNvPr>
          <p:cNvSpPr txBox="1"/>
          <p:nvPr/>
        </p:nvSpPr>
        <p:spPr>
          <a:xfrm>
            <a:off x="8818594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3000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FD7935C-B61F-859F-3112-ED6A59CB1700}"/>
              </a:ext>
            </a:extLst>
          </p:cNvPr>
          <p:cNvSpPr txBox="1"/>
          <p:nvPr/>
        </p:nvSpPr>
        <p:spPr>
          <a:xfrm>
            <a:off x="9708782" y="6265192"/>
            <a:ext cx="9507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4000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80C9A08D-04D3-0EE5-973C-1DCAA3801B48}"/>
              </a:ext>
            </a:extLst>
          </p:cNvPr>
          <p:cNvSpPr/>
          <p:nvPr/>
        </p:nvSpPr>
        <p:spPr>
          <a:xfrm>
            <a:off x="10715898" y="6274356"/>
            <a:ext cx="431829" cy="6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5B95F7D-5BEF-93D4-3FFB-96A5F43EEF18}"/>
              </a:ext>
            </a:extLst>
          </p:cNvPr>
          <p:cNvSpPr txBox="1"/>
          <p:nvPr/>
        </p:nvSpPr>
        <p:spPr>
          <a:xfrm>
            <a:off x="10244996" y="6376917"/>
            <a:ext cx="1425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(</a:t>
            </a:r>
            <a:r>
              <a:rPr lang="it-IT" sz="1600" dirty="0" err="1"/>
              <a:t>keV</a:t>
            </a:r>
            <a:r>
              <a:rPr lang="it-IT" sz="1600" dirty="0"/>
              <a:t>)</a:t>
            </a: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2978CE5C-68A7-3737-780F-04EF49CB62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5982" y="5081011"/>
            <a:ext cx="1920338" cy="1113602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B26D1CB5-3653-2D7E-305C-923257522B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6682" y="3885075"/>
            <a:ext cx="1873745" cy="1097833"/>
          </a:xfrm>
          <a:prstGeom prst="rect">
            <a:avLst/>
          </a:prstGeom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C3A9F78C-38BF-BAC8-E907-6CDD41B3BC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1309" y="3863929"/>
            <a:ext cx="1969335" cy="1148300"/>
          </a:xfrm>
          <a:prstGeom prst="rect">
            <a:avLst/>
          </a:prstGeom>
        </p:spPr>
      </p:pic>
      <p:pic>
        <p:nvPicPr>
          <p:cNvPr id="81" name="Immagine 80">
            <a:extLst>
              <a:ext uri="{FF2B5EF4-FFF2-40B4-BE49-F238E27FC236}">
                <a16:creationId xmlns:a16="http://schemas.microsoft.com/office/drawing/2014/main" id="{641748CA-BE6F-67A3-5BE5-091240082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9170" y="5081010"/>
            <a:ext cx="1971474" cy="1141079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CB6538CA-4906-715F-B29C-BABE684CB8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0682" y="2672341"/>
            <a:ext cx="1998070" cy="1151062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:a16="http://schemas.microsoft.com/office/drawing/2014/main" id="{837279F4-C2F1-DFF9-232E-80B45356B0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64763" y="2671462"/>
            <a:ext cx="1881259" cy="111227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20EB09-40EC-1F64-EAD4-6522223D20DE}"/>
              </a:ext>
            </a:extLst>
          </p:cNvPr>
          <p:cNvSpPr txBox="1"/>
          <p:nvPr/>
        </p:nvSpPr>
        <p:spPr>
          <a:xfrm>
            <a:off x="4396133" y="2706701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4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000" dirty="0"/>
              <a:t>2</a:t>
            </a:r>
            <a:r>
              <a:rPr lang="it-IT" sz="1000" baseline="30000" dirty="0"/>
              <a:t>+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AC2AC5-92F9-75D9-066F-2E6CD115B5E1}"/>
              </a:ext>
            </a:extLst>
          </p:cNvPr>
          <p:cNvSpPr txBox="1"/>
          <p:nvPr/>
        </p:nvSpPr>
        <p:spPr>
          <a:xfrm>
            <a:off x="1490692" y="2736126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2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000" dirty="0"/>
              <a:t>0</a:t>
            </a:r>
            <a:r>
              <a:rPr lang="it-IT" sz="1000" baseline="30000" dirty="0"/>
              <a:t>+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9E16D3-A9BD-261F-CC67-280108F15FC5}"/>
              </a:ext>
            </a:extLst>
          </p:cNvPr>
          <p:cNvSpPr txBox="1"/>
          <p:nvPr/>
        </p:nvSpPr>
        <p:spPr>
          <a:xfrm>
            <a:off x="1354804" y="3956523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1/2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000" dirty="0"/>
              <a:t> 5/2</a:t>
            </a:r>
            <a:r>
              <a:rPr lang="it-IT" sz="1000" baseline="30000" dirty="0"/>
              <a:t>+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4715464-628C-B743-ACC7-EE6D425B4534}"/>
              </a:ext>
            </a:extLst>
          </p:cNvPr>
          <p:cNvSpPr txBox="1"/>
          <p:nvPr/>
        </p:nvSpPr>
        <p:spPr>
          <a:xfrm>
            <a:off x="4396133" y="4057586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?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000" dirty="0"/>
              <a:t> 5/2</a:t>
            </a:r>
            <a:r>
              <a:rPr lang="it-IT" sz="1000" baseline="30000" dirty="0"/>
              <a:t>+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2AAC202-85DD-FADD-483B-DFACCD4ADDDA}"/>
              </a:ext>
            </a:extLst>
          </p:cNvPr>
          <p:cNvSpPr txBox="1"/>
          <p:nvPr/>
        </p:nvSpPr>
        <p:spPr>
          <a:xfrm>
            <a:off x="4002626" y="3879366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(3/2)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000" dirty="0"/>
              <a:t> 5/2</a:t>
            </a:r>
            <a:r>
              <a:rPr lang="it-IT" sz="1000" baseline="30000" dirty="0"/>
              <a:t>+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5E47404-F0D4-ACEF-3A11-4D77A276DC42}"/>
              </a:ext>
            </a:extLst>
          </p:cNvPr>
          <p:cNvSpPr txBox="1"/>
          <p:nvPr/>
        </p:nvSpPr>
        <p:spPr>
          <a:xfrm>
            <a:off x="4239406" y="5097041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2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000" dirty="0"/>
              <a:t>0</a:t>
            </a:r>
            <a:r>
              <a:rPr lang="it-IT" sz="1000" baseline="30000" dirty="0"/>
              <a:t>+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86950E8-C18B-FBE4-3F3F-AA874FC614CE}"/>
              </a:ext>
            </a:extLst>
          </p:cNvPr>
          <p:cNvSpPr txBox="1"/>
          <p:nvPr/>
        </p:nvSpPr>
        <p:spPr>
          <a:xfrm>
            <a:off x="3693914" y="5625216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2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000" dirty="0"/>
              <a:t>2</a:t>
            </a:r>
            <a:r>
              <a:rPr lang="it-IT" sz="1000" baseline="30000" dirty="0"/>
              <a:t>+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D9B376F-32A3-EB27-F22A-C53C271C4B28}"/>
              </a:ext>
            </a:extLst>
          </p:cNvPr>
          <p:cNvSpPr txBox="1"/>
          <p:nvPr/>
        </p:nvSpPr>
        <p:spPr>
          <a:xfrm>
            <a:off x="6422225" y="2722667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3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000" dirty="0"/>
              <a:t>2</a:t>
            </a:r>
            <a:r>
              <a:rPr lang="it-IT" sz="1000" baseline="30000" dirty="0"/>
              <a:t>+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87EB02C-69CA-E154-9A06-463150850ADA}"/>
              </a:ext>
            </a:extLst>
          </p:cNvPr>
          <p:cNvSpPr txBox="1"/>
          <p:nvPr/>
        </p:nvSpPr>
        <p:spPr>
          <a:xfrm>
            <a:off x="9367991" y="2713989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2</a:t>
            </a:r>
            <a:r>
              <a:rPr lang="it-IT" sz="1000" baseline="30000" dirty="0"/>
              <a:t>-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000" dirty="0"/>
              <a:t>2</a:t>
            </a:r>
            <a:r>
              <a:rPr lang="it-IT" sz="1000" baseline="30000" dirty="0"/>
              <a:t>+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FAAAE45-463B-4F3B-46BC-9A5BDA54E0DC}"/>
              </a:ext>
            </a:extLst>
          </p:cNvPr>
          <p:cNvSpPr txBox="1"/>
          <p:nvPr/>
        </p:nvSpPr>
        <p:spPr>
          <a:xfrm>
            <a:off x="6663639" y="4207842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1/2</a:t>
            </a:r>
            <a:r>
              <a:rPr lang="it-IT" sz="1000" baseline="30000" dirty="0"/>
              <a:t>-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000" dirty="0"/>
              <a:t> 1/2</a:t>
            </a:r>
            <a:r>
              <a:rPr lang="it-IT" sz="1000" baseline="30000" dirty="0"/>
              <a:t>+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D05188E-C818-AFB1-B68E-5BD69EDCC9B6}"/>
              </a:ext>
            </a:extLst>
          </p:cNvPr>
          <p:cNvSpPr txBox="1"/>
          <p:nvPr/>
        </p:nvSpPr>
        <p:spPr>
          <a:xfrm>
            <a:off x="9594927" y="3914118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(7/2</a:t>
            </a:r>
            <a:r>
              <a:rPr lang="it-IT" sz="1000" baseline="30000" dirty="0"/>
              <a:t>+</a:t>
            </a:r>
            <a:r>
              <a:rPr lang="it-IT" sz="1000" dirty="0"/>
              <a:t>,9/2</a:t>
            </a:r>
            <a:r>
              <a:rPr lang="it-IT" sz="1000" baseline="30000" dirty="0"/>
              <a:t>+</a:t>
            </a:r>
            <a:r>
              <a:rPr lang="it-IT" sz="1000" dirty="0"/>
              <a:t>)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000" dirty="0"/>
              <a:t> 5/2</a:t>
            </a:r>
            <a:r>
              <a:rPr lang="it-IT" sz="1000" baseline="30000" dirty="0"/>
              <a:t>+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8B26B24-1FBE-4EE6-9742-141B8EE0485A}"/>
              </a:ext>
            </a:extLst>
          </p:cNvPr>
          <p:cNvSpPr txBox="1"/>
          <p:nvPr/>
        </p:nvSpPr>
        <p:spPr>
          <a:xfrm>
            <a:off x="10062762" y="4417705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3/2</a:t>
            </a:r>
            <a:r>
              <a:rPr lang="it-IT" sz="1000" baseline="30000" dirty="0"/>
              <a:t>-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000" dirty="0"/>
              <a:t> 5/2</a:t>
            </a:r>
            <a:r>
              <a:rPr lang="it-IT" sz="1000" baseline="30000" dirty="0"/>
              <a:t>+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BC0ED84-57EB-5B62-5758-CF58DA3AFA75}"/>
              </a:ext>
            </a:extLst>
          </p:cNvPr>
          <p:cNvSpPr txBox="1"/>
          <p:nvPr/>
        </p:nvSpPr>
        <p:spPr>
          <a:xfrm>
            <a:off x="9263604" y="5333284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(2</a:t>
            </a:r>
            <a:r>
              <a:rPr lang="it-IT" sz="1000" baseline="30000" dirty="0"/>
              <a:t>+</a:t>
            </a:r>
            <a:r>
              <a:rPr lang="it-IT" sz="1000" dirty="0"/>
              <a:t>)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(</a:t>
            </a:r>
            <a:r>
              <a:rPr lang="it-IT" sz="1000" dirty="0"/>
              <a:t>3</a:t>
            </a:r>
            <a:r>
              <a:rPr lang="it-IT" sz="1000" baseline="30000" dirty="0"/>
              <a:t>+</a:t>
            </a:r>
            <a:r>
              <a:rPr lang="it-IT" sz="1000" dirty="0"/>
              <a:t>)</a:t>
            </a:r>
            <a:endParaRPr lang="it-IT" sz="1000" baseline="30000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88659BB-D9E6-6CAD-CD90-6B4FDBC920A1}"/>
              </a:ext>
            </a:extLst>
          </p:cNvPr>
          <p:cNvSpPr txBox="1"/>
          <p:nvPr/>
        </p:nvSpPr>
        <p:spPr>
          <a:xfrm>
            <a:off x="9627528" y="5602083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1</a:t>
            </a:r>
            <a:r>
              <a:rPr lang="it-IT" sz="1000" baseline="30000" dirty="0"/>
              <a:t>+</a:t>
            </a:r>
            <a:r>
              <a:rPr lang="it-IT" sz="1000" dirty="0"/>
              <a:t>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(</a:t>
            </a:r>
            <a:r>
              <a:rPr lang="it-IT" sz="1000" dirty="0"/>
              <a:t>2</a:t>
            </a:r>
            <a:r>
              <a:rPr lang="it-IT" sz="1000" baseline="30000" dirty="0"/>
              <a:t>+</a:t>
            </a:r>
            <a:r>
              <a:rPr lang="it-IT" sz="1000" dirty="0"/>
              <a:t>)</a:t>
            </a:r>
            <a:endParaRPr lang="it-IT" sz="1000" baseline="30000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63417C9-547B-BDE5-2271-58315C8B078F}"/>
              </a:ext>
            </a:extLst>
          </p:cNvPr>
          <p:cNvSpPr txBox="1"/>
          <p:nvPr/>
        </p:nvSpPr>
        <p:spPr>
          <a:xfrm>
            <a:off x="10256701" y="5618389"/>
            <a:ext cx="150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(5</a:t>
            </a:r>
            <a:r>
              <a:rPr lang="it-IT" sz="1000" baseline="30000" dirty="0"/>
              <a:t>+</a:t>
            </a:r>
            <a:r>
              <a:rPr lang="it-IT" sz="1000" dirty="0"/>
              <a:t>)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(4</a:t>
            </a:r>
            <a:r>
              <a:rPr lang="it-IT" sz="1000" baseline="30000" dirty="0"/>
              <a:t>+</a:t>
            </a:r>
            <a:r>
              <a:rPr lang="it-IT" sz="1000" dirty="0"/>
              <a:t>)</a:t>
            </a:r>
            <a:endParaRPr lang="it-IT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144874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09AFD72C-F226-3E8B-E127-9ACB9E56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77" y="3857328"/>
            <a:ext cx="4482558" cy="24912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51F9DA2-0DB1-E20F-CBB0-9B546F73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35" y="3891271"/>
            <a:ext cx="4508731" cy="24710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5FF298-19E7-78D5-5260-201F056B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19" y="1119972"/>
            <a:ext cx="5281621" cy="208002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6F69605-C3F7-EB46-5111-3C16B0DAF33A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58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Preliminary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it-IT" b="1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comparison</a:t>
            </a:r>
            <a:endParaRPr lang="it-IT" b="1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518CC48-904D-1CC4-0CDE-76D26619872A}"/>
              </a:ext>
            </a:extLst>
          </p:cNvPr>
          <p:cNvCxnSpPr>
            <a:cxnSpLocks/>
          </p:cNvCxnSpPr>
          <p:nvPr/>
        </p:nvCxnSpPr>
        <p:spPr>
          <a:xfrm>
            <a:off x="0" y="975360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883F86-AB32-E01D-ACBF-11E1D7CC15A3}"/>
              </a:ext>
            </a:extLst>
          </p:cNvPr>
          <p:cNvSpPr txBox="1"/>
          <p:nvPr/>
        </p:nvSpPr>
        <p:spPr>
          <a:xfrm>
            <a:off x="5368436" y="3945061"/>
            <a:ext cx="100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23</a:t>
            </a:r>
            <a:r>
              <a:rPr lang="it-IT" dirty="0"/>
              <a:t>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D11217-1692-15B6-BCE2-D1B5354A16E3}"/>
              </a:ext>
            </a:extLst>
          </p:cNvPr>
          <p:cNvSpPr txBox="1"/>
          <p:nvPr/>
        </p:nvSpPr>
        <p:spPr>
          <a:xfrm>
            <a:off x="1684065" y="3374527"/>
            <a:ext cx="37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aseline="30000" dirty="0"/>
              <a:t>22</a:t>
            </a:r>
            <a:r>
              <a:rPr lang="it-IT" sz="1600" dirty="0"/>
              <a:t>Ne + </a:t>
            </a:r>
            <a:r>
              <a:rPr lang="it-IT" sz="1600" baseline="30000" dirty="0"/>
              <a:t>238</a:t>
            </a:r>
            <a:r>
              <a:rPr lang="it-IT" sz="1600" dirty="0"/>
              <a:t>U in blue</a:t>
            </a:r>
          </a:p>
          <a:p>
            <a:r>
              <a:rPr lang="it-IT" sz="1600" baseline="30000" dirty="0"/>
              <a:t>26</a:t>
            </a:r>
            <a:r>
              <a:rPr lang="it-IT" sz="1600" dirty="0"/>
              <a:t>Mg + </a:t>
            </a:r>
            <a:r>
              <a:rPr lang="it-IT" sz="1600" baseline="30000" dirty="0"/>
              <a:t>238</a:t>
            </a:r>
            <a:r>
              <a:rPr lang="it-IT" sz="1600" dirty="0"/>
              <a:t>U in red (online </a:t>
            </a:r>
            <a:r>
              <a:rPr lang="it-IT" sz="1600" dirty="0" err="1"/>
              <a:t>calibrations</a:t>
            </a:r>
            <a:r>
              <a:rPr lang="it-IT" sz="1600" dirty="0"/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856C25-494F-ECF3-821F-57C82ED183C4}"/>
              </a:ext>
            </a:extLst>
          </p:cNvPr>
          <p:cNvSpPr txBox="1"/>
          <p:nvPr/>
        </p:nvSpPr>
        <p:spPr>
          <a:xfrm>
            <a:off x="9830660" y="3944736"/>
            <a:ext cx="100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25</a:t>
            </a:r>
            <a:r>
              <a:rPr lang="it-IT" dirty="0"/>
              <a:t>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63AB57-F6AE-4BF0-5161-4B7780347375}"/>
              </a:ext>
            </a:extLst>
          </p:cNvPr>
          <p:cNvSpPr txBox="1"/>
          <p:nvPr/>
        </p:nvSpPr>
        <p:spPr>
          <a:xfrm>
            <a:off x="4906585" y="6346874"/>
            <a:ext cx="1425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(</a:t>
            </a:r>
            <a:r>
              <a:rPr lang="it-IT" sz="1600" dirty="0" err="1"/>
              <a:t>keV</a:t>
            </a:r>
            <a:r>
              <a:rPr lang="it-IT" sz="1600" dirty="0"/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8B3137-BECF-ED2F-9EA7-4F1D4981583D}"/>
              </a:ext>
            </a:extLst>
          </p:cNvPr>
          <p:cNvSpPr txBox="1"/>
          <p:nvPr/>
        </p:nvSpPr>
        <p:spPr>
          <a:xfrm>
            <a:off x="9409019" y="6349644"/>
            <a:ext cx="14252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Energy (</a:t>
            </a:r>
            <a:r>
              <a:rPr lang="it-IT" sz="1600" dirty="0" err="1"/>
              <a:t>keV</a:t>
            </a:r>
            <a:r>
              <a:rPr lang="it-IT" sz="1600" dirty="0"/>
              <a:t>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1BE6C56-AE6F-7863-E9F8-776DFC110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568" y="1057266"/>
            <a:ext cx="4718025" cy="284360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4F4182-2324-889C-1A21-A98845D1AE1F}"/>
              </a:ext>
            </a:extLst>
          </p:cNvPr>
          <p:cNvSpPr txBox="1"/>
          <p:nvPr/>
        </p:nvSpPr>
        <p:spPr>
          <a:xfrm>
            <a:off x="9830660" y="1185016"/>
            <a:ext cx="100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27</a:t>
            </a:r>
            <a:r>
              <a:rPr lang="it-IT" dirty="0"/>
              <a:t>Mg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B21E304-B90A-6E55-98B6-6D206202DD23}"/>
              </a:ext>
            </a:extLst>
          </p:cNvPr>
          <p:cNvSpPr txBox="1"/>
          <p:nvPr/>
        </p:nvSpPr>
        <p:spPr>
          <a:xfrm>
            <a:off x="7033671" y="1261929"/>
            <a:ext cx="1250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5/2</a:t>
            </a:r>
            <a:r>
              <a:rPr lang="it-IT" sz="1100" baseline="30000" dirty="0"/>
              <a:t>+</a:t>
            </a:r>
            <a:r>
              <a:rPr lang="it-IT" sz="1100" dirty="0"/>
              <a:t> 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100" dirty="0"/>
              <a:t> 1/2</a:t>
            </a:r>
            <a:r>
              <a:rPr lang="it-IT" sz="1100" baseline="30000" dirty="0"/>
              <a:t>+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95BF5A2-41D8-8856-E0ED-E293ADA63328}"/>
              </a:ext>
            </a:extLst>
          </p:cNvPr>
          <p:cNvSpPr txBox="1"/>
          <p:nvPr/>
        </p:nvSpPr>
        <p:spPr>
          <a:xfrm>
            <a:off x="9400407" y="2117681"/>
            <a:ext cx="1250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5/2</a:t>
            </a:r>
            <a:r>
              <a:rPr lang="it-IT" sz="1100" baseline="30000" dirty="0"/>
              <a:t>-</a:t>
            </a:r>
            <a:r>
              <a:rPr lang="it-IT" sz="1100" dirty="0"/>
              <a:t>, 7/2</a:t>
            </a:r>
            <a:r>
              <a:rPr lang="it-IT" sz="1100" baseline="30000" dirty="0"/>
              <a:t>-</a:t>
            </a:r>
            <a:r>
              <a:rPr lang="it-IT" sz="1100" dirty="0"/>
              <a:t> </a:t>
            </a:r>
            <a:r>
              <a:rPr lang="it-IT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100" dirty="0"/>
              <a:t> 5/2</a:t>
            </a:r>
            <a:r>
              <a:rPr lang="it-IT" sz="1100" baseline="300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56F2433-0AF6-E7FB-04F1-E0EA62719EAC}"/>
                  </a:ext>
                </a:extLst>
              </p:cNvPr>
              <p:cNvSpPr txBox="1"/>
              <p:nvPr/>
            </p:nvSpPr>
            <p:spPr>
              <a:xfrm>
                <a:off x="7243169" y="1447170"/>
                <a:ext cx="1334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it-IT" sz="1200" b="1" dirty="0"/>
                  <a:t> = 0.81 </a:t>
                </a:r>
                <a:r>
                  <a:rPr lang="it-IT" sz="1200" b="1" dirty="0" err="1"/>
                  <a:t>ps</a:t>
                </a:r>
                <a:endParaRPr lang="it-IT" sz="1200" b="1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56F2433-0AF6-E7FB-04F1-E0EA6271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169" y="1447170"/>
                <a:ext cx="1334912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A09B0497-5879-F669-7B1B-BC4E531DFB54}"/>
                  </a:ext>
                </a:extLst>
              </p:cNvPr>
              <p:cNvSpPr txBox="1"/>
              <p:nvPr/>
            </p:nvSpPr>
            <p:spPr>
              <a:xfrm>
                <a:off x="9475055" y="2319788"/>
                <a:ext cx="1334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it-IT" sz="1200" b="1" dirty="0"/>
                  <a:t> = 0.42 </a:t>
                </a:r>
                <a:r>
                  <a:rPr lang="it-IT" sz="1200" b="1" dirty="0" err="1"/>
                  <a:t>ps</a:t>
                </a:r>
                <a:endParaRPr lang="it-IT" sz="1200" b="1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A09B0497-5879-F669-7B1B-BC4E531D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055" y="2319788"/>
                <a:ext cx="1334912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4DB20E7-AEB7-E0F0-A632-ED78113BE7B3}"/>
              </a:ext>
            </a:extLst>
          </p:cNvPr>
          <p:cNvSpPr txBox="1"/>
          <p:nvPr/>
        </p:nvSpPr>
        <p:spPr>
          <a:xfrm>
            <a:off x="1297601" y="4221454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(3/2</a:t>
            </a:r>
            <a:r>
              <a:rPr lang="it-IT" sz="900" baseline="30000" dirty="0"/>
              <a:t>+</a:t>
            </a:r>
            <a:r>
              <a:rPr lang="it-IT" sz="900" dirty="0"/>
              <a:t>)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94065F-67D5-A530-D3E1-3815B9389353}"/>
              </a:ext>
            </a:extLst>
          </p:cNvPr>
          <p:cNvSpPr txBox="1"/>
          <p:nvPr/>
        </p:nvSpPr>
        <p:spPr>
          <a:xfrm>
            <a:off x="2017044" y="4221454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3/2</a:t>
            </a:r>
            <a:r>
              <a:rPr lang="it-IT" sz="900" baseline="30000" dirty="0"/>
              <a:t>+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ED1304C-2483-EEDB-707A-7C5734456B9A}"/>
              </a:ext>
            </a:extLst>
          </p:cNvPr>
          <p:cNvSpPr txBox="1"/>
          <p:nvPr/>
        </p:nvSpPr>
        <p:spPr>
          <a:xfrm>
            <a:off x="1827068" y="4566612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(7/2</a:t>
            </a:r>
            <a:r>
              <a:rPr lang="it-IT" sz="900" baseline="30000" dirty="0"/>
              <a:t>+</a:t>
            </a:r>
            <a:r>
              <a:rPr lang="it-IT" sz="900" dirty="0"/>
              <a:t>)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95C103E-75BF-593B-4C83-E3326C48B48D}"/>
              </a:ext>
            </a:extLst>
          </p:cNvPr>
          <p:cNvSpPr txBox="1"/>
          <p:nvPr/>
        </p:nvSpPr>
        <p:spPr>
          <a:xfrm>
            <a:off x="2814264" y="5178988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5/2</a:t>
            </a:r>
            <a:r>
              <a:rPr lang="it-IT" sz="900" baseline="30000" dirty="0"/>
              <a:t>+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084E9D3-EF22-0984-CBEA-D56CD9217A19}"/>
              </a:ext>
            </a:extLst>
          </p:cNvPr>
          <p:cNvSpPr txBox="1"/>
          <p:nvPr/>
        </p:nvSpPr>
        <p:spPr>
          <a:xfrm>
            <a:off x="2062964" y="5198133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3/2</a:t>
            </a:r>
            <a:r>
              <a:rPr lang="it-IT" sz="900" baseline="30000" dirty="0"/>
              <a:t>-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1/2</a:t>
            </a:r>
            <a:r>
              <a:rPr lang="it-IT" sz="900" baseline="30000" dirty="0"/>
              <a:t>+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46BFE90-38FD-2CBB-EC4A-8B829D9BB496}"/>
              </a:ext>
            </a:extLst>
          </p:cNvPr>
          <p:cNvSpPr txBox="1"/>
          <p:nvPr/>
        </p:nvSpPr>
        <p:spPr>
          <a:xfrm>
            <a:off x="2911919" y="5564574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3/2</a:t>
            </a:r>
            <a:r>
              <a:rPr lang="it-IT" sz="900" baseline="30000" dirty="0"/>
              <a:t>+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1/2</a:t>
            </a:r>
            <a:r>
              <a:rPr lang="it-IT" sz="900" baseline="30000" dirty="0"/>
              <a:t>+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88B1F44-DE1F-54B4-E9AE-6B046F8E67E4}"/>
              </a:ext>
            </a:extLst>
          </p:cNvPr>
          <p:cNvSpPr txBox="1"/>
          <p:nvPr/>
        </p:nvSpPr>
        <p:spPr>
          <a:xfrm>
            <a:off x="4906585" y="5717854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(3/2)</a:t>
            </a:r>
            <a:r>
              <a:rPr lang="it-IT" sz="900" baseline="30000" dirty="0"/>
              <a:t>+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C663373-D4BD-3012-FB00-E446D76D2D66}"/>
              </a:ext>
            </a:extLst>
          </p:cNvPr>
          <p:cNvSpPr txBox="1"/>
          <p:nvPr/>
        </p:nvSpPr>
        <p:spPr>
          <a:xfrm>
            <a:off x="4155284" y="5715482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3/2</a:t>
            </a:r>
            <a:r>
              <a:rPr lang="it-IT" sz="900" baseline="30000" dirty="0"/>
              <a:t>+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2BE480C-EDE9-8D4C-9DA7-E6E27E34FB24}"/>
              </a:ext>
            </a:extLst>
          </p:cNvPr>
          <p:cNvSpPr txBox="1"/>
          <p:nvPr/>
        </p:nvSpPr>
        <p:spPr>
          <a:xfrm>
            <a:off x="6781985" y="3997988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(5/2,3/2)</a:t>
            </a:r>
            <a:r>
              <a:rPr lang="it-IT" sz="900" baseline="30000" dirty="0"/>
              <a:t>+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1/2</a:t>
            </a:r>
            <a:r>
              <a:rPr lang="it-IT" sz="900" baseline="30000" dirty="0"/>
              <a:t>+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D10749CC-35CA-3533-FD43-A4C4E12A85D0}"/>
              </a:ext>
            </a:extLst>
          </p:cNvPr>
          <p:cNvSpPr/>
          <p:nvPr/>
        </p:nvSpPr>
        <p:spPr>
          <a:xfrm>
            <a:off x="9915120" y="3781262"/>
            <a:ext cx="670560" cy="12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7E64FD1-5A0F-47F5-1DB9-F3384E7D2B1D}"/>
              </a:ext>
            </a:extLst>
          </p:cNvPr>
          <p:cNvSpPr txBox="1"/>
          <p:nvPr/>
        </p:nvSpPr>
        <p:spPr>
          <a:xfrm>
            <a:off x="8048122" y="5169524"/>
            <a:ext cx="1502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7/2</a:t>
            </a:r>
            <a:r>
              <a:rPr lang="it-IT" sz="900" baseline="30000" dirty="0"/>
              <a:t>-</a:t>
            </a:r>
            <a:r>
              <a:rPr lang="it-IT" sz="900" dirty="0"/>
              <a:t> </a:t>
            </a:r>
            <a:r>
              <a:rPr lang="it-IT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900" dirty="0"/>
              <a:t> 5/2</a:t>
            </a:r>
            <a:r>
              <a:rPr lang="it-IT" sz="900" baseline="30000" dirty="0"/>
              <a:t>+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E9B4ADF-6727-703B-E766-B1511A018990}"/>
              </a:ext>
            </a:extLst>
          </p:cNvPr>
          <p:cNvSpPr txBox="1"/>
          <p:nvPr/>
        </p:nvSpPr>
        <p:spPr>
          <a:xfrm>
            <a:off x="8436900" y="5316655"/>
            <a:ext cx="133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/>
              <a:t>Catford</a:t>
            </a:r>
            <a:r>
              <a:rPr lang="it-IT" sz="1200" b="1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96361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1177</Words>
  <Application>Microsoft Office PowerPoint</Application>
  <PresentationFormat>Widescreen</PresentationFormat>
  <Paragraphs>235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Cambria Math</vt:lpstr>
      <vt:lpstr>Trebuchet MS</vt:lpstr>
      <vt:lpstr>Office Theme</vt:lpstr>
      <vt:lpstr>Spectroscopy studies in the A = 18 - 26 Ne-F region using the AGATA-PRISMA spectrometer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Genna</dc:creator>
  <cp:lastModifiedBy>Davide Genna</cp:lastModifiedBy>
  <cp:revision>11</cp:revision>
  <dcterms:created xsi:type="dcterms:W3CDTF">2024-06-18T13:35:47Z</dcterms:created>
  <dcterms:modified xsi:type="dcterms:W3CDTF">2024-06-21T15:29:27Z</dcterms:modified>
</cp:coreProperties>
</file>