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715000" cx="9144000"/>
  <p:notesSz cx="5765800" cy="3600450"/>
  <p:embeddedFontLst>
    <p:embeddedFont>
      <p:font typeface="Tahoma"/>
      <p:regular r:id="rId53"/>
      <p:bold r:id="rId54"/>
    </p:embeddedFont>
    <p:embeddedFont>
      <p:font typeface="Palatino Linotype"/>
      <p:regular r:id="rId55"/>
      <p:bold r:id="rId56"/>
      <p:italic r:id="rId57"/>
      <p:boldItalic r:id="rId58"/>
    </p:embeddedFont>
    <p:embeddedFont>
      <p:font typeface="Quattrocento Sans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571">
          <p15:clr>
            <a:srgbClr val="000000"/>
          </p15:clr>
        </p15:guide>
        <p15:guide id="2" pos="3426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571" orient="horz"/>
        <p:guide pos="342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QuattrocentoSans-boldItalic.fntdata"/><Relationship Id="rId61" Type="http://schemas.openxmlformats.org/officeDocument/2006/relationships/font" Target="fonts/QuattrocentoSans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QuattrocentoSans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Tahoma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PalatinoLinotype-regular.fntdata"/><Relationship Id="rId10" Type="http://schemas.openxmlformats.org/officeDocument/2006/relationships/slide" Target="slides/slide5.xml"/><Relationship Id="rId54" Type="http://schemas.openxmlformats.org/officeDocument/2006/relationships/font" Target="fonts/Tahoma-bold.fntdata"/><Relationship Id="rId13" Type="http://schemas.openxmlformats.org/officeDocument/2006/relationships/slide" Target="slides/slide8.xml"/><Relationship Id="rId57" Type="http://schemas.openxmlformats.org/officeDocument/2006/relationships/font" Target="fonts/PalatinoLinotype-italic.fntdata"/><Relationship Id="rId12" Type="http://schemas.openxmlformats.org/officeDocument/2006/relationships/slide" Target="slides/slide7.xml"/><Relationship Id="rId56" Type="http://schemas.openxmlformats.org/officeDocument/2006/relationships/font" Target="fonts/PalatinoLinotype-bold.fntdata"/><Relationship Id="rId15" Type="http://schemas.openxmlformats.org/officeDocument/2006/relationships/slide" Target="slides/slide10.xml"/><Relationship Id="rId59" Type="http://schemas.openxmlformats.org/officeDocument/2006/relationships/font" Target="fonts/QuattrocentoSans-regular.fntdata"/><Relationship Id="rId14" Type="http://schemas.openxmlformats.org/officeDocument/2006/relationships/slide" Target="slides/slide9.xml"/><Relationship Id="rId58" Type="http://schemas.openxmlformats.org/officeDocument/2006/relationships/font" Target="fonts/PalatinoLinotype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6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0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3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e69db0cf7c_0_46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e69db0cf7c_0_46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5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5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6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6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7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7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8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8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0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e6d06efca1_0_52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2e6d06efca1_0_5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6d06efca1_0_69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e6d06efca1_0_6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e6d06efca1_0_90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e6d06efca1_0_90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e69db0cf7c_0_64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2e69db0cf7c_0_6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e69db0cf7c_0_284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2e69db0cf7c_0_28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e69db0cf7c_0_229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2e69db0cf7c_0_22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e6d06efca1_0_1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2e6d06efca1_0_1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e69db0cf7c_0_344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g2e69db0cf7c_0_34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e6d06efca1_0_108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2e6d06efca1_0_108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e6d06efca1_0_134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2e6d06efca1_0_13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e6d06efca1_0_156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g2e6d06efca1_0_156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e6d06efca1_0_209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g2e6d06efca1_0_20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e6d06efca1_0_183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g2e6d06efca1_0_183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2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3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3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33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1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21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2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2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11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2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1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3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13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4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1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5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15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17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18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e69db0cf7c_0_82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g2e69db0cf7c_0_82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e69db0cf7c_0_104:notes"/>
          <p:cNvSpPr txBox="1"/>
          <p:nvPr>
            <p:ph idx="1" type="body"/>
          </p:nvPr>
        </p:nvSpPr>
        <p:spPr>
          <a:xfrm>
            <a:off x="576575" y="1710200"/>
            <a:ext cx="4612500" cy="1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g2e69db0cf7c_0_104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/>
          <p:nvPr>
            <p:ph idx="1" type="body"/>
          </p:nvPr>
        </p:nvSpPr>
        <p:spPr>
          <a:xfrm>
            <a:off x="576575" y="1710200"/>
            <a:ext cx="4612625" cy="16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9:notes"/>
          <p:cNvSpPr/>
          <p:nvPr>
            <p:ph idx="2" type="sldImg"/>
          </p:nvPr>
        </p:nvSpPr>
        <p:spPr>
          <a:xfrm>
            <a:off x="962843" y="270025"/>
            <a:ext cx="3840900" cy="135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"/>
          <p:cNvSpPr/>
          <p:nvPr/>
        </p:nvSpPr>
        <p:spPr>
          <a:xfrm>
            <a:off x="6694235" y="5405683"/>
            <a:ext cx="68439" cy="48385"/>
          </a:xfrm>
          <a:custGeom>
            <a:rect b="b" l="l" r="r" t="t"/>
            <a:pathLst>
              <a:path extrusionOk="0" h="30479" w="431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9" name="Google Shape;29;p2"/>
          <p:cNvSpPr/>
          <p:nvPr/>
        </p:nvSpPr>
        <p:spPr>
          <a:xfrm>
            <a:off x="6567970" y="5399394"/>
            <a:ext cx="40259" cy="60484"/>
          </a:xfrm>
          <a:custGeom>
            <a:rect b="b" l="l" r="r" t="t"/>
            <a:pathLst>
              <a:path extrusionOk="0" h="38100" w="254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0" name="Google Shape;30;p2"/>
          <p:cNvSpPr/>
          <p:nvPr/>
        </p:nvSpPr>
        <p:spPr>
          <a:xfrm>
            <a:off x="6849947" y="5399394"/>
            <a:ext cx="40259" cy="60484"/>
          </a:xfrm>
          <a:custGeom>
            <a:rect b="b" l="l" r="r" t="t"/>
            <a:pathLst>
              <a:path extrusionOk="0" h="38100" w="254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1" name="Google Shape;31;p2"/>
          <p:cNvSpPr/>
          <p:nvPr/>
        </p:nvSpPr>
        <p:spPr>
          <a:xfrm>
            <a:off x="7097896" y="5389313"/>
            <a:ext cx="101654" cy="80645"/>
          </a:xfrm>
          <a:custGeom>
            <a:rect b="b" l="l" r="r" t="t"/>
            <a:pathLst>
              <a:path extrusionOk="0" h="50800" w="64135">
                <a:moveTo>
                  <a:pt x="0" y="50800"/>
                </a:moveTo>
                <a:lnTo>
                  <a:pt x="43019" y="50800"/>
                </a:lnTo>
                <a:lnTo>
                  <a:pt x="43019" y="20434"/>
                </a:lnTo>
                <a:lnTo>
                  <a:pt x="0" y="20434"/>
                </a:lnTo>
                <a:lnTo>
                  <a:pt x="0" y="50800"/>
                </a:lnTo>
                <a:close/>
              </a:path>
              <a:path extrusionOk="0" h="50800" w="64135">
                <a:moveTo>
                  <a:pt x="10491" y="20320"/>
                </a:moveTo>
                <a:lnTo>
                  <a:pt x="10491" y="10160"/>
                </a:lnTo>
                <a:lnTo>
                  <a:pt x="53672" y="10160"/>
                </a:lnTo>
                <a:lnTo>
                  <a:pt x="53672" y="40640"/>
                </a:lnTo>
                <a:lnTo>
                  <a:pt x="43512" y="40640"/>
                </a:lnTo>
              </a:path>
              <a:path extrusionOk="0" h="50800" w="64135">
                <a:moveTo>
                  <a:pt x="20652" y="10160"/>
                </a:moveTo>
                <a:lnTo>
                  <a:pt x="20652" y="0"/>
                </a:lnTo>
                <a:lnTo>
                  <a:pt x="63832" y="0"/>
                </a:lnTo>
                <a:lnTo>
                  <a:pt x="63832" y="30480"/>
                </a:lnTo>
                <a:lnTo>
                  <a:pt x="53672" y="304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2" name="Google Shape;32;p2"/>
          <p:cNvSpPr/>
          <p:nvPr/>
        </p:nvSpPr>
        <p:spPr>
          <a:xfrm>
            <a:off x="6997718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3" name="Google Shape;33;p2"/>
          <p:cNvSpPr/>
          <p:nvPr/>
        </p:nvSpPr>
        <p:spPr>
          <a:xfrm>
            <a:off x="7568434" y="5409473"/>
            <a:ext cx="60388" cy="0"/>
          </a:xfrm>
          <a:custGeom>
            <a:rect b="b" l="l" r="r" t="t"/>
            <a:pathLst>
              <a:path extrusionOk="0" h="120000"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4" name="Google Shape;34;p2"/>
          <p:cNvSpPr/>
          <p:nvPr/>
        </p:nvSpPr>
        <p:spPr>
          <a:xfrm>
            <a:off x="7427445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5" name="Google Shape;35;p2"/>
          <p:cNvSpPr/>
          <p:nvPr/>
        </p:nvSpPr>
        <p:spPr>
          <a:xfrm>
            <a:off x="7548293" y="5389314"/>
            <a:ext cx="80518" cy="80645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6" name="Google Shape;36;p2"/>
          <p:cNvSpPr/>
          <p:nvPr/>
        </p:nvSpPr>
        <p:spPr>
          <a:xfrm>
            <a:off x="7978041" y="5389314"/>
            <a:ext cx="80518" cy="40322"/>
          </a:xfrm>
          <a:custGeom>
            <a:rect b="b" l="l" r="r" t="t"/>
            <a:pathLst>
              <a:path extrusionOk="0" h="25400" w="50800">
                <a:moveTo>
                  <a:pt x="0" y="0"/>
                </a:moveTo>
                <a:lnTo>
                  <a:pt x="38100" y="0"/>
                </a:lnTo>
              </a:path>
              <a:path extrusionOk="0" h="25400" w="50800">
                <a:moveTo>
                  <a:pt x="12700" y="12700"/>
                </a:moveTo>
                <a:lnTo>
                  <a:pt x="50800" y="12700"/>
                </a:lnTo>
              </a:path>
              <a:path extrusionOk="0" h="25400" w="50800">
                <a:moveTo>
                  <a:pt x="12700" y="25400"/>
                </a:moveTo>
                <a:lnTo>
                  <a:pt x="50800" y="254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7" name="Google Shape;37;p2"/>
          <p:cNvSpPr/>
          <p:nvPr/>
        </p:nvSpPr>
        <p:spPr>
          <a:xfrm>
            <a:off x="7857193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8" name="Google Shape;38;p2"/>
          <p:cNvSpPr/>
          <p:nvPr/>
        </p:nvSpPr>
        <p:spPr>
          <a:xfrm>
            <a:off x="7978041" y="5449790"/>
            <a:ext cx="80518" cy="20161"/>
          </a:xfrm>
          <a:custGeom>
            <a:rect b="b" l="l" r="r" t="t"/>
            <a:pathLst>
              <a:path extrusionOk="0" h="12700" w="50800">
                <a:moveTo>
                  <a:pt x="0" y="0"/>
                </a:moveTo>
                <a:lnTo>
                  <a:pt x="38100" y="0"/>
                </a:lnTo>
              </a:path>
              <a:path extrusionOk="0" h="12700" w="50800">
                <a:moveTo>
                  <a:pt x="12700" y="12699"/>
                </a:moveTo>
                <a:lnTo>
                  <a:pt x="50800" y="12699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9" name="Google Shape;39;p2"/>
          <p:cNvSpPr/>
          <p:nvPr/>
        </p:nvSpPr>
        <p:spPr>
          <a:xfrm>
            <a:off x="8407787" y="5389313"/>
            <a:ext cx="80518" cy="80645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12700"/>
                </a:moveTo>
                <a:lnTo>
                  <a:pt x="50800" y="1270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0" name="Google Shape;40;p2"/>
          <p:cNvSpPr/>
          <p:nvPr/>
        </p:nvSpPr>
        <p:spPr>
          <a:xfrm>
            <a:off x="8885855" y="5437695"/>
            <a:ext cx="32207" cy="32258"/>
          </a:xfrm>
          <a:custGeom>
            <a:rect b="b" l="l" r="r" t="t"/>
            <a:pathLst>
              <a:path extrusionOk="0" h="20320" w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1" name="Google Shape;41;p2"/>
          <p:cNvSpPr/>
          <p:nvPr/>
        </p:nvSpPr>
        <p:spPr>
          <a:xfrm>
            <a:off x="8842934" y="5395640"/>
            <a:ext cx="48309" cy="48385"/>
          </a:xfrm>
          <a:custGeom>
            <a:rect b="b" l="l" r="r" t="t"/>
            <a:pathLst>
              <a:path extrusionOk="0" h="30479" w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2" name="Google Shape;42;p2"/>
          <p:cNvSpPr/>
          <p:nvPr/>
        </p:nvSpPr>
        <p:spPr>
          <a:xfrm>
            <a:off x="8692500" y="5389313"/>
            <a:ext cx="370381" cy="80645"/>
          </a:xfrm>
          <a:custGeom>
            <a:rect b="b" l="l" r="r" t="t"/>
            <a:pathLst>
              <a:path extrusionOk="0" h="50800" w="233679">
                <a:moveTo>
                  <a:pt x="40640" y="50800"/>
                </a:moveTo>
                <a:lnTo>
                  <a:pt x="50400" y="48796"/>
                </a:lnTo>
                <a:lnTo>
                  <a:pt x="58488" y="43339"/>
                </a:lnTo>
                <a:lnTo>
                  <a:pt x="64002" y="35262"/>
                </a:lnTo>
                <a:lnTo>
                  <a:pt x="66040" y="25400"/>
                </a:lnTo>
                <a:lnTo>
                  <a:pt x="64036" y="15537"/>
                </a:lnTo>
                <a:lnTo>
                  <a:pt x="58579" y="7461"/>
                </a:lnTo>
                <a:lnTo>
                  <a:pt x="50502" y="2004"/>
                </a:lnTo>
                <a:lnTo>
                  <a:pt x="40640" y="0"/>
                </a:lnTo>
                <a:lnTo>
                  <a:pt x="30778" y="2004"/>
                </a:lnTo>
                <a:lnTo>
                  <a:pt x="22701" y="7461"/>
                </a:lnTo>
                <a:lnTo>
                  <a:pt x="17244" y="15537"/>
                </a:lnTo>
                <a:lnTo>
                  <a:pt x="15240" y="25400"/>
                </a:lnTo>
              </a:path>
              <a:path extrusionOk="0" h="50800" w="233679">
                <a:moveTo>
                  <a:pt x="30480" y="17780"/>
                </a:moveTo>
                <a:lnTo>
                  <a:pt x="15240" y="30480"/>
                </a:lnTo>
                <a:lnTo>
                  <a:pt x="0" y="17780"/>
                </a:lnTo>
              </a:path>
              <a:path extrusionOk="0" h="50800" w="233679">
                <a:moveTo>
                  <a:pt x="193042" y="50800"/>
                </a:moveTo>
                <a:lnTo>
                  <a:pt x="183179" y="48796"/>
                </a:lnTo>
                <a:lnTo>
                  <a:pt x="175103" y="43339"/>
                </a:lnTo>
                <a:lnTo>
                  <a:pt x="169646" y="35262"/>
                </a:lnTo>
                <a:lnTo>
                  <a:pt x="167642" y="25400"/>
                </a:lnTo>
                <a:lnTo>
                  <a:pt x="169646" y="15537"/>
                </a:lnTo>
                <a:lnTo>
                  <a:pt x="175103" y="7461"/>
                </a:lnTo>
                <a:lnTo>
                  <a:pt x="183179" y="2004"/>
                </a:lnTo>
                <a:lnTo>
                  <a:pt x="193042" y="0"/>
                </a:lnTo>
                <a:lnTo>
                  <a:pt x="202904" y="2004"/>
                </a:lnTo>
                <a:lnTo>
                  <a:pt x="210981" y="7461"/>
                </a:lnTo>
                <a:lnTo>
                  <a:pt x="216438" y="15537"/>
                </a:lnTo>
                <a:lnTo>
                  <a:pt x="218442" y="25400"/>
                </a:lnTo>
              </a:path>
              <a:path extrusionOk="0" h="50800" w="233679">
                <a:moveTo>
                  <a:pt x="233682" y="17780"/>
                </a:moveTo>
                <a:lnTo>
                  <a:pt x="218442" y="30480"/>
                </a:lnTo>
                <a:lnTo>
                  <a:pt x="203202" y="177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3" name="Google Shape;43;p2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4" name="Google Shape;44;p2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5" name="Google Shape;45;p2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/>
          <p:nvPr>
            <p:ph type="title"/>
          </p:nvPr>
        </p:nvSpPr>
        <p:spPr>
          <a:xfrm>
            <a:off x="110855" y="95044"/>
            <a:ext cx="6900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8" name="Google Shape;48;p3"/>
          <p:cNvSpPr txBox="1"/>
          <p:nvPr>
            <p:ph idx="1" type="body"/>
          </p:nvPr>
        </p:nvSpPr>
        <p:spPr>
          <a:xfrm>
            <a:off x="457200" y="1314449"/>
            <a:ext cx="82293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9" name="Google Shape;49;p3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0" name="Google Shape;50;p3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1" name="Google Shape;51;p3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/>
          <p:nvPr>
            <p:ph type="ctrTitle"/>
          </p:nvPr>
        </p:nvSpPr>
        <p:spPr>
          <a:xfrm>
            <a:off x="151137" y="95044"/>
            <a:ext cx="65457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" type="subTitle"/>
          </p:nvPr>
        </p:nvSpPr>
        <p:spPr>
          <a:xfrm>
            <a:off x="1371600" y="3200400"/>
            <a:ext cx="64011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7" name="Google Shape;57;p4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/>
          <p:nvPr>
            <p:ph type="title"/>
          </p:nvPr>
        </p:nvSpPr>
        <p:spPr>
          <a:xfrm>
            <a:off x="110855" y="95044"/>
            <a:ext cx="6900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110855" y="95044"/>
            <a:ext cx="6900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" type="body"/>
          </p:nvPr>
        </p:nvSpPr>
        <p:spPr>
          <a:xfrm>
            <a:off x="457200" y="1314449"/>
            <a:ext cx="39774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2" type="body"/>
          </p:nvPr>
        </p:nvSpPr>
        <p:spPr>
          <a:xfrm>
            <a:off x="4709160" y="1314449"/>
            <a:ext cx="39774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6694235" y="5405683"/>
            <a:ext cx="68439" cy="48385"/>
          </a:xfrm>
          <a:custGeom>
            <a:rect b="b" l="l" r="r" t="t"/>
            <a:pathLst>
              <a:path extrusionOk="0" h="30479" w="431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7" name="Google Shape;7;p1"/>
          <p:cNvSpPr/>
          <p:nvPr/>
        </p:nvSpPr>
        <p:spPr>
          <a:xfrm>
            <a:off x="6567970" y="5399394"/>
            <a:ext cx="40259" cy="60484"/>
          </a:xfrm>
          <a:custGeom>
            <a:rect b="b" l="l" r="r" t="t"/>
            <a:pathLst>
              <a:path extrusionOk="0" h="38100" w="254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8" name="Google Shape;8;p1"/>
          <p:cNvSpPr/>
          <p:nvPr/>
        </p:nvSpPr>
        <p:spPr>
          <a:xfrm>
            <a:off x="6849947" y="5399394"/>
            <a:ext cx="40259" cy="60484"/>
          </a:xfrm>
          <a:custGeom>
            <a:rect b="b" l="l" r="r" t="t"/>
            <a:pathLst>
              <a:path extrusionOk="0" h="38100" w="254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" name="Google Shape;9;p1"/>
          <p:cNvSpPr/>
          <p:nvPr/>
        </p:nvSpPr>
        <p:spPr>
          <a:xfrm>
            <a:off x="7097896" y="5389313"/>
            <a:ext cx="101654" cy="80645"/>
          </a:xfrm>
          <a:custGeom>
            <a:rect b="b" l="l" r="r" t="t"/>
            <a:pathLst>
              <a:path extrusionOk="0" h="50800" w="64135">
                <a:moveTo>
                  <a:pt x="0" y="50800"/>
                </a:moveTo>
                <a:lnTo>
                  <a:pt x="43019" y="50800"/>
                </a:lnTo>
                <a:lnTo>
                  <a:pt x="43019" y="20434"/>
                </a:lnTo>
                <a:lnTo>
                  <a:pt x="0" y="20434"/>
                </a:lnTo>
                <a:lnTo>
                  <a:pt x="0" y="50800"/>
                </a:lnTo>
                <a:close/>
              </a:path>
              <a:path extrusionOk="0" h="50800" w="64135">
                <a:moveTo>
                  <a:pt x="10491" y="20320"/>
                </a:moveTo>
                <a:lnTo>
                  <a:pt x="10491" y="10160"/>
                </a:lnTo>
                <a:lnTo>
                  <a:pt x="53672" y="10160"/>
                </a:lnTo>
                <a:lnTo>
                  <a:pt x="53672" y="40640"/>
                </a:lnTo>
                <a:lnTo>
                  <a:pt x="43512" y="40640"/>
                </a:lnTo>
              </a:path>
              <a:path extrusionOk="0" h="50800" w="64135">
                <a:moveTo>
                  <a:pt x="20652" y="10160"/>
                </a:moveTo>
                <a:lnTo>
                  <a:pt x="20652" y="0"/>
                </a:lnTo>
                <a:lnTo>
                  <a:pt x="63832" y="0"/>
                </a:lnTo>
                <a:lnTo>
                  <a:pt x="63832" y="30480"/>
                </a:lnTo>
                <a:lnTo>
                  <a:pt x="53672" y="304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" name="Google Shape;10;p1"/>
          <p:cNvSpPr/>
          <p:nvPr/>
        </p:nvSpPr>
        <p:spPr>
          <a:xfrm>
            <a:off x="6997718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" name="Google Shape;11;p1"/>
          <p:cNvSpPr/>
          <p:nvPr/>
        </p:nvSpPr>
        <p:spPr>
          <a:xfrm>
            <a:off x="7568434" y="5409473"/>
            <a:ext cx="60388" cy="0"/>
          </a:xfrm>
          <a:custGeom>
            <a:rect b="b" l="l" r="r" t="t"/>
            <a:pathLst>
              <a:path extrusionOk="0" h="120000"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2" name="Google Shape;12;p1"/>
          <p:cNvSpPr/>
          <p:nvPr/>
        </p:nvSpPr>
        <p:spPr>
          <a:xfrm>
            <a:off x="7427445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3" name="Google Shape;13;p1"/>
          <p:cNvSpPr/>
          <p:nvPr/>
        </p:nvSpPr>
        <p:spPr>
          <a:xfrm>
            <a:off x="7548293" y="5389314"/>
            <a:ext cx="80518" cy="80645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4" name="Google Shape;14;p1"/>
          <p:cNvSpPr/>
          <p:nvPr/>
        </p:nvSpPr>
        <p:spPr>
          <a:xfrm>
            <a:off x="7978041" y="5389314"/>
            <a:ext cx="80518" cy="40322"/>
          </a:xfrm>
          <a:custGeom>
            <a:rect b="b" l="l" r="r" t="t"/>
            <a:pathLst>
              <a:path extrusionOk="0" h="25400" w="50800">
                <a:moveTo>
                  <a:pt x="0" y="0"/>
                </a:moveTo>
                <a:lnTo>
                  <a:pt x="38100" y="0"/>
                </a:lnTo>
              </a:path>
              <a:path extrusionOk="0" h="25400" w="50800">
                <a:moveTo>
                  <a:pt x="12700" y="12700"/>
                </a:moveTo>
                <a:lnTo>
                  <a:pt x="50800" y="12700"/>
                </a:lnTo>
              </a:path>
              <a:path extrusionOk="0" h="25400" w="50800">
                <a:moveTo>
                  <a:pt x="12700" y="25400"/>
                </a:moveTo>
                <a:lnTo>
                  <a:pt x="50800" y="254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5" name="Google Shape;15;p1"/>
          <p:cNvSpPr/>
          <p:nvPr/>
        </p:nvSpPr>
        <p:spPr>
          <a:xfrm>
            <a:off x="7857193" y="5399394"/>
            <a:ext cx="322072" cy="60484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6" name="Google Shape;16;p1"/>
          <p:cNvSpPr/>
          <p:nvPr/>
        </p:nvSpPr>
        <p:spPr>
          <a:xfrm>
            <a:off x="7978041" y="5449790"/>
            <a:ext cx="80518" cy="20161"/>
          </a:xfrm>
          <a:custGeom>
            <a:rect b="b" l="l" r="r" t="t"/>
            <a:pathLst>
              <a:path extrusionOk="0" h="12700" w="50800">
                <a:moveTo>
                  <a:pt x="0" y="0"/>
                </a:moveTo>
                <a:lnTo>
                  <a:pt x="38100" y="0"/>
                </a:lnTo>
              </a:path>
              <a:path extrusionOk="0" h="12700" w="50800">
                <a:moveTo>
                  <a:pt x="12700" y="12699"/>
                </a:moveTo>
                <a:lnTo>
                  <a:pt x="50800" y="12699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7" name="Google Shape;17;p1"/>
          <p:cNvSpPr/>
          <p:nvPr/>
        </p:nvSpPr>
        <p:spPr>
          <a:xfrm>
            <a:off x="8407787" y="5389313"/>
            <a:ext cx="80518" cy="80645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12700"/>
                </a:moveTo>
                <a:lnTo>
                  <a:pt x="50800" y="1270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8" name="Google Shape;18;p1"/>
          <p:cNvSpPr/>
          <p:nvPr/>
        </p:nvSpPr>
        <p:spPr>
          <a:xfrm>
            <a:off x="8885855" y="5437695"/>
            <a:ext cx="32207" cy="32258"/>
          </a:xfrm>
          <a:custGeom>
            <a:rect b="b" l="l" r="r" t="t"/>
            <a:pathLst>
              <a:path extrusionOk="0" h="20320" w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9" name="Google Shape;19;p1"/>
          <p:cNvSpPr/>
          <p:nvPr/>
        </p:nvSpPr>
        <p:spPr>
          <a:xfrm>
            <a:off x="8842934" y="5395640"/>
            <a:ext cx="48309" cy="48385"/>
          </a:xfrm>
          <a:custGeom>
            <a:rect b="b" l="l" r="r" t="t"/>
            <a:pathLst>
              <a:path extrusionOk="0" h="30479" w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0" name="Google Shape;20;p1"/>
          <p:cNvSpPr/>
          <p:nvPr/>
        </p:nvSpPr>
        <p:spPr>
          <a:xfrm>
            <a:off x="8692500" y="5389313"/>
            <a:ext cx="370381" cy="80645"/>
          </a:xfrm>
          <a:custGeom>
            <a:rect b="b" l="l" r="r" t="t"/>
            <a:pathLst>
              <a:path extrusionOk="0" h="50800" w="233679">
                <a:moveTo>
                  <a:pt x="40640" y="50800"/>
                </a:moveTo>
                <a:lnTo>
                  <a:pt x="50400" y="48796"/>
                </a:lnTo>
                <a:lnTo>
                  <a:pt x="58488" y="43339"/>
                </a:lnTo>
                <a:lnTo>
                  <a:pt x="64002" y="35262"/>
                </a:lnTo>
                <a:lnTo>
                  <a:pt x="66040" y="25400"/>
                </a:lnTo>
                <a:lnTo>
                  <a:pt x="64036" y="15537"/>
                </a:lnTo>
                <a:lnTo>
                  <a:pt x="58579" y="7461"/>
                </a:lnTo>
                <a:lnTo>
                  <a:pt x="50502" y="2004"/>
                </a:lnTo>
                <a:lnTo>
                  <a:pt x="40640" y="0"/>
                </a:lnTo>
                <a:lnTo>
                  <a:pt x="30778" y="2004"/>
                </a:lnTo>
                <a:lnTo>
                  <a:pt x="22701" y="7461"/>
                </a:lnTo>
                <a:lnTo>
                  <a:pt x="17244" y="15537"/>
                </a:lnTo>
                <a:lnTo>
                  <a:pt x="15240" y="25400"/>
                </a:lnTo>
              </a:path>
              <a:path extrusionOk="0" h="50800" w="233679">
                <a:moveTo>
                  <a:pt x="30480" y="17780"/>
                </a:moveTo>
                <a:lnTo>
                  <a:pt x="15240" y="30480"/>
                </a:lnTo>
                <a:lnTo>
                  <a:pt x="0" y="17780"/>
                </a:lnTo>
              </a:path>
              <a:path extrusionOk="0" h="50800" w="233679">
                <a:moveTo>
                  <a:pt x="193042" y="50800"/>
                </a:moveTo>
                <a:lnTo>
                  <a:pt x="183179" y="48796"/>
                </a:lnTo>
                <a:lnTo>
                  <a:pt x="175103" y="43339"/>
                </a:lnTo>
                <a:lnTo>
                  <a:pt x="169646" y="35262"/>
                </a:lnTo>
                <a:lnTo>
                  <a:pt x="167642" y="25400"/>
                </a:lnTo>
                <a:lnTo>
                  <a:pt x="169646" y="15537"/>
                </a:lnTo>
                <a:lnTo>
                  <a:pt x="175103" y="7461"/>
                </a:lnTo>
                <a:lnTo>
                  <a:pt x="183179" y="2004"/>
                </a:lnTo>
                <a:lnTo>
                  <a:pt x="193042" y="0"/>
                </a:lnTo>
                <a:lnTo>
                  <a:pt x="202904" y="2004"/>
                </a:lnTo>
                <a:lnTo>
                  <a:pt x="210981" y="7461"/>
                </a:lnTo>
                <a:lnTo>
                  <a:pt x="216438" y="15537"/>
                </a:lnTo>
                <a:lnTo>
                  <a:pt x="218442" y="25400"/>
                </a:lnTo>
              </a:path>
              <a:path extrusionOk="0" h="50800" w="233679">
                <a:moveTo>
                  <a:pt x="233682" y="17780"/>
                </a:moveTo>
                <a:lnTo>
                  <a:pt x="218442" y="30480"/>
                </a:lnTo>
                <a:lnTo>
                  <a:pt x="203202" y="177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1" name="Google Shape;21;p1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2" name="Google Shape;22;p1"/>
          <p:cNvSpPr txBox="1"/>
          <p:nvPr>
            <p:ph type="title"/>
          </p:nvPr>
        </p:nvSpPr>
        <p:spPr>
          <a:xfrm>
            <a:off x="110855" y="95044"/>
            <a:ext cx="6900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9pPr>
          </a:lstStyle>
          <a:p/>
        </p:txBody>
      </p:sp>
      <p:sp>
        <p:nvSpPr>
          <p:cNvPr id="23" name="Google Shape;23;p1"/>
          <p:cNvSpPr txBox="1"/>
          <p:nvPr>
            <p:ph idx="1" type="body"/>
          </p:nvPr>
        </p:nvSpPr>
        <p:spPr>
          <a:xfrm>
            <a:off x="457200" y="1314449"/>
            <a:ext cx="82293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9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"/>
          <p:cNvSpPr txBox="1"/>
          <p:nvPr>
            <p:ph idx="11" type="ftr"/>
          </p:nvPr>
        </p:nvSpPr>
        <p:spPr>
          <a:xfrm>
            <a:off x="1079454" y="5548871"/>
            <a:ext cx="8874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9pPr>
          </a:lstStyle>
          <a:p/>
        </p:txBody>
      </p:sp>
      <p:sp>
        <p:nvSpPr>
          <p:cNvPr id="25" name="Google Shape;25;p1"/>
          <p:cNvSpPr txBox="1"/>
          <p:nvPr>
            <p:ph idx="10" type="dt"/>
          </p:nvPr>
        </p:nvSpPr>
        <p:spPr>
          <a:xfrm>
            <a:off x="7044323" y="5548871"/>
            <a:ext cx="7737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9pPr>
          </a:lstStyle>
          <a:p/>
        </p:txBody>
      </p:sp>
      <p:sp>
        <p:nvSpPr>
          <p:cNvPr id="26" name="Google Shape;26;p1"/>
          <p:cNvSpPr txBox="1"/>
          <p:nvPr>
            <p:ph idx="12" type="sldNum"/>
          </p:nvPr>
        </p:nvSpPr>
        <p:spPr>
          <a:xfrm>
            <a:off x="8604796" y="5548871"/>
            <a:ext cx="443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27000">
              <a:lnSpc>
                <a:spcPct val="112500"/>
              </a:lnSpc>
              <a:spcBef>
                <a:spcPts val="0"/>
              </a:spcBef>
              <a:buNone/>
              <a:defRPr b="0" i="0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1270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/ 14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7.jpg"/><Relationship Id="rId11" Type="http://schemas.openxmlformats.org/officeDocument/2006/relationships/image" Target="../media/image20.png"/><Relationship Id="rId10" Type="http://schemas.openxmlformats.org/officeDocument/2006/relationships/image" Target="../media/image18.png"/><Relationship Id="rId12" Type="http://schemas.openxmlformats.org/officeDocument/2006/relationships/image" Target="../media/image9.jpg"/><Relationship Id="rId9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6.jpg"/><Relationship Id="rId5" Type="http://schemas.openxmlformats.org/officeDocument/2006/relationships/image" Target="../media/image24.png"/><Relationship Id="rId6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33.jpg"/><Relationship Id="rId9" Type="http://schemas.openxmlformats.org/officeDocument/2006/relationships/image" Target="../media/image31.png"/><Relationship Id="rId5" Type="http://schemas.openxmlformats.org/officeDocument/2006/relationships/image" Target="../media/image30.jpg"/><Relationship Id="rId6" Type="http://schemas.openxmlformats.org/officeDocument/2006/relationships/image" Target="../media/image26.jpg"/><Relationship Id="rId7" Type="http://schemas.openxmlformats.org/officeDocument/2006/relationships/image" Target="../media/image24.png"/><Relationship Id="rId8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jpg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9.jpg"/><Relationship Id="rId5" Type="http://schemas.openxmlformats.org/officeDocument/2006/relationships/image" Target="../media/image41.png"/><Relationship Id="rId6" Type="http://schemas.openxmlformats.org/officeDocument/2006/relationships/image" Target="../media/image69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10" Type="http://schemas.openxmlformats.org/officeDocument/2006/relationships/image" Target="../media/image9.jpg"/><Relationship Id="rId9" Type="http://schemas.openxmlformats.org/officeDocument/2006/relationships/image" Target="../media/image62.png"/><Relationship Id="rId5" Type="http://schemas.openxmlformats.org/officeDocument/2006/relationships/image" Target="../media/image41.png"/><Relationship Id="rId6" Type="http://schemas.openxmlformats.org/officeDocument/2006/relationships/image" Target="../media/image69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jpg"/><Relationship Id="rId4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jpg"/><Relationship Id="rId4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jpg"/><Relationship Id="rId4" Type="http://schemas.openxmlformats.org/officeDocument/2006/relationships/image" Target="../media/image68.png"/><Relationship Id="rId5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3.png"/><Relationship Id="rId4" Type="http://schemas.openxmlformats.org/officeDocument/2006/relationships/image" Target="../media/image41.png"/><Relationship Id="rId5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image" Target="../media/image33.jpg"/><Relationship Id="rId5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Relationship Id="rId4" Type="http://schemas.openxmlformats.org/officeDocument/2006/relationships/image" Target="../media/image60.png"/><Relationship Id="rId5" Type="http://schemas.openxmlformats.org/officeDocument/2006/relationships/image" Target="../media/image55.png"/><Relationship Id="rId6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g"/><Relationship Id="rId4" Type="http://schemas.openxmlformats.org/officeDocument/2006/relationships/image" Target="../media/image64.jpg"/><Relationship Id="rId5" Type="http://schemas.openxmlformats.org/officeDocument/2006/relationships/image" Target="../media/image71.jpg"/><Relationship Id="rId6" Type="http://schemas.openxmlformats.org/officeDocument/2006/relationships/image" Target="../media/image82.png"/><Relationship Id="rId7" Type="http://schemas.openxmlformats.org/officeDocument/2006/relationships/image" Target="../media/image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Relationship Id="rId4" Type="http://schemas.openxmlformats.org/officeDocument/2006/relationships/image" Target="../media/image66.png"/><Relationship Id="rId5" Type="http://schemas.openxmlformats.org/officeDocument/2006/relationships/image" Target="../media/image63.png"/><Relationship Id="rId6" Type="http://schemas.openxmlformats.org/officeDocument/2006/relationships/image" Target="../media/image8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6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65.png"/><Relationship Id="rId7" Type="http://schemas.openxmlformats.org/officeDocument/2006/relationships/image" Target="../media/image80.png"/><Relationship Id="rId8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75.png"/><Relationship Id="rId5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5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g"/><Relationship Id="rId4" Type="http://schemas.openxmlformats.org/officeDocument/2006/relationships/image" Target="../media/image76.png"/><Relationship Id="rId5" Type="http://schemas.openxmlformats.org/officeDocument/2006/relationships/image" Target="../media/image72.png"/><Relationship Id="rId6" Type="http://schemas.openxmlformats.org/officeDocument/2006/relationships/image" Target="../media/image7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Relationship Id="rId4" Type="http://schemas.openxmlformats.org/officeDocument/2006/relationships/image" Target="../media/image86.png"/><Relationship Id="rId5" Type="http://schemas.openxmlformats.org/officeDocument/2006/relationships/image" Target="../media/image91.png"/><Relationship Id="rId6" Type="http://schemas.openxmlformats.org/officeDocument/2006/relationships/image" Target="../media/image7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jpg"/><Relationship Id="rId4" Type="http://schemas.openxmlformats.org/officeDocument/2006/relationships/image" Target="../media/image78.png"/><Relationship Id="rId5" Type="http://schemas.openxmlformats.org/officeDocument/2006/relationships/image" Target="../media/image74.png"/><Relationship Id="rId6" Type="http://schemas.openxmlformats.org/officeDocument/2006/relationships/image" Target="../media/image7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Relationship Id="rId4" Type="http://schemas.openxmlformats.org/officeDocument/2006/relationships/image" Target="../media/image85.png"/><Relationship Id="rId5" Type="http://schemas.openxmlformats.org/officeDocument/2006/relationships/image" Target="../media/image8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Relationship Id="rId4" Type="http://schemas.openxmlformats.org/officeDocument/2006/relationships/image" Target="../media/image79.png"/><Relationship Id="rId5" Type="http://schemas.openxmlformats.org/officeDocument/2006/relationships/image" Target="../media/image8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Relationship Id="rId4" Type="http://schemas.openxmlformats.org/officeDocument/2006/relationships/image" Target="../media/image102.png"/><Relationship Id="rId5" Type="http://schemas.openxmlformats.org/officeDocument/2006/relationships/image" Target="../media/image94.png"/><Relationship Id="rId6" Type="http://schemas.openxmlformats.org/officeDocument/2006/relationships/image" Target="../media/image38.png"/><Relationship Id="rId7" Type="http://schemas.openxmlformats.org/officeDocument/2006/relationships/image" Target="../media/image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6.jpg"/><Relationship Id="rId4" Type="http://schemas.openxmlformats.org/officeDocument/2006/relationships/image" Target="../media/image100.jpg"/><Relationship Id="rId11" Type="http://schemas.openxmlformats.org/officeDocument/2006/relationships/image" Target="../media/image9.jpg"/><Relationship Id="rId10" Type="http://schemas.openxmlformats.org/officeDocument/2006/relationships/image" Target="../media/image97.jpg"/><Relationship Id="rId9" Type="http://schemas.openxmlformats.org/officeDocument/2006/relationships/image" Target="../media/image109.jpg"/><Relationship Id="rId5" Type="http://schemas.openxmlformats.org/officeDocument/2006/relationships/image" Target="../media/image88.png"/><Relationship Id="rId6" Type="http://schemas.openxmlformats.org/officeDocument/2006/relationships/image" Target="../media/image112.png"/><Relationship Id="rId7" Type="http://schemas.openxmlformats.org/officeDocument/2006/relationships/image" Target="../media/image98.png"/><Relationship Id="rId8" Type="http://schemas.openxmlformats.org/officeDocument/2006/relationships/image" Target="../media/image9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1.jpg"/><Relationship Id="rId4" Type="http://schemas.openxmlformats.org/officeDocument/2006/relationships/image" Target="../media/image99.png"/><Relationship Id="rId9" Type="http://schemas.openxmlformats.org/officeDocument/2006/relationships/image" Target="../media/image9.jpg"/><Relationship Id="rId5" Type="http://schemas.openxmlformats.org/officeDocument/2006/relationships/image" Target="../media/image117.jpg"/><Relationship Id="rId6" Type="http://schemas.openxmlformats.org/officeDocument/2006/relationships/image" Target="../media/image92.png"/><Relationship Id="rId7" Type="http://schemas.openxmlformats.org/officeDocument/2006/relationships/image" Target="../media/image101.jpg"/><Relationship Id="rId8" Type="http://schemas.openxmlformats.org/officeDocument/2006/relationships/image" Target="../media/image1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5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5.jpg"/><Relationship Id="rId4" Type="http://schemas.openxmlformats.org/officeDocument/2006/relationships/image" Target="../media/image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5.jpg"/><Relationship Id="rId4" Type="http://schemas.openxmlformats.org/officeDocument/2006/relationships/image" Target="../media/image106.jpg"/><Relationship Id="rId5" Type="http://schemas.openxmlformats.org/officeDocument/2006/relationships/image" Target="../media/image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5.jpg"/><Relationship Id="rId4" Type="http://schemas.openxmlformats.org/officeDocument/2006/relationships/image" Target="../media/image108.jpg"/><Relationship Id="rId5" Type="http://schemas.openxmlformats.org/officeDocument/2006/relationships/image" Target="../media/image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5.jpg"/><Relationship Id="rId4" Type="http://schemas.openxmlformats.org/officeDocument/2006/relationships/image" Target="../media/image108.jpg"/><Relationship Id="rId5" Type="http://schemas.openxmlformats.org/officeDocument/2006/relationships/image" Target="../media/image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jpg"/><Relationship Id="rId4" Type="http://schemas.openxmlformats.org/officeDocument/2006/relationships/image" Target="../media/image113.jpg"/><Relationship Id="rId5" Type="http://schemas.openxmlformats.org/officeDocument/2006/relationships/image" Target="../media/image26.jpg"/><Relationship Id="rId6" Type="http://schemas.openxmlformats.org/officeDocument/2006/relationships/image" Target="../media/image24.png"/><Relationship Id="rId7" Type="http://schemas.openxmlformats.org/officeDocument/2006/relationships/image" Target="../media/image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jpg"/><Relationship Id="rId4" Type="http://schemas.openxmlformats.org/officeDocument/2006/relationships/image" Target="../media/image33.jpg"/><Relationship Id="rId5" Type="http://schemas.openxmlformats.org/officeDocument/2006/relationships/image" Target="../media/image26.jpg"/><Relationship Id="rId6" Type="http://schemas.openxmlformats.org/officeDocument/2006/relationships/image" Target="../media/image24.png"/><Relationship Id="rId7" Type="http://schemas.openxmlformats.org/officeDocument/2006/relationships/image" Target="../media/image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jpg"/><Relationship Id="rId4" Type="http://schemas.openxmlformats.org/officeDocument/2006/relationships/image" Target="../media/image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6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11" Type="http://schemas.openxmlformats.org/officeDocument/2006/relationships/image" Target="../media/image20.png"/><Relationship Id="rId10" Type="http://schemas.openxmlformats.org/officeDocument/2006/relationships/image" Target="../media/image18.png"/><Relationship Id="rId12" Type="http://schemas.openxmlformats.org/officeDocument/2006/relationships/image" Target="../media/image9.jpg"/><Relationship Id="rId9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7.jpg"/><Relationship Id="rId11" Type="http://schemas.openxmlformats.org/officeDocument/2006/relationships/image" Target="../media/image20.png"/><Relationship Id="rId10" Type="http://schemas.openxmlformats.org/officeDocument/2006/relationships/image" Target="../media/image18.png"/><Relationship Id="rId12" Type="http://schemas.openxmlformats.org/officeDocument/2006/relationships/image" Target="../media/image9.jpg"/><Relationship Id="rId9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/>
        </p:nvSpPr>
        <p:spPr>
          <a:xfrm>
            <a:off x="643948" y="228217"/>
            <a:ext cx="6384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52D49"/>
                </a:solidFill>
                <a:latin typeface="Calibri"/>
                <a:ea typeface="Calibri"/>
                <a:cs typeface="Calibri"/>
                <a:sym typeface="Calibri"/>
              </a:rPr>
              <a:t>NFN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7"/>
          <p:cNvSpPr txBox="1"/>
          <p:nvPr/>
        </p:nvSpPr>
        <p:spPr>
          <a:xfrm>
            <a:off x="3101763" y="253621"/>
            <a:ext cx="5871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62D4D"/>
                </a:solidFill>
                <a:latin typeface="Calibri"/>
                <a:ea typeface="Calibri"/>
                <a:cs typeface="Calibri"/>
                <a:sym typeface="Calibri"/>
              </a:rPr>
              <a:t>NFN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"/>
          <p:cNvSpPr txBox="1"/>
          <p:nvPr/>
        </p:nvSpPr>
        <p:spPr>
          <a:xfrm>
            <a:off x="118954" y="1588246"/>
            <a:ext cx="3913200" cy="26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49AC"/>
                </a:solidFill>
                <a:latin typeface="Calibri"/>
                <a:ea typeface="Calibri"/>
                <a:cs typeface="Calibri"/>
                <a:sym typeface="Calibri"/>
              </a:rPr>
              <a:t>JuIgen Pellumaj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38100" marR="12700" rtl="0" algn="l">
              <a:lnSpc>
                <a:spcPct val="9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1100"/>
                </a:solidFill>
                <a:latin typeface="Calibri"/>
                <a:ea typeface="Calibri"/>
                <a:cs typeface="Calibri"/>
                <a:sym typeface="Calibri"/>
              </a:rPr>
              <a:t>Lifetime measurements in the N=126 region with the reversed plunger configuration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19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305" name="Google Shape;305;p16"/>
          <p:cNvGrpSpPr/>
          <p:nvPr/>
        </p:nvGrpSpPr>
        <p:grpSpPr>
          <a:xfrm>
            <a:off x="0" y="742850"/>
            <a:ext cx="9135077" cy="4971760"/>
            <a:chOff x="0" y="467996"/>
            <a:chExt cx="5760185" cy="3132212"/>
          </a:xfrm>
        </p:grpSpPr>
        <p:sp>
          <p:nvSpPr>
            <p:cNvPr id="306" name="Google Shape;306;p16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pic>
          <p:nvPicPr>
            <p:cNvPr id="309" name="Google Shape;309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16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315" name="Google Shape;315;p16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16" name="Google Shape;316;p16"/>
          <p:cNvGrpSpPr/>
          <p:nvPr/>
        </p:nvGrpSpPr>
        <p:grpSpPr>
          <a:xfrm>
            <a:off x="228357" y="1771425"/>
            <a:ext cx="2854373" cy="856391"/>
            <a:chOff x="143992" y="1116000"/>
            <a:chExt cx="1799844" cy="540003"/>
          </a:xfrm>
        </p:grpSpPr>
        <p:pic>
          <p:nvPicPr>
            <p:cNvPr id="317" name="Google Shape;317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16"/>
          <p:cNvSpPr txBox="1"/>
          <p:nvPr/>
        </p:nvSpPr>
        <p:spPr>
          <a:xfrm>
            <a:off x="3119950" y="3341230"/>
            <a:ext cx="28542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To heavy for fission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No fusion evaporation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2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Fragmentation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Multi-nucleon transfer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21" name="Google Shape;321;p16"/>
          <p:cNvGrpSpPr/>
          <p:nvPr/>
        </p:nvGrpSpPr>
        <p:grpSpPr>
          <a:xfrm>
            <a:off x="3025892" y="3546158"/>
            <a:ext cx="5994987" cy="1953639"/>
            <a:chOff x="1907997" y="2234082"/>
            <a:chExt cx="3780180" cy="1230794"/>
          </a:xfrm>
        </p:grpSpPr>
        <p:pic>
          <p:nvPicPr>
            <p:cNvPr id="322" name="Google Shape;322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07997" y="2807995"/>
              <a:ext cx="1908085" cy="656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922547" y="2234082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22547" y="2444115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922547" y="2654147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16"/>
            <p:cNvSpPr/>
            <p:nvPr/>
          </p:nvSpPr>
          <p:spPr>
            <a:xfrm>
              <a:off x="3780002" y="2843992"/>
              <a:ext cx="1908175" cy="492125"/>
            </a:xfrm>
            <a:custGeom>
              <a:rect b="b" l="l" r="r" t="t"/>
              <a:pathLst>
                <a:path extrusionOk="0" h="492125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437700"/>
                  </a:lnTo>
                  <a:lnTo>
                    <a:pt x="4243" y="458719"/>
                  </a:lnTo>
                  <a:lnTo>
                    <a:pt x="15816" y="475884"/>
                  </a:lnTo>
                  <a:lnTo>
                    <a:pt x="32980" y="487457"/>
                  </a:lnTo>
                  <a:lnTo>
                    <a:pt x="54000" y="491700"/>
                  </a:lnTo>
                  <a:lnTo>
                    <a:pt x="1854025" y="491700"/>
                  </a:lnTo>
                  <a:lnTo>
                    <a:pt x="1875044" y="487457"/>
                  </a:lnTo>
                  <a:lnTo>
                    <a:pt x="1892209" y="475884"/>
                  </a:lnTo>
                  <a:lnTo>
                    <a:pt x="1903781" y="458719"/>
                  </a:lnTo>
                  <a:lnTo>
                    <a:pt x="1908025" y="437700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3798002" y="2861992"/>
              <a:ext cx="1872614" cy="455930"/>
            </a:xfrm>
            <a:custGeom>
              <a:rect b="b" l="l" r="r" t="t"/>
              <a:pathLst>
                <a:path extrusionOk="0" h="455929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419700"/>
                  </a:lnTo>
                  <a:lnTo>
                    <a:pt x="2829" y="433713"/>
                  </a:lnTo>
                  <a:lnTo>
                    <a:pt x="10544" y="445156"/>
                  </a:lnTo>
                  <a:lnTo>
                    <a:pt x="21987" y="452871"/>
                  </a:lnTo>
                  <a:lnTo>
                    <a:pt x="36000" y="455700"/>
                  </a:lnTo>
                  <a:lnTo>
                    <a:pt x="1836025" y="455700"/>
                  </a:lnTo>
                  <a:lnTo>
                    <a:pt x="1850038" y="452871"/>
                  </a:lnTo>
                  <a:lnTo>
                    <a:pt x="1861481" y="445156"/>
                  </a:lnTo>
                  <a:lnTo>
                    <a:pt x="1869196" y="433713"/>
                  </a:lnTo>
                  <a:lnTo>
                    <a:pt x="1872025" y="419700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328" name="Google Shape;328;p16"/>
          <p:cNvSpPr txBox="1"/>
          <p:nvPr/>
        </p:nvSpPr>
        <p:spPr>
          <a:xfrm>
            <a:off x="6288574" y="4632765"/>
            <a:ext cx="24393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Data in the region remain scars.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8029900" y="2400175"/>
            <a:ext cx="9909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marR="1270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Spectroscopy </a:t>
            </a:r>
            <a:r>
              <a:rPr lang="en-US" sz="1000">
                <a:solidFill>
                  <a:srgbClr val="00AEEF"/>
                </a:solidFill>
                <a:latin typeface="Tahoma"/>
                <a:ea typeface="Tahoma"/>
                <a:cs typeface="Tahoma"/>
                <a:sym typeface="Tahoma"/>
              </a:rPr>
              <a:t>Lifetimes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0" name="Google Shape;33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 txBox="1"/>
          <p:nvPr/>
        </p:nvSpPr>
        <p:spPr>
          <a:xfrm>
            <a:off x="6414029" y="3344206"/>
            <a:ext cx="29349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marR="1892300" rtl="0" algn="l">
              <a:lnSpc>
                <a:spcPct val="125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E4/E2 B(E2)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B(E2:4</a:t>
            </a:r>
            <a:r>
              <a:rPr baseline="30000" lang="en-US" sz="17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)/B(E2:2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2" name="Google Shape;332;p16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6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4" name="Google Shape;334;p16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335" name="Google Shape;335;p16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"/>
          <p:cNvSpPr txBox="1"/>
          <p:nvPr>
            <p:ph type="title"/>
          </p:nvPr>
        </p:nvSpPr>
        <p:spPr>
          <a:xfrm>
            <a:off x="110855" y="95040"/>
            <a:ext cx="82455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reversed plunger technique for lifetime measurements</a:t>
            </a:r>
            <a:endParaRPr/>
          </a:p>
        </p:txBody>
      </p:sp>
      <p:grpSp>
        <p:nvGrpSpPr>
          <p:cNvPr id="342" name="Google Shape;342;p17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343" name="Google Shape;343;p17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346" name="Google Shape;346;p17"/>
          <p:cNvGrpSpPr/>
          <p:nvPr/>
        </p:nvGrpSpPr>
        <p:grpSpPr>
          <a:xfrm>
            <a:off x="73178" y="650054"/>
            <a:ext cx="8831011" cy="2288571"/>
            <a:chOff x="46143" y="409535"/>
            <a:chExt cx="5568454" cy="1443074"/>
          </a:xfrm>
        </p:grpSpPr>
        <p:pic>
          <p:nvPicPr>
            <p:cNvPr id="347" name="Google Shape;34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43" y="409535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76001" y="689290"/>
              <a:ext cx="1438596" cy="96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39994" y="899996"/>
              <a:ext cx="143990" cy="109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7"/>
          <p:cNvSpPr txBox="1"/>
          <p:nvPr/>
        </p:nvSpPr>
        <p:spPr>
          <a:xfrm>
            <a:off x="6888050" y="1771597"/>
            <a:ext cx="3465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1" name="Google Shape;35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7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7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4" name="Google Shape;354;p17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355" name="Google Shape;355;p17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"/>
          <p:cNvSpPr txBox="1"/>
          <p:nvPr>
            <p:ph type="title"/>
          </p:nvPr>
        </p:nvSpPr>
        <p:spPr>
          <a:xfrm>
            <a:off x="110855" y="95040"/>
            <a:ext cx="82599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reversed plunger technique for lifetime measurements</a:t>
            </a: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362" name="Google Shape;362;p18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365" name="Google Shape;365;p18"/>
          <p:cNvGrpSpPr/>
          <p:nvPr/>
        </p:nvGrpSpPr>
        <p:grpSpPr>
          <a:xfrm>
            <a:off x="73178" y="650054"/>
            <a:ext cx="8831011" cy="4686449"/>
            <a:chOff x="46143" y="409535"/>
            <a:chExt cx="5568454" cy="2955072"/>
          </a:xfrm>
        </p:grpSpPr>
        <p:pic>
          <p:nvPicPr>
            <p:cNvPr id="366" name="Google Shape;366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43" y="409535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143" y="1921533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76001" y="2165296"/>
              <a:ext cx="1438596" cy="96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76001" y="689290"/>
              <a:ext cx="1438596" cy="96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039994" y="899996"/>
              <a:ext cx="143990" cy="109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18"/>
          <p:cNvSpPr txBox="1"/>
          <p:nvPr/>
        </p:nvSpPr>
        <p:spPr>
          <a:xfrm>
            <a:off x="6888050" y="1771597"/>
            <a:ext cx="3465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92944" y="3714346"/>
            <a:ext cx="228296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8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8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6" name="Google Shape;376;p18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377" name="Google Shape;377;p18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"/>
          <p:cNvSpPr txBox="1"/>
          <p:nvPr>
            <p:ph type="title"/>
          </p:nvPr>
        </p:nvSpPr>
        <p:spPr>
          <a:xfrm>
            <a:off x="151137" y="95040"/>
            <a:ext cx="1815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Reaction</a:t>
            </a:r>
            <a:endParaRPr/>
          </a:p>
        </p:txBody>
      </p:sp>
      <p:grpSp>
        <p:nvGrpSpPr>
          <p:cNvPr id="383" name="Google Shape;383;p19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384" name="Google Shape;384;p19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387" name="Google Shape;3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37" y="2810621"/>
            <a:ext cx="3985730" cy="256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686" y="800005"/>
            <a:ext cx="3893656" cy="134780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9"/>
          <p:cNvSpPr txBox="1"/>
          <p:nvPr/>
        </p:nvSpPr>
        <p:spPr>
          <a:xfrm>
            <a:off x="4547259" y="4655516"/>
            <a:ext cx="4312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AGATA + PRISMA + Reversed plunger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AGATA: Nuc. Instr. and Meth. A 1049 (2023) 168040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PRISMA: Nucl. Phys. A 701 (2002) 217-221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Experiment performed in May 2023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0" name="Google Shape;39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0085" y="2482194"/>
            <a:ext cx="2268623" cy="193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350" y="2184341"/>
            <a:ext cx="369565" cy="38675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9"/>
          <p:cNvSpPr txBox="1"/>
          <p:nvPr/>
        </p:nvSpPr>
        <p:spPr>
          <a:xfrm>
            <a:off x="204899" y="630873"/>
            <a:ext cx="4598700" cy="20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76200" marR="18542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Beam </a:t>
            </a:r>
            <a:r>
              <a:rPr baseline="30000" lang="en-US" sz="19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136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Xe @1134 MeV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Target: </a:t>
            </a:r>
            <a:r>
              <a:rPr baseline="30000" lang="en-US" sz="19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Pt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marR="23495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Degrader: </a:t>
            </a:r>
            <a:r>
              <a:rPr baseline="30000" lang="en-US" sz="19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93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Nb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PRISMA set at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39</a:t>
            </a:r>
            <a:r>
              <a:rPr baseline="30000" i="1" lang="en-US" sz="1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◦</a:t>
            </a:r>
            <a:endParaRPr baseline="30000" sz="1900">
              <a:latin typeface="Arial"/>
              <a:ea typeface="Arial"/>
              <a:cs typeface="Arial"/>
              <a:sym typeface="Arial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Plunger distances: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30, 40, 50 and 120 </a:t>
            </a:r>
            <a:r>
              <a:rPr i="1" lang="en-US" sz="17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µ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Lifetimes of low-lying states are known.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3" name="Google Shape;39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9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9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p19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397" name="Google Shape;397;p19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0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03" name="Google Shape;403;p20"/>
          <p:cNvSpPr txBox="1"/>
          <p:nvPr/>
        </p:nvSpPr>
        <p:spPr>
          <a:xfrm>
            <a:off x="151137" y="95040"/>
            <a:ext cx="35541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Experimental setup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04" name="Google Shape;404;p20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405" name="Google Shape;405;p20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408" name="Google Shape;4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46" y="784724"/>
            <a:ext cx="8218946" cy="434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0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0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2" name="Google Shape;412;p20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413" name="Google Shape;413;p20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1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19" name="Google Shape;419;p21"/>
          <p:cNvSpPr txBox="1"/>
          <p:nvPr/>
        </p:nvSpPr>
        <p:spPr>
          <a:xfrm>
            <a:off x="110855" y="95040"/>
            <a:ext cx="4966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The lineshape matrix for </a:t>
            </a:r>
            <a:r>
              <a:rPr baseline="30000" lang="en-US" sz="24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Pt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20" name="Google Shape;420;p21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421" name="Google Shape;421;p21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424" name="Google Shape;4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77" y="774938"/>
            <a:ext cx="3797436" cy="286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392" y="1189073"/>
            <a:ext cx="2459462" cy="17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1445" y="1033789"/>
            <a:ext cx="1671304" cy="342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1"/>
          <p:cNvSpPr txBox="1"/>
          <p:nvPr/>
        </p:nvSpPr>
        <p:spPr>
          <a:xfrm>
            <a:off x="7573165" y="4648738"/>
            <a:ext cx="5268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5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baseline="-25000" lang="en-US" sz="2600">
                <a:latin typeface="Tahoma"/>
                <a:ea typeface="Tahoma"/>
                <a:cs typeface="Tahoma"/>
                <a:sym typeface="Tahoma"/>
              </a:rPr>
              <a:t>Pt</a:t>
            </a:r>
            <a:endParaRPr baseline="-25000" sz="2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21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1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1" name="Google Shape;431;p21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432" name="Google Shape;432;p21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"/>
          <p:cNvSpPr txBox="1"/>
          <p:nvPr>
            <p:ph type="title"/>
          </p:nvPr>
        </p:nvSpPr>
        <p:spPr>
          <a:xfrm>
            <a:off x="110855" y="95044"/>
            <a:ext cx="69000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lineshape matrix for </a:t>
            </a:r>
            <a:r>
              <a:rPr baseline="30000" lang="en-US" sz="2400">
                <a:solidFill>
                  <a:srgbClr val="CC0000"/>
                </a:solidFill>
              </a:rPr>
              <a:t>198</a:t>
            </a:r>
            <a:r>
              <a:rPr lang="en-US" sz="2200">
                <a:solidFill>
                  <a:srgbClr val="CC0000"/>
                </a:solidFill>
              </a:rPr>
              <a:t>Pt</a:t>
            </a:r>
            <a:endParaRPr sz="2200"/>
          </a:p>
        </p:txBody>
      </p:sp>
      <p:grpSp>
        <p:nvGrpSpPr>
          <p:cNvPr id="438" name="Google Shape;438;p22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439" name="Google Shape;439;p22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442" name="Google Shape;44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77" y="774938"/>
            <a:ext cx="3797436" cy="286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392" y="1189073"/>
            <a:ext cx="2459462" cy="17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1445" y="1033789"/>
            <a:ext cx="1671304" cy="342022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2"/>
          <p:cNvSpPr txBox="1"/>
          <p:nvPr/>
        </p:nvSpPr>
        <p:spPr>
          <a:xfrm>
            <a:off x="7532883" y="4551092"/>
            <a:ext cx="6072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baseline="-25000" lang="en-US" sz="2600">
                <a:latin typeface="Tahoma"/>
                <a:ea typeface="Tahoma"/>
                <a:cs typeface="Tahoma"/>
                <a:sym typeface="Tahoma"/>
              </a:rPr>
              <a:t>Pt</a:t>
            </a:r>
            <a:endParaRPr baseline="-25000" sz="2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6" name="Google Shape;44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441" y="3913635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2"/>
          <p:cNvSpPr txBox="1"/>
          <p:nvPr/>
        </p:nvSpPr>
        <p:spPr>
          <a:xfrm>
            <a:off x="3037117" y="3905287"/>
            <a:ext cx="126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8" name="Google Shape;448;p22"/>
          <p:cNvSpPr txBox="1"/>
          <p:nvPr/>
        </p:nvSpPr>
        <p:spPr>
          <a:xfrm>
            <a:off x="607402" y="3781152"/>
            <a:ext cx="6900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407-keV transition (2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9" name="Google Shape;44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4441" y="4247021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2"/>
          <p:cNvSpPr txBox="1"/>
          <p:nvPr/>
        </p:nvSpPr>
        <p:spPr>
          <a:xfrm>
            <a:off x="3570429" y="4238673"/>
            <a:ext cx="126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1" name="Google Shape;451;p22"/>
          <p:cNvSpPr txBox="1"/>
          <p:nvPr/>
        </p:nvSpPr>
        <p:spPr>
          <a:xfrm>
            <a:off x="607402" y="4114563"/>
            <a:ext cx="68139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578-keV transition (4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2" name="Google Shape;45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4441" y="4580405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2"/>
          <p:cNvSpPr txBox="1"/>
          <p:nvPr/>
        </p:nvSpPr>
        <p:spPr>
          <a:xfrm>
            <a:off x="3113327" y="4572061"/>
            <a:ext cx="10206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2	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4" name="Google Shape;454;p22"/>
          <p:cNvSpPr txBox="1"/>
          <p:nvPr/>
        </p:nvSpPr>
        <p:spPr>
          <a:xfrm>
            <a:off x="607402" y="4447937"/>
            <a:ext cx="6664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367-keV transition (2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5" name="Google Shape;45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2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2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8" name="Google Shape;458;p22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459" name="Google Shape;459;p22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"/>
          <p:cNvSpPr txBox="1"/>
          <p:nvPr>
            <p:ph type="title"/>
          </p:nvPr>
        </p:nvSpPr>
        <p:spPr>
          <a:xfrm>
            <a:off x="110855" y="95044"/>
            <a:ext cx="69000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lineshape matrix for </a:t>
            </a:r>
            <a:r>
              <a:rPr baseline="30000" lang="en-US" sz="2400">
                <a:solidFill>
                  <a:srgbClr val="CC0000"/>
                </a:solidFill>
              </a:rPr>
              <a:t>198</a:t>
            </a:r>
            <a:r>
              <a:rPr lang="en-US" sz="2200">
                <a:solidFill>
                  <a:srgbClr val="CC0000"/>
                </a:solidFill>
              </a:rPr>
              <a:t>Pt</a:t>
            </a:r>
            <a:endParaRPr sz="2200"/>
          </a:p>
        </p:txBody>
      </p:sp>
      <p:grpSp>
        <p:nvGrpSpPr>
          <p:cNvPr id="465" name="Google Shape;465;p23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466" name="Google Shape;466;p23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469" name="Google Shape;46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77" y="774938"/>
            <a:ext cx="3797436" cy="286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392" y="1189073"/>
            <a:ext cx="2459462" cy="17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1445" y="1033789"/>
            <a:ext cx="1671304" cy="342022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3"/>
          <p:cNvSpPr txBox="1"/>
          <p:nvPr/>
        </p:nvSpPr>
        <p:spPr>
          <a:xfrm>
            <a:off x="7532883" y="4551092"/>
            <a:ext cx="6072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baseline="-25000" lang="en-US" sz="2600">
                <a:latin typeface="Tahoma"/>
                <a:ea typeface="Tahoma"/>
                <a:cs typeface="Tahoma"/>
                <a:sym typeface="Tahoma"/>
              </a:rPr>
              <a:t>Pt</a:t>
            </a:r>
            <a:endParaRPr baseline="-25000" sz="2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3" name="Google Shape;47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441" y="3913635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3"/>
          <p:cNvSpPr txBox="1"/>
          <p:nvPr/>
        </p:nvSpPr>
        <p:spPr>
          <a:xfrm>
            <a:off x="3037117" y="3905287"/>
            <a:ext cx="126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p23"/>
          <p:cNvSpPr txBox="1"/>
          <p:nvPr/>
        </p:nvSpPr>
        <p:spPr>
          <a:xfrm>
            <a:off x="607402" y="3781151"/>
            <a:ext cx="68286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407-keV transition (2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6" name="Google Shape;47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4441" y="4247021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3"/>
          <p:cNvSpPr txBox="1"/>
          <p:nvPr/>
        </p:nvSpPr>
        <p:spPr>
          <a:xfrm>
            <a:off x="3570429" y="4238673"/>
            <a:ext cx="126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607402" y="4114563"/>
            <a:ext cx="6742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578-keV transition (4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9" name="Google Shape;47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4441" y="4580405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3"/>
          <p:cNvSpPr txBox="1"/>
          <p:nvPr/>
        </p:nvSpPr>
        <p:spPr>
          <a:xfrm>
            <a:off x="607402" y="4447937"/>
            <a:ext cx="6664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367-keV transition (2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(shifted+stopped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1" name="Google Shape;481;p23"/>
          <p:cNvSpPr txBox="1"/>
          <p:nvPr/>
        </p:nvSpPr>
        <p:spPr>
          <a:xfrm>
            <a:off x="607401" y="4560040"/>
            <a:ext cx="68286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200">
            <a:spAutoFit/>
          </a:bodyPr>
          <a:lstStyle/>
          <a:p>
            <a:pPr indent="0" lvl="0" marL="2451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2	     1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635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729-keV transition (6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aseline="30000" lang="en-US" sz="19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(shifted component)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4441" y="4913790"/>
            <a:ext cx="103504" cy="10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3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3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p23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487" name="Google Shape;487;p23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93" name="Google Shape;493;p24"/>
          <p:cNvSpPr txBox="1"/>
          <p:nvPr/>
        </p:nvSpPr>
        <p:spPr>
          <a:xfrm>
            <a:off x="3777740" y="261727"/>
            <a:ext cx="1407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4" name="Google Shape;494;p24"/>
          <p:cNvSpPr txBox="1"/>
          <p:nvPr/>
        </p:nvSpPr>
        <p:spPr>
          <a:xfrm>
            <a:off x="110855" y="95040"/>
            <a:ext cx="5656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Lifetime measurement of the 2</a:t>
            </a:r>
            <a:r>
              <a:rPr baseline="30000" lang="en-US" sz="24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state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95" name="Google Shape;495;p24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496" name="Google Shape;496;p24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499" name="Google Shape;49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09" y="667651"/>
            <a:ext cx="3548014" cy="465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4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3" name="Google Shape;503;p24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04" name="Google Shape;504;p24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5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510" name="Google Shape;510;p25"/>
          <p:cNvSpPr txBox="1"/>
          <p:nvPr/>
        </p:nvSpPr>
        <p:spPr>
          <a:xfrm>
            <a:off x="3777740" y="261727"/>
            <a:ext cx="1407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1" name="Google Shape;511;p25"/>
          <p:cNvSpPr txBox="1"/>
          <p:nvPr/>
        </p:nvSpPr>
        <p:spPr>
          <a:xfrm>
            <a:off x="110855" y="95040"/>
            <a:ext cx="56769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Lifetime measurement of the 2</a:t>
            </a:r>
            <a:r>
              <a:rPr baseline="30000" lang="en-US" sz="24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state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513" name="Google Shape;513;p25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516" name="Google Shape;5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09" y="667651"/>
            <a:ext cx="5676818" cy="467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5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5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0" name="Google Shape;520;p25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21" name="Google Shape;521;p25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83" name="Google Shape;83;p8"/>
          <p:cNvSpPr txBox="1"/>
          <p:nvPr/>
        </p:nvSpPr>
        <p:spPr>
          <a:xfrm>
            <a:off x="151137" y="95040"/>
            <a:ext cx="79752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Investigating nuclear structure in the vicinity of N=126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84" name="Google Shape;84;p8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85" name="Google Shape;85;p8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88" name="Google Shape;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224" y="2097949"/>
            <a:ext cx="4254606" cy="289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8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p8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93" name="Google Shape;93;p8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6"/>
          <p:cNvSpPr txBox="1"/>
          <p:nvPr/>
        </p:nvSpPr>
        <p:spPr>
          <a:xfrm>
            <a:off x="3777740" y="261727"/>
            <a:ext cx="1407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7" name="Google Shape;527;p26"/>
          <p:cNvSpPr txBox="1"/>
          <p:nvPr>
            <p:ph type="title"/>
          </p:nvPr>
        </p:nvSpPr>
        <p:spPr>
          <a:xfrm>
            <a:off x="110855" y="95040"/>
            <a:ext cx="59124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Lifetime measurement of the 2</a:t>
            </a:r>
            <a:r>
              <a:rPr baseline="30000" lang="en-US" sz="2400">
                <a:solidFill>
                  <a:srgbClr val="CC0000"/>
                </a:solidFill>
              </a:rPr>
              <a:t>+ </a:t>
            </a:r>
            <a:r>
              <a:rPr lang="en-US" sz="2200">
                <a:solidFill>
                  <a:srgbClr val="CC0000"/>
                </a:solidFill>
              </a:rPr>
              <a:t>state</a:t>
            </a:r>
            <a:endParaRPr sz="2200"/>
          </a:p>
        </p:txBody>
      </p:sp>
      <p:grpSp>
        <p:nvGrpSpPr>
          <p:cNvPr id="528" name="Google Shape;528;p26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529" name="Google Shape;529;p26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532" name="Google Shape;532;p26"/>
          <p:cNvSpPr txBox="1"/>
          <p:nvPr/>
        </p:nvSpPr>
        <p:spPr>
          <a:xfrm>
            <a:off x="6023136" y="828451"/>
            <a:ext cx="4806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latin typeface="Palatino Linotype"/>
                <a:ea typeface="Palatino Linotype"/>
                <a:cs typeface="Palatino Linotype"/>
                <a:sym typeface="Palatino Linotype"/>
              </a:rPr>
              <a:t>τ</a:t>
            </a:r>
            <a:r>
              <a:rPr baseline="-25000" i="1" lang="en-US" sz="1700"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=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3" name="Google Shape;533;p26"/>
          <p:cNvSpPr txBox="1"/>
          <p:nvPr/>
        </p:nvSpPr>
        <p:spPr>
          <a:xfrm>
            <a:off x="6461987" y="571629"/>
            <a:ext cx="2164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−</a:t>
            </a: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 sz="1700"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) +</a:t>
            </a:r>
            <a:r>
              <a:rPr baseline="30000" lang="en-US" sz="2400">
                <a:latin typeface="Lucida Sans"/>
                <a:ea typeface="Lucida Sans"/>
                <a:cs typeface="Lucida Sans"/>
                <a:sym typeface="Lucida Sans"/>
              </a:rPr>
              <a:t>   </a:t>
            </a:r>
            <a:r>
              <a:rPr baseline="30000" lang="en-US" sz="2400"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aseline="-25000" i="1" lang="en-US" sz="1700">
                <a:latin typeface="Arial"/>
                <a:ea typeface="Arial"/>
                <a:cs typeface="Arial"/>
                <a:sym typeface="Arial"/>
              </a:rPr>
              <a:t>ki </a:t>
            </a:r>
            <a:r>
              <a:rPr i="1" lang="en-US" sz="1600">
                <a:latin typeface="Palatino Linotype"/>
                <a:ea typeface="Palatino Linotype"/>
                <a:cs typeface="Palatino Linotype"/>
                <a:sym typeface="Palatino Linotype"/>
              </a:rPr>
              <a:t>α</a:t>
            </a:r>
            <a:r>
              <a:rPr baseline="-25000" i="1" lang="en-US" sz="1700">
                <a:latin typeface="Arial"/>
                <a:ea typeface="Arial"/>
                <a:cs typeface="Arial"/>
                <a:sym typeface="Arial"/>
              </a:rPr>
              <a:t>ki </a:t>
            </a: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 sz="1700">
                <a:latin typeface="Arial"/>
                <a:ea typeface="Arial"/>
                <a:cs typeface="Arial"/>
                <a:sym typeface="Arial"/>
              </a:rPr>
              <a:t>k 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)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4" name="Google Shape;534;p26"/>
          <p:cNvSpPr/>
          <p:nvPr/>
        </p:nvSpPr>
        <p:spPr>
          <a:xfrm>
            <a:off x="6522410" y="999227"/>
            <a:ext cx="2042136" cy="0"/>
          </a:xfrm>
          <a:custGeom>
            <a:rect b="b" l="l" r="r" t="t"/>
            <a:pathLst>
              <a:path extrusionOk="0" h="120000" w="1288414">
                <a:moveTo>
                  <a:pt x="0" y="0"/>
                </a:moveTo>
                <a:lnTo>
                  <a:pt x="1288059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535" name="Google Shape;535;p26"/>
          <p:cNvSpPr txBox="1"/>
          <p:nvPr/>
        </p:nvSpPr>
        <p:spPr>
          <a:xfrm>
            <a:off x="7283901" y="972037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6175">
            <a:spAutoFit/>
          </a:bodyPr>
          <a:lstStyle/>
          <a:p>
            <a:pPr indent="-127000" lvl="0" marL="190500" marR="50800" rtl="0" algn="l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 u="sng">
                <a:latin typeface="Arial"/>
                <a:ea typeface="Arial"/>
                <a:cs typeface="Arial"/>
                <a:sym typeface="Arial"/>
              </a:rPr>
              <a:t>dR</a:t>
            </a:r>
            <a:r>
              <a:rPr baseline="-25000" i="1" lang="en-US" sz="1200" u="sng"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i="1" lang="en-US" sz="1100" u="sng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dt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09" y="667651"/>
            <a:ext cx="5676818" cy="467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634" y="1448725"/>
            <a:ext cx="3119945" cy="189209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6"/>
          <p:cNvSpPr txBox="1"/>
          <p:nvPr/>
        </p:nvSpPr>
        <p:spPr>
          <a:xfrm>
            <a:off x="6028335" y="3491529"/>
            <a:ext cx="31200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76200" marR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Measured: t</a:t>
            </a:r>
            <a:r>
              <a:rPr baseline="-25000" lang="en-US" sz="1700"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baseline="-25000" i="1" lang="en-US" sz="1700"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baseline="-25000"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=19.3(3) ps Literature: *t</a:t>
            </a:r>
            <a:r>
              <a:rPr baseline="-25000" lang="en-US" sz="1700"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baseline="-25000" i="1" lang="en-US" sz="1700"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baseline="-25000"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=22.25(15) ps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8333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*Adopted value from: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370 (1981) 146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458 (1986) 165-187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266 (1976) 337-345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177 (1971) 1-32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762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Phys. Rev. 188, 1905 (1969)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9" name="Google Shape;53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6"/>
          <p:cNvSpPr txBox="1"/>
          <p:nvPr/>
        </p:nvSpPr>
        <p:spPr>
          <a:xfrm>
            <a:off x="7158050" y="559125"/>
            <a:ext cx="274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35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aseline="30000" lang="en-US" sz="36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Σ</a:t>
            </a:r>
            <a:endParaRPr sz="4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6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26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3" name="Google Shape;543;p26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44" name="Google Shape;544;p26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6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7"/>
          <p:cNvSpPr txBox="1"/>
          <p:nvPr>
            <p:ph type="title"/>
          </p:nvPr>
        </p:nvSpPr>
        <p:spPr>
          <a:xfrm>
            <a:off x="151137" y="95040"/>
            <a:ext cx="51849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Results from the reversed plunger</a:t>
            </a:r>
            <a:endParaRPr/>
          </a:p>
        </p:txBody>
      </p:sp>
      <p:grpSp>
        <p:nvGrpSpPr>
          <p:cNvPr id="550" name="Google Shape;550;p27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551" name="Google Shape;551;p27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554" name="Google Shape;55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281" y="1466248"/>
            <a:ext cx="4758649" cy="143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1445" y="1033789"/>
            <a:ext cx="1671304" cy="342022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7"/>
          <p:cNvSpPr txBox="1"/>
          <p:nvPr/>
        </p:nvSpPr>
        <p:spPr>
          <a:xfrm>
            <a:off x="836249" y="2921150"/>
            <a:ext cx="25467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*Adopted value from: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370 (1981) 146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458 (1986) 165-187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266 (1976) 337-345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Nucl. Phys. A 177 (1971) 1-32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Phys. Rev. 188, 1905 (1969)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57" name="Google Shape;55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7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7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0" name="Google Shape;560;p27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61" name="Google Shape;561;p27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8"/>
          <p:cNvSpPr txBox="1"/>
          <p:nvPr>
            <p:ph type="title"/>
          </p:nvPr>
        </p:nvSpPr>
        <p:spPr>
          <a:xfrm>
            <a:off x="151120" y="95050"/>
            <a:ext cx="7492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Do we need a new analysis procedure for such dataset </a:t>
            </a:r>
            <a:endParaRPr/>
          </a:p>
        </p:txBody>
      </p:sp>
      <p:grpSp>
        <p:nvGrpSpPr>
          <p:cNvPr id="567" name="Google Shape;567;p28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568" name="Google Shape;568;p28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571" name="Google Shape;5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78" y="650054"/>
            <a:ext cx="6538776" cy="228857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8"/>
          <p:cNvSpPr txBox="1"/>
          <p:nvPr/>
        </p:nvSpPr>
        <p:spPr>
          <a:xfrm>
            <a:off x="6780275" y="863725"/>
            <a:ext cx="2217000" cy="2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In this case the ions travel perpendicular to the degrader foil</a:t>
            </a:r>
            <a:endParaRPr sz="2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8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8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6" name="Google Shape;576;p28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77" name="Google Shape;577;p28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9"/>
          <p:cNvSpPr txBox="1"/>
          <p:nvPr>
            <p:ph type="title"/>
          </p:nvPr>
        </p:nvSpPr>
        <p:spPr>
          <a:xfrm>
            <a:off x="151120" y="95050"/>
            <a:ext cx="7492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Do we need a new analysis procedure for such dataset </a:t>
            </a:r>
            <a:endParaRPr/>
          </a:p>
        </p:txBody>
      </p:sp>
      <p:grpSp>
        <p:nvGrpSpPr>
          <p:cNvPr id="583" name="Google Shape;583;p29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584" name="Google Shape;584;p29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587" name="Google Shape;58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78" y="609532"/>
            <a:ext cx="6538776" cy="228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0275" y="3044995"/>
            <a:ext cx="6023770" cy="2348338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9"/>
          <p:cNvSpPr txBox="1"/>
          <p:nvPr/>
        </p:nvSpPr>
        <p:spPr>
          <a:xfrm>
            <a:off x="6708275" y="834925"/>
            <a:ext cx="2346600" cy="20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This is not the case with the reversed plunger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9"/>
          <p:cNvSpPr txBox="1"/>
          <p:nvPr/>
        </p:nvSpPr>
        <p:spPr>
          <a:xfrm>
            <a:off x="158350" y="3123825"/>
            <a:ext cx="27063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Distance depends on the cos(θ</a:t>
            </a:r>
            <a:r>
              <a:rPr baseline="-25000" lang="en-US" sz="2600">
                <a:latin typeface="Calibri"/>
                <a:ea typeface="Calibri"/>
                <a:cs typeface="Calibri"/>
                <a:sym typeface="Calibri"/>
              </a:rPr>
              <a:t>TL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⍺)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663" y="4174725"/>
            <a:ext cx="258127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9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9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5" name="Google Shape;595;p29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596" name="Google Shape;596;p29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 txBox="1"/>
          <p:nvPr>
            <p:ph type="title"/>
          </p:nvPr>
        </p:nvSpPr>
        <p:spPr>
          <a:xfrm>
            <a:off x="151120" y="95050"/>
            <a:ext cx="7492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Do we need a new analysis procedure for such dataset </a:t>
            </a:r>
            <a:endParaRPr/>
          </a:p>
        </p:txBody>
      </p:sp>
      <p:grpSp>
        <p:nvGrpSpPr>
          <p:cNvPr id="602" name="Google Shape;602;p30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603" name="Google Shape;603;p30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606" name="Google Shape;6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" y="632000"/>
            <a:ext cx="4211676" cy="49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0"/>
          <p:cNvPicPr preferRelativeResize="0"/>
          <p:nvPr/>
        </p:nvPicPr>
        <p:blipFill rotWithShape="1">
          <a:blip r:embed="rId5">
            <a:alphaModFix/>
          </a:blip>
          <a:srcRect b="0" l="0" r="0" t="9016"/>
          <a:stretch/>
        </p:blipFill>
        <p:spPr>
          <a:xfrm>
            <a:off x="4615000" y="2850300"/>
            <a:ext cx="4186925" cy="24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0276" y="665954"/>
            <a:ext cx="4621325" cy="180998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0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30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2" name="Google Shape;612;p30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613" name="Google Shape;613;p30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1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619" name="Google Shape;619;p31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620" name="Google Shape;620;p31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623" name="Google Shape;6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04" y="3177883"/>
            <a:ext cx="3960807" cy="1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071" y="701460"/>
            <a:ext cx="3922035" cy="172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6816" y="692803"/>
            <a:ext cx="3421792" cy="200282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1"/>
          <p:cNvSpPr txBox="1"/>
          <p:nvPr/>
        </p:nvSpPr>
        <p:spPr>
          <a:xfrm>
            <a:off x="4782291" y="2884086"/>
            <a:ext cx="3872400" cy="21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AGATA simulation package + Geant4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-146050" lvl="0" marL="1651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SzPts val="1700"/>
              <a:buFont typeface="Tahoma"/>
              <a:buChar char="-"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Take into account the </a:t>
            </a:r>
            <a:r>
              <a:rPr i="1" lang="en-US" sz="1700">
                <a:latin typeface="Palatino Linotype"/>
                <a:ea typeface="Palatino Linotype"/>
                <a:cs typeface="Palatino Linotype"/>
                <a:sym typeface="Palatino Linotype"/>
              </a:rPr>
              <a:t>γ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decay following complex level schemes.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-146050" lvl="0" marL="165100" marR="6858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SzPts val="1700"/>
              <a:buFont typeface="Tahoma"/>
              <a:buChar char="-"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The lifetime of the energy levels. Reaction mechanism.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-146050" lvl="0" marL="1651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700"/>
              <a:buFont typeface="Tahoma"/>
              <a:buChar char="-"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Angular distributions of BL or TL ions.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-146050" lvl="0" marL="1651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700"/>
              <a:buFont typeface="Tahoma"/>
              <a:buChar char="-"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Response function of detectors.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-146050" lvl="0" marL="1651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700"/>
              <a:buFont typeface="Tahoma"/>
              <a:buChar char="-"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Geometry of the setup.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27" name="Google Shape;62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9176" y="4571392"/>
            <a:ext cx="856293" cy="7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1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1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1" name="Google Shape;631;p31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632" name="Google Shape;632;p31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2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638" name="Google Shape;638;p32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639" name="Google Shape;639;p32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642" name="Google Shape;64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275" y="764400"/>
            <a:ext cx="4102551" cy="2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2"/>
          <p:cNvSpPr txBox="1"/>
          <p:nvPr/>
        </p:nvSpPr>
        <p:spPr>
          <a:xfrm>
            <a:off x="4955900" y="3206850"/>
            <a:ext cx="40233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</a:rPr>
              <a:t>1 sigma  -Log(L)_min +- -Log(L) = 0.5</a:t>
            </a:r>
            <a:endParaRPr sz="1600">
              <a:solidFill>
                <a:srgbClr val="595959"/>
              </a:solidFill>
            </a:endParaRPr>
          </a:p>
        </p:txBody>
      </p:sp>
      <p:sp>
        <p:nvSpPr>
          <p:cNvPr id="645" name="Google Shape;645;p32"/>
          <p:cNvSpPr txBox="1"/>
          <p:nvPr/>
        </p:nvSpPr>
        <p:spPr>
          <a:xfrm>
            <a:off x="5081400" y="3734750"/>
            <a:ext cx="20538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</a:rPr>
              <a:t>1D</a:t>
            </a:r>
            <a:endParaRPr sz="16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</a:rPr>
              <a:t>t1/2 = 19.00(5)</a:t>
            </a:r>
            <a:endParaRPr sz="16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</a:rPr>
              <a:t>2D</a:t>
            </a:r>
            <a:endParaRPr sz="16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</a:rPr>
              <a:t>t1/2 = 19.00 (1)</a:t>
            </a:r>
            <a:endParaRPr sz="1600">
              <a:solidFill>
                <a:srgbClr val="595959"/>
              </a:solidFill>
            </a:endParaRPr>
          </a:p>
        </p:txBody>
      </p:sp>
      <p:pic>
        <p:nvPicPr>
          <p:cNvPr id="646" name="Google Shape;6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350" y="2942350"/>
            <a:ext cx="2863276" cy="19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700" y="820388"/>
            <a:ext cx="4102550" cy="205128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2"/>
          <p:cNvSpPr txBox="1"/>
          <p:nvPr/>
        </p:nvSpPr>
        <p:spPr>
          <a:xfrm>
            <a:off x="2298400" y="479765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Energy [keV]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49" name="Google Shape;649;p32"/>
          <p:cNvSpPr txBox="1"/>
          <p:nvPr/>
        </p:nvSpPr>
        <p:spPr>
          <a:xfrm rot="-5400000">
            <a:off x="-89200" y="2889738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Counts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50" name="Google Shape;650;p32"/>
          <p:cNvSpPr txBox="1"/>
          <p:nvPr/>
        </p:nvSpPr>
        <p:spPr>
          <a:xfrm rot="-5400000">
            <a:off x="4283688" y="99150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Log(L)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51" name="Google Shape;651;p32"/>
          <p:cNvSpPr txBox="1"/>
          <p:nvPr/>
        </p:nvSpPr>
        <p:spPr>
          <a:xfrm>
            <a:off x="6794775" y="4686050"/>
            <a:ext cx="23493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(Smaller errorbar)</a:t>
            </a:r>
            <a:endParaRPr sz="1800">
              <a:solidFill>
                <a:srgbClr val="38761D"/>
              </a:solidFill>
            </a:endParaRPr>
          </a:p>
        </p:txBody>
      </p:sp>
      <p:sp>
        <p:nvSpPr>
          <p:cNvPr id="652" name="Google Shape;652;p32"/>
          <p:cNvSpPr txBox="1"/>
          <p:nvPr/>
        </p:nvSpPr>
        <p:spPr>
          <a:xfrm>
            <a:off x="-7" y="5003611"/>
            <a:ext cx="76980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</a:rPr>
              <a:t>This depends a lot on the number of events in exp data</a:t>
            </a:r>
            <a:endParaRPr sz="1700">
              <a:solidFill>
                <a:srgbClr val="FF0000"/>
              </a:solidFill>
            </a:endParaRPr>
          </a:p>
        </p:txBody>
      </p:sp>
      <p:sp>
        <p:nvSpPr>
          <p:cNvPr id="653" name="Google Shape;653;p32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32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5" name="Google Shape;655;p32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656" name="Google Shape;656;p32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12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3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662" name="Google Shape;662;p33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663" name="Google Shape;663;p33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666" name="Google Shape;66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483587" y="872237"/>
            <a:ext cx="1344475" cy="25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3"/>
          <p:cNvSpPr/>
          <p:nvPr/>
        </p:nvSpPr>
        <p:spPr>
          <a:xfrm>
            <a:off x="8667600" y="1637050"/>
            <a:ext cx="476400" cy="8382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9" name="Google Shape;669;p33"/>
          <p:cNvCxnSpPr/>
          <p:nvPr/>
        </p:nvCxnSpPr>
        <p:spPr>
          <a:xfrm>
            <a:off x="6324600" y="2056150"/>
            <a:ext cx="2590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33"/>
          <p:cNvCxnSpPr/>
          <p:nvPr/>
        </p:nvCxnSpPr>
        <p:spPr>
          <a:xfrm flipH="1" rot="10800000">
            <a:off x="6829275" y="1456150"/>
            <a:ext cx="1895400" cy="1171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33"/>
          <p:cNvCxnSpPr/>
          <p:nvPr/>
        </p:nvCxnSpPr>
        <p:spPr>
          <a:xfrm rot="10800000">
            <a:off x="7686600" y="1227550"/>
            <a:ext cx="66600" cy="8286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72" name="Google Shape;672;p33"/>
          <p:cNvSpPr txBox="1"/>
          <p:nvPr/>
        </p:nvSpPr>
        <p:spPr>
          <a:xfrm>
            <a:off x="6753075" y="2560975"/>
            <a:ext cx="8574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beam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673" name="Google Shape;673;p33"/>
          <p:cNvSpPr txBox="1"/>
          <p:nvPr/>
        </p:nvSpPr>
        <p:spPr>
          <a:xfrm>
            <a:off x="7610475" y="788550"/>
            <a:ext cx="857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285F4"/>
                </a:solidFill>
              </a:rPr>
              <a:t>TL</a:t>
            </a:r>
            <a:endParaRPr sz="1800">
              <a:solidFill>
                <a:srgbClr val="4285F4"/>
              </a:solidFill>
            </a:endParaRPr>
          </a:p>
        </p:txBody>
      </p:sp>
      <p:sp>
        <p:nvSpPr>
          <p:cNvPr id="674" name="Google Shape;674;p33"/>
          <p:cNvSpPr txBox="1"/>
          <p:nvPr/>
        </p:nvSpPr>
        <p:spPr>
          <a:xfrm>
            <a:off x="8173475" y="2022850"/>
            <a:ext cx="8574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BL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675" name="Google Shape;675;p33"/>
          <p:cNvSpPr/>
          <p:nvPr/>
        </p:nvSpPr>
        <p:spPr>
          <a:xfrm rot="10108148">
            <a:off x="7520788" y="1046360"/>
            <a:ext cx="274643" cy="1024379"/>
          </a:xfrm>
          <a:prstGeom prst="triangle">
            <a:avLst>
              <a:gd fmla="val 50000" name="adj"/>
            </a:avLst>
          </a:prstGeom>
          <a:solidFill>
            <a:srgbClr val="4285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3"/>
          <p:cNvSpPr/>
          <p:nvPr/>
        </p:nvSpPr>
        <p:spPr>
          <a:xfrm rot="-5400000">
            <a:off x="8085151" y="1586950"/>
            <a:ext cx="274500" cy="938400"/>
          </a:xfrm>
          <a:prstGeom prst="triangle">
            <a:avLst>
              <a:gd fmla="val 50000" name="adj"/>
            </a:avLst>
          </a:prstGeom>
          <a:solidFill>
            <a:srgbClr val="B7B7B7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3"/>
          <p:cNvSpPr txBox="1"/>
          <p:nvPr/>
        </p:nvSpPr>
        <p:spPr>
          <a:xfrm rot="-5400000">
            <a:off x="8212875" y="1385225"/>
            <a:ext cx="16455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595959"/>
                </a:solidFill>
              </a:rPr>
              <a:t>PRISMA</a:t>
            </a:r>
            <a:endParaRPr sz="1500">
              <a:solidFill>
                <a:srgbClr val="595959"/>
              </a:solidFill>
            </a:endParaRPr>
          </a:p>
        </p:txBody>
      </p:sp>
      <p:pic>
        <p:nvPicPr>
          <p:cNvPr id="678" name="Google Shape;67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25" y="788550"/>
            <a:ext cx="2975126" cy="18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375" y="3050507"/>
            <a:ext cx="2975125" cy="185869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33"/>
          <p:cNvSpPr txBox="1"/>
          <p:nvPr/>
        </p:nvSpPr>
        <p:spPr>
          <a:xfrm>
            <a:off x="1986550" y="2525875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81" name="Google Shape;681;p33"/>
          <p:cNvSpPr txBox="1"/>
          <p:nvPr/>
        </p:nvSpPr>
        <p:spPr>
          <a:xfrm>
            <a:off x="2081800" y="481620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grpSp>
        <p:nvGrpSpPr>
          <p:cNvPr id="682" name="Google Shape;682;p33"/>
          <p:cNvGrpSpPr/>
          <p:nvPr/>
        </p:nvGrpSpPr>
        <p:grpSpPr>
          <a:xfrm>
            <a:off x="2596688" y="872225"/>
            <a:ext cx="857400" cy="630925"/>
            <a:chOff x="3864213" y="872225"/>
            <a:chExt cx="857400" cy="630925"/>
          </a:xfrm>
        </p:grpSpPr>
        <p:sp>
          <p:nvSpPr>
            <p:cNvPr id="683" name="Google Shape;683;p33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684" name="Google Shape;684;p33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6" name="Google Shape;686;p33"/>
          <p:cNvGrpSpPr/>
          <p:nvPr/>
        </p:nvGrpSpPr>
        <p:grpSpPr>
          <a:xfrm>
            <a:off x="2685963" y="3126700"/>
            <a:ext cx="857400" cy="630925"/>
            <a:chOff x="3864213" y="872225"/>
            <a:chExt cx="857400" cy="630925"/>
          </a:xfrm>
        </p:grpSpPr>
        <p:sp>
          <p:nvSpPr>
            <p:cNvPr id="687" name="Google Shape;687;p33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688" name="Google Shape;688;p33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0" name="Google Shape;690;p33"/>
          <p:cNvSpPr txBox="1"/>
          <p:nvPr/>
        </p:nvSpPr>
        <p:spPr>
          <a:xfrm>
            <a:off x="345875" y="872225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BL</a:t>
            </a:r>
            <a:endParaRPr sz="1800">
              <a:solidFill>
                <a:srgbClr val="274E13"/>
              </a:solidFill>
            </a:endParaRPr>
          </a:p>
        </p:txBody>
      </p:sp>
      <p:sp>
        <p:nvSpPr>
          <p:cNvPr id="691" name="Google Shape;691;p33"/>
          <p:cNvSpPr txBox="1"/>
          <p:nvPr/>
        </p:nvSpPr>
        <p:spPr>
          <a:xfrm>
            <a:off x="498275" y="3126700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TL</a:t>
            </a:r>
            <a:endParaRPr sz="1800">
              <a:solidFill>
                <a:srgbClr val="274E13"/>
              </a:solidFill>
            </a:endParaRPr>
          </a:p>
        </p:txBody>
      </p:sp>
      <p:sp>
        <p:nvSpPr>
          <p:cNvPr id="692" name="Google Shape;692;p33"/>
          <p:cNvSpPr txBox="1"/>
          <p:nvPr/>
        </p:nvSpPr>
        <p:spPr>
          <a:xfrm rot="-5400000">
            <a:off x="2957600" y="1190225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Phi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93" name="Google Shape;693;p33"/>
          <p:cNvSpPr txBox="1"/>
          <p:nvPr/>
        </p:nvSpPr>
        <p:spPr>
          <a:xfrm rot="-5400000">
            <a:off x="2861775" y="3493838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Phi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694" name="Google Shape;694;p33"/>
          <p:cNvSpPr txBox="1"/>
          <p:nvPr/>
        </p:nvSpPr>
        <p:spPr>
          <a:xfrm>
            <a:off x="5545150" y="3458750"/>
            <a:ext cx="3370200" cy="15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-US" sz="1800">
                <a:solidFill>
                  <a:srgbClr val="38761D"/>
                </a:solidFill>
              </a:rPr>
              <a:t>Distribution of the ions in theta well reproduced by simulations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695" name="Google Shape;695;p33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3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97" name="Google Shape;697;p33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698" name="Google Shape;698;p33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13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704" name="Google Shape;704;p34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705" name="Google Shape;705;p34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708" name="Google Shape;7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483587" y="872237"/>
            <a:ext cx="1344475" cy="25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4"/>
          <p:cNvSpPr/>
          <p:nvPr/>
        </p:nvSpPr>
        <p:spPr>
          <a:xfrm>
            <a:off x="8667600" y="1637050"/>
            <a:ext cx="476400" cy="8382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1" name="Google Shape;711;p34"/>
          <p:cNvCxnSpPr/>
          <p:nvPr/>
        </p:nvCxnSpPr>
        <p:spPr>
          <a:xfrm>
            <a:off x="6324600" y="2056150"/>
            <a:ext cx="2590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2" name="Google Shape;712;p34"/>
          <p:cNvCxnSpPr/>
          <p:nvPr/>
        </p:nvCxnSpPr>
        <p:spPr>
          <a:xfrm flipH="1" rot="10800000">
            <a:off x="6829275" y="1456150"/>
            <a:ext cx="1895400" cy="1171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3" name="Google Shape;713;p34"/>
          <p:cNvCxnSpPr/>
          <p:nvPr/>
        </p:nvCxnSpPr>
        <p:spPr>
          <a:xfrm rot="10800000">
            <a:off x="7686600" y="1227550"/>
            <a:ext cx="66600" cy="8286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4" name="Google Shape;714;p34"/>
          <p:cNvSpPr txBox="1"/>
          <p:nvPr/>
        </p:nvSpPr>
        <p:spPr>
          <a:xfrm>
            <a:off x="6753075" y="2560975"/>
            <a:ext cx="8574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beam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715" name="Google Shape;715;p34"/>
          <p:cNvSpPr txBox="1"/>
          <p:nvPr/>
        </p:nvSpPr>
        <p:spPr>
          <a:xfrm>
            <a:off x="7610475" y="788550"/>
            <a:ext cx="857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285F4"/>
                </a:solidFill>
              </a:rPr>
              <a:t>TL</a:t>
            </a:r>
            <a:endParaRPr sz="1800">
              <a:solidFill>
                <a:srgbClr val="4285F4"/>
              </a:solidFill>
            </a:endParaRPr>
          </a:p>
        </p:txBody>
      </p:sp>
      <p:sp>
        <p:nvSpPr>
          <p:cNvPr id="716" name="Google Shape;716;p34"/>
          <p:cNvSpPr txBox="1"/>
          <p:nvPr/>
        </p:nvSpPr>
        <p:spPr>
          <a:xfrm>
            <a:off x="8173475" y="2022850"/>
            <a:ext cx="8574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BL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717" name="Google Shape;717;p34"/>
          <p:cNvSpPr/>
          <p:nvPr/>
        </p:nvSpPr>
        <p:spPr>
          <a:xfrm rot="10108148">
            <a:off x="7520788" y="1046360"/>
            <a:ext cx="274643" cy="1024379"/>
          </a:xfrm>
          <a:prstGeom prst="triangle">
            <a:avLst>
              <a:gd fmla="val 50000" name="adj"/>
            </a:avLst>
          </a:prstGeom>
          <a:solidFill>
            <a:srgbClr val="4285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4"/>
          <p:cNvSpPr/>
          <p:nvPr/>
        </p:nvSpPr>
        <p:spPr>
          <a:xfrm rot="-5400000">
            <a:off x="8085151" y="1586950"/>
            <a:ext cx="274500" cy="938400"/>
          </a:xfrm>
          <a:prstGeom prst="triangle">
            <a:avLst>
              <a:gd fmla="val 50000" name="adj"/>
            </a:avLst>
          </a:prstGeom>
          <a:solidFill>
            <a:srgbClr val="B7B7B7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4"/>
          <p:cNvSpPr txBox="1"/>
          <p:nvPr/>
        </p:nvSpPr>
        <p:spPr>
          <a:xfrm rot="-5400000">
            <a:off x="8212875" y="1385225"/>
            <a:ext cx="16455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595959"/>
                </a:solidFill>
              </a:rPr>
              <a:t>PRISMA</a:t>
            </a:r>
            <a:endParaRPr sz="1500">
              <a:solidFill>
                <a:srgbClr val="595959"/>
              </a:solidFill>
            </a:endParaRPr>
          </a:p>
        </p:txBody>
      </p:sp>
      <p:pic>
        <p:nvPicPr>
          <p:cNvPr id="720" name="Google Shape;72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25" y="788550"/>
            <a:ext cx="2975126" cy="18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375" y="3050507"/>
            <a:ext cx="2975125" cy="185869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4"/>
          <p:cNvSpPr txBox="1"/>
          <p:nvPr/>
        </p:nvSpPr>
        <p:spPr>
          <a:xfrm>
            <a:off x="1986550" y="2525875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723" name="Google Shape;723;p34"/>
          <p:cNvSpPr txBox="1"/>
          <p:nvPr/>
        </p:nvSpPr>
        <p:spPr>
          <a:xfrm>
            <a:off x="2081800" y="481620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grpSp>
        <p:nvGrpSpPr>
          <p:cNvPr id="724" name="Google Shape;724;p34"/>
          <p:cNvGrpSpPr/>
          <p:nvPr/>
        </p:nvGrpSpPr>
        <p:grpSpPr>
          <a:xfrm>
            <a:off x="2596688" y="872225"/>
            <a:ext cx="857400" cy="630925"/>
            <a:chOff x="3864213" y="872225"/>
            <a:chExt cx="857400" cy="630925"/>
          </a:xfrm>
        </p:grpSpPr>
        <p:sp>
          <p:nvSpPr>
            <p:cNvPr id="725" name="Google Shape;725;p34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726" name="Google Shape;726;p34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8" name="Google Shape;728;p34"/>
          <p:cNvGrpSpPr/>
          <p:nvPr/>
        </p:nvGrpSpPr>
        <p:grpSpPr>
          <a:xfrm>
            <a:off x="2685963" y="3126700"/>
            <a:ext cx="857400" cy="630925"/>
            <a:chOff x="3864213" y="872225"/>
            <a:chExt cx="857400" cy="630925"/>
          </a:xfrm>
        </p:grpSpPr>
        <p:sp>
          <p:nvSpPr>
            <p:cNvPr id="729" name="Google Shape;729;p34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730" name="Google Shape;730;p34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2" name="Google Shape;732;p34"/>
          <p:cNvSpPr txBox="1"/>
          <p:nvPr/>
        </p:nvSpPr>
        <p:spPr>
          <a:xfrm>
            <a:off x="345875" y="872225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BL</a:t>
            </a:r>
            <a:endParaRPr sz="1800">
              <a:solidFill>
                <a:srgbClr val="274E13"/>
              </a:solidFill>
            </a:endParaRPr>
          </a:p>
        </p:txBody>
      </p:sp>
      <p:sp>
        <p:nvSpPr>
          <p:cNvPr id="733" name="Google Shape;733;p34"/>
          <p:cNvSpPr txBox="1"/>
          <p:nvPr/>
        </p:nvSpPr>
        <p:spPr>
          <a:xfrm>
            <a:off x="498275" y="3126700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TL</a:t>
            </a:r>
            <a:endParaRPr sz="1800">
              <a:solidFill>
                <a:srgbClr val="274E13"/>
              </a:solidFill>
            </a:endParaRPr>
          </a:p>
        </p:txBody>
      </p:sp>
      <p:pic>
        <p:nvPicPr>
          <p:cNvPr id="734" name="Google Shape;73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625" y="712350"/>
            <a:ext cx="1635425" cy="205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8475" y="2957700"/>
            <a:ext cx="1824116" cy="20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4"/>
          <p:cNvSpPr txBox="1"/>
          <p:nvPr/>
        </p:nvSpPr>
        <p:spPr>
          <a:xfrm>
            <a:off x="3896625" y="481620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737" name="Google Shape;737;p34"/>
          <p:cNvSpPr txBox="1"/>
          <p:nvPr/>
        </p:nvSpPr>
        <p:spPr>
          <a:xfrm>
            <a:off x="3896625" y="2627650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Theta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738" name="Google Shape;738;p34"/>
          <p:cNvSpPr txBox="1"/>
          <p:nvPr/>
        </p:nvSpPr>
        <p:spPr>
          <a:xfrm rot="-5400000">
            <a:off x="2957600" y="1190225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Phi [deg]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739" name="Google Shape;739;p34"/>
          <p:cNvSpPr txBox="1"/>
          <p:nvPr/>
        </p:nvSpPr>
        <p:spPr>
          <a:xfrm rot="-5400000">
            <a:off x="2861775" y="3493838"/>
            <a:ext cx="1115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Phi [deg]</a:t>
            </a:r>
            <a:endParaRPr sz="1000">
              <a:solidFill>
                <a:srgbClr val="595959"/>
              </a:solidFill>
            </a:endParaRPr>
          </a:p>
        </p:txBody>
      </p:sp>
      <p:grpSp>
        <p:nvGrpSpPr>
          <p:cNvPr id="740" name="Google Shape;740;p34"/>
          <p:cNvGrpSpPr/>
          <p:nvPr/>
        </p:nvGrpSpPr>
        <p:grpSpPr>
          <a:xfrm>
            <a:off x="4535863" y="751900"/>
            <a:ext cx="857400" cy="630925"/>
            <a:chOff x="3864213" y="872225"/>
            <a:chExt cx="857400" cy="630925"/>
          </a:xfrm>
        </p:grpSpPr>
        <p:sp>
          <p:nvSpPr>
            <p:cNvPr id="741" name="Google Shape;741;p34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742" name="Google Shape;742;p34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4" name="Google Shape;744;p34"/>
          <p:cNvGrpSpPr/>
          <p:nvPr/>
        </p:nvGrpSpPr>
        <p:grpSpPr>
          <a:xfrm>
            <a:off x="3659463" y="4185275"/>
            <a:ext cx="857400" cy="630925"/>
            <a:chOff x="3864213" y="872225"/>
            <a:chExt cx="857400" cy="630925"/>
          </a:xfrm>
        </p:grpSpPr>
        <p:sp>
          <p:nvSpPr>
            <p:cNvPr id="745" name="Google Shape;745;p34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746" name="Google Shape;746;p34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8" name="Google Shape;748;p34"/>
          <p:cNvSpPr txBox="1"/>
          <p:nvPr/>
        </p:nvSpPr>
        <p:spPr>
          <a:xfrm>
            <a:off x="3659475" y="673500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BL</a:t>
            </a:r>
            <a:endParaRPr sz="1800">
              <a:solidFill>
                <a:srgbClr val="274E13"/>
              </a:solidFill>
            </a:endParaRPr>
          </a:p>
        </p:txBody>
      </p:sp>
      <p:sp>
        <p:nvSpPr>
          <p:cNvPr id="749" name="Google Shape;749;p34"/>
          <p:cNvSpPr txBox="1"/>
          <p:nvPr/>
        </p:nvSpPr>
        <p:spPr>
          <a:xfrm>
            <a:off x="4535875" y="3005575"/>
            <a:ext cx="85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74E13"/>
                </a:solidFill>
              </a:rPr>
              <a:t>TL</a:t>
            </a:r>
            <a:endParaRPr sz="1800">
              <a:solidFill>
                <a:srgbClr val="274E13"/>
              </a:solidFill>
            </a:endParaRPr>
          </a:p>
        </p:txBody>
      </p:sp>
      <p:sp>
        <p:nvSpPr>
          <p:cNvPr id="750" name="Google Shape;750;p34"/>
          <p:cNvSpPr txBox="1"/>
          <p:nvPr/>
        </p:nvSpPr>
        <p:spPr>
          <a:xfrm>
            <a:off x="5545150" y="3458750"/>
            <a:ext cx="3370200" cy="15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-US" sz="1800">
                <a:solidFill>
                  <a:srgbClr val="38761D"/>
                </a:solidFill>
              </a:rPr>
              <a:t>Distribution of the ions in theta well reproduced by simulations</a:t>
            </a:r>
            <a:endParaRPr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-US" sz="1800">
                <a:solidFill>
                  <a:srgbClr val="FF0000"/>
                </a:solidFill>
              </a:rPr>
              <a:t>That is not the case in theta.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751" name="Google Shape;751;p34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34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3" name="Google Shape;753;p34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754" name="Google Shape;754;p34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13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5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760" name="Google Shape;760;p35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761" name="Google Shape;761;p35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764" name="Google Shape;7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35"/>
          <p:cNvPicPr preferRelativeResize="0"/>
          <p:nvPr/>
        </p:nvPicPr>
        <p:blipFill rotWithShape="1">
          <a:blip r:embed="rId4">
            <a:alphaModFix/>
          </a:blip>
          <a:srcRect b="0" l="0" r="7715" t="7952"/>
          <a:stretch/>
        </p:blipFill>
        <p:spPr>
          <a:xfrm>
            <a:off x="2308025" y="885575"/>
            <a:ext cx="3876149" cy="26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35"/>
          <p:cNvSpPr/>
          <p:nvPr/>
        </p:nvSpPr>
        <p:spPr>
          <a:xfrm>
            <a:off x="3607175" y="1907900"/>
            <a:ext cx="412800" cy="959400"/>
          </a:xfrm>
          <a:prstGeom prst="ellipse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5"/>
          <p:cNvSpPr txBox="1"/>
          <p:nvPr/>
        </p:nvSpPr>
        <p:spPr>
          <a:xfrm>
            <a:off x="2549025" y="3633525"/>
            <a:ext cx="3656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Comparison of experimental gamma ray spectrum with simulations, for the 4</a:t>
            </a:r>
            <a:r>
              <a:rPr baseline="30000" lang="en-US" sz="1800">
                <a:solidFill>
                  <a:srgbClr val="595959"/>
                </a:solidFill>
              </a:rPr>
              <a:t>+</a:t>
            </a:r>
            <a:r>
              <a:rPr lang="en-US" sz="1800">
                <a:solidFill>
                  <a:srgbClr val="595959"/>
                </a:solidFill>
              </a:rPr>
              <a:t> → 2</a:t>
            </a:r>
            <a:r>
              <a:rPr baseline="30000" lang="en-US" sz="1800">
                <a:solidFill>
                  <a:srgbClr val="595959"/>
                </a:solidFill>
              </a:rPr>
              <a:t>+</a:t>
            </a:r>
            <a:r>
              <a:rPr lang="en-US" sz="1800">
                <a:solidFill>
                  <a:srgbClr val="595959"/>
                </a:solidFill>
              </a:rPr>
              <a:t> transition of </a:t>
            </a:r>
            <a:r>
              <a:rPr baseline="30000" lang="en-US" sz="1800">
                <a:solidFill>
                  <a:srgbClr val="595959"/>
                </a:solidFill>
              </a:rPr>
              <a:t>198</a:t>
            </a:r>
            <a:r>
              <a:rPr lang="en-US" sz="1800">
                <a:solidFill>
                  <a:srgbClr val="595959"/>
                </a:solidFill>
              </a:rPr>
              <a:t>Pt</a:t>
            </a:r>
            <a:endParaRPr sz="1800">
              <a:solidFill>
                <a:srgbClr val="595959"/>
              </a:solidFill>
            </a:endParaRPr>
          </a:p>
        </p:txBody>
      </p:sp>
      <p:grpSp>
        <p:nvGrpSpPr>
          <p:cNvPr id="768" name="Google Shape;768;p35"/>
          <p:cNvGrpSpPr/>
          <p:nvPr/>
        </p:nvGrpSpPr>
        <p:grpSpPr>
          <a:xfrm>
            <a:off x="5556338" y="972650"/>
            <a:ext cx="857400" cy="630925"/>
            <a:chOff x="3864213" y="872225"/>
            <a:chExt cx="857400" cy="630925"/>
          </a:xfrm>
        </p:grpSpPr>
        <p:sp>
          <p:nvSpPr>
            <p:cNvPr id="769" name="Google Shape;769;p35"/>
            <p:cNvSpPr txBox="1"/>
            <p:nvPr/>
          </p:nvSpPr>
          <p:spPr>
            <a:xfrm>
              <a:off x="3864213" y="1112550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</a:rPr>
                <a:t>Sim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770" name="Google Shape;770;p35"/>
            <p:cNvSpPr txBox="1"/>
            <p:nvPr/>
          </p:nvSpPr>
          <p:spPr>
            <a:xfrm>
              <a:off x="3864213" y="872225"/>
              <a:ext cx="8574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285F4"/>
                  </a:solidFill>
                </a:rPr>
                <a:t>Exp</a:t>
              </a:r>
              <a:endParaRPr sz="1200">
                <a:solidFill>
                  <a:srgbClr val="4285F4"/>
                </a:solidFill>
              </a:endParaRPr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3893875" y="914900"/>
              <a:ext cx="401700" cy="541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72" name="Google Shape;7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825900"/>
            <a:ext cx="2060808" cy="4165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3" name="Google Shape;773;p35"/>
          <p:cNvCxnSpPr/>
          <p:nvPr/>
        </p:nvCxnSpPr>
        <p:spPr>
          <a:xfrm>
            <a:off x="6272275" y="747525"/>
            <a:ext cx="0" cy="4340100"/>
          </a:xfrm>
          <a:prstGeom prst="straightConnector1">
            <a:avLst/>
          </a:prstGeom>
          <a:noFill/>
          <a:ln cap="flat" cmpd="sng" w="9525">
            <a:solidFill>
              <a:srgbClr val="B45F06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74" name="Google Shape;774;p35"/>
          <p:cNvSpPr txBox="1"/>
          <p:nvPr/>
        </p:nvSpPr>
        <p:spPr>
          <a:xfrm>
            <a:off x="6328075" y="1067300"/>
            <a:ext cx="2677800" cy="40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A61C00"/>
                </a:solidFill>
              </a:rPr>
              <a:t>Still to be checked before going to 2D fit</a:t>
            </a:r>
            <a:endParaRPr sz="1800"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Char char="-"/>
            </a:pPr>
            <a:r>
              <a:rPr lang="en-US" sz="1800">
                <a:solidFill>
                  <a:srgbClr val="CC4125"/>
                </a:solidFill>
              </a:rPr>
              <a:t>Distribution in phi of the BL and TL ions</a:t>
            </a:r>
            <a:endParaRPr sz="1800">
              <a:solidFill>
                <a:srgbClr val="CC412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412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Char char="-"/>
            </a:pPr>
            <a:r>
              <a:rPr lang="en-US" sz="1800">
                <a:solidFill>
                  <a:srgbClr val="CC4125"/>
                </a:solidFill>
              </a:rPr>
              <a:t>Beta distribution of the ions, exp vs sim</a:t>
            </a:r>
            <a:endParaRPr sz="1800">
              <a:solidFill>
                <a:srgbClr val="CC412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412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Char char="-"/>
            </a:pPr>
            <a:r>
              <a:rPr lang="en-US" sz="1800">
                <a:solidFill>
                  <a:srgbClr val="CC4125"/>
                </a:solidFill>
              </a:rPr>
              <a:t>The missing counts in the low-energy part of the spectrum</a:t>
            </a:r>
            <a:endParaRPr sz="1800">
              <a:solidFill>
                <a:srgbClr val="CC412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775" name="Google Shape;775;p35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35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7" name="Google Shape;777;p35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778" name="Google Shape;778;p35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14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9" name="Google Shape;99;p9"/>
          <p:cNvSpPr txBox="1"/>
          <p:nvPr/>
        </p:nvSpPr>
        <p:spPr>
          <a:xfrm>
            <a:off x="151137" y="95040"/>
            <a:ext cx="7816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Investigating nuclear structure in the vicinity of N=126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00" name="Google Shape;100;p9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01" name="Google Shape;101;p9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04" name="Google Shape;104;p9"/>
          <p:cNvGrpSpPr/>
          <p:nvPr/>
        </p:nvGrpSpPr>
        <p:grpSpPr>
          <a:xfrm>
            <a:off x="134224" y="752191"/>
            <a:ext cx="8886381" cy="4240501"/>
            <a:chOff x="84636" y="473881"/>
            <a:chExt cx="5603368" cy="2671518"/>
          </a:xfrm>
        </p:grpSpPr>
        <p:pic>
          <p:nvPicPr>
            <p:cNvPr id="105" name="Google Shape;10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9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109" name="Google Shape;10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2" name="Google Shape;112;p9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113" name="Google Shape;113;p9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6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the lack of counts</a:t>
            </a:r>
            <a:endParaRPr/>
          </a:p>
        </p:txBody>
      </p:sp>
      <p:grpSp>
        <p:nvGrpSpPr>
          <p:cNvPr id="784" name="Google Shape;784;p36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785" name="Google Shape;785;p36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788" name="Google Shape;78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36"/>
          <p:cNvSpPr txBox="1"/>
          <p:nvPr/>
        </p:nvSpPr>
        <p:spPr>
          <a:xfrm>
            <a:off x="5848350" y="3495675"/>
            <a:ext cx="28194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790" name="Google Shape;7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2377650"/>
            <a:ext cx="4145625" cy="3084979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36"/>
          <p:cNvSpPr txBox="1"/>
          <p:nvPr/>
        </p:nvSpPr>
        <p:spPr>
          <a:xfrm>
            <a:off x="7432400" y="237955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X-projection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792" name="Google Shape;79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56250"/>
            <a:ext cx="4363174" cy="29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36"/>
          <p:cNvSpPr txBox="1"/>
          <p:nvPr/>
        </p:nvSpPr>
        <p:spPr>
          <a:xfrm>
            <a:off x="511100" y="246690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Y-projection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794" name="Google Shape;79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8800" y="626350"/>
            <a:ext cx="2142300" cy="1754046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36"/>
          <p:cNvSpPr txBox="1"/>
          <p:nvPr/>
        </p:nvSpPr>
        <p:spPr>
          <a:xfrm>
            <a:off x="6475875" y="695350"/>
            <a:ext cx="2247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9AC"/>
                </a:solidFill>
                <a:latin typeface="Calibri"/>
                <a:ea typeface="Calibri"/>
                <a:cs typeface="Calibri"/>
                <a:sym typeface="Calibri"/>
              </a:rPr>
              <a:t>Angle ɣ-particle &lt; 90</a:t>
            </a:r>
            <a:endParaRPr sz="1800">
              <a:solidFill>
                <a:srgbClr val="0049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Angle ɣ-particle = 90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Angle ɣ-particle &gt; 90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36"/>
          <p:cNvSpPr txBox="1"/>
          <p:nvPr/>
        </p:nvSpPr>
        <p:spPr>
          <a:xfrm>
            <a:off x="152400" y="931150"/>
            <a:ext cx="37377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Projecting the matrix on the X axis and Y axis (angles ɣ-particle = 90)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797" name="Google Shape;797;p36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36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9" name="Google Shape;799;p36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800" name="Google Shape;800;p36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15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7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the lack of counts</a:t>
            </a:r>
            <a:endParaRPr/>
          </a:p>
        </p:txBody>
      </p:sp>
      <p:grpSp>
        <p:nvGrpSpPr>
          <p:cNvPr id="806" name="Google Shape;806;p37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807" name="Google Shape;807;p37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810" name="Google Shape;8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37"/>
          <p:cNvSpPr txBox="1"/>
          <p:nvPr/>
        </p:nvSpPr>
        <p:spPr>
          <a:xfrm>
            <a:off x="5848350" y="3495675"/>
            <a:ext cx="28194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12" name="Google Shape;8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725" y="2413525"/>
            <a:ext cx="4337626" cy="28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13525"/>
            <a:ext cx="4220126" cy="28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7"/>
          <p:cNvSpPr txBox="1"/>
          <p:nvPr/>
        </p:nvSpPr>
        <p:spPr>
          <a:xfrm>
            <a:off x="7432400" y="237955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X-projection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15" name="Google Shape;815;p37"/>
          <p:cNvSpPr txBox="1"/>
          <p:nvPr/>
        </p:nvSpPr>
        <p:spPr>
          <a:xfrm>
            <a:off x="511100" y="246690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Y-projection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16" name="Google Shape;81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8800" y="626350"/>
            <a:ext cx="2142300" cy="1754046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7"/>
          <p:cNvSpPr txBox="1"/>
          <p:nvPr/>
        </p:nvSpPr>
        <p:spPr>
          <a:xfrm>
            <a:off x="6475875" y="695350"/>
            <a:ext cx="2247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9AC"/>
                </a:solidFill>
                <a:latin typeface="Calibri"/>
                <a:ea typeface="Calibri"/>
                <a:cs typeface="Calibri"/>
                <a:sym typeface="Calibri"/>
              </a:rPr>
              <a:t>Angle ɣ-particle &lt; 90</a:t>
            </a:r>
            <a:endParaRPr sz="1800">
              <a:solidFill>
                <a:srgbClr val="0049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Angle ɣ-particle = 90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Angle ɣ-particle &gt; 90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37"/>
          <p:cNvSpPr txBox="1"/>
          <p:nvPr/>
        </p:nvSpPr>
        <p:spPr>
          <a:xfrm>
            <a:off x="152400" y="931150"/>
            <a:ext cx="37377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Projecting the matrix on the X axis and Y axis (angles ɣ-particle &gt; 90)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19" name="Google Shape;819;p37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37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21" name="Google Shape;821;p37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822" name="Google Shape;822;p37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16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8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the lack of counts</a:t>
            </a:r>
            <a:endParaRPr/>
          </a:p>
        </p:txBody>
      </p:sp>
      <p:grpSp>
        <p:nvGrpSpPr>
          <p:cNvPr id="828" name="Google Shape;828;p38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829" name="Google Shape;829;p38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832" name="Google Shape;83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38"/>
          <p:cNvSpPr txBox="1"/>
          <p:nvPr/>
        </p:nvSpPr>
        <p:spPr>
          <a:xfrm>
            <a:off x="5848350" y="3495675"/>
            <a:ext cx="28194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34" name="Google Shape;8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79923"/>
            <a:ext cx="4251450" cy="281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025" y="2466900"/>
            <a:ext cx="4251450" cy="28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38"/>
          <p:cNvSpPr txBox="1"/>
          <p:nvPr/>
        </p:nvSpPr>
        <p:spPr>
          <a:xfrm>
            <a:off x="152400" y="931150"/>
            <a:ext cx="37377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Projecting the matrix on the X axis and Y axis (angles ɣ-particle &lt; 90)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37" name="Google Shape;837;p38"/>
          <p:cNvSpPr txBox="1"/>
          <p:nvPr/>
        </p:nvSpPr>
        <p:spPr>
          <a:xfrm>
            <a:off x="7661000" y="245575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X-projection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38" name="Google Shape;838;p38"/>
          <p:cNvSpPr txBox="1"/>
          <p:nvPr/>
        </p:nvSpPr>
        <p:spPr>
          <a:xfrm>
            <a:off x="511100" y="2466900"/>
            <a:ext cx="214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Y-projection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39" name="Google Shape;83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8800" y="626350"/>
            <a:ext cx="2142300" cy="1754046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38"/>
          <p:cNvSpPr txBox="1"/>
          <p:nvPr/>
        </p:nvSpPr>
        <p:spPr>
          <a:xfrm>
            <a:off x="6475875" y="695350"/>
            <a:ext cx="2247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9AC"/>
                </a:solidFill>
                <a:latin typeface="Calibri"/>
                <a:ea typeface="Calibri"/>
                <a:cs typeface="Calibri"/>
                <a:sym typeface="Calibri"/>
              </a:rPr>
              <a:t>Angle ɣ-particle &lt; 90</a:t>
            </a:r>
            <a:endParaRPr sz="1800">
              <a:solidFill>
                <a:srgbClr val="0049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Angle ɣ-particle = 90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Angle ɣ-particle &gt; 90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38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38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43" name="Google Shape;843;p38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844" name="Google Shape;844;p38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17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9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the lack of counts</a:t>
            </a:r>
            <a:endParaRPr/>
          </a:p>
        </p:txBody>
      </p:sp>
      <p:grpSp>
        <p:nvGrpSpPr>
          <p:cNvPr id="850" name="Google Shape;850;p39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851" name="Google Shape;851;p39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854" name="Google Shape;8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39"/>
          <p:cNvSpPr txBox="1"/>
          <p:nvPr/>
        </p:nvSpPr>
        <p:spPr>
          <a:xfrm>
            <a:off x="5848350" y="3495675"/>
            <a:ext cx="28194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56" name="Google Shape;856;p39"/>
          <p:cNvSpPr txBox="1"/>
          <p:nvPr/>
        </p:nvSpPr>
        <p:spPr>
          <a:xfrm>
            <a:off x="5848350" y="3648075"/>
            <a:ext cx="28194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57" name="Google Shape;85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21825"/>
            <a:ext cx="4124824" cy="29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39"/>
          <p:cNvSpPr txBox="1"/>
          <p:nvPr/>
        </p:nvSpPr>
        <p:spPr>
          <a:xfrm>
            <a:off x="419650" y="1842825"/>
            <a:ext cx="4353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Distribution of the X-coordinate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59" name="Google Shape;85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160" y="2323425"/>
            <a:ext cx="4280066" cy="2972101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39"/>
          <p:cNvSpPr txBox="1"/>
          <p:nvPr/>
        </p:nvSpPr>
        <p:spPr>
          <a:xfrm>
            <a:off x="5081550" y="1842825"/>
            <a:ext cx="4353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Distribution of the Y-coordinate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61" name="Google Shape;861;p39"/>
          <p:cNvSpPr txBox="1"/>
          <p:nvPr/>
        </p:nvSpPr>
        <p:spPr>
          <a:xfrm>
            <a:off x="316700" y="719775"/>
            <a:ext cx="85221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-"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Data with 152Eu source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39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39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64" name="Google Shape;864;p39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865" name="Google Shape;865;p39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18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0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the lack of counts</a:t>
            </a:r>
            <a:endParaRPr/>
          </a:p>
        </p:txBody>
      </p:sp>
      <p:grpSp>
        <p:nvGrpSpPr>
          <p:cNvPr id="871" name="Google Shape;871;p40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872" name="Google Shape;872;p40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73" name="Google Shape;873;p40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875" name="Google Shape;87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46" y="1560225"/>
            <a:ext cx="3590155" cy="28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7500" y="1494088"/>
            <a:ext cx="329220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40"/>
          <p:cNvSpPr txBox="1"/>
          <p:nvPr/>
        </p:nvSpPr>
        <p:spPr>
          <a:xfrm>
            <a:off x="995500" y="1260900"/>
            <a:ext cx="305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before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79" name="Google Shape;879;p40"/>
          <p:cNvSpPr txBox="1"/>
          <p:nvPr/>
        </p:nvSpPr>
        <p:spPr>
          <a:xfrm>
            <a:off x="5267800" y="1277025"/>
            <a:ext cx="64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after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80" name="Google Shape;880;p40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40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2" name="Google Shape;882;p40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883" name="Google Shape;883;p40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19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1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grpSp>
        <p:nvGrpSpPr>
          <p:cNvPr id="889" name="Google Shape;889;p41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890" name="Google Shape;890;p41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91" name="Google Shape;891;p41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92" name="Google Shape;892;p41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893" name="Google Shape;893;p41"/>
          <p:cNvGrpSpPr/>
          <p:nvPr/>
        </p:nvGrpSpPr>
        <p:grpSpPr>
          <a:xfrm>
            <a:off x="172607" y="1199961"/>
            <a:ext cx="5782369" cy="4120440"/>
            <a:chOff x="216001" y="755970"/>
            <a:chExt cx="3312160" cy="2595880"/>
          </a:xfrm>
        </p:grpSpPr>
        <p:sp>
          <p:nvSpPr>
            <p:cNvPr id="894" name="Google Shape;894;p41"/>
            <p:cNvSpPr/>
            <p:nvPr/>
          </p:nvSpPr>
          <p:spPr>
            <a:xfrm>
              <a:off x="216001" y="755970"/>
              <a:ext cx="3312160" cy="2595880"/>
            </a:xfrm>
            <a:custGeom>
              <a:rect b="b" l="l" r="r" t="t"/>
              <a:pathLst>
                <a:path extrusionOk="0" h="2595879" w="3312160">
                  <a:moveTo>
                    <a:pt x="3258041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2541571"/>
                  </a:lnTo>
                  <a:lnTo>
                    <a:pt x="4243" y="2562591"/>
                  </a:lnTo>
                  <a:lnTo>
                    <a:pt x="15816" y="2579755"/>
                  </a:lnTo>
                  <a:lnTo>
                    <a:pt x="32980" y="2591328"/>
                  </a:lnTo>
                  <a:lnTo>
                    <a:pt x="54000" y="2595571"/>
                  </a:lnTo>
                  <a:lnTo>
                    <a:pt x="3258041" y="2595571"/>
                  </a:lnTo>
                  <a:lnTo>
                    <a:pt x="3279060" y="2591328"/>
                  </a:lnTo>
                  <a:lnTo>
                    <a:pt x="3296225" y="2579755"/>
                  </a:lnTo>
                  <a:lnTo>
                    <a:pt x="3307797" y="2562591"/>
                  </a:lnTo>
                  <a:lnTo>
                    <a:pt x="3312041" y="2541571"/>
                  </a:lnTo>
                  <a:lnTo>
                    <a:pt x="3312041" y="54000"/>
                  </a:lnTo>
                  <a:lnTo>
                    <a:pt x="3307797" y="32980"/>
                  </a:lnTo>
                  <a:lnTo>
                    <a:pt x="3296225" y="15816"/>
                  </a:lnTo>
                  <a:lnTo>
                    <a:pt x="3279060" y="4243"/>
                  </a:lnTo>
                  <a:lnTo>
                    <a:pt x="32580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895" name="Google Shape;895;p41"/>
            <p:cNvSpPr/>
            <p:nvPr/>
          </p:nvSpPr>
          <p:spPr>
            <a:xfrm>
              <a:off x="234001" y="773970"/>
              <a:ext cx="3276600" cy="2559685"/>
            </a:xfrm>
            <a:custGeom>
              <a:rect b="b" l="l" r="r" t="t"/>
              <a:pathLst>
                <a:path extrusionOk="0" h="2559685" w="3276600">
                  <a:moveTo>
                    <a:pt x="3240041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2523571"/>
                  </a:lnTo>
                  <a:lnTo>
                    <a:pt x="2829" y="2537584"/>
                  </a:lnTo>
                  <a:lnTo>
                    <a:pt x="10544" y="2549027"/>
                  </a:lnTo>
                  <a:lnTo>
                    <a:pt x="21987" y="2556743"/>
                  </a:lnTo>
                  <a:lnTo>
                    <a:pt x="36000" y="2559572"/>
                  </a:lnTo>
                  <a:lnTo>
                    <a:pt x="3240041" y="2559572"/>
                  </a:lnTo>
                  <a:lnTo>
                    <a:pt x="3254054" y="2556743"/>
                  </a:lnTo>
                  <a:lnTo>
                    <a:pt x="3265497" y="2549027"/>
                  </a:lnTo>
                  <a:lnTo>
                    <a:pt x="3273212" y="2537584"/>
                  </a:lnTo>
                  <a:lnTo>
                    <a:pt x="3276041" y="2523571"/>
                  </a:lnTo>
                  <a:lnTo>
                    <a:pt x="3276041" y="36000"/>
                  </a:lnTo>
                  <a:lnTo>
                    <a:pt x="3273212" y="21987"/>
                  </a:lnTo>
                  <a:lnTo>
                    <a:pt x="3265497" y="10544"/>
                  </a:lnTo>
                  <a:lnTo>
                    <a:pt x="3254054" y="2829"/>
                  </a:lnTo>
                  <a:lnTo>
                    <a:pt x="32400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896" name="Google Shape;896;p41"/>
          <p:cNvSpPr txBox="1"/>
          <p:nvPr/>
        </p:nvSpPr>
        <p:spPr>
          <a:xfrm>
            <a:off x="319073" y="859465"/>
            <a:ext cx="50421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Reversed plunger - </a:t>
            </a:r>
            <a:r>
              <a:rPr baseline="30000" lang="en-US" sz="19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b="1" lang="en-US" sz="17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Pt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342900" marR="635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Lifetimes measurements in 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Pt using the reversed plunger configuration: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97" name="Google Shape;89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638" y="2060040"/>
            <a:ext cx="103504" cy="103595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41"/>
          <p:cNvSpPr txBox="1"/>
          <p:nvPr/>
        </p:nvSpPr>
        <p:spPr>
          <a:xfrm>
            <a:off x="2002622" y="2062121"/>
            <a:ext cx="1155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9" name="Google Shape;899;p41"/>
          <p:cNvSpPr txBox="1"/>
          <p:nvPr/>
        </p:nvSpPr>
        <p:spPr>
          <a:xfrm>
            <a:off x="1035587" y="1946656"/>
            <a:ext cx="15315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407-keV 2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level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0" name="Google Shape;90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638" y="2421546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41"/>
          <p:cNvSpPr txBox="1"/>
          <p:nvPr/>
        </p:nvSpPr>
        <p:spPr>
          <a:xfrm>
            <a:off x="2002622" y="2423627"/>
            <a:ext cx="1155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2" name="Google Shape;902;p41"/>
          <p:cNvSpPr txBox="1"/>
          <p:nvPr/>
        </p:nvSpPr>
        <p:spPr>
          <a:xfrm>
            <a:off x="1035587" y="2308162"/>
            <a:ext cx="15315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775-keV 2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level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3" name="Google Shape;90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2638" y="2783033"/>
            <a:ext cx="103504" cy="1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41"/>
          <p:cNvSpPr txBox="1"/>
          <p:nvPr/>
        </p:nvSpPr>
        <p:spPr>
          <a:xfrm>
            <a:off x="1035587" y="2669668"/>
            <a:ext cx="15315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985-keV 4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+ 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level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5" name="Google Shape;905;p41"/>
          <p:cNvSpPr txBox="1"/>
          <p:nvPr/>
        </p:nvSpPr>
        <p:spPr>
          <a:xfrm>
            <a:off x="2807736" y="3031175"/>
            <a:ext cx="23412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are compatible with the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6" name="Google Shape;906;p41"/>
          <p:cNvSpPr txBox="1"/>
          <p:nvPr/>
        </p:nvSpPr>
        <p:spPr>
          <a:xfrm>
            <a:off x="636434" y="2730994"/>
            <a:ext cx="21924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525">
            <a:spAutoFit/>
          </a:bodyPr>
          <a:lstStyle/>
          <a:p>
            <a:pPr indent="0" lvl="0" marL="508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r>
              <a:rPr lang="en-US" sz="11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12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The measured lifetimes literature.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7" name="Google Shape;907;p41"/>
          <p:cNvSpPr txBox="1"/>
          <p:nvPr/>
        </p:nvSpPr>
        <p:spPr>
          <a:xfrm>
            <a:off x="596152" y="3663798"/>
            <a:ext cx="47454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7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On going...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63500" marR="50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Performing a 2D fit of the experimental data employing Geant4 simulations.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63500" marR="50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Lifetime measurements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 in 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196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Os, </a:t>
            </a:r>
            <a:r>
              <a:rPr baseline="30000" lang="en-US" sz="17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200</a:t>
            </a:r>
            <a:r>
              <a:rPr lang="en-US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Pt and study shape transitions.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8" name="Google Shape;90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1019" y="2310763"/>
            <a:ext cx="2268623" cy="193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41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41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2" name="Google Shape;912;p41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913" name="Google Shape;913;p41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0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4" name="Google Shape;914;p41"/>
          <p:cNvSpPr/>
          <p:nvPr/>
        </p:nvSpPr>
        <p:spPr>
          <a:xfrm>
            <a:off x="7572000" y="1946650"/>
            <a:ext cx="331200" cy="6876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1"/>
          <p:cNvSpPr txBox="1"/>
          <p:nvPr/>
        </p:nvSpPr>
        <p:spPr>
          <a:xfrm>
            <a:off x="7171800" y="1155363"/>
            <a:ext cx="1972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Being analysed by B. Gongora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1"/>
          <p:cNvSpPr txBox="1"/>
          <p:nvPr/>
        </p:nvSpPr>
        <p:spPr>
          <a:xfrm>
            <a:off x="6290825" y="4367775"/>
            <a:ext cx="26163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M. Birova &amp; M. Sedlak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Also will analyse this dataset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42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922" name="Google Shape;922;p42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925" name="Google Shape;9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71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3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Advanced GAmma-ray Tracking Array</a:t>
            </a:r>
            <a:endParaRPr/>
          </a:p>
        </p:txBody>
      </p:sp>
      <p:grpSp>
        <p:nvGrpSpPr>
          <p:cNvPr id="931" name="Google Shape;931;p43"/>
          <p:cNvGrpSpPr/>
          <p:nvPr/>
        </p:nvGrpSpPr>
        <p:grpSpPr>
          <a:xfrm>
            <a:off x="0" y="734172"/>
            <a:ext cx="9135077" cy="4980438"/>
            <a:chOff x="0" y="462529"/>
            <a:chExt cx="5760185" cy="3137679"/>
          </a:xfrm>
        </p:grpSpPr>
        <p:sp>
          <p:nvSpPr>
            <p:cNvPr id="932" name="Google Shape;932;p43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33" name="Google Shape;933;p43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34" name="Google Shape;934;p43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pic>
          <p:nvPicPr>
            <p:cNvPr id="935" name="Google Shape;935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9431" y="462529"/>
              <a:ext cx="3117828" cy="1358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35999" y="1800004"/>
              <a:ext cx="900022" cy="1174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35999" y="1799985"/>
              <a:ext cx="720007" cy="1694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74542" y="498373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74542" y="880490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4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74542" y="1262595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4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9997" y="1800019"/>
              <a:ext cx="2267998" cy="17009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2" name="Google Shape;942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80175" y="2742873"/>
            <a:ext cx="2283695" cy="24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43"/>
          <p:cNvSpPr txBox="1"/>
          <p:nvPr/>
        </p:nvSpPr>
        <p:spPr>
          <a:xfrm>
            <a:off x="5386339" y="658624"/>
            <a:ext cx="3509700" cy="17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A full sphere of 180 segmented HPGe detectors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279400" rtl="0" algn="l">
              <a:lnSpc>
                <a:spcPct val="1026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Track the path of </a:t>
            </a:r>
            <a:r>
              <a:rPr i="1" lang="en-US" sz="1700">
                <a:latin typeface="Palatino Linotype"/>
                <a:ea typeface="Palatino Linotype"/>
                <a:cs typeface="Palatino Linotype"/>
                <a:sym typeface="Palatino Linotype"/>
              </a:rPr>
              <a:t>γ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rays inside the detector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127000" rtl="0" algn="l">
              <a:lnSpc>
                <a:spcPct val="1026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Higher sensitivity and large coverage of the solid angle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44" name="Google Shape;944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4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PRISMA</a:t>
            </a:r>
            <a:endParaRPr/>
          </a:p>
        </p:txBody>
      </p:sp>
      <p:grpSp>
        <p:nvGrpSpPr>
          <p:cNvPr id="950" name="Google Shape;950;p44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951" name="Google Shape;951;p44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52" name="Google Shape;952;p44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53" name="Google Shape;953;p44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954" name="Google Shape;954;p44"/>
          <p:cNvGrpSpPr/>
          <p:nvPr/>
        </p:nvGrpSpPr>
        <p:grpSpPr>
          <a:xfrm>
            <a:off x="304954" y="571474"/>
            <a:ext cx="8829822" cy="4885890"/>
            <a:chOff x="192291" y="360029"/>
            <a:chExt cx="5567704" cy="3078114"/>
          </a:xfrm>
        </p:grpSpPr>
        <p:pic>
          <p:nvPicPr>
            <p:cNvPr id="955" name="Google Shape;955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60001" y="360029"/>
              <a:ext cx="2699994" cy="307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4553" y="498373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4454" y="1094442"/>
              <a:ext cx="1766262" cy="1004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2291" y="2352285"/>
              <a:ext cx="1799037" cy="1014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79993" y="1800008"/>
              <a:ext cx="2339920" cy="341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0" name="Google Shape;960;p4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91757" y="2375343"/>
              <a:ext cx="658160" cy="2782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1" name="Google Shape;961;p44"/>
          <p:cNvSpPr txBox="1"/>
          <p:nvPr/>
        </p:nvSpPr>
        <p:spPr>
          <a:xfrm>
            <a:off x="533472" y="658624"/>
            <a:ext cx="39678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Used to identify the mass, atomic number, velocity and charge state of heavy ions in binary reactions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62" name="Google Shape;962;p44"/>
          <p:cNvSpPr txBox="1"/>
          <p:nvPr/>
        </p:nvSpPr>
        <p:spPr>
          <a:xfrm>
            <a:off x="3690872" y="4749727"/>
            <a:ext cx="3207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PRISMA: Nucl. Phys. A 701 (2002) 217-221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MCP: Nucl. Instr. and Meth. A 547 (2005) 455–463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Focal plane: Nucl. Instr. and Meth. A 551 (2005) 364-374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63" name="Google Shape;963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45"/>
          <p:cNvSpPr/>
          <p:nvPr/>
        </p:nvSpPr>
        <p:spPr>
          <a:xfrm>
            <a:off x="0" y="0"/>
            <a:ext cx="9129735" cy="556451"/>
          </a:xfrm>
          <a:custGeom>
            <a:rect b="b" l="l" r="r" t="t"/>
            <a:pathLst>
              <a:path extrusionOk="0" h="350520" w="5760085">
                <a:moveTo>
                  <a:pt x="5759996" y="0"/>
                </a:moveTo>
                <a:lnTo>
                  <a:pt x="0" y="0"/>
                </a:lnTo>
                <a:lnTo>
                  <a:pt x="0" y="350126"/>
                </a:lnTo>
                <a:lnTo>
                  <a:pt x="5759996" y="350126"/>
                </a:lnTo>
                <a:lnTo>
                  <a:pt x="575999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69" name="Google Shape;969;p45"/>
          <p:cNvSpPr txBox="1"/>
          <p:nvPr/>
        </p:nvSpPr>
        <p:spPr>
          <a:xfrm>
            <a:off x="151137" y="95040"/>
            <a:ext cx="67527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Differential plunger and its limitations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70" name="Google Shape;970;p45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971" name="Google Shape;971;p45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73" name="Google Shape;973;p45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974" name="Google Shape;974;p45"/>
          <p:cNvGrpSpPr/>
          <p:nvPr/>
        </p:nvGrpSpPr>
        <p:grpSpPr>
          <a:xfrm>
            <a:off x="927200" y="11"/>
            <a:ext cx="8207576" cy="2885823"/>
            <a:chOff x="584652" y="7"/>
            <a:chExt cx="5175343" cy="1819675"/>
          </a:xfrm>
        </p:grpSpPr>
        <p:pic>
          <p:nvPicPr>
            <p:cNvPr id="975" name="Google Shape;975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4652" y="390920"/>
              <a:ext cx="3894750" cy="142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6" name="Google Shape;976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28005" y="7"/>
              <a:ext cx="431990" cy="3238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119" name="Google Shape;119;p10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20" name="Google Shape;120;p10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23" name="Google Shape;123;p10"/>
          <p:cNvGrpSpPr/>
          <p:nvPr/>
        </p:nvGrpSpPr>
        <p:grpSpPr>
          <a:xfrm>
            <a:off x="134224" y="742850"/>
            <a:ext cx="8886381" cy="4249842"/>
            <a:chOff x="84636" y="467996"/>
            <a:chExt cx="5603368" cy="2677403"/>
          </a:xfrm>
        </p:grpSpPr>
        <p:pic>
          <p:nvPicPr>
            <p:cNvPr id="124" name="Google Shape;12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0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130" name="Google Shape;130;p10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31" name="Google Shape;131;p10"/>
          <p:cNvGrpSpPr/>
          <p:nvPr/>
        </p:nvGrpSpPr>
        <p:grpSpPr>
          <a:xfrm>
            <a:off x="228357" y="1771425"/>
            <a:ext cx="2854373" cy="856391"/>
            <a:chOff x="143992" y="1116000"/>
            <a:chExt cx="1799844" cy="540003"/>
          </a:xfrm>
        </p:grpSpPr>
        <p:pic>
          <p:nvPicPr>
            <p:cNvPr id="132" name="Google Shape;132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5" name="Google Shape;13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0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Google Shape;138;p10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139" name="Google Shape;139;p10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6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Differential plunger and its limitations</a:t>
            </a:r>
            <a:endParaRPr/>
          </a:p>
        </p:txBody>
      </p:sp>
      <p:grpSp>
        <p:nvGrpSpPr>
          <p:cNvPr id="982" name="Google Shape;982;p46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983" name="Google Shape;983;p46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84" name="Google Shape;984;p46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985" name="Google Shape;985;p46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986" name="Google Shape;986;p46"/>
          <p:cNvGrpSpPr/>
          <p:nvPr/>
        </p:nvGrpSpPr>
        <p:grpSpPr>
          <a:xfrm>
            <a:off x="927200" y="11"/>
            <a:ext cx="8207576" cy="2885823"/>
            <a:chOff x="584652" y="7"/>
            <a:chExt cx="5175343" cy="1819675"/>
          </a:xfrm>
        </p:grpSpPr>
        <p:pic>
          <p:nvPicPr>
            <p:cNvPr id="987" name="Google Shape;987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4652" y="390920"/>
              <a:ext cx="3894750" cy="142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28005" y="7"/>
              <a:ext cx="431990" cy="323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9" name="Google Shape;989;p46"/>
          <p:cNvSpPr txBox="1"/>
          <p:nvPr/>
        </p:nvSpPr>
        <p:spPr>
          <a:xfrm>
            <a:off x="550775" y="3626937"/>
            <a:ext cx="33465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Limitations due to the identification capabilities of the magnetic spectrometer: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∆Z/Z</a:t>
            </a:r>
            <a:r>
              <a:rPr i="1" lang="en-US" sz="1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1/60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47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Differential plunger and its limitations</a:t>
            </a:r>
            <a:endParaRPr/>
          </a:p>
        </p:txBody>
      </p:sp>
      <p:sp>
        <p:nvSpPr>
          <p:cNvPr id="995" name="Google Shape;995;p47"/>
          <p:cNvSpPr/>
          <p:nvPr/>
        </p:nvSpPr>
        <p:spPr>
          <a:xfrm>
            <a:off x="0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A3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96" name="Google Shape;996;p47"/>
          <p:cNvSpPr/>
          <p:nvPr/>
        </p:nvSpPr>
        <p:spPr>
          <a:xfrm>
            <a:off x="6089782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997" name="Google Shape;997;p47"/>
          <p:cNvGrpSpPr/>
          <p:nvPr/>
        </p:nvGrpSpPr>
        <p:grpSpPr>
          <a:xfrm>
            <a:off x="927200" y="11"/>
            <a:ext cx="8207576" cy="5272700"/>
            <a:chOff x="584652" y="7"/>
            <a:chExt cx="5175343" cy="3324737"/>
          </a:xfrm>
        </p:grpSpPr>
        <p:pic>
          <p:nvPicPr>
            <p:cNvPr id="998" name="Google Shape;998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4652" y="390920"/>
              <a:ext cx="3894750" cy="142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9" name="Google Shape;999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0001" y="1619974"/>
              <a:ext cx="2519994" cy="1704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28005" y="7"/>
              <a:ext cx="431990" cy="323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1" name="Google Shape;1001;p47"/>
          <p:cNvSpPr txBox="1"/>
          <p:nvPr/>
        </p:nvSpPr>
        <p:spPr>
          <a:xfrm>
            <a:off x="550775" y="3626937"/>
            <a:ext cx="33465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Limitations due to the identification capabilities of the magnetic spectrometer: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∆Z/Z</a:t>
            </a:r>
            <a:r>
              <a:rPr i="1" lang="en-US" sz="1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1/60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8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Differential plunger and its limitations</a:t>
            </a:r>
            <a:endParaRPr/>
          </a:p>
        </p:txBody>
      </p:sp>
      <p:sp>
        <p:nvSpPr>
          <p:cNvPr id="1007" name="Google Shape;1007;p48"/>
          <p:cNvSpPr/>
          <p:nvPr/>
        </p:nvSpPr>
        <p:spPr>
          <a:xfrm>
            <a:off x="0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A3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08" name="Google Shape;1008;p48"/>
          <p:cNvSpPr/>
          <p:nvPr/>
        </p:nvSpPr>
        <p:spPr>
          <a:xfrm>
            <a:off x="6089782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1009" name="Google Shape;1009;p48"/>
          <p:cNvGrpSpPr/>
          <p:nvPr/>
        </p:nvGrpSpPr>
        <p:grpSpPr>
          <a:xfrm>
            <a:off x="927200" y="620507"/>
            <a:ext cx="7922114" cy="4652751"/>
            <a:chOff x="584652" y="390920"/>
            <a:chExt cx="4995343" cy="2933824"/>
          </a:xfrm>
        </p:grpSpPr>
        <p:pic>
          <p:nvPicPr>
            <p:cNvPr id="1010" name="Google Shape;1010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4652" y="390920"/>
              <a:ext cx="3894750" cy="142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1" name="Google Shape;1011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0001" y="1619974"/>
              <a:ext cx="2519994" cy="1704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2" name="Google Shape;1012;p48"/>
          <p:cNvSpPr txBox="1"/>
          <p:nvPr/>
        </p:nvSpPr>
        <p:spPr>
          <a:xfrm>
            <a:off x="5346560" y="3741216"/>
            <a:ext cx="566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13" name="Google Shape;1013;p48"/>
          <p:cNvSpPr txBox="1"/>
          <p:nvPr/>
        </p:nvSpPr>
        <p:spPr>
          <a:xfrm>
            <a:off x="550775" y="3626937"/>
            <a:ext cx="33465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Limitations due to the identification capabilities of the magnetic spectrometer: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∆Z/Z</a:t>
            </a:r>
            <a:r>
              <a:rPr i="1" lang="en-US" sz="1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1/60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14" name="Google Shape;101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9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Differential plunger and its limitations</a:t>
            </a:r>
            <a:endParaRPr/>
          </a:p>
        </p:txBody>
      </p:sp>
      <p:grpSp>
        <p:nvGrpSpPr>
          <p:cNvPr id="1020" name="Google Shape;1020;p49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021" name="Google Shape;1021;p49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1024" name="Google Shape;10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201" y="620508"/>
            <a:ext cx="6176700" cy="22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49"/>
          <p:cNvSpPr txBox="1"/>
          <p:nvPr/>
        </p:nvSpPr>
        <p:spPr>
          <a:xfrm>
            <a:off x="5366701" y="3814373"/>
            <a:ext cx="5256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26" name="Google Shape;102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2865" y="2571387"/>
            <a:ext cx="3996467" cy="270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49"/>
          <p:cNvSpPr txBox="1"/>
          <p:nvPr/>
        </p:nvSpPr>
        <p:spPr>
          <a:xfrm>
            <a:off x="5346560" y="3741216"/>
            <a:ext cx="5661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8" name="Google Shape;1028;p49"/>
          <p:cNvSpPr txBox="1"/>
          <p:nvPr/>
        </p:nvSpPr>
        <p:spPr>
          <a:xfrm>
            <a:off x="5974576" y="3341225"/>
            <a:ext cx="18351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Can we go beyond?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9" name="Google Shape;1029;p49"/>
          <p:cNvSpPr txBox="1"/>
          <p:nvPr/>
        </p:nvSpPr>
        <p:spPr>
          <a:xfrm>
            <a:off x="550775" y="3626937"/>
            <a:ext cx="33465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75">
            <a:spAutoFit/>
          </a:bodyPr>
          <a:lstStyle/>
          <a:p>
            <a:pPr indent="0" lvl="0" marL="25400" marR="12700" rtl="0" algn="l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Limitations due to the identification capabilities of the magnetic spectrometer: 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∆Z/Z</a:t>
            </a:r>
            <a:r>
              <a:rPr i="1" lang="en-US" sz="1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17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1/60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30" name="Google Shape;103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50"/>
          <p:cNvSpPr txBox="1"/>
          <p:nvPr>
            <p:ph type="title"/>
          </p:nvPr>
        </p:nvSpPr>
        <p:spPr>
          <a:xfrm>
            <a:off x="110855" y="95040"/>
            <a:ext cx="8338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reversed plunger technique for lifetime measurements</a:t>
            </a:r>
            <a:endParaRPr/>
          </a:p>
        </p:txBody>
      </p:sp>
      <p:grpSp>
        <p:nvGrpSpPr>
          <p:cNvPr id="1036" name="Google Shape;1036;p50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037" name="Google Shape;1037;p50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38" name="Google Shape;1038;p50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39" name="Google Shape;1039;p50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040" name="Google Shape;1040;p50"/>
          <p:cNvGrpSpPr/>
          <p:nvPr/>
        </p:nvGrpSpPr>
        <p:grpSpPr>
          <a:xfrm>
            <a:off x="73178" y="650054"/>
            <a:ext cx="8831011" cy="4686449"/>
            <a:chOff x="46143" y="409535"/>
            <a:chExt cx="5568454" cy="2955072"/>
          </a:xfrm>
        </p:grpSpPr>
        <p:pic>
          <p:nvPicPr>
            <p:cNvPr id="1041" name="Google Shape;1041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43" y="409535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143" y="1921533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76001" y="689290"/>
              <a:ext cx="1438596" cy="96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39994" y="899996"/>
              <a:ext cx="143990" cy="109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5" name="Google Shape;1045;p50"/>
          <p:cNvSpPr txBox="1"/>
          <p:nvPr/>
        </p:nvSpPr>
        <p:spPr>
          <a:xfrm>
            <a:off x="6888050" y="1771597"/>
            <a:ext cx="3465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46" name="Google Shape;1046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51"/>
          <p:cNvSpPr txBox="1"/>
          <p:nvPr>
            <p:ph type="title"/>
          </p:nvPr>
        </p:nvSpPr>
        <p:spPr>
          <a:xfrm>
            <a:off x="110855" y="95044"/>
            <a:ext cx="69000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The reversed plunger technique for lifetime measurements</a:t>
            </a:r>
            <a:endParaRPr/>
          </a:p>
        </p:txBody>
      </p:sp>
      <p:grpSp>
        <p:nvGrpSpPr>
          <p:cNvPr id="1052" name="Google Shape;1052;p51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053" name="Google Shape;1053;p51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54" name="Google Shape;1054;p51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55" name="Google Shape;1055;p51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056" name="Google Shape;1056;p51"/>
          <p:cNvGrpSpPr/>
          <p:nvPr/>
        </p:nvGrpSpPr>
        <p:grpSpPr>
          <a:xfrm>
            <a:off x="73178" y="650054"/>
            <a:ext cx="8831011" cy="4686449"/>
            <a:chOff x="46143" y="409535"/>
            <a:chExt cx="5568454" cy="2955072"/>
          </a:xfrm>
        </p:grpSpPr>
        <p:pic>
          <p:nvPicPr>
            <p:cNvPr id="1057" name="Google Shape;1057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43" y="409535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143" y="1921533"/>
              <a:ext cx="4123069" cy="1443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76001" y="689290"/>
              <a:ext cx="1438596" cy="96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39994" y="899996"/>
              <a:ext cx="143990" cy="109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1" name="Google Shape;1061;p51"/>
          <p:cNvSpPr txBox="1"/>
          <p:nvPr/>
        </p:nvSpPr>
        <p:spPr>
          <a:xfrm>
            <a:off x="6888050" y="1771597"/>
            <a:ext cx="3465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Z=54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62" name="Google Shape;1062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2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1068" name="Google Shape;1068;p52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1069" name="Google Shape;1069;p52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1072" name="Google Shape;107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55" y="722876"/>
            <a:ext cx="5194491" cy="3379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52"/>
          <p:cNvSpPr txBox="1"/>
          <p:nvPr/>
        </p:nvSpPr>
        <p:spPr>
          <a:xfrm>
            <a:off x="5035202" y="722857"/>
            <a:ext cx="4013100" cy="11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595959"/>
                </a:solidFill>
              </a:rPr>
              <a:t>1 sigma </a:t>
            </a:r>
            <a:endParaRPr sz="2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595959"/>
                </a:solidFill>
              </a:rPr>
              <a:t> -Log(L)_min +- -Log(L) = 0.5</a:t>
            </a:r>
            <a:endParaRPr sz="2100">
              <a:solidFill>
                <a:srgbClr val="595959"/>
              </a:solidFill>
            </a:endParaRPr>
          </a:p>
        </p:txBody>
      </p:sp>
      <p:sp>
        <p:nvSpPr>
          <p:cNvPr id="1075" name="Google Shape;1075;p52"/>
          <p:cNvSpPr txBox="1"/>
          <p:nvPr/>
        </p:nvSpPr>
        <p:spPr>
          <a:xfrm>
            <a:off x="6182167" y="1920719"/>
            <a:ext cx="2267400" cy="1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</a:rPr>
              <a:t>1D</a:t>
            </a:r>
            <a:endParaRPr sz="1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</a:rPr>
              <a:t>t1/2 = 19.00(5)</a:t>
            </a:r>
            <a:endParaRPr sz="1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</a:rPr>
              <a:t>2D</a:t>
            </a:r>
            <a:endParaRPr sz="1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</a:rPr>
              <a:t>t1/2 = 19.00 (1)</a:t>
            </a:r>
            <a:endParaRPr sz="1700">
              <a:solidFill>
                <a:srgbClr val="595959"/>
              </a:solidFill>
            </a:endParaRPr>
          </a:p>
        </p:txBody>
      </p:sp>
      <p:sp>
        <p:nvSpPr>
          <p:cNvPr id="1076" name="Google Shape;1076;p52"/>
          <p:cNvSpPr txBox="1"/>
          <p:nvPr/>
        </p:nvSpPr>
        <p:spPr>
          <a:xfrm>
            <a:off x="-7" y="5003611"/>
            <a:ext cx="76980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</a:rPr>
              <a:t>This depends a lot on the number of events in exp data</a:t>
            </a:r>
            <a:endParaRPr sz="1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3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Going towards a 2D fit of the reversed plunger data</a:t>
            </a:r>
            <a:endParaRPr/>
          </a:p>
        </p:txBody>
      </p:sp>
      <p:grpSp>
        <p:nvGrpSpPr>
          <p:cNvPr id="1082" name="Google Shape;1082;p53"/>
          <p:cNvGrpSpPr/>
          <p:nvPr/>
        </p:nvGrpSpPr>
        <p:grpSpPr>
          <a:xfrm>
            <a:off x="0" y="5540237"/>
            <a:ext cx="9135077" cy="174371"/>
            <a:chOff x="0" y="3490353"/>
            <a:chExt cx="5760185" cy="109854"/>
          </a:xfrm>
        </p:grpSpPr>
        <p:sp>
          <p:nvSpPr>
            <p:cNvPr id="1083" name="Google Shape;1083;p53"/>
            <p:cNvSpPr/>
            <p:nvPr/>
          </p:nvSpPr>
          <p:spPr>
            <a:xfrm>
              <a:off x="0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84" name="Google Shape;1084;p53"/>
            <p:cNvSpPr/>
            <p:nvPr/>
          </p:nvSpPr>
          <p:spPr>
            <a:xfrm>
              <a:off x="1919973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085" name="Google Shape;1085;p53"/>
            <p:cNvSpPr/>
            <p:nvPr/>
          </p:nvSpPr>
          <p:spPr>
            <a:xfrm>
              <a:off x="3839946" y="3490353"/>
              <a:ext cx="1920239" cy="109854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pic>
        <p:nvPicPr>
          <p:cNvPr id="1086" name="Google Shape;108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302546" y="859585"/>
            <a:ext cx="1375774" cy="2762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53"/>
          <p:cNvSpPr/>
          <p:nvPr/>
        </p:nvSpPr>
        <p:spPr>
          <a:xfrm>
            <a:off x="8560681" y="1685459"/>
            <a:ext cx="487800" cy="9051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5025" lIns="145025" spcFirstLastPara="1" rIns="145025" wrap="square" tIns="145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cxnSp>
        <p:nvCxnSpPr>
          <p:cNvPr id="1089" name="Google Shape;1089;p53"/>
          <p:cNvCxnSpPr/>
          <p:nvPr/>
        </p:nvCxnSpPr>
        <p:spPr>
          <a:xfrm>
            <a:off x="6163137" y="2138019"/>
            <a:ext cx="2651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0" name="Google Shape;1090;p53"/>
          <p:cNvCxnSpPr/>
          <p:nvPr/>
        </p:nvCxnSpPr>
        <p:spPr>
          <a:xfrm flipH="1" rot="10800000">
            <a:off x="6679561" y="1490047"/>
            <a:ext cx="1939800" cy="1265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91" name="Google Shape;1091;p53"/>
          <p:cNvCxnSpPr/>
          <p:nvPr/>
        </p:nvCxnSpPr>
        <p:spPr>
          <a:xfrm rot="10800000">
            <a:off x="7556895" y="1243119"/>
            <a:ext cx="68100" cy="8949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92" name="Google Shape;1092;p53"/>
          <p:cNvSpPr txBox="1"/>
          <p:nvPr/>
        </p:nvSpPr>
        <p:spPr>
          <a:xfrm>
            <a:off x="6601604" y="2683135"/>
            <a:ext cx="12165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0000"/>
                </a:solidFill>
              </a:rPr>
              <a:t>beam</a:t>
            </a:r>
            <a:endParaRPr sz="2100">
              <a:solidFill>
                <a:srgbClr val="FF0000"/>
              </a:solidFill>
            </a:endParaRPr>
          </a:p>
        </p:txBody>
      </p:sp>
      <p:sp>
        <p:nvSpPr>
          <p:cNvPr id="1093" name="Google Shape;1093;p53"/>
          <p:cNvSpPr txBox="1"/>
          <p:nvPr/>
        </p:nvSpPr>
        <p:spPr>
          <a:xfrm>
            <a:off x="7478947" y="604649"/>
            <a:ext cx="8772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4285F4"/>
                </a:solidFill>
              </a:rPr>
              <a:t>TL</a:t>
            </a:r>
            <a:endParaRPr sz="2900">
              <a:solidFill>
                <a:srgbClr val="4285F4"/>
              </a:solidFill>
            </a:endParaRPr>
          </a:p>
        </p:txBody>
      </p:sp>
      <p:sp>
        <p:nvSpPr>
          <p:cNvPr id="1094" name="Google Shape;1094;p53"/>
          <p:cNvSpPr txBox="1"/>
          <p:nvPr/>
        </p:nvSpPr>
        <p:spPr>
          <a:xfrm>
            <a:off x="8055053" y="2102061"/>
            <a:ext cx="8772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5025" lIns="145025" spcFirstLastPara="1" rIns="145025" wrap="square" tIns="145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595959"/>
                </a:solidFill>
              </a:rPr>
              <a:t>BL</a:t>
            </a:r>
            <a:endParaRPr sz="2900">
              <a:solidFill>
                <a:srgbClr val="595959"/>
              </a:solidFill>
            </a:endParaRPr>
          </a:p>
        </p:txBody>
      </p:sp>
      <p:sp>
        <p:nvSpPr>
          <p:cNvPr id="1095" name="Google Shape;1095;p53"/>
          <p:cNvSpPr/>
          <p:nvPr/>
        </p:nvSpPr>
        <p:spPr>
          <a:xfrm rot="10073292">
            <a:off x="7386966" y="1048707"/>
            <a:ext cx="281670" cy="1103828"/>
          </a:xfrm>
          <a:prstGeom prst="triangle">
            <a:avLst>
              <a:gd fmla="val 50000" name="adj"/>
            </a:avLst>
          </a:prstGeom>
          <a:solidFill>
            <a:srgbClr val="4285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5025" lIns="145025" spcFirstLastPara="1" rIns="145025" wrap="square" tIns="145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96" name="Google Shape;1096;p53"/>
          <p:cNvSpPr/>
          <p:nvPr/>
        </p:nvSpPr>
        <p:spPr>
          <a:xfrm rot="-5400000">
            <a:off x="8001054" y="1614073"/>
            <a:ext cx="296100" cy="1048200"/>
          </a:xfrm>
          <a:prstGeom prst="triangle">
            <a:avLst>
              <a:gd fmla="val 50000" name="adj"/>
            </a:avLst>
          </a:prstGeom>
          <a:solidFill>
            <a:srgbClr val="59595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5025" lIns="145025" spcFirstLastPara="1" rIns="145025" wrap="square" tIns="145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097" name="Google Shape;109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325" y="799455"/>
            <a:ext cx="3890537" cy="216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8" y="3137932"/>
            <a:ext cx="3978631" cy="223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>
            <p:ph type="ctrTitle"/>
          </p:nvPr>
        </p:nvSpPr>
        <p:spPr>
          <a:xfrm>
            <a:off x="151137" y="95040"/>
            <a:ext cx="76665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146" name="Google Shape;146;p11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47" name="Google Shape;147;p11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50" name="Google Shape;150;p11"/>
          <p:cNvGrpSpPr/>
          <p:nvPr/>
        </p:nvGrpSpPr>
        <p:grpSpPr>
          <a:xfrm>
            <a:off x="134224" y="742850"/>
            <a:ext cx="8886381" cy="4249842"/>
            <a:chOff x="84636" y="467996"/>
            <a:chExt cx="5603368" cy="2677403"/>
          </a:xfrm>
        </p:grpSpPr>
        <p:pic>
          <p:nvPicPr>
            <p:cNvPr id="151" name="Google Shape;151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11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157" name="Google Shape;157;p11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58" name="Google Shape;158;p11"/>
          <p:cNvGrpSpPr/>
          <p:nvPr/>
        </p:nvGrpSpPr>
        <p:grpSpPr>
          <a:xfrm>
            <a:off x="228357" y="1771425"/>
            <a:ext cx="8620811" cy="3618134"/>
            <a:chOff x="143992" y="1116000"/>
            <a:chExt cx="5435911" cy="2281439"/>
          </a:xfrm>
        </p:grpSpPr>
        <p:pic>
          <p:nvPicPr>
            <p:cNvPr id="159" name="Google Shape;159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780002" y="2160007"/>
              <a:ext cx="1799901" cy="12374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11"/>
          <p:cNvSpPr txBox="1"/>
          <p:nvPr/>
        </p:nvSpPr>
        <p:spPr>
          <a:xfrm>
            <a:off x="3119924" y="5092575"/>
            <a:ext cx="32715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P.J.R. Mason et al., Phys. Rev. C 88, 044301 (2013)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" name="Google Shape;167;p11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168" name="Google Shape;168;p11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 txBox="1"/>
          <p:nvPr>
            <p:ph type="ctrTitle"/>
          </p:nvPr>
        </p:nvSpPr>
        <p:spPr>
          <a:xfrm>
            <a:off x="151137" y="95040"/>
            <a:ext cx="7443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175" name="Google Shape;175;p12"/>
          <p:cNvGrpSpPr/>
          <p:nvPr/>
        </p:nvGrpSpPr>
        <p:grpSpPr>
          <a:xfrm>
            <a:off x="0" y="5540237"/>
            <a:ext cx="9135077" cy="174373"/>
            <a:chOff x="0" y="3490353"/>
            <a:chExt cx="5760185" cy="109855"/>
          </a:xfrm>
        </p:grpSpPr>
        <p:sp>
          <p:nvSpPr>
            <p:cNvPr id="176" name="Google Shape;176;p12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179" name="Google Shape;179;p12"/>
          <p:cNvGrpSpPr/>
          <p:nvPr/>
        </p:nvGrpSpPr>
        <p:grpSpPr>
          <a:xfrm>
            <a:off x="134224" y="742850"/>
            <a:ext cx="8886381" cy="4249842"/>
            <a:chOff x="84636" y="467996"/>
            <a:chExt cx="5603368" cy="2677403"/>
          </a:xfrm>
        </p:grpSpPr>
        <p:pic>
          <p:nvPicPr>
            <p:cNvPr id="180" name="Google Shape;180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12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186" name="Google Shape;186;p12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87" name="Google Shape;187;p12"/>
          <p:cNvGrpSpPr/>
          <p:nvPr/>
        </p:nvGrpSpPr>
        <p:grpSpPr>
          <a:xfrm>
            <a:off x="228357" y="1771425"/>
            <a:ext cx="8563679" cy="2904904"/>
            <a:chOff x="143992" y="1116000"/>
            <a:chExt cx="5399886" cy="1831707"/>
          </a:xfrm>
        </p:grpSpPr>
        <p:pic>
          <p:nvPicPr>
            <p:cNvPr id="188" name="Google Shape;188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799996" y="2340005"/>
              <a:ext cx="3743882" cy="607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12"/>
          <p:cNvSpPr txBox="1"/>
          <p:nvPr/>
        </p:nvSpPr>
        <p:spPr>
          <a:xfrm>
            <a:off x="4547276" y="4692575"/>
            <a:ext cx="30468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ahoma"/>
                <a:ea typeface="Tahoma"/>
                <a:cs typeface="Tahoma"/>
                <a:sym typeface="Tahoma"/>
              </a:rPr>
              <a:t>P.R. John et al., Phys. Rev. C 90, 021301 (2014)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3" name="Google Shape;193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6" name="Google Shape;196;p12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197" name="Google Shape;197;p12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>
            <a:off x="0" y="742850"/>
            <a:ext cx="9135077" cy="4971760"/>
            <a:chOff x="0" y="467996"/>
            <a:chExt cx="5760185" cy="3132212"/>
          </a:xfrm>
        </p:grpSpPr>
        <p:sp>
          <p:nvSpPr>
            <p:cNvPr id="205" name="Google Shape;205;p13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pic>
          <p:nvPicPr>
            <p:cNvPr id="208" name="Google Shape;20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13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214" name="Google Shape;214;p13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15" name="Google Shape;215;p13"/>
          <p:cNvGrpSpPr/>
          <p:nvPr/>
        </p:nvGrpSpPr>
        <p:grpSpPr>
          <a:xfrm>
            <a:off x="228357" y="1771425"/>
            <a:ext cx="2854373" cy="856391"/>
            <a:chOff x="143992" y="1116000"/>
            <a:chExt cx="1799844" cy="540003"/>
          </a:xfrm>
        </p:grpSpPr>
        <p:pic>
          <p:nvPicPr>
            <p:cNvPr id="216" name="Google Shape;216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3"/>
          <p:cNvSpPr txBox="1"/>
          <p:nvPr/>
        </p:nvSpPr>
        <p:spPr>
          <a:xfrm>
            <a:off x="3119951" y="3341230"/>
            <a:ext cx="31368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To heavy for fission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No fusion evaporation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2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Fragmentation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Multi-nucleon transfer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0" name="Google Shape;22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5898" y="4457135"/>
            <a:ext cx="3026038" cy="10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3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3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p13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225" name="Google Shape;225;p13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grpSp>
        <p:nvGrpSpPr>
          <p:cNvPr id="232" name="Google Shape;232;p14"/>
          <p:cNvGrpSpPr/>
          <p:nvPr/>
        </p:nvGrpSpPr>
        <p:grpSpPr>
          <a:xfrm>
            <a:off x="0" y="742850"/>
            <a:ext cx="9135077" cy="4971760"/>
            <a:chOff x="0" y="467996"/>
            <a:chExt cx="5760185" cy="3132212"/>
          </a:xfrm>
        </p:grpSpPr>
        <p:sp>
          <p:nvSpPr>
            <p:cNvPr id="233" name="Google Shape;233;p14"/>
            <p:cNvSpPr/>
            <p:nvPr/>
          </p:nvSpPr>
          <p:spPr>
            <a:xfrm>
              <a:off x="0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A3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1919973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3839946" y="3490353"/>
              <a:ext cx="1920239" cy="109855"/>
            </a:xfrm>
            <a:custGeom>
              <a:rect b="b" l="l" r="r" t="t"/>
              <a:pathLst>
                <a:path extrusionOk="0" h="109854" w="1920239">
                  <a:moveTo>
                    <a:pt x="1919973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919973" y="109651"/>
                  </a:lnTo>
                  <a:lnTo>
                    <a:pt x="191997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pic>
          <p:nvPicPr>
            <p:cNvPr id="236" name="Google Shape;236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14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242" name="Google Shape;242;p14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43" name="Google Shape;243;p14"/>
          <p:cNvGrpSpPr/>
          <p:nvPr/>
        </p:nvGrpSpPr>
        <p:grpSpPr>
          <a:xfrm>
            <a:off x="228357" y="1771425"/>
            <a:ext cx="2854373" cy="856391"/>
            <a:chOff x="143992" y="1116000"/>
            <a:chExt cx="1799844" cy="540003"/>
          </a:xfrm>
        </p:grpSpPr>
        <p:pic>
          <p:nvPicPr>
            <p:cNvPr id="244" name="Google Shape;244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14"/>
          <p:cNvSpPr txBox="1"/>
          <p:nvPr/>
        </p:nvSpPr>
        <p:spPr>
          <a:xfrm>
            <a:off x="3119950" y="3341230"/>
            <a:ext cx="28542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To heavy for fission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No fusion evaporation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2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Fragmentation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Multi-nucleon transfer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48" name="Google Shape;248;p14"/>
          <p:cNvGrpSpPr/>
          <p:nvPr/>
        </p:nvGrpSpPr>
        <p:grpSpPr>
          <a:xfrm>
            <a:off x="3025892" y="3546158"/>
            <a:ext cx="5994987" cy="1953639"/>
            <a:chOff x="1907997" y="2234082"/>
            <a:chExt cx="3780180" cy="1230794"/>
          </a:xfrm>
        </p:grpSpPr>
        <p:pic>
          <p:nvPicPr>
            <p:cNvPr id="249" name="Google Shape;249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07997" y="2807995"/>
              <a:ext cx="1908085" cy="656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922547" y="2234082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22547" y="2444115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922547" y="2654147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14"/>
            <p:cNvSpPr/>
            <p:nvPr/>
          </p:nvSpPr>
          <p:spPr>
            <a:xfrm>
              <a:off x="3780002" y="2843992"/>
              <a:ext cx="1908175" cy="492125"/>
            </a:xfrm>
            <a:custGeom>
              <a:rect b="b" l="l" r="r" t="t"/>
              <a:pathLst>
                <a:path extrusionOk="0" h="492125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437700"/>
                  </a:lnTo>
                  <a:lnTo>
                    <a:pt x="4243" y="458719"/>
                  </a:lnTo>
                  <a:lnTo>
                    <a:pt x="15816" y="475884"/>
                  </a:lnTo>
                  <a:lnTo>
                    <a:pt x="32980" y="487457"/>
                  </a:lnTo>
                  <a:lnTo>
                    <a:pt x="54000" y="491700"/>
                  </a:lnTo>
                  <a:lnTo>
                    <a:pt x="1854025" y="491700"/>
                  </a:lnTo>
                  <a:lnTo>
                    <a:pt x="1875044" y="487457"/>
                  </a:lnTo>
                  <a:lnTo>
                    <a:pt x="1892209" y="475884"/>
                  </a:lnTo>
                  <a:lnTo>
                    <a:pt x="1903781" y="458719"/>
                  </a:lnTo>
                  <a:lnTo>
                    <a:pt x="1908025" y="437700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3798002" y="2861992"/>
              <a:ext cx="1872614" cy="455930"/>
            </a:xfrm>
            <a:custGeom>
              <a:rect b="b" l="l" r="r" t="t"/>
              <a:pathLst>
                <a:path extrusionOk="0" h="455929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419700"/>
                  </a:lnTo>
                  <a:lnTo>
                    <a:pt x="2829" y="433713"/>
                  </a:lnTo>
                  <a:lnTo>
                    <a:pt x="10544" y="445156"/>
                  </a:lnTo>
                  <a:lnTo>
                    <a:pt x="21987" y="452871"/>
                  </a:lnTo>
                  <a:lnTo>
                    <a:pt x="36000" y="455700"/>
                  </a:lnTo>
                  <a:lnTo>
                    <a:pt x="1836025" y="455700"/>
                  </a:lnTo>
                  <a:lnTo>
                    <a:pt x="1850038" y="452871"/>
                  </a:lnTo>
                  <a:lnTo>
                    <a:pt x="1861481" y="445156"/>
                  </a:lnTo>
                  <a:lnTo>
                    <a:pt x="1869196" y="433713"/>
                  </a:lnTo>
                  <a:lnTo>
                    <a:pt x="1872025" y="419700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255" name="Google Shape;255;p14"/>
          <p:cNvSpPr txBox="1"/>
          <p:nvPr/>
        </p:nvSpPr>
        <p:spPr>
          <a:xfrm>
            <a:off x="6414029" y="3344206"/>
            <a:ext cx="29349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marR="1892300" rtl="0" algn="l">
              <a:lnSpc>
                <a:spcPct val="125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E4/E2 B(E2)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B(E2:4</a:t>
            </a:r>
            <a:r>
              <a:rPr baseline="30000" lang="en-US" sz="17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)/B(E2:2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6" name="Google Shape;256;p14"/>
          <p:cNvSpPr txBox="1"/>
          <p:nvPr/>
        </p:nvSpPr>
        <p:spPr>
          <a:xfrm>
            <a:off x="6288574" y="4632765"/>
            <a:ext cx="24393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Data in the region remain scars.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7" name="Google Shape;257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0" name="Google Shape;260;p14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261" name="Google Shape;261;p14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>
            <p:ph type="title"/>
          </p:nvPr>
        </p:nvSpPr>
        <p:spPr>
          <a:xfrm>
            <a:off x="110855" y="95044"/>
            <a:ext cx="69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17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Investigating nuclear structure in the vicinity of N=126</a:t>
            </a:r>
            <a:endParaRPr/>
          </a:p>
        </p:txBody>
      </p:sp>
      <p:sp>
        <p:nvSpPr>
          <p:cNvPr id="268" name="Google Shape;268;p15"/>
          <p:cNvSpPr/>
          <p:nvPr/>
        </p:nvSpPr>
        <p:spPr>
          <a:xfrm>
            <a:off x="0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A3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69" name="Google Shape;269;p15"/>
          <p:cNvSpPr/>
          <p:nvPr/>
        </p:nvSpPr>
        <p:spPr>
          <a:xfrm>
            <a:off x="6089782" y="5540243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270" name="Google Shape;270;p15"/>
          <p:cNvGrpSpPr/>
          <p:nvPr/>
        </p:nvGrpSpPr>
        <p:grpSpPr>
          <a:xfrm>
            <a:off x="134224" y="742850"/>
            <a:ext cx="8886381" cy="4249842"/>
            <a:chOff x="84636" y="467996"/>
            <a:chExt cx="5603368" cy="2677403"/>
          </a:xfrm>
        </p:grpSpPr>
        <p:pic>
          <p:nvPicPr>
            <p:cNvPr id="271" name="Google Shape;271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03426" y="473881"/>
              <a:ext cx="2784578" cy="1468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636" y="1321708"/>
              <a:ext cx="2682765" cy="1823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15"/>
            <p:cNvSpPr/>
            <p:nvPr/>
          </p:nvSpPr>
          <p:spPr>
            <a:xfrm>
              <a:off x="1872919" y="1866346"/>
              <a:ext cx="127000" cy="127000"/>
            </a:xfrm>
            <a:custGeom>
              <a:rect b="b" l="l" r="r" t="t"/>
              <a:pathLst>
                <a:path extrusionOk="0" h="127000" w="127000">
                  <a:moveTo>
                    <a:pt x="0" y="126527"/>
                  </a:moveTo>
                  <a:lnTo>
                    <a:pt x="126527" y="126527"/>
                  </a:lnTo>
                  <a:lnTo>
                    <a:pt x="126527" y="0"/>
                  </a:lnTo>
                  <a:lnTo>
                    <a:pt x="0" y="0"/>
                  </a:lnTo>
                  <a:lnTo>
                    <a:pt x="0" y="126527"/>
                  </a:lnTo>
                  <a:close/>
                </a:path>
              </a:pathLst>
            </a:custGeom>
            <a:noFill/>
            <a:ln cap="flat" cmpd="sng" w="151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1936182" y="489592"/>
              <a:ext cx="972185" cy="1512570"/>
            </a:xfrm>
            <a:custGeom>
              <a:rect b="b" l="l" r="r" t="t"/>
              <a:pathLst>
                <a:path extrusionOk="0" h="1512570" w="972185">
                  <a:moveTo>
                    <a:pt x="0" y="1368012"/>
                  </a:moveTo>
                  <a:lnTo>
                    <a:pt x="972016" y="0"/>
                  </a:lnTo>
                </a:path>
                <a:path extrusionOk="0" h="1512570" w="972185">
                  <a:moveTo>
                    <a:pt x="0" y="1512017"/>
                  </a:moveTo>
                  <a:lnTo>
                    <a:pt x="972016" y="1440017"/>
                  </a:lnTo>
                </a:path>
              </a:pathLst>
            </a:custGeom>
            <a:noFill/>
            <a:ln cap="flat" cmpd="sng" w="9525">
              <a:solidFill>
                <a:srgbClr val="0000FF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179997" y="467996"/>
              <a:ext cx="1908175" cy="643890"/>
            </a:xfrm>
            <a:custGeom>
              <a:rect b="b" l="l" r="r" t="t"/>
              <a:pathLst>
                <a:path extrusionOk="0" h="643890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89532"/>
                  </a:lnTo>
                  <a:lnTo>
                    <a:pt x="4243" y="610552"/>
                  </a:lnTo>
                  <a:lnTo>
                    <a:pt x="15816" y="627717"/>
                  </a:lnTo>
                  <a:lnTo>
                    <a:pt x="32980" y="639289"/>
                  </a:lnTo>
                  <a:lnTo>
                    <a:pt x="54000" y="643533"/>
                  </a:lnTo>
                  <a:lnTo>
                    <a:pt x="1854025" y="643533"/>
                  </a:lnTo>
                  <a:lnTo>
                    <a:pt x="1875044" y="639289"/>
                  </a:lnTo>
                  <a:lnTo>
                    <a:pt x="1892209" y="627717"/>
                  </a:lnTo>
                  <a:lnTo>
                    <a:pt x="1903781" y="610552"/>
                  </a:lnTo>
                  <a:lnTo>
                    <a:pt x="1908025" y="589532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197996" y="485996"/>
              <a:ext cx="1872614" cy="607695"/>
            </a:xfrm>
            <a:custGeom>
              <a:rect b="b" l="l" r="r" t="t"/>
              <a:pathLst>
                <a:path extrusionOk="0" h="607694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71533"/>
                  </a:lnTo>
                  <a:lnTo>
                    <a:pt x="2829" y="585545"/>
                  </a:lnTo>
                  <a:lnTo>
                    <a:pt x="10544" y="596989"/>
                  </a:lnTo>
                  <a:lnTo>
                    <a:pt x="21987" y="604704"/>
                  </a:lnTo>
                  <a:lnTo>
                    <a:pt x="36000" y="607533"/>
                  </a:lnTo>
                  <a:lnTo>
                    <a:pt x="1836025" y="607533"/>
                  </a:lnTo>
                  <a:lnTo>
                    <a:pt x="1850038" y="604704"/>
                  </a:lnTo>
                  <a:lnTo>
                    <a:pt x="1861481" y="596989"/>
                  </a:lnTo>
                  <a:lnTo>
                    <a:pt x="1869196" y="585545"/>
                  </a:lnTo>
                  <a:lnTo>
                    <a:pt x="1872025" y="571533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277" name="Google Shape;277;p15"/>
          <p:cNvSpPr txBox="1"/>
          <p:nvPr/>
        </p:nvSpPr>
        <p:spPr>
          <a:xfrm>
            <a:off x="579334" y="861349"/>
            <a:ext cx="2439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78" name="Google Shape;278;p15"/>
          <p:cNvGrpSpPr/>
          <p:nvPr/>
        </p:nvGrpSpPr>
        <p:grpSpPr>
          <a:xfrm>
            <a:off x="228357" y="1771425"/>
            <a:ext cx="2854373" cy="856391"/>
            <a:chOff x="143992" y="1116000"/>
            <a:chExt cx="1799844" cy="540003"/>
          </a:xfrm>
        </p:grpSpPr>
        <p:pic>
          <p:nvPicPr>
            <p:cNvPr id="279" name="Google Shape;27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3992" y="1116000"/>
              <a:ext cx="540003" cy="54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6005" y="1188032"/>
              <a:ext cx="539894" cy="429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0002" y="1152016"/>
              <a:ext cx="503834" cy="503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15"/>
          <p:cNvSpPr txBox="1"/>
          <p:nvPr/>
        </p:nvSpPr>
        <p:spPr>
          <a:xfrm>
            <a:off x="3119949" y="3341230"/>
            <a:ext cx="27771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To heavy for fission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✗ 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No fusion evaporation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2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Fragmentation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✔ 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Multi-nucleon transfer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83" name="Google Shape;283;p15"/>
          <p:cNvGrpSpPr/>
          <p:nvPr/>
        </p:nvGrpSpPr>
        <p:grpSpPr>
          <a:xfrm>
            <a:off x="3025892" y="3546158"/>
            <a:ext cx="5994987" cy="1953639"/>
            <a:chOff x="1907997" y="2234082"/>
            <a:chExt cx="3780180" cy="1230794"/>
          </a:xfrm>
        </p:grpSpPr>
        <p:pic>
          <p:nvPicPr>
            <p:cNvPr id="284" name="Google Shape;284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07997" y="2807995"/>
              <a:ext cx="1908085" cy="656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922547" y="2234082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22547" y="2444115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922547" y="2654147"/>
              <a:ext cx="65265" cy="65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5"/>
            <p:cNvSpPr/>
            <p:nvPr/>
          </p:nvSpPr>
          <p:spPr>
            <a:xfrm>
              <a:off x="3780002" y="2843992"/>
              <a:ext cx="1908175" cy="492125"/>
            </a:xfrm>
            <a:custGeom>
              <a:rect b="b" l="l" r="r" t="t"/>
              <a:pathLst>
                <a:path extrusionOk="0" h="492125" w="1908175">
                  <a:moveTo>
                    <a:pt x="1854025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437700"/>
                  </a:lnTo>
                  <a:lnTo>
                    <a:pt x="4243" y="458719"/>
                  </a:lnTo>
                  <a:lnTo>
                    <a:pt x="15816" y="475884"/>
                  </a:lnTo>
                  <a:lnTo>
                    <a:pt x="32980" y="487457"/>
                  </a:lnTo>
                  <a:lnTo>
                    <a:pt x="54000" y="491700"/>
                  </a:lnTo>
                  <a:lnTo>
                    <a:pt x="1854025" y="491700"/>
                  </a:lnTo>
                  <a:lnTo>
                    <a:pt x="1875044" y="487457"/>
                  </a:lnTo>
                  <a:lnTo>
                    <a:pt x="1892209" y="475884"/>
                  </a:lnTo>
                  <a:lnTo>
                    <a:pt x="1903781" y="458719"/>
                  </a:lnTo>
                  <a:lnTo>
                    <a:pt x="1908025" y="437700"/>
                  </a:lnTo>
                  <a:lnTo>
                    <a:pt x="1908025" y="54000"/>
                  </a:lnTo>
                  <a:lnTo>
                    <a:pt x="1903781" y="32980"/>
                  </a:lnTo>
                  <a:lnTo>
                    <a:pt x="1892209" y="15816"/>
                  </a:lnTo>
                  <a:lnTo>
                    <a:pt x="1875044" y="4243"/>
                  </a:lnTo>
                  <a:lnTo>
                    <a:pt x="185402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3798002" y="2861992"/>
              <a:ext cx="1872614" cy="455930"/>
            </a:xfrm>
            <a:custGeom>
              <a:rect b="b" l="l" r="r" t="t"/>
              <a:pathLst>
                <a:path extrusionOk="0" h="455929" w="1872614">
                  <a:moveTo>
                    <a:pt x="1836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419700"/>
                  </a:lnTo>
                  <a:lnTo>
                    <a:pt x="2829" y="433713"/>
                  </a:lnTo>
                  <a:lnTo>
                    <a:pt x="10544" y="445156"/>
                  </a:lnTo>
                  <a:lnTo>
                    <a:pt x="21987" y="452871"/>
                  </a:lnTo>
                  <a:lnTo>
                    <a:pt x="36000" y="455700"/>
                  </a:lnTo>
                  <a:lnTo>
                    <a:pt x="1836025" y="455700"/>
                  </a:lnTo>
                  <a:lnTo>
                    <a:pt x="1850038" y="452871"/>
                  </a:lnTo>
                  <a:lnTo>
                    <a:pt x="1861481" y="445156"/>
                  </a:lnTo>
                  <a:lnTo>
                    <a:pt x="1869196" y="433713"/>
                  </a:lnTo>
                  <a:lnTo>
                    <a:pt x="1872025" y="419700"/>
                  </a:lnTo>
                  <a:lnTo>
                    <a:pt x="1872025" y="36000"/>
                  </a:lnTo>
                  <a:lnTo>
                    <a:pt x="1869196" y="21987"/>
                  </a:lnTo>
                  <a:lnTo>
                    <a:pt x="1861481" y="10544"/>
                  </a:lnTo>
                  <a:lnTo>
                    <a:pt x="1850038" y="2829"/>
                  </a:lnTo>
                  <a:lnTo>
                    <a:pt x="1836025" y="0"/>
                  </a:lnTo>
                  <a:close/>
                </a:path>
              </a:pathLst>
            </a:custGeom>
            <a:solidFill>
              <a:srgbClr val="FFF8F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</p:grpSp>
      <p:sp>
        <p:nvSpPr>
          <p:cNvPr id="290" name="Google Shape;290;p15"/>
          <p:cNvSpPr txBox="1"/>
          <p:nvPr/>
        </p:nvSpPr>
        <p:spPr>
          <a:xfrm>
            <a:off x="6288574" y="4632765"/>
            <a:ext cx="24393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ahoma"/>
                <a:ea typeface="Tahoma"/>
                <a:cs typeface="Tahoma"/>
                <a:sym typeface="Tahoma"/>
              </a:rPr>
              <a:t>Data in the region remain scars.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1" name="Google Shape;291;p15"/>
          <p:cNvSpPr txBox="1"/>
          <p:nvPr/>
        </p:nvSpPr>
        <p:spPr>
          <a:xfrm>
            <a:off x="8029900" y="2400175"/>
            <a:ext cx="9906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Spectroscopy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2" name="Google Shape;292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49700" y="11"/>
            <a:ext cx="685094" cy="51354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 txBox="1"/>
          <p:nvPr/>
        </p:nvSpPr>
        <p:spPr>
          <a:xfrm>
            <a:off x="6414029" y="3344206"/>
            <a:ext cx="29349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150">
            <a:spAutoFit/>
          </a:bodyPr>
          <a:lstStyle/>
          <a:p>
            <a:pPr indent="0" lvl="0" marL="25400" marR="1892300" rtl="0" algn="l">
              <a:lnSpc>
                <a:spcPct val="125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E4/E2 B(E2)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  <a:p>
            <a:pPr indent="0" lvl="0" marL="25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B(E2:4</a:t>
            </a:r>
            <a:r>
              <a:rPr baseline="30000" lang="en-US" sz="1700"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)/B(E2:2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baseline="30000" lang="en-US" sz="1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n-US" sz="1700">
                <a:latin typeface="Tahoma"/>
                <a:ea typeface="Tahoma"/>
                <a:cs typeface="Tahoma"/>
                <a:sym typeface="Tahoma"/>
              </a:rPr>
              <a:t>)</a:t>
            </a:r>
            <a:endParaRPr sz="1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3044885" y="5540237"/>
            <a:ext cx="3043579" cy="174393"/>
          </a:xfrm>
          <a:custGeom>
            <a:rect b="b" l="l" r="r" t="t"/>
            <a:pathLst>
              <a:path extrusionOk="0" h="109854" w="1920239">
                <a:moveTo>
                  <a:pt x="1919973" y="0"/>
                </a:moveTo>
                <a:lnTo>
                  <a:pt x="0" y="0"/>
                </a:lnTo>
                <a:lnTo>
                  <a:pt x="0" y="109651"/>
                </a:lnTo>
                <a:lnTo>
                  <a:pt x="1919973" y="109651"/>
                </a:lnTo>
                <a:lnTo>
                  <a:pt x="1919973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95" name="Google Shape;295;p15"/>
          <p:cNvSpPr txBox="1"/>
          <p:nvPr>
            <p:ph idx="11" type="ftr"/>
          </p:nvPr>
        </p:nvSpPr>
        <p:spPr>
          <a:xfrm>
            <a:off x="977899" y="5548875"/>
            <a:ext cx="1519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Julgen Pellumaj</a:t>
            </a:r>
            <a:endParaRPr>
              <a:solidFill>
                <a:srgbClr val="A30000"/>
              </a:solidFill>
            </a:endParaRPr>
          </a:p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5"/>
          <p:cNvSpPr txBox="1"/>
          <p:nvPr/>
        </p:nvSpPr>
        <p:spPr>
          <a:xfrm>
            <a:off x="3276600" y="5548875"/>
            <a:ext cx="2616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Reversed plunger</a:t>
            </a:r>
            <a:endParaRPr sz="1000">
              <a:solidFill>
                <a:srgbClr val="A3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7" name="Google Shape;297;p15"/>
          <p:cNvSpPr txBox="1"/>
          <p:nvPr>
            <p:ph idx="10" type="dt"/>
          </p:nvPr>
        </p:nvSpPr>
        <p:spPr>
          <a:xfrm>
            <a:off x="6629400" y="5548875"/>
            <a:ext cx="11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21, 2024</a:t>
            </a:r>
            <a:endParaRPr/>
          </a:p>
        </p:txBody>
      </p:sp>
      <p:sp>
        <p:nvSpPr>
          <p:cNvPr id="298" name="Google Shape;298;p15"/>
          <p:cNvSpPr txBox="1"/>
          <p:nvPr/>
        </p:nvSpPr>
        <p:spPr>
          <a:xfrm>
            <a:off x="8449703" y="5548875"/>
            <a:ext cx="59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lang="en-US" sz="1000">
                <a:solidFill>
                  <a:srgbClr val="7A0000"/>
                </a:solidFill>
                <a:latin typeface="Tahoma"/>
                <a:ea typeface="Tahoma"/>
                <a:cs typeface="Tahoma"/>
                <a:sym typeface="Tahoma"/>
              </a:rPr>
              <a:t> / 20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2970262" y="2962451"/>
            <a:ext cx="201295" cy="201613"/>
          </a:xfrm>
          <a:custGeom>
            <a:rect b="b" l="l" r="r" t="t"/>
            <a:pathLst>
              <a:path extrusionOk="0" h="127000" w="127000">
                <a:moveTo>
                  <a:pt x="0" y="126527"/>
                </a:moveTo>
                <a:lnTo>
                  <a:pt x="126527" y="126527"/>
                </a:lnTo>
                <a:lnTo>
                  <a:pt x="126527" y="0"/>
                </a:lnTo>
                <a:lnTo>
                  <a:pt x="0" y="0"/>
                </a:lnTo>
                <a:lnTo>
                  <a:pt x="0" y="126527"/>
                </a:lnTo>
                <a:close/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E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