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1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FFD1-3981-4F4B-A05B-DBD8CD903398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1CFF-AB18-438C-8B68-86CEAA65C1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196A-BA01-1ABE-4A9B-15BCF26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735B5-1AA4-738B-E554-CCF1CD47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5DB2-5545-3514-2667-860554B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522-02D6-4596-A9C1-B733435E8A98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2C6D3-D60A-D8B7-6199-BD6E389E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11793-57ED-CE33-EA32-69523EE7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60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E32A-45F8-282A-9410-EAF6583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BB576-AB55-FA81-2D4C-5551E259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D350F-68B4-BF8C-7E50-C5F254F5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8617-EA23-4D6D-99DF-1EB1C1E0810F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8272-2493-F158-975D-DEEA3958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C313-730F-0094-D136-CAF3B631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7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F10CE-2DC0-D2D0-07D8-C1E3A9E63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995B-379B-FCD3-BF28-B0FD8EFC7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55C2-8674-7907-1FEF-5701F9D0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7879-3982-410D-B584-787572857984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9A8C7-E66F-3E5B-DDAC-8083732B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F7EA4-0A5B-157B-F131-9D3F591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0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9AEE-31E3-9E11-1CBC-1E9E3BB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93F9-0E6E-913B-CDBC-EDF46A00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7E78-7EA8-6FA8-5C97-B45B3DCC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C5D-61D0-44F9-A6F0-59485753CE00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947D-AEAD-8913-C2A4-E0108B55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30AE-A0F9-C292-FBB7-1451BE6E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1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DA13-B109-DFCD-3FF7-52E355CA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731F-5329-3942-ECD8-17A9CE90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CB5EA-2B86-D569-7691-6C54145F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1767-27C9-431F-AEA6-67559B61DE97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E980E-A516-10CC-F4E7-0A90F0FC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0DA20-DFDF-25C6-29E6-87460C92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2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F17F-DEF9-683C-81CE-C819E92F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B4CF-AEDE-3FE9-08FA-E53F28169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303BE-4042-D4CD-1FC5-CE9F408DA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4105C-F100-24AA-A057-7A255A4F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4142-3B52-47CA-B6ED-D8F7F112CB14}" type="datetime1">
              <a:rPr lang="it-IT" smtClean="0"/>
              <a:t>14/05/2024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DD57E-4783-1975-7339-C0F30FB1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D74C0-B267-D593-9FCD-E0FF37C7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D26-1866-774A-326D-825A0D45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3AEC6-07D5-6A94-9172-A29DC6E5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A21C2-190A-D38C-8E04-4E060E51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5561-8375-A293-00FF-4520ACB77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E6875-C815-00DF-81A0-149C6D8C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80C9F-DD27-6368-1966-A33B7194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D37-31B7-4A49-A60A-E90DD76FB462}" type="datetime1">
              <a:rPr lang="it-IT" smtClean="0"/>
              <a:t>14/05/2024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DD424-DBF6-4E10-44BD-14836BA1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6777B-0100-969E-50AC-2CB8B774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04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C5EA-87A6-C156-9A59-EBF8E62C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D82E3-CF25-27D1-98F8-B9BCD3EC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53BA-4E6E-49EF-BAF8-F8CA7C0725AD}" type="datetime1">
              <a:rPr lang="it-IT" smtClean="0"/>
              <a:t>14/05/2024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F744F-71A2-9DE6-2448-AA2DF91D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45B83-3BB7-C7E6-4B62-4963159E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3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9E8F2-69EC-10BC-962E-9A80A108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733C-B0DC-417E-9B5B-131D71E0D85F}" type="datetime1">
              <a:rPr lang="it-IT" smtClean="0"/>
              <a:t>14/05/2024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B2993-3460-66B2-7B30-521F9817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02AC1-F2A3-38A8-3216-BA1D7125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6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FCF-2C0D-830C-68D5-62D428ED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BE77-20DC-2CC0-89C3-9E5D9120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25DD0-10C3-BFBD-537E-B9329336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BDD27-6252-FD6B-66C5-530521CE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C56E-8D16-49A9-AF69-77DABC4E6BA3}" type="datetime1">
              <a:rPr lang="it-IT" smtClean="0"/>
              <a:t>14/05/2024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F279-2E38-7E83-73A0-6B4481AF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6240-5B29-9EB4-FEFD-48F707B2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4905-05B1-B47D-F7DA-EF03E58A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ED99-E5D2-59AC-1EA9-03671614C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616A0-D74D-15F3-470E-453069242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8DA40-7A2E-5FDF-BBAA-A108A131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E40-074F-4AAF-8168-C17F4DA24AF5}" type="datetime1">
              <a:rPr lang="it-IT" smtClean="0"/>
              <a:t>14/05/2024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84B06-B8BC-2032-8E21-C4F7913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CDE77-DF12-38D8-32D3-3B8EF5D4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82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D16B4-F739-EDA7-0C4C-9760FD0F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B96E-817C-4E7C-2E45-72287DCC0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CD08-BBCF-52CA-F97B-93009D52F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BB6059-7142-4E2B-B068-D5FB24FB9159}" type="datetime1">
              <a:rPr lang="it-IT" smtClean="0"/>
              <a:t>14/05/2024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2CAA-F4B6-0E8A-DC92-60E693805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C12AE-1AD7-60B8-0347-501D8059A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42E8B-9B27-463C-A73D-7873FF5169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F29AB-3BC0-5E2E-DCB0-E3EDBDFD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7" y="0"/>
            <a:ext cx="1083559" cy="1335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962DC0-86AA-95E8-1475-66C6ACA5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960" y="222075"/>
            <a:ext cx="1083559" cy="891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7C816-EBE8-7B78-AE70-324418FE4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535" y="278639"/>
            <a:ext cx="912415" cy="53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668C2-96DC-B387-928C-6B3DCF0445AD}"/>
              </a:ext>
            </a:extLst>
          </p:cNvPr>
          <p:cNvSpPr txBox="1"/>
          <p:nvPr/>
        </p:nvSpPr>
        <p:spPr>
          <a:xfrm>
            <a:off x="3687777" y="545477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FLASH – Trento Activity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1D52B-6715-8EC0-2D7D-303CB879C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488" y="2520506"/>
            <a:ext cx="3998939" cy="1924801"/>
          </a:xfrm>
          <a:prstGeom prst="rect">
            <a:avLst/>
          </a:prstGeom>
        </p:spPr>
      </p:pic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1E5D2E2A-5160-B5EF-C368-E9938905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18C4651-A2E6-5338-2C27-8E7F15C2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1</a:t>
            </a:fld>
            <a:endParaRPr lang="it-IT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CF5CE3-3730-1961-4599-54E5EB94E85D}"/>
              </a:ext>
            </a:extLst>
          </p:cNvPr>
          <p:cNvGrpSpPr/>
          <p:nvPr/>
        </p:nvGrpSpPr>
        <p:grpSpPr>
          <a:xfrm>
            <a:off x="965258" y="1696884"/>
            <a:ext cx="5131978" cy="3847207"/>
            <a:chOff x="573725" y="2056112"/>
            <a:chExt cx="5131978" cy="38472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0CE2FB-2496-5BAA-F4EC-1372AA172095}"/>
                </a:ext>
              </a:extLst>
            </p:cNvPr>
            <p:cNvSpPr txBox="1"/>
            <p:nvPr/>
          </p:nvSpPr>
          <p:spPr>
            <a:xfrm>
              <a:off x="573725" y="2056112"/>
              <a:ext cx="5131978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Research Objectives</a:t>
              </a: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/>
              <a:r>
                <a:rPr lang="en-US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1) Explore the possibility of using a Microstrip SQUID Amplifier (MSA) in a 300 mK small-size refrigerator inserted in the FLASH cryostat </a:t>
              </a: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MSA noise vs T measurements down to 20mK</a:t>
              </a: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/>
              <a:r>
                <a:rPr lang="en-US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2) Explore the possibility of simultaneous measurement of multiple cavity modes</a:t>
              </a: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/>
              <a:endPara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Tests at 4.2K of 2-3 MSA and “TBD devices” coupled to a single antenna</a:t>
              </a:r>
              <a:endPara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18DCC600-9ECC-9C41-A8F1-8842E6F953EE}"/>
                </a:ext>
              </a:extLst>
            </p:cNvPr>
            <p:cNvSpPr/>
            <p:nvPr/>
          </p:nvSpPr>
          <p:spPr>
            <a:xfrm rot="5400000">
              <a:off x="2976428" y="3294561"/>
              <a:ext cx="326571" cy="376692"/>
            </a:xfrm>
            <a:prstGeom prst="rightArrow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90F55213-7270-E590-9F16-EE4E22772B28}"/>
                </a:ext>
              </a:extLst>
            </p:cNvPr>
            <p:cNvSpPr/>
            <p:nvPr/>
          </p:nvSpPr>
          <p:spPr>
            <a:xfrm rot="5400000">
              <a:off x="2976428" y="4837448"/>
              <a:ext cx="326571" cy="376692"/>
            </a:xfrm>
            <a:prstGeom prst="rightArrow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35C921E-555B-C752-CE97-C4E452393657}"/>
              </a:ext>
            </a:extLst>
          </p:cNvPr>
          <p:cNvSpPr txBox="1"/>
          <p:nvPr/>
        </p:nvSpPr>
        <p:spPr>
          <a:xfrm>
            <a:off x="7368394" y="4572652"/>
            <a:ext cx="3092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Microstrip SQUID Amplifier (MSA)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49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68562-B273-1AE1-EFB0-DB8184507DCD}"/>
              </a:ext>
            </a:extLst>
          </p:cNvPr>
          <p:cNvSpPr txBox="1"/>
          <p:nvPr/>
        </p:nvSpPr>
        <p:spPr>
          <a:xfrm>
            <a:off x="222727" y="3937768"/>
            <a:ext cx="5601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Purchases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MSAs (4 k€ each)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 noise cryogenic and room temperature RF amplifiers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Microwave-cryo-spares (filters, power splitters, cables, connectors...)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Liquid helium</a:t>
            </a:r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82B88-C801-F1CA-5D62-648BCB18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16" y="1571148"/>
            <a:ext cx="1941346" cy="3554933"/>
          </a:xfrm>
          <a:prstGeom prst="rect">
            <a:avLst/>
          </a:prstGeom>
        </p:spPr>
      </p:pic>
      <p:pic>
        <p:nvPicPr>
          <p:cNvPr id="10" name="Picture 9" descr="A clear plastic bottle with a red band&#10;&#10;Description automatically generated">
            <a:extLst>
              <a:ext uri="{FF2B5EF4-FFF2-40B4-BE49-F238E27FC236}">
                <a16:creationId xmlns:a16="http://schemas.microsoft.com/office/drawing/2014/main" id="{D705E0D5-1559-4BAD-A251-BB9EC56A3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83" y="1234024"/>
            <a:ext cx="1941345" cy="4229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BC9F6-0901-1870-E765-DB9453E9934B}"/>
              </a:ext>
            </a:extLst>
          </p:cNvPr>
          <p:cNvSpPr txBox="1"/>
          <p:nvPr/>
        </p:nvSpPr>
        <p:spPr>
          <a:xfrm>
            <a:off x="9576960" y="5237480"/>
            <a:ext cx="194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Helium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liquifiers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with gas recovery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E1BB8-F9D8-1965-3E08-0B30596D6590}"/>
              </a:ext>
            </a:extLst>
          </p:cNvPr>
          <p:cNvSpPr txBox="1"/>
          <p:nvPr/>
        </p:nvSpPr>
        <p:spPr>
          <a:xfrm>
            <a:off x="6790463" y="5237480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Dilution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Refrigerator</a:t>
            </a:r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A99E8-DD6F-BDB3-E599-6829A2191CD4}"/>
              </a:ext>
            </a:extLst>
          </p:cNvPr>
          <p:cNvSpPr txBox="1"/>
          <p:nvPr/>
        </p:nvSpPr>
        <p:spPr>
          <a:xfrm>
            <a:off x="222727" y="1918457"/>
            <a:ext cx="6097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Equipment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available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Dilution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refrigerator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-&gt; MSA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tests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down to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it-IT" sz="1400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base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= 20 mK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Liquid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helium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transport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lab dewars -&gt;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MSAs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-antenna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tests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1-4.2K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Helium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liquefier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with gas recovery system -&gt;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liquid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helium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affordable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Electronics (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Signal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generators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VNA,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oscilloscope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spectrum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analyzer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500 MHz)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A38EF-23A5-FCC5-655C-A584050AF5AA}"/>
              </a:ext>
            </a:extLst>
          </p:cNvPr>
          <p:cNvSpPr txBox="1"/>
          <p:nvPr/>
        </p:nvSpPr>
        <p:spPr>
          <a:xfrm>
            <a:off x="222727" y="3348615"/>
            <a:ext cx="414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FTE: Paolo Falferi 30%, Andrea Vinante 30%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41718-3A3C-397A-E5C0-14F2AB80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3B08B-2AC8-50A8-88F5-2EB076F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2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E8E43-B09B-F0E8-BB91-6D1346573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27" y="0"/>
            <a:ext cx="1083559" cy="133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5FD2C-7DFE-7D51-46B9-E63363E93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960" y="222075"/>
            <a:ext cx="1083559" cy="891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A206E-19AF-4F89-864D-4797E0C45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535" y="278639"/>
            <a:ext cx="912415" cy="533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44ABBD-B4DE-BAF9-14D4-6AA9E8904918}"/>
              </a:ext>
            </a:extLst>
          </p:cNvPr>
          <p:cNvSpPr txBox="1"/>
          <p:nvPr/>
        </p:nvSpPr>
        <p:spPr>
          <a:xfrm>
            <a:off x="3687777" y="545477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FLASH – Trento Activity</a:t>
            </a:r>
          </a:p>
        </p:txBody>
      </p:sp>
    </p:spTree>
    <p:extLst>
      <p:ext uri="{BB962C8B-B14F-4D97-AF65-F5344CB8AC3E}">
        <p14:creationId xmlns:p14="http://schemas.microsoft.com/office/powerpoint/2010/main" val="39751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03DC4-2844-043D-7861-9C378827F61F}"/>
              </a:ext>
            </a:extLst>
          </p:cNvPr>
          <p:cNvSpPr txBox="1"/>
          <p:nvPr/>
        </p:nvSpPr>
        <p:spPr>
          <a:xfrm>
            <a:off x="8489295" y="1835991"/>
            <a:ext cx="22398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Input coil and SQUID washer form a capacitor in parallel to the input coil inductance -&gt; Resonant circuit (typically 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it-IT" sz="11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≈ </a:t>
            </a:r>
            <a:r>
              <a:rPr lang="en-US" sz="1100" dirty="0"/>
              <a:t>40 MHz)</a:t>
            </a:r>
            <a:endParaRPr lang="it-IT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0C335-6931-944B-CAF6-656914059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33" y="1436129"/>
            <a:ext cx="2367755" cy="1793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2DAEB-6FA1-6E26-BFB2-8057FD1C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768" y="1564350"/>
            <a:ext cx="2629191" cy="1638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8C08FB-D8B0-91A4-2315-AB042911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49" y="1529826"/>
            <a:ext cx="2382084" cy="1793180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6BFFA7B-ABB3-64F9-C500-15B983FD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B8187D3-23D6-A63D-FF06-3CA1C126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3</a:t>
            </a:fld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D2B55-73F9-E70E-C024-748B6A2FB408}"/>
              </a:ext>
            </a:extLst>
          </p:cNvPr>
          <p:cNvSpPr/>
          <p:nvPr/>
        </p:nvSpPr>
        <p:spPr>
          <a:xfrm>
            <a:off x="402771" y="3654118"/>
            <a:ext cx="11102611" cy="24604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5382-CD07-000A-F24D-A5D97E467216}"/>
              </a:ext>
            </a:extLst>
          </p:cNvPr>
          <p:cNvSpPr txBox="1"/>
          <p:nvPr/>
        </p:nvSpPr>
        <p:spPr>
          <a:xfrm>
            <a:off x="8177767" y="4269415"/>
            <a:ext cx="2862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The effect of the parasitic capacitance between input coil and SQUID washer can be exploited to operate the input coil as a transmission line resonator</a:t>
            </a:r>
            <a:endParaRPr lang="it-IT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8EC3BA-49F0-666F-21BC-101FAF728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40" y="4247677"/>
            <a:ext cx="2104060" cy="1570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BDB711-525E-4927-DB3E-CB0973BA5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18" y="4401886"/>
            <a:ext cx="1666875" cy="1457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137DEF-7267-6236-8B55-66B25FB35B4E}"/>
              </a:ext>
            </a:extLst>
          </p:cNvPr>
          <p:cNvSpPr txBox="1"/>
          <p:nvPr/>
        </p:nvSpPr>
        <p:spPr>
          <a:xfrm>
            <a:off x="4667404" y="3711962"/>
            <a:ext cx="28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Microstrip</a:t>
            </a:r>
            <a:r>
              <a:rPr lang="it-IT" dirty="0"/>
              <a:t> SQUID </a:t>
            </a:r>
            <a:r>
              <a:rPr lang="it-IT" dirty="0" err="1"/>
              <a:t>Amplifier</a:t>
            </a:r>
            <a:endParaRPr lang="it-IT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67B02-077B-ABFB-4E08-0980AD44D377}"/>
              </a:ext>
            </a:extLst>
          </p:cNvPr>
          <p:cNvSpPr/>
          <p:nvPr/>
        </p:nvSpPr>
        <p:spPr>
          <a:xfrm>
            <a:off x="379525" y="952068"/>
            <a:ext cx="11102611" cy="24604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F20598-6D29-5F8F-B77C-E62FB873F1FF}"/>
              </a:ext>
            </a:extLst>
          </p:cNvPr>
          <p:cNvSpPr txBox="1"/>
          <p:nvPr/>
        </p:nvSpPr>
        <p:spPr>
          <a:xfrm>
            <a:off x="4304319" y="1011300"/>
            <a:ext cx="361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Washer</a:t>
            </a:r>
            <a:r>
              <a:rPr lang="it-IT" dirty="0"/>
              <a:t> SQUID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47BA70-0381-EF80-FC86-B38AA38D3703}"/>
              </a:ext>
            </a:extLst>
          </p:cNvPr>
          <p:cNvSpPr txBox="1"/>
          <p:nvPr/>
        </p:nvSpPr>
        <p:spPr>
          <a:xfrm>
            <a:off x="3735892" y="306211"/>
            <a:ext cx="474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differences between dc SQUID and MSA</a:t>
            </a:r>
            <a:endParaRPr lang="it-IT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2A60BF-EE11-1859-5447-1ACE4D54D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628" y="4247677"/>
            <a:ext cx="2569613" cy="17316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5D0343-7F66-2FF6-DCA2-AD3C5FD36220}"/>
              </a:ext>
            </a:extLst>
          </p:cNvPr>
          <p:cNvSpPr txBox="1"/>
          <p:nvPr/>
        </p:nvSpPr>
        <p:spPr>
          <a:xfrm>
            <a:off x="8098175" y="5751489"/>
            <a:ext cx="31667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Mück</a:t>
            </a:r>
            <a:r>
              <a:rPr lang="en-US" sz="800" dirty="0"/>
              <a:t> and McDermott, </a:t>
            </a:r>
            <a:r>
              <a:rPr lang="en-US" sz="800" dirty="0" err="1"/>
              <a:t>Supercond</a:t>
            </a:r>
            <a:r>
              <a:rPr lang="en-US" sz="800" dirty="0"/>
              <a:t>. Sci. Technol. 23 093001 (2010)</a:t>
            </a:r>
            <a:endParaRPr lang="it-IT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EF315D-B176-FB08-90AF-042D83C9597F}"/>
              </a:ext>
            </a:extLst>
          </p:cNvPr>
          <p:cNvSpPr txBox="1"/>
          <p:nvPr/>
        </p:nvSpPr>
        <p:spPr>
          <a:xfrm>
            <a:off x="8177767" y="5090121"/>
            <a:ext cx="28629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Amplifiers based on this principle have shown gains of 20 dB at frequencies below 1 GHz and up to 10 dB at 5 GHz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23124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9EF1A-2830-2E84-D45D-59B05AFA10D3}"/>
              </a:ext>
            </a:extLst>
          </p:cNvPr>
          <p:cNvSpPr txBox="1"/>
          <p:nvPr/>
        </p:nvSpPr>
        <p:spPr>
          <a:xfrm>
            <a:off x="7506892" y="1354758"/>
            <a:ext cx="2935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It is possible to tune the resonant frequency of the MSA by terminating the microstrip resonator with a varactor diode.</a:t>
            </a:r>
          </a:p>
          <a:p>
            <a:pPr algn="just"/>
            <a:r>
              <a:rPr lang="en-US" sz="1100" dirty="0"/>
              <a:t>The varactor doesn’t change the noise temperature of the MSA (here 0.9K @ 200 MHz, 4.2K)</a:t>
            </a:r>
            <a:endParaRPr lang="it-IT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8932B-A8E8-01F0-AB8C-F449D5C5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8" y="1306312"/>
            <a:ext cx="3352799" cy="176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38860-D80C-C7EF-384A-66060F8C7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63" y="1306312"/>
            <a:ext cx="2385565" cy="176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392A0-A016-063E-4D8A-5E824AEB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57" y="4093151"/>
            <a:ext cx="2263186" cy="1523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8EF4C-D2DA-4599-6838-133B78DCFC12}"/>
              </a:ext>
            </a:extLst>
          </p:cNvPr>
          <p:cNvSpPr txBox="1"/>
          <p:nvPr/>
        </p:nvSpPr>
        <p:spPr>
          <a:xfrm>
            <a:off x="8807496" y="4172152"/>
            <a:ext cx="2333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A broad bandwidth can be obtained with a second MSA as a </a:t>
            </a:r>
            <a:r>
              <a:rPr lang="en-US" sz="1100" dirty="0" err="1"/>
              <a:t>postamplifier</a:t>
            </a:r>
            <a:r>
              <a:rPr lang="en-US" sz="1100" dirty="0"/>
              <a:t>. Here the resonance frequencies of the first and second amplifiers were about 280 and 400 MHz, respectively. </a:t>
            </a:r>
            <a:endParaRPr lang="it-IT" sz="1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77685-81F0-99A9-E1D7-CCEA4BCFA60B}"/>
              </a:ext>
            </a:extLst>
          </p:cNvPr>
          <p:cNvGrpSpPr>
            <a:grpSpLocks noChangeAspect="1"/>
          </p:cNvGrpSpPr>
          <p:nvPr/>
        </p:nvGrpSpPr>
        <p:grpSpPr>
          <a:xfrm>
            <a:off x="6179822" y="4030010"/>
            <a:ext cx="2455811" cy="1750284"/>
            <a:chOff x="3952875" y="1962150"/>
            <a:chExt cx="4286250" cy="2933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2EABEA-E528-D8EA-E045-EA3657EA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2875" y="1962150"/>
              <a:ext cx="4286250" cy="29337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29EE3E-147A-5FF7-0C38-D0B4FD8F2E1C}"/>
                </a:ext>
              </a:extLst>
            </p:cNvPr>
            <p:cNvSpPr/>
            <p:nvPr/>
          </p:nvSpPr>
          <p:spPr>
            <a:xfrm>
              <a:off x="5090809" y="3122579"/>
              <a:ext cx="2365905" cy="117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48605-D0D7-40A3-D5FD-AF7EED452667}"/>
              </a:ext>
            </a:extLst>
          </p:cNvPr>
          <p:cNvSpPr txBox="1"/>
          <p:nvPr/>
        </p:nvSpPr>
        <p:spPr>
          <a:xfrm>
            <a:off x="7769563" y="2787637"/>
            <a:ext cx="2746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/>
              <a:t>Mück</a:t>
            </a:r>
            <a:r>
              <a:rPr lang="it-IT" sz="1050" dirty="0"/>
              <a:t> et al. </a:t>
            </a:r>
            <a:r>
              <a:rPr lang="it-IT" sz="1050" dirty="0" err="1"/>
              <a:t>Appl</a:t>
            </a:r>
            <a:r>
              <a:rPr lang="it-IT" sz="1050" dirty="0"/>
              <a:t>. </a:t>
            </a:r>
            <a:r>
              <a:rPr lang="it-IT" sz="1050" dirty="0" err="1"/>
              <a:t>Phys</a:t>
            </a:r>
            <a:r>
              <a:rPr lang="it-IT" sz="1050" dirty="0"/>
              <a:t>. Lett., 75, 3545,1999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39D49C17-864E-42A5-06B2-A159186A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167C623-12CA-3DA3-50DF-44F6E7C3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4</a:t>
            </a:fld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C958B-5E1E-9273-2029-DCA39CAE66B9}"/>
              </a:ext>
            </a:extLst>
          </p:cNvPr>
          <p:cNvSpPr txBox="1"/>
          <p:nvPr/>
        </p:nvSpPr>
        <p:spPr>
          <a:xfrm>
            <a:off x="2786741" y="208875"/>
            <a:ext cx="656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the Flash cavity bandwidth (117–206 and 206-360 MHz)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D3F0B6-B80D-A8A4-2A2C-E14B4B3603CF}"/>
              </a:ext>
            </a:extLst>
          </p:cNvPr>
          <p:cNvSpPr txBox="1"/>
          <p:nvPr/>
        </p:nvSpPr>
        <p:spPr>
          <a:xfrm>
            <a:off x="631373" y="943014"/>
            <a:ext cx="4604656" cy="307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Tuning the microstrip resonator with a varactor diode</a:t>
            </a:r>
            <a:endParaRPr lang="it-IT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543DC6-A793-AC70-57DF-F95D76BAAE5F}"/>
              </a:ext>
            </a:extLst>
          </p:cNvPr>
          <p:cNvSpPr/>
          <p:nvPr/>
        </p:nvSpPr>
        <p:spPr>
          <a:xfrm>
            <a:off x="631372" y="903826"/>
            <a:ext cx="10776857" cy="23183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71548-9B35-AA48-AF39-834DBA546D37}"/>
              </a:ext>
            </a:extLst>
          </p:cNvPr>
          <p:cNvSpPr/>
          <p:nvPr/>
        </p:nvSpPr>
        <p:spPr>
          <a:xfrm>
            <a:off x="631372" y="3566974"/>
            <a:ext cx="10776857" cy="23183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F4FA6B-8DBC-DE4C-4A6A-F304D249FF4E}"/>
              </a:ext>
            </a:extLst>
          </p:cNvPr>
          <p:cNvSpPr txBox="1"/>
          <p:nvPr/>
        </p:nvSpPr>
        <p:spPr>
          <a:xfrm>
            <a:off x="6344254" y="3685899"/>
            <a:ext cx="4926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Two cascaded MSA tuned to different resonant frequencies</a:t>
            </a:r>
            <a:endParaRPr lang="it-IT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F407E-6B8D-BF37-1E2C-FD30847086EE}"/>
              </a:ext>
            </a:extLst>
          </p:cNvPr>
          <p:cNvSpPr txBox="1"/>
          <p:nvPr/>
        </p:nvSpPr>
        <p:spPr>
          <a:xfrm>
            <a:off x="1000734" y="3685898"/>
            <a:ext cx="497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Lower MSA resonator Q -&gt; wider bandwidth (but lower gain)</a:t>
            </a:r>
            <a:endParaRPr lang="it-IT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9BB319-4910-5340-5FEB-30ACBE34F8E4}"/>
              </a:ext>
            </a:extLst>
          </p:cNvPr>
          <p:cNvSpPr txBox="1"/>
          <p:nvPr/>
        </p:nvSpPr>
        <p:spPr>
          <a:xfrm>
            <a:off x="3343512" y="4295262"/>
            <a:ext cx="233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A broad bandwidth can be obtained with a lower quality factor of the resonator but at the expense of a lower gain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89345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762FDD-F563-2778-EB9F-37B36322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36D7A-6169-6E33-5A31-B4B0E50C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5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08C81-40A8-256D-4E4E-8E088720DF41}"/>
              </a:ext>
            </a:extLst>
          </p:cNvPr>
          <p:cNvSpPr txBox="1"/>
          <p:nvPr/>
        </p:nvSpPr>
        <p:spPr>
          <a:xfrm>
            <a:off x="5649686" y="3429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6951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7FA6-4387-6DE0-9B2C-7DC1F40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1DF3C-CD82-03FC-112F-DB9288B1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6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7ACE6-8A50-07A0-CF2B-86F6B912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" y="847725"/>
            <a:ext cx="4800600" cy="379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9DB87-8539-C9CC-EFC9-40122E5B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847725"/>
            <a:ext cx="4640036" cy="3957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F6D3FA-20B2-9E87-3FE0-11CD74B13B6E}"/>
              </a:ext>
            </a:extLst>
          </p:cNvPr>
          <p:cNvSpPr txBox="1"/>
          <p:nvPr/>
        </p:nvSpPr>
        <p:spPr>
          <a:xfrm>
            <a:off x="7680960" y="5188461"/>
            <a:ext cx="29794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Mück</a:t>
            </a:r>
            <a:r>
              <a:rPr lang="en-US" sz="1100" dirty="0"/>
              <a:t> et al., </a:t>
            </a:r>
            <a:r>
              <a:rPr lang="fr-FR" sz="1100" dirty="0" err="1"/>
              <a:t>Appl</a:t>
            </a:r>
            <a:r>
              <a:rPr lang="fr-FR" sz="1100" dirty="0"/>
              <a:t>. Phys. </a:t>
            </a:r>
            <a:r>
              <a:rPr lang="fr-FR" sz="1100" dirty="0" err="1"/>
              <a:t>Lett</a:t>
            </a:r>
            <a:r>
              <a:rPr lang="fr-FR" sz="1100" dirty="0"/>
              <a:t>. 78, 967 (2001)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7682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2CEC5B-4310-24F6-67CA-82441CB507A7}"/>
              </a:ext>
            </a:extLst>
          </p:cNvPr>
          <p:cNvSpPr txBox="1"/>
          <p:nvPr/>
        </p:nvSpPr>
        <p:spPr>
          <a:xfrm>
            <a:off x="1153886" y="1062335"/>
            <a:ext cx="8262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Cryogenic Services Facility with equipment for helium gas recovery: two helium liquefiers (total capacity 12 l/h), storage dewar 500 l, gas storage capacity 250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7B2F3-196E-509E-BB24-EE71D564ED84}"/>
              </a:ext>
            </a:extLst>
          </p:cNvPr>
          <p:cNvSpPr txBox="1"/>
          <p:nvPr/>
        </p:nvSpPr>
        <p:spPr>
          <a:xfrm>
            <a:off x="1153886" y="2100944"/>
            <a:ext cx="468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it-I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/>
              <a:t>117–360 MHz </a:t>
            </a:r>
            <a:r>
              <a:rPr lang="it-IT" dirty="0" err="1"/>
              <a:t>Er</a:t>
            </a:r>
            <a:r>
              <a:rPr lang="it-IT" dirty="0"/>
              <a:t>=1-&gt; </a:t>
            </a:r>
            <a:r>
              <a:rPr lang="el-GR" dirty="0"/>
              <a:t>λ</a:t>
            </a:r>
            <a:r>
              <a:rPr lang="it-IT" dirty="0"/>
              <a:t> = 2.56-0.83m</a:t>
            </a:r>
          </a:p>
          <a:p>
            <a:r>
              <a:rPr lang="it-IT" dirty="0"/>
              <a:t>3</a:t>
            </a:r>
            <a:r>
              <a:rPr lang="el-GR" dirty="0"/>
              <a:t>ν</a:t>
            </a:r>
            <a:r>
              <a:rPr lang="it-IT" baseline="-25000" dirty="0"/>
              <a:t>0</a:t>
            </a:r>
            <a:r>
              <a:rPr lang="it-IT" dirty="0"/>
              <a:t> </a:t>
            </a:r>
            <a:r>
              <a:rPr lang="el-GR" dirty="0"/>
              <a:t>=</a:t>
            </a:r>
            <a:r>
              <a:rPr lang="it-IT" dirty="0"/>
              <a:t> 351</a:t>
            </a:r>
            <a:r>
              <a:rPr lang="el-GR" dirty="0"/>
              <a:t>–</a:t>
            </a:r>
            <a:r>
              <a:rPr lang="it-IT" dirty="0"/>
              <a:t>1080</a:t>
            </a:r>
            <a:r>
              <a:rPr lang="el-GR" dirty="0"/>
              <a:t> MHz </a:t>
            </a:r>
            <a:r>
              <a:rPr lang="it-IT" dirty="0" err="1"/>
              <a:t>Er</a:t>
            </a:r>
            <a:r>
              <a:rPr lang="it-IT" dirty="0"/>
              <a:t>=1</a:t>
            </a:r>
            <a:r>
              <a:rPr lang="el-GR" dirty="0"/>
              <a:t>-&gt; λ</a:t>
            </a:r>
            <a:r>
              <a:rPr lang="it-IT" dirty="0"/>
              <a:t> </a:t>
            </a:r>
            <a:r>
              <a:rPr lang="el-GR" dirty="0"/>
              <a:t>=</a:t>
            </a:r>
            <a:r>
              <a:rPr lang="it-IT" dirty="0"/>
              <a:t> 0.85</a:t>
            </a:r>
            <a:r>
              <a:rPr lang="el-GR" dirty="0"/>
              <a:t>-0.</a:t>
            </a:r>
            <a:r>
              <a:rPr lang="it-IT" dirty="0"/>
              <a:t>28</a:t>
            </a:r>
            <a:r>
              <a:rPr lang="el-GR" dirty="0"/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966FF-73DE-5A33-B72D-27D6B5C0B03A}"/>
              </a:ext>
            </a:extLst>
          </p:cNvPr>
          <p:cNvSpPr txBox="1"/>
          <p:nvPr/>
        </p:nvSpPr>
        <p:spPr>
          <a:xfrm>
            <a:off x="1153886" y="2920778"/>
            <a:ext cx="599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Microstrip</a:t>
            </a:r>
            <a:r>
              <a:rPr lang="it-IT" dirty="0"/>
              <a:t> on Si h=0,65mm, </a:t>
            </a:r>
            <a:r>
              <a:rPr lang="it-IT" dirty="0" err="1"/>
              <a:t>er</a:t>
            </a:r>
            <a:r>
              <a:rPr lang="it-IT" dirty="0"/>
              <a:t>=11.7, line l=0.5mm h=35um</a:t>
            </a:r>
          </a:p>
          <a:p>
            <a:r>
              <a:rPr lang="it-IT" dirty="0"/>
              <a:t>Z=50 Ohm, </a:t>
            </a:r>
            <a:r>
              <a:rPr lang="it-IT" dirty="0" err="1"/>
              <a:t>Eeff</a:t>
            </a:r>
            <a:r>
              <a:rPr lang="it-IT" dirty="0"/>
              <a:t>=7.675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FAB39-294E-EC59-8A37-C350EC57A873}"/>
              </a:ext>
            </a:extLst>
          </p:cNvPr>
          <p:cNvSpPr txBox="1"/>
          <p:nvPr/>
        </p:nvSpPr>
        <p:spPr>
          <a:xfrm>
            <a:off x="1153886" y="3740612"/>
            <a:ext cx="494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it-I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/>
              <a:t>117 MHz </a:t>
            </a:r>
            <a:r>
              <a:rPr lang="it-IT" dirty="0" err="1"/>
              <a:t>Eeff</a:t>
            </a:r>
            <a:r>
              <a:rPr lang="it-IT" dirty="0"/>
              <a:t>=7.675 -&gt; </a:t>
            </a:r>
            <a:r>
              <a:rPr lang="el-GR" dirty="0"/>
              <a:t>λ</a:t>
            </a:r>
            <a:r>
              <a:rPr lang="it-IT" dirty="0"/>
              <a:t> = 924mm</a:t>
            </a:r>
          </a:p>
          <a:p>
            <a:r>
              <a:rPr lang="it-IT" dirty="0"/>
              <a:t>3</a:t>
            </a:r>
            <a:r>
              <a:rPr lang="el-GR" dirty="0"/>
              <a:t>ν</a:t>
            </a:r>
            <a:r>
              <a:rPr lang="it-IT" baseline="-25000" dirty="0"/>
              <a:t>0</a:t>
            </a:r>
            <a:r>
              <a:rPr lang="it-IT" dirty="0"/>
              <a:t> </a:t>
            </a:r>
            <a:r>
              <a:rPr lang="el-GR" dirty="0"/>
              <a:t>=</a:t>
            </a:r>
            <a:r>
              <a:rPr lang="it-IT" dirty="0"/>
              <a:t> 1080</a:t>
            </a:r>
            <a:r>
              <a:rPr lang="el-GR" dirty="0"/>
              <a:t> MHz </a:t>
            </a:r>
            <a:r>
              <a:rPr lang="it-IT" dirty="0" err="1"/>
              <a:t>Eeff</a:t>
            </a:r>
            <a:r>
              <a:rPr lang="it-IT" dirty="0"/>
              <a:t>=7.675 -&gt; </a:t>
            </a:r>
            <a:r>
              <a:rPr lang="el-GR" dirty="0"/>
              <a:t>λ</a:t>
            </a:r>
            <a:r>
              <a:rPr lang="it-IT" dirty="0"/>
              <a:t> = 100mm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D8CEE-F308-1C7D-ED21-4C60C2FE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511" y="701254"/>
            <a:ext cx="2447367" cy="172285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CF51B-3DA2-AC29-283C-40E6031C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 TDR Meeting 15 May 2024 - Falferi - Trento</a:t>
            </a:r>
            <a:endParaRPr lang="it-I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E099A-74DA-AFE8-A569-CBB26BC9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2E8B-9B27-463C-A73D-7873FF5169D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635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Falferi</dc:creator>
  <cp:lastModifiedBy>Paolo Falferi</cp:lastModifiedBy>
  <cp:revision>59</cp:revision>
  <dcterms:created xsi:type="dcterms:W3CDTF">2024-05-09T07:43:55Z</dcterms:created>
  <dcterms:modified xsi:type="dcterms:W3CDTF">2024-05-15T12:19:49Z</dcterms:modified>
</cp:coreProperties>
</file>