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6" r:id="rId3"/>
    <p:sldId id="394" r:id="rId4"/>
    <p:sldId id="395" r:id="rId5"/>
    <p:sldId id="351" r:id="rId6"/>
    <p:sldId id="405" r:id="rId7"/>
    <p:sldId id="399" r:id="rId8"/>
    <p:sldId id="406" r:id="rId9"/>
    <p:sldId id="402" r:id="rId10"/>
    <p:sldId id="389" r:id="rId11"/>
    <p:sldId id="400" r:id="rId12"/>
    <p:sldId id="269" r:id="rId13"/>
    <p:sldId id="403" r:id="rId14"/>
    <p:sldId id="4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62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1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F728C-4E81-4345-818B-F9BFF9F9EABE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E04F8-66E9-42C3-AB30-F06A988FCDC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3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93131-FA58-3A1D-774E-522EA0D54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342F3-8C49-AB46-9029-ECB543E22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BC8A5-9FBC-5223-DA80-AE16FAF50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35124-3FEE-DB89-91D3-EA9B4385E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5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B6089-BAA5-66A3-25A4-E9FD73800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8BF101-64EF-DC06-4333-F0900633A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FDAA5B-834C-9D82-63D5-D42DABEEF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ED515-731F-8744-E066-09C81E94F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10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C76FC-7913-A6EC-0F99-488D4E03B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3CBF2-9233-DD23-7916-EDA8E9F9C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E3C999-B8C1-7777-400A-168A32BC4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38596-3A85-023B-D8E5-7AFA23842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C76FC-7913-A6EC-0F99-488D4E03B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3CBF2-9233-DD23-7916-EDA8E9F9C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E3C999-B8C1-7777-400A-168A32BC4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38596-3A85-023B-D8E5-7AFA23842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6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62DBF-7A07-E842-803B-84CE85E98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297381-2C0F-7684-8C26-27D7A64A4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176099-2CBC-3ED8-75EF-AA83A3B36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CAC58-D55C-C2C0-1E44-3894F8C4C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9C682-0B7E-53DE-D32C-84E374B11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6F9237-70F3-B300-5B7E-5E79EC4D5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9A1768-7A5E-146F-30EE-D374950C6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EE5E1-64F7-F83D-1327-C57EE000D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3B21-2895-4FAB-81A0-2BA002577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F7079-CBBC-4002-91F2-84CC3FFCE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355B6-4063-4992-9B56-28B42132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4CC2-37D6-414F-9541-4A2F46A7A636}" type="datetime1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D5244-8D56-450D-AFEB-730E5346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EEC7-02FF-44E8-BC28-30653786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5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396-47EF-4E11-AD68-901754CA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71FE0-6ECF-412A-A6AD-F8A6A3B62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A41DB-CB4A-4BF8-81BC-BEFDD853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EFDE-24BF-4093-8714-317C6445D9FB}" type="datetime1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20FFB-6D09-406B-B559-35D6BB88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6209A-629B-4715-8F42-2FEDCF76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6EBD8-90BE-49AC-A3E5-E926AF057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0407F-9E85-4F78-BDA8-85AAD3847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80AE9-318B-4519-B86A-170CF5F4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A570-48EC-42BB-901D-9971255DEB1A}" type="datetime1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66A80-AAD4-43EE-9529-925AB69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A2469-F6E9-44D8-B3A6-10A894DF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8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4AAA-535F-4574-90D5-9CCDE696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A58BE-E12A-43BB-8CF0-2A6176D3C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C59D5-4798-4D93-BFE9-5E451904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C54F-D220-473E-94C7-FDA880D85CFF}" type="datetime1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7794D-0857-4878-A7D4-89361F33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029200" cy="365125"/>
          </a:xfrm>
        </p:spPr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2B10F-50AF-4C15-BA9B-EFD98F4E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4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4BE9-5960-4655-BB0F-7D891718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D569E-BDA2-443D-80C0-2A080E55A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E1FDC-1EBE-480C-87D0-2B1E2195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639A-A115-4B2D-A9FA-6E38CA4BDBBA}" type="datetime1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6003-02F5-4837-90C6-3B3FA330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73619-DCCD-47D6-BD2A-E0FC1D19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4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00DE-F201-4B4D-B54E-D7AA089F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51217-0C1F-4825-94B4-65A3C1488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F06BF-12ED-4613-B327-F50F0B2A3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0D705-0B54-4DCE-ADC3-C452A39F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CF69-95B7-40D6-B0D0-58E569351AA7}" type="datetime1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01F1E-ED8D-417D-9505-2972AAC3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CF69D-1587-4FB5-A6B9-24479C95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D893-9F4C-413C-8ECC-7A7B0F0E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ADACB-1775-46E5-8C37-B14F6BDB9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719D6-A3CF-4A53-934C-808DE4F26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77EF4-D605-4157-98EF-DAE8BC49C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60911-3C30-4AF0-AAF7-7F26FAD72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A49DB-E103-48E4-A224-EC5C7C0F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A54-E7EC-4E68-8E2F-219C25E318DA}" type="datetime1">
              <a:rPr lang="en-GB" smtClean="0"/>
              <a:t>26/04/2024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C2DF1-F4C2-4DD2-9D79-4D28359D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76FF-38F8-45C6-B131-0D564DD4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04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C24B-DBC8-4510-8AF5-08BBEA44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28F32-37B0-4DA7-A9DD-68E9B4AA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4B9F-C59C-4228-8888-723FA3BD8F41}" type="datetime1">
              <a:rPr lang="en-GB" smtClean="0"/>
              <a:t>26/04/2024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90463-585F-4FDA-8628-2EF42B97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5EEA5-C88C-44DD-ACC0-4AA3FF3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3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719F1-D9EF-4950-A74F-C305D698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4B2-0696-4096-9305-DBFAB530E05E}" type="datetime1">
              <a:rPr lang="en-GB" smtClean="0"/>
              <a:t>26/04/2024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209D5-8181-48EF-93FD-33DFAA49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46346-9A84-4D03-B3B9-EC5BE22C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4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065C-0174-4A28-8347-F48E633C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4FD0-F19D-4BC4-813B-FE76A58F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2A164-4667-48F5-9A2F-E4649DBE5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28866-8266-4B16-B37B-D3F75D9A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78B6-8B37-484D-84EB-94EB8C843D13}" type="datetime1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34464-C8EB-4B52-8350-49486EC7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3F3B3-51E0-4DE4-9A21-346D359E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9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EB20D-B87E-46BF-A825-18CC4EE9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ADE52-3ADB-493D-BC7D-4E3AD8020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A86CD-D967-4353-9548-28C1780E6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0663B-8386-4852-9351-E3FA531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B9CE-95E7-4466-8663-5619879237D1}" type="datetime1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C94BD-3B2F-43C5-AE4E-01619680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CE40B-54F8-4469-9BBF-9207EB4F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41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98B01-D207-49F6-B0E0-647A6F37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8F308-41FA-45DB-B701-2851C7AA3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BCB3A-C408-4F30-A15D-880D7CAD3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3AD1E-7472-4E05-BA0D-D46F356462A2}" type="datetime1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D20FD-5F3A-4A88-9B01-84025825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492875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ID to UAr vessel connection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34873-EE80-4F86-8EA0-204EC68DE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3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k.co.jp/en/pdf/products/NAS_XM19_E.pdf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k.co.jp/en/pdf/products/NAS_XM19_E.pdf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5ECA48-9B6E-489E-9291-99B4995F2990}"/>
              </a:ext>
            </a:extLst>
          </p:cNvPr>
          <p:cNvSpPr txBox="1">
            <a:spLocks/>
          </p:cNvSpPr>
          <p:nvPr/>
        </p:nvSpPr>
        <p:spPr>
          <a:xfrm>
            <a:off x="0" y="387404"/>
            <a:ext cx="6563360" cy="6265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b="1" i="1" dirty="0">
                <a:solidFill>
                  <a:schemeClr val="bg1"/>
                </a:solidFill>
              </a:rPr>
              <a:t>DS-20k ID Engineering Forum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•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April 26</a:t>
            </a:r>
            <a:r>
              <a:rPr lang="en-US" sz="2000" i="1" baseline="30000" dirty="0">
                <a:solidFill>
                  <a:schemeClr val="bg1"/>
                </a:solidFill>
              </a:rPr>
              <a:t>th</a:t>
            </a:r>
            <a:r>
              <a:rPr lang="en-US" sz="2000" i="1" dirty="0">
                <a:solidFill>
                  <a:schemeClr val="bg1"/>
                </a:solidFill>
              </a:rPr>
              <a:t>, 2024 </a:t>
            </a:r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D849140-9CF6-4159-937C-50557288BB38}"/>
              </a:ext>
            </a:extLst>
          </p:cNvPr>
          <p:cNvSpPr txBox="1">
            <a:spLocks/>
          </p:cNvSpPr>
          <p:nvPr/>
        </p:nvSpPr>
        <p:spPr>
          <a:xfrm>
            <a:off x="706876" y="2328506"/>
            <a:ext cx="10778246" cy="1116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/>
              <a:t>ID to </a:t>
            </a:r>
            <a:r>
              <a:rPr lang="en-US" sz="5000" dirty="0" err="1"/>
              <a:t>UAr</a:t>
            </a:r>
            <a:r>
              <a:rPr lang="en-US" sz="5000" dirty="0"/>
              <a:t> vessel connection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EE87F-9EC5-4F07-B4B0-A7922A960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27" y="4874528"/>
            <a:ext cx="5023430" cy="14467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9D5E863-3DF4-435A-BE0D-A55DC8AC4B08}"/>
              </a:ext>
            </a:extLst>
          </p:cNvPr>
          <p:cNvSpPr txBox="1">
            <a:spLocks/>
          </p:cNvSpPr>
          <p:nvPr/>
        </p:nvSpPr>
        <p:spPr>
          <a:xfrm>
            <a:off x="3419763" y="3701247"/>
            <a:ext cx="7934037" cy="445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i="1" dirty="0"/>
              <a:t>Marco Carlini (LNGS – INFN)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DF7D32-9790-4BA0-4490-D685A12D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1</a:t>
            </a:fld>
            <a:endParaRPr lang="en-GB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344C4D4-FAB3-7091-0C5A-25770C2FC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718" y="43868"/>
            <a:ext cx="1836782" cy="1404771"/>
          </a:xfrm>
          <a:prstGeom prst="rect">
            <a:avLst/>
          </a:prstGeom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803C3772-83C7-43A9-92C5-B4FCA3825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3616" y="6470596"/>
            <a:ext cx="3679488" cy="365125"/>
          </a:xfrm>
        </p:spPr>
        <p:txBody>
          <a:bodyPr/>
          <a:lstStyle/>
          <a:p>
            <a:r>
              <a:rPr lang="en-US" sz="1200" dirty="0"/>
              <a:t>ID to </a:t>
            </a:r>
            <a:r>
              <a:rPr lang="en-US" sz="1200" dirty="0" err="1"/>
              <a:t>UAr</a:t>
            </a:r>
            <a:r>
              <a:rPr lang="en-US" sz="1200" dirty="0"/>
              <a:t> vessel connection</a:t>
            </a:r>
          </a:p>
        </p:txBody>
      </p:sp>
    </p:spTree>
    <p:extLst>
      <p:ext uri="{BB962C8B-B14F-4D97-AF65-F5344CB8AC3E}">
        <p14:creationId xmlns:p14="http://schemas.microsoft.com/office/powerpoint/2010/main" val="298432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245DF-EE40-F00B-A260-4D5712417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6BF4A-1557-FF09-AEEC-3883F426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680" y="6425619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10</a:t>
            </a:fld>
            <a:endParaRPr lang="en-GB" dirty="0"/>
          </a:p>
        </p:txBody>
      </p:sp>
      <p:sp>
        <p:nvSpPr>
          <p:cNvPr id="61" name="Segnaposto piè di pagina 60">
            <a:extLst>
              <a:ext uri="{FF2B5EF4-FFF2-40B4-BE49-F238E27FC236}">
                <a16:creationId xmlns:a16="http://schemas.microsoft.com/office/drawing/2014/main" id="{B5B80F0D-1211-36CD-91A0-71821996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2463" y="6461540"/>
            <a:ext cx="4137891" cy="365125"/>
          </a:xfrm>
        </p:spPr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51935A-DB2A-9A4D-CADF-03611DAF36C9}"/>
              </a:ext>
            </a:extLst>
          </p:cNvPr>
          <p:cNvSpPr txBox="1"/>
          <p:nvPr/>
        </p:nvSpPr>
        <p:spPr>
          <a:xfrm>
            <a:off x="-1" y="598081"/>
            <a:ext cx="121919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fontAlgn="base">
              <a:buFont typeface="Arial" panose="020B0604020202020204" pitchFamily="34" charset="0"/>
              <a:buChar char="•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FEAs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arising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on the TPC support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rods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shrinking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of the TOP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filling</a:t>
            </a:r>
            <a:endParaRPr 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Boundary conditions: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extreme hp of TOP 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temperature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vessel dome at ambient temperature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differential shrinking of 7 mm [A]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contemporaneity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of the load of the ID weight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on the rod [C]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support on the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in contact with the load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bearing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plates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[B]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frictional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contact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pin and rod (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friction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0.2; 0.3)</a:t>
            </a:r>
          </a:p>
          <a:p>
            <a:pPr marL="265113" indent="-265113" fontAlgn="base">
              <a:buFont typeface="Arial" panose="020B0604020202020204" pitchFamily="34" charset="0"/>
              <a:buChar char="•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C56EF3-C88F-4F94-DA7F-2E59E45925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 err="1"/>
              <a:t>Verification</a:t>
            </a:r>
            <a:r>
              <a:rPr lang="it-IT" sz="3000" b="1" dirty="0"/>
              <a:t> of </a:t>
            </a:r>
            <a:r>
              <a:rPr lang="it-IT" sz="3000" b="1" dirty="0" err="1"/>
              <a:t>pinned</a:t>
            </a:r>
            <a:r>
              <a:rPr lang="it-IT" sz="3000" b="1" dirty="0"/>
              <a:t> connections </a:t>
            </a:r>
            <a:r>
              <a:rPr lang="it-IT" sz="3000" b="1" dirty="0" err="1"/>
              <a:t>during</a:t>
            </a:r>
            <a:r>
              <a:rPr lang="it-IT" sz="3000" b="1" dirty="0"/>
              <a:t> filling </a:t>
            </a:r>
            <a:r>
              <a:rPr lang="it-IT" sz="3000" b="1" dirty="0" err="1"/>
              <a:t>through</a:t>
            </a:r>
            <a:r>
              <a:rPr lang="it-IT" sz="3000" b="1" dirty="0"/>
              <a:t> FEA</a:t>
            </a:r>
            <a:endParaRPr lang="en-GB" sz="3000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48D1802-D0E3-B577-63CA-3190E7EC3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r="20363"/>
          <a:stretch/>
        </p:blipFill>
        <p:spPr>
          <a:xfrm>
            <a:off x="7966778" y="2323253"/>
            <a:ext cx="4225220" cy="316778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8CFB06B-20AE-84E4-1F91-F6E754640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456629"/>
            <a:ext cx="2743200" cy="4401371"/>
          </a:xfrm>
          <a:prstGeom prst="rect">
            <a:avLst/>
          </a:prstGeom>
        </p:spPr>
      </p:pic>
      <p:pic>
        <p:nvPicPr>
          <p:cNvPr id="7" name="Immagine 6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CE6BE274-09D3-135D-A142-F117FD542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2437150"/>
            <a:ext cx="2920162" cy="43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BB0D9-FBAF-A149-4D84-799AFE715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8AEF7D34-1610-3205-7202-578C15FF3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13" y="1012215"/>
            <a:ext cx="4984476" cy="5845785"/>
          </a:xfrm>
          <a:prstGeom prst="rect">
            <a:avLst/>
          </a:prstGeom>
        </p:spPr>
      </p:pic>
      <p:pic>
        <p:nvPicPr>
          <p:cNvPr id="14" name="Immagine 13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20A8634F-9138-1401-128C-F964229C2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1" y="944327"/>
            <a:ext cx="4273600" cy="59136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8F481-5A44-BD00-966C-DBE96520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680" y="6425619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11</a:t>
            </a:fld>
            <a:endParaRPr lang="en-GB" dirty="0"/>
          </a:p>
        </p:txBody>
      </p:sp>
      <p:sp>
        <p:nvSpPr>
          <p:cNvPr id="61" name="Segnaposto piè di pagina 60">
            <a:extLst>
              <a:ext uri="{FF2B5EF4-FFF2-40B4-BE49-F238E27FC236}">
                <a16:creationId xmlns:a16="http://schemas.microsoft.com/office/drawing/2014/main" id="{A2B4EC8A-7912-EEC1-09B0-984314F5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3152" y="6456734"/>
            <a:ext cx="4137891" cy="365125"/>
          </a:xfrm>
        </p:spPr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6E64D0-B6BF-A469-B628-4BFB6CB0AEBF}"/>
              </a:ext>
            </a:extLst>
          </p:cNvPr>
          <p:cNvSpPr txBox="1"/>
          <p:nvPr/>
        </p:nvSpPr>
        <p:spPr>
          <a:xfrm>
            <a:off x="-1" y="598081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fontAlgn="base">
              <a:buFont typeface="Arial" panose="020B0604020202020204" pitchFamily="34" charset="0"/>
              <a:buChar char="•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FEAs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arising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on the TPC support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rods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shrinking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of the TOP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filling</a:t>
            </a:r>
            <a:endParaRPr 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12B47F-93DC-B13A-71F1-17AEDFB36F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 err="1"/>
              <a:t>Verification</a:t>
            </a:r>
            <a:r>
              <a:rPr lang="it-IT" sz="3000" b="1" dirty="0"/>
              <a:t> of </a:t>
            </a:r>
            <a:r>
              <a:rPr lang="it-IT" sz="3000" b="1" dirty="0" err="1"/>
              <a:t>pinned</a:t>
            </a:r>
            <a:r>
              <a:rPr lang="it-IT" sz="3000" b="1" dirty="0"/>
              <a:t> connections </a:t>
            </a:r>
            <a:r>
              <a:rPr lang="it-IT" sz="3000" b="1" dirty="0" err="1"/>
              <a:t>during</a:t>
            </a:r>
            <a:r>
              <a:rPr lang="it-IT" sz="3000" b="1" dirty="0"/>
              <a:t> filling </a:t>
            </a:r>
            <a:r>
              <a:rPr lang="it-IT" sz="3000" b="1" dirty="0" err="1"/>
              <a:t>through</a:t>
            </a:r>
            <a:r>
              <a:rPr lang="it-IT" sz="3000" b="1" dirty="0"/>
              <a:t> FEA</a:t>
            </a:r>
            <a:endParaRPr lang="en-GB" sz="30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2DBFF12-B0EC-926D-E77E-C7663EB099D6}"/>
              </a:ext>
            </a:extLst>
          </p:cNvPr>
          <p:cNvSpPr txBox="1"/>
          <p:nvPr/>
        </p:nvSpPr>
        <p:spPr>
          <a:xfrm>
            <a:off x="4472778" y="3187669"/>
            <a:ext cx="2213725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Friction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: 0.2</a:t>
            </a:r>
            <a:endParaRPr lang="it-IT" sz="14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AA0D8B0-0B6E-AC09-FADE-CBD2F3B003BA}"/>
              </a:ext>
            </a:extLst>
          </p:cNvPr>
          <p:cNvSpPr txBox="1"/>
          <p:nvPr/>
        </p:nvSpPr>
        <p:spPr>
          <a:xfrm>
            <a:off x="5975270" y="5063880"/>
            <a:ext cx="2213725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Friction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: 0.3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5220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3DC8B8-100E-48DF-B1AF-59649113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454" y="4617165"/>
            <a:ext cx="3216546" cy="20173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334D27-F43B-4EE6-970E-50B608E87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r="24425"/>
          <a:stretch/>
        </p:blipFill>
        <p:spPr>
          <a:xfrm>
            <a:off x="7540260" y="592665"/>
            <a:ext cx="3445509" cy="340870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1573E32-0B9D-4913-A17D-9C25297B3E7B}"/>
              </a:ext>
            </a:extLst>
          </p:cNvPr>
          <p:cNvSpPr txBox="1"/>
          <p:nvPr/>
        </p:nvSpPr>
        <p:spPr>
          <a:xfrm>
            <a:off x="0" y="6286950"/>
            <a:ext cx="2075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70C0"/>
                </a:solidFill>
              </a:rPr>
              <a:t>Source: DS-20k TDR, Dec 2021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8531AF67-8053-47E7-9C6D-4B323AC1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86779" y="6451997"/>
            <a:ext cx="2743200" cy="365125"/>
          </a:xfrm>
        </p:spPr>
        <p:txBody>
          <a:bodyPr/>
          <a:lstStyle/>
          <a:p>
            <a:fld id="{0FD38622-E677-4133-9EF4-C901F2739160}" type="slidenum">
              <a:rPr lang="en-GB" smtClean="0"/>
              <a:t>12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4051F-59FC-4514-B4B6-A84F54DB8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52450"/>
            <a:ext cx="5629275" cy="57531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B68B6F-117E-4A73-AF7E-774E826B8C64}"/>
              </a:ext>
            </a:extLst>
          </p:cNvPr>
          <p:cNvGrpSpPr/>
          <p:nvPr/>
        </p:nvGrpSpPr>
        <p:grpSpPr>
          <a:xfrm>
            <a:off x="7947340" y="1074385"/>
            <a:ext cx="2493681" cy="2466483"/>
            <a:chOff x="7566660" y="1232138"/>
            <a:chExt cx="2110740" cy="200890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57EF7F0-3F76-4C7C-806E-F9045415808B}"/>
                </a:ext>
              </a:extLst>
            </p:cNvPr>
            <p:cNvSpPr/>
            <p:nvPr/>
          </p:nvSpPr>
          <p:spPr>
            <a:xfrm>
              <a:off x="7589520" y="2631440"/>
              <a:ext cx="629920" cy="6096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BB4BCC-142D-4A9B-890E-E53977EA4733}"/>
                </a:ext>
              </a:extLst>
            </p:cNvPr>
            <p:cNvSpPr/>
            <p:nvPr/>
          </p:nvSpPr>
          <p:spPr>
            <a:xfrm>
              <a:off x="9047480" y="2631440"/>
              <a:ext cx="629920" cy="6096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3D8B41E-440C-4A14-B511-E7E7869E0CF9}"/>
                </a:ext>
              </a:extLst>
            </p:cNvPr>
            <p:cNvSpPr/>
            <p:nvPr/>
          </p:nvSpPr>
          <p:spPr>
            <a:xfrm>
              <a:off x="9017000" y="1232138"/>
              <a:ext cx="629920" cy="6096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D94D8D-6B6E-4CC4-9B5D-E88C8525599E}"/>
                </a:ext>
              </a:extLst>
            </p:cNvPr>
            <p:cNvSpPr/>
            <p:nvPr/>
          </p:nvSpPr>
          <p:spPr>
            <a:xfrm>
              <a:off x="7566660" y="1232138"/>
              <a:ext cx="629920" cy="6096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A12DEAEE-3A0C-4750-870D-16CEAA8B9772}"/>
              </a:ext>
            </a:extLst>
          </p:cNvPr>
          <p:cNvCxnSpPr/>
          <p:nvPr/>
        </p:nvCxnSpPr>
        <p:spPr>
          <a:xfrm>
            <a:off x="2260879" y="5948624"/>
            <a:ext cx="823965" cy="6323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410742C-509A-425F-8DDE-D1D3C646B467}"/>
              </a:ext>
            </a:extLst>
          </p:cNvPr>
          <p:cNvSpPr txBox="1"/>
          <p:nvPr/>
        </p:nvSpPr>
        <p:spPr>
          <a:xfrm>
            <a:off x="3161044" y="6394230"/>
            <a:ext cx="1320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AAr volume</a:t>
            </a:r>
            <a:endParaRPr lang="en-GB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0D0F9-A4F3-4A5B-90EE-7E3F0FEC07A1}"/>
              </a:ext>
            </a:extLst>
          </p:cNvPr>
          <p:cNvSpPr txBox="1"/>
          <p:nvPr/>
        </p:nvSpPr>
        <p:spPr>
          <a:xfrm>
            <a:off x="2520019" y="592665"/>
            <a:ext cx="29341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WARM ASSEMBLY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4C3700-4B95-4B0A-8276-D27354DA617F}"/>
              </a:ext>
            </a:extLst>
          </p:cNvPr>
          <p:cNvSpPr txBox="1"/>
          <p:nvPr/>
        </p:nvSpPr>
        <p:spPr>
          <a:xfrm>
            <a:off x="9174481" y="4119811"/>
            <a:ext cx="301751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COLD ASSEMBLY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7959B0F-0680-C8CB-E526-B54F5700CD7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/>
              <a:t>Concept for ID + </a:t>
            </a:r>
            <a:r>
              <a:rPr lang="it-IT" sz="3000" b="1" dirty="0" err="1"/>
              <a:t>UAr</a:t>
            </a:r>
            <a:r>
              <a:rPr lang="it-IT" sz="3000" b="1" dirty="0"/>
              <a:t> vessel support strategy (TDR </a:t>
            </a:r>
            <a:r>
              <a:rPr lang="it-IT" sz="3000" b="1" dirty="0" err="1"/>
              <a:t>recap</a:t>
            </a:r>
            <a:r>
              <a:rPr lang="it-IT" sz="3000" b="1" dirty="0"/>
              <a:t>) - DLS</a:t>
            </a:r>
            <a:endParaRPr lang="en-GB" sz="3000" b="1" dirty="0"/>
          </a:p>
        </p:txBody>
      </p:sp>
      <p:sp>
        <p:nvSpPr>
          <p:cNvPr id="20" name="Segnaposto piè di pagina 1">
            <a:extLst>
              <a:ext uri="{FF2B5EF4-FFF2-40B4-BE49-F238E27FC236}">
                <a16:creationId xmlns:a16="http://schemas.microsoft.com/office/drawing/2014/main" id="{D6677891-0D2C-9717-561F-25D7C6BA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029200" cy="365125"/>
          </a:xfrm>
        </p:spPr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88B48134-EA4C-576F-AE11-F072B05C8C86}"/>
              </a:ext>
            </a:extLst>
          </p:cNvPr>
          <p:cNvSpPr txBox="1"/>
          <p:nvPr/>
        </p:nvSpPr>
        <p:spPr>
          <a:xfrm>
            <a:off x="10115814" y="6597911"/>
            <a:ext cx="2075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70C0"/>
                </a:solidFill>
              </a:rPr>
              <a:t>Source: DS-20k TDR, Dec 2021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5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2A7CF-EC9E-2B22-58CC-CBA961955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683A5-6FB5-011F-9D5D-74EEF25F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13</a:t>
            </a:fld>
            <a:endParaRPr lang="en-GB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56BAE2F-CC5E-5E7A-4AC2-CC5A8AD0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A40E4E-65FD-0775-89AA-4ECC32B3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3" y="0"/>
            <a:ext cx="11709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7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2319B-D8C7-6404-C4FA-979450BEA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F5688E9-C674-8B82-121E-8159A4A51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640" y="0"/>
            <a:ext cx="967668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95C60-5583-2C2A-6EBB-09D31E16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14</a:t>
            </a:fld>
            <a:endParaRPr lang="en-GB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98DAD09-AB38-AB33-9586-88F667B8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9357" y="6494159"/>
            <a:ext cx="5029200" cy="365125"/>
          </a:xfrm>
        </p:spPr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25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12632B-C0A9-4B6F-8B6F-D3AEA673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30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000" dirty="0"/>
              <a:t>OVERVIEW</a:t>
            </a:r>
            <a:endParaRPr lang="en-GB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D36CE-6FB9-4C76-9420-EF337E6DE32A}"/>
              </a:ext>
            </a:extLst>
          </p:cNvPr>
          <p:cNvSpPr txBox="1"/>
          <p:nvPr/>
        </p:nvSpPr>
        <p:spPr>
          <a:xfrm>
            <a:off x="392545" y="1959762"/>
            <a:ext cx="11406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sz="3200" dirty="0"/>
              <a:t>Concept for ID + </a:t>
            </a:r>
            <a:r>
              <a:rPr lang="it-IT" sz="3200" dirty="0" err="1"/>
              <a:t>UAr</a:t>
            </a:r>
            <a:r>
              <a:rPr lang="it-IT" sz="3200" dirty="0"/>
              <a:t> vessel support strategy (TDR </a:t>
            </a:r>
            <a:r>
              <a:rPr lang="it-IT" sz="3200" dirty="0" err="1"/>
              <a:t>recap</a:t>
            </a:r>
            <a:r>
              <a:rPr lang="it-IT" sz="3200" dirty="0"/>
              <a:t>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sz="3200" dirty="0"/>
              <a:t>ID to </a:t>
            </a:r>
            <a:r>
              <a:rPr lang="it-IT" sz="3200" dirty="0" err="1"/>
              <a:t>UAr</a:t>
            </a:r>
            <a:r>
              <a:rPr lang="it-IT" sz="3200" dirty="0"/>
              <a:t> vessel connection</a:t>
            </a:r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E4FBB-6AF5-E44F-5C63-20FEC9163490}"/>
              </a:ext>
            </a:extLst>
          </p:cNvPr>
          <p:cNvSpPr txBox="1">
            <a:spLocks/>
          </p:cNvSpPr>
          <p:nvPr/>
        </p:nvSpPr>
        <p:spPr>
          <a:xfrm>
            <a:off x="-2" y="955117"/>
            <a:ext cx="5175117" cy="6265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i="1" dirty="0">
                <a:solidFill>
                  <a:schemeClr val="bg1"/>
                </a:solidFill>
              </a:rPr>
              <a:t>ID support rods to </a:t>
            </a:r>
            <a:r>
              <a:rPr lang="en-US" sz="2000" b="1" i="1" dirty="0" err="1">
                <a:solidFill>
                  <a:schemeClr val="bg1"/>
                </a:solidFill>
              </a:rPr>
              <a:t>UAr</a:t>
            </a:r>
            <a:r>
              <a:rPr lang="en-US" sz="2000" b="1" i="1" dirty="0">
                <a:solidFill>
                  <a:schemeClr val="bg1"/>
                </a:solidFill>
              </a:rPr>
              <a:t> vessel connection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9978F9E-4A1B-60A1-38AC-688201D8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2</a:t>
            </a:fld>
            <a:endParaRPr lang="en-GB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F4681AAF-D99F-D7D6-E372-F65770D6ED79}"/>
              </a:ext>
            </a:extLst>
          </p:cNvPr>
          <p:cNvSpPr txBox="1">
            <a:spLocks/>
          </p:cNvSpPr>
          <p:nvPr/>
        </p:nvSpPr>
        <p:spPr>
          <a:xfrm>
            <a:off x="3581400" y="6492875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 to </a:t>
            </a:r>
            <a:r>
              <a:rPr lang="en-US" dirty="0" err="1"/>
              <a:t>UAr</a:t>
            </a:r>
            <a:r>
              <a:rPr lang="en-US" dirty="0"/>
              <a:t> vessel connection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52D1A8-B644-F7DD-24DD-31DD9F6D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2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71DAA-F36C-E01A-77D5-4E4636A7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6161B-BFA7-8898-0D48-ECECA4B8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C39B6E-F822-FA76-F841-4002051C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Concept for ID + </a:t>
            </a:r>
            <a:r>
              <a:rPr lang="en-US" sz="4000" b="1" dirty="0" err="1">
                <a:solidFill>
                  <a:schemeClr val="bg1"/>
                </a:solidFill>
              </a:rPr>
              <a:t>UAr</a:t>
            </a:r>
            <a:r>
              <a:rPr lang="en-US" sz="4000" b="1" dirty="0">
                <a:solidFill>
                  <a:schemeClr val="bg1"/>
                </a:solidFill>
              </a:rPr>
              <a:t> vessel support strategy (TDR recap)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3C7A426-9A52-5F34-9E0C-2448FC02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85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2650D-9946-F38E-AC6D-E603C649C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0F8E6E3-7B4A-C450-4537-E2A8355975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9" t="1209" r="25833"/>
          <a:stretch/>
        </p:blipFill>
        <p:spPr>
          <a:xfrm>
            <a:off x="8177308" y="2823930"/>
            <a:ext cx="3977519" cy="403407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A6551D8-46E8-DFF1-D5FB-E20F03A2B0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/>
              <a:t>Concept for ID + </a:t>
            </a:r>
            <a:r>
              <a:rPr lang="it-IT" sz="3000" b="1" dirty="0" err="1"/>
              <a:t>UAr</a:t>
            </a:r>
            <a:r>
              <a:rPr lang="it-IT" sz="3000" b="1" dirty="0"/>
              <a:t> vessel support strategy (TDR </a:t>
            </a:r>
            <a:r>
              <a:rPr lang="it-IT" sz="3000" b="1" dirty="0" err="1"/>
              <a:t>recap</a:t>
            </a:r>
            <a:r>
              <a:rPr lang="it-IT" sz="3000" b="1" dirty="0"/>
              <a:t>)</a:t>
            </a:r>
            <a:endParaRPr lang="en-GB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6B6FD-5B41-BF97-17CB-3507440F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113" y="6468068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4</a:t>
            </a:fld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260B03D-F0F9-7FDE-7207-14A73FEB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  <p:pic>
        <p:nvPicPr>
          <p:cNvPr id="14" name="Immagine 13" descr="Immagine che contiene mappa, schermata, modello, Policromia&#10;&#10;Descrizione generata automaticamente">
            <a:extLst>
              <a:ext uri="{FF2B5EF4-FFF2-40B4-BE49-F238E27FC236}">
                <a16:creationId xmlns:a16="http://schemas.microsoft.com/office/drawing/2014/main" id="{A65AD134-3F07-2267-F9E1-7921F9830E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5941" r="28442" b="7058"/>
          <a:stretch/>
        </p:blipFill>
        <p:spPr>
          <a:xfrm>
            <a:off x="296687" y="3416598"/>
            <a:ext cx="3374636" cy="3098653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A7BB24A1-F9EB-3A7C-446B-9DA524F28EF3}"/>
              </a:ext>
            </a:extLst>
          </p:cNvPr>
          <p:cNvCxnSpPr>
            <a:cxnSpLocks/>
          </p:cNvCxnSpPr>
          <p:nvPr/>
        </p:nvCxnSpPr>
        <p:spPr>
          <a:xfrm>
            <a:off x="1712068" y="3216613"/>
            <a:ext cx="1095983" cy="881974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35B0045-6890-4B3A-5673-DBC2AE2B6A27}"/>
              </a:ext>
            </a:extLst>
          </p:cNvPr>
          <p:cNvCxnSpPr>
            <a:cxnSpLocks/>
          </p:cNvCxnSpPr>
          <p:nvPr/>
        </p:nvCxnSpPr>
        <p:spPr>
          <a:xfrm flipH="1">
            <a:off x="1158240" y="3216613"/>
            <a:ext cx="553828" cy="93008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28728DB-1EDB-F1C6-C7AA-AA2F2FF0D68B}"/>
              </a:ext>
            </a:extLst>
          </p:cNvPr>
          <p:cNvCxnSpPr>
            <a:cxnSpLocks/>
          </p:cNvCxnSpPr>
          <p:nvPr/>
        </p:nvCxnSpPr>
        <p:spPr>
          <a:xfrm flipH="1">
            <a:off x="1158240" y="3216613"/>
            <a:ext cx="553828" cy="2626468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1DA56DF-6855-2E36-94C4-11E65CF8719C}"/>
              </a:ext>
            </a:extLst>
          </p:cNvPr>
          <p:cNvCxnSpPr>
            <a:cxnSpLocks/>
          </p:cNvCxnSpPr>
          <p:nvPr/>
        </p:nvCxnSpPr>
        <p:spPr>
          <a:xfrm>
            <a:off x="1690529" y="3216613"/>
            <a:ext cx="1175888" cy="2626468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magine 38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F11BAD11-80FA-ECD5-D4E8-77E9362AD7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2" r="26064"/>
          <a:stretch/>
        </p:blipFill>
        <p:spPr>
          <a:xfrm>
            <a:off x="4447232" y="2903334"/>
            <a:ext cx="3638146" cy="3616676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DB46108E-C55D-5461-2C1D-0271E9C5489E}"/>
              </a:ext>
            </a:extLst>
          </p:cNvPr>
          <p:cNvSpPr txBox="1"/>
          <p:nvPr/>
        </p:nvSpPr>
        <p:spPr>
          <a:xfrm>
            <a:off x="161827" y="503985"/>
            <a:ext cx="752036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ID + </a:t>
            </a:r>
            <a:r>
              <a:rPr lang="it-IT" dirty="0" err="1">
                <a:latin typeface="Arial" panose="020B0604020202020204" pitchFamily="34" charset="0"/>
              </a:rPr>
              <a:t>UAr</a:t>
            </a:r>
            <a:r>
              <a:rPr lang="it-IT" dirty="0">
                <a:latin typeface="Arial" panose="020B0604020202020204" pitchFamily="34" charset="0"/>
              </a:rPr>
              <a:t> vessel + HDPE panels (?) weight </a:t>
            </a:r>
            <a:r>
              <a:rPr lang="it-IT" dirty="0" err="1">
                <a:latin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transferred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though</a:t>
            </a:r>
            <a:r>
              <a:rPr lang="it-IT" dirty="0">
                <a:latin typeface="Arial" panose="020B0604020202020204" pitchFamily="34" charset="0"/>
              </a:rPr>
              <a:t> 4 SS </a:t>
            </a:r>
            <a:r>
              <a:rPr lang="it-IT" dirty="0" err="1">
                <a:latin typeface="Arial" panose="020B0604020202020204" pitchFamily="34" charset="0"/>
              </a:rPr>
              <a:t>beams</a:t>
            </a:r>
            <a:r>
              <a:rPr lang="it-IT" dirty="0">
                <a:latin typeface="Arial" panose="020B0604020202020204" pitchFamily="34" charset="0"/>
              </a:rPr>
              <a:t> to the 4 Detector </a:t>
            </a:r>
            <a:r>
              <a:rPr lang="it-IT" dirty="0" err="1">
                <a:latin typeface="Arial" panose="020B0604020202020204" pitchFamily="34" charset="0"/>
              </a:rPr>
              <a:t>Leveling</a:t>
            </a:r>
            <a:r>
              <a:rPr lang="it-IT" dirty="0">
                <a:latin typeface="Arial" panose="020B0604020202020204" pitchFamily="34" charset="0"/>
              </a:rPr>
              <a:t> System (DLS) SS </a:t>
            </a:r>
            <a:r>
              <a:rPr lang="it-IT" dirty="0" err="1">
                <a:latin typeface="Arial" panose="020B0604020202020204" pitchFamily="34" charset="0"/>
              </a:rPr>
              <a:t>rods</a:t>
            </a:r>
            <a:endParaRPr lang="it-IT" dirty="0">
              <a:latin typeface="Arial" panose="020B0604020202020204" pitchFamily="34" charset="0"/>
            </a:endParaRPr>
          </a:p>
          <a:p>
            <a:pPr marL="285750" indent="-285750" algn="just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ID </a:t>
            </a:r>
            <a:r>
              <a:rPr lang="it-IT" dirty="0" err="1">
                <a:latin typeface="Arial" panose="020B0604020202020204" pitchFamily="34" charset="0"/>
              </a:rPr>
              <a:t>hangs</a:t>
            </a:r>
            <a:r>
              <a:rPr lang="it-IT" dirty="0">
                <a:latin typeface="Arial" panose="020B0604020202020204" pitchFamily="34" charset="0"/>
              </a:rPr>
              <a:t> on 8 anchor points on the </a:t>
            </a:r>
            <a:r>
              <a:rPr lang="it-IT" dirty="0" err="1">
                <a:latin typeface="Arial" panose="020B0604020202020204" pitchFamily="34" charset="0"/>
              </a:rPr>
              <a:t>UAr</a:t>
            </a:r>
            <a:r>
              <a:rPr lang="it-IT" dirty="0">
                <a:latin typeface="Arial" panose="020B0604020202020204" pitchFamily="34" charset="0"/>
              </a:rPr>
              <a:t> vessel </a:t>
            </a:r>
            <a:r>
              <a:rPr lang="it-IT" dirty="0" err="1">
                <a:latin typeface="Arial" panose="020B0604020202020204" pitchFamily="34" charset="0"/>
              </a:rPr>
              <a:t>through</a:t>
            </a:r>
            <a:r>
              <a:rPr lang="it-IT" dirty="0">
                <a:latin typeface="Arial" panose="020B0604020202020204" pitchFamily="34" charset="0"/>
              </a:rPr>
              <a:t> 8 SS support </a:t>
            </a:r>
            <a:r>
              <a:rPr lang="it-IT" dirty="0" err="1">
                <a:latin typeface="Arial" panose="020B0604020202020204" pitchFamily="34" charset="0"/>
              </a:rPr>
              <a:t>rods</a:t>
            </a:r>
            <a:endParaRPr lang="en-GB" sz="1600" baseline="-25000" dirty="0">
              <a:latin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</a:rPr>
              <a:t>Pinned</a:t>
            </a:r>
            <a:r>
              <a:rPr lang="it-IT" dirty="0">
                <a:latin typeface="Arial" panose="020B0604020202020204" pitchFamily="34" charset="0"/>
              </a:rPr>
              <a:t> connections are </a:t>
            </a:r>
            <a:r>
              <a:rPr lang="it-IT" dirty="0" err="1">
                <a:latin typeface="Arial" panose="020B0604020202020204" pitchFamily="34" charset="0"/>
              </a:rPr>
              <a:t>planned</a:t>
            </a:r>
            <a:r>
              <a:rPr lang="it-IT" dirty="0">
                <a:latin typeface="Arial" panose="020B0604020202020204" pitchFamily="34" charset="0"/>
              </a:rPr>
              <a:t> on </a:t>
            </a:r>
            <a:r>
              <a:rPr lang="it-IT" dirty="0" err="1">
                <a:latin typeface="Arial" panose="020B0604020202020204" pitchFamily="34" charset="0"/>
              </a:rPr>
              <a:t>these</a:t>
            </a:r>
            <a:r>
              <a:rPr lang="it-IT" dirty="0">
                <a:latin typeface="Arial" panose="020B0604020202020204" pitchFamily="34" charset="0"/>
              </a:rPr>
              <a:t> 2 </a:t>
            </a:r>
            <a:r>
              <a:rPr lang="it-IT" dirty="0" err="1">
                <a:latin typeface="Arial" panose="020B0604020202020204" pitchFamily="34" charset="0"/>
              </a:rPr>
              <a:t>interfaces</a:t>
            </a:r>
            <a:endParaRPr lang="it-IT" dirty="0">
              <a:latin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4 x DN100CF (ID = 97 mm) </a:t>
            </a:r>
            <a:r>
              <a:rPr lang="it-IT" dirty="0" err="1">
                <a:latin typeface="Arial" panose="020B0604020202020204" pitchFamily="34" charset="0"/>
              </a:rPr>
              <a:t>penetrations</a:t>
            </a:r>
            <a:r>
              <a:rPr lang="it-IT" dirty="0">
                <a:latin typeface="Arial" panose="020B0604020202020204" pitchFamily="34" charset="0"/>
              </a:rPr>
              <a:t> for the DLS </a:t>
            </a:r>
            <a:r>
              <a:rPr lang="it-IT" dirty="0" err="1">
                <a:latin typeface="Arial" panose="020B0604020202020204" pitchFamily="34" charset="0"/>
              </a:rPr>
              <a:t>rods</a:t>
            </a:r>
            <a:r>
              <a:rPr lang="it-IT" dirty="0">
                <a:latin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</a:rPr>
              <a:t>included</a:t>
            </a:r>
            <a:r>
              <a:rPr lang="it-IT" dirty="0">
                <a:latin typeface="Arial" panose="020B0604020202020204" pitchFamily="34" charset="0"/>
              </a:rPr>
              <a:t> in the </a:t>
            </a:r>
            <a:r>
              <a:rPr lang="it-IT" dirty="0" err="1">
                <a:latin typeface="Arial" panose="020B0604020202020204" pitchFamily="34" charset="0"/>
              </a:rPr>
              <a:t>cryostat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central</a:t>
            </a:r>
            <a:r>
              <a:rPr lang="it-IT" dirty="0">
                <a:latin typeface="Arial" panose="020B0604020202020204" pitchFamily="34" charset="0"/>
              </a:rPr>
              <a:t> top </a:t>
            </a:r>
            <a:r>
              <a:rPr lang="it-IT" dirty="0" err="1">
                <a:latin typeface="Arial" panose="020B0604020202020204" pitchFamily="34" charset="0"/>
              </a:rPr>
              <a:t>cap</a:t>
            </a:r>
            <a:r>
              <a:rPr lang="it-IT" dirty="0">
                <a:latin typeface="Arial" panose="020B0604020202020204" pitchFamily="34" charset="0"/>
              </a:rPr>
              <a:t> design. Location matching the ID support </a:t>
            </a:r>
            <a:r>
              <a:rPr lang="it-IT" dirty="0" err="1">
                <a:latin typeface="Arial" panose="020B0604020202020204" pitchFamily="34" charset="0"/>
              </a:rPr>
              <a:t>rods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6" name="Nuvola 5">
            <a:extLst>
              <a:ext uri="{FF2B5EF4-FFF2-40B4-BE49-F238E27FC236}">
                <a16:creationId xmlns:a16="http://schemas.microsoft.com/office/drawing/2014/main" id="{7AB7C4C5-790A-F462-7E45-BC4704DADD37}"/>
              </a:ext>
            </a:extLst>
          </p:cNvPr>
          <p:cNvSpPr/>
          <p:nvPr/>
        </p:nvSpPr>
        <p:spPr>
          <a:xfrm>
            <a:off x="4748108" y="2903334"/>
            <a:ext cx="1249366" cy="2931268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555A4A73-F415-ECD6-3C7E-A2BC88567D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7"/>
          <a:stretch/>
        </p:blipFill>
        <p:spPr>
          <a:xfrm>
            <a:off x="8525805" y="522965"/>
            <a:ext cx="3280524" cy="2276158"/>
          </a:xfrm>
          <a:prstGeom prst="rect">
            <a:avLst/>
          </a:prstGeom>
        </p:spPr>
      </p:pic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C7B381E9-E278-79C7-1940-10AC731A57F1}"/>
              </a:ext>
            </a:extLst>
          </p:cNvPr>
          <p:cNvCxnSpPr/>
          <p:nvPr/>
        </p:nvCxnSpPr>
        <p:spPr>
          <a:xfrm>
            <a:off x="7717277" y="703970"/>
            <a:ext cx="1948916" cy="242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4CBB5F4-B1FB-BCF1-111A-7BE1D52D134D}"/>
              </a:ext>
            </a:extLst>
          </p:cNvPr>
          <p:cNvCxnSpPr>
            <a:cxnSpLocks/>
          </p:cNvCxnSpPr>
          <p:nvPr/>
        </p:nvCxnSpPr>
        <p:spPr>
          <a:xfrm>
            <a:off x="7717277" y="1381400"/>
            <a:ext cx="2010383" cy="7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05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50A48-912D-4B13-A63B-E468D972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39E99-7E8C-4958-99EA-597D1603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ID to </a:t>
            </a:r>
            <a:r>
              <a:rPr lang="en-US" sz="4000" b="1" dirty="0" err="1">
                <a:solidFill>
                  <a:schemeClr val="bg1"/>
                </a:solidFill>
              </a:rPr>
              <a:t>UAr</a:t>
            </a:r>
            <a:r>
              <a:rPr lang="en-US" sz="4000" b="1" dirty="0">
                <a:solidFill>
                  <a:schemeClr val="bg1"/>
                </a:solidFill>
              </a:rPr>
              <a:t> vessel connection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F378500-C6FE-1934-732B-83A3B512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5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A8697-929B-7321-47CC-622CEBDE5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2DD40E2-0BB9-4B4E-B7A8-404D84C302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/>
              <a:t>Loads summary</a:t>
            </a:r>
            <a:endParaRPr lang="en-GB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7C95D-DD73-6F03-350B-70A3C2A3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113" y="6468068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6</a:t>
            </a:fld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375AFFA-49E0-0EDD-FF31-B43B660E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481522"/>
            <a:ext cx="5029200" cy="365125"/>
          </a:xfrm>
        </p:spPr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64B5840-8EF9-60C8-BB1A-3536C39E1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20594"/>
              </p:ext>
            </p:extLst>
          </p:nvPr>
        </p:nvGraphicFramePr>
        <p:xfrm>
          <a:off x="644965" y="3819189"/>
          <a:ext cx="2870199" cy="1203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346">
                  <a:extLst>
                    <a:ext uri="{9D8B030D-6E8A-4147-A177-3AD203B41FA5}">
                      <a16:colId xmlns:a16="http://schemas.microsoft.com/office/drawing/2014/main" val="60466344"/>
                    </a:ext>
                  </a:extLst>
                </a:gridCol>
                <a:gridCol w="734237">
                  <a:extLst>
                    <a:ext uri="{9D8B030D-6E8A-4147-A177-3AD203B41FA5}">
                      <a16:colId xmlns:a16="http://schemas.microsoft.com/office/drawing/2014/main" val="2965926993"/>
                    </a:ext>
                  </a:extLst>
                </a:gridCol>
                <a:gridCol w="772379">
                  <a:extLst>
                    <a:ext uri="{9D8B030D-6E8A-4147-A177-3AD203B41FA5}">
                      <a16:colId xmlns:a16="http://schemas.microsoft.com/office/drawing/2014/main" val="2430804000"/>
                    </a:ext>
                  </a:extLst>
                </a:gridCol>
                <a:gridCol w="734237">
                  <a:extLst>
                    <a:ext uri="{9D8B030D-6E8A-4147-A177-3AD203B41FA5}">
                      <a16:colId xmlns:a16="http://schemas.microsoft.com/office/drawing/2014/main" val="3552546999"/>
                    </a:ext>
                  </a:extLst>
                </a:gridCol>
              </a:tblGrid>
              <a:tr h="2057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Internal</a:t>
                      </a:r>
                      <a:r>
                        <a:rPr lang="it-IT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pin</a:t>
                      </a:r>
                      <a:endParaRPr lang="it-IT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External</a:t>
                      </a:r>
                      <a:r>
                        <a:rPr lang="it-IT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pin</a:t>
                      </a:r>
                      <a:endParaRPr lang="it-IT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8776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item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weight [kg]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item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weight [kg]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315327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ID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16845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ID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16845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19916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UAr vessel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13060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01137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HDPE shield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5300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6799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Tot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16845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Tot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35205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3166042"/>
                  </a:ext>
                </a:extLst>
              </a:tr>
            </a:tbl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E83C517-2FF0-96DE-BE7C-D27C1B683CA2}"/>
              </a:ext>
            </a:extLst>
          </p:cNvPr>
          <p:cNvSpPr txBox="1"/>
          <p:nvPr/>
        </p:nvSpPr>
        <p:spPr>
          <a:xfrm>
            <a:off x="4293140" y="2223345"/>
            <a:ext cx="7898860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</a:rPr>
              <a:t>Internal</a:t>
            </a:r>
            <a:r>
              <a:rPr lang="it-IT" dirty="0">
                <a:latin typeface="Arial" panose="020B0604020202020204" pitchFamily="34" charset="0"/>
              </a:rPr>
              <a:t> pin design load: 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1600" dirty="0" err="1">
                <a:latin typeface="Arial" panose="020B0604020202020204" pitchFamily="34" charset="0"/>
              </a:rPr>
              <a:t>Characteristic</a:t>
            </a:r>
            <a:r>
              <a:rPr lang="it-IT" sz="1600" dirty="0">
                <a:latin typeface="Arial" panose="020B0604020202020204" pitchFamily="34" charset="0"/>
              </a:rPr>
              <a:t> load (on 8 points) = ID weight = 16845 kg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1600" dirty="0" err="1">
                <a:latin typeface="Arial" panose="020B0604020202020204" pitchFamily="34" charset="0"/>
              </a:rPr>
              <a:t>Characteristic</a:t>
            </a:r>
            <a:r>
              <a:rPr lang="it-IT" sz="1600" dirty="0">
                <a:latin typeface="Arial" panose="020B0604020202020204" pitchFamily="34" charset="0"/>
              </a:rPr>
              <a:t> load spread on 2 anchor points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1600" dirty="0" err="1">
                <a:latin typeface="Arial" panose="020B0604020202020204" pitchFamily="34" charset="0"/>
              </a:rPr>
              <a:t>Safety</a:t>
            </a:r>
            <a:r>
              <a:rPr lang="it-IT" sz="1600" dirty="0">
                <a:latin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</a:rPr>
              <a:t>factor</a:t>
            </a:r>
            <a:r>
              <a:rPr lang="it-IT" sz="1600" dirty="0">
                <a:latin typeface="Arial" panose="020B0604020202020204" pitchFamily="34" charset="0"/>
              </a:rPr>
              <a:t> 2, </a:t>
            </a:r>
            <a:r>
              <a:rPr lang="it-IT" sz="1600" dirty="0" err="1">
                <a:latin typeface="Arial" panose="020B0604020202020204" pitchFamily="34" charset="0"/>
              </a:rPr>
              <a:t>chosen</a:t>
            </a:r>
            <a:r>
              <a:rPr lang="it-IT" sz="1600" dirty="0">
                <a:latin typeface="Arial" panose="020B0604020202020204" pitchFamily="34" charset="0"/>
              </a:rPr>
              <a:t> in </a:t>
            </a:r>
            <a:r>
              <a:rPr lang="it-IT" sz="1600" dirty="0" err="1">
                <a:latin typeface="Arial" panose="020B0604020202020204" pitchFamily="34" charset="0"/>
              </a:rPr>
              <a:t>accordance</a:t>
            </a:r>
            <a:r>
              <a:rPr lang="it-IT" sz="1600" dirty="0">
                <a:latin typeface="Arial" panose="020B0604020202020204" pitchFamily="34" charset="0"/>
              </a:rPr>
              <a:t> to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EN13155 to cover lifting load case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Design load: 16845 kg/2*2*9,81 m/s</a:t>
            </a:r>
            <a:r>
              <a:rPr lang="it-IT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= 165,2 kN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it-IT" dirty="0">
              <a:latin typeface="Arial" panose="020B0604020202020204" pitchFamily="34" charset="0"/>
            </a:endParaRPr>
          </a:p>
          <a:p>
            <a:pPr marL="2857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</a:rPr>
              <a:t>External</a:t>
            </a:r>
            <a:r>
              <a:rPr lang="it-IT" dirty="0">
                <a:latin typeface="Arial" panose="020B0604020202020204" pitchFamily="34" charset="0"/>
              </a:rPr>
              <a:t> pin design load: 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1600" dirty="0" err="1">
                <a:latin typeface="Arial" panose="020B0604020202020204" pitchFamily="34" charset="0"/>
              </a:rPr>
              <a:t>Characteristic</a:t>
            </a:r>
            <a:r>
              <a:rPr lang="it-IT" sz="1600" dirty="0">
                <a:latin typeface="Arial" panose="020B0604020202020204" pitchFamily="34" charset="0"/>
              </a:rPr>
              <a:t> load (on 8 points) = ID + </a:t>
            </a:r>
            <a:r>
              <a:rPr lang="it-IT" sz="1600" dirty="0" err="1">
                <a:latin typeface="Arial" panose="020B0604020202020204" pitchFamily="34" charset="0"/>
              </a:rPr>
              <a:t>UAr</a:t>
            </a:r>
            <a:r>
              <a:rPr lang="it-IT" sz="1600" dirty="0">
                <a:latin typeface="Arial" panose="020B0604020202020204" pitchFamily="34" charset="0"/>
              </a:rPr>
              <a:t> vessel + HDPE </a:t>
            </a:r>
            <a:r>
              <a:rPr lang="it-IT" sz="1600" dirty="0" err="1">
                <a:latin typeface="Arial" panose="020B0604020202020204" pitchFamily="34" charset="0"/>
              </a:rPr>
              <a:t>shield</a:t>
            </a:r>
            <a:r>
              <a:rPr lang="it-IT" sz="1600" dirty="0">
                <a:latin typeface="Arial" panose="020B0604020202020204" pitchFamily="34" charset="0"/>
              </a:rPr>
              <a:t> weight = 35205 kg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1600" dirty="0">
                <a:latin typeface="Arial" panose="020B0604020202020204" pitchFamily="34" charset="0"/>
              </a:rPr>
              <a:t>Suppose </a:t>
            </a:r>
            <a:r>
              <a:rPr lang="it-IT" sz="1600" dirty="0" err="1">
                <a:latin typeface="Arial" panose="020B0604020202020204" pitchFamily="34" charset="0"/>
              </a:rPr>
              <a:t>that</a:t>
            </a:r>
            <a:r>
              <a:rPr lang="it-IT" sz="1600" dirty="0">
                <a:latin typeface="Arial" panose="020B0604020202020204" pitchFamily="34" charset="0"/>
              </a:rPr>
              <a:t> the </a:t>
            </a:r>
            <a:r>
              <a:rPr lang="it-IT" sz="1600" dirty="0" err="1">
                <a:latin typeface="Arial" panose="020B0604020202020204" pitchFamily="34" charset="0"/>
              </a:rPr>
              <a:t>characteristic</a:t>
            </a:r>
            <a:r>
              <a:rPr lang="it-IT" sz="1600" dirty="0">
                <a:latin typeface="Arial" panose="020B0604020202020204" pitchFamily="34" charset="0"/>
              </a:rPr>
              <a:t> load </a:t>
            </a:r>
            <a:r>
              <a:rPr lang="it-IT" sz="1600" dirty="0" err="1">
                <a:latin typeface="Arial" panose="020B0604020202020204" pitchFamily="34" charset="0"/>
              </a:rPr>
              <a:t>is</a:t>
            </a:r>
            <a:r>
              <a:rPr lang="it-IT" sz="1600" dirty="0">
                <a:latin typeface="Arial" panose="020B0604020202020204" pitchFamily="34" charset="0"/>
              </a:rPr>
              <a:t> spread on 2 DLS </a:t>
            </a:r>
            <a:r>
              <a:rPr lang="it-IT" sz="1600" dirty="0" err="1">
                <a:latin typeface="Arial" panose="020B0604020202020204" pitchFamily="34" charset="0"/>
              </a:rPr>
              <a:t>rods</a:t>
            </a:r>
            <a:r>
              <a:rPr lang="it-IT" sz="1600" dirty="0">
                <a:latin typeface="Arial" panose="020B0604020202020204" pitchFamily="34" charset="0"/>
              </a:rPr>
              <a:t>, </a:t>
            </a:r>
            <a:r>
              <a:rPr lang="it-IT" sz="1600" dirty="0" err="1">
                <a:latin typeface="Arial" panose="020B0604020202020204" pitchFamily="34" charset="0"/>
              </a:rPr>
              <a:t>hence</a:t>
            </a:r>
            <a:r>
              <a:rPr lang="it-IT" sz="1600" dirty="0">
                <a:latin typeface="Arial" panose="020B0604020202020204" pitchFamily="34" charset="0"/>
              </a:rPr>
              <a:t> 4 </a:t>
            </a:r>
            <a:r>
              <a:rPr lang="it-IT" sz="1600" dirty="0" err="1">
                <a:latin typeface="Arial" panose="020B0604020202020204" pitchFamily="34" charset="0"/>
              </a:rPr>
              <a:t>external</a:t>
            </a:r>
            <a:r>
              <a:rPr lang="it-IT" sz="1600" dirty="0">
                <a:latin typeface="Arial" panose="020B0604020202020204" pitchFamily="34" charset="0"/>
              </a:rPr>
              <a:t> pins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1600" dirty="0" err="1">
                <a:latin typeface="Arial" panose="020B0604020202020204" pitchFamily="34" charset="0"/>
              </a:rPr>
              <a:t>Safety</a:t>
            </a:r>
            <a:r>
              <a:rPr lang="it-IT" sz="1600" dirty="0">
                <a:latin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</a:rPr>
              <a:t>factor</a:t>
            </a:r>
            <a:r>
              <a:rPr lang="it-IT" sz="1600" dirty="0">
                <a:latin typeface="Arial" panose="020B0604020202020204" pitchFamily="34" charset="0"/>
              </a:rPr>
              <a:t> 2, </a:t>
            </a:r>
            <a:r>
              <a:rPr lang="it-IT" sz="1600" dirty="0" err="1">
                <a:latin typeface="Arial" panose="020B0604020202020204" pitchFamily="34" charset="0"/>
              </a:rPr>
              <a:t>chosen</a:t>
            </a:r>
            <a:r>
              <a:rPr lang="it-IT" sz="1600" dirty="0">
                <a:latin typeface="Arial" panose="020B0604020202020204" pitchFamily="34" charset="0"/>
              </a:rPr>
              <a:t> in </a:t>
            </a:r>
            <a:r>
              <a:rPr lang="it-IT" sz="1600" dirty="0" err="1">
                <a:latin typeface="Arial" panose="020B0604020202020204" pitchFamily="34" charset="0"/>
              </a:rPr>
              <a:t>accordance</a:t>
            </a:r>
            <a:r>
              <a:rPr lang="it-IT" sz="1600" dirty="0">
                <a:latin typeface="Arial" panose="020B0604020202020204" pitchFamily="34" charset="0"/>
              </a:rPr>
              <a:t> to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EN13155 to cover lifting load case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Design load: 35205/4*2*9,81 m/s</a:t>
            </a:r>
            <a:r>
              <a:rPr lang="it-IT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= 172,7 kN</a:t>
            </a:r>
            <a:endParaRPr lang="it-IT" b="1" dirty="0">
              <a:latin typeface="Arial" panose="020B060402020202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it-IT" sz="1600" dirty="0">
              <a:latin typeface="Arial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A99095D-A1D7-2CD6-021D-2E42FA70D0A3}"/>
              </a:ext>
            </a:extLst>
          </p:cNvPr>
          <p:cNvGrpSpPr/>
          <p:nvPr/>
        </p:nvGrpSpPr>
        <p:grpSpPr>
          <a:xfrm>
            <a:off x="320437" y="517581"/>
            <a:ext cx="7945406" cy="2497759"/>
            <a:chOff x="0" y="481089"/>
            <a:chExt cx="7945406" cy="2497759"/>
          </a:xfrm>
        </p:grpSpPr>
        <p:pic>
          <p:nvPicPr>
            <p:cNvPr id="44" name="Immagine 43" descr="Immagine che contiene schermata&#10;&#10;Descrizione generata automaticamente">
              <a:extLst>
                <a:ext uri="{FF2B5EF4-FFF2-40B4-BE49-F238E27FC236}">
                  <a16:creationId xmlns:a16="http://schemas.microsoft.com/office/drawing/2014/main" id="{277BE127-C6FE-20CD-248E-55B9DAA4D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7"/>
            <a:stretch/>
          </p:blipFill>
          <p:spPr>
            <a:xfrm>
              <a:off x="0" y="537048"/>
              <a:ext cx="3519256" cy="2441800"/>
            </a:xfrm>
            <a:prstGeom prst="rect">
              <a:avLst/>
            </a:prstGeom>
          </p:spPr>
        </p:pic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8D5B41FF-CC3C-09CC-CD63-1E07BA80FE78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 flipV="1">
              <a:off x="1473511" y="1774758"/>
              <a:ext cx="2271680" cy="100624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6B761C06-8AF4-5EB8-D16F-DBAA0F7DD522}"/>
                </a:ext>
              </a:extLst>
            </p:cNvPr>
            <p:cNvSpPr txBox="1"/>
            <p:nvPr/>
          </p:nvSpPr>
          <p:spPr>
            <a:xfrm>
              <a:off x="3745191" y="1721493"/>
              <a:ext cx="22046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it-IT" sz="1400" dirty="0">
                  <a:latin typeface="Arial" panose="020B0604020202020204" pitchFamily="34" charset="0"/>
                </a:rPr>
                <a:t>ID support rod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E4162EBE-55A9-7038-AFF6-EC1036FFA508}"/>
                </a:ext>
              </a:extLst>
            </p:cNvPr>
            <p:cNvSpPr txBox="1"/>
            <p:nvPr/>
          </p:nvSpPr>
          <p:spPr>
            <a:xfrm>
              <a:off x="3732095" y="1321126"/>
              <a:ext cx="421331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it-IT" sz="1400" dirty="0">
                  <a:latin typeface="Arial" panose="020B0604020202020204" pitchFamily="34" charset="0"/>
                </a:rPr>
                <a:t>ID to </a:t>
              </a:r>
              <a:r>
                <a:rPr lang="it-IT" sz="1400" dirty="0" err="1">
                  <a:latin typeface="Arial" panose="020B0604020202020204" pitchFamily="34" charset="0"/>
                </a:rPr>
                <a:t>UAr</a:t>
              </a:r>
              <a:r>
                <a:rPr lang="it-IT" sz="1400" dirty="0">
                  <a:latin typeface="Arial" panose="020B0604020202020204" pitchFamily="34" charset="0"/>
                </a:rPr>
                <a:t> vessel </a:t>
              </a:r>
              <a:r>
                <a:rPr lang="it-IT" sz="1400" dirty="0" err="1">
                  <a:latin typeface="Arial" panose="020B0604020202020204" pitchFamily="34" charset="0"/>
                </a:rPr>
                <a:t>pinned</a:t>
              </a:r>
              <a:r>
                <a:rPr lang="it-IT" sz="1400" dirty="0">
                  <a:latin typeface="Arial" panose="020B0604020202020204" pitchFamily="34" charset="0"/>
                </a:rPr>
                <a:t> connection (</a:t>
              </a:r>
              <a:r>
                <a:rPr lang="it-IT" sz="1400" dirty="0" err="1">
                  <a:latin typeface="Arial" panose="020B0604020202020204" pitchFamily="34" charset="0"/>
                </a:rPr>
                <a:t>internal</a:t>
              </a:r>
              <a:r>
                <a:rPr lang="it-IT" sz="1400" dirty="0">
                  <a:latin typeface="Arial" panose="020B0604020202020204" pitchFamily="34" charset="0"/>
                </a:rPr>
                <a:t> pin)</a:t>
              </a:r>
            </a:p>
          </p:txBody>
        </p: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C92EF16F-CDCC-DBC1-AFC9-8007B05A3DCF}"/>
                </a:ext>
              </a:extLst>
            </p:cNvPr>
            <p:cNvCxnSpPr>
              <a:cxnSpLocks/>
              <a:stCxn id="29" idx="1"/>
              <a:endCxn id="6" idx="6"/>
            </p:cNvCxnSpPr>
            <p:nvPr/>
          </p:nvCxnSpPr>
          <p:spPr>
            <a:xfrm flipH="1">
              <a:off x="1673897" y="1475015"/>
              <a:ext cx="2058198" cy="53108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DD37AFB7-D963-7827-FA0A-D2A40665A1D1}"/>
                </a:ext>
              </a:extLst>
            </p:cNvPr>
            <p:cNvSpPr txBox="1"/>
            <p:nvPr/>
          </p:nvSpPr>
          <p:spPr>
            <a:xfrm>
              <a:off x="3724073" y="868684"/>
              <a:ext cx="421331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it-IT" sz="1400" dirty="0" err="1">
                  <a:latin typeface="Arial" panose="020B0604020202020204" pitchFamily="34" charset="0"/>
                </a:rPr>
                <a:t>UAr</a:t>
              </a:r>
              <a:r>
                <a:rPr lang="it-IT" sz="1400" dirty="0">
                  <a:latin typeface="Arial" panose="020B0604020202020204" pitchFamily="34" charset="0"/>
                </a:rPr>
                <a:t> vessel to DLS </a:t>
              </a:r>
              <a:r>
                <a:rPr lang="it-IT" sz="1400" dirty="0" err="1">
                  <a:latin typeface="Arial" panose="020B0604020202020204" pitchFamily="34" charset="0"/>
                </a:rPr>
                <a:t>pinned</a:t>
              </a:r>
              <a:r>
                <a:rPr lang="it-IT" sz="1400" dirty="0">
                  <a:latin typeface="Arial" panose="020B0604020202020204" pitchFamily="34" charset="0"/>
                </a:rPr>
                <a:t> connection (</a:t>
              </a:r>
              <a:r>
                <a:rPr lang="it-IT" sz="1400" dirty="0" err="1">
                  <a:latin typeface="Arial" panose="020B0604020202020204" pitchFamily="34" charset="0"/>
                </a:rPr>
                <a:t>external</a:t>
              </a:r>
              <a:r>
                <a:rPr lang="it-IT" sz="1400" dirty="0">
                  <a:latin typeface="Arial" panose="020B0604020202020204" pitchFamily="34" charset="0"/>
                </a:rPr>
                <a:t> pin)</a:t>
              </a:r>
            </a:p>
          </p:txBody>
        </p:sp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id="{28000489-148E-12D4-9E26-1EE37D3AED24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1557903" y="1022573"/>
              <a:ext cx="2166170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93053436-1C02-6387-2B20-8AF2DFFE7FB8}"/>
                </a:ext>
              </a:extLst>
            </p:cNvPr>
            <p:cNvSpPr txBox="1"/>
            <p:nvPr/>
          </p:nvSpPr>
          <p:spPr>
            <a:xfrm>
              <a:off x="3724073" y="481089"/>
              <a:ext cx="24224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it-IT" sz="1400" dirty="0">
                  <a:latin typeface="Arial" panose="020B0604020202020204" pitchFamily="34" charset="0"/>
                </a:rPr>
                <a:t>DLS </a:t>
              </a:r>
              <a:r>
                <a:rPr lang="it-IT" sz="1400" dirty="0" err="1">
                  <a:latin typeface="Arial" panose="020B0604020202020204" pitchFamily="34" charset="0"/>
                </a:rPr>
                <a:t>beam</a:t>
              </a:r>
              <a:endParaRPr lang="it-IT" sz="1400" dirty="0">
                <a:latin typeface="Arial" panose="020B0604020202020204" pitchFamily="34" charset="0"/>
              </a:endParaRPr>
            </a:p>
          </p:txBody>
        </p: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FC35F2C1-7155-65B6-5AA8-CFF50793469C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H="1">
              <a:off x="1715158" y="634978"/>
              <a:ext cx="2008915" cy="89041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BB47AA48-554F-88CD-0C48-063CFF8C4E7A}"/>
                </a:ext>
              </a:extLst>
            </p:cNvPr>
            <p:cNvSpPr/>
            <p:nvPr/>
          </p:nvSpPr>
          <p:spPr>
            <a:xfrm>
              <a:off x="1190603" y="865695"/>
              <a:ext cx="367300" cy="3070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C97DC1F6-DD1A-DDDE-197F-B7D97037D09D}"/>
                </a:ext>
              </a:extLst>
            </p:cNvPr>
            <p:cNvSpPr/>
            <p:nvPr/>
          </p:nvSpPr>
          <p:spPr>
            <a:xfrm>
              <a:off x="1190603" y="1334753"/>
              <a:ext cx="483294" cy="38674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5839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6F4FE-11E0-2AB2-7975-CDC5C373A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11F0D4BD-57AB-393F-66B0-236178F0B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1" t="23538" b="27336"/>
          <a:stretch/>
        </p:blipFill>
        <p:spPr>
          <a:xfrm>
            <a:off x="3147048" y="503985"/>
            <a:ext cx="4591111" cy="29046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E38656-8DDB-2D92-CD14-D691585AD2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 err="1"/>
              <a:t>Verification</a:t>
            </a:r>
            <a:r>
              <a:rPr lang="it-IT" sz="3000" b="1" dirty="0"/>
              <a:t> of </a:t>
            </a:r>
            <a:r>
              <a:rPr lang="it-IT" sz="3000" b="1" dirty="0" err="1"/>
              <a:t>pinned</a:t>
            </a:r>
            <a:r>
              <a:rPr lang="it-IT" sz="3000" b="1" dirty="0"/>
              <a:t> connections, </a:t>
            </a:r>
            <a:r>
              <a:rPr lang="it-IT" sz="3000" b="1" dirty="0" err="1"/>
              <a:t>according</a:t>
            </a:r>
            <a:r>
              <a:rPr lang="it-IT" sz="3000" b="1" dirty="0"/>
              <a:t> to </a:t>
            </a:r>
            <a:r>
              <a:rPr lang="en-US" sz="3000" b="1" dirty="0"/>
              <a:t>EN1993 - Part 1-8 §3.13</a:t>
            </a:r>
            <a:endParaRPr lang="en-GB" sz="30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0F2DC46-BAC4-16C8-7919-085AB8794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" b="115"/>
          <a:stretch/>
        </p:blipFill>
        <p:spPr>
          <a:xfrm>
            <a:off x="240031" y="1303964"/>
            <a:ext cx="1602738" cy="5498711"/>
          </a:xfrm>
          <a:prstGeom prst="rect">
            <a:avLst/>
          </a:prstGeom>
        </p:spPr>
      </p:pic>
      <p:pic>
        <p:nvPicPr>
          <p:cNvPr id="3" name="Immagine 2" descr="Immagine che contiene diagramma, testo, Disegno tecnico, Piano&#10;&#10;Descrizione generata automaticamente">
            <a:extLst>
              <a:ext uri="{FF2B5EF4-FFF2-40B4-BE49-F238E27FC236}">
                <a16:creationId xmlns:a16="http://schemas.microsoft.com/office/drawing/2014/main" id="{CBC16CC0-3696-07A0-C84D-A8CE8B02D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3354476"/>
            <a:ext cx="6222145" cy="35035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14680-007B-0CA5-A3BE-7F6756FD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113" y="6468068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7</a:t>
            </a:fld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665A7AD-7786-AA11-BC53-5734322A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738" y="6492875"/>
            <a:ext cx="5029200" cy="365125"/>
          </a:xfrm>
        </p:spPr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C9F7B6-EECD-3D59-5194-F08CDA4C640A}"/>
              </a:ext>
            </a:extLst>
          </p:cNvPr>
          <p:cNvSpPr txBox="1"/>
          <p:nvPr/>
        </p:nvSpPr>
        <p:spPr>
          <a:xfrm>
            <a:off x="8462253" y="3057479"/>
            <a:ext cx="357410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</a:rPr>
              <a:t>phi</a:t>
            </a:r>
            <a:r>
              <a:rPr lang="it-IT" dirty="0">
                <a:latin typeface="Arial" panose="020B0604020202020204" pitchFamily="34" charset="0"/>
              </a:rPr>
              <a:t> 35 mm, XM-19 SS pin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XM-19</a:t>
            </a:r>
            <a:r>
              <a:rPr lang="en-US" dirty="0"/>
              <a:t> is a nitrogen-strengthened austenitic stainless steel. In comparison with Type 316L, XM-19 provides higher corrosion resistance and higher strength. Suitable for cryogenic applications.</a:t>
            </a:r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B4391A3-EE04-12FB-5076-D21473EB2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6813" y="879197"/>
            <a:ext cx="4375187" cy="170032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E8D529-84BB-95B0-B9A4-659408F35A83}"/>
              </a:ext>
            </a:extLst>
          </p:cNvPr>
          <p:cNvSpPr txBox="1"/>
          <p:nvPr/>
        </p:nvSpPr>
        <p:spPr>
          <a:xfrm>
            <a:off x="0" y="590306"/>
            <a:ext cx="3147048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pin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EDE5F1F-B58D-4E98-1673-3EC6970C285F}"/>
              </a:ext>
            </a:extLst>
          </p:cNvPr>
          <p:cNvCxnSpPr/>
          <p:nvPr/>
        </p:nvCxnSpPr>
        <p:spPr>
          <a:xfrm flipH="1">
            <a:off x="803958" y="1502371"/>
            <a:ext cx="8398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DE7AA9-E1D3-BEFD-D742-129AF4FCCDE6}"/>
              </a:ext>
            </a:extLst>
          </p:cNvPr>
          <p:cNvSpPr txBox="1"/>
          <p:nvPr/>
        </p:nvSpPr>
        <p:spPr>
          <a:xfrm>
            <a:off x="1734568" y="1303964"/>
            <a:ext cx="124634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per EN13155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5202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6F4FE-11E0-2AB2-7975-CDC5C373A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11F0D4BD-57AB-393F-66B0-236178F0B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1" t="23538" b="27336"/>
          <a:stretch/>
        </p:blipFill>
        <p:spPr>
          <a:xfrm>
            <a:off x="3147048" y="503985"/>
            <a:ext cx="4591111" cy="29046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E38656-8DDB-2D92-CD14-D691585AD2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 err="1"/>
              <a:t>Verification</a:t>
            </a:r>
            <a:r>
              <a:rPr lang="it-IT" sz="3000" b="1" dirty="0"/>
              <a:t> of </a:t>
            </a:r>
            <a:r>
              <a:rPr lang="it-IT" sz="3000" b="1" dirty="0" err="1"/>
              <a:t>pinned</a:t>
            </a:r>
            <a:r>
              <a:rPr lang="it-IT" sz="3000" b="1" dirty="0"/>
              <a:t> connections, </a:t>
            </a:r>
            <a:r>
              <a:rPr lang="it-IT" sz="3000" b="1" dirty="0" err="1"/>
              <a:t>according</a:t>
            </a:r>
            <a:r>
              <a:rPr lang="it-IT" sz="3000" b="1" dirty="0"/>
              <a:t> to </a:t>
            </a:r>
            <a:r>
              <a:rPr lang="en-US" sz="3000" b="1" dirty="0"/>
              <a:t>EN1993 - Part 1-8 §3.13</a:t>
            </a:r>
            <a:endParaRPr lang="en-GB" sz="30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0F2DC46-BAC4-16C8-7919-085AB8794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r="449"/>
          <a:stretch/>
        </p:blipFill>
        <p:spPr>
          <a:xfrm>
            <a:off x="240031" y="1303964"/>
            <a:ext cx="1602738" cy="5498711"/>
          </a:xfrm>
          <a:prstGeom prst="rect">
            <a:avLst/>
          </a:prstGeom>
        </p:spPr>
      </p:pic>
      <p:pic>
        <p:nvPicPr>
          <p:cNvPr id="3" name="Immagine 2" descr="Immagine che contiene diagramma, testo, Disegno tecnico, Piano&#10;&#10;Descrizione generata automaticamente">
            <a:extLst>
              <a:ext uri="{FF2B5EF4-FFF2-40B4-BE49-F238E27FC236}">
                <a16:creationId xmlns:a16="http://schemas.microsoft.com/office/drawing/2014/main" id="{CBC16CC0-3696-07A0-C84D-A8CE8B02D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3354476"/>
            <a:ext cx="6222145" cy="35035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14680-007B-0CA5-A3BE-7F6756FD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113" y="6468068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8</a:t>
            </a:fld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665A7AD-7786-AA11-BC53-5734322A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738" y="6492875"/>
            <a:ext cx="5029200" cy="365125"/>
          </a:xfrm>
        </p:spPr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C9F7B6-EECD-3D59-5194-F08CDA4C640A}"/>
              </a:ext>
            </a:extLst>
          </p:cNvPr>
          <p:cNvSpPr txBox="1"/>
          <p:nvPr/>
        </p:nvSpPr>
        <p:spPr>
          <a:xfrm>
            <a:off x="8462253" y="3057479"/>
            <a:ext cx="357410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</a:rPr>
              <a:t>phi</a:t>
            </a:r>
            <a:r>
              <a:rPr lang="it-IT" dirty="0">
                <a:latin typeface="Arial" panose="020B0604020202020204" pitchFamily="34" charset="0"/>
              </a:rPr>
              <a:t> 35 mm, XM-19 SS pin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XM-19</a:t>
            </a:r>
            <a:r>
              <a:rPr lang="en-US" dirty="0"/>
              <a:t> is a nitrogen-strengthened austenitic stainless steel. In comparison with Type 316L, XM-19 provides higher corrosion resistance and higher strength. Suitable for cryogenic applications.</a:t>
            </a:r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B4391A3-EE04-12FB-5076-D21473EB2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6813" y="879197"/>
            <a:ext cx="4375187" cy="170032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E8D529-84BB-95B0-B9A4-659408F35A83}"/>
              </a:ext>
            </a:extLst>
          </p:cNvPr>
          <p:cNvSpPr txBox="1"/>
          <p:nvPr/>
        </p:nvSpPr>
        <p:spPr>
          <a:xfrm>
            <a:off x="0" y="590306"/>
            <a:ext cx="3147048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pin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EDE5F1F-B58D-4E98-1673-3EC6970C285F}"/>
              </a:ext>
            </a:extLst>
          </p:cNvPr>
          <p:cNvCxnSpPr/>
          <p:nvPr/>
        </p:nvCxnSpPr>
        <p:spPr>
          <a:xfrm flipH="1">
            <a:off x="803958" y="1502371"/>
            <a:ext cx="8398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DE7AA9-E1D3-BEFD-D742-129AF4FCCDE6}"/>
              </a:ext>
            </a:extLst>
          </p:cNvPr>
          <p:cNvSpPr txBox="1"/>
          <p:nvPr/>
        </p:nvSpPr>
        <p:spPr>
          <a:xfrm>
            <a:off x="1734568" y="1303964"/>
            <a:ext cx="124634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per EN13155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0735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2F721-7738-1519-1E14-2587515BE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7DF00-BAFC-C8F5-BA72-BD57657B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7D6907-6AE7-21F9-1DE2-76AB6687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Backup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E4232FD-D570-615B-F4E6-E24DA000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87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7332</TotalTime>
  <Words>712</Words>
  <Application>Microsoft Office PowerPoint</Application>
  <PresentationFormat>Widescreen</PresentationFormat>
  <Paragraphs>115</Paragraphs>
  <Slides>14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Office Theme</vt:lpstr>
      <vt:lpstr>Presentazione standard di PowerPoint</vt:lpstr>
      <vt:lpstr>OVERVIEW</vt:lpstr>
      <vt:lpstr>Concept for ID + UAr vessel support strategy (TDR recap)</vt:lpstr>
      <vt:lpstr>Presentazione standard di PowerPoint</vt:lpstr>
      <vt:lpstr>ID to UAr vessel connection</vt:lpstr>
      <vt:lpstr>Presentazione standard di PowerPoint</vt:lpstr>
      <vt:lpstr>Presentazione standard di PowerPoint</vt:lpstr>
      <vt:lpstr>Presentazione standard di PowerPoint</vt:lpstr>
      <vt:lpstr>Backup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Carlini</dc:creator>
  <cp:lastModifiedBy>marco carlini</cp:lastModifiedBy>
  <cp:revision>301</cp:revision>
  <dcterms:created xsi:type="dcterms:W3CDTF">2022-02-14T14:36:15Z</dcterms:created>
  <dcterms:modified xsi:type="dcterms:W3CDTF">2024-04-26T11:22:38Z</dcterms:modified>
</cp:coreProperties>
</file>