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5"/>
  </p:notesMasterIdLst>
  <p:sldIdLst>
    <p:sldId id="263" r:id="rId2"/>
    <p:sldId id="265" r:id="rId3"/>
    <p:sldId id="269" r:id="rId4"/>
    <p:sldId id="275" r:id="rId5"/>
    <p:sldId id="276" r:id="rId6"/>
    <p:sldId id="277" r:id="rId7"/>
    <p:sldId id="278" r:id="rId8"/>
    <p:sldId id="287" r:id="rId9"/>
    <p:sldId id="288" r:id="rId10"/>
    <p:sldId id="289" r:id="rId11"/>
    <p:sldId id="290" r:id="rId12"/>
    <p:sldId id="291" r:id="rId13"/>
    <p:sldId id="2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5859"/>
  </p:normalViewPr>
  <p:slideViewPr>
    <p:cSldViewPr snapToGrid="0" snapToObjects="1">
      <p:cViewPr varScale="1">
        <p:scale>
          <a:sx n="81" d="100"/>
          <a:sy n="81" d="100"/>
        </p:scale>
        <p:origin x="691"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4FCC7-B95D-9C4B-B6EB-09F413291004}" type="datetimeFigureOut">
              <a:rPr lang="en-GB" smtClean="0"/>
              <a:t>24/04/2024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DB19C-B3E7-6A40-8800-BDF518439DA3}" type="slidenum">
              <a:rPr lang="en-GB" smtClean="0"/>
              <a:t>‹N›</a:t>
            </a:fld>
            <a:endParaRPr lang="en-GB"/>
          </a:p>
        </p:txBody>
      </p:sp>
    </p:spTree>
    <p:extLst>
      <p:ext uri="{BB962C8B-B14F-4D97-AF65-F5344CB8AC3E}">
        <p14:creationId xmlns:p14="http://schemas.microsoft.com/office/powerpoint/2010/main" val="152671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AFFDB19C-B3E7-6A40-8800-BDF518439DA3}" type="slidenum">
              <a:rPr lang="en-GB" smtClean="0"/>
              <a:t>1</a:t>
            </a:fld>
            <a:endParaRPr lang="en-GB"/>
          </a:p>
        </p:txBody>
      </p:sp>
    </p:spTree>
    <p:extLst>
      <p:ext uri="{BB962C8B-B14F-4D97-AF65-F5344CB8AC3E}">
        <p14:creationId xmlns:p14="http://schemas.microsoft.com/office/powerpoint/2010/main" val="102199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userDrawn="1"/>
        </p:nvGrpSpPr>
        <p:grpSpPr>
          <a:xfrm>
            <a:off x="0" y="-8467"/>
            <a:ext cx="12188825" cy="6866467"/>
            <a:chOff x="0" y="-8467"/>
            <a:chExt cx="12188825"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938999" y="3589867"/>
              <a:ext cx="1249826"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727341" y="6041362"/>
            <a:ext cx="911939" cy="365125"/>
          </a:xfrm>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a:xfrm>
            <a:off x="146304" y="6041362"/>
            <a:ext cx="4840564" cy="365125"/>
          </a:xfrm>
        </p:spPr>
        <p:txBody>
          <a:bodyPr/>
          <a:lstStyle/>
          <a:p>
            <a:endParaRPr lang="it-IT"/>
          </a:p>
        </p:txBody>
      </p:sp>
      <p:sp>
        <p:nvSpPr>
          <p:cNvPr id="6" name="Slide Number Placeholder 5"/>
          <p:cNvSpPr>
            <a:spLocks noGrp="1"/>
          </p:cNvSpPr>
          <p:nvPr>
            <p:ph type="sldNum" sz="quarter" idx="12"/>
          </p:nvPr>
        </p:nvSpPr>
        <p:spPr>
          <a:xfrm>
            <a:off x="10166028" y="6041362"/>
            <a:ext cx="683339" cy="365125"/>
          </a:xfrm>
        </p:spPr>
        <p:txBody>
          <a:bodyPr/>
          <a:lstStyle/>
          <a:p>
            <a:fld id="{5F166092-FE09-1C49-A08F-40532F8F732C}" type="slidenum">
              <a:rPr lang="it-IT" smtClean="0"/>
              <a:t>‹N›</a:t>
            </a:fld>
            <a:endParaRPr lang="it-IT"/>
          </a:p>
        </p:txBody>
      </p:sp>
      <p:pic>
        <p:nvPicPr>
          <p:cNvPr id="8" name="Immagine 7">
            <a:extLst>
              <a:ext uri="{FF2B5EF4-FFF2-40B4-BE49-F238E27FC236}">
                <a16:creationId xmlns:a16="http://schemas.microsoft.com/office/drawing/2014/main" xmlns="" id="{37E3C895-7AF6-B4CE-B8B5-9ABDF598FDB2}"/>
              </a:ext>
            </a:extLst>
          </p:cNvPr>
          <p:cNvPicPr>
            <a:picLocks noChangeAspect="1"/>
          </p:cNvPicPr>
          <p:nvPr userDrawn="1"/>
        </p:nvPicPr>
        <p:blipFill>
          <a:blip r:embed="rId2"/>
          <a:stretch>
            <a:fillRect/>
          </a:stretch>
        </p:blipFill>
        <p:spPr>
          <a:xfrm>
            <a:off x="4968346" y="0"/>
            <a:ext cx="2006600" cy="1511300"/>
          </a:xfrm>
          <a:prstGeom prst="rect">
            <a:avLst/>
          </a:prstGeom>
        </p:spPr>
      </p:pic>
      <p:pic>
        <p:nvPicPr>
          <p:cNvPr id="1025" name="Picture 1" descr="page1image18046064">
            <a:extLst>
              <a:ext uri="{FF2B5EF4-FFF2-40B4-BE49-F238E27FC236}">
                <a16:creationId xmlns:a16="http://schemas.microsoft.com/office/drawing/2014/main" xmlns="" id="{A8BB3CEA-D7E7-89FB-392E-385B521BDD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69429" y="5979848"/>
            <a:ext cx="2197833" cy="853277"/>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xmlns="" id="{210D4F6F-D595-B5CF-B763-E4400E19BB84}"/>
              </a:ext>
            </a:extLst>
          </p:cNvPr>
          <p:cNvPicPr>
            <a:picLocks noChangeAspect="1"/>
          </p:cNvPicPr>
          <p:nvPr userDrawn="1"/>
        </p:nvPicPr>
        <p:blipFill>
          <a:blip r:embed="rId4"/>
          <a:stretch>
            <a:fillRect/>
          </a:stretch>
        </p:blipFill>
        <p:spPr>
          <a:xfrm>
            <a:off x="6131153" y="6098994"/>
            <a:ext cx="993404" cy="662269"/>
          </a:xfrm>
          <a:prstGeom prst="rect">
            <a:avLst/>
          </a:prstGeom>
        </p:spPr>
      </p:pic>
      <p:sp>
        <p:nvSpPr>
          <p:cNvPr id="10" name="CasellaDiTesto 9">
            <a:extLst>
              <a:ext uri="{FF2B5EF4-FFF2-40B4-BE49-F238E27FC236}">
                <a16:creationId xmlns:a16="http://schemas.microsoft.com/office/drawing/2014/main" xmlns="" id="{7DF1BB25-0894-E8BF-2931-F9A614DED238}"/>
              </a:ext>
            </a:extLst>
          </p:cNvPr>
          <p:cNvSpPr txBox="1"/>
          <p:nvPr userDrawn="1"/>
        </p:nvSpPr>
        <p:spPr>
          <a:xfrm>
            <a:off x="7059424" y="6098994"/>
            <a:ext cx="1249825" cy="630942"/>
          </a:xfrm>
          <a:prstGeom prst="rect">
            <a:avLst/>
          </a:prstGeom>
          <a:noFill/>
        </p:spPr>
        <p:txBody>
          <a:bodyPr wrap="square" rtlCol="0">
            <a:spAutoFit/>
          </a:bodyPr>
          <a:lstStyle/>
          <a:p>
            <a:pPr algn="just"/>
            <a:r>
              <a:rPr lang="it-IT" sz="700" b="0" dirty="0">
                <a:solidFill>
                  <a:srgbClr val="212121"/>
                </a:solidFill>
                <a:effectLst/>
                <a:latin typeface="Roboto Condensed" panose="020F0502020204030204" pitchFamily="34" charset="0"/>
              </a:rPr>
              <a:t>PRIMA </a:t>
            </a:r>
            <a:r>
              <a:rPr lang="it-IT" sz="700" b="0" dirty="0" err="1">
                <a:solidFill>
                  <a:srgbClr val="212121"/>
                </a:solidFill>
                <a:effectLst/>
                <a:latin typeface="Roboto Condensed" panose="020F0502020204030204" pitchFamily="34" charset="0"/>
              </a:rPr>
              <a:t>programme</a:t>
            </a:r>
            <a:r>
              <a:rPr lang="it-IT" sz="700" b="0" dirty="0">
                <a:solidFill>
                  <a:srgbClr val="212121"/>
                </a:solidFill>
                <a:effectLst/>
                <a:latin typeface="Roboto Condensed" panose="020F0502020204030204" pitchFamily="34" charset="0"/>
              </a:rPr>
              <a:t> </a:t>
            </a:r>
            <a:r>
              <a:rPr lang="it-IT" sz="700" b="0" dirty="0" err="1">
                <a:solidFill>
                  <a:srgbClr val="212121"/>
                </a:solidFill>
                <a:effectLst/>
                <a:latin typeface="Roboto Condensed" panose="020F0502020204030204" pitchFamily="34" charset="0"/>
              </a:rPr>
              <a:t>is</a:t>
            </a:r>
            <a:r>
              <a:rPr lang="it-IT" sz="700" b="0" dirty="0">
                <a:solidFill>
                  <a:srgbClr val="212121"/>
                </a:solidFill>
                <a:effectLst/>
                <a:latin typeface="Roboto Condensed" panose="020F0502020204030204" pitchFamily="34" charset="0"/>
              </a:rPr>
              <a:t> </a:t>
            </a:r>
            <a:r>
              <a:rPr lang="it-IT" sz="700" b="0" dirty="0" err="1">
                <a:solidFill>
                  <a:srgbClr val="212121"/>
                </a:solidFill>
                <a:effectLst/>
                <a:latin typeface="Roboto Condensed" panose="020F0502020204030204" pitchFamily="34" charset="0"/>
              </a:rPr>
              <a:t>supported</a:t>
            </a:r>
            <a:r>
              <a:rPr lang="it-IT" sz="700" b="0" dirty="0">
                <a:solidFill>
                  <a:srgbClr val="212121"/>
                </a:solidFill>
                <a:effectLst/>
                <a:latin typeface="Roboto Condensed" panose="020F0502020204030204" pitchFamily="34" charset="0"/>
              </a:rPr>
              <a:t> by Horizon 2020, the </a:t>
            </a:r>
            <a:r>
              <a:rPr lang="it-IT" sz="700" b="0" dirty="0" err="1">
                <a:solidFill>
                  <a:srgbClr val="212121"/>
                </a:solidFill>
                <a:effectLst/>
                <a:latin typeface="Roboto Condensed" panose="020F0502020204030204" pitchFamily="34" charset="0"/>
              </a:rPr>
              <a:t>European</a:t>
            </a:r>
            <a:r>
              <a:rPr lang="it-IT" sz="700" b="0" dirty="0">
                <a:solidFill>
                  <a:srgbClr val="212121"/>
                </a:solidFill>
                <a:effectLst/>
                <a:latin typeface="Roboto Condensed" panose="020F0502020204030204" pitchFamily="34" charset="0"/>
              </a:rPr>
              <a:t> </a:t>
            </a:r>
            <a:r>
              <a:rPr lang="it-IT" sz="700" b="0" dirty="0" err="1">
                <a:solidFill>
                  <a:srgbClr val="212121"/>
                </a:solidFill>
                <a:effectLst/>
                <a:latin typeface="Roboto Condensed" panose="020F0502020204030204" pitchFamily="34" charset="0"/>
              </a:rPr>
              <a:t>Union’s</a:t>
            </a:r>
            <a:r>
              <a:rPr lang="it-IT" sz="700" b="0" dirty="0">
                <a:solidFill>
                  <a:srgbClr val="212121"/>
                </a:solidFill>
                <a:effectLst/>
                <a:latin typeface="Roboto Condensed" panose="020F0502020204030204" pitchFamily="34" charset="0"/>
              </a:rPr>
              <a:t> Framework </a:t>
            </a:r>
            <a:r>
              <a:rPr lang="it-IT" sz="700" b="0" dirty="0" err="1">
                <a:solidFill>
                  <a:srgbClr val="212121"/>
                </a:solidFill>
                <a:effectLst/>
                <a:latin typeface="Roboto Condensed" panose="020F0502020204030204" pitchFamily="34" charset="0"/>
              </a:rPr>
              <a:t>Programme</a:t>
            </a:r>
            <a:r>
              <a:rPr lang="it-IT" sz="700" b="0" dirty="0">
                <a:solidFill>
                  <a:srgbClr val="212121"/>
                </a:solidFill>
                <a:effectLst/>
                <a:latin typeface="Roboto Condensed" panose="020F0502020204030204" pitchFamily="34" charset="0"/>
              </a:rPr>
              <a:t> for </a:t>
            </a:r>
            <a:r>
              <a:rPr lang="it-IT" sz="700" b="0" dirty="0" err="1">
                <a:solidFill>
                  <a:srgbClr val="212121"/>
                </a:solidFill>
                <a:effectLst/>
                <a:latin typeface="Roboto Condensed" panose="020F0502020204030204" pitchFamily="34" charset="0"/>
              </a:rPr>
              <a:t>Research</a:t>
            </a:r>
            <a:r>
              <a:rPr lang="it-IT" sz="700" b="0" dirty="0">
                <a:solidFill>
                  <a:srgbClr val="212121"/>
                </a:solidFill>
                <a:effectLst/>
                <a:latin typeface="Roboto Condensed" panose="020F0502020204030204" pitchFamily="34" charset="0"/>
              </a:rPr>
              <a:t> and Innovation.</a:t>
            </a:r>
          </a:p>
        </p:txBody>
      </p:sp>
    </p:spTree>
    <p:extLst>
      <p:ext uri="{BB962C8B-B14F-4D97-AF65-F5344CB8AC3E}">
        <p14:creationId xmlns:p14="http://schemas.microsoft.com/office/powerpoint/2010/main" val="2264983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136002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040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58929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0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38262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51114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96896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68366" cy="1320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677334" y="2160589"/>
            <a:ext cx="9368366"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157633" y="6065837"/>
            <a:ext cx="911939" cy="365125"/>
          </a:xfrm>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a:xfrm>
            <a:off x="677334" y="6041362"/>
            <a:ext cx="7187510" cy="365125"/>
          </a:xfrm>
        </p:spPr>
        <p:txBody>
          <a:bodyPr/>
          <a:lstStyle/>
          <a:p>
            <a:endParaRPr lang="it-IT"/>
          </a:p>
        </p:txBody>
      </p:sp>
      <p:sp>
        <p:nvSpPr>
          <p:cNvPr id="6" name="Slide Number Placeholder 5"/>
          <p:cNvSpPr>
            <a:spLocks noGrp="1"/>
          </p:cNvSpPr>
          <p:nvPr>
            <p:ph type="sldNum" sz="quarter" idx="12"/>
          </p:nvPr>
        </p:nvSpPr>
        <p:spPr>
          <a:xfrm>
            <a:off x="9362361" y="6065837"/>
            <a:ext cx="683339" cy="365125"/>
          </a:xfrm>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050614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B15BF0B-501F-7041-A4A3-6C7656AADF06}"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244196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B15BF0B-501F-7041-A4A3-6C7656AADF06}" type="datetimeFigureOut">
              <a:rPr lang="it-IT" smtClean="0"/>
              <a:t>24/04/2024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15279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B15BF0B-501F-7041-A4A3-6C7656AADF06}" type="datetimeFigureOut">
              <a:rPr lang="it-IT" smtClean="0"/>
              <a:t>24/04/2024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244113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B15BF0B-501F-7041-A4A3-6C7656AADF06}" type="datetimeFigureOut">
              <a:rPr lang="it-IT" smtClean="0"/>
              <a:t>24/04/2024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213083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5BF0B-501F-7041-A4A3-6C7656AADF06}" type="datetimeFigureOut">
              <a:rPr lang="it-IT" smtClean="0"/>
              <a:t>24/04/2024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7034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B15BF0B-501F-7041-A4A3-6C7656AADF06}" type="datetimeFigureOut">
              <a:rPr lang="it-IT" smtClean="0"/>
              <a:t>24/04/2024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166092-FE09-1C49-A08F-40532F8F732C}" type="slidenum">
              <a:rPr lang="it-IT" smtClean="0"/>
              <a:t>‹N›</a:t>
            </a:fld>
            <a:endParaRPr lang="it-IT"/>
          </a:p>
        </p:txBody>
      </p:sp>
    </p:spTree>
    <p:extLst>
      <p:ext uri="{BB962C8B-B14F-4D97-AF65-F5344CB8AC3E}">
        <p14:creationId xmlns:p14="http://schemas.microsoft.com/office/powerpoint/2010/main" val="37288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166092-FE09-1C49-A08F-40532F8F732C}" type="slidenum">
              <a:rPr lang="it-IT" smtClean="0"/>
              <a:t>‹N›</a:t>
            </a:fld>
            <a:endParaRPr lang="it-IT"/>
          </a:p>
        </p:txBody>
      </p:sp>
      <p:sp>
        <p:nvSpPr>
          <p:cNvPr id="5" name="Date Placeholder 4"/>
          <p:cNvSpPr>
            <a:spLocks noGrp="1"/>
          </p:cNvSpPr>
          <p:nvPr>
            <p:ph type="dt" sz="half" idx="10"/>
          </p:nvPr>
        </p:nvSpPr>
        <p:spPr/>
        <p:txBody>
          <a:bodyPr/>
          <a:lstStyle/>
          <a:p>
            <a:fld id="{BB15BF0B-501F-7041-A4A3-6C7656AADF06}" type="datetimeFigureOut">
              <a:rPr lang="it-IT" smtClean="0"/>
              <a:t>24/04/2024</a:t>
            </a:fld>
            <a:endParaRPr lang="it-IT"/>
          </a:p>
        </p:txBody>
      </p:sp>
    </p:spTree>
    <p:extLst>
      <p:ext uri="{BB962C8B-B14F-4D97-AF65-F5344CB8AC3E}">
        <p14:creationId xmlns:p14="http://schemas.microsoft.com/office/powerpoint/2010/main" val="100285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userDrawn="1"/>
        </p:nvGrpSpPr>
        <p:grpSpPr>
          <a:xfrm>
            <a:off x="0" y="-8467"/>
            <a:ext cx="12188825" cy="6866467"/>
            <a:chOff x="0" y="-8467"/>
            <a:chExt cx="12188825" cy="6866467"/>
          </a:xfrm>
        </p:grpSpPr>
        <p:sp>
          <p:nvSpPr>
            <p:cNvPr id="28" name="Isosceles Triangle 27"/>
            <p:cNvSpPr/>
            <p:nvPr/>
          </p:nvSpPr>
          <p:spPr>
            <a:xfrm>
              <a:off x="9747593" y="4397829"/>
              <a:ext cx="2441232" cy="2460171"/>
            </a:xfrm>
            <a:prstGeom prst="triangle">
              <a:avLst>
                <a:gd name="adj" fmla="val 100000"/>
              </a:avLst>
            </a:prstGeom>
            <a:solidFill>
              <a:schemeClr val="accent1">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alpha val="80279"/>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15BF0B-501F-7041-A4A3-6C7656AADF06}" type="datetimeFigureOut">
              <a:rPr lang="it-IT" smtClean="0"/>
              <a:t>24/04/2024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166092-FE09-1C49-A08F-40532F8F732C}" type="slidenum">
              <a:rPr lang="it-IT" smtClean="0"/>
              <a:t>‹N›</a:t>
            </a:fld>
            <a:endParaRPr lang="it-IT"/>
          </a:p>
        </p:txBody>
      </p:sp>
      <p:pic>
        <p:nvPicPr>
          <p:cNvPr id="7" name="Immagine 6">
            <a:extLst>
              <a:ext uri="{FF2B5EF4-FFF2-40B4-BE49-F238E27FC236}">
                <a16:creationId xmlns:a16="http://schemas.microsoft.com/office/drawing/2014/main" xmlns="" id="{291DAE06-F419-DA25-072E-6961264734EE}"/>
              </a:ext>
            </a:extLst>
          </p:cNvPr>
          <p:cNvPicPr>
            <a:picLocks noChangeAspect="1"/>
          </p:cNvPicPr>
          <p:nvPr userDrawn="1"/>
        </p:nvPicPr>
        <p:blipFill>
          <a:blip r:embed="rId18"/>
          <a:stretch>
            <a:fillRect/>
          </a:stretch>
        </p:blipFill>
        <p:spPr>
          <a:xfrm>
            <a:off x="10557834" y="5723136"/>
            <a:ext cx="1433951" cy="1080000"/>
          </a:xfrm>
          <a:prstGeom prst="rect">
            <a:avLst/>
          </a:prstGeom>
        </p:spPr>
      </p:pic>
    </p:spTree>
    <p:extLst>
      <p:ext uri="{BB962C8B-B14F-4D97-AF65-F5344CB8AC3E}">
        <p14:creationId xmlns:p14="http://schemas.microsoft.com/office/powerpoint/2010/main" val="52575503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2"/>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2"/>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2"/>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2"/>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2"/>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C0B67E28-5808-5A67-F825-D27ECD991A4A}"/>
              </a:ext>
            </a:extLst>
          </p:cNvPr>
          <p:cNvSpPr>
            <a:spLocks noGrp="1"/>
          </p:cNvSpPr>
          <p:nvPr>
            <p:ph type="ctrTitle"/>
          </p:nvPr>
        </p:nvSpPr>
        <p:spPr>
          <a:xfrm>
            <a:off x="2967567" y="2421468"/>
            <a:ext cx="7766936" cy="1646302"/>
          </a:xfrm>
          <a:noFill/>
        </p:spPr>
        <p:txBody>
          <a:bodyPr/>
          <a:lstStyle/>
          <a:p>
            <a:r>
              <a:rPr lang="en-GB" sz="3600" b="1" dirty="0" smtClean="0">
                <a:solidFill>
                  <a:schemeClr val="accent1">
                    <a:lumMod val="60000"/>
                    <a:lumOff val="40000"/>
                  </a:schemeClr>
                </a:solidFill>
                <a:latin typeface="+mn-lt"/>
                <a:ea typeface="+mn-ea"/>
                <a:cs typeface="+mn-cs"/>
                <a:sym typeface="Helvetica Neue"/>
              </a:rPr>
              <a:t>WP3 “Deliverables 3.1” meeting</a:t>
            </a:r>
            <a:endParaRPr lang="en-GB" sz="3600" b="1" dirty="0">
              <a:solidFill>
                <a:schemeClr val="accent1">
                  <a:lumMod val="60000"/>
                  <a:lumOff val="40000"/>
                </a:schemeClr>
              </a:solidFill>
              <a:latin typeface="+mn-lt"/>
              <a:ea typeface="+mn-ea"/>
              <a:cs typeface="+mn-cs"/>
              <a:sym typeface="Helvetica Neue"/>
            </a:endParaRPr>
          </a:p>
        </p:txBody>
      </p:sp>
      <p:sp>
        <p:nvSpPr>
          <p:cNvPr id="5" name="Sottotitolo 4">
            <a:extLst>
              <a:ext uri="{FF2B5EF4-FFF2-40B4-BE49-F238E27FC236}">
                <a16:creationId xmlns:a16="http://schemas.microsoft.com/office/drawing/2014/main" xmlns="" id="{270FA3EA-73B9-5BD7-DA6D-B9D113D731A9}"/>
              </a:ext>
            </a:extLst>
          </p:cNvPr>
          <p:cNvSpPr>
            <a:spLocks noGrp="1"/>
          </p:cNvSpPr>
          <p:nvPr>
            <p:ph type="subTitle" idx="1"/>
          </p:nvPr>
        </p:nvSpPr>
        <p:spPr>
          <a:xfrm>
            <a:off x="2802467" y="4254033"/>
            <a:ext cx="7766936" cy="1096899"/>
          </a:xfrm>
        </p:spPr>
        <p:txBody>
          <a:bodyPr>
            <a:noAutofit/>
          </a:bodyPr>
          <a:lstStyle/>
          <a:p>
            <a:r>
              <a:rPr lang="en-GB" sz="1400" b="1" dirty="0" err="1">
                <a:solidFill>
                  <a:schemeClr val="accent5">
                    <a:lumMod val="75000"/>
                  </a:schemeClr>
                </a:solidFill>
              </a:rPr>
              <a:t>Antonella</a:t>
            </a:r>
            <a:r>
              <a:rPr lang="en-GB" sz="1400" b="1" dirty="0">
                <a:solidFill>
                  <a:schemeClr val="accent5">
                    <a:lumMod val="75000"/>
                  </a:schemeClr>
                </a:solidFill>
              </a:rPr>
              <a:t> </a:t>
            </a:r>
            <a:r>
              <a:rPr lang="en-GB" sz="1400" b="1" dirty="0" err="1">
                <a:solidFill>
                  <a:schemeClr val="accent5">
                    <a:lumMod val="75000"/>
                  </a:schemeClr>
                </a:solidFill>
              </a:rPr>
              <a:t>Sciuto</a:t>
            </a:r>
            <a:r>
              <a:rPr lang="en-GB" sz="1400" b="1" dirty="0">
                <a:solidFill>
                  <a:schemeClr val="accent5">
                    <a:lumMod val="75000"/>
                  </a:schemeClr>
                </a:solidFill>
              </a:rPr>
              <a:t> </a:t>
            </a:r>
          </a:p>
          <a:p>
            <a:r>
              <a:rPr lang="en-GB" sz="1400" b="1" dirty="0">
                <a:solidFill>
                  <a:schemeClr val="accent5">
                    <a:lumMod val="75000"/>
                  </a:schemeClr>
                </a:solidFill>
              </a:rPr>
              <a:t>WP 3 Leader &amp; CNR unit coordinator</a:t>
            </a:r>
          </a:p>
          <a:p>
            <a:endParaRPr lang="en-GB" sz="1400" b="1" dirty="0">
              <a:solidFill>
                <a:schemeClr val="accent5">
                  <a:lumMod val="75000"/>
                </a:schemeClr>
              </a:solidFill>
            </a:endParaRPr>
          </a:p>
          <a:p>
            <a:r>
              <a:rPr lang="en-GB" sz="1400" b="1" dirty="0">
                <a:solidFill>
                  <a:schemeClr val="accent5">
                    <a:lumMod val="75000"/>
                  </a:schemeClr>
                </a:solidFill>
              </a:rPr>
              <a:t>Catania </a:t>
            </a:r>
            <a:r>
              <a:rPr lang="en-GB" sz="1400" b="1" dirty="0" smtClean="0">
                <a:solidFill>
                  <a:schemeClr val="accent5">
                    <a:lumMod val="75000"/>
                  </a:schemeClr>
                </a:solidFill>
              </a:rPr>
              <a:t>24 April </a:t>
            </a:r>
            <a:r>
              <a:rPr lang="en-GB" sz="1400" b="1" dirty="0">
                <a:solidFill>
                  <a:schemeClr val="accent5">
                    <a:lumMod val="75000"/>
                  </a:schemeClr>
                </a:solidFill>
              </a:rPr>
              <a:t>2024</a:t>
            </a:r>
          </a:p>
        </p:txBody>
      </p:sp>
    </p:spTree>
    <p:extLst>
      <p:ext uri="{BB962C8B-B14F-4D97-AF65-F5344CB8AC3E}">
        <p14:creationId xmlns:p14="http://schemas.microsoft.com/office/powerpoint/2010/main" val="413258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a:xfrm>
            <a:off x="657793" y="285971"/>
            <a:ext cx="9368366" cy="1320800"/>
          </a:xfrm>
        </p:spPr>
        <p:txBody>
          <a:bodyPr/>
          <a:lstStyle/>
          <a:p>
            <a:r>
              <a:rPr lang="en-GB" dirty="0" smtClean="0"/>
              <a:t>WP3 deliverable 3.1</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444867" y="962931"/>
            <a:ext cx="9368366" cy="498042"/>
          </a:xfrm>
        </p:spPr>
        <p:txBody>
          <a:bodyPr>
            <a:normAutofit/>
          </a:bodyPr>
          <a:lstStyle/>
          <a:p>
            <a:pPr marL="342900" lvl="1" indent="-342900">
              <a:buFont typeface="Wingdings" panose="05000000000000000000" pitchFamily="2" charset="2"/>
              <a:buChar char="Ø"/>
            </a:pPr>
            <a:r>
              <a:rPr lang="en-US" sz="1800" dirty="0">
                <a:solidFill>
                  <a:srgbClr val="000000"/>
                </a:solidFill>
                <a:latin typeface="Times New Roman" panose="02020603050405020304" pitchFamily="18" charset="0"/>
              </a:rPr>
              <a:t>Design and flow chart preparation for the fabrication of </a:t>
            </a:r>
            <a:r>
              <a:rPr lang="en-US" sz="1800" dirty="0" err="1">
                <a:solidFill>
                  <a:srgbClr val="000000"/>
                </a:solidFill>
                <a:latin typeface="Times New Roman" panose="02020603050405020304" pitchFamily="18" charset="0"/>
              </a:rPr>
              <a:t>SiC</a:t>
            </a:r>
            <a:r>
              <a:rPr lang="en-US" sz="1800" dirty="0">
                <a:solidFill>
                  <a:srgbClr val="000000"/>
                </a:solidFill>
                <a:latin typeface="Times New Roman" panose="02020603050405020304" pitchFamily="18" charset="0"/>
              </a:rPr>
              <a:t> sensors (task 3.1)-M6  </a:t>
            </a:r>
            <a:r>
              <a:rPr lang="en-US" sz="1800" dirty="0">
                <a:solidFill>
                  <a:srgbClr val="FF0000"/>
                </a:solidFill>
                <a:latin typeface="Times New Roman" panose="02020603050405020304" pitchFamily="18" charset="0"/>
              </a:rPr>
              <a:t>(April 2024) </a:t>
            </a:r>
          </a:p>
          <a:p>
            <a:pPr lvl="0" defTabSz="914400"/>
            <a:endParaRPr lang="it-IT" sz="1400" b="1" dirty="0" smtClean="0">
              <a:solidFill>
                <a:sysClr val="windowText" lastClr="000000"/>
              </a:solidFill>
            </a:endParaRPr>
          </a:p>
          <a:p>
            <a:pPr marL="0" lvl="0" indent="0" defTabSz="914400">
              <a:buNone/>
            </a:pPr>
            <a:endParaRPr lang="it-IT" sz="1400" b="1" dirty="0">
              <a:solidFill>
                <a:sysClr val="windowText" lastClr="000000"/>
              </a:solidFill>
            </a:endParaRPr>
          </a:p>
          <a:p>
            <a:endParaRPr lang="en-GB" dirty="0" smtClean="0"/>
          </a:p>
          <a:p>
            <a:endParaRPr lang="en-GB" dirty="0"/>
          </a:p>
          <a:p>
            <a:endParaRPr lang="en-GB" dirty="0" smtClean="0"/>
          </a:p>
          <a:p>
            <a:endParaRPr lang="en-GB" dirty="0"/>
          </a:p>
          <a:p>
            <a:endParaRPr lang="en-GB" dirty="0" smtClean="0"/>
          </a:p>
          <a:p>
            <a:pPr marL="0" indent="0">
              <a:buNone/>
            </a:pPr>
            <a:endParaRPr lang="en-GB" dirty="0" smtClean="0">
              <a:solidFill>
                <a:srgbClr val="FF0000"/>
              </a:solidFill>
            </a:endParaRPr>
          </a:p>
        </p:txBody>
      </p:sp>
      <p:pic>
        <p:nvPicPr>
          <p:cNvPr id="13" name="Immagine 12"/>
          <p:cNvPicPr/>
          <p:nvPr/>
        </p:nvPicPr>
        <p:blipFill>
          <a:blip r:embed="rId2"/>
          <a:stretch>
            <a:fillRect/>
          </a:stretch>
        </p:blipFill>
        <p:spPr>
          <a:xfrm>
            <a:off x="324150" y="1460973"/>
            <a:ext cx="5482420" cy="2672176"/>
          </a:xfrm>
          <a:prstGeom prst="rect">
            <a:avLst/>
          </a:prstGeom>
        </p:spPr>
      </p:pic>
      <p:sp>
        <p:nvSpPr>
          <p:cNvPr id="14" name="Rettangolo 13"/>
          <p:cNvSpPr/>
          <p:nvPr/>
        </p:nvSpPr>
        <p:spPr>
          <a:xfrm>
            <a:off x="601851" y="6181490"/>
            <a:ext cx="6096000" cy="461665"/>
          </a:xfrm>
          <a:prstGeom prst="rect">
            <a:avLst/>
          </a:prstGeom>
        </p:spPr>
        <p:txBody>
          <a:bodyPr>
            <a:spAutoFit/>
          </a:bodyPr>
          <a:lstStyle/>
          <a:p>
            <a:r>
              <a:rPr lang="en-GB" sz="1200" b="1" dirty="0">
                <a:solidFill>
                  <a:srgbClr val="000000"/>
                </a:solidFill>
                <a:latin typeface="Times New Roman" panose="02020603050405020304" pitchFamily="18" charset="0"/>
              </a:rPr>
              <a:t>Involved people:</a:t>
            </a:r>
          </a:p>
          <a:p>
            <a:r>
              <a:rPr lang="en-GB" sz="1200" dirty="0" err="1">
                <a:solidFill>
                  <a:srgbClr val="FF0000"/>
                </a:solidFill>
              </a:rPr>
              <a:t>Antonella</a:t>
            </a:r>
            <a:r>
              <a:rPr lang="en-GB" sz="1200" dirty="0">
                <a:solidFill>
                  <a:srgbClr val="FF0000"/>
                </a:solidFill>
              </a:rPr>
              <a:t> </a:t>
            </a:r>
            <a:r>
              <a:rPr lang="en-GB" sz="1200" dirty="0" err="1">
                <a:solidFill>
                  <a:srgbClr val="FF0000"/>
                </a:solidFill>
              </a:rPr>
              <a:t>Sciuto</a:t>
            </a:r>
            <a:r>
              <a:rPr lang="en-GB" sz="1200" dirty="0">
                <a:solidFill>
                  <a:srgbClr val="FF0000"/>
                </a:solidFill>
              </a:rPr>
              <a:t>, </a:t>
            </a:r>
            <a:r>
              <a:rPr lang="en-GB" sz="1200" dirty="0" err="1">
                <a:solidFill>
                  <a:srgbClr val="FF0000"/>
                </a:solidFill>
              </a:rPr>
              <a:t>Domenico</a:t>
            </a:r>
            <a:r>
              <a:rPr lang="en-GB" sz="1200" dirty="0">
                <a:solidFill>
                  <a:srgbClr val="FF0000"/>
                </a:solidFill>
              </a:rPr>
              <a:t> Longo, </a:t>
            </a:r>
            <a:r>
              <a:rPr lang="en-GB" sz="1200" dirty="0" err="1">
                <a:solidFill>
                  <a:srgbClr val="FF0000"/>
                </a:solidFill>
              </a:rPr>
              <a:t>Alessia</a:t>
            </a:r>
            <a:r>
              <a:rPr lang="en-GB" sz="1200" dirty="0">
                <a:solidFill>
                  <a:srgbClr val="FF0000"/>
                </a:solidFill>
              </a:rPr>
              <a:t> </a:t>
            </a:r>
            <a:r>
              <a:rPr lang="en-GB" sz="1200" dirty="0" err="1">
                <a:solidFill>
                  <a:srgbClr val="FF0000"/>
                </a:solidFill>
              </a:rPr>
              <a:t>Tricomi</a:t>
            </a:r>
            <a:r>
              <a:rPr lang="en-GB" sz="1200" dirty="0">
                <a:solidFill>
                  <a:srgbClr val="FF0000"/>
                </a:solidFill>
              </a:rPr>
              <a:t>, </a:t>
            </a:r>
            <a:r>
              <a:rPr lang="en-GB" sz="1200" dirty="0" err="1">
                <a:solidFill>
                  <a:srgbClr val="FF0000"/>
                </a:solidFill>
              </a:rPr>
              <a:t>Nello</a:t>
            </a:r>
            <a:r>
              <a:rPr lang="en-GB" sz="1200" dirty="0">
                <a:solidFill>
                  <a:srgbClr val="FF0000"/>
                </a:solidFill>
              </a:rPr>
              <a:t> </a:t>
            </a:r>
            <a:r>
              <a:rPr lang="en-GB" sz="1200" dirty="0" err="1">
                <a:solidFill>
                  <a:srgbClr val="FF0000"/>
                </a:solidFill>
              </a:rPr>
              <a:t>Abergo</a:t>
            </a:r>
            <a:r>
              <a:rPr lang="en-GB" sz="1200" dirty="0">
                <a:solidFill>
                  <a:srgbClr val="FF0000"/>
                </a:solidFill>
              </a:rPr>
              <a:t>, Lucia Calcagno</a:t>
            </a:r>
          </a:p>
        </p:txBody>
      </p:sp>
      <p:pic>
        <p:nvPicPr>
          <p:cNvPr id="1026" name="Immagin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136594" y="3869478"/>
            <a:ext cx="4658035" cy="236462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3"/>
          <p:cNvPicPr>
            <a:picLocks noChangeAspect="1" noChangeArrowheads="1"/>
          </p:cNvPicPr>
          <p:nvPr/>
        </p:nvPicPr>
        <p:blipFill>
          <a:blip r:embed="rId4">
            <a:extLst>
              <a:ext uri="{28A0092B-C50C-407E-A947-70E740481C1C}">
                <a14:useLocalDpi xmlns:a14="http://schemas.microsoft.com/office/drawing/2010/main" val="0"/>
              </a:ext>
            </a:extLst>
          </a:blip>
          <a:srcRect r="6799" b="6564"/>
          <a:stretch>
            <a:fillRect/>
          </a:stretch>
        </p:blipFill>
        <p:spPr bwMode="auto">
          <a:xfrm>
            <a:off x="8601703" y="4133149"/>
            <a:ext cx="1959703" cy="19298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6697851" y="16067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4"/>
          <p:cNvSpPr>
            <a:spLocks noChangeArrowheads="1"/>
          </p:cNvSpPr>
          <p:nvPr/>
        </p:nvSpPr>
        <p:spPr bwMode="auto">
          <a:xfrm>
            <a:off x="6697851" y="33292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9" name="Immagine 18"/>
          <p:cNvPicPr/>
          <p:nvPr/>
        </p:nvPicPr>
        <p:blipFill>
          <a:blip r:embed="rId5"/>
          <a:stretch>
            <a:fillRect/>
          </a:stretch>
        </p:blipFill>
        <p:spPr>
          <a:xfrm>
            <a:off x="6140213" y="1598943"/>
            <a:ext cx="4000241" cy="2278364"/>
          </a:xfrm>
          <a:prstGeom prst="rect">
            <a:avLst/>
          </a:prstGeom>
        </p:spPr>
      </p:pic>
    </p:spTree>
    <p:extLst>
      <p:ext uri="{BB962C8B-B14F-4D97-AF65-F5344CB8AC3E}">
        <p14:creationId xmlns:p14="http://schemas.microsoft.com/office/powerpoint/2010/main" val="26310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56113" y="946371"/>
            <a:ext cx="10823087" cy="4493538"/>
          </a:xfrm>
          <a:prstGeom prst="rect">
            <a:avLst/>
          </a:prstGeom>
        </p:spPr>
        <p:txBody>
          <a:bodyPr wrap="square">
            <a:spAutoFit/>
          </a:bodyPr>
          <a:lstStyle/>
          <a:p>
            <a:r>
              <a:rPr lang="en-US" sz="22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first </a:t>
            </a:r>
            <a:r>
              <a:rPr lang="en-US" sz="2200" b="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focus is on large-area </a:t>
            </a:r>
            <a:r>
              <a:rPr lang="en-US" sz="2200" b="1" dirty="0" smtClean="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devices</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=&gt;high-quality </a:t>
            </a:r>
            <a:r>
              <a:rPr lang="en-US" sz="2200" dirty="0">
                <a:latin typeface="Times New Roman" panose="02020603050405020304" pitchFamily="18" charset="0"/>
                <a:cs typeface="Times New Roman" panose="02020603050405020304" pitchFamily="18" charset="0"/>
              </a:rPr>
              <a:t>substrates with a low concentration of intrinsic defects </a:t>
            </a:r>
            <a:endParaRPr lang="en-US" sz="2200" dirty="0" smtClean="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=&gt;processing </a:t>
            </a:r>
            <a:r>
              <a:rPr lang="en-US" sz="2200" dirty="0">
                <a:latin typeface="Times New Roman" panose="02020603050405020304" pitchFamily="18" charset="0"/>
                <a:cs typeface="Times New Roman" panose="02020603050405020304" pitchFamily="18" charset="0"/>
              </a:rPr>
              <a:t>flow </a:t>
            </a:r>
            <a:r>
              <a:rPr lang="en-US" sz="2200" dirty="0" smtClean="0">
                <a:latin typeface="Times New Roman" panose="02020603050405020304" pitchFamily="18" charset="0"/>
                <a:cs typeface="Times New Roman" panose="02020603050405020304" pitchFamily="18" charset="0"/>
              </a:rPr>
              <a:t>designed </a:t>
            </a:r>
            <a:r>
              <a:rPr lang="en-US" sz="2200" dirty="0">
                <a:latin typeface="Times New Roman" panose="02020603050405020304" pitchFamily="18" charset="0"/>
                <a:cs typeface="Times New Roman" panose="02020603050405020304" pitchFamily="18" charset="0"/>
              </a:rPr>
              <a:t>to minimize the </a:t>
            </a:r>
            <a:r>
              <a:rPr lang="en-US" sz="2200" dirty="0" smtClean="0">
                <a:latin typeface="Times New Roman" panose="02020603050405020304" pitchFamily="18" charset="0"/>
                <a:cs typeface="Times New Roman" panose="02020603050405020304" pitchFamily="18" charset="0"/>
              </a:rPr>
              <a:t>processing defects </a:t>
            </a:r>
          </a:p>
          <a:p>
            <a:r>
              <a:rPr lang="en-US" sz="2200" dirty="0" smtClean="0">
                <a:latin typeface="Times New Roman" panose="02020603050405020304" pitchFamily="18" charset="0"/>
                <a:cs typeface="Times New Roman" panose="02020603050405020304" pitchFamily="18" charset="0"/>
              </a:rPr>
              <a:t>	=&gt; sacrificial </a:t>
            </a:r>
            <a:r>
              <a:rPr lang="en-US" sz="2200" dirty="0">
                <a:latin typeface="Times New Roman" panose="02020603050405020304" pitchFamily="18" charset="0"/>
                <a:cs typeface="Times New Roman" panose="02020603050405020304" pitchFamily="18" charset="0"/>
              </a:rPr>
              <a:t>oxidation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=&gt; Polymeric film deposition on the front side during the back metal deposition process</a:t>
            </a:r>
            <a:endParaRPr lang="en-US" sz="2200" dirty="0">
              <a:latin typeface="Times New Roman" panose="02020603050405020304" pitchFamily="18" charset="0"/>
              <a:cs typeface="Times New Roman" panose="02020603050405020304" pitchFamily="18" charset="0"/>
            </a:endParaRPr>
          </a:p>
          <a:p>
            <a:endParaRPr lang="it-IT" sz="2200" dirty="0" smtClean="0">
              <a:latin typeface="Times New Roman" panose="02020603050405020304" pitchFamily="18" charset="0"/>
              <a:cs typeface="Times New Roman" panose="02020603050405020304" pitchFamily="18" charset="0"/>
            </a:endParaRPr>
          </a:p>
          <a:p>
            <a:r>
              <a:rPr lang="en-US" sz="2200" b="1" dirty="0" smtClean="0">
                <a:solidFill>
                  <a:schemeClr val="accent4">
                    <a:lumMod val="75000"/>
                  </a:schemeClr>
                </a:solidFill>
                <a:latin typeface="Times New Roman" panose="02020603050405020304" pitchFamily="18" charset="0"/>
                <a:cs typeface="Times New Roman" panose="02020603050405020304" pitchFamily="18" charset="0"/>
              </a:rPr>
              <a:t>second </a:t>
            </a:r>
            <a:r>
              <a:rPr lang="en-US" sz="2200" b="1" dirty="0">
                <a:solidFill>
                  <a:schemeClr val="accent4">
                    <a:lumMod val="75000"/>
                  </a:schemeClr>
                </a:solidFill>
                <a:latin typeface="Times New Roman" panose="02020603050405020304" pitchFamily="18" charset="0"/>
                <a:cs typeface="Times New Roman" panose="02020603050405020304" pitchFamily="18" charset="0"/>
              </a:rPr>
              <a:t>focus </a:t>
            </a:r>
            <a:r>
              <a:rPr lang="en-US" sz="2200" b="1" dirty="0" smtClean="0">
                <a:solidFill>
                  <a:schemeClr val="accent4">
                    <a:lumMod val="75000"/>
                  </a:schemeClr>
                </a:solidFill>
                <a:latin typeface="Times New Roman" panose="02020603050405020304" pitchFamily="18" charset="0"/>
                <a:cs typeface="Times New Roman" panose="02020603050405020304" pitchFamily="18" charset="0"/>
              </a:rPr>
              <a:t>is </a:t>
            </a:r>
            <a:r>
              <a:rPr lang="en-US" sz="2200" b="1" dirty="0">
                <a:solidFill>
                  <a:schemeClr val="accent4">
                    <a:lumMod val="75000"/>
                  </a:schemeClr>
                </a:solidFill>
                <a:latin typeface="Times New Roman" panose="02020603050405020304" pitchFamily="18" charset="0"/>
                <a:cs typeface="Times New Roman" panose="02020603050405020304" pitchFamily="18" charset="0"/>
              </a:rPr>
              <a:t>to obtain a higher optical response </a:t>
            </a:r>
            <a:r>
              <a:rPr lang="en-US" sz="2200" b="1" dirty="0" smtClean="0">
                <a:solidFill>
                  <a:schemeClr val="accent4">
                    <a:lumMod val="75000"/>
                  </a:schemeClr>
                </a:solidFill>
                <a:latin typeface="Times New Roman" panose="02020603050405020304" pitchFamily="18" charset="0"/>
                <a:cs typeface="Times New Roman" panose="02020603050405020304" pitchFamily="18" charset="0"/>
              </a:rPr>
              <a:t>at </a:t>
            </a:r>
            <a:r>
              <a:rPr lang="en-US" sz="2200" b="1" dirty="0">
                <a:solidFill>
                  <a:schemeClr val="accent4">
                    <a:lumMod val="75000"/>
                  </a:schemeClr>
                </a:solidFill>
                <a:latin typeface="Times New Roman" panose="02020603050405020304" pitchFamily="18" charset="0"/>
                <a:cs typeface="Times New Roman" panose="02020603050405020304" pitchFamily="18" charset="0"/>
              </a:rPr>
              <a:t>low wavelengths </a:t>
            </a:r>
            <a:r>
              <a:rPr lang="en-US" sz="2200" dirty="0" smtClean="0">
                <a:latin typeface="Times New Roman" panose="02020603050405020304" pitchFamily="18" charset="0"/>
                <a:cs typeface="Times New Roman" panose="02020603050405020304" pitchFamily="18" charset="0"/>
              </a:rPr>
              <a:t>(deep </a:t>
            </a:r>
            <a:r>
              <a:rPr lang="en-US" sz="2200" dirty="0">
                <a:latin typeface="Times New Roman" panose="02020603050405020304" pitchFamily="18" charset="0"/>
                <a:cs typeface="Times New Roman" panose="02020603050405020304" pitchFamily="18" charset="0"/>
              </a:rPr>
              <a:t>UV</a:t>
            </a:r>
            <a:r>
              <a:rPr lang="en-US" sz="2200" dirty="0" smtClean="0">
                <a:latin typeface="Times New Roman" panose="02020603050405020304" pitchFamily="18" charset="0"/>
                <a:cs typeface="Times New Roman" panose="02020603050405020304" pitchFamily="18" charset="0"/>
              </a:rPr>
              <a:t>)</a:t>
            </a: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=&gt;Integration of an </a:t>
            </a:r>
            <a:r>
              <a:rPr lang="en-US" sz="2200" dirty="0">
                <a:latin typeface="Times New Roman" panose="02020603050405020304" pitchFamily="18" charset="0"/>
                <a:cs typeface="Times New Roman" panose="02020603050405020304" pitchFamily="18" charset="0"/>
              </a:rPr>
              <a:t>additional layer, e.g. a nanostructured layer, which can enable the Deep UV response to be increased, such as a layer of </a:t>
            </a:r>
            <a:r>
              <a:rPr lang="en-US" sz="2200" dirty="0" err="1" smtClean="0">
                <a:latin typeface="Times New Roman" panose="02020603050405020304" pitchFamily="18" charset="0"/>
                <a:cs typeface="Times New Roman" panose="02020603050405020304" pitchFamily="18" charset="0"/>
              </a:rPr>
              <a:t>graphene</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xmlns="" id="{BC390D03-A2D2-7B75-4B87-0569E2437B34}"/>
              </a:ext>
            </a:extLst>
          </p:cNvPr>
          <p:cNvSpPr>
            <a:spLocks noGrp="1"/>
          </p:cNvSpPr>
          <p:nvPr>
            <p:ph type="title"/>
          </p:nvPr>
        </p:nvSpPr>
        <p:spPr>
          <a:xfrm>
            <a:off x="657793" y="285971"/>
            <a:ext cx="9368366" cy="1320800"/>
          </a:xfrm>
        </p:spPr>
        <p:txBody>
          <a:bodyPr/>
          <a:lstStyle/>
          <a:p>
            <a:r>
              <a:rPr lang="en-GB" dirty="0" smtClean="0"/>
              <a:t>WP3 deliverable 3.1</a:t>
            </a:r>
            <a:endParaRPr lang="en-GB" dirty="0"/>
          </a:p>
        </p:txBody>
      </p:sp>
    </p:spTree>
    <p:extLst>
      <p:ext uri="{BB962C8B-B14F-4D97-AF65-F5344CB8AC3E}">
        <p14:creationId xmlns:p14="http://schemas.microsoft.com/office/powerpoint/2010/main" val="139739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1663" y="430490"/>
            <a:ext cx="10795087" cy="5715786"/>
          </a:xfrm>
        </p:spPr>
        <p:txBody>
          <a:bodyPr>
            <a:normAutofit fontScale="90000"/>
          </a:bodyPr>
          <a:lstStyle/>
          <a:p>
            <a:r>
              <a:rPr lang="en-US" sz="3100" dirty="0" smtClean="0"/>
              <a:t>Some key points for </a:t>
            </a:r>
            <a:r>
              <a:rPr lang="en-US" sz="3100" dirty="0" smtClean="0">
                <a:solidFill>
                  <a:schemeClr val="tx1"/>
                </a:solidFill>
              </a:rPr>
              <a:t>CNR activities </a:t>
            </a:r>
            <a:r>
              <a:rPr lang="en-US" sz="3100" dirty="0" smtClean="0"/>
              <a:t>both in the WP2 and WP3:</a:t>
            </a:r>
            <a:br>
              <a:rPr lang="en-US" sz="3100" dirty="0" smtClean="0"/>
            </a:br>
            <a:r>
              <a:rPr lang="en-US" sz="3100" dirty="0" smtClean="0"/>
              <a:t/>
            </a:r>
            <a:br>
              <a:rPr lang="en-US" sz="3100" dirty="0" smtClean="0"/>
            </a:br>
            <a:r>
              <a:rPr lang="en-US" sz="3100" dirty="0" smtClean="0"/>
              <a:t>-</a:t>
            </a:r>
            <a:r>
              <a:rPr lang="en-US" sz="3100" dirty="0" smtClean="0">
                <a:solidFill>
                  <a:schemeClr val="tx1"/>
                </a:solidFill>
              </a:rPr>
              <a:t>list of typical/residual contaminant </a:t>
            </a:r>
            <a:r>
              <a:rPr lang="en-US" sz="3100" dirty="0" smtClean="0"/>
              <a:t>in the water to be removed by nanostructured filters and to be monitored by sensing systems</a:t>
            </a:r>
            <a:r>
              <a:rPr lang="en-US" sz="3100" dirty="0"/>
              <a:t/>
            </a:r>
            <a:br>
              <a:rPr lang="en-US" sz="3100" dirty="0"/>
            </a:br>
            <a:r>
              <a:rPr lang="en-US" sz="3100" dirty="0" smtClean="0"/>
              <a:t>(as today shared by </a:t>
            </a:r>
            <a:r>
              <a:rPr lang="en-US" sz="3100" dirty="0" err="1" smtClean="0"/>
              <a:t>Lofti</a:t>
            </a:r>
            <a:r>
              <a:rPr lang="en-US" sz="3100" dirty="0" smtClean="0"/>
              <a:t> and by Fabio for starting waste water ….)</a:t>
            </a:r>
            <a:br>
              <a:rPr lang="en-US" sz="3100" dirty="0" smtClean="0"/>
            </a:br>
            <a:r>
              <a:rPr lang="en-US" sz="3100" dirty="0" smtClean="0">
                <a:solidFill>
                  <a:schemeClr val="tx1"/>
                </a:solidFill>
              </a:rPr>
              <a:t>to prepare artificial waste water in lab</a:t>
            </a:r>
            <a:br>
              <a:rPr lang="en-US" sz="3100" dirty="0" smtClean="0">
                <a:solidFill>
                  <a:schemeClr val="tx1"/>
                </a:solidFill>
              </a:rPr>
            </a:br>
            <a:r>
              <a:rPr lang="en-US" sz="3100" dirty="0" smtClean="0">
                <a:solidFill>
                  <a:srgbClr val="00B050"/>
                </a:solidFill>
              </a:rPr>
              <a:t>will be shared from WP1 and WP2 partners for effluent waste water</a:t>
            </a:r>
            <a:r>
              <a:rPr lang="en-US" sz="3100" dirty="0">
                <a:solidFill>
                  <a:srgbClr val="00B050"/>
                </a:solidFill>
              </a:rPr>
              <a:t/>
            </a:r>
            <a:br>
              <a:rPr lang="en-US" sz="3100" dirty="0">
                <a:solidFill>
                  <a:srgbClr val="00B050"/>
                </a:solidFill>
              </a:rPr>
            </a:br>
            <a:r>
              <a:rPr lang="en-US" sz="3100" dirty="0" smtClean="0"/>
              <a:t/>
            </a:r>
            <a:br>
              <a:rPr lang="en-US" sz="3100" dirty="0" smtClean="0"/>
            </a:br>
            <a:r>
              <a:rPr lang="en-US" sz="3100" dirty="0" smtClean="0"/>
              <a:t>-water samples to test nanostructured filters on real samples at </a:t>
            </a:r>
            <a:r>
              <a:rPr lang="en-US" sz="3100" dirty="0" smtClean="0">
                <a:solidFill>
                  <a:schemeClr val="tx1"/>
                </a:solidFill>
              </a:rPr>
              <a:t>month 12</a:t>
            </a:r>
            <a:r>
              <a:rPr lang="en-US" sz="3100" dirty="0" smtClean="0"/>
              <a:t> and later</a:t>
            </a:r>
            <a:br>
              <a:rPr lang="en-US" sz="3100" dirty="0" smtClean="0"/>
            </a:br>
            <a:r>
              <a:rPr lang="en-US" sz="3100" dirty="0" smtClean="0"/>
              <a:t/>
            </a:r>
            <a:br>
              <a:rPr lang="en-US" sz="3100"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55046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30003" y="793379"/>
            <a:ext cx="9027736" cy="5262979"/>
          </a:xfrm>
          <a:prstGeom prst="rect">
            <a:avLst/>
          </a:prstGeom>
        </p:spPr>
        <p:txBody>
          <a:bodyPr wrap="square">
            <a:spAutoFit/>
          </a:bodyPr>
          <a:lstStyle/>
          <a:p>
            <a:r>
              <a:rPr lang="en-US" sz="2400" dirty="0" smtClean="0"/>
              <a:t>Some other questions</a:t>
            </a:r>
          </a:p>
          <a:p>
            <a:endParaRPr lang="en-US" sz="2400" dirty="0"/>
          </a:p>
          <a:p>
            <a:r>
              <a:rPr lang="en-US" sz="2400" dirty="0" smtClean="0"/>
              <a:t>Q:Do </a:t>
            </a:r>
            <a:r>
              <a:rPr lang="en-US" sz="2400" dirty="0"/>
              <a:t>we have a template for the report delivery</a:t>
            </a:r>
            <a:r>
              <a:rPr lang="en-US" sz="2400" dirty="0" smtClean="0"/>
              <a:t>?</a:t>
            </a:r>
          </a:p>
          <a:p>
            <a:r>
              <a:rPr lang="it-IT" sz="2400" dirty="0" err="1" smtClean="0">
                <a:solidFill>
                  <a:srgbClr val="FF0000"/>
                </a:solidFill>
              </a:rPr>
              <a:t>Answer</a:t>
            </a:r>
            <a:r>
              <a:rPr lang="it-IT" sz="2400" dirty="0" smtClean="0">
                <a:solidFill>
                  <a:srgbClr val="FF0000"/>
                </a:solidFill>
              </a:rPr>
              <a:t>:</a:t>
            </a:r>
            <a:r>
              <a:rPr lang="it-IT" sz="2400" dirty="0" smtClean="0"/>
              <a:t> Alessia/Livio </a:t>
            </a:r>
            <a:r>
              <a:rPr lang="it-IT" sz="2400" dirty="0" err="1" smtClean="0"/>
              <a:t>will</a:t>
            </a:r>
            <a:r>
              <a:rPr lang="it-IT" sz="2400" dirty="0" smtClean="0"/>
              <a:t> share the </a:t>
            </a:r>
            <a:r>
              <a:rPr lang="it-IT" sz="2400" dirty="0" err="1" smtClean="0"/>
              <a:t>template</a:t>
            </a:r>
            <a:r>
              <a:rPr lang="it-IT" sz="2400" dirty="0" smtClean="0"/>
              <a:t> in </a:t>
            </a:r>
            <a:r>
              <a:rPr lang="it-IT" sz="2400" dirty="0" err="1" smtClean="0"/>
              <a:t>few</a:t>
            </a:r>
            <a:r>
              <a:rPr lang="it-IT" sz="2400" dirty="0" smtClean="0"/>
              <a:t> </a:t>
            </a:r>
            <a:r>
              <a:rPr lang="it-IT" sz="2400" dirty="0" err="1" smtClean="0"/>
              <a:t>days</a:t>
            </a:r>
            <a:endParaRPr lang="en-US" sz="2400" dirty="0" smtClean="0"/>
          </a:p>
          <a:p>
            <a:r>
              <a:rPr lang="en-US" sz="2400" dirty="0"/>
              <a:t/>
            </a:r>
            <a:br>
              <a:rPr lang="en-US" sz="2400" dirty="0"/>
            </a:br>
            <a:r>
              <a:rPr lang="en-US" sz="2400" dirty="0" smtClean="0"/>
              <a:t>Q:Task </a:t>
            </a:r>
            <a:r>
              <a:rPr lang="en-US" sz="2400" dirty="0"/>
              <a:t>activity report will be prepared by the task leader? Or contributions will be collected by the WP leader? </a:t>
            </a:r>
            <a:endParaRPr lang="en-US" sz="2400" dirty="0" smtClean="0"/>
          </a:p>
          <a:p>
            <a:r>
              <a:rPr lang="it-IT" sz="2400" dirty="0" err="1" smtClean="0">
                <a:solidFill>
                  <a:srgbClr val="FF0000"/>
                </a:solidFill>
              </a:rPr>
              <a:t>Answer:</a:t>
            </a:r>
            <a:r>
              <a:rPr lang="it-IT" sz="2400" dirty="0" err="1" smtClean="0"/>
              <a:t>the</a:t>
            </a:r>
            <a:r>
              <a:rPr lang="it-IT" sz="2400" dirty="0" smtClean="0"/>
              <a:t> Task Leader </a:t>
            </a:r>
            <a:r>
              <a:rPr lang="it-IT" sz="2400" dirty="0" err="1" smtClean="0"/>
              <a:t>is</a:t>
            </a:r>
            <a:r>
              <a:rPr lang="it-IT" sz="2400" dirty="0" smtClean="0"/>
              <a:t> </a:t>
            </a:r>
            <a:r>
              <a:rPr lang="it-IT" sz="2400" dirty="0" err="1" smtClean="0"/>
              <a:t>responsible</a:t>
            </a:r>
            <a:r>
              <a:rPr lang="it-IT" sz="2400" dirty="0" smtClean="0"/>
              <a:t> for the report delivery</a:t>
            </a:r>
            <a:r>
              <a:rPr lang="en-US" sz="2400" dirty="0"/>
              <a:t/>
            </a:r>
            <a:br>
              <a:rPr lang="en-US" sz="2400" dirty="0"/>
            </a:br>
            <a:r>
              <a:rPr lang="en-US" sz="2400" dirty="0"/>
              <a:t/>
            </a:r>
            <a:br>
              <a:rPr lang="en-US" sz="2400" dirty="0"/>
            </a:br>
            <a:r>
              <a:rPr lang="en-US" sz="2400" dirty="0" smtClean="0"/>
              <a:t>Q:Concerning </a:t>
            </a:r>
            <a:r>
              <a:rPr lang="en-US" sz="2400" dirty="0"/>
              <a:t>the Palermo Conference: will be published papers/proceeding or only extended abstract</a:t>
            </a:r>
            <a:r>
              <a:rPr lang="en-US" sz="2400" dirty="0" smtClean="0"/>
              <a:t>?</a:t>
            </a:r>
          </a:p>
          <a:p>
            <a:r>
              <a:rPr lang="it-IT" sz="2400" dirty="0" err="1">
                <a:solidFill>
                  <a:srgbClr val="FF0000"/>
                </a:solidFill>
              </a:rPr>
              <a:t>Answer</a:t>
            </a:r>
            <a:r>
              <a:rPr lang="it-IT" sz="2400" dirty="0">
                <a:solidFill>
                  <a:srgbClr val="FF0000"/>
                </a:solidFill>
              </a:rPr>
              <a:t>:</a:t>
            </a:r>
            <a:r>
              <a:rPr lang="en-US" sz="2400" dirty="0" smtClean="0"/>
              <a:t> at this moment only abstract but a Special issue will be maybe published  </a:t>
            </a:r>
            <a:r>
              <a:rPr lang="en-US" sz="2400" dirty="0"/>
              <a:t/>
            </a:r>
            <a:br>
              <a:rPr lang="en-US" sz="2400" dirty="0"/>
            </a:br>
            <a:endParaRPr lang="en-US" sz="2400" dirty="0"/>
          </a:p>
        </p:txBody>
      </p:sp>
    </p:spTree>
    <p:extLst>
      <p:ext uri="{BB962C8B-B14F-4D97-AF65-F5344CB8AC3E}">
        <p14:creationId xmlns:p14="http://schemas.microsoft.com/office/powerpoint/2010/main" val="382246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159E12-A59C-07A3-C3C8-4C8DD13CB947}"/>
              </a:ext>
            </a:extLst>
          </p:cNvPr>
          <p:cNvSpPr>
            <a:spLocks noGrp="1"/>
          </p:cNvSpPr>
          <p:nvPr>
            <p:ph type="title"/>
          </p:nvPr>
        </p:nvSpPr>
        <p:spPr>
          <a:xfrm>
            <a:off x="677334" y="317500"/>
            <a:ext cx="9368366" cy="1320800"/>
          </a:xfrm>
        </p:spPr>
        <p:txBody>
          <a:bodyPr>
            <a:normAutofit fontScale="90000"/>
          </a:bodyPr>
          <a:lstStyle/>
          <a:p>
            <a:r>
              <a:rPr lang="en-GB" dirty="0" smtClean="0"/>
              <a:t>WP3 aim:</a:t>
            </a:r>
            <a:br>
              <a:rPr lang="en-GB" dirty="0" smtClean="0"/>
            </a:br>
            <a:r>
              <a:rPr lang="en-GB" dirty="0" smtClean="0"/>
              <a:t/>
            </a:r>
            <a:br>
              <a:rPr lang="en-GB" dirty="0" smtClean="0"/>
            </a:br>
            <a:r>
              <a:rPr lang="en-GB" sz="3100" dirty="0"/>
              <a:t>our focus is the </a:t>
            </a:r>
            <a:r>
              <a:rPr lang="en-US" sz="3100" dirty="0"/>
              <a:t>development </a:t>
            </a:r>
            <a:r>
              <a:rPr lang="en-US" sz="3100" dirty="0" smtClean="0"/>
              <a:t>of a </a:t>
            </a:r>
            <a:r>
              <a:rPr lang="en-GB" sz="3100" dirty="0" smtClean="0">
                <a:solidFill>
                  <a:srgbClr val="00B050"/>
                </a:solidFill>
              </a:rPr>
              <a:t>Spectroscopy </a:t>
            </a:r>
            <a:r>
              <a:rPr lang="en-GB" sz="3100" dirty="0">
                <a:solidFill>
                  <a:srgbClr val="00B050"/>
                </a:solidFill>
              </a:rPr>
              <a:t>apparatus for Online Water Quality Monitoring </a:t>
            </a:r>
            <a:r>
              <a:rPr lang="en-GB" sz="3100" dirty="0" smtClean="0"/>
              <a:t/>
            </a:r>
            <a:br>
              <a:rPr lang="en-GB" sz="3100" dirty="0" smtClean="0"/>
            </a:br>
            <a:r>
              <a:rPr lang="en-GB" sz="3100" dirty="0"/>
              <a:t/>
            </a:r>
            <a:br>
              <a:rPr lang="en-GB" sz="3100" dirty="0"/>
            </a:br>
            <a:r>
              <a:rPr lang="en-GB" sz="3100" dirty="0" smtClean="0"/>
              <a:t>=&gt; an </a:t>
            </a:r>
            <a:r>
              <a:rPr lang="en-US" sz="3100" dirty="0" smtClean="0"/>
              <a:t>in-line </a:t>
            </a:r>
            <a:r>
              <a:rPr lang="en-US" sz="3100" dirty="0"/>
              <a:t>test system for continuous monitoring of the physical and chemical parameters of the purified water to be re-used for </a:t>
            </a:r>
            <a:r>
              <a:rPr lang="en-US" sz="3100" dirty="0" smtClean="0"/>
              <a:t>irrigation.</a:t>
            </a:r>
            <a:br>
              <a:rPr lang="en-US" sz="3100" dirty="0" smtClean="0"/>
            </a:br>
            <a:r>
              <a:rPr lang="en-US" sz="3100" dirty="0" smtClean="0"/>
              <a:t>The system consists </a:t>
            </a:r>
            <a:r>
              <a:rPr lang="en-US" sz="3100" dirty="0"/>
              <a:t>of compact UV spectroscopy apparatus and visible sensor systems adopting innovative </a:t>
            </a:r>
            <a:r>
              <a:rPr lang="en-US" sz="3100" dirty="0" smtClean="0"/>
              <a:t>Silicon Carbide and </a:t>
            </a:r>
            <a:r>
              <a:rPr lang="en-US" sz="3100" dirty="0"/>
              <a:t>Silicon Photomultipliers </a:t>
            </a:r>
            <a:r>
              <a:rPr lang="en-US" sz="3100" dirty="0" smtClean="0"/>
              <a:t>detectors</a:t>
            </a:r>
            <a:br>
              <a:rPr lang="en-US" sz="3100" dirty="0" smtClean="0"/>
            </a:br>
            <a:r>
              <a:rPr lang="en-US" sz="3100" dirty="0"/>
              <a:t/>
            </a:r>
            <a:br>
              <a:rPr lang="en-US" sz="3100" dirty="0"/>
            </a:br>
            <a:r>
              <a:rPr lang="en-US" sz="3100" dirty="0" smtClean="0">
                <a:solidFill>
                  <a:schemeClr val="tx1"/>
                </a:solidFill>
              </a:rPr>
              <a:t>WP3 is organized in 5 tasks</a:t>
            </a:r>
            <a:endParaRPr lang="en-GB" sz="3100" dirty="0">
              <a:solidFill>
                <a:schemeClr val="tx1"/>
              </a:solidFill>
            </a:endParaRPr>
          </a:p>
        </p:txBody>
      </p:sp>
    </p:spTree>
    <p:extLst>
      <p:ext uri="{BB962C8B-B14F-4D97-AF65-F5344CB8AC3E}">
        <p14:creationId xmlns:p14="http://schemas.microsoft.com/office/powerpoint/2010/main" val="1661854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a:xfrm>
            <a:off x="657793" y="285971"/>
            <a:ext cx="9368366" cy="1320800"/>
          </a:xfrm>
        </p:spPr>
        <p:txBody>
          <a:bodyPr/>
          <a:lstStyle/>
          <a:p>
            <a:r>
              <a:rPr lang="en-GB" dirty="0" smtClean="0"/>
              <a:t>WP3 Task 3.1 Months 3-24</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601851" y="1341690"/>
            <a:ext cx="9368366" cy="4957510"/>
          </a:xfrm>
        </p:spPr>
        <p:txBody>
          <a:bodyPr>
            <a:normAutofit/>
          </a:bodyPr>
          <a:lstStyle/>
          <a:p>
            <a:pPr lvl="0" defTabSz="914400"/>
            <a:r>
              <a:rPr lang="en-US" b="1" dirty="0">
                <a:solidFill>
                  <a:sysClr val="windowText" lastClr="000000"/>
                </a:solidFill>
              </a:rPr>
              <a:t>Task 3.1 Development of sensors and electronics (CNR-IT, CSFNSM-IT, UNICT-IT)</a:t>
            </a:r>
          </a:p>
          <a:p>
            <a:pPr lvl="0" defTabSz="914400"/>
            <a:endParaRPr lang="it-IT" sz="1400" b="1" dirty="0" smtClean="0">
              <a:solidFill>
                <a:sysClr val="windowText" lastClr="000000"/>
              </a:solidFill>
            </a:endParaRPr>
          </a:p>
          <a:p>
            <a:pPr lvl="0" defTabSz="914400"/>
            <a:endParaRPr lang="it-IT" sz="1400" b="1" dirty="0" smtClean="0">
              <a:solidFill>
                <a:sysClr val="windowText" lastClr="000000"/>
              </a:solidFill>
            </a:endParaRPr>
          </a:p>
          <a:p>
            <a:pPr marL="0" lvl="0" indent="0" defTabSz="914400">
              <a:buNone/>
            </a:pPr>
            <a:endParaRPr lang="it-IT" sz="1400" b="1" dirty="0">
              <a:solidFill>
                <a:sysClr val="windowText" lastClr="000000"/>
              </a:solidFill>
            </a:endParaRPr>
          </a:p>
          <a:p>
            <a:pPr lvl="0"/>
            <a:r>
              <a:rPr lang="en-US" b="1" dirty="0">
                <a:solidFill>
                  <a:srgbClr val="000000"/>
                </a:solidFill>
                <a:latin typeface="Times New Roman" panose="02020603050405020304" pitchFamily="18" charset="0"/>
              </a:rPr>
              <a:t>Our objectives: </a:t>
            </a:r>
          </a:p>
          <a:p>
            <a:pPr lvl="0">
              <a:buFont typeface="Arial" panose="020B0604020202020204" pitchFamily="34" charset="0"/>
              <a:buChar char="•"/>
            </a:pPr>
            <a:r>
              <a:rPr lang="en-US" dirty="0">
                <a:solidFill>
                  <a:schemeClr val="bg2">
                    <a:lumMod val="10000"/>
                  </a:schemeClr>
                </a:solidFill>
                <a:latin typeface="Times New Roman" panose="02020603050405020304" pitchFamily="18" charset="0"/>
              </a:rPr>
              <a:t>Design and fabrication of innovative </a:t>
            </a:r>
            <a:r>
              <a:rPr lang="en-US" dirty="0" err="1">
                <a:solidFill>
                  <a:schemeClr val="bg2">
                    <a:lumMod val="10000"/>
                  </a:schemeClr>
                </a:solidFill>
                <a:latin typeface="Times New Roman" panose="02020603050405020304" pitchFamily="18" charset="0"/>
              </a:rPr>
              <a:t>SiC</a:t>
            </a:r>
            <a:r>
              <a:rPr lang="en-US" dirty="0">
                <a:solidFill>
                  <a:schemeClr val="bg2">
                    <a:lumMod val="10000"/>
                  </a:schemeClr>
                </a:solidFill>
                <a:latin typeface="Times New Roman" panose="02020603050405020304" pitchFamily="18" charset="0"/>
              </a:rPr>
              <a:t> sensors operating in deep UV with large area, low noise and high sensitivity</a:t>
            </a:r>
          </a:p>
          <a:p>
            <a:pPr lvl="0">
              <a:buFont typeface="Arial" panose="020B0604020202020204" pitchFamily="34" charset="0"/>
              <a:buChar char="•"/>
            </a:pPr>
            <a:r>
              <a:rPr lang="it-IT" dirty="0">
                <a:solidFill>
                  <a:schemeClr val="bg2">
                    <a:lumMod val="10000"/>
                  </a:schemeClr>
                </a:solidFill>
                <a:latin typeface="Times New Roman" panose="02020603050405020304" pitchFamily="18" charset="0"/>
              </a:rPr>
              <a:t>Development of </a:t>
            </a:r>
            <a:r>
              <a:rPr lang="it-IT" dirty="0" err="1">
                <a:solidFill>
                  <a:schemeClr val="bg2">
                    <a:lumMod val="10000"/>
                  </a:schemeClr>
                </a:solidFill>
                <a:latin typeface="Times New Roman" panose="02020603050405020304" pitchFamily="18" charset="0"/>
              </a:rPr>
              <a:t>Lecture</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electronics</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ensuring</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biasing</a:t>
            </a:r>
            <a:r>
              <a:rPr lang="it-IT" dirty="0">
                <a:solidFill>
                  <a:schemeClr val="bg2">
                    <a:lumMod val="10000"/>
                  </a:schemeClr>
                </a:solidFill>
                <a:latin typeface="Times New Roman" panose="02020603050405020304" pitchFamily="18" charset="0"/>
              </a:rPr>
              <a:t> of source and detector, </a:t>
            </a:r>
            <a:r>
              <a:rPr lang="it-IT" dirty="0" err="1">
                <a:solidFill>
                  <a:schemeClr val="bg2">
                    <a:lumMod val="10000"/>
                  </a:schemeClr>
                </a:solidFill>
                <a:latin typeface="Times New Roman" panose="02020603050405020304" pitchFamily="18" charset="0"/>
              </a:rPr>
              <a:t>low</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noise</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sensing</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current</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amplification</a:t>
            </a:r>
            <a:r>
              <a:rPr lang="it-IT" dirty="0">
                <a:solidFill>
                  <a:schemeClr val="bg2">
                    <a:lumMod val="10000"/>
                  </a:schemeClr>
                </a:solidFill>
                <a:latin typeface="Times New Roman" panose="02020603050405020304" pitchFamily="18" charset="0"/>
              </a:rPr>
              <a:t> and </a:t>
            </a:r>
            <a:r>
              <a:rPr lang="it-IT" dirty="0" err="1">
                <a:solidFill>
                  <a:schemeClr val="bg2">
                    <a:lumMod val="10000"/>
                  </a:schemeClr>
                </a:solidFill>
                <a:latin typeface="Times New Roman" panose="02020603050405020304" pitchFamily="18" charset="0"/>
              </a:rPr>
              <a:t>digital</a:t>
            </a:r>
            <a:r>
              <a:rPr lang="it-IT" dirty="0">
                <a:solidFill>
                  <a:schemeClr val="bg2">
                    <a:lumMod val="10000"/>
                  </a:schemeClr>
                </a:solidFill>
                <a:latin typeface="Times New Roman" panose="02020603050405020304" pitchFamily="18" charset="0"/>
              </a:rPr>
              <a:t> </a:t>
            </a:r>
            <a:r>
              <a:rPr lang="it-IT" dirty="0" err="1">
                <a:solidFill>
                  <a:schemeClr val="bg2">
                    <a:lumMod val="10000"/>
                  </a:schemeClr>
                </a:solidFill>
                <a:latin typeface="Times New Roman" panose="02020603050405020304" pitchFamily="18" charset="0"/>
              </a:rPr>
              <a:t>conversion</a:t>
            </a:r>
            <a:r>
              <a:rPr lang="it-IT" dirty="0">
                <a:solidFill>
                  <a:schemeClr val="bg2">
                    <a:lumMod val="10000"/>
                  </a:schemeClr>
                </a:solidFill>
                <a:latin typeface="Times New Roman" panose="02020603050405020304" pitchFamily="18" charset="0"/>
              </a:rPr>
              <a:t>.</a:t>
            </a:r>
            <a:endParaRPr lang="en-US" dirty="0">
              <a:solidFill>
                <a:schemeClr val="bg2">
                  <a:lumMod val="10000"/>
                </a:schemeClr>
              </a:solidFill>
              <a:latin typeface="Times New Roman" panose="02020603050405020304" pitchFamily="18" charset="0"/>
            </a:endParaRPr>
          </a:p>
          <a:p>
            <a:endParaRPr lang="en-GB" dirty="0" smtClean="0"/>
          </a:p>
          <a:p>
            <a:r>
              <a:rPr lang="en-GB" b="1" dirty="0">
                <a:solidFill>
                  <a:srgbClr val="000000"/>
                </a:solidFill>
                <a:latin typeface="Times New Roman" panose="02020603050405020304" pitchFamily="18" charset="0"/>
              </a:rPr>
              <a:t>Involved people:</a:t>
            </a:r>
          </a:p>
          <a:p>
            <a:pPr marL="0" indent="0">
              <a:buNone/>
            </a:pPr>
            <a:r>
              <a:rPr lang="en-GB" dirty="0" err="1" smtClean="0">
                <a:solidFill>
                  <a:srgbClr val="FF0000"/>
                </a:solidFill>
              </a:rPr>
              <a:t>Antonella</a:t>
            </a:r>
            <a:r>
              <a:rPr lang="en-GB" dirty="0" smtClean="0">
                <a:solidFill>
                  <a:srgbClr val="FF0000"/>
                </a:solidFill>
              </a:rPr>
              <a:t> </a:t>
            </a:r>
            <a:r>
              <a:rPr lang="en-GB" dirty="0" err="1" smtClean="0">
                <a:solidFill>
                  <a:srgbClr val="FF0000"/>
                </a:solidFill>
              </a:rPr>
              <a:t>Sciuto</a:t>
            </a:r>
            <a:r>
              <a:rPr lang="en-GB" dirty="0" smtClean="0">
                <a:solidFill>
                  <a:srgbClr val="FF0000"/>
                </a:solidFill>
              </a:rPr>
              <a:t>, </a:t>
            </a:r>
            <a:r>
              <a:rPr lang="en-GB" dirty="0" err="1" smtClean="0">
                <a:solidFill>
                  <a:srgbClr val="FF0000"/>
                </a:solidFill>
              </a:rPr>
              <a:t>Domenico</a:t>
            </a:r>
            <a:r>
              <a:rPr lang="en-GB" dirty="0" smtClean="0">
                <a:solidFill>
                  <a:srgbClr val="FF0000"/>
                </a:solidFill>
              </a:rPr>
              <a:t> Longo, </a:t>
            </a:r>
            <a:r>
              <a:rPr lang="en-GB" dirty="0" err="1" smtClean="0">
                <a:solidFill>
                  <a:srgbClr val="FF0000"/>
                </a:solidFill>
              </a:rPr>
              <a:t>Alessia</a:t>
            </a:r>
            <a:r>
              <a:rPr lang="en-GB" dirty="0" smtClean="0">
                <a:solidFill>
                  <a:srgbClr val="FF0000"/>
                </a:solidFill>
              </a:rPr>
              <a:t> </a:t>
            </a:r>
            <a:r>
              <a:rPr lang="en-GB" dirty="0" err="1" smtClean="0">
                <a:solidFill>
                  <a:srgbClr val="FF0000"/>
                </a:solidFill>
              </a:rPr>
              <a:t>Tricomi</a:t>
            </a:r>
            <a:r>
              <a:rPr lang="en-GB" dirty="0" smtClean="0">
                <a:solidFill>
                  <a:srgbClr val="FF0000"/>
                </a:solidFill>
              </a:rPr>
              <a:t>, </a:t>
            </a:r>
            <a:r>
              <a:rPr lang="en-GB" dirty="0" err="1" smtClean="0">
                <a:solidFill>
                  <a:srgbClr val="FF0000"/>
                </a:solidFill>
              </a:rPr>
              <a:t>Nello</a:t>
            </a:r>
            <a:r>
              <a:rPr lang="en-GB" dirty="0" smtClean="0">
                <a:solidFill>
                  <a:srgbClr val="FF0000"/>
                </a:solidFill>
              </a:rPr>
              <a:t> </a:t>
            </a:r>
            <a:r>
              <a:rPr lang="en-GB" dirty="0" err="1" smtClean="0">
                <a:solidFill>
                  <a:srgbClr val="FF0000"/>
                </a:solidFill>
              </a:rPr>
              <a:t>Abergo</a:t>
            </a:r>
            <a:r>
              <a:rPr lang="en-GB" dirty="0" smtClean="0">
                <a:solidFill>
                  <a:srgbClr val="FF0000"/>
                </a:solidFill>
              </a:rPr>
              <a:t>, Lucia Calcagno</a:t>
            </a:r>
          </a:p>
          <a:p>
            <a:pPr marL="0" indent="0">
              <a:buNone/>
            </a:pPr>
            <a:endParaRPr lang="en-GB" dirty="0" smtClean="0">
              <a:solidFill>
                <a:srgbClr val="FF0000"/>
              </a:solidFill>
            </a:endParaRPr>
          </a:p>
        </p:txBody>
      </p:sp>
      <p:grpSp>
        <p:nvGrpSpPr>
          <p:cNvPr id="4" name="Gruppo 3"/>
          <p:cNvGrpSpPr>
            <a:grpSpLocks noChangeAspect="1"/>
          </p:cNvGrpSpPr>
          <p:nvPr/>
        </p:nvGrpSpPr>
        <p:grpSpPr>
          <a:xfrm>
            <a:off x="10045700" y="2680496"/>
            <a:ext cx="1330123" cy="1115551"/>
            <a:chOff x="18581519" y="5570891"/>
            <a:chExt cx="5385792" cy="4225012"/>
          </a:xfrm>
        </p:grpSpPr>
        <p:pic>
          <p:nvPicPr>
            <p:cNvPr id="5" name="Picture 10" descr="P1010008">
              <a:extLst>
                <a:ext uri="{FF2B5EF4-FFF2-40B4-BE49-F238E27FC236}">
                  <a16:creationId xmlns:a16="http://schemas.microsoft.com/office/drawing/2014/main" xmlns="" id="{83DD8544-A86F-4489-87FD-746BE537014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634955" y="5943333"/>
              <a:ext cx="4332356" cy="38525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5"/>
            <p:cNvGrpSpPr/>
            <p:nvPr/>
          </p:nvGrpSpPr>
          <p:grpSpPr>
            <a:xfrm>
              <a:off x="18581519" y="5570891"/>
              <a:ext cx="2476270" cy="1526100"/>
              <a:chOff x="4133053" y="1180019"/>
              <a:chExt cx="787170" cy="608142"/>
            </a:xfrm>
          </p:grpSpPr>
          <p:sp>
            <p:nvSpPr>
              <p:cNvPr id="7" name="Figura a mano libera 6"/>
              <p:cNvSpPr/>
              <p:nvPr/>
            </p:nvSpPr>
            <p:spPr>
              <a:xfrm rot="1464495">
                <a:off x="4310622" y="1180019"/>
                <a:ext cx="609601" cy="297871"/>
              </a:xfrm>
              <a:custGeom>
                <a:avLst/>
                <a:gdLst>
                  <a:gd name="connsiteX0" fmla="*/ 10624 w 893719"/>
                  <a:gd name="connsiteY0" fmla="*/ 298054 h 298054"/>
                  <a:gd name="connsiteX1" fmla="*/ 24478 w 893719"/>
                  <a:gd name="connsiteY1" fmla="*/ 235709 h 298054"/>
                  <a:gd name="connsiteX2" fmla="*/ 225369 w 893719"/>
                  <a:gd name="connsiteY2" fmla="*/ 182 h 298054"/>
                  <a:gd name="connsiteX3" fmla="*/ 377769 w 893719"/>
                  <a:gd name="connsiteY3" fmla="*/ 277273 h 298054"/>
                  <a:gd name="connsiteX4" fmla="*/ 578660 w 893719"/>
                  <a:gd name="connsiteY4" fmla="*/ 55600 h 298054"/>
                  <a:gd name="connsiteX5" fmla="*/ 703351 w 893719"/>
                  <a:gd name="connsiteY5" fmla="*/ 263418 h 298054"/>
                  <a:gd name="connsiteX6" fmla="*/ 821115 w 893719"/>
                  <a:gd name="connsiteY6" fmla="*/ 159509 h 298054"/>
                  <a:gd name="connsiteX7" fmla="*/ 855751 w 893719"/>
                  <a:gd name="connsiteY7" fmla="*/ 201073 h 298054"/>
                  <a:gd name="connsiteX8" fmla="*/ 890387 w 893719"/>
                  <a:gd name="connsiteY8" fmla="*/ 214927 h 298054"/>
                  <a:gd name="connsiteX9" fmla="*/ 890387 w 893719"/>
                  <a:gd name="connsiteY9" fmla="*/ 208000 h 2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19" h="298054">
                    <a:moveTo>
                      <a:pt x="10624" y="298054"/>
                    </a:moveTo>
                    <a:cubicBezTo>
                      <a:pt x="-345" y="291704"/>
                      <a:pt x="-11313" y="285354"/>
                      <a:pt x="24478" y="235709"/>
                    </a:cubicBezTo>
                    <a:cubicBezTo>
                      <a:pt x="60269" y="186064"/>
                      <a:pt x="166487" y="-6745"/>
                      <a:pt x="225369" y="182"/>
                    </a:cubicBezTo>
                    <a:cubicBezTo>
                      <a:pt x="284251" y="7109"/>
                      <a:pt x="318887" y="268037"/>
                      <a:pt x="377769" y="277273"/>
                    </a:cubicBezTo>
                    <a:cubicBezTo>
                      <a:pt x="436651" y="286509"/>
                      <a:pt x="524397" y="57909"/>
                      <a:pt x="578660" y="55600"/>
                    </a:cubicBezTo>
                    <a:cubicBezTo>
                      <a:pt x="632923" y="53291"/>
                      <a:pt x="662942" y="246100"/>
                      <a:pt x="703351" y="263418"/>
                    </a:cubicBezTo>
                    <a:cubicBezTo>
                      <a:pt x="743760" y="280736"/>
                      <a:pt x="795715" y="169900"/>
                      <a:pt x="821115" y="159509"/>
                    </a:cubicBezTo>
                    <a:cubicBezTo>
                      <a:pt x="846515" y="149118"/>
                      <a:pt x="844206" y="191837"/>
                      <a:pt x="855751" y="201073"/>
                    </a:cubicBezTo>
                    <a:cubicBezTo>
                      <a:pt x="867296" y="210309"/>
                      <a:pt x="884614" y="213772"/>
                      <a:pt x="890387" y="214927"/>
                    </a:cubicBezTo>
                    <a:cubicBezTo>
                      <a:pt x="896160" y="216082"/>
                      <a:pt x="893273" y="212041"/>
                      <a:pt x="890387" y="208000"/>
                    </a:cubicBezTo>
                  </a:path>
                </a:pathLst>
              </a:custGeom>
              <a:noFill/>
              <a:ln w="76200">
                <a:solidFill>
                  <a:schemeClr val="accent4">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7"/>
              <p:cNvSpPr/>
              <p:nvPr/>
            </p:nvSpPr>
            <p:spPr>
              <a:xfrm rot="1464495">
                <a:off x="4205153" y="1386178"/>
                <a:ext cx="609601" cy="297871"/>
              </a:xfrm>
              <a:custGeom>
                <a:avLst/>
                <a:gdLst>
                  <a:gd name="connsiteX0" fmla="*/ 10624 w 893719"/>
                  <a:gd name="connsiteY0" fmla="*/ 298054 h 298054"/>
                  <a:gd name="connsiteX1" fmla="*/ 24478 w 893719"/>
                  <a:gd name="connsiteY1" fmla="*/ 235709 h 298054"/>
                  <a:gd name="connsiteX2" fmla="*/ 225369 w 893719"/>
                  <a:gd name="connsiteY2" fmla="*/ 182 h 298054"/>
                  <a:gd name="connsiteX3" fmla="*/ 377769 w 893719"/>
                  <a:gd name="connsiteY3" fmla="*/ 277273 h 298054"/>
                  <a:gd name="connsiteX4" fmla="*/ 578660 w 893719"/>
                  <a:gd name="connsiteY4" fmla="*/ 55600 h 298054"/>
                  <a:gd name="connsiteX5" fmla="*/ 703351 w 893719"/>
                  <a:gd name="connsiteY5" fmla="*/ 263418 h 298054"/>
                  <a:gd name="connsiteX6" fmla="*/ 821115 w 893719"/>
                  <a:gd name="connsiteY6" fmla="*/ 159509 h 298054"/>
                  <a:gd name="connsiteX7" fmla="*/ 855751 w 893719"/>
                  <a:gd name="connsiteY7" fmla="*/ 201073 h 298054"/>
                  <a:gd name="connsiteX8" fmla="*/ 890387 w 893719"/>
                  <a:gd name="connsiteY8" fmla="*/ 214927 h 298054"/>
                  <a:gd name="connsiteX9" fmla="*/ 890387 w 893719"/>
                  <a:gd name="connsiteY9" fmla="*/ 208000 h 2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19" h="298054">
                    <a:moveTo>
                      <a:pt x="10624" y="298054"/>
                    </a:moveTo>
                    <a:cubicBezTo>
                      <a:pt x="-345" y="291704"/>
                      <a:pt x="-11313" y="285354"/>
                      <a:pt x="24478" y="235709"/>
                    </a:cubicBezTo>
                    <a:cubicBezTo>
                      <a:pt x="60269" y="186064"/>
                      <a:pt x="166487" y="-6745"/>
                      <a:pt x="225369" y="182"/>
                    </a:cubicBezTo>
                    <a:cubicBezTo>
                      <a:pt x="284251" y="7109"/>
                      <a:pt x="318887" y="268037"/>
                      <a:pt x="377769" y="277273"/>
                    </a:cubicBezTo>
                    <a:cubicBezTo>
                      <a:pt x="436651" y="286509"/>
                      <a:pt x="524397" y="57909"/>
                      <a:pt x="578660" y="55600"/>
                    </a:cubicBezTo>
                    <a:cubicBezTo>
                      <a:pt x="632923" y="53291"/>
                      <a:pt x="662942" y="246100"/>
                      <a:pt x="703351" y="263418"/>
                    </a:cubicBezTo>
                    <a:cubicBezTo>
                      <a:pt x="743760" y="280736"/>
                      <a:pt x="795715" y="169900"/>
                      <a:pt x="821115" y="159509"/>
                    </a:cubicBezTo>
                    <a:cubicBezTo>
                      <a:pt x="846515" y="149118"/>
                      <a:pt x="844206" y="191837"/>
                      <a:pt x="855751" y="201073"/>
                    </a:cubicBezTo>
                    <a:cubicBezTo>
                      <a:pt x="867296" y="210309"/>
                      <a:pt x="884614" y="213772"/>
                      <a:pt x="890387" y="214927"/>
                    </a:cubicBezTo>
                    <a:cubicBezTo>
                      <a:pt x="896160" y="216082"/>
                      <a:pt x="893273" y="212041"/>
                      <a:pt x="890387" y="208000"/>
                    </a:cubicBezTo>
                  </a:path>
                </a:pathLst>
              </a:custGeom>
              <a:noFill/>
              <a:ln w="762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8"/>
              <p:cNvSpPr/>
              <p:nvPr/>
            </p:nvSpPr>
            <p:spPr>
              <a:xfrm rot="1464495">
                <a:off x="4133053" y="1490290"/>
                <a:ext cx="609601" cy="297871"/>
              </a:xfrm>
              <a:custGeom>
                <a:avLst/>
                <a:gdLst>
                  <a:gd name="connsiteX0" fmla="*/ 10624 w 893719"/>
                  <a:gd name="connsiteY0" fmla="*/ 298054 h 298054"/>
                  <a:gd name="connsiteX1" fmla="*/ 24478 w 893719"/>
                  <a:gd name="connsiteY1" fmla="*/ 235709 h 298054"/>
                  <a:gd name="connsiteX2" fmla="*/ 225369 w 893719"/>
                  <a:gd name="connsiteY2" fmla="*/ 182 h 298054"/>
                  <a:gd name="connsiteX3" fmla="*/ 377769 w 893719"/>
                  <a:gd name="connsiteY3" fmla="*/ 277273 h 298054"/>
                  <a:gd name="connsiteX4" fmla="*/ 578660 w 893719"/>
                  <a:gd name="connsiteY4" fmla="*/ 55600 h 298054"/>
                  <a:gd name="connsiteX5" fmla="*/ 703351 w 893719"/>
                  <a:gd name="connsiteY5" fmla="*/ 263418 h 298054"/>
                  <a:gd name="connsiteX6" fmla="*/ 821115 w 893719"/>
                  <a:gd name="connsiteY6" fmla="*/ 159509 h 298054"/>
                  <a:gd name="connsiteX7" fmla="*/ 855751 w 893719"/>
                  <a:gd name="connsiteY7" fmla="*/ 201073 h 298054"/>
                  <a:gd name="connsiteX8" fmla="*/ 890387 w 893719"/>
                  <a:gd name="connsiteY8" fmla="*/ 214927 h 298054"/>
                  <a:gd name="connsiteX9" fmla="*/ 890387 w 893719"/>
                  <a:gd name="connsiteY9" fmla="*/ 208000 h 2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19" h="298054">
                    <a:moveTo>
                      <a:pt x="10624" y="298054"/>
                    </a:moveTo>
                    <a:cubicBezTo>
                      <a:pt x="-345" y="291704"/>
                      <a:pt x="-11313" y="285354"/>
                      <a:pt x="24478" y="235709"/>
                    </a:cubicBezTo>
                    <a:cubicBezTo>
                      <a:pt x="60269" y="186064"/>
                      <a:pt x="166487" y="-6745"/>
                      <a:pt x="225369" y="182"/>
                    </a:cubicBezTo>
                    <a:cubicBezTo>
                      <a:pt x="284251" y="7109"/>
                      <a:pt x="318887" y="268037"/>
                      <a:pt x="377769" y="277273"/>
                    </a:cubicBezTo>
                    <a:cubicBezTo>
                      <a:pt x="436651" y="286509"/>
                      <a:pt x="524397" y="57909"/>
                      <a:pt x="578660" y="55600"/>
                    </a:cubicBezTo>
                    <a:cubicBezTo>
                      <a:pt x="632923" y="53291"/>
                      <a:pt x="662942" y="246100"/>
                      <a:pt x="703351" y="263418"/>
                    </a:cubicBezTo>
                    <a:cubicBezTo>
                      <a:pt x="743760" y="280736"/>
                      <a:pt x="795715" y="169900"/>
                      <a:pt x="821115" y="159509"/>
                    </a:cubicBezTo>
                    <a:cubicBezTo>
                      <a:pt x="846515" y="149118"/>
                      <a:pt x="844206" y="191837"/>
                      <a:pt x="855751" y="201073"/>
                    </a:cubicBezTo>
                    <a:cubicBezTo>
                      <a:pt x="867296" y="210309"/>
                      <a:pt x="884614" y="213772"/>
                      <a:pt x="890387" y="214927"/>
                    </a:cubicBezTo>
                    <a:cubicBezTo>
                      <a:pt x="896160" y="216082"/>
                      <a:pt x="893273" y="212041"/>
                      <a:pt x="890387" y="208000"/>
                    </a:cubicBezTo>
                  </a:path>
                </a:pathLst>
              </a:custGeom>
              <a:noFill/>
              <a:ln w="762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12">
            <a:extLst>
              <a:ext uri="{FF2B5EF4-FFF2-40B4-BE49-F238E27FC236}">
                <a16:creationId xmlns:a16="http://schemas.microsoft.com/office/drawing/2014/main" xmlns="" id="{19A1898D-47BF-4CDC-98A8-858995C0938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65248" y="4471837"/>
            <a:ext cx="1409938" cy="96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ccia a destra 10"/>
          <p:cNvSpPr/>
          <p:nvPr/>
        </p:nvSpPr>
        <p:spPr>
          <a:xfrm rot="8068769">
            <a:off x="9977271" y="4156124"/>
            <a:ext cx="1013500" cy="233396"/>
          </a:xfrm>
          <a:prstGeom prst="rightArrow">
            <a:avLst/>
          </a:prstGeom>
          <a:solidFill>
            <a:srgbClr val="00B0F0"/>
          </a:solidFill>
          <a:ln w="12700" cap="flat">
            <a:solidFill>
              <a:schemeClr val="accent1">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2876" y="1831888"/>
            <a:ext cx="1641326" cy="109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09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p:txBody>
          <a:bodyPr/>
          <a:lstStyle/>
          <a:p>
            <a:r>
              <a:rPr lang="en-GB" dirty="0" smtClean="0"/>
              <a:t>WP3 Task 3.2 Months 12-30 </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554671" y="1547272"/>
            <a:ext cx="8054070" cy="3880773"/>
          </a:xfrm>
        </p:spPr>
        <p:txBody>
          <a:bodyPr/>
          <a:lstStyle/>
          <a:p>
            <a:r>
              <a:rPr lang="en-US" b="1" dirty="0">
                <a:solidFill>
                  <a:sysClr val="windowText" lastClr="000000"/>
                </a:solidFill>
                <a:sym typeface="Helvetica Neue"/>
              </a:rPr>
              <a:t>Task 3.2 Optically sensible polymeric substrates for heavy metals and pesticide detection (</a:t>
            </a:r>
            <a:r>
              <a:rPr lang="en-US" b="1" dirty="0" smtClean="0">
                <a:solidFill>
                  <a:sysClr val="windowText" lastClr="000000"/>
                </a:solidFill>
                <a:sym typeface="Helvetica Neue"/>
              </a:rPr>
              <a:t>CNR-IT)</a:t>
            </a:r>
            <a:endParaRPr lang="en-US" b="1" dirty="0">
              <a:solidFill>
                <a:sysClr val="windowText" lastClr="000000"/>
              </a:solidFill>
              <a:sym typeface="Helvetica Neue"/>
            </a:endParaRPr>
          </a:p>
          <a:p>
            <a:endParaRPr lang="it-IT" sz="1400" b="1" dirty="0">
              <a:solidFill>
                <a:sysClr val="windowText" lastClr="000000"/>
              </a:solidFill>
              <a:sym typeface="Helvetica Neue"/>
            </a:endParaRPr>
          </a:p>
          <a:p>
            <a:pPr defTabSz="914400">
              <a:lnSpc>
                <a:spcPct val="100000"/>
              </a:lnSpc>
            </a:pPr>
            <a:endParaRPr lang="it-IT" sz="1400" b="1" dirty="0">
              <a:solidFill>
                <a:sysClr val="windowText" lastClr="000000"/>
              </a:solidFill>
              <a:latin typeface="Helvetica Neue"/>
              <a:sym typeface="Helvetica Neue"/>
            </a:endParaRPr>
          </a:p>
          <a:p>
            <a:r>
              <a:rPr lang="en-US" b="1" dirty="0">
                <a:latin typeface="Times New Roman" panose="02020603050405020304" pitchFamily="18" charset="0"/>
                <a:sym typeface="Helvetica Neue"/>
              </a:rPr>
              <a:t>Our objectives: </a:t>
            </a:r>
          </a:p>
          <a:p>
            <a:r>
              <a:rPr lang="en-US" dirty="0">
                <a:solidFill>
                  <a:schemeClr val="bg2">
                    <a:lumMod val="10000"/>
                  </a:schemeClr>
                </a:solidFill>
                <a:latin typeface="Times New Roman" panose="02020603050405020304" pitchFamily="18" charset="0"/>
                <a:sym typeface="Helvetica Neue"/>
              </a:rPr>
              <a:t>design and fabrication of Optically sensible polymeric substrates for heavy metals and pesticide detection</a:t>
            </a:r>
            <a:r>
              <a:rPr lang="en-US" dirty="0">
                <a:solidFill>
                  <a:srgbClr val="5E5E5E"/>
                </a:solidFill>
                <a:latin typeface="Times New Roman" panose="02020603050405020304" pitchFamily="18" charset="0"/>
                <a:sym typeface="Helvetica Neue"/>
              </a:rPr>
              <a:t>; </a:t>
            </a:r>
          </a:p>
          <a:p>
            <a:endParaRPr lang="en-GB" dirty="0" smtClean="0"/>
          </a:p>
          <a:p>
            <a:r>
              <a:rPr lang="en-GB" b="1" dirty="0">
                <a:solidFill>
                  <a:srgbClr val="000000"/>
                </a:solidFill>
                <a:latin typeface="Times New Roman" panose="02020603050405020304" pitchFamily="18" charset="0"/>
              </a:rPr>
              <a:t>Involved people:</a:t>
            </a:r>
          </a:p>
          <a:p>
            <a:pPr marL="0" indent="0">
              <a:buNone/>
            </a:pPr>
            <a:r>
              <a:rPr lang="en-GB" dirty="0">
                <a:solidFill>
                  <a:srgbClr val="FF0000"/>
                </a:solidFill>
              </a:rPr>
              <a:t>Sabrina </a:t>
            </a:r>
            <a:r>
              <a:rPr lang="en-GB" dirty="0" err="1" smtClean="0">
                <a:solidFill>
                  <a:srgbClr val="FF0000"/>
                </a:solidFill>
              </a:rPr>
              <a:t>Carroccio</a:t>
            </a:r>
            <a:r>
              <a:rPr lang="en-GB" dirty="0" smtClean="0">
                <a:solidFill>
                  <a:srgbClr val="FF0000"/>
                </a:solidFill>
              </a:rPr>
              <a:t>, </a:t>
            </a:r>
            <a:r>
              <a:rPr lang="en-GB" dirty="0" err="1">
                <a:solidFill>
                  <a:srgbClr val="FF0000"/>
                </a:solidFill>
              </a:rPr>
              <a:t>Antonella</a:t>
            </a:r>
            <a:r>
              <a:rPr lang="en-GB" dirty="0">
                <a:solidFill>
                  <a:srgbClr val="FF0000"/>
                </a:solidFill>
              </a:rPr>
              <a:t> </a:t>
            </a:r>
            <a:r>
              <a:rPr lang="en-GB" dirty="0" err="1" smtClean="0">
                <a:solidFill>
                  <a:srgbClr val="FF0000"/>
                </a:solidFill>
              </a:rPr>
              <a:t>Sciuto</a:t>
            </a:r>
            <a:r>
              <a:rPr lang="en-GB" dirty="0" smtClean="0">
                <a:solidFill>
                  <a:srgbClr val="FF0000"/>
                </a:solidFill>
              </a:rPr>
              <a:t>, Ivana di Bari and…… </a:t>
            </a:r>
            <a:endParaRPr lang="en-GB" dirty="0">
              <a:solidFill>
                <a:srgbClr val="FF0000"/>
              </a:solidFill>
            </a:endParaRPr>
          </a:p>
        </p:txBody>
      </p:sp>
      <p:pic>
        <p:nvPicPr>
          <p:cNvPr id="4" name="Immagine 3"/>
          <p:cNvPicPr>
            <a:picLocks noChangeAspect="1"/>
          </p:cNvPicPr>
          <p:nvPr/>
        </p:nvPicPr>
        <p:blipFill>
          <a:blip r:embed="rId2"/>
          <a:stretch>
            <a:fillRect/>
          </a:stretch>
        </p:blipFill>
        <p:spPr>
          <a:xfrm>
            <a:off x="8796763" y="1547272"/>
            <a:ext cx="2525983" cy="1874486"/>
          </a:xfrm>
          <a:prstGeom prst="rect">
            <a:avLst/>
          </a:prstGeom>
        </p:spPr>
      </p:pic>
    </p:spTree>
    <p:extLst>
      <p:ext uri="{BB962C8B-B14F-4D97-AF65-F5344CB8AC3E}">
        <p14:creationId xmlns:p14="http://schemas.microsoft.com/office/powerpoint/2010/main" val="2969373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p:txBody>
          <a:bodyPr/>
          <a:lstStyle/>
          <a:p>
            <a:r>
              <a:rPr lang="en-GB" dirty="0" smtClean="0"/>
              <a:t>WP3 Task 3.3 Months 12-30 </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554671" y="1547272"/>
            <a:ext cx="7598729" cy="3880773"/>
          </a:xfrm>
        </p:spPr>
        <p:txBody>
          <a:bodyPr>
            <a:normAutofit fontScale="92500" lnSpcReduction="10000"/>
          </a:bodyPr>
          <a:lstStyle/>
          <a:p>
            <a:pPr lvl="0" defTabSz="914400"/>
            <a:r>
              <a:rPr lang="en-US" b="1" dirty="0">
                <a:solidFill>
                  <a:sysClr val="windowText" lastClr="000000"/>
                </a:solidFill>
              </a:rPr>
              <a:t>Task 3.3 Detector assembly and readout software development (UNICT-IT, CSFNSM-IT, CNR-IT)</a:t>
            </a:r>
          </a:p>
          <a:p>
            <a:pPr lvl="0" defTabSz="914400"/>
            <a:endParaRPr lang="en-US" b="1" dirty="0">
              <a:solidFill>
                <a:sysClr val="windowText" lastClr="000000"/>
              </a:solidFill>
            </a:endParaRPr>
          </a:p>
          <a:p>
            <a:pPr lvl="0" defTabSz="914400"/>
            <a:endParaRPr lang="it-IT" sz="1400" b="1" dirty="0">
              <a:solidFill>
                <a:sysClr val="windowText" lastClr="000000"/>
              </a:solidFill>
            </a:endParaRPr>
          </a:p>
          <a:p>
            <a:pPr lvl="0"/>
            <a:r>
              <a:rPr lang="en-US" b="1" dirty="0">
                <a:solidFill>
                  <a:srgbClr val="000000"/>
                </a:solidFill>
                <a:latin typeface="Times New Roman" panose="02020603050405020304" pitchFamily="18" charset="0"/>
              </a:rPr>
              <a:t>Our objectives:</a:t>
            </a:r>
          </a:p>
          <a:p>
            <a:pPr lvl="0"/>
            <a:r>
              <a:rPr lang="en-US" dirty="0">
                <a:solidFill>
                  <a:srgbClr val="000000"/>
                </a:solidFill>
                <a:latin typeface="Times New Roman" panose="02020603050405020304" pitchFamily="18" charset="0"/>
              </a:rPr>
              <a:t>design and assembly of spectroscopy apparatus operating in the UV range and its complete electro-optical characterization </a:t>
            </a:r>
          </a:p>
          <a:p>
            <a:pPr lvl="0"/>
            <a:endParaRPr lang="it-IT" dirty="0">
              <a:solidFill>
                <a:srgbClr val="000000"/>
              </a:solidFill>
              <a:latin typeface="Times New Roman" panose="02020603050405020304" pitchFamily="18" charset="0"/>
            </a:endParaRPr>
          </a:p>
          <a:p>
            <a:endParaRPr lang="en-GB" dirty="0" smtClean="0"/>
          </a:p>
          <a:p>
            <a:r>
              <a:rPr lang="en-GB" b="1" dirty="0">
                <a:solidFill>
                  <a:srgbClr val="000000"/>
                </a:solidFill>
                <a:latin typeface="Times New Roman" panose="02020603050405020304" pitchFamily="18" charset="0"/>
              </a:rPr>
              <a:t>Involved people:</a:t>
            </a:r>
          </a:p>
          <a:p>
            <a:pPr marL="0" indent="0">
              <a:buNone/>
            </a:pPr>
            <a:r>
              <a:rPr lang="en-GB" dirty="0" err="1">
                <a:solidFill>
                  <a:srgbClr val="FF0000"/>
                </a:solidFill>
              </a:rPr>
              <a:t>Domenico</a:t>
            </a:r>
            <a:r>
              <a:rPr lang="en-GB" dirty="0">
                <a:solidFill>
                  <a:srgbClr val="FF0000"/>
                </a:solidFill>
              </a:rPr>
              <a:t> </a:t>
            </a:r>
            <a:r>
              <a:rPr lang="en-GB" dirty="0" smtClean="0">
                <a:solidFill>
                  <a:srgbClr val="FF0000"/>
                </a:solidFill>
              </a:rPr>
              <a:t>Longo, </a:t>
            </a:r>
            <a:r>
              <a:rPr lang="en-GB" dirty="0" err="1" smtClean="0">
                <a:solidFill>
                  <a:srgbClr val="FF0000"/>
                </a:solidFill>
              </a:rPr>
              <a:t>Nello</a:t>
            </a:r>
            <a:r>
              <a:rPr lang="en-GB" dirty="0" smtClean="0">
                <a:solidFill>
                  <a:srgbClr val="FF0000"/>
                </a:solidFill>
              </a:rPr>
              <a:t> </a:t>
            </a:r>
            <a:r>
              <a:rPr lang="en-GB" dirty="0" err="1" smtClean="0">
                <a:solidFill>
                  <a:srgbClr val="FF0000"/>
                </a:solidFill>
              </a:rPr>
              <a:t>Albergo</a:t>
            </a:r>
            <a:r>
              <a:rPr lang="en-GB" dirty="0" smtClean="0">
                <a:solidFill>
                  <a:srgbClr val="FF0000"/>
                </a:solidFill>
              </a:rPr>
              <a:t>, </a:t>
            </a:r>
            <a:r>
              <a:rPr lang="en-GB" dirty="0" err="1" smtClean="0">
                <a:solidFill>
                  <a:srgbClr val="FF0000"/>
                </a:solidFill>
              </a:rPr>
              <a:t>Alessia</a:t>
            </a:r>
            <a:r>
              <a:rPr lang="en-GB" dirty="0" smtClean="0">
                <a:solidFill>
                  <a:srgbClr val="FF0000"/>
                </a:solidFill>
              </a:rPr>
              <a:t> </a:t>
            </a:r>
            <a:r>
              <a:rPr lang="en-GB" dirty="0" err="1" smtClean="0">
                <a:solidFill>
                  <a:srgbClr val="FF0000"/>
                </a:solidFill>
              </a:rPr>
              <a:t>Tricomi</a:t>
            </a:r>
            <a:r>
              <a:rPr lang="en-GB" dirty="0" smtClean="0">
                <a:solidFill>
                  <a:srgbClr val="FF0000"/>
                </a:solidFill>
              </a:rPr>
              <a:t>, </a:t>
            </a:r>
            <a:r>
              <a:rPr lang="en-GB" dirty="0" err="1" smtClean="0">
                <a:solidFill>
                  <a:srgbClr val="FF0000"/>
                </a:solidFill>
              </a:rPr>
              <a:t>Antonella</a:t>
            </a:r>
            <a:r>
              <a:rPr lang="en-GB" dirty="0" smtClean="0">
                <a:solidFill>
                  <a:srgbClr val="FF0000"/>
                </a:solidFill>
              </a:rPr>
              <a:t> </a:t>
            </a:r>
            <a:r>
              <a:rPr lang="en-GB" dirty="0" err="1" smtClean="0">
                <a:solidFill>
                  <a:srgbClr val="FF0000"/>
                </a:solidFill>
              </a:rPr>
              <a:t>Sciuto</a:t>
            </a:r>
            <a:endParaRPr lang="en-GB" dirty="0">
              <a:solidFill>
                <a:srgbClr val="FF0000"/>
              </a:solidFill>
            </a:endParaRPr>
          </a:p>
        </p:txBody>
      </p:sp>
      <p:pic>
        <p:nvPicPr>
          <p:cNvPr id="7" name="Immagine 6"/>
          <p:cNvPicPr>
            <a:picLocks noChangeAspect="1"/>
          </p:cNvPicPr>
          <p:nvPr/>
        </p:nvPicPr>
        <p:blipFill>
          <a:blip r:embed="rId2"/>
          <a:stretch>
            <a:fillRect/>
          </a:stretch>
        </p:blipFill>
        <p:spPr>
          <a:xfrm>
            <a:off x="8648506" y="1730648"/>
            <a:ext cx="2794387" cy="3220472"/>
          </a:xfrm>
          <a:prstGeom prst="rect">
            <a:avLst/>
          </a:prstGeom>
        </p:spPr>
      </p:pic>
    </p:spTree>
    <p:extLst>
      <p:ext uri="{BB962C8B-B14F-4D97-AF65-F5344CB8AC3E}">
        <p14:creationId xmlns:p14="http://schemas.microsoft.com/office/powerpoint/2010/main" val="172600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p:txBody>
          <a:bodyPr/>
          <a:lstStyle/>
          <a:p>
            <a:r>
              <a:rPr lang="en-GB" dirty="0" smtClean="0"/>
              <a:t>WP3 Task 3.4 Months 12-30</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554671" y="1547272"/>
            <a:ext cx="9368366" cy="3880773"/>
          </a:xfrm>
        </p:spPr>
        <p:txBody>
          <a:bodyPr>
            <a:normAutofit/>
          </a:bodyPr>
          <a:lstStyle/>
          <a:p>
            <a:r>
              <a:rPr lang="en-US" b="1" dirty="0">
                <a:solidFill>
                  <a:sysClr val="windowText" lastClr="000000"/>
                </a:solidFill>
              </a:rPr>
              <a:t>Task 3.4 Detector test and calibration with use cases (CSFNSM-IT, CNR-IT, UNICT-IT, </a:t>
            </a:r>
            <a:r>
              <a:rPr lang="en-US" b="1" dirty="0" smtClean="0">
                <a:solidFill>
                  <a:srgbClr val="0070C0"/>
                </a:solidFill>
              </a:rPr>
              <a:t>UV-ES</a:t>
            </a:r>
            <a:r>
              <a:rPr lang="en-US" b="1" dirty="0" smtClean="0">
                <a:solidFill>
                  <a:sysClr val="windowText" lastClr="000000"/>
                </a:solidFill>
              </a:rPr>
              <a:t>) </a:t>
            </a:r>
            <a:endParaRPr lang="en-US" b="1" dirty="0">
              <a:solidFill>
                <a:sysClr val="windowText" lastClr="000000"/>
              </a:solidFill>
            </a:endParaRPr>
          </a:p>
          <a:p>
            <a:endParaRPr lang="en-US" b="1" dirty="0">
              <a:solidFill>
                <a:sysClr val="windowText" lastClr="000000"/>
              </a:solidFill>
            </a:endParaRPr>
          </a:p>
          <a:p>
            <a:pPr lvl="0" defTabSz="914400"/>
            <a:endParaRPr lang="it-IT" b="1" dirty="0">
              <a:solidFill>
                <a:sysClr val="windowText" lastClr="000000"/>
              </a:solidFill>
              <a:latin typeface="Helvetica Neue"/>
              <a:sym typeface="Helvetica Neue"/>
            </a:endParaRPr>
          </a:p>
          <a:p>
            <a:pPr lvl="0"/>
            <a:r>
              <a:rPr lang="en-US" b="1" dirty="0">
                <a:latin typeface="Times New Roman" panose="02020603050405020304" pitchFamily="18" charset="0"/>
                <a:sym typeface="Helvetica Neue"/>
              </a:rPr>
              <a:t>Our objectives:</a:t>
            </a:r>
          </a:p>
          <a:p>
            <a:pPr lvl="0"/>
            <a:r>
              <a:rPr lang="en-US" dirty="0">
                <a:solidFill>
                  <a:schemeClr val="bg2">
                    <a:lumMod val="10000"/>
                  </a:schemeClr>
                </a:solidFill>
                <a:latin typeface="Times New Roman" panose="02020603050405020304" pitchFamily="18" charset="0"/>
                <a:sym typeface="Helvetica Neue"/>
              </a:rPr>
              <a:t>Test and calibration of the spectroscopy apparatus</a:t>
            </a:r>
          </a:p>
          <a:p>
            <a:pPr lvl="0"/>
            <a:endParaRPr lang="it-IT" dirty="0">
              <a:solidFill>
                <a:srgbClr val="000000"/>
              </a:solidFill>
              <a:latin typeface="Times New Roman" panose="02020603050405020304" pitchFamily="18" charset="0"/>
            </a:endParaRPr>
          </a:p>
          <a:p>
            <a:endParaRPr lang="en-GB" dirty="0" smtClean="0"/>
          </a:p>
          <a:p>
            <a:r>
              <a:rPr lang="en-GB" b="1" dirty="0">
                <a:solidFill>
                  <a:srgbClr val="000000"/>
                </a:solidFill>
                <a:latin typeface="Times New Roman" panose="02020603050405020304" pitchFamily="18" charset="0"/>
              </a:rPr>
              <a:t>Involved people:</a:t>
            </a:r>
          </a:p>
          <a:p>
            <a:pPr marL="0" indent="0">
              <a:buNone/>
            </a:pPr>
            <a:r>
              <a:rPr lang="en-GB" dirty="0" err="1">
                <a:solidFill>
                  <a:srgbClr val="FF0000"/>
                </a:solidFill>
              </a:rPr>
              <a:t>Alessia</a:t>
            </a:r>
            <a:r>
              <a:rPr lang="en-GB" dirty="0">
                <a:solidFill>
                  <a:srgbClr val="FF0000"/>
                </a:solidFill>
              </a:rPr>
              <a:t> </a:t>
            </a:r>
            <a:r>
              <a:rPr lang="en-GB" dirty="0" err="1" smtClean="0">
                <a:solidFill>
                  <a:srgbClr val="FF0000"/>
                </a:solidFill>
              </a:rPr>
              <a:t>Tricomi</a:t>
            </a:r>
            <a:r>
              <a:rPr lang="en-GB" dirty="0" smtClean="0">
                <a:solidFill>
                  <a:srgbClr val="FF0000"/>
                </a:solidFill>
              </a:rPr>
              <a:t>, </a:t>
            </a:r>
            <a:r>
              <a:rPr lang="en-GB" dirty="0" err="1">
                <a:solidFill>
                  <a:srgbClr val="FF0000"/>
                </a:solidFill>
              </a:rPr>
              <a:t>Antonella</a:t>
            </a:r>
            <a:r>
              <a:rPr lang="en-GB" dirty="0">
                <a:solidFill>
                  <a:srgbClr val="FF0000"/>
                </a:solidFill>
              </a:rPr>
              <a:t> </a:t>
            </a:r>
            <a:r>
              <a:rPr lang="en-GB" dirty="0" err="1" smtClean="0">
                <a:solidFill>
                  <a:srgbClr val="FF0000"/>
                </a:solidFill>
              </a:rPr>
              <a:t>Sciuto</a:t>
            </a:r>
            <a:r>
              <a:rPr lang="en-GB" dirty="0" smtClean="0">
                <a:solidFill>
                  <a:srgbClr val="FF0000"/>
                </a:solidFill>
              </a:rPr>
              <a:t>, </a:t>
            </a:r>
            <a:r>
              <a:rPr lang="en-GB" dirty="0" err="1" smtClean="0">
                <a:solidFill>
                  <a:srgbClr val="FF0000"/>
                </a:solidFill>
              </a:rPr>
              <a:t>Domenico</a:t>
            </a:r>
            <a:r>
              <a:rPr lang="en-GB" dirty="0" smtClean="0">
                <a:solidFill>
                  <a:srgbClr val="FF0000"/>
                </a:solidFill>
              </a:rPr>
              <a:t> Longo, </a:t>
            </a:r>
            <a:r>
              <a:rPr lang="en-GB" dirty="0" err="1" smtClean="0">
                <a:solidFill>
                  <a:srgbClr val="FF0000"/>
                </a:solidFill>
              </a:rPr>
              <a:t>Nello</a:t>
            </a:r>
            <a:r>
              <a:rPr lang="en-GB" dirty="0" smtClean="0">
                <a:solidFill>
                  <a:srgbClr val="FF0000"/>
                </a:solidFill>
              </a:rPr>
              <a:t> </a:t>
            </a:r>
            <a:r>
              <a:rPr lang="en-GB" dirty="0" err="1" smtClean="0">
                <a:solidFill>
                  <a:srgbClr val="FF0000"/>
                </a:solidFill>
              </a:rPr>
              <a:t>Albergo</a:t>
            </a:r>
            <a:r>
              <a:rPr lang="en-GB" dirty="0" smtClean="0">
                <a:solidFill>
                  <a:srgbClr val="FF0000"/>
                </a:solidFill>
              </a:rPr>
              <a:t>, </a:t>
            </a:r>
            <a:r>
              <a:rPr lang="en-GB" dirty="0" smtClean="0">
                <a:solidFill>
                  <a:srgbClr val="0070C0"/>
                </a:solidFill>
              </a:rPr>
              <a:t>UV-ES </a:t>
            </a:r>
            <a:endParaRPr lang="en-GB" dirty="0">
              <a:solidFill>
                <a:srgbClr val="0070C0"/>
              </a:solidFill>
            </a:endParaRPr>
          </a:p>
        </p:txBody>
      </p:sp>
      <p:pic>
        <p:nvPicPr>
          <p:cNvPr id="4" name="Immagine 3"/>
          <p:cNvPicPr>
            <a:picLocks noChangeAspect="1"/>
          </p:cNvPicPr>
          <p:nvPr/>
        </p:nvPicPr>
        <p:blipFill>
          <a:blip r:embed="rId2"/>
          <a:stretch>
            <a:fillRect/>
          </a:stretch>
        </p:blipFill>
        <p:spPr>
          <a:xfrm>
            <a:off x="8339187" y="2130775"/>
            <a:ext cx="3167700" cy="3536829"/>
          </a:xfrm>
          <a:prstGeom prst="rect">
            <a:avLst/>
          </a:prstGeom>
        </p:spPr>
      </p:pic>
    </p:spTree>
    <p:extLst>
      <p:ext uri="{BB962C8B-B14F-4D97-AF65-F5344CB8AC3E}">
        <p14:creationId xmlns:p14="http://schemas.microsoft.com/office/powerpoint/2010/main" val="413355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390D03-A2D2-7B75-4B87-0569E2437B34}"/>
              </a:ext>
            </a:extLst>
          </p:cNvPr>
          <p:cNvSpPr>
            <a:spLocks noGrp="1"/>
          </p:cNvSpPr>
          <p:nvPr>
            <p:ph type="title"/>
          </p:nvPr>
        </p:nvSpPr>
        <p:spPr/>
        <p:txBody>
          <a:bodyPr/>
          <a:lstStyle/>
          <a:p>
            <a:r>
              <a:rPr lang="en-GB" dirty="0" smtClean="0"/>
              <a:t>WP3 Task 3.5 Months 6-34</a:t>
            </a:r>
            <a:endParaRPr lang="en-GB" dirty="0"/>
          </a:p>
        </p:txBody>
      </p:sp>
      <p:sp>
        <p:nvSpPr>
          <p:cNvPr id="3" name="Segnaposto contenuto 2">
            <a:extLst>
              <a:ext uri="{FF2B5EF4-FFF2-40B4-BE49-F238E27FC236}">
                <a16:creationId xmlns:a16="http://schemas.microsoft.com/office/drawing/2014/main" xmlns="" id="{1C84C0D6-CC82-83EC-31C9-5EAB0ADF9489}"/>
              </a:ext>
            </a:extLst>
          </p:cNvPr>
          <p:cNvSpPr>
            <a:spLocks noGrp="1"/>
          </p:cNvSpPr>
          <p:nvPr>
            <p:ph idx="1"/>
          </p:nvPr>
        </p:nvSpPr>
        <p:spPr>
          <a:xfrm>
            <a:off x="554671" y="1547272"/>
            <a:ext cx="9368366" cy="3880773"/>
          </a:xfrm>
        </p:spPr>
        <p:txBody>
          <a:bodyPr>
            <a:normAutofit/>
          </a:bodyPr>
          <a:lstStyle/>
          <a:p>
            <a:r>
              <a:rPr lang="en-US" b="1" dirty="0">
                <a:solidFill>
                  <a:sysClr val="windowText" lastClr="000000"/>
                </a:solidFill>
              </a:rPr>
              <a:t>Task 3.5 Development of data network and online monitoring software for remote control (UNICT-IT, CNR-IT, UBOUIRA-DZ, UV-ES</a:t>
            </a:r>
            <a:r>
              <a:rPr lang="en-US" dirty="0">
                <a:solidFill>
                  <a:sysClr val="windowText" lastClr="000000"/>
                </a:solidFill>
              </a:rPr>
              <a:t>) </a:t>
            </a:r>
          </a:p>
          <a:p>
            <a:pPr lvl="0" defTabSz="914400"/>
            <a:endParaRPr lang="it-IT" sz="1400" b="1" dirty="0">
              <a:solidFill>
                <a:sysClr val="windowText" lastClr="000000"/>
              </a:solidFill>
              <a:latin typeface="Helvetica Neue"/>
              <a:sym typeface="Helvetica Neue"/>
            </a:endParaRPr>
          </a:p>
          <a:p>
            <a:pPr lvl="0"/>
            <a:r>
              <a:rPr lang="en-US" b="1" dirty="0">
                <a:latin typeface="Times New Roman" panose="02020603050405020304" pitchFamily="18" charset="0"/>
                <a:sym typeface="Helvetica Neue"/>
              </a:rPr>
              <a:t>Our objectives: </a:t>
            </a:r>
          </a:p>
          <a:p>
            <a:pPr lvl="0"/>
            <a:r>
              <a:rPr lang="en-US" dirty="0">
                <a:latin typeface="Times New Roman" panose="02020603050405020304" pitchFamily="18" charset="0"/>
                <a:sym typeface="Helvetica Neue"/>
              </a:rPr>
              <a:t>Development of data network and of the software for the remote control </a:t>
            </a:r>
          </a:p>
          <a:p>
            <a:pPr lvl="0"/>
            <a:endParaRPr lang="it-IT" dirty="0">
              <a:solidFill>
                <a:srgbClr val="000000"/>
              </a:solidFill>
              <a:latin typeface="Times New Roman" panose="02020603050405020304" pitchFamily="18" charset="0"/>
            </a:endParaRPr>
          </a:p>
          <a:p>
            <a:endParaRPr lang="en-GB" dirty="0" smtClean="0"/>
          </a:p>
          <a:p>
            <a:r>
              <a:rPr lang="en-GB" b="1" dirty="0">
                <a:solidFill>
                  <a:srgbClr val="000000"/>
                </a:solidFill>
                <a:latin typeface="Times New Roman" panose="02020603050405020304" pitchFamily="18" charset="0"/>
              </a:rPr>
              <a:t>Involved people:</a:t>
            </a:r>
          </a:p>
          <a:p>
            <a:pPr marL="0" indent="0">
              <a:buNone/>
            </a:pPr>
            <a:r>
              <a:rPr lang="en-GB" dirty="0" err="1" smtClean="0">
                <a:solidFill>
                  <a:srgbClr val="FF0000"/>
                </a:solidFill>
              </a:rPr>
              <a:t>Domenico</a:t>
            </a:r>
            <a:r>
              <a:rPr lang="en-GB" dirty="0" smtClean="0">
                <a:solidFill>
                  <a:srgbClr val="FF0000"/>
                </a:solidFill>
              </a:rPr>
              <a:t> Longo, </a:t>
            </a:r>
            <a:r>
              <a:rPr lang="en-GB" dirty="0" err="1">
                <a:solidFill>
                  <a:srgbClr val="FF0000"/>
                </a:solidFill>
              </a:rPr>
              <a:t>Antonella</a:t>
            </a:r>
            <a:r>
              <a:rPr lang="en-GB" dirty="0">
                <a:solidFill>
                  <a:srgbClr val="FF0000"/>
                </a:solidFill>
              </a:rPr>
              <a:t> </a:t>
            </a:r>
            <a:r>
              <a:rPr lang="en-GB" dirty="0" err="1" smtClean="0">
                <a:solidFill>
                  <a:srgbClr val="FF0000"/>
                </a:solidFill>
              </a:rPr>
              <a:t>Sciuto</a:t>
            </a:r>
            <a:r>
              <a:rPr lang="en-GB" dirty="0" smtClean="0">
                <a:solidFill>
                  <a:srgbClr val="FF0000"/>
                </a:solidFill>
              </a:rPr>
              <a:t>, </a:t>
            </a:r>
            <a:r>
              <a:rPr lang="en-US" b="1" dirty="0" smtClean="0">
                <a:solidFill>
                  <a:srgbClr val="0070C0"/>
                </a:solidFill>
              </a:rPr>
              <a:t>UBOUIRA-DZ,</a:t>
            </a:r>
            <a:r>
              <a:rPr lang="en-US" b="1" dirty="0" smtClean="0">
                <a:solidFill>
                  <a:sysClr val="windowText" lastClr="000000"/>
                </a:solidFill>
              </a:rPr>
              <a:t> </a:t>
            </a:r>
            <a:r>
              <a:rPr lang="en-GB" b="1" dirty="0" smtClean="0">
                <a:solidFill>
                  <a:srgbClr val="0070C0"/>
                </a:solidFill>
              </a:rPr>
              <a:t>UV-ES </a:t>
            </a:r>
            <a:endParaRPr lang="en-GB" b="1" dirty="0">
              <a:solidFill>
                <a:srgbClr val="0070C0"/>
              </a:solidFill>
            </a:endParaRPr>
          </a:p>
        </p:txBody>
      </p:sp>
      <p:pic>
        <p:nvPicPr>
          <p:cNvPr id="5" name="Picture 2" descr="Wireless sensor network architecture.">
            <a:extLst>
              <a:ext uri="{FF2B5EF4-FFF2-40B4-BE49-F238E27FC236}">
                <a16:creationId xmlns:a16="http://schemas.microsoft.com/office/drawing/2014/main" xmlns="" id="{9F3E208D-C3B1-4822-AC47-B16F108217E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701243" y="2158072"/>
            <a:ext cx="2443588" cy="15411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5">
            <a:extLst>
              <a:ext uri="{FF2B5EF4-FFF2-40B4-BE49-F238E27FC236}">
                <a16:creationId xmlns:a16="http://schemas.microsoft.com/office/drawing/2014/main" xmlns="" id="{FE6EE3A2-313B-40E8-A634-B4612085CF4A}"/>
              </a:ext>
            </a:extLst>
          </p:cNvPr>
          <p:cNvGrpSpPr/>
          <p:nvPr/>
        </p:nvGrpSpPr>
        <p:grpSpPr>
          <a:xfrm>
            <a:off x="7943850" y="4183571"/>
            <a:ext cx="2482850" cy="1683829"/>
            <a:chOff x="5653339" y="2618902"/>
            <a:chExt cx="4442563" cy="2168233"/>
          </a:xfrm>
        </p:grpSpPr>
        <p:pic>
          <p:nvPicPr>
            <p:cNvPr id="7" name="Immagine 6">
              <a:extLst>
                <a:ext uri="{FF2B5EF4-FFF2-40B4-BE49-F238E27FC236}">
                  <a16:creationId xmlns:a16="http://schemas.microsoft.com/office/drawing/2014/main" xmlns="" id="{7E16A10E-B27B-4929-9501-2CE1D185B569}"/>
                </a:ext>
              </a:extLst>
            </p:cNvPr>
            <p:cNvPicPr>
              <a:picLocks noChangeAspect="1"/>
            </p:cNvPicPr>
            <p:nvPr/>
          </p:nvPicPr>
          <p:blipFill>
            <a:blip r:embed="rId3"/>
            <a:stretch>
              <a:fillRect/>
            </a:stretch>
          </p:blipFill>
          <p:spPr>
            <a:xfrm>
              <a:off x="5653339" y="2721733"/>
              <a:ext cx="4442563" cy="2065402"/>
            </a:xfrm>
            <a:prstGeom prst="rect">
              <a:avLst/>
            </a:prstGeom>
          </p:spPr>
        </p:pic>
        <p:sp>
          <p:nvSpPr>
            <p:cNvPr id="8" name="Rettangolo 7">
              <a:extLst>
                <a:ext uri="{FF2B5EF4-FFF2-40B4-BE49-F238E27FC236}">
                  <a16:creationId xmlns:a16="http://schemas.microsoft.com/office/drawing/2014/main" xmlns="" id="{5259E2EC-40BC-4349-9C9E-4ED0ADE5AE36}"/>
                </a:ext>
              </a:extLst>
            </p:cNvPr>
            <p:cNvSpPr/>
            <p:nvPr/>
          </p:nvSpPr>
          <p:spPr>
            <a:xfrm>
              <a:off x="8927383" y="2618902"/>
              <a:ext cx="1097382" cy="26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53787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82C70E-8C75-2905-C47A-B4EE1CEC7F52}"/>
              </a:ext>
            </a:extLst>
          </p:cNvPr>
          <p:cNvSpPr>
            <a:spLocks noGrp="1"/>
          </p:cNvSpPr>
          <p:nvPr>
            <p:ph type="title"/>
          </p:nvPr>
        </p:nvSpPr>
        <p:spPr>
          <a:xfrm>
            <a:off x="677333" y="364503"/>
            <a:ext cx="10163491" cy="1320800"/>
          </a:xfrm>
        </p:spPr>
        <p:txBody>
          <a:bodyPr>
            <a:normAutofit fontScale="90000"/>
          </a:bodyPr>
          <a:lstStyle/>
          <a:p>
            <a:r>
              <a:rPr lang="en-GB" dirty="0" smtClean="0"/>
              <a:t>WP3 report on </a:t>
            </a:r>
            <a:r>
              <a:rPr lang="en-GB" dirty="0" smtClean="0">
                <a:solidFill>
                  <a:schemeClr val="tx1"/>
                </a:solidFill>
              </a:rPr>
              <a:t>performed/running activities </a:t>
            </a:r>
            <a:r>
              <a:rPr lang="en-GB" dirty="0" smtClean="0"/>
              <a:t>in the period February/March</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Segnaposto contenuto 2">
            <a:extLst>
              <a:ext uri="{FF2B5EF4-FFF2-40B4-BE49-F238E27FC236}">
                <a16:creationId xmlns:a16="http://schemas.microsoft.com/office/drawing/2014/main" xmlns="" id="{D6A6E131-5FBD-D55F-1960-4B12BAC135A8}"/>
              </a:ext>
            </a:extLst>
          </p:cNvPr>
          <p:cNvSpPr>
            <a:spLocks noGrp="1"/>
          </p:cNvSpPr>
          <p:nvPr>
            <p:ph idx="1"/>
          </p:nvPr>
        </p:nvSpPr>
        <p:spPr>
          <a:xfrm>
            <a:off x="770259" y="1685303"/>
            <a:ext cx="10307839" cy="3880773"/>
          </a:xfrm>
        </p:spPr>
        <p:txBody>
          <a:bodyPr>
            <a:noAutofit/>
          </a:bodyPr>
          <a:lstStyle/>
          <a:p>
            <a:pPr>
              <a:buFont typeface="Wingdings" panose="05000000000000000000" pitchFamily="2" charset="2"/>
              <a:buChar char="Ø"/>
            </a:pPr>
            <a:r>
              <a:rPr lang="en-US" sz="1600" dirty="0"/>
              <a:t>Task 3.1=&gt; Development of sensors and electronics: </a:t>
            </a:r>
            <a:r>
              <a:rPr lang="en-US" sz="1600" b="1" dirty="0"/>
              <a:t>Design </a:t>
            </a:r>
            <a:r>
              <a:rPr lang="en-US" sz="1600" dirty="0"/>
              <a:t>of Silicon Carbide photo-detector is </a:t>
            </a:r>
            <a:r>
              <a:rPr lang="en-US" sz="1600" b="1" dirty="0"/>
              <a:t>completed</a:t>
            </a:r>
            <a:r>
              <a:rPr lang="en-US" sz="1600" dirty="0"/>
              <a:t>. </a:t>
            </a:r>
            <a:r>
              <a:rPr lang="it-IT" sz="1600" dirty="0"/>
              <a:t>Some test </a:t>
            </a:r>
            <a:r>
              <a:rPr lang="it-IT" sz="1600" dirty="0" err="1"/>
              <a:t>will</a:t>
            </a:r>
            <a:r>
              <a:rPr lang="it-IT" sz="1600" dirty="0"/>
              <a:t> be </a:t>
            </a:r>
            <a:r>
              <a:rPr lang="it-IT" sz="1600" dirty="0" err="1"/>
              <a:t>performed</a:t>
            </a:r>
            <a:r>
              <a:rPr lang="it-IT" sz="1600" dirty="0"/>
              <a:t> for the innovative </a:t>
            </a:r>
            <a:r>
              <a:rPr lang="it-IT" sz="1600" dirty="0" err="1"/>
              <a:t>electrode</a:t>
            </a:r>
            <a:r>
              <a:rPr lang="it-IT" sz="1600" dirty="0"/>
              <a:t> </a:t>
            </a:r>
            <a:r>
              <a:rPr lang="it-IT" sz="1600" dirty="0" err="1"/>
              <a:t>fabrication</a:t>
            </a:r>
            <a:endParaRPr lang="it-IT" sz="1600" dirty="0"/>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Task 3.2=&gt; </a:t>
            </a:r>
            <a:r>
              <a:rPr lang="en-US" sz="1600" dirty="0">
                <a:sym typeface="Helvetica Neue"/>
              </a:rPr>
              <a:t>Optically sensible polymeric substrates for heavy metals and pesticide detection :</a:t>
            </a:r>
            <a:r>
              <a:rPr lang="en-US" sz="1600" dirty="0"/>
              <a:t> Activity is </a:t>
            </a:r>
            <a:r>
              <a:rPr lang="en-US" sz="1600" b="1" dirty="0"/>
              <a:t>temporary stopped </a:t>
            </a:r>
            <a:r>
              <a:rPr lang="en-US" sz="1600" dirty="0"/>
              <a:t>due to concomitant activity with higher priority</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Task 3.3=&gt; Detector assembly and readout software development: </a:t>
            </a:r>
            <a:r>
              <a:rPr lang="it-IT" sz="1600" b="1" dirty="0"/>
              <a:t>LED</a:t>
            </a:r>
            <a:r>
              <a:rPr lang="it-IT" sz="1600" dirty="0"/>
              <a:t> </a:t>
            </a:r>
            <a:r>
              <a:rPr lang="it-IT" sz="1600" dirty="0" err="1"/>
              <a:t>sources</a:t>
            </a:r>
            <a:r>
              <a:rPr lang="it-IT" sz="1600" dirty="0"/>
              <a:t> </a:t>
            </a:r>
            <a:r>
              <a:rPr lang="it-IT" sz="1600" dirty="0" err="1"/>
              <a:t>have</a:t>
            </a:r>
            <a:r>
              <a:rPr lang="it-IT" sz="1600" dirty="0"/>
              <a:t> </a:t>
            </a:r>
            <a:r>
              <a:rPr lang="it-IT" sz="1600" dirty="0" err="1"/>
              <a:t>been</a:t>
            </a:r>
            <a:r>
              <a:rPr lang="it-IT" sz="1600" dirty="0"/>
              <a:t> </a:t>
            </a:r>
            <a:r>
              <a:rPr lang="it-IT" sz="1600" b="1" dirty="0" err="1"/>
              <a:t>delivered</a:t>
            </a:r>
            <a:r>
              <a:rPr lang="it-IT" sz="1600" dirty="0"/>
              <a:t> and some </a:t>
            </a:r>
            <a:r>
              <a:rPr lang="it-IT" sz="1600" b="1" dirty="0"/>
              <a:t>test</a:t>
            </a:r>
            <a:r>
              <a:rPr lang="it-IT" sz="1600" dirty="0"/>
              <a:t> are </a:t>
            </a:r>
            <a:r>
              <a:rPr lang="it-IT" sz="1600" b="1" dirty="0" err="1" smtClean="0"/>
              <a:t>running</a:t>
            </a:r>
            <a:endParaRPr lang="it-IT" sz="1600" b="1" dirty="0" smtClean="0"/>
          </a:p>
          <a:p>
            <a:pPr>
              <a:buFont typeface="Wingdings" panose="05000000000000000000" pitchFamily="2" charset="2"/>
              <a:buChar char="Ø"/>
            </a:pPr>
            <a:endParaRPr lang="it-IT" sz="1600" dirty="0"/>
          </a:p>
          <a:p>
            <a:pPr>
              <a:buFont typeface="Wingdings" panose="05000000000000000000" pitchFamily="2" charset="2"/>
              <a:buChar char="Ø"/>
            </a:pPr>
            <a:r>
              <a:rPr lang="en-US" sz="1600" dirty="0"/>
              <a:t>Task 3.4 =&gt;Detector test and calibration: </a:t>
            </a:r>
            <a:r>
              <a:rPr lang="en-GB" sz="1600" dirty="0"/>
              <a:t>will start in </a:t>
            </a:r>
            <a:r>
              <a:rPr lang="en-GB" sz="1600" b="1" dirty="0"/>
              <a:t>Month </a:t>
            </a:r>
            <a:r>
              <a:rPr lang="en-GB" sz="1600" b="1" dirty="0" smtClean="0"/>
              <a:t>12</a:t>
            </a:r>
          </a:p>
          <a:p>
            <a:pPr>
              <a:buFont typeface="Wingdings" panose="05000000000000000000" pitchFamily="2" charset="2"/>
              <a:buChar char="Ø"/>
            </a:pPr>
            <a:endParaRPr lang="en-GB" sz="1600" dirty="0"/>
          </a:p>
          <a:p>
            <a:pPr>
              <a:buFont typeface="Wingdings" panose="05000000000000000000" pitchFamily="2" charset="2"/>
              <a:buChar char="Ø"/>
            </a:pPr>
            <a:r>
              <a:rPr lang="en-US" sz="1600" dirty="0"/>
              <a:t>Task 3.5 =&gt; Development of data network and online monitoring software for remote control: </a:t>
            </a:r>
            <a:r>
              <a:rPr lang="en-GB" sz="1600" dirty="0"/>
              <a:t>will start in the </a:t>
            </a:r>
            <a:r>
              <a:rPr lang="en-GB" sz="1600" b="1" dirty="0"/>
              <a:t>next weeks </a:t>
            </a:r>
            <a:r>
              <a:rPr lang="en-GB" sz="1600" dirty="0"/>
              <a:t>(Month 6 of the project)</a:t>
            </a:r>
            <a:br>
              <a:rPr lang="en-GB" sz="1600" dirty="0"/>
            </a:br>
            <a:r>
              <a:rPr lang="en-GB" sz="1600" dirty="0"/>
              <a:t/>
            </a:r>
            <a:br>
              <a:rPr lang="en-GB" sz="1600" dirty="0"/>
            </a:br>
            <a:endParaRPr lang="en-US" sz="1600" dirty="0"/>
          </a:p>
          <a:p>
            <a:endParaRPr lang="en-US" sz="1600" dirty="0">
              <a:solidFill>
                <a:srgbClr val="00B050"/>
              </a:solidFill>
            </a:endParaRPr>
          </a:p>
          <a:p>
            <a:endParaRPr lang="en-US" sz="1600" dirty="0" smtClean="0"/>
          </a:p>
        </p:txBody>
      </p:sp>
      <p:sp>
        <p:nvSpPr>
          <p:cNvPr id="4" name="Titolo 1">
            <a:extLst>
              <a:ext uri="{FF2B5EF4-FFF2-40B4-BE49-F238E27FC236}">
                <a16:creationId xmlns:a16="http://schemas.microsoft.com/office/drawing/2014/main" xmlns="" id="{6882C70E-8C75-2905-C47A-B4EE1CEC7F52}"/>
              </a:ext>
            </a:extLst>
          </p:cNvPr>
          <p:cNvSpPr txBox="1">
            <a:spLocks/>
          </p:cNvSpPr>
          <p:nvPr/>
        </p:nvSpPr>
        <p:spPr>
          <a:xfrm>
            <a:off x="842434" y="4992027"/>
            <a:ext cx="10163491"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
            </a:r>
            <a:br>
              <a:rPr lang="en-GB" sz="3200" dirty="0" smtClean="0"/>
            </a:br>
            <a:r>
              <a:rPr lang="en-GB" sz="3200" dirty="0" smtClean="0"/>
              <a:t/>
            </a:r>
            <a:br>
              <a:rPr lang="en-GB" sz="3200" dirty="0" smtClean="0"/>
            </a:br>
            <a:endParaRPr lang="en-GB" sz="3200" dirty="0"/>
          </a:p>
        </p:txBody>
      </p:sp>
    </p:spTree>
    <p:extLst>
      <p:ext uri="{BB962C8B-B14F-4D97-AF65-F5344CB8AC3E}">
        <p14:creationId xmlns:p14="http://schemas.microsoft.com/office/powerpoint/2010/main" val="13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A362393-4C10-F3E5-4061-68B0CAD0630A}"/>
              </a:ext>
            </a:extLst>
          </p:cNvPr>
          <p:cNvSpPr>
            <a:spLocks noGrp="1"/>
          </p:cNvSpPr>
          <p:nvPr>
            <p:ph type="title"/>
          </p:nvPr>
        </p:nvSpPr>
        <p:spPr>
          <a:xfrm>
            <a:off x="439590" y="170688"/>
            <a:ext cx="10876110" cy="1320800"/>
          </a:xfrm>
        </p:spPr>
        <p:txBody>
          <a:bodyPr>
            <a:normAutofit/>
          </a:bodyPr>
          <a:lstStyle/>
          <a:p>
            <a:pPr lvl="1" algn="l" defTabSz="457200" rtl="0">
              <a:spcBef>
                <a:spcPct val="0"/>
              </a:spcBef>
            </a:pPr>
            <a:r>
              <a:rPr lang="en-GB" sz="3200" dirty="0" smtClean="0"/>
              <a:t>WP3 technical and scientific meeting calendar </a:t>
            </a:r>
            <a:r>
              <a:rPr lang="en-GB" sz="2000" dirty="0" smtClean="0"/>
              <a:t>(</a:t>
            </a:r>
            <a:r>
              <a:rPr lang="it-IT" sz="2000" dirty="0" err="1" smtClean="0">
                <a:solidFill>
                  <a:srgbClr val="000000"/>
                </a:solidFill>
                <a:latin typeface="Times New Roman" panose="02020603050405020304" pitchFamily="18" charset="0"/>
                <a:ea typeface="Times New Roman" panose="02020603050405020304" pitchFamily="18" charset="0"/>
              </a:rPr>
              <a:t>every</a:t>
            </a:r>
            <a:r>
              <a:rPr lang="it-IT" sz="2000" dirty="0" smtClean="0">
                <a:solidFill>
                  <a:srgbClr val="000000"/>
                </a:solidFill>
                <a:latin typeface="Times New Roman" panose="02020603050405020304" pitchFamily="18" charset="0"/>
                <a:ea typeface="Times New Roman" panose="02020603050405020304" pitchFamily="18" charset="0"/>
              </a:rPr>
              <a:t> </a:t>
            </a:r>
            <a:r>
              <a:rPr lang="it-IT" sz="2000" dirty="0" smtClean="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it-IT" sz="2000" dirty="0" smtClean="0">
                <a:solidFill>
                  <a:srgbClr val="000000"/>
                </a:solidFill>
                <a:latin typeface="Times New Roman" panose="02020603050405020304" pitchFamily="18" charset="0"/>
                <a:ea typeface="Times New Roman" panose="02020603050405020304" pitchFamily="18" charset="0"/>
              </a:rPr>
              <a:t>3 </a:t>
            </a:r>
            <a:r>
              <a:rPr lang="it-IT" sz="2000" dirty="0" err="1">
                <a:solidFill>
                  <a:srgbClr val="000000"/>
                </a:solidFill>
                <a:latin typeface="Times New Roman" panose="02020603050405020304" pitchFamily="18" charset="0"/>
                <a:ea typeface="Times New Roman" panose="02020603050405020304" pitchFamily="18" charset="0"/>
              </a:rPr>
              <a:t>months</a:t>
            </a:r>
            <a:r>
              <a:rPr lang="it-IT" sz="2000" dirty="0">
                <a:solidFill>
                  <a:srgbClr val="000000"/>
                </a:solidFill>
                <a:latin typeface="Times New Roman" panose="02020603050405020304" pitchFamily="18" charset="0"/>
                <a:ea typeface="Times New Roman" panose="02020603050405020304" pitchFamily="18" charset="0"/>
              </a:rPr>
              <a:t> </a:t>
            </a:r>
            <a:r>
              <a:rPr lang="it-IT" sz="2000" dirty="0" smtClean="0">
                <a:solidFill>
                  <a:srgbClr val="000000"/>
                </a:solidFill>
                <a:latin typeface="Times New Roman" panose="02020603050405020304" pitchFamily="18" charset="0"/>
                <a:ea typeface="Times New Roman" panose="02020603050405020304" pitchFamily="18" charset="0"/>
              </a:rPr>
              <a:t>)</a:t>
            </a:r>
            <a:r>
              <a:rPr lang="it-IT" sz="2000" dirty="0">
                <a:solidFill>
                  <a:srgbClr val="000000"/>
                </a:solidFill>
                <a:latin typeface="Times New Roman" panose="02020603050405020304" pitchFamily="18" charset="0"/>
                <a:ea typeface="Times New Roman" panose="02020603050405020304" pitchFamily="18" charset="0"/>
              </a:rPr>
              <a:t/>
            </a:r>
            <a:br>
              <a:rPr lang="it-IT" sz="2000" dirty="0">
                <a:solidFill>
                  <a:srgbClr val="000000"/>
                </a:solidFill>
                <a:latin typeface="Times New Roman" panose="02020603050405020304" pitchFamily="18" charset="0"/>
                <a:ea typeface="Times New Roman" panose="02020603050405020304" pitchFamily="18" charset="0"/>
              </a:rPr>
            </a:br>
            <a:endParaRPr lang="en-GB" sz="2000" dirty="0"/>
          </a:p>
        </p:txBody>
      </p:sp>
      <p:sp>
        <p:nvSpPr>
          <p:cNvPr id="5" name="Segnaposto contenuto 4">
            <a:extLst>
              <a:ext uri="{FF2B5EF4-FFF2-40B4-BE49-F238E27FC236}">
                <a16:creationId xmlns="" xmlns:a16="http://schemas.microsoft.com/office/drawing/2014/main" id="{F9274063-1A6B-4739-6865-B1C3A129350C}"/>
              </a:ext>
            </a:extLst>
          </p:cNvPr>
          <p:cNvSpPr>
            <a:spLocks noGrp="1"/>
          </p:cNvSpPr>
          <p:nvPr>
            <p:ph idx="1"/>
          </p:nvPr>
        </p:nvSpPr>
        <p:spPr>
          <a:xfrm>
            <a:off x="239438" y="862077"/>
            <a:ext cx="11215962" cy="4553712"/>
          </a:xfrm>
        </p:spPr>
        <p:txBody>
          <a:bodyPr>
            <a:noAutofit/>
          </a:bodyPr>
          <a:lstStyle/>
          <a:p>
            <a:pPr marL="342900" lvl="1" indent="-342900">
              <a:buFont typeface="Wingdings" panose="05000000000000000000" pitchFamily="2" charset="2"/>
              <a:buChar char="Ø"/>
            </a:pPr>
            <a:r>
              <a:rPr lang="it-IT" sz="1800" dirty="0" err="1" smtClean="0">
                <a:solidFill>
                  <a:srgbClr val="000000"/>
                </a:solidFill>
                <a:latin typeface="Times New Roman" panose="02020603050405020304" pitchFamily="18" charset="0"/>
                <a:ea typeface="Times New Roman" panose="02020603050405020304" pitchFamily="18" charset="0"/>
              </a:rPr>
              <a:t>coordination</a:t>
            </a:r>
            <a:r>
              <a:rPr lang="it-IT" sz="1800" dirty="0" smtClean="0">
                <a:solidFill>
                  <a:srgbClr val="000000"/>
                </a:solidFill>
                <a:latin typeface="Times New Roman" panose="02020603050405020304" pitchFamily="18" charset="0"/>
                <a:ea typeface="Times New Roman" panose="02020603050405020304" pitchFamily="18" charset="0"/>
              </a:rPr>
              <a:t> meeting 30 </a:t>
            </a:r>
            <a:r>
              <a:rPr lang="it-IT" sz="1800" dirty="0" err="1" smtClean="0">
                <a:solidFill>
                  <a:srgbClr val="000000"/>
                </a:solidFill>
                <a:latin typeface="Times New Roman" panose="02020603050405020304" pitchFamily="18" charset="0"/>
                <a:ea typeface="Times New Roman" panose="02020603050405020304" pitchFamily="18" charset="0"/>
              </a:rPr>
              <a:t>January</a:t>
            </a:r>
            <a:r>
              <a:rPr lang="it-IT" sz="1800" dirty="0" smtClean="0">
                <a:solidFill>
                  <a:srgbClr val="000000"/>
                </a:solidFill>
                <a:latin typeface="Times New Roman" panose="02020603050405020304" pitchFamily="18" charset="0"/>
                <a:ea typeface="Times New Roman" panose="02020603050405020304" pitchFamily="18" charset="0"/>
              </a:rPr>
              <a:t> ’24  (</a:t>
            </a:r>
            <a:r>
              <a:rPr lang="en-US" sz="1800" b="1" dirty="0" smtClean="0">
                <a:solidFill>
                  <a:srgbClr val="000000"/>
                </a:solidFill>
                <a:latin typeface="Times New Roman" panose="02020603050405020304" pitchFamily="18" charset="0"/>
                <a:ea typeface="Times New Roman" panose="02020603050405020304" pitchFamily="18" charset="0"/>
              </a:rPr>
              <a:t>Done</a:t>
            </a:r>
            <a:r>
              <a:rPr lang="it-IT" sz="1800" dirty="0" smtClean="0">
                <a:solidFill>
                  <a:srgbClr val="000000"/>
                </a:solidFill>
                <a:latin typeface="Times New Roman" panose="02020603050405020304" pitchFamily="18" charset="0"/>
                <a:ea typeface="Times New Roman" panose="02020603050405020304" pitchFamily="18" charset="0"/>
              </a:rPr>
              <a:t>)</a:t>
            </a:r>
            <a:endParaRPr lang="it-IT" sz="1800" b="1" dirty="0" smtClean="0">
              <a:solidFill>
                <a:srgbClr val="000000"/>
              </a:solidFill>
              <a:latin typeface="Times New Roman" panose="02020603050405020304" pitchFamily="18" charset="0"/>
              <a:ea typeface="Times New Roman" panose="02020603050405020304" pitchFamily="18" charset="0"/>
            </a:endParaRPr>
          </a:p>
          <a:p>
            <a:pPr marL="342900" lvl="1" indent="-342900">
              <a:buFont typeface="Wingdings" panose="05000000000000000000" pitchFamily="2" charset="2"/>
              <a:buChar char="Ø"/>
            </a:pPr>
            <a:r>
              <a:rPr lang="it-IT" sz="1800" b="1" dirty="0" err="1" smtClean="0">
                <a:solidFill>
                  <a:srgbClr val="000000"/>
                </a:solidFill>
                <a:latin typeface="Times New Roman" panose="02020603050405020304" pitchFamily="18" charset="0"/>
                <a:ea typeface="Times New Roman" panose="02020603050405020304" pitchFamily="18" charset="0"/>
              </a:rPr>
              <a:t>deliverable</a:t>
            </a:r>
            <a:r>
              <a:rPr lang="it-IT" sz="1800" dirty="0" smtClean="0">
                <a:solidFill>
                  <a:srgbClr val="000000"/>
                </a:solidFill>
                <a:latin typeface="Times New Roman" panose="02020603050405020304" pitchFamily="18" charset="0"/>
                <a:ea typeface="Times New Roman" panose="02020603050405020304" pitchFamily="18" charset="0"/>
              </a:rPr>
              <a:t> meeting 24 April ’24 =&gt; </a:t>
            </a:r>
            <a:r>
              <a:rPr lang="en-US" sz="1800" b="1" dirty="0" smtClean="0">
                <a:solidFill>
                  <a:srgbClr val="000000"/>
                </a:solidFill>
                <a:latin typeface="Times New Roman" panose="02020603050405020304" pitchFamily="18" charset="0"/>
              </a:rPr>
              <a:t>D3.1 </a:t>
            </a:r>
            <a:r>
              <a:rPr lang="en-US" sz="1800" dirty="0" smtClean="0">
                <a:solidFill>
                  <a:srgbClr val="000000"/>
                </a:solidFill>
                <a:latin typeface="Times New Roman" panose="02020603050405020304" pitchFamily="18" charset="0"/>
              </a:rPr>
              <a:t>Design and flow chart preparation for the fabrication of </a:t>
            </a:r>
            <a:r>
              <a:rPr lang="en-US" sz="1800" dirty="0" err="1" smtClean="0">
                <a:solidFill>
                  <a:srgbClr val="000000"/>
                </a:solidFill>
                <a:latin typeface="Times New Roman" panose="02020603050405020304" pitchFamily="18" charset="0"/>
              </a:rPr>
              <a:t>SiC</a:t>
            </a:r>
            <a:r>
              <a:rPr lang="en-US" sz="1800" dirty="0" smtClean="0">
                <a:solidFill>
                  <a:srgbClr val="000000"/>
                </a:solidFill>
                <a:latin typeface="Times New Roman" panose="02020603050405020304" pitchFamily="18" charset="0"/>
              </a:rPr>
              <a:t> sensors (task 3.1)-M6  </a:t>
            </a:r>
            <a:r>
              <a:rPr lang="en-US" sz="1800" dirty="0" smtClean="0">
                <a:solidFill>
                  <a:srgbClr val="FF0000"/>
                </a:solidFill>
                <a:latin typeface="Times New Roman" panose="02020603050405020304" pitchFamily="18" charset="0"/>
              </a:rPr>
              <a:t>(April 2024) </a:t>
            </a:r>
          </a:p>
          <a:p>
            <a:pPr marL="342900" lvl="1" indent="-342900">
              <a:buFont typeface="Wingdings" panose="05000000000000000000" pitchFamily="2" charset="2"/>
              <a:buChar char="Ø"/>
            </a:pPr>
            <a:r>
              <a:rPr lang="it-IT" sz="1800" dirty="0" err="1" smtClean="0">
                <a:solidFill>
                  <a:srgbClr val="000000"/>
                </a:solidFill>
                <a:latin typeface="Times New Roman" panose="02020603050405020304" pitchFamily="18" charset="0"/>
                <a:ea typeface="Times New Roman" panose="02020603050405020304" pitchFamily="18" charset="0"/>
              </a:rPr>
              <a:t>coordination</a:t>
            </a:r>
            <a:r>
              <a:rPr lang="it-IT" sz="1800" dirty="0" smtClean="0">
                <a:solidFill>
                  <a:srgbClr val="000000"/>
                </a:solidFill>
                <a:latin typeface="Times New Roman" panose="02020603050405020304" pitchFamily="18" charset="0"/>
                <a:ea typeface="Times New Roman" panose="02020603050405020304" pitchFamily="18" charset="0"/>
              </a:rPr>
              <a:t> meeting 21 </a:t>
            </a:r>
            <a:r>
              <a:rPr lang="it-IT" sz="1800" dirty="0" err="1" smtClean="0">
                <a:solidFill>
                  <a:srgbClr val="000000"/>
                </a:solidFill>
                <a:latin typeface="Times New Roman" panose="02020603050405020304" pitchFamily="18" charset="0"/>
                <a:ea typeface="Times New Roman" panose="02020603050405020304" pitchFamily="18" charset="0"/>
              </a:rPr>
              <a:t>July</a:t>
            </a:r>
            <a:r>
              <a:rPr lang="it-IT" sz="1800" dirty="0" smtClean="0">
                <a:solidFill>
                  <a:srgbClr val="000000"/>
                </a:solidFill>
                <a:latin typeface="Times New Roman" panose="02020603050405020304" pitchFamily="18" charset="0"/>
                <a:ea typeface="Times New Roman" panose="02020603050405020304" pitchFamily="18" charset="0"/>
              </a:rPr>
              <a:t> ’24</a:t>
            </a:r>
          </a:p>
          <a:p>
            <a:pPr>
              <a:buFont typeface="Wingdings" panose="05000000000000000000" pitchFamily="2" charset="2"/>
              <a:buChar char="Ø"/>
            </a:pPr>
            <a:r>
              <a:rPr lang="it-IT" b="1" dirty="0" err="1" smtClean="0">
                <a:solidFill>
                  <a:srgbClr val="000000"/>
                </a:solidFill>
                <a:latin typeface="Times New Roman" panose="02020603050405020304" pitchFamily="18" charset="0"/>
                <a:ea typeface="Times New Roman" panose="02020603050405020304" pitchFamily="18" charset="0"/>
              </a:rPr>
              <a:t>deliverable</a:t>
            </a:r>
            <a:r>
              <a:rPr lang="it-IT" dirty="0" smtClean="0">
                <a:solidFill>
                  <a:srgbClr val="000000"/>
                </a:solidFill>
                <a:latin typeface="Times New Roman" panose="02020603050405020304" pitchFamily="18" charset="0"/>
                <a:ea typeface="Times New Roman" panose="02020603050405020304" pitchFamily="18" charset="0"/>
              </a:rPr>
              <a:t> meeting =&gt; </a:t>
            </a:r>
            <a:r>
              <a:rPr lang="en-US" b="1" dirty="0" smtClean="0">
                <a:solidFill>
                  <a:srgbClr val="000000"/>
                </a:solidFill>
                <a:latin typeface="Times New Roman" panose="02020603050405020304" pitchFamily="18" charset="0"/>
              </a:rPr>
              <a:t>D3.2 </a:t>
            </a:r>
            <a:r>
              <a:rPr lang="en-US" dirty="0">
                <a:solidFill>
                  <a:srgbClr val="000000"/>
                </a:solidFill>
                <a:latin typeface="Times New Roman" panose="02020603050405020304" pitchFamily="18" charset="0"/>
              </a:rPr>
              <a:t>Report on sensors fabrication and on their electro-optical characterization </a:t>
            </a:r>
            <a:r>
              <a:rPr lang="en-US" dirty="0" smtClean="0">
                <a:solidFill>
                  <a:srgbClr val="000000"/>
                </a:solidFill>
                <a:latin typeface="Times New Roman" panose="02020603050405020304" pitchFamily="18" charset="0"/>
              </a:rPr>
              <a:t> &amp; </a:t>
            </a:r>
            <a:r>
              <a:rPr lang="en-US" b="1" dirty="0" smtClean="0">
                <a:solidFill>
                  <a:srgbClr val="000000"/>
                </a:solidFill>
                <a:latin typeface="Times New Roman" panose="02020603050405020304" pitchFamily="18" charset="0"/>
              </a:rPr>
              <a:t>D3.3 </a:t>
            </a:r>
            <a:r>
              <a:rPr lang="en-US" dirty="0">
                <a:solidFill>
                  <a:srgbClr val="000000"/>
                </a:solidFill>
                <a:latin typeface="Times New Roman" panose="02020603050405020304" pitchFamily="18" charset="0"/>
              </a:rPr>
              <a:t>Large area </a:t>
            </a:r>
            <a:r>
              <a:rPr lang="en-US" dirty="0" err="1">
                <a:solidFill>
                  <a:srgbClr val="000000"/>
                </a:solidFill>
                <a:latin typeface="Times New Roman" panose="02020603050405020304" pitchFamily="18" charset="0"/>
              </a:rPr>
              <a:t>SiC</a:t>
            </a:r>
            <a:r>
              <a:rPr lang="en-US" dirty="0">
                <a:solidFill>
                  <a:srgbClr val="000000"/>
                </a:solidFill>
                <a:latin typeface="Times New Roman" panose="02020603050405020304" pitchFamily="18" charset="0"/>
              </a:rPr>
              <a:t> sensors ready and operating in deep-UV and electro-optical </a:t>
            </a:r>
            <a:r>
              <a:rPr lang="en-US" dirty="0" err="1">
                <a:solidFill>
                  <a:srgbClr val="000000"/>
                </a:solidFill>
                <a:latin typeface="Times New Roman" panose="02020603050405020304" pitchFamily="18" charset="0"/>
              </a:rPr>
              <a:t>characterised</a:t>
            </a:r>
            <a:r>
              <a:rPr lang="en-US" dirty="0">
                <a:solidFill>
                  <a:srgbClr val="000000"/>
                </a:solidFill>
                <a:latin typeface="Times New Roman" panose="02020603050405020304" pitchFamily="18" charset="0"/>
              </a:rPr>
              <a:t> (task 3.1)-M14 </a:t>
            </a:r>
            <a:r>
              <a:rPr lang="en-US" dirty="0" smtClean="0">
                <a:solidFill>
                  <a:srgbClr val="FF0000"/>
                </a:solidFill>
                <a:latin typeface="Times New Roman" panose="02020603050405020304" pitchFamily="18" charset="0"/>
              </a:rPr>
              <a:t>(30 November 2024)</a:t>
            </a:r>
          </a:p>
          <a:p>
            <a:pPr>
              <a:buFont typeface="Wingdings" panose="05000000000000000000" pitchFamily="2" charset="2"/>
              <a:buChar char="Ø"/>
            </a:pPr>
            <a:r>
              <a:rPr lang="it-IT" b="1" dirty="0" err="1" smtClean="0">
                <a:solidFill>
                  <a:srgbClr val="000000"/>
                </a:solidFill>
                <a:latin typeface="Times New Roman" panose="02020603050405020304" pitchFamily="18" charset="0"/>
                <a:ea typeface="Times New Roman" panose="02020603050405020304" pitchFamily="18" charset="0"/>
              </a:rPr>
              <a:t>deliverable</a:t>
            </a:r>
            <a:r>
              <a:rPr lang="it-IT" dirty="0" smtClean="0">
                <a:solidFill>
                  <a:srgbClr val="000000"/>
                </a:solidFill>
                <a:latin typeface="Times New Roman" panose="02020603050405020304" pitchFamily="18" charset="0"/>
                <a:ea typeface="Times New Roman" panose="02020603050405020304" pitchFamily="18" charset="0"/>
              </a:rPr>
              <a:t> </a:t>
            </a:r>
            <a:r>
              <a:rPr lang="it-IT" dirty="0">
                <a:solidFill>
                  <a:srgbClr val="000000"/>
                </a:solidFill>
                <a:latin typeface="Times New Roman" panose="02020603050405020304" pitchFamily="18" charset="0"/>
                <a:ea typeface="Times New Roman" panose="02020603050405020304" pitchFamily="18" charset="0"/>
              </a:rPr>
              <a:t>meeting </a:t>
            </a:r>
            <a:r>
              <a:rPr lang="it-IT" dirty="0" smtClean="0">
                <a:solidFill>
                  <a:srgbClr val="000000"/>
                </a:solidFill>
                <a:latin typeface="Times New Roman" panose="02020603050405020304" pitchFamily="18" charset="0"/>
                <a:ea typeface="Times New Roman" panose="02020603050405020304" pitchFamily="18" charset="0"/>
              </a:rPr>
              <a:t>=&gt; </a:t>
            </a:r>
            <a:r>
              <a:rPr lang="en-US" b="1" dirty="0">
                <a:solidFill>
                  <a:srgbClr val="000000"/>
                </a:solidFill>
                <a:latin typeface="Times New Roman" panose="02020603050405020304" pitchFamily="18" charset="0"/>
              </a:rPr>
              <a:t>D3.4 </a:t>
            </a:r>
            <a:r>
              <a:rPr lang="en-US" dirty="0">
                <a:solidFill>
                  <a:srgbClr val="000000"/>
                </a:solidFill>
                <a:latin typeface="Times New Roman" panose="02020603050405020304" pitchFamily="18" charset="0"/>
              </a:rPr>
              <a:t>Optically sensible polymeric substrates for pollutant detection made and tested (task 3.2)-M16  </a:t>
            </a:r>
            <a:r>
              <a:rPr lang="en-US" dirty="0" smtClean="0">
                <a:solidFill>
                  <a:srgbClr val="FF0000"/>
                </a:solidFill>
                <a:latin typeface="Times New Roman" panose="02020603050405020304" pitchFamily="18" charset="0"/>
              </a:rPr>
              <a:t>(30 January </a:t>
            </a:r>
            <a:r>
              <a:rPr lang="en-US" dirty="0">
                <a:solidFill>
                  <a:srgbClr val="FF0000"/>
                </a:solidFill>
                <a:latin typeface="Times New Roman" panose="02020603050405020304" pitchFamily="18" charset="0"/>
              </a:rPr>
              <a:t>2025</a:t>
            </a:r>
            <a:r>
              <a:rPr lang="en-US" dirty="0" smtClean="0">
                <a:solidFill>
                  <a:srgbClr val="FF0000"/>
                </a:solidFill>
                <a:latin typeface="Times New Roman" panose="02020603050405020304" pitchFamily="18" charset="0"/>
              </a:rPr>
              <a:t>)</a:t>
            </a:r>
          </a:p>
          <a:p>
            <a:pPr>
              <a:buFont typeface="Wingdings" panose="05000000000000000000" pitchFamily="2" charset="2"/>
              <a:buChar char="Ø"/>
            </a:pPr>
            <a:r>
              <a:rPr lang="it-IT" b="1" dirty="0" err="1" smtClean="0">
                <a:solidFill>
                  <a:srgbClr val="000000"/>
                </a:solidFill>
                <a:latin typeface="Times New Roman" panose="02020603050405020304" pitchFamily="18" charset="0"/>
                <a:ea typeface="Times New Roman" panose="02020603050405020304" pitchFamily="18" charset="0"/>
              </a:rPr>
              <a:t>deliverable</a:t>
            </a:r>
            <a:r>
              <a:rPr lang="it-IT" dirty="0" smtClean="0">
                <a:solidFill>
                  <a:srgbClr val="000000"/>
                </a:solidFill>
                <a:latin typeface="Times New Roman" panose="02020603050405020304" pitchFamily="18" charset="0"/>
                <a:ea typeface="Times New Roman" panose="02020603050405020304" pitchFamily="18" charset="0"/>
              </a:rPr>
              <a:t> </a:t>
            </a:r>
            <a:r>
              <a:rPr lang="it-IT" dirty="0">
                <a:solidFill>
                  <a:srgbClr val="000000"/>
                </a:solidFill>
                <a:latin typeface="Times New Roman" panose="02020603050405020304" pitchFamily="18" charset="0"/>
                <a:ea typeface="Times New Roman" panose="02020603050405020304" pitchFamily="18" charset="0"/>
              </a:rPr>
              <a:t>meeting </a:t>
            </a:r>
            <a:r>
              <a:rPr lang="it-IT" dirty="0" smtClean="0">
                <a:solidFill>
                  <a:srgbClr val="000000"/>
                </a:solidFill>
                <a:latin typeface="Times New Roman" panose="02020603050405020304" pitchFamily="18" charset="0"/>
                <a:ea typeface="Times New Roman" panose="02020603050405020304" pitchFamily="18" charset="0"/>
              </a:rPr>
              <a:t> =&gt; </a:t>
            </a:r>
            <a:r>
              <a:rPr lang="en-US" b="1" dirty="0">
                <a:solidFill>
                  <a:srgbClr val="000000"/>
                </a:solidFill>
                <a:latin typeface="Times New Roman" panose="02020603050405020304" pitchFamily="18" charset="0"/>
              </a:rPr>
              <a:t>D3.5 </a:t>
            </a:r>
            <a:r>
              <a:rPr lang="en-US" dirty="0">
                <a:solidFill>
                  <a:srgbClr val="000000"/>
                </a:solidFill>
                <a:latin typeface="Times New Roman" panose="02020603050405020304" pitchFamily="18" charset="0"/>
              </a:rPr>
              <a:t>Spectroscopy apparatus assembled and readout software deployed and running (task 3.3) (M18) </a:t>
            </a:r>
            <a:r>
              <a:rPr lang="en-US" dirty="0" smtClean="0">
                <a:solidFill>
                  <a:srgbClr val="FF0000"/>
                </a:solidFill>
                <a:latin typeface="Times New Roman" panose="02020603050405020304" pitchFamily="18" charset="0"/>
              </a:rPr>
              <a:t>(30 March 2025</a:t>
            </a:r>
            <a:r>
              <a:rPr lang="en-US" dirty="0">
                <a:solidFill>
                  <a:srgbClr val="FF0000"/>
                </a:solidFill>
                <a:latin typeface="Times New Roman" panose="02020603050405020304" pitchFamily="18" charset="0"/>
              </a:rPr>
              <a:t>)</a:t>
            </a:r>
          </a:p>
          <a:p>
            <a:pPr marL="342900" lvl="1" indent="-342900">
              <a:buFont typeface="Wingdings" panose="05000000000000000000" pitchFamily="2" charset="2"/>
              <a:buChar char="Ø"/>
            </a:pPr>
            <a:r>
              <a:rPr lang="it-IT" sz="1800" dirty="0" err="1" smtClean="0">
                <a:solidFill>
                  <a:srgbClr val="000000"/>
                </a:solidFill>
                <a:latin typeface="Times New Roman" panose="02020603050405020304" pitchFamily="18" charset="0"/>
                <a:ea typeface="Times New Roman" panose="02020603050405020304" pitchFamily="18" charset="0"/>
              </a:rPr>
              <a:t>coordination</a:t>
            </a:r>
            <a:r>
              <a:rPr lang="it-IT" sz="1800" dirty="0" smtClean="0">
                <a:solidFill>
                  <a:srgbClr val="000000"/>
                </a:solidFill>
                <a:latin typeface="Times New Roman" panose="02020603050405020304" pitchFamily="18" charset="0"/>
                <a:ea typeface="Times New Roman" panose="02020603050405020304" pitchFamily="18" charset="0"/>
              </a:rPr>
              <a:t> </a:t>
            </a:r>
            <a:r>
              <a:rPr lang="it-IT" sz="1800" dirty="0">
                <a:solidFill>
                  <a:srgbClr val="000000"/>
                </a:solidFill>
                <a:latin typeface="Times New Roman" panose="02020603050405020304" pitchFamily="18" charset="0"/>
                <a:ea typeface="Times New Roman" panose="02020603050405020304" pitchFamily="18" charset="0"/>
              </a:rPr>
              <a:t>meeting </a:t>
            </a:r>
            <a:r>
              <a:rPr lang="it-IT" sz="1800" dirty="0" smtClean="0">
                <a:solidFill>
                  <a:srgbClr val="000000"/>
                </a:solidFill>
                <a:latin typeface="Times New Roman" panose="02020603050405020304" pitchFamily="18" charset="0"/>
                <a:ea typeface="Times New Roman" panose="02020603050405020304" pitchFamily="18" charset="0"/>
              </a:rPr>
              <a:t> </a:t>
            </a:r>
            <a:r>
              <a:rPr lang="it-IT" sz="1800" dirty="0" err="1">
                <a:solidFill>
                  <a:srgbClr val="000000"/>
                </a:solidFill>
                <a:latin typeface="Times New Roman" panose="02020603050405020304" pitchFamily="18" charset="0"/>
                <a:ea typeface="Times New Roman" panose="02020603050405020304" pitchFamily="18" charset="0"/>
              </a:rPr>
              <a:t>July</a:t>
            </a:r>
            <a:r>
              <a:rPr lang="it-IT" sz="1800" dirty="0">
                <a:solidFill>
                  <a:srgbClr val="000000"/>
                </a:solidFill>
                <a:latin typeface="Times New Roman" panose="02020603050405020304" pitchFamily="18" charset="0"/>
                <a:ea typeface="Times New Roman" panose="02020603050405020304" pitchFamily="18" charset="0"/>
              </a:rPr>
              <a:t> </a:t>
            </a:r>
            <a:r>
              <a:rPr lang="it-IT" sz="1800" dirty="0" smtClean="0">
                <a:solidFill>
                  <a:srgbClr val="000000"/>
                </a:solidFill>
                <a:latin typeface="Times New Roman" panose="02020603050405020304" pitchFamily="18" charset="0"/>
                <a:ea typeface="Times New Roman" panose="02020603050405020304" pitchFamily="18" charset="0"/>
              </a:rPr>
              <a:t>’25</a:t>
            </a:r>
          </a:p>
          <a:p>
            <a:pPr marL="342900" lvl="1" indent="-342900">
              <a:buFont typeface="Wingdings" panose="05000000000000000000" pitchFamily="2" charset="2"/>
              <a:buChar char="Ø"/>
            </a:pPr>
            <a:r>
              <a:rPr lang="it-IT" sz="1800" b="1" dirty="0" err="1" smtClean="0">
                <a:solidFill>
                  <a:srgbClr val="000000"/>
                </a:solidFill>
                <a:latin typeface="Times New Roman" panose="02020603050405020304" pitchFamily="18" charset="0"/>
                <a:ea typeface="Times New Roman" panose="02020603050405020304" pitchFamily="18" charset="0"/>
              </a:rPr>
              <a:t>deliverable</a:t>
            </a:r>
            <a:r>
              <a:rPr lang="it-IT" sz="1800" dirty="0" smtClean="0">
                <a:solidFill>
                  <a:srgbClr val="000000"/>
                </a:solidFill>
                <a:latin typeface="Times New Roman" panose="02020603050405020304" pitchFamily="18" charset="0"/>
                <a:ea typeface="Times New Roman" panose="02020603050405020304" pitchFamily="18" charset="0"/>
              </a:rPr>
              <a:t> </a:t>
            </a:r>
            <a:r>
              <a:rPr lang="it-IT" sz="1800" dirty="0">
                <a:solidFill>
                  <a:srgbClr val="000000"/>
                </a:solidFill>
                <a:latin typeface="Times New Roman" panose="02020603050405020304" pitchFamily="18" charset="0"/>
                <a:ea typeface="Times New Roman" panose="02020603050405020304" pitchFamily="18" charset="0"/>
              </a:rPr>
              <a:t>meeting </a:t>
            </a:r>
            <a:r>
              <a:rPr lang="it-IT" sz="1800" dirty="0" smtClean="0">
                <a:solidFill>
                  <a:srgbClr val="000000"/>
                </a:solidFill>
                <a:latin typeface="Times New Roman" panose="02020603050405020304" pitchFamily="18" charset="0"/>
                <a:ea typeface="Times New Roman" panose="02020603050405020304" pitchFamily="18" charset="0"/>
              </a:rPr>
              <a:t> =&gt;</a:t>
            </a:r>
            <a:r>
              <a:rPr lang="en-US" sz="1800" b="1" dirty="0">
                <a:solidFill>
                  <a:srgbClr val="000000"/>
                </a:solidFill>
                <a:latin typeface="Times New Roman" panose="02020603050405020304" pitchFamily="18" charset="0"/>
              </a:rPr>
              <a:t>D3.6 </a:t>
            </a:r>
            <a:r>
              <a:rPr lang="en-US" sz="1800" dirty="0">
                <a:solidFill>
                  <a:srgbClr val="000000"/>
                </a:solidFill>
                <a:latin typeface="Times New Roman" panose="02020603050405020304" pitchFamily="18" charset="0"/>
              </a:rPr>
              <a:t>Report on the tests and calibration curves of the spectroscopy apparatus (task 3.4) (M25) </a:t>
            </a:r>
            <a:r>
              <a:rPr lang="en-US" sz="1800" dirty="0" smtClean="0">
                <a:solidFill>
                  <a:srgbClr val="FF0000"/>
                </a:solidFill>
                <a:latin typeface="Times New Roman" panose="02020603050405020304" pitchFamily="18" charset="0"/>
              </a:rPr>
              <a:t>(30 October </a:t>
            </a:r>
            <a:r>
              <a:rPr lang="en-US" sz="1800" dirty="0">
                <a:solidFill>
                  <a:srgbClr val="FF0000"/>
                </a:solidFill>
                <a:latin typeface="Times New Roman" panose="02020603050405020304" pitchFamily="18" charset="0"/>
              </a:rPr>
              <a:t>2025</a:t>
            </a:r>
            <a:r>
              <a:rPr lang="en-US" sz="1800" dirty="0" smtClean="0">
                <a:solidFill>
                  <a:srgbClr val="FF0000"/>
                </a:solidFill>
                <a:latin typeface="Times New Roman" panose="02020603050405020304" pitchFamily="18" charset="0"/>
              </a:rPr>
              <a:t>)</a:t>
            </a:r>
          </a:p>
          <a:p>
            <a:pPr marL="342900" lvl="1" indent="-342900">
              <a:buFont typeface="Wingdings" panose="05000000000000000000" pitchFamily="2" charset="2"/>
              <a:buChar char="Ø"/>
            </a:pPr>
            <a:r>
              <a:rPr lang="it-IT" sz="1800" b="1" dirty="0" err="1" smtClean="0">
                <a:solidFill>
                  <a:srgbClr val="000000"/>
                </a:solidFill>
                <a:latin typeface="Times New Roman" panose="02020603050405020304" pitchFamily="18" charset="0"/>
                <a:ea typeface="Times New Roman" panose="02020603050405020304" pitchFamily="18" charset="0"/>
              </a:rPr>
              <a:t>deliverable</a:t>
            </a:r>
            <a:r>
              <a:rPr lang="it-IT" sz="1800" dirty="0" smtClean="0">
                <a:solidFill>
                  <a:srgbClr val="000000"/>
                </a:solidFill>
                <a:latin typeface="Times New Roman" panose="02020603050405020304" pitchFamily="18" charset="0"/>
                <a:ea typeface="Times New Roman" panose="02020603050405020304" pitchFamily="18" charset="0"/>
              </a:rPr>
              <a:t> </a:t>
            </a:r>
            <a:r>
              <a:rPr lang="it-IT" sz="1800" dirty="0">
                <a:solidFill>
                  <a:srgbClr val="000000"/>
                </a:solidFill>
                <a:latin typeface="Times New Roman" panose="02020603050405020304" pitchFamily="18" charset="0"/>
                <a:ea typeface="Times New Roman" panose="02020603050405020304" pitchFamily="18" charset="0"/>
              </a:rPr>
              <a:t>meeting  </a:t>
            </a:r>
            <a:r>
              <a:rPr lang="it-IT" sz="1800" dirty="0" smtClean="0">
                <a:solidFill>
                  <a:srgbClr val="000000"/>
                </a:solidFill>
                <a:latin typeface="Times New Roman" panose="02020603050405020304" pitchFamily="18" charset="0"/>
                <a:ea typeface="Times New Roman" panose="02020603050405020304" pitchFamily="18" charset="0"/>
              </a:rPr>
              <a:t>=&gt; </a:t>
            </a:r>
            <a:r>
              <a:rPr lang="en-US" sz="1800" b="1" dirty="0">
                <a:solidFill>
                  <a:srgbClr val="000000"/>
                </a:solidFill>
                <a:latin typeface="Times New Roman" panose="02020603050405020304" pitchFamily="18" charset="0"/>
              </a:rPr>
              <a:t>D3.7 </a:t>
            </a:r>
            <a:r>
              <a:rPr lang="en-US" sz="1800" dirty="0">
                <a:solidFill>
                  <a:srgbClr val="000000"/>
                </a:solidFill>
                <a:latin typeface="Times New Roman" panose="02020603050405020304" pitchFamily="18" charset="0"/>
              </a:rPr>
              <a:t>Data network and remote control software (task 3.5) (M32) </a:t>
            </a:r>
            <a:r>
              <a:rPr lang="en-US" sz="1800" dirty="0" smtClean="0">
                <a:solidFill>
                  <a:srgbClr val="FF0000"/>
                </a:solidFill>
                <a:latin typeface="Times New Roman" panose="02020603050405020304" pitchFamily="18" charset="0"/>
              </a:rPr>
              <a:t>(30 May 2026) </a:t>
            </a:r>
            <a:endParaRPr lang="en-US" sz="1800" dirty="0">
              <a:solidFill>
                <a:srgbClr val="FF0000"/>
              </a:solidFill>
              <a:latin typeface="Times New Roman" panose="02020603050405020304" pitchFamily="18" charset="0"/>
            </a:endParaRPr>
          </a:p>
          <a:p>
            <a:endParaRPr lang="it-IT" dirty="0">
              <a:solidFill>
                <a:srgbClr val="000000"/>
              </a:solidFill>
              <a:latin typeface="Times New Roman" panose="02020603050405020304" pitchFamily="18" charset="0"/>
              <a:ea typeface="Times New Roman" panose="02020603050405020304" pitchFamily="18" charset="0"/>
            </a:endParaRPr>
          </a:p>
          <a:p>
            <a:pPr marL="0" indent="0">
              <a:buNone/>
            </a:pPr>
            <a:endParaRPr lang="en-US" dirty="0">
              <a:solidFill>
                <a:srgbClr val="FF0000"/>
              </a:solidFill>
              <a:latin typeface="Times New Roman" panose="02020603050405020304" pitchFamily="18" charset="0"/>
            </a:endParaRPr>
          </a:p>
          <a:p>
            <a:pPr marL="342900" lvl="1" indent="-342900">
              <a:buFont typeface="Arial" panose="020B0604020202020204" pitchFamily="34" charset="0"/>
              <a:buChar char="•"/>
            </a:pPr>
            <a:endParaRPr lang="it-IT" sz="1800" dirty="0">
              <a:solidFill>
                <a:srgbClr val="000000"/>
              </a:solidFill>
              <a:latin typeface="Times New Roman" panose="02020603050405020304" pitchFamily="18" charset="0"/>
              <a:ea typeface="Times New Roman" panose="02020603050405020304" pitchFamily="18" charset="0"/>
            </a:endParaRPr>
          </a:p>
          <a:p>
            <a:pPr marL="342900" lvl="1" indent="-342900">
              <a:buFont typeface="Arial" panose="020B0604020202020204" pitchFamily="34" charset="0"/>
              <a:buChar char="•"/>
            </a:pPr>
            <a:endParaRPr lang="it-IT" sz="1800" dirty="0" smtClean="0">
              <a:solidFill>
                <a:srgbClr val="000000"/>
              </a:solidFill>
              <a:latin typeface="Times New Roman" panose="02020603050405020304" pitchFamily="18" charset="0"/>
              <a:ea typeface="Times New Roman" panose="02020603050405020304" pitchFamily="18" charset="0"/>
            </a:endParaRPr>
          </a:p>
          <a:p>
            <a:pPr marL="342900" lvl="1" indent="-342900">
              <a:buFont typeface="Arial" panose="020B0604020202020204" pitchFamily="34" charset="0"/>
              <a:buChar char="•"/>
            </a:pPr>
            <a:endParaRPr lang="it-IT" sz="1800" dirty="0">
              <a:solidFill>
                <a:srgbClr val="000000"/>
              </a:solidFill>
              <a:latin typeface="Times New Roman" panose="02020603050405020304" pitchFamily="18" charset="0"/>
              <a:ea typeface="Times New Roman" panose="02020603050405020304" pitchFamily="18" charset="0"/>
            </a:endParaRPr>
          </a:p>
        </p:txBody>
      </p:sp>
      <p:sp>
        <p:nvSpPr>
          <p:cNvPr id="3" name="Rettangolo 2"/>
          <p:cNvSpPr/>
          <p:nvPr/>
        </p:nvSpPr>
        <p:spPr>
          <a:xfrm>
            <a:off x="439590" y="6172926"/>
            <a:ext cx="10571310" cy="646331"/>
          </a:xfrm>
          <a:prstGeom prst="rect">
            <a:avLst/>
          </a:prstGeom>
        </p:spPr>
        <p:txBody>
          <a:bodyPr wrap="square">
            <a:spAutoFit/>
          </a:bodyPr>
          <a:lstStyle/>
          <a:p>
            <a:r>
              <a:rPr lang="en-GB" dirty="0" smtClean="0">
                <a:solidFill>
                  <a:srgbClr val="FF0000"/>
                </a:solidFill>
              </a:rPr>
              <a:t>Tasks </a:t>
            </a:r>
            <a:r>
              <a:rPr lang="en-GB" dirty="0">
                <a:solidFill>
                  <a:srgbClr val="FF0000"/>
                </a:solidFill>
              </a:rPr>
              <a:t>activity will be discussed and planned during the WP </a:t>
            </a:r>
            <a:r>
              <a:rPr lang="en-GB" dirty="0" smtClean="0">
                <a:solidFill>
                  <a:srgbClr val="FF0000"/>
                </a:solidFill>
              </a:rPr>
              <a:t>meetings. Further Task meetings </a:t>
            </a:r>
            <a:r>
              <a:rPr lang="en-GB" dirty="0">
                <a:solidFill>
                  <a:srgbClr val="FF0000"/>
                </a:solidFill>
              </a:rPr>
              <a:t>will be planned if necessary during the project period.</a:t>
            </a:r>
          </a:p>
        </p:txBody>
      </p:sp>
      <p:sp>
        <p:nvSpPr>
          <p:cNvPr id="6" name="Rettangolo 5"/>
          <p:cNvSpPr/>
          <p:nvPr/>
        </p:nvSpPr>
        <p:spPr>
          <a:xfrm>
            <a:off x="239438" y="1202250"/>
            <a:ext cx="11610055" cy="697583"/>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557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wrips" id="{3D4BC877-A299-3542-970E-16BEE71FD0AC}" vid="{E6525844-3F3B-4641-BAA6-F77AE21FE3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Sfaccettatura</Template>
  <TotalTime>1107</TotalTime>
  <Words>755</Words>
  <Application>Microsoft Office PowerPoint</Application>
  <PresentationFormat>Widescreen</PresentationFormat>
  <Paragraphs>113</Paragraphs>
  <Slides>13</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13</vt:i4>
      </vt:variant>
    </vt:vector>
  </HeadingPairs>
  <TitlesOfParts>
    <vt:vector size="24" baseType="lpstr">
      <vt:lpstr>Arial</vt:lpstr>
      <vt:lpstr>Calibri</vt:lpstr>
      <vt:lpstr>Helvetica Neue</vt:lpstr>
      <vt:lpstr>Helvetica Neue Medium</vt:lpstr>
      <vt:lpstr>Roboto Condensed</vt:lpstr>
      <vt:lpstr>Symbol</vt:lpstr>
      <vt:lpstr>Times New Roman</vt:lpstr>
      <vt:lpstr>Trebuchet MS</vt:lpstr>
      <vt:lpstr>Wingdings</vt:lpstr>
      <vt:lpstr>Wingdings 3</vt:lpstr>
      <vt:lpstr>Sfaccettatura</vt:lpstr>
      <vt:lpstr>WP3 “Deliverables 3.1” meeting</vt:lpstr>
      <vt:lpstr>WP3 aim:  our focus is the development of a Spectroscopy apparatus for Online Water Quality Monitoring   =&gt; an in-line test system for continuous monitoring of the physical and chemical parameters of the purified water to be re-used for irrigation. The system consists of compact UV spectroscopy apparatus and visible sensor systems adopting innovative Silicon Carbide and Silicon Photomultipliers detectors  WP3 is organized in 5 tasks</vt:lpstr>
      <vt:lpstr>WP3 Task 3.1 Months 3-24</vt:lpstr>
      <vt:lpstr>WP3 Task 3.2 Months 12-30 </vt:lpstr>
      <vt:lpstr>WP3 Task 3.3 Months 12-30 </vt:lpstr>
      <vt:lpstr>WP3 Task 3.4 Months 12-30</vt:lpstr>
      <vt:lpstr>WP3 Task 3.5 Months 6-34</vt:lpstr>
      <vt:lpstr>WP3 report on performed/running activities in the period February/March     </vt:lpstr>
      <vt:lpstr>WP3 technical and scientific meeting calendar (every 3 months ) </vt:lpstr>
      <vt:lpstr>WP3 deliverable 3.1</vt:lpstr>
      <vt:lpstr>WP3 deliverable 3.1</vt:lpstr>
      <vt:lpstr>Some key points for CNR activities both in the WP2 and WP3:  -list of typical/residual contaminant in the water to be removed by nanostructured filters and to be monitored by sensing systems (as today shared by Lofti and by Fabio for starting waste water ….) to prepare artificial waste water in lab will be shared from WP1 and WP2 partners for effluent waste water  -water samples to test nanostructured filters on real samples at month 12 and later    </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Water Re-use with Innovative Purification and Sensing system for the agri-food supply chain</dc:title>
  <dc:creator>Alessia Tricomi</dc:creator>
  <cp:lastModifiedBy>EPCOS2</cp:lastModifiedBy>
  <cp:revision>69</cp:revision>
  <dcterms:created xsi:type="dcterms:W3CDTF">2023-11-08T10:03:44Z</dcterms:created>
  <dcterms:modified xsi:type="dcterms:W3CDTF">2024-04-24T09:57:49Z</dcterms:modified>
</cp:coreProperties>
</file>