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autoCompressPictures="0" saveSubsetFonts="1" showSpecialPlsOnTitleSld="0">
  <p:sldMasterIdLst>
    <p:sldMasterId id="2147483648" r:id="rId1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 snapToObjects="1">
      <p:cViewPr varScale="1">
        <p:scale>
          <a:sx n="112" d="100"/>
          <a:sy n="112" d="100"/>
        </p:scale>
        <p:origin x="2520" y="192"/>
      </p:cViewPr>
      <p:guideLst>
        <p:guide pos="2160" orient="horz"/>
        <p:guide pos="2880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 /><Relationship Id="rId13" Type="http://schemas.openxmlformats.org/officeDocument/2006/relationships/tableStyles" Target="tableStyles.xml" /><Relationship Id="rId14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C15B8B4-1097-4D41-9BEC-BB9F8A1230C7}" type="datetimeFigureOut">
              <a:rPr lang="en-US"/>
              <a:t>5/6/24</a:t>
            </a:fld>
            <a:endParaRPr lang="en-US"/>
          </a:p>
        </p:txBody>
      </p:sp>
      <p:sp>
        <p:nvSpPr>
          <p:cNvPr id="4" name="Slide Image Placeholder 3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5A4AF12-F5C9-C44F-9150-81B32FB80B53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 ftr="0" hdr="0" sldNum="1"/>
  <p:notesStyle>
    <a:lvl1pPr marL="0" algn="l" defTabSz="4572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 ?>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 ?>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 ?>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 ?>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 ?>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A02A2DDB-4D8F-6F43-5457-213F24D99392}" type="slidenum">
              <a:rPr/>
              <a:t/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C5A4AF12-F5C9-C44F-9150-81B32FB80B53}" type="slidenum">
              <a:rPr lang="en-US"/>
              <a:t>3</a:t>
            </a:fld>
            <a:endParaRPr lang="en-US"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C520119-91DE-AD5C-E393-2AD345346AC7}" type="slidenum">
              <a:rPr/>
              <a:t/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550BA81A-7BD8-3D4E-C382-095EAA117340}" type="slidenum">
              <a:rPr/>
              <a:t/>
            </a:fld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83B6D6E2-8E17-D565-1650-2797CA437849}" type="slidenum">
              <a:rPr/>
              <a:t/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3A42E49-1A53-AFD6-5F82-2D7F02020F83}" type="slidenum">
              <a:rPr/>
              <a:t/>
            </a:fld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18B2CC8B-D10E-B7DB-1952-E20F46F48DE8}" type="slidenum">
              <a:rPr/>
              <a:t/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GB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7FCA317-32FF-9D45-984D-A4184491FF29}" type="datetime1">
              <a:rPr lang="it-IT"/>
              <a:t>06/05/24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stefano, anna grazia, mario, Intro GL Openscience di CoPER, 20240507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C20BDB-0438-4842-85D3-4C1AF2DC0F03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67C45CF-D37D-9A40-9A8A-E23C93A4AFDB}" type="datetime1">
              <a:rPr lang="it-IT"/>
              <a:t>06/05/24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stefano, anna grazia, mario, Intro GL Openscience di CoPER, 20240507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C20BDB-0438-4842-85D3-4C1AF2DC0F03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6543675" y="365125"/>
            <a:ext cx="1971675" cy="5811838"/>
          </a:xfrm>
        </p:spPr>
        <p:txBody>
          <a:bodyPr vert="eaVert"/>
          <a:lstStyle/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628650" y="365125"/>
            <a:ext cx="5762625" cy="5811838"/>
          </a:xfrm>
        </p:spPr>
        <p:txBody>
          <a:bodyPr vert="eaVert"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40DB551-13FA-DF4D-A6A8-0C75F1FD2ED0}" type="datetime1">
              <a:rPr lang="it-IT"/>
              <a:t>06/05/24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stefano, anna grazia, mario, Intro GL Openscience di CoPER, 20240507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C20BDB-0438-4842-85D3-4C1AF2DC0F03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BA258971-2581-1140-A045-EF224496870B}" type="slidenum">
              <a:rPr lang="en-US"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stefano, anna grazia, mario, Intro GL Openscience di CoPER, 20240507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 bwMode="auto">
          <a:xfrm rot="16199998">
            <a:off x="8033952" y="1163319"/>
            <a:ext cx="1473199" cy="3657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1B89570-0071-E44C-A088-851CA660529E}" type="datetime1">
              <a:rPr lang="it-IT"/>
              <a:t>06/05/24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628650" y="6492875"/>
            <a:ext cx="978769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A3CE34B-FDEA-8645-B873-838FE65D2A03}" type="datetime1">
              <a:rPr lang="it-IT"/>
              <a:t>06/05/24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809549" y="6423725"/>
            <a:ext cx="6705801" cy="240823"/>
          </a:xfrm>
        </p:spPr>
        <p:txBody>
          <a:bodyPr/>
          <a:lstStyle/>
          <a:p>
            <a:pPr>
              <a:defRPr/>
            </a:pPr>
            <a:r>
              <a:rPr lang="en-GB"/>
              <a:t>stefano, anna grazia, mario, Intro GL Openscience di CoPER, 20240507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C20BDB-0438-4842-85D3-4C1AF2DC0F03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6568843-048A-7F4E-B8A4-1140089257CD}" type="datetime1">
              <a:rPr lang="it-IT"/>
              <a:t>06/05/24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stefano, anna grazia, mario, Intro GL Openscience di CoPER, 20240507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C20BDB-0438-4842-85D3-4C1AF2DC0F03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628650" y="1825625"/>
            <a:ext cx="3867150" cy="4351338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648200" y="1825625"/>
            <a:ext cx="3867150" cy="4351338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B70DDC3-0CF1-E744-91EE-EB881C85844C}" type="datetime1">
              <a:rPr lang="it-IT"/>
              <a:t>06/05/24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stefano, anna grazia, mario, Intro GL Openscience di CoPER, 20240507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C20BDB-0438-4842-85D3-4C1AF2DC0F03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30238" y="365125"/>
            <a:ext cx="7886700" cy="1325563"/>
          </a:xfrm>
        </p:spPr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30238" y="2505074"/>
            <a:ext cx="3868737" cy="3684588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4629150" y="2505074"/>
            <a:ext cx="3887788" cy="3684588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9ED509-FAF7-7441-AEF2-0950081AED3C}" type="datetime1">
              <a:rPr lang="it-IT"/>
              <a:t>06/05/24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stefano, anna grazia, mario, Intro GL Openscience di CoPER, 20240507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C20BDB-0438-4842-85D3-4C1AF2DC0F03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B6C56F7-4042-8746-833F-D367CD7CB0AA}" type="datetime1">
              <a:rPr lang="it-IT"/>
              <a:t>06/05/24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stefano, anna grazia, mario, Intro GL Openscience di CoPER, 20240507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C20BDB-0438-4842-85D3-4C1AF2DC0F03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5821159-6B9E-1548-A97F-189F054AA2C2}" type="datetime1">
              <a:rPr lang="it-IT"/>
              <a:t>06/05/24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stefano, anna grazia, mario, Intro GL Openscience di CoPER, 20240507</a:t>
            </a: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C20BDB-0438-4842-85D3-4C1AF2DC0F03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35CC155-88FB-4E4E-85F1-E2CAB0099DEA}" type="datetime1">
              <a:rPr lang="it-IT"/>
              <a:t>06/05/24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stefano, anna grazia, mario, Intro GL Openscience di CoPER, 20240507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C20BDB-0438-4842-85D3-4C1AF2DC0F03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BDC9F8B-2442-6C4E-9CFA-CDE2D7D637D5}" type="datetime1">
              <a:rPr lang="it-IT"/>
              <a:t>06/05/24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stefano, anna grazia, mario, Intro GL Openscience di CoPER, 20240507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C20BDB-0438-4842-85D3-4C1AF2DC0F03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2656573" y="6423725"/>
            <a:ext cx="5226518" cy="240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stefano, anna grazia, mario, Intro GL Openscience di CoPER, 20240507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576110" y="6356350"/>
            <a:ext cx="439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BC20BDB-0438-4842-85D3-4C1AF2DC0F03}" type="slidenum">
              <a:rPr/>
              <a:t>‹#›</a:t>
            </a:fld>
            <a:endParaRPr/>
          </a:p>
        </p:txBody>
      </p:sp>
      <p:pic>
        <p:nvPicPr>
          <p:cNvPr id="9" name="Google Shape;88;g19c9f0c780c_0_0"/>
          <p:cNvPicPr/>
          <p:nvPr userDrawn="1"/>
        </p:nvPicPr>
        <p:blipFill>
          <a:blip r:embed="rId14">
            <a:alphaModFix/>
          </a:blip>
          <a:stretch/>
        </p:blipFill>
        <p:spPr bwMode="auto">
          <a:xfrm>
            <a:off x="329713" y="5624455"/>
            <a:ext cx="2057400" cy="102800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89;g19c9f0c780c_0_0"/>
          <p:cNvSpPr/>
          <p:nvPr userDrawn="1"/>
        </p:nvSpPr>
        <p:spPr bwMode="auto">
          <a:xfrm>
            <a:off x="1739212" y="6044665"/>
            <a:ext cx="7404788" cy="221991"/>
          </a:xfrm>
          <a:prstGeom prst="rect">
            <a:avLst/>
          </a:prstGeom>
          <a:solidFill>
            <a:srgbClr val="DA2833"/>
          </a:solidFill>
          <a:ln>
            <a:noFill/>
          </a:ln>
        </p:spPr>
        <p:txBody>
          <a:bodyPr spcFirstLastPara="1" wrap="square" lIns="91425" tIns="54000" rIns="91425" bIns="9142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t-IT" sz="1400" b="1">
                <a:solidFill>
                  <a:srgbClr val="FFFFFF"/>
                </a:solidFill>
                <a:latin typeface="Ubuntu"/>
                <a:ea typeface="Ubuntu"/>
                <a:cs typeface="Ubuntu"/>
              </a:rPr>
              <a:t>Gruppo Open Science</a:t>
            </a:r>
            <a:endParaRPr sz="1400" b="1">
              <a:solidFill>
                <a:srgbClr val="FFFFFF"/>
              </a:solidFill>
              <a:latin typeface="Ubuntu"/>
              <a:ea typeface="Ubuntu"/>
              <a:cs typeface="Ubuntu"/>
            </a:endParaRPr>
          </a:p>
        </p:txBody>
      </p:sp>
      <p:pic>
        <p:nvPicPr>
          <p:cNvPr id="11" name="Picture 10" descr="ccby.png"/>
          <p:cNvPicPr>
            <a:picLocks noChangeAspect="1"/>
          </p:cNvPicPr>
          <p:nvPr userDrawn="1"/>
        </p:nvPicPr>
        <p:blipFill>
          <a:blip r:embed="rId15"/>
          <a:stretch/>
        </p:blipFill>
        <p:spPr bwMode="auto">
          <a:xfrm>
            <a:off x="8418308" y="6042846"/>
            <a:ext cx="630921" cy="2219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1" hdr="0" sldNum="1"/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aisa.sp.unipi.it/avanti-piano-quasi-indietro-la-riforma-europea-della-valutazione-della-ricerca-in-italia/" TargetMode="External"/><Relationship Id="rId4" Type="http://schemas.openxmlformats.org/officeDocument/2006/relationships/hyperlink" Target="https://www.right2pub.eu/2024/04/17/eventi-formativi-a-pisa-e-bologna/" TargetMode="External"/><Relationship Id="rId5" Type="http://schemas.openxmlformats.org/officeDocument/2006/relationships/hyperlink" Target="https://doi.org/10.5281/zenodo.11049876" TargetMode="Externa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033671" y="97570"/>
            <a:ext cx="6858000" cy="876378"/>
          </a:xfrm>
        </p:spPr>
        <p:txBody>
          <a:bodyPr>
            <a:noAutofit/>
          </a:bodyPr>
          <a:lstStyle/>
          <a:p>
            <a:pPr>
              <a:defRPr/>
            </a:pPr>
            <a:r>
              <a:rPr sz="2200"/>
              <a:t>Open Science CoPER n.23</a:t>
            </a:r>
            <a:br>
              <a:rPr sz="2200"/>
            </a:br>
            <a:r>
              <a:rPr lang="en-GB" sz="900"/>
              <a:t>https://agenda.infn.it/e/</a:t>
            </a:r>
            <a:r>
              <a:rPr lang="en-GB" sz="900"/>
              <a:t>coper.openscience</a:t>
            </a:r>
            <a:r>
              <a:rPr lang="en-GB" sz="600"/>
              <a:t>/23</a:t>
            </a:r>
            <a:br>
              <a:rPr lang="en-GB" sz="600"/>
            </a:br>
            <a:r>
              <a:rPr lang="en-GB" sz="600" b="1"/>
              <a:t>https://</a:t>
            </a:r>
            <a:r>
              <a:rPr lang="en-GB" sz="600" b="1"/>
              <a:t>home.infn.it</a:t>
            </a:r>
            <a:r>
              <a:rPr lang="en-GB" sz="600" b="1"/>
              <a:t>/</a:t>
            </a:r>
            <a:r>
              <a:rPr lang="en-GB" sz="600" b="1"/>
              <a:t>conper</a:t>
            </a:r>
            <a:r>
              <a:rPr lang="en-GB" sz="600" b="1"/>
              <a:t>/</a:t>
            </a:r>
            <a:r>
              <a:rPr lang="en-GB" sz="600" b="1"/>
              <a:t>openscience.html</a:t>
            </a:r>
            <a:endParaRPr sz="2200"/>
          </a:p>
        </p:txBody>
      </p:sp>
      <p:sp>
        <p:nvSpPr>
          <p:cNvPr id="4" name="TextBox 3"/>
          <p:cNvSpPr txBox="1"/>
          <p:nvPr/>
        </p:nvSpPr>
        <p:spPr bwMode="auto">
          <a:xfrm>
            <a:off x="2543304" y="1028363"/>
            <a:ext cx="349518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GB" sz="900"/>
              <a:t>S</a:t>
            </a:r>
            <a:r>
              <a:rPr sz="900"/>
              <a:t>tefano, Anna Grazia, Mario</a:t>
            </a:r>
            <a:endParaRPr/>
          </a:p>
          <a:p>
            <a:pPr algn="ctr">
              <a:defRPr/>
            </a:pPr>
            <a:r>
              <a:rPr sz="900"/>
              <a:t>20240507</a:t>
            </a:r>
            <a:endParaRPr/>
          </a:p>
          <a:p>
            <a:pPr algn="ctr">
              <a:defRPr/>
            </a:pPr>
            <a:r>
              <a:rPr lang="en-GB" sz="1500"/>
              <a:t>https://</a:t>
            </a:r>
            <a:r>
              <a:rPr lang="en-GB" sz="1500"/>
              <a:t>blue.meet.garr.it</a:t>
            </a:r>
            <a:r>
              <a:rPr lang="en-GB" sz="1500"/>
              <a:t>/b/ire-</a:t>
            </a:r>
            <a:r>
              <a:rPr lang="en-GB" sz="1500"/>
              <a:t>pvz</a:t>
            </a:r>
            <a:r>
              <a:rPr lang="en-GB" sz="1500"/>
              <a:t>-</a:t>
            </a:r>
            <a:r>
              <a:rPr lang="en-GB" sz="1500"/>
              <a:t>eiz-ndq</a:t>
            </a:r>
            <a:endParaRPr sz="135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2137128" y="2876501"/>
            <a:ext cx="4869741" cy="3095833"/>
          </a:xfrm>
          <a:prstGeom prst="rect">
            <a:avLst/>
          </a:prstGeom>
        </p:spPr>
      </p:pic>
      <p:sp>
        <p:nvSpPr>
          <p:cNvPr id="648544244" name=""/>
          <p:cNvSpPr txBox="1"/>
          <p:nvPr/>
        </p:nvSpPr>
        <p:spPr bwMode="auto">
          <a:xfrm flipH="0" flipV="0">
            <a:off x="2683716" y="1780760"/>
            <a:ext cx="3139776" cy="762359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2200" b="1">
                <a:solidFill>
                  <a:srgbClr val="FF0000"/>
                </a:solidFill>
              </a:rPr>
              <a:t>Iniziativa diritto d' autore</a:t>
            </a:r>
            <a:endParaRPr sz="2200" b="1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sz="2200" b="1">
                <a:solidFill>
                  <a:srgbClr val="FF0000"/>
                </a:solidFill>
              </a:rPr>
              <a:t>(D. De Angelis et al.)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 flipH="0" flipV="0">
            <a:off x="628650" y="71437"/>
            <a:ext cx="7886700" cy="587374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90000" lnSpcReduction="2000"/>
          </a:bodyPr>
          <a:lstStyle/>
          <a:p>
            <a:pPr>
              <a:defRPr/>
            </a:pPr>
            <a:r>
              <a:rPr/>
              <a:t>Incontri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 flipH="0" flipV="0">
            <a:off x="628650" y="790298"/>
            <a:ext cx="8245154" cy="4351338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90000" lnSpcReduction="2000"/>
          </a:bodyPr>
          <a:lstStyle/>
          <a:p>
            <a:pPr>
              <a:defRPr/>
            </a:pPr>
            <a:r>
              <a:rPr sz="2800" b="0">
                <a:latin typeface="Arial"/>
                <a:ea typeface="Arial"/>
                <a:cs typeface="Arial"/>
              </a:rPr>
              <a:t> </a:t>
            </a:r>
            <a:r>
              <a:rPr sz="2800" b="0" i="0" u="none">
                <a:solidFill>
                  <a:srgbClr val="333333"/>
                </a:solidFill>
                <a:latin typeface="Arial"/>
                <a:ea typeface="Arial"/>
                <a:cs typeface="Arial"/>
              </a:rPr>
              <a:t>Avanti piano, quasi indietro: la riforma europea della valutazione della ricerca in Italia</a:t>
            </a:r>
            <a:r>
              <a:rPr sz="2800" b="0">
                <a:latin typeface="Arial"/>
                <a:ea typeface="Arial"/>
                <a:cs typeface="Arial"/>
              </a:rPr>
              <a:t>, AISA e UniBO, 19 aprile 2024 (Maria Grazia)</a:t>
            </a:r>
            <a:endParaRPr sz="2800" b="0">
              <a:latin typeface="Arial"/>
              <a:ea typeface="Arial"/>
              <a:cs typeface="Arial"/>
            </a:endParaRPr>
          </a:p>
          <a:p>
            <a:pPr lvl="1">
              <a:defRPr/>
            </a:pPr>
            <a:r>
              <a:rPr sz="1400" b="0">
                <a:latin typeface="Arial"/>
                <a:ea typeface="Arial"/>
                <a:cs typeface="Arial"/>
              </a:rPr>
              <a:t>Materiale in </a:t>
            </a:r>
            <a:r>
              <a:rPr lang="en-US" sz="1400" b="0" i="0" u="sng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  <a:hlinkClick r:id="rId3" tooltip="https://aisa.sp.unipi.it/avanti-piano-quasi-indietro-la-riforma-europea-della-valutazione-della-ricerca-in-italia/"/>
              </a:rPr>
              <a:t>https://aisa.sp.unipi.it/avanti-piano-quasi-indietro-la-riforma-europea-della-valutazione-della-ricerca-in-italia/</a:t>
            </a:r>
            <a:endParaRPr lang="en-US" sz="14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0">
              <a:defRPr/>
            </a:pPr>
            <a:r>
              <a:rPr lang="en-US" sz="28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</a:t>
            </a:r>
            <a:r>
              <a:rPr sz="2800" b="0" i="0" u="none">
                <a:solidFill>
                  <a:srgbClr val="000505"/>
                </a:solidFill>
                <a:latin typeface="Arial"/>
                <a:ea typeface="Arial"/>
                <a:cs typeface="Arial"/>
              </a:rPr>
              <a:t>La pubblicazione scientifica tra diritti dell’autore e valutazione, Pisa e Bologna, 15 e 16 aprile 2024 (Mario)</a:t>
            </a:r>
            <a:endParaRPr sz="2800" b="0" i="0" u="none">
              <a:solidFill>
                <a:srgbClr val="000505"/>
              </a:solidFill>
              <a:latin typeface="Arial"/>
              <a:ea typeface="Arial"/>
              <a:cs typeface="Arial"/>
            </a:endParaRPr>
          </a:p>
          <a:p>
            <a:pPr lvl="1">
              <a:defRPr/>
            </a:pPr>
            <a:r>
              <a:rPr sz="2400" b="0" i="0" u="none">
                <a:solidFill>
                  <a:srgbClr val="000505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z="1400" b="0" i="0" u="sng" strike="noStrike" cap="none" spc="0">
                <a:solidFill>
                  <a:srgbClr val="000505"/>
                </a:solidFill>
                <a:latin typeface="Arial"/>
                <a:ea typeface="Arial"/>
                <a:cs typeface="Arial"/>
                <a:hlinkClick r:id="rId4" tooltip="https://www.right2pub.eu/2024/04/17/eventi-formativi-a-pisa-e-bologna/"/>
              </a:rPr>
              <a:t>https://www.right2pub.eu/2024/04/17/eventi-formativi-a-pisa-e-bologna/</a:t>
            </a:r>
            <a:endParaRPr lang="en-US" sz="1400" b="0" i="0" u="none" strike="noStrike" cap="none" spc="0">
              <a:solidFill>
                <a:srgbClr val="000505"/>
              </a:solidFill>
              <a:latin typeface="Arial"/>
              <a:ea typeface="Arial"/>
              <a:cs typeface="Arial"/>
            </a:endParaRPr>
          </a:p>
          <a:p>
            <a:pPr lvl="1">
              <a:defRPr/>
            </a:pPr>
            <a:r>
              <a:rPr lang="en-US" sz="1400" b="0" i="0" u="none" strike="noStrike" cap="none" spc="0">
                <a:solidFill>
                  <a:srgbClr val="000505"/>
                </a:solidFill>
                <a:latin typeface="Arial"/>
                <a:ea typeface="Arial"/>
                <a:cs typeface="Arial"/>
              </a:rPr>
              <a:t> </a:t>
            </a:r>
            <a:r>
              <a:rPr sz="1050" b="0" i="0" u="sng">
                <a:solidFill>
                  <a:srgbClr val="000000"/>
                </a:solidFill>
                <a:latin typeface="Arial"/>
                <a:ea typeface="Arial"/>
                <a:cs typeface="Arial"/>
                <a:hlinkClick r:id="rId5" tooltip="https://doi.org/10.5281/zenodo.11049876"/>
              </a:rPr>
              <a:t>https://doi.org/10.5281/zenodo.11049876</a:t>
            </a:r>
            <a:endParaRPr sz="105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r>
              <a:rPr lang="en-US" sz="2800" b="0" i="0" u="none">
                <a:solidFill>
                  <a:schemeClr val="tx1"/>
                </a:solidFill>
                <a:latin typeface="Arial"/>
                <a:ea typeface="Arial"/>
                <a:cs typeface="Arial"/>
              </a:rPr>
              <a:t> </a:t>
            </a:r>
            <a:r>
              <a:rPr sz="2800" b="0" i="0" u="none">
                <a:solidFill>
                  <a:schemeClr val="tx1"/>
                </a:solidFill>
                <a:latin typeface="Arial"/>
                <a:ea typeface="Arial"/>
                <a:cs typeface="Arial"/>
              </a:rPr>
              <a:t>Right 2 Pub – Diritti dell'autore e accesso aperto – Roma 19 giugno 2024. Organizzazione Ginevra Peruginelli (CNR) - (Stefano)</a:t>
            </a:r>
            <a:endParaRPr sz="1400" b="0" i="0" u="none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lvl="1">
              <a:defRPr/>
            </a:pPr>
            <a:r>
              <a:rPr sz="1000" b="0" i="0" u="none">
                <a:solidFill>
                  <a:schemeClr val="tx1"/>
                </a:solidFill>
                <a:latin typeface="Arial"/>
                <a:ea typeface="Arial"/>
                <a:cs typeface="Arial"/>
              </a:rPr>
              <a:t>La partecipazione è libera ma è obbligatorio registrarsi entro il 12 giugno 2024 </a:t>
            </a:r>
            <a:r>
              <a:rPr sz="1000" b="0" i="0" u="none">
                <a:solidFill>
                  <a:schemeClr val="tx1"/>
                </a:solidFill>
                <a:latin typeface="Arial"/>
                <a:ea typeface="Arial"/>
                <a:cs typeface="Arial"/>
              </a:rPr>
              <a:t>scrivendo a </a:t>
            </a:r>
            <a:r>
              <a:rPr sz="1000" b="0" i="0" u="none">
                <a:solidFill>
                  <a:schemeClr val="tx1"/>
                </a:solidFill>
                <a:latin typeface="Arial"/>
                <a:ea typeface="Arial"/>
                <a:cs typeface="Arial"/>
              </a:rPr>
              <a:t>segreteria.eventi@igsg.cnr.it</a:t>
            </a:r>
            <a:endParaRPr sz="1400" b="0" i="0" u="none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stefano, anna grazia, mario, Intro GL Openscience di CoPER, 20240507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C20BDB-0438-4842-85D3-4C1AF2DC0F03}" type="slidenum">
              <a:rPr/>
              <a:t>3</a:t>
            </a:fld>
            <a:endParaRPr/>
          </a:p>
        </p:txBody>
      </p:sp>
      <p:sp>
        <p:nvSpPr>
          <p:cNvPr id="1804359954" name=""/>
          <p:cNvSpPr/>
          <p:nvPr/>
        </p:nvSpPr>
        <p:spPr bwMode="auto">
          <a:xfrm flipH="0" flipV="0">
            <a:off x="290950" y="1335570"/>
            <a:ext cx="7713179" cy="3250923"/>
          </a:xfrm>
          <a:prstGeom prst="irregularSeal1">
            <a:avLst/>
          </a:prstGeom>
          <a:solidFill>
            <a:schemeClr val="accent1">
              <a:alpha val="15999"/>
            </a:schemeClr>
          </a:solidFill>
          <a:ln w="38099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27086340" name="Title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pPr>
              <a:defRPr/>
            </a:pPr>
            <a:r>
              <a:rPr sz="2600" b="1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Iniziativa collettiva a sostegno della </a:t>
            </a:r>
            <a:r>
              <a:rPr sz="2600" b="1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libera condivisione e diffusione della conoscenza</a:t>
            </a:r>
            <a:br>
              <a:rPr sz="2600" b="1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</a:br>
            <a:r>
              <a:rPr sz="1000" b="0" i="0" u="none">
                <a:solidFill>
                  <a:srgbClr val="777777"/>
                </a:solidFill>
                <a:latin typeface="Arial"/>
                <a:ea typeface="Arial"/>
                <a:cs typeface="Arial"/>
              </a:rPr>
              <a:t>https://docs.google.com/document/d/15hN4frslDFrmjgwVpaDNKoxXfo7t3NEQVDdHmWrz6go/edit</a:t>
            </a:r>
            <a:endParaRPr sz="11000"/>
          </a:p>
        </p:txBody>
      </p:sp>
      <p:sp>
        <p:nvSpPr>
          <p:cNvPr id="481347879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Gia' discusso nella riunione GLOS n.21 (D.De Angelis et al.) e n.22</a:t>
            </a:r>
            <a:endParaRPr/>
          </a:p>
          <a:p>
            <a:pPr>
              <a:defRPr/>
            </a:pPr>
            <a:r>
              <a:rPr/>
              <a:t>Collegato al progetto Right2Pub (G.Peruginelli et al. CNR) riunione GLOS n.21</a:t>
            </a:r>
            <a:endParaRPr/>
          </a:p>
          <a:p>
            <a:pPr>
              <a:defRPr/>
            </a:pPr>
            <a:r>
              <a:rPr/>
              <a:t>Adesioni individuali</a:t>
            </a:r>
            <a:endParaRPr/>
          </a:p>
          <a:p>
            <a:pPr>
              <a:defRPr/>
            </a:pPr>
            <a:r>
              <a:rPr/>
              <a:t>Adesioni istituzionali</a:t>
            </a:r>
            <a:endParaRPr/>
          </a:p>
          <a:p>
            <a:pPr>
              <a:defRPr/>
            </a:pPr>
            <a:endParaRPr/>
          </a:p>
        </p:txBody>
      </p:sp>
      <p:sp>
        <p:nvSpPr>
          <p:cNvPr id="44139440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809549" y="6423724"/>
            <a:ext cx="6705801" cy="240822"/>
          </a:xfrm>
        </p:spPr>
        <p:txBody>
          <a:bodyPr/>
          <a:lstStyle/>
          <a:p>
            <a:pPr>
              <a:defRPr/>
            </a:pPr>
            <a:r>
              <a:rPr lang="en-GB"/>
              <a:t>stefano, anna grazia, mario, Intro GL Openscience di CoPER, 20240507</a:t>
            </a:r>
            <a:endParaRPr/>
          </a:p>
        </p:txBody>
      </p:sp>
      <p:sp>
        <p:nvSpPr>
          <p:cNvPr id="386177654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7FD3511-AA22-8279-39E1-0B3E181CBFC5}" type="slidenum">
              <a:rPr/>
              <a:t/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61447468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707776446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09346040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809549" y="6423724"/>
            <a:ext cx="6705801" cy="240822"/>
          </a:xfrm>
        </p:spPr>
        <p:txBody>
          <a:bodyPr/>
          <a:lstStyle/>
          <a:p>
            <a:pPr>
              <a:defRPr/>
            </a:pPr>
            <a:r>
              <a:rPr lang="en-GB"/>
              <a:t>stefano, anna grazia, mario, Intro GL Openscience di CoPER, 20240507</a:t>
            </a:r>
            <a:endParaRPr/>
          </a:p>
        </p:txBody>
      </p:sp>
      <p:sp>
        <p:nvSpPr>
          <p:cNvPr id="491866283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AF88858-4E9A-C3C8-80D3-700B46459078}" type="slidenum">
              <a:rPr/>
              <a:t/>
            </a:fld>
            <a:endParaRPr/>
          </a:p>
        </p:txBody>
      </p:sp>
      <p:pic>
        <p:nvPicPr>
          <p:cNvPr id="613697881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628650" y="62119"/>
            <a:ext cx="7952364" cy="596427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82037928" name="Title 1"/>
          <p:cNvSpPr>
            <a:spLocks noGrp="1"/>
          </p:cNvSpPr>
          <p:nvPr>
            <p:ph type="title"/>
          </p:nvPr>
        </p:nvSpPr>
        <p:spPr bwMode="auto">
          <a:xfrm>
            <a:off x="628649" y="209826"/>
            <a:ext cx="7886700" cy="1325562"/>
          </a:xfrm>
        </p:spPr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pPr>
              <a:defRPr/>
            </a:pPr>
            <a:r>
              <a:rPr/>
              <a:t>Proposta GLOS: lettera aperta di CoPER I/2</a:t>
            </a:r>
            <a:endParaRPr/>
          </a:p>
        </p:txBody>
      </p:sp>
      <p:sp>
        <p:nvSpPr>
          <p:cNvPr id="1701037474" name="Content Placeholder 2"/>
          <p:cNvSpPr>
            <a:spLocks noGrp="1"/>
          </p:cNvSpPr>
          <p:nvPr>
            <p:ph idx="1"/>
          </p:nvPr>
        </p:nvSpPr>
        <p:spPr bwMode="auto">
          <a:xfrm>
            <a:off x="742535" y="1359727"/>
            <a:ext cx="7886700" cy="4351338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85000" lnSpcReduction="3000"/>
          </a:bodyPr>
          <a:lstStyle/>
          <a:p>
            <a:pPr>
              <a:defRPr/>
            </a:pPr>
            <a:r>
              <a:rPr/>
              <a:t>Da: Presidenza CoPER</a:t>
            </a:r>
            <a:endParaRPr/>
          </a:p>
          <a:p>
            <a:pPr>
              <a:defRPr/>
            </a:pPr>
            <a:r>
              <a:rPr/>
              <a:t>A: Societa' scientifiche, editori</a:t>
            </a:r>
            <a:endParaRPr/>
          </a:p>
          <a:p>
            <a:pPr>
              <a:defRPr/>
            </a:pPr>
            <a:r>
              <a:rPr/>
              <a:t>Cc: CRUI, Tavolo di lavoro MUR, </a:t>
            </a:r>
            <a:endParaRPr/>
          </a:p>
          <a:p>
            <a:pPr marL="394023" indent="-394023">
              <a:buFont typeface="Arial"/>
              <a:buAutoNum type="arabicPeriod"/>
              <a:defRPr/>
            </a:pPr>
            <a:r>
              <a:rPr/>
              <a:t>Approvazione dei principi espressi nell'iniziativa</a:t>
            </a:r>
            <a:endParaRPr/>
          </a:p>
          <a:p>
            <a:pPr marL="394023" indent="-394023">
              <a:buFont typeface="Arial"/>
              <a:buAutoNum type="arabicPeriod"/>
              <a:defRPr/>
            </a:pPr>
            <a:r>
              <a:rPr/>
              <a:t>Descrizione del progetto Right2Pub e risultati</a:t>
            </a:r>
            <a:endParaRPr/>
          </a:p>
          <a:p>
            <a:pPr marL="394023" indent="-394023">
              <a:buFont typeface="Arial"/>
              <a:buAutoNum type="arabicPeriod"/>
              <a:defRPr/>
            </a:pPr>
            <a:r>
              <a:rPr/>
              <a:t>Rinnovo delle iniziative giuridiche</a:t>
            </a:r>
            <a:endParaRPr/>
          </a:p>
          <a:p>
            <a:pPr marL="394023" indent="-394023">
              <a:buFont typeface="Arial"/>
              <a:buAutoNum type="arabicPeriod"/>
              <a:defRPr/>
            </a:pPr>
            <a:r>
              <a:rPr/>
              <a:t>Disciplinari degli EPR</a:t>
            </a:r>
            <a:endParaRPr/>
          </a:p>
          <a:p>
            <a:pPr marL="394023" indent="-394023">
              <a:buFont typeface="Arial"/>
              <a:buAutoNum type="arabicPeriod"/>
              <a:defRPr/>
            </a:pPr>
            <a:r>
              <a:rPr/>
              <a:t>Richiesta di tutela della conservazione dei diritti di ripubblicazione sulla AAM</a:t>
            </a:r>
            <a:endParaRPr/>
          </a:p>
          <a:p>
            <a:pPr marL="394023" indent="-394023">
              <a:buFont typeface="Arial"/>
              <a:buAutoNum type="arabicPeriod"/>
              <a:defRPr/>
            </a:pPr>
            <a:r>
              <a:rPr/>
              <a:t>......</a:t>
            </a:r>
            <a:endParaRPr/>
          </a:p>
        </p:txBody>
      </p:sp>
      <p:sp>
        <p:nvSpPr>
          <p:cNvPr id="198963568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809549" y="6423724"/>
            <a:ext cx="6705801" cy="240822"/>
          </a:xfrm>
        </p:spPr>
        <p:txBody>
          <a:bodyPr/>
          <a:lstStyle/>
          <a:p>
            <a:pPr>
              <a:defRPr/>
            </a:pPr>
            <a:r>
              <a:rPr lang="en-GB"/>
              <a:t>stefano, anna grazia, mario, Intro GL Openscience di CoPER, 20240507</a:t>
            </a:r>
            <a:endParaRPr/>
          </a:p>
        </p:txBody>
      </p:sp>
      <p:sp>
        <p:nvSpPr>
          <p:cNvPr id="1784367993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923E612-EFC8-8997-9F7B-04ABE20546E9}" type="slidenum">
              <a:rPr/>
              <a:t/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45397881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pPr>
              <a:defRPr/>
            </a:pPr>
            <a:r>
              <a:rPr lang="en-US" sz="4400" b="1" i="0" u="none" strike="noStrike" cap="none" spc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Proposta GLOS: lettera aperta di CoPER 2/2</a:t>
            </a:r>
            <a:endParaRPr/>
          </a:p>
        </p:txBody>
      </p:sp>
      <p:sp>
        <p:nvSpPr>
          <p:cNvPr id="196758169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Chi: Gruppo Tematico giuridico del GLOS di CoPER</a:t>
            </a:r>
            <a:endParaRPr/>
          </a:p>
          <a:p>
            <a:pPr>
              <a:defRPr/>
            </a:pPr>
            <a:r>
              <a:rPr/>
              <a:t>Quando: </a:t>
            </a:r>
            <a:endParaRPr/>
          </a:p>
          <a:p>
            <a:pPr lvl="1">
              <a:defRPr/>
            </a:pPr>
            <a:r>
              <a:rPr/>
              <a:t>bozza in 2 settimane</a:t>
            </a:r>
            <a:endParaRPr/>
          </a:p>
          <a:p>
            <a:pPr lvl="1">
              <a:defRPr/>
            </a:pPr>
            <a:r>
              <a:rPr/>
              <a:t>approvazione locale 2 settimane</a:t>
            </a:r>
            <a:endParaRPr/>
          </a:p>
          <a:p>
            <a:pPr lvl="1">
              <a:defRPr/>
            </a:pPr>
            <a:r>
              <a:rPr/>
              <a:t>Invio a CoPER riunione mensile successiva (meta' giugno ?)</a:t>
            </a:r>
            <a:endParaRPr/>
          </a:p>
          <a:p>
            <a:pPr lvl="2">
              <a:defRPr/>
            </a:pPr>
            <a:r>
              <a:rPr/>
              <a:t>(Convegno a Roma 19 giugno)</a:t>
            </a:r>
            <a:endParaRPr/>
          </a:p>
          <a:p>
            <a:pPr lvl="1">
              <a:defRPr/>
            </a:pPr>
            <a:endParaRPr/>
          </a:p>
        </p:txBody>
      </p:sp>
      <p:sp>
        <p:nvSpPr>
          <p:cNvPr id="208163470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809549" y="6423724"/>
            <a:ext cx="6705801" cy="240822"/>
          </a:xfrm>
        </p:spPr>
        <p:txBody>
          <a:bodyPr/>
          <a:lstStyle/>
          <a:p>
            <a:pPr>
              <a:defRPr/>
            </a:pPr>
            <a:r>
              <a:rPr lang="en-GB"/>
              <a:t>stefano, anna grazia, mario, Intro GL Openscience di CoPER, 20240507</a:t>
            </a:r>
            <a:endParaRPr/>
          </a:p>
        </p:txBody>
      </p:sp>
      <p:sp>
        <p:nvSpPr>
          <p:cNvPr id="1116708409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C902ED7-B908-34D5-1D1F-02DED6B7DB2A}" type="slidenum">
              <a:rPr/>
              <a:t/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altro 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stefano, anna grazia, mario, Intro GL Openscience di CoPER, 20240507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C20BDB-0438-4842-85D3-4C1AF2DC0F03}" type="slidenum">
              <a:rPr/>
              <a:t>6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0</TotalTime>
  <Words>0</Words>
  <Application>onlyoffice/8.0.1.31</Application>
  <DocSecurity>0</DocSecurity>
  <PresentationFormat>On-screen Show (4:3)</PresentationFormat>
  <Paragraphs>0</Paragraphs>
  <Slides>7</Slides>
  <Notes>7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INFN Ist. Nazionale di Fisica Nucleare</dc:creator>
  <cp:keywords/>
  <dc:description/>
  <dc:identifier/>
  <dc:language/>
  <cp:lastModifiedBy>Stefano Bianco</cp:lastModifiedBy>
  <cp:revision>922</cp:revision>
  <dcterms:created xsi:type="dcterms:W3CDTF">2018-09-29T15:32:17Z</dcterms:created>
  <dcterms:modified xsi:type="dcterms:W3CDTF">2024-05-07T07:23:00Z</dcterms:modified>
  <cp:category/>
  <cp:contentStatus/>
  <cp:version/>
</cp:coreProperties>
</file>