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56" r:id="rId3"/>
    <p:sldId id="257" r:id="rId4"/>
    <p:sldId id="686" r:id="rId5"/>
    <p:sldId id="259" r:id="rId6"/>
    <p:sldId id="262" r:id="rId7"/>
    <p:sldId id="687" r:id="rId8"/>
    <p:sldId id="261" r:id="rId9"/>
    <p:sldId id="685" r:id="rId10"/>
    <p:sldId id="688" r:id="rId11"/>
    <p:sldId id="266" r:id="rId12"/>
    <p:sldId id="689" r:id="rId13"/>
    <p:sldId id="690" r:id="rId14"/>
    <p:sldId id="691" r:id="rId15"/>
    <p:sldId id="676" r:id="rId16"/>
    <p:sldId id="694" r:id="rId17"/>
    <p:sldId id="693" r:id="rId18"/>
    <p:sldId id="692" r:id="rId19"/>
    <p:sldId id="695" r:id="rId20"/>
    <p:sldId id="696" r:id="rId21"/>
    <p:sldId id="697" r:id="rId22"/>
    <p:sldId id="698" r:id="rId23"/>
    <p:sldId id="699" r:id="rId24"/>
    <p:sldId id="703" r:id="rId25"/>
    <p:sldId id="700" r:id="rId26"/>
    <p:sldId id="701" r:id="rId27"/>
    <p:sldId id="702" r:id="rId28"/>
    <p:sldId id="704" r:id="rId29"/>
    <p:sldId id="706" r:id="rId30"/>
    <p:sldId id="705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943044-2B89-1044-94D9-051EADED0C75}" v="52" dt="2024-06-23T09:49:41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087"/>
    <p:restoredTop sz="94698"/>
  </p:normalViewPr>
  <p:slideViewPr>
    <p:cSldViewPr snapToGrid="0">
      <p:cViewPr varScale="1">
        <p:scale>
          <a:sx n="113" d="100"/>
          <a:sy n="113" d="100"/>
        </p:scale>
        <p:origin x="20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34EDB-3FC4-4025-A969-56B240026E4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1A1DB23-E28E-47C0-93F2-2920502F149A}">
      <dgm:prSet/>
      <dgm:spPr/>
      <dgm:t>
        <a:bodyPr/>
        <a:lstStyle/>
        <a:p>
          <a:r>
            <a:rPr lang="it-IT"/>
            <a:t>Istituto Nazionale di Fisica Nucleare e le tante Università collegate studiano, cercano, provano, con tantissimi esperimenti.</a:t>
          </a:r>
          <a:endParaRPr lang="en-US"/>
        </a:p>
      </dgm:t>
    </dgm:pt>
    <dgm:pt modelId="{4A31A510-F965-4480-BA87-92E1B226375F}" type="parTrans" cxnId="{E45ED89F-D011-4094-95D4-3806A7CB9DF6}">
      <dgm:prSet/>
      <dgm:spPr/>
      <dgm:t>
        <a:bodyPr/>
        <a:lstStyle/>
        <a:p>
          <a:endParaRPr lang="en-US"/>
        </a:p>
      </dgm:t>
    </dgm:pt>
    <dgm:pt modelId="{039FA012-578A-4355-8161-E627FCC7A1A5}" type="sibTrans" cxnId="{E45ED89F-D011-4094-95D4-3806A7CB9DF6}">
      <dgm:prSet/>
      <dgm:spPr/>
      <dgm:t>
        <a:bodyPr/>
        <a:lstStyle/>
        <a:p>
          <a:endParaRPr lang="en-US"/>
        </a:p>
      </dgm:t>
    </dgm:pt>
    <dgm:pt modelId="{57457D3E-8410-4191-B64E-7613756344AB}">
      <dgm:prSet/>
      <dgm:spPr/>
      <dgm:t>
        <a:bodyPr/>
        <a:lstStyle/>
        <a:p>
          <a:r>
            <a:rPr lang="it-IT"/>
            <a:t>Ne vedremo alcuni qui ai Laboratori del Gran Sasso.</a:t>
          </a:r>
          <a:endParaRPr lang="en-US"/>
        </a:p>
      </dgm:t>
    </dgm:pt>
    <dgm:pt modelId="{04F48F8C-1709-4E9C-B258-412E0BA0DF9F}" type="parTrans" cxnId="{731E8196-2791-4D44-ADFF-2FA4E611582B}">
      <dgm:prSet/>
      <dgm:spPr/>
      <dgm:t>
        <a:bodyPr/>
        <a:lstStyle/>
        <a:p>
          <a:endParaRPr lang="en-US"/>
        </a:p>
      </dgm:t>
    </dgm:pt>
    <dgm:pt modelId="{0DD4F118-1101-4A79-9ED3-5C48E28D4EFA}" type="sibTrans" cxnId="{731E8196-2791-4D44-ADFF-2FA4E611582B}">
      <dgm:prSet/>
      <dgm:spPr/>
      <dgm:t>
        <a:bodyPr/>
        <a:lstStyle/>
        <a:p>
          <a:endParaRPr lang="en-US"/>
        </a:p>
      </dgm:t>
    </dgm:pt>
    <dgm:pt modelId="{5A242D4E-2272-4C05-8481-B1E2CDC35BD9}">
      <dgm:prSet/>
      <dgm:spPr/>
      <dgm:t>
        <a:bodyPr/>
        <a:lstStyle/>
        <a:p>
          <a:r>
            <a:rPr lang="it-IT"/>
            <a:t>Altri sono al CERN e in tanti altri posti del mondo.</a:t>
          </a:r>
          <a:endParaRPr lang="en-US"/>
        </a:p>
      </dgm:t>
    </dgm:pt>
    <dgm:pt modelId="{CA265D93-5AAF-44C5-B5D2-8E74C343F7EC}" type="parTrans" cxnId="{76ABB804-53EB-4CC0-B0D9-7CF9B424E18B}">
      <dgm:prSet/>
      <dgm:spPr/>
      <dgm:t>
        <a:bodyPr/>
        <a:lstStyle/>
        <a:p>
          <a:endParaRPr lang="en-US"/>
        </a:p>
      </dgm:t>
    </dgm:pt>
    <dgm:pt modelId="{39BEA0F7-6CAD-406E-B435-D1DFE37F8E42}" type="sibTrans" cxnId="{76ABB804-53EB-4CC0-B0D9-7CF9B424E18B}">
      <dgm:prSet/>
      <dgm:spPr/>
      <dgm:t>
        <a:bodyPr/>
        <a:lstStyle/>
        <a:p>
          <a:endParaRPr lang="en-US"/>
        </a:p>
      </dgm:t>
    </dgm:pt>
    <dgm:pt modelId="{FED964A4-C5E3-4020-AE33-A6C9426C7F22}" type="pres">
      <dgm:prSet presAssocID="{98E34EDB-3FC4-4025-A969-56B240026E42}" presName="root" presStyleCnt="0">
        <dgm:presLayoutVars>
          <dgm:dir/>
          <dgm:resizeHandles val="exact"/>
        </dgm:presLayoutVars>
      </dgm:prSet>
      <dgm:spPr/>
    </dgm:pt>
    <dgm:pt modelId="{233E6CCD-FF13-4576-8A9D-9C48E76C09B4}" type="pres">
      <dgm:prSet presAssocID="{E1A1DB23-E28E-47C0-93F2-2920502F149A}" presName="compNode" presStyleCnt="0"/>
      <dgm:spPr/>
    </dgm:pt>
    <dgm:pt modelId="{5CEC8F3D-1017-4374-A036-2BF40B15BF44}" type="pres">
      <dgm:prSet presAssocID="{E1A1DB23-E28E-47C0-93F2-2920502F149A}" presName="bgRect" presStyleLbl="bgShp" presStyleIdx="0" presStyleCnt="3"/>
      <dgm:spPr/>
    </dgm:pt>
    <dgm:pt modelId="{EE6A047D-401B-453B-BA4E-3F95CE1414F5}" type="pres">
      <dgm:prSet presAssocID="{E1A1DB23-E28E-47C0-93F2-2920502F149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o"/>
        </a:ext>
      </dgm:extLst>
    </dgm:pt>
    <dgm:pt modelId="{CF6E661E-DB8C-48C9-AD76-0444F942A33A}" type="pres">
      <dgm:prSet presAssocID="{E1A1DB23-E28E-47C0-93F2-2920502F149A}" presName="spaceRect" presStyleCnt="0"/>
      <dgm:spPr/>
    </dgm:pt>
    <dgm:pt modelId="{01CAD803-5055-4103-95A1-0DA594F3CCEC}" type="pres">
      <dgm:prSet presAssocID="{E1A1DB23-E28E-47C0-93F2-2920502F149A}" presName="parTx" presStyleLbl="revTx" presStyleIdx="0" presStyleCnt="3">
        <dgm:presLayoutVars>
          <dgm:chMax val="0"/>
          <dgm:chPref val="0"/>
        </dgm:presLayoutVars>
      </dgm:prSet>
      <dgm:spPr/>
    </dgm:pt>
    <dgm:pt modelId="{49FB2E4E-DB2C-4076-957A-029751E7BE0B}" type="pres">
      <dgm:prSet presAssocID="{039FA012-578A-4355-8161-E627FCC7A1A5}" presName="sibTrans" presStyleCnt="0"/>
      <dgm:spPr/>
    </dgm:pt>
    <dgm:pt modelId="{E18C9ECD-7606-4CFC-AC87-CC161AE7A4C6}" type="pres">
      <dgm:prSet presAssocID="{57457D3E-8410-4191-B64E-7613756344AB}" presName="compNode" presStyleCnt="0"/>
      <dgm:spPr/>
    </dgm:pt>
    <dgm:pt modelId="{0D088645-3392-449F-BA3C-355AC954DB4F}" type="pres">
      <dgm:prSet presAssocID="{57457D3E-8410-4191-B64E-7613756344AB}" presName="bgRect" presStyleLbl="bgShp" presStyleIdx="1" presStyleCnt="3"/>
      <dgm:spPr/>
    </dgm:pt>
    <dgm:pt modelId="{FFDB610E-51A7-4992-92D8-72E82A4FF944}" type="pres">
      <dgm:prSet presAssocID="{57457D3E-8410-4191-B64E-7613756344A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traccio"/>
        </a:ext>
      </dgm:extLst>
    </dgm:pt>
    <dgm:pt modelId="{6146495B-77E5-4A59-AC7B-728FA2A1337E}" type="pres">
      <dgm:prSet presAssocID="{57457D3E-8410-4191-B64E-7613756344AB}" presName="spaceRect" presStyleCnt="0"/>
      <dgm:spPr/>
    </dgm:pt>
    <dgm:pt modelId="{E33B1998-103B-4E2E-8972-C2DF775DD917}" type="pres">
      <dgm:prSet presAssocID="{57457D3E-8410-4191-B64E-7613756344AB}" presName="parTx" presStyleLbl="revTx" presStyleIdx="1" presStyleCnt="3">
        <dgm:presLayoutVars>
          <dgm:chMax val="0"/>
          <dgm:chPref val="0"/>
        </dgm:presLayoutVars>
      </dgm:prSet>
      <dgm:spPr/>
    </dgm:pt>
    <dgm:pt modelId="{FD641CB1-478C-4E6B-8C70-A0EA0ED9AD5F}" type="pres">
      <dgm:prSet presAssocID="{0DD4F118-1101-4A79-9ED3-5C48E28D4EFA}" presName="sibTrans" presStyleCnt="0"/>
      <dgm:spPr/>
    </dgm:pt>
    <dgm:pt modelId="{82818B0D-5C62-4298-9A2D-854101D0986A}" type="pres">
      <dgm:prSet presAssocID="{5A242D4E-2272-4C05-8481-B1E2CDC35BD9}" presName="compNode" presStyleCnt="0"/>
      <dgm:spPr/>
    </dgm:pt>
    <dgm:pt modelId="{A8FCD439-C5A1-4036-A449-5B59FA5C5F90}" type="pres">
      <dgm:prSet presAssocID="{5A242D4E-2272-4C05-8481-B1E2CDC35BD9}" presName="bgRect" presStyleLbl="bgShp" presStyleIdx="2" presStyleCnt="3"/>
      <dgm:spPr/>
    </dgm:pt>
    <dgm:pt modelId="{238E84F9-02E9-454C-B85E-5858A4DFB02F}" type="pres">
      <dgm:prSet presAssocID="{5A242D4E-2272-4C05-8481-B1E2CDC35BD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o"/>
        </a:ext>
      </dgm:extLst>
    </dgm:pt>
    <dgm:pt modelId="{809855EF-D00C-41C7-8F57-AE4622B6AC1D}" type="pres">
      <dgm:prSet presAssocID="{5A242D4E-2272-4C05-8481-B1E2CDC35BD9}" presName="spaceRect" presStyleCnt="0"/>
      <dgm:spPr/>
    </dgm:pt>
    <dgm:pt modelId="{22CDF730-A2E3-4FBA-A343-F59496AFFB18}" type="pres">
      <dgm:prSet presAssocID="{5A242D4E-2272-4C05-8481-B1E2CDC35BD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6ABB804-53EB-4CC0-B0D9-7CF9B424E18B}" srcId="{98E34EDB-3FC4-4025-A969-56B240026E42}" destId="{5A242D4E-2272-4C05-8481-B1E2CDC35BD9}" srcOrd="2" destOrd="0" parTransId="{CA265D93-5AAF-44C5-B5D2-8E74C343F7EC}" sibTransId="{39BEA0F7-6CAD-406E-B435-D1DFE37F8E42}"/>
    <dgm:cxn modelId="{BD92A045-6A64-4922-A73B-4DD87DC8EE19}" type="presOf" srcId="{98E34EDB-3FC4-4025-A969-56B240026E42}" destId="{FED964A4-C5E3-4020-AE33-A6C9426C7F22}" srcOrd="0" destOrd="0" presId="urn:microsoft.com/office/officeart/2018/2/layout/IconVerticalSolidList"/>
    <dgm:cxn modelId="{56732E71-5D48-45A7-9165-973A811DB9DA}" type="presOf" srcId="{57457D3E-8410-4191-B64E-7613756344AB}" destId="{E33B1998-103B-4E2E-8972-C2DF775DD917}" srcOrd="0" destOrd="0" presId="urn:microsoft.com/office/officeart/2018/2/layout/IconVerticalSolidList"/>
    <dgm:cxn modelId="{731E8196-2791-4D44-ADFF-2FA4E611582B}" srcId="{98E34EDB-3FC4-4025-A969-56B240026E42}" destId="{57457D3E-8410-4191-B64E-7613756344AB}" srcOrd="1" destOrd="0" parTransId="{04F48F8C-1709-4E9C-B258-412E0BA0DF9F}" sibTransId="{0DD4F118-1101-4A79-9ED3-5C48E28D4EFA}"/>
    <dgm:cxn modelId="{CEF18C99-7D05-4E55-AB4D-A176CB3B670B}" type="presOf" srcId="{5A242D4E-2272-4C05-8481-B1E2CDC35BD9}" destId="{22CDF730-A2E3-4FBA-A343-F59496AFFB18}" srcOrd="0" destOrd="0" presId="urn:microsoft.com/office/officeart/2018/2/layout/IconVerticalSolidList"/>
    <dgm:cxn modelId="{E45ED89F-D011-4094-95D4-3806A7CB9DF6}" srcId="{98E34EDB-3FC4-4025-A969-56B240026E42}" destId="{E1A1DB23-E28E-47C0-93F2-2920502F149A}" srcOrd="0" destOrd="0" parTransId="{4A31A510-F965-4480-BA87-92E1B226375F}" sibTransId="{039FA012-578A-4355-8161-E627FCC7A1A5}"/>
    <dgm:cxn modelId="{3619DAF4-2412-4CC8-99B3-355762647850}" type="presOf" srcId="{E1A1DB23-E28E-47C0-93F2-2920502F149A}" destId="{01CAD803-5055-4103-95A1-0DA594F3CCEC}" srcOrd="0" destOrd="0" presId="urn:microsoft.com/office/officeart/2018/2/layout/IconVerticalSolidList"/>
    <dgm:cxn modelId="{CD3876C0-757F-455E-9A71-A8B9162618E4}" type="presParOf" srcId="{FED964A4-C5E3-4020-AE33-A6C9426C7F22}" destId="{233E6CCD-FF13-4576-8A9D-9C48E76C09B4}" srcOrd="0" destOrd="0" presId="urn:microsoft.com/office/officeart/2018/2/layout/IconVerticalSolidList"/>
    <dgm:cxn modelId="{EA385AD7-664C-4F16-BBBE-255160B40923}" type="presParOf" srcId="{233E6CCD-FF13-4576-8A9D-9C48E76C09B4}" destId="{5CEC8F3D-1017-4374-A036-2BF40B15BF44}" srcOrd="0" destOrd="0" presId="urn:microsoft.com/office/officeart/2018/2/layout/IconVerticalSolidList"/>
    <dgm:cxn modelId="{EB519FDD-ABF4-4FCB-A6A9-010E9411BA1A}" type="presParOf" srcId="{233E6CCD-FF13-4576-8A9D-9C48E76C09B4}" destId="{EE6A047D-401B-453B-BA4E-3F95CE1414F5}" srcOrd="1" destOrd="0" presId="urn:microsoft.com/office/officeart/2018/2/layout/IconVerticalSolidList"/>
    <dgm:cxn modelId="{466A5914-6695-484A-9621-676BEC569B94}" type="presParOf" srcId="{233E6CCD-FF13-4576-8A9D-9C48E76C09B4}" destId="{CF6E661E-DB8C-48C9-AD76-0444F942A33A}" srcOrd="2" destOrd="0" presId="urn:microsoft.com/office/officeart/2018/2/layout/IconVerticalSolidList"/>
    <dgm:cxn modelId="{CFAD848F-C1E1-4512-90EE-6A83D787B125}" type="presParOf" srcId="{233E6CCD-FF13-4576-8A9D-9C48E76C09B4}" destId="{01CAD803-5055-4103-95A1-0DA594F3CCEC}" srcOrd="3" destOrd="0" presId="urn:microsoft.com/office/officeart/2018/2/layout/IconVerticalSolidList"/>
    <dgm:cxn modelId="{9DA2128D-4212-49D1-8638-42D85D4199FB}" type="presParOf" srcId="{FED964A4-C5E3-4020-AE33-A6C9426C7F22}" destId="{49FB2E4E-DB2C-4076-957A-029751E7BE0B}" srcOrd="1" destOrd="0" presId="urn:microsoft.com/office/officeart/2018/2/layout/IconVerticalSolidList"/>
    <dgm:cxn modelId="{80430318-9B6C-4C6D-A957-699DDA1FD040}" type="presParOf" srcId="{FED964A4-C5E3-4020-AE33-A6C9426C7F22}" destId="{E18C9ECD-7606-4CFC-AC87-CC161AE7A4C6}" srcOrd="2" destOrd="0" presId="urn:microsoft.com/office/officeart/2018/2/layout/IconVerticalSolidList"/>
    <dgm:cxn modelId="{491E08EF-7179-4CC7-A59B-D0908EA3FDBD}" type="presParOf" srcId="{E18C9ECD-7606-4CFC-AC87-CC161AE7A4C6}" destId="{0D088645-3392-449F-BA3C-355AC954DB4F}" srcOrd="0" destOrd="0" presId="urn:microsoft.com/office/officeart/2018/2/layout/IconVerticalSolidList"/>
    <dgm:cxn modelId="{DF2EE30F-56BA-4750-A93D-ADD6EA5797B5}" type="presParOf" srcId="{E18C9ECD-7606-4CFC-AC87-CC161AE7A4C6}" destId="{FFDB610E-51A7-4992-92D8-72E82A4FF944}" srcOrd="1" destOrd="0" presId="urn:microsoft.com/office/officeart/2018/2/layout/IconVerticalSolidList"/>
    <dgm:cxn modelId="{30D3E0C1-1014-4CAF-9102-EC577176D620}" type="presParOf" srcId="{E18C9ECD-7606-4CFC-AC87-CC161AE7A4C6}" destId="{6146495B-77E5-4A59-AC7B-728FA2A1337E}" srcOrd="2" destOrd="0" presId="urn:microsoft.com/office/officeart/2018/2/layout/IconVerticalSolidList"/>
    <dgm:cxn modelId="{CB974061-AC47-4E22-99DC-72EA01A0BE5B}" type="presParOf" srcId="{E18C9ECD-7606-4CFC-AC87-CC161AE7A4C6}" destId="{E33B1998-103B-4E2E-8972-C2DF775DD917}" srcOrd="3" destOrd="0" presId="urn:microsoft.com/office/officeart/2018/2/layout/IconVerticalSolidList"/>
    <dgm:cxn modelId="{5C61D1D6-33CC-4DC0-9039-2352767C7563}" type="presParOf" srcId="{FED964A4-C5E3-4020-AE33-A6C9426C7F22}" destId="{FD641CB1-478C-4E6B-8C70-A0EA0ED9AD5F}" srcOrd="3" destOrd="0" presId="urn:microsoft.com/office/officeart/2018/2/layout/IconVerticalSolidList"/>
    <dgm:cxn modelId="{E4A7FEB4-194C-4FBB-905D-55B58C1125A5}" type="presParOf" srcId="{FED964A4-C5E3-4020-AE33-A6C9426C7F22}" destId="{82818B0D-5C62-4298-9A2D-854101D0986A}" srcOrd="4" destOrd="0" presId="urn:microsoft.com/office/officeart/2018/2/layout/IconVerticalSolidList"/>
    <dgm:cxn modelId="{2DAA6FB5-776F-4785-9981-62734C54A9DE}" type="presParOf" srcId="{82818B0D-5C62-4298-9A2D-854101D0986A}" destId="{A8FCD439-C5A1-4036-A449-5B59FA5C5F90}" srcOrd="0" destOrd="0" presId="urn:microsoft.com/office/officeart/2018/2/layout/IconVerticalSolidList"/>
    <dgm:cxn modelId="{51B283BD-B368-4AB4-9C6D-7ACEAF18693D}" type="presParOf" srcId="{82818B0D-5C62-4298-9A2D-854101D0986A}" destId="{238E84F9-02E9-454C-B85E-5858A4DFB02F}" srcOrd="1" destOrd="0" presId="urn:microsoft.com/office/officeart/2018/2/layout/IconVerticalSolidList"/>
    <dgm:cxn modelId="{3ADB8495-0659-4CF2-A3D8-FF91EA4C014E}" type="presParOf" srcId="{82818B0D-5C62-4298-9A2D-854101D0986A}" destId="{809855EF-D00C-41C7-8F57-AE4622B6AC1D}" srcOrd="2" destOrd="0" presId="urn:microsoft.com/office/officeart/2018/2/layout/IconVerticalSolidList"/>
    <dgm:cxn modelId="{886BDDA0-0BE6-4239-9563-823D99DC559A}" type="presParOf" srcId="{82818B0D-5C62-4298-9A2D-854101D0986A}" destId="{22CDF730-A2E3-4FBA-A343-F59496AFFB1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C8F3D-1017-4374-A036-2BF40B15BF44}">
      <dsp:nvSpPr>
        <dsp:cNvPr id="0" name=""/>
        <dsp:cNvSpPr/>
      </dsp:nvSpPr>
      <dsp:spPr>
        <a:xfrm>
          <a:off x="0" y="552"/>
          <a:ext cx="109728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A047D-401B-453B-BA4E-3F95CE1414F5}">
      <dsp:nvSpPr>
        <dsp:cNvPr id="0" name=""/>
        <dsp:cNvSpPr/>
      </dsp:nvSpPr>
      <dsp:spPr>
        <a:xfrm>
          <a:off x="391077" y="291436"/>
          <a:ext cx="711049" cy="711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AD803-5055-4103-95A1-0DA594F3CCEC}">
      <dsp:nvSpPr>
        <dsp:cNvPr id="0" name=""/>
        <dsp:cNvSpPr/>
      </dsp:nvSpPr>
      <dsp:spPr>
        <a:xfrm>
          <a:off x="1493203" y="552"/>
          <a:ext cx="94795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Istituto Nazionale di Fisica Nucleare e le tante Università collegate studiano, cercano, provano, con tantissimi esperimenti.</a:t>
          </a:r>
          <a:endParaRPr lang="en-US" sz="2500" kern="1200"/>
        </a:p>
      </dsp:txBody>
      <dsp:txXfrm>
        <a:off x="1493203" y="552"/>
        <a:ext cx="9479596" cy="1292816"/>
      </dsp:txXfrm>
    </dsp:sp>
    <dsp:sp modelId="{0D088645-3392-449F-BA3C-355AC954DB4F}">
      <dsp:nvSpPr>
        <dsp:cNvPr id="0" name=""/>
        <dsp:cNvSpPr/>
      </dsp:nvSpPr>
      <dsp:spPr>
        <a:xfrm>
          <a:off x="0" y="1616573"/>
          <a:ext cx="109728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B610E-51A7-4992-92D8-72E82A4FF944}">
      <dsp:nvSpPr>
        <dsp:cNvPr id="0" name=""/>
        <dsp:cNvSpPr/>
      </dsp:nvSpPr>
      <dsp:spPr>
        <a:xfrm>
          <a:off x="391077" y="1907456"/>
          <a:ext cx="711049" cy="7110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B1998-103B-4E2E-8972-C2DF775DD917}">
      <dsp:nvSpPr>
        <dsp:cNvPr id="0" name=""/>
        <dsp:cNvSpPr/>
      </dsp:nvSpPr>
      <dsp:spPr>
        <a:xfrm>
          <a:off x="1493203" y="1616573"/>
          <a:ext cx="94795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Ne vedremo alcuni qui ai Laboratori del Gran Sasso.</a:t>
          </a:r>
          <a:endParaRPr lang="en-US" sz="2500" kern="1200"/>
        </a:p>
      </dsp:txBody>
      <dsp:txXfrm>
        <a:off x="1493203" y="1616573"/>
        <a:ext cx="9479596" cy="1292816"/>
      </dsp:txXfrm>
    </dsp:sp>
    <dsp:sp modelId="{A8FCD439-C5A1-4036-A449-5B59FA5C5F90}">
      <dsp:nvSpPr>
        <dsp:cNvPr id="0" name=""/>
        <dsp:cNvSpPr/>
      </dsp:nvSpPr>
      <dsp:spPr>
        <a:xfrm>
          <a:off x="0" y="3232593"/>
          <a:ext cx="10972800" cy="129281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8E84F9-02E9-454C-B85E-5858A4DFB02F}">
      <dsp:nvSpPr>
        <dsp:cNvPr id="0" name=""/>
        <dsp:cNvSpPr/>
      </dsp:nvSpPr>
      <dsp:spPr>
        <a:xfrm>
          <a:off x="391077" y="3523477"/>
          <a:ext cx="711049" cy="7110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DF730-A2E3-4FBA-A343-F59496AFFB18}">
      <dsp:nvSpPr>
        <dsp:cNvPr id="0" name=""/>
        <dsp:cNvSpPr/>
      </dsp:nvSpPr>
      <dsp:spPr>
        <a:xfrm>
          <a:off x="1493203" y="3232593"/>
          <a:ext cx="94795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Altri sono al CERN e in tanti altri posti del mondo.</a:t>
          </a:r>
          <a:endParaRPr lang="en-US" sz="2500" kern="1200"/>
        </a:p>
      </dsp:txBody>
      <dsp:txXfrm>
        <a:off x="1493203" y="3232593"/>
        <a:ext cx="9479596" cy="129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3B7F8-B6B7-1D4B-A971-6A28C7ECC1A1}" type="datetimeFigureOut">
              <a:rPr lang="it-IT" smtClean="0"/>
              <a:t>23/06/24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0A1C4-CF68-5C4F-86D6-993C10F5117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964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Se non accade niente ha senso di parlare di tempo ? Se niente si muove ha senso di parlare di spazio ?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180BAF-E746-9A4A-8C3F-5FE7939E7B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488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645243-69E5-F058-C9BE-BF753BB01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F480D2-4012-B7F2-B6F7-DA5B0AEC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64426E-D95C-BB3F-58C5-AB6B4181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3B81-F69E-FA4F-8264-3C073F51074C}" type="datetime1">
              <a:rPr lang="it-IT" smtClean="0"/>
              <a:t>23/06/24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D0A60B-3911-2B7C-20E0-12F59360B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70E7FD-A777-C457-0573-4E9AFD095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08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BB888A-1F43-8C32-A011-08F16BB81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3F9BED-5AB2-3682-CF3B-A18F89F3A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0E751A-C2FF-8177-E86D-711EF9181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E59-B715-184C-B63F-36F946B5D434}" type="datetime1">
              <a:rPr lang="it-IT" smtClean="0"/>
              <a:t>23/06/24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36095D-A12A-F915-3182-09876881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D0E37D-0D98-4D55-27CF-5F104DBED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7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5F6C57A-EF5C-F349-614B-8492E03CF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19A0FB-4CB9-2CED-3F44-195733445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F585A1-00C3-D5AC-0536-D76564BED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F3D73-5639-6F4F-BF19-7375689F37F1}" type="datetime1">
              <a:rPr lang="it-IT" smtClean="0"/>
              <a:t>23/06/24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36AA89-7FC3-ECB0-9E30-ACE9709E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867BC2-0272-3141-2F40-CF0C57CE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61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Il CERN ed LHC (Liceo Umberto 2010)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C1767-2620-EF49-AC4F-7822B6386F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471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pPr>
              <a:defRPr/>
            </a:pPr>
            <a:r>
              <a:rPr lang="en-US" dirty="0" err="1"/>
              <a:t>Pierluigi</a:t>
            </a:r>
            <a:r>
              <a:rPr lang="en-US" dirty="0"/>
              <a:t> </a:t>
            </a:r>
            <a:r>
              <a:rPr lang="en-US" dirty="0" err="1"/>
              <a:t>Paolucci</a:t>
            </a:r>
            <a:r>
              <a:rPr lang="en-US" dirty="0"/>
              <a:t> - </a:t>
            </a:r>
            <a:r>
              <a:rPr lang="en-US" dirty="0" err="1"/>
              <a:t>Istituto</a:t>
            </a:r>
            <a:r>
              <a:rPr lang="en-US" dirty="0"/>
              <a:t> di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Nucleare</a:t>
            </a:r>
            <a:r>
              <a:rPr lang="en-US" dirty="0"/>
              <a:t> di Napoli e CERN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2E7F3B29-2A54-5F43-9D48-CBF2B6DDA490}" type="slidenum">
              <a:rPr lang="it-IT" smtClean="0"/>
              <a:pPr>
                <a:defRPr/>
              </a:pPr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4163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Il CERN ed LHC (Liceo Umberto 2010)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408-927D-3F4D-8F47-D76B547070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952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en-US" dirty="0" err="1"/>
              <a:t>Pierluigi</a:t>
            </a:r>
            <a:r>
              <a:rPr lang="en-US" dirty="0"/>
              <a:t> </a:t>
            </a:r>
            <a:r>
              <a:rPr lang="en-US" dirty="0" err="1"/>
              <a:t>Paolucci</a:t>
            </a:r>
            <a:r>
              <a:rPr lang="en-US" dirty="0"/>
              <a:t> - </a:t>
            </a:r>
            <a:r>
              <a:rPr lang="en-US" dirty="0" err="1"/>
              <a:t>Istituto</a:t>
            </a:r>
            <a:r>
              <a:rPr lang="en-US" dirty="0"/>
              <a:t> di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Nucleare</a:t>
            </a:r>
            <a:r>
              <a:rPr lang="en-US" dirty="0"/>
              <a:t> di Napoli e CERN</a:t>
            </a:r>
            <a:endParaRPr lang="it-IT" dirty="0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5781E-645F-2D46-8794-8F1AB85FE5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122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Il CERN ed LHC (Liceo Umberto 2010)</a:t>
            </a: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F8BA9-DFA8-5D43-9577-31A3D5914B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590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Il CERN ed LHC (Liceo Umberto 2010)</a:t>
            </a: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06449-257A-DE48-A035-6192A69138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629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Il CERN ed LHC (Liceo Umberto 2010)</a:t>
            </a: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577E2-35E1-C94A-85F8-54A6BF8253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984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Il CERN ed LHC (Liceo Umberto 2010)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A8B4E-BB34-0F4B-A365-8BAD7CB3B6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0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A94939-4CBF-0EC7-F72A-3CA2EB56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F09B70-864A-A0F9-CC5C-BB4853108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69832E-1ECD-1D7A-AF4E-721991FAB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9FB-71D4-3248-94C7-E032391A7047}" type="datetime1">
              <a:rPr lang="it-IT" smtClean="0"/>
              <a:t>23/06/24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A1DF3D-5523-3B13-A141-6EEF45AF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6E47C5-C3C5-751D-3442-FA5E233FB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932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Il CERN ed LHC (Liceo Umberto 2010)</a:t>
            </a: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78C41-2DE9-C84F-AA57-614D215208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826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Il CERN ed LHC (Liceo Umberto 2010)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4F617-22E9-AD4D-BC39-B37AA59D95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759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Il CERN ed LHC (Liceo Umberto 2010)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F90CD-7EF3-A042-80AD-33166DB6DA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1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842326-12D5-032C-26DD-C8E798B6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1EC156-FBCD-3E3F-6DEC-5A86F692B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9AF2A6-A50E-7A2B-D4EE-9682D8A7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024C-CA14-484D-B629-30DDF402E646}" type="datetime1">
              <a:rPr lang="it-IT" smtClean="0"/>
              <a:t>23/06/24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99DB40-C98A-5D00-854C-5A58BFAA9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FA177E-130C-6609-6269-FF63DD50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47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0C950E-80BC-E252-E174-8AB14BCD3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C91EEE-1D84-34D4-379C-7927A3C71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9334CC-BCE4-804C-3619-4BCBBD345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88DAF5-DE88-902A-8718-A2A7E34D7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CE80-8C87-2547-A883-C26090F51345}" type="datetime1">
              <a:rPr lang="it-IT" smtClean="0"/>
              <a:t>23/06/24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DDC2D8-F121-BC95-DE83-A3A886738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20118C-DA44-AC20-9415-2779B876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88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20923C-24CA-FF52-645F-B1A636F1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A63588-3E9C-27EC-CE4E-9D392A0F9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0B47C9-871F-A37A-3A23-205A39B39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C7CECE1-96D5-7DDA-BF76-8981C86A1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CF60BB1-AF85-6D90-908D-1DEAAF000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E075C01-4151-CF6E-4631-386F4D19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B66A2-17F4-164F-A887-7BEA2B756A38}" type="datetime1">
              <a:rPr lang="it-IT" smtClean="0"/>
              <a:t>23/06/24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6080341-44F8-134B-654D-CB493119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2AAE567-C0A3-3EF7-D079-AC238C57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22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BD4A2-C0EA-359A-4CD2-A002CA496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2E85282-C6C6-2A67-4874-4AE83B8A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AF2A6-1431-A847-BF04-733F474FC949}" type="datetime1">
              <a:rPr lang="it-IT" smtClean="0"/>
              <a:t>23/06/24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84E9FC-C6F8-425E-7CF2-9C6F3A92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B11B6AF-9D26-7E5D-5518-ABF0E9A85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43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8403A5F-4B1E-51C1-79B8-A6707552E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99AF-E910-874E-9E20-8790596BA0BB}" type="datetime1">
              <a:rPr lang="it-IT" smtClean="0"/>
              <a:t>23/06/24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3510904-7335-BE50-54AD-DB6B9389E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762C57-58B6-BFD2-4860-09DBE9A6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037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C2964-49ED-0AAB-8B24-AB3FCDA5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8B260E-414B-0912-4F9C-3BAAD8A01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FFFC15-B220-BEB2-5B00-522C2E237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1E4147-E639-DBFA-7D6C-BD59A2C30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5B09-E91A-B748-8A99-D0D42F750840}" type="datetime1">
              <a:rPr lang="it-IT" smtClean="0"/>
              <a:t>23/06/24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1AC0EC-B6F1-1A34-5341-121CCCDD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A3D6E4-2ADB-A3E1-166C-1EECC434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196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A35F-7298-0C36-5CB7-A67021FEA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C7A5B6-4637-8DB5-2334-816D3E2C8F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3CAACE-D5A3-C7C5-8017-45D8E8655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425535-97C8-023B-E798-721E1E3F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E97F-465F-B745-8EBD-1C3ED3A2447E}" type="datetime1">
              <a:rPr lang="it-IT" smtClean="0"/>
              <a:t>23/06/24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5063F5-292B-32C8-1AC2-E2CA1D83F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61A9D8-C1A4-7C83-4EC6-9D1B9D4D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10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3485FFD-A8F5-6015-3806-C3E48FCB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EB62AA-06AF-04DA-52AC-CFB1208D9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4D30BC-78C9-485D-46B7-2902FB553A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36C1A5-3782-6D47-A493-DEA0DE8E49AC}" type="datetime1">
              <a:rPr lang="it-IT" smtClean="0"/>
              <a:t>23/06/24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9B76D6-B581-1788-80B8-0BD5B5811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Pierluigi Paolucci - Istituto Nazionale di Fisica Nucleare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0317EE-1EBF-570D-BCF7-6BCE29C9F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EBF76D-DCAC-E347-B523-DF41A06A30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9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215680" y="6356351"/>
            <a:ext cx="625088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00523" y="6356351"/>
            <a:ext cx="78187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9743BE3-03D1-C447-A72D-4EEFF4B650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76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q=does+school+kill+creativity+sottotitoli+italiano&amp;sca_esv=b6006db025cb7db1&amp;sca_upv=1&amp;sxsrf=ADLYWIJpQsiGdUExIzoTHQ2YXJNerDYthQ%3A1719136023714&amp;ei=F-93Zq2eK-P-7_UPhqaEyAQ&amp;oq=does+school+kill+creativity+sott&amp;gs_lp=Egxnd3Mtd2l6LXNlcnAiIGRvZXMgc2Nob29sIGtpbGwgY3JlYXRpdml0eSBzb3R0KgIIADIHECEYoAEYCjIHECEYoAEYCjIHECEYoAEYCkiMGVCLBliODnABeAGQAQCYAXugAfQDqgEDMy4yuAEByAEA-AEBmAIGoAKQBMICChAAGLADGNYEGEfCAg0QABiABBiwAxhDGIoFwgINEC4YgAQYsAMYQxiKBcICCBAAGIAEGMsBwgIGEAAYFhgewgIIEAAYFhgKGB7CAggQABiABBiiBMICBRAhGKABmAMAiAYBkAYKkgcDNC4yoAeYHA&amp;sclient=gws-wiz-serp#fpstate=ive&amp;vld=cid:e113f34a,vid:K3uXSYQWAwA,st:0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6BEFE8-9EC9-C710-6236-A57E25803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Introduzione al Master LNGS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E118724-77D4-6E2E-A46E-CA19BB6F6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Pierluigi Paolucci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7D0C24-1C0A-F4A1-3863-D1A0871D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BF76D-DCAC-E347-B523-DF41A06A303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240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lla scoperta della teoria dell'Inflazione: la solidità dell'incertezza">
            <a:extLst>
              <a:ext uri="{FF2B5EF4-FFF2-40B4-BE49-F238E27FC236}">
                <a16:creationId xmlns:a16="http://schemas.microsoft.com/office/drawing/2014/main" id="{AA730DEB-690D-A4C6-8DED-DCFC3C467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r="12409" b="-1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D1508B9-6B95-83CE-8FEC-6F9AE534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Pierluigi Paolucci - Istituto di Fisica Nucleare di Napoli e CERN</a:t>
            </a:r>
            <a:endParaRPr lang="it-IT">
              <a:latin typeface="Times New Roman" charset="0"/>
              <a:ea typeface="ＭＳ Ｐゴシック" charset="0"/>
            </a:endParaRPr>
          </a:p>
        </p:txBody>
      </p:sp>
      <p:sp>
        <p:nvSpPr>
          <p:cNvPr id="4" name="Segnaposto numero diapositiva 3" hidden="1">
            <a:extLst>
              <a:ext uri="{FF2B5EF4-FFF2-40B4-BE49-F238E27FC236}">
                <a16:creationId xmlns:a16="http://schemas.microsoft.com/office/drawing/2014/main" id="{A0393192-63D1-7A40-3225-1CD67A00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fld id="{FB806449-257A-DE48-A035-6192A69138B3}" type="slidenum">
              <a:rPr lang="it-IT"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ts val="600"/>
                </a:spcAft>
                <a:defRPr/>
              </a:pPr>
              <a:t>10</a:t>
            </a:fld>
            <a:endParaRPr lang="it-IT">
              <a:latin typeface="Times New Roman" charset="0"/>
              <a:ea typeface="ＭＳ Ｐゴシック" charset="0"/>
            </a:endParaRPr>
          </a:p>
        </p:txBody>
      </p:sp>
      <p:sp>
        <p:nvSpPr>
          <p:cNvPr id="5" name="Titolo 7">
            <a:extLst>
              <a:ext uri="{FF2B5EF4-FFF2-40B4-BE49-F238E27FC236}">
                <a16:creationId xmlns:a16="http://schemas.microsoft.com/office/drawing/2014/main" id="{760CC150-BBB6-C48C-1D51-A2A3B554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92696"/>
          </a:xfrm>
        </p:spPr>
        <p:txBody>
          <a:bodyPr/>
          <a:lstStyle/>
          <a:p>
            <a:r>
              <a:rPr lang="it-IT" sz="2800" dirty="0">
                <a:solidFill>
                  <a:schemeClr val="bg1"/>
                </a:solidFill>
                <a:latin typeface="TITILLIUMTEXT25L-400WT" panose="02000000000000000000" pitchFamily="2" charset="77"/>
              </a:rPr>
              <a:t>Più di questo non possiamo vedere, ma solo supporre</a:t>
            </a:r>
            <a:endParaRPr lang="it-IT" sz="4000" dirty="0">
              <a:solidFill>
                <a:schemeClr val="bg1"/>
              </a:solidFill>
              <a:latin typeface="TITILLIUMTEXT25L-400W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8877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ptato un misterioso segnale radio dallo spazio: gli alieni vogliono dirci  qualcosa? | National Geographic">
            <a:extLst>
              <a:ext uri="{FF2B5EF4-FFF2-40B4-BE49-F238E27FC236}">
                <a16:creationId xmlns:a16="http://schemas.microsoft.com/office/drawing/2014/main" id="{40AB02CE-1724-EB2C-3B51-16D023834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2" b="408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BBDFFA-B465-566D-138C-BFCACD1E8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4E45F554-469C-DBD0-0FA4-C179BC7D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3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ienza Per Tutti - 1. Particelle dallo spazio">
            <a:extLst>
              <a:ext uri="{FF2B5EF4-FFF2-40B4-BE49-F238E27FC236}">
                <a16:creationId xmlns:a16="http://schemas.microsoft.com/office/drawing/2014/main" id="{ABA5336F-3C56-50F8-A108-851EADABD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C82A6F9-352C-E39A-228D-D68F2F82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C5B664E2-6F55-EB87-D40E-942044FA3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58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uomo, schermata, vestiti&#10;&#10;Descrizione generata automaticamente">
            <a:extLst>
              <a:ext uri="{FF2B5EF4-FFF2-40B4-BE49-F238E27FC236}">
                <a16:creationId xmlns:a16="http://schemas.microsoft.com/office/drawing/2014/main" id="{EB3B7130-C11D-C1BD-5243-655AC39D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265145-EF79-52C0-2016-7469067D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7CCC6A82-0C4C-BAFB-2881-EAA7C1B2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084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La più grande collisione di buchi neri mai osservata - Wired | Wired Italia">
            <a:extLst>
              <a:ext uri="{FF2B5EF4-FFF2-40B4-BE49-F238E27FC236}">
                <a16:creationId xmlns:a16="http://schemas.microsoft.com/office/drawing/2014/main" id="{6791F146-06FC-7DC9-498C-28DA3C443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70E52E-820D-E9BB-A0FE-E0E83DCB4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5760" y="6448252"/>
            <a:ext cx="468816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E098BFC9-D8FA-FC71-AEF0-313BDFC8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4392" y="6448252"/>
            <a:ext cx="586408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2546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sa sono le onde gravitazionali - Il Post">
            <a:extLst>
              <a:ext uri="{FF2B5EF4-FFF2-40B4-BE49-F238E27FC236}">
                <a16:creationId xmlns:a16="http://schemas.microsoft.com/office/drawing/2014/main" id="{9F7BF94A-B5A3-0527-160B-2CCA3352D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650" y="441325"/>
            <a:ext cx="11950700" cy="597535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7D5E9E-2866-8562-8281-F71A4D4E8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AE433E20-D3F9-3E98-3775-F73C7F94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198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instein Telescope, il rivelatore di onde gravitazionali di terza  generazione - INAF - Osservatorio Astronomico d'Abruzzo">
            <a:extLst>
              <a:ext uri="{FF2B5EF4-FFF2-40B4-BE49-F238E27FC236}">
                <a16:creationId xmlns:a16="http://schemas.microsoft.com/office/drawing/2014/main" id="{0382272E-2009-1655-1902-9CD1162A6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41B4C36-39F1-FC0B-9B54-40628D2F8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B8D89763-3CD7-13F0-7136-7EACF3A25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947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6" descr="Immagine che contiene testo, schermata, grafica, design&#10;&#10;Descrizione generata automaticamente">
            <a:extLst>
              <a:ext uri="{FF2B5EF4-FFF2-40B4-BE49-F238E27FC236}">
                <a16:creationId xmlns:a16="http://schemas.microsoft.com/office/drawing/2014/main" id="{474D5CBC-CF1D-6001-48DB-F89E8EC84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37" t="25029" b="18362"/>
          <a:stretch/>
        </p:blipFill>
        <p:spPr bwMode="auto">
          <a:xfrm>
            <a:off x="120650" y="900929"/>
            <a:ext cx="11950700" cy="505614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67608F1F-70F5-496F-D6C7-1D038018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17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AC6E12-11F9-3F21-1851-A9328A129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060185-D643-B1F1-F82A-75FB4F722446}"/>
              </a:ext>
            </a:extLst>
          </p:cNvPr>
          <p:cNvSpPr txBox="1"/>
          <p:nvPr/>
        </p:nvSpPr>
        <p:spPr>
          <a:xfrm>
            <a:off x="2772301" y="136524"/>
            <a:ext cx="6647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Onde Gravitazionali e company</a:t>
            </a:r>
          </a:p>
        </p:txBody>
      </p:sp>
    </p:spTree>
    <p:extLst>
      <p:ext uri="{BB962C8B-B14F-4D97-AF65-F5344CB8AC3E}">
        <p14:creationId xmlns:p14="http://schemas.microsoft.com/office/powerpoint/2010/main" val="3997092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smology - How do they know the numbers of the energy pie chart of the  universe? - Physics Stack Exchange">
            <a:extLst>
              <a:ext uri="{FF2B5EF4-FFF2-40B4-BE49-F238E27FC236}">
                <a16:creationId xmlns:a16="http://schemas.microsoft.com/office/drawing/2014/main" id="{1DCE2FA3-C8A7-AF19-1017-69C9059E6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1" b="124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18428F-F55C-1914-FE85-540EDF89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2B02349A-6FF3-D547-0FA6-E4C3404C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619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9CA2D2-E471-5F42-42B7-329535DE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it-IT" dirty="0"/>
              <a:t>Abbiamo ancora tanto da capire	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E4AA92-3B41-997A-B5ED-745E7317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56351"/>
            <a:ext cx="625088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611FA4-7DC1-F30F-5F68-8F4E4D0F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523" y="6356351"/>
            <a:ext cx="781877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19</a:t>
            </a:fld>
            <a:endParaRPr lang="it-IT"/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ACA8712-7CF7-2A65-716F-E29DC849C2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143135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251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CCA1A4D-CBDF-DC1A-C5AD-37973CD9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it-IT" sz="3400"/>
              <a:t>La scienza è fonte di curiosità ed osservazione così come l’arte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AE374F-1ACF-B82B-EF16-009BC1AD2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10" y="2517570"/>
            <a:ext cx="5456912" cy="383878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t-IT" sz="2000" dirty="0"/>
          </a:p>
          <a:p>
            <a:r>
              <a:rPr lang="it-IT" sz="3200" dirty="0">
                <a:solidFill>
                  <a:srgbClr val="0070C0"/>
                </a:solidFill>
              </a:rPr>
              <a:t>Chi ha creato l’universo</a:t>
            </a:r>
          </a:p>
          <a:p>
            <a:r>
              <a:rPr lang="it-IT" sz="3200" dirty="0"/>
              <a:t>Quando è nato</a:t>
            </a:r>
          </a:p>
          <a:p>
            <a:r>
              <a:rPr lang="it-IT" sz="3200" dirty="0">
                <a:solidFill>
                  <a:srgbClr val="0070C0"/>
                </a:solidFill>
              </a:rPr>
              <a:t>Quando è comparso l’uomo</a:t>
            </a:r>
          </a:p>
          <a:p>
            <a:r>
              <a:rPr lang="it-IT" sz="3200" dirty="0"/>
              <a:t>Ci sono altre forme di vita</a:t>
            </a:r>
          </a:p>
          <a:p>
            <a:r>
              <a:rPr lang="it-IT" sz="3200" dirty="0">
                <a:solidFill>
                  <a:srgbClr val="0070C0"/>
                </a:solidFill>
              </a:rPr>
              <a:t>Quando finirà di brillare il sole</a:t>
            </a:r>
          </a:p>
        </p:txBody>
      </p:sp>
      <p:pic>
        <p:nvPicPr>
          <p:cNvPr id="15" name="Picture 6" descr="Vista angolare di una formazione rocciosa">
            <a:extLst>
              <a:ext uri="{FF2B5EF4-FFF2-40B4-BE49-F238E27FC236}">
                <a16:creationId xmlns:a16="http://schemas.microsoft.com/office/drawing/2014/main" id="{5955D5F0-04C9-C037-C7A6-4CE14203A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1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D0ED68-DA5E-77F6-C498-B9E21738D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8073" y="6356350"/>
            <a:ext cx="3303431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it-IT" sz="1000">
                <a:solidFill>
                  <a:srgbClr val="FFFFFF"/>
                </a:solidFill>
              </a:rPr>
              <a:t>Pierluigi Paolucci - Istituto Nazionale di Fisica Nucleare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080B31-CFA5-7E2A-6FCF-0D3CAC2D8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5EBF76D-DCAC-E347-B523-DF41A06A303B}" type="slidenum">
              <a:rPr lang="it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7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rn, via libera al nuovo acceleratore di particelle da 20 miliardi -  MasterX">
            <a:extLst>
              <a:ext uri="{FF2B5EF4-FFF2-40B4-BE49-F238E27FC236}">
                <a16:creationId xmlns:a16="http://schemas.microsoft.com/office/drawing/2014/main" id="{133F1C2F-4737-E9DF-05E4-4FA176AD1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4" b="1237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2B8BDD0-1E45-8EA7-3E18-4D993202A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C3867EA0-8D6B-A68F-58AC-FA925AE3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8566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M3NeT Design Study - KM3NeT">
            <a:extLst>
              <a:ext uri="{FF2B5EF4-FFF2-40B4-BE49-F238E27FC236}">
                <a16:creationId xmlns:a16="http://schemas.microsoft.com/office/drawing/2014/main" id="{E53F880F-086E-E08F-05D3-5DA141910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159A5D6-BA1F-817A-F169-F8794A17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6B914BD7-6DA9-7C4D-3BD2-298AEBC1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309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sperimento Borexino, ecco come brillano le stelle giganti">
            <a:extLst>
              <a:ext uri="{FF2B5EF4-FFF2-40B4-BE49-F238E27FC236}">
                <a16:creationId xmlns:a16="http://schemas.microsoft.com/office/drawing/2014/main" id="{2359B405-BAA7-BA62-7250-14033EAD52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9A11C52-5B9F-3FBE-9D40-C72D8ED6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221AEF78-4C48-C600-C3AF-F006DCF18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664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9A5AABE-25F1-7C01-111F-CF8533589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1896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it-IT" dirty="0"/>
              <a:t>Divertirsi, sognare, creare</a:t>
            </a:r>
          </a:p>
        </p:txBody>
      </p:sp>
      <p:pic>
        <p:nvPicPr>
          <p:cNvPr id="8" name="Picture 7" descr="Immagine che contiene arte, dipinto, portafotografie, Galleria d'arte&#10;&#10;Descrizione generata automaticamente">
            <a:extLst>
              <a:ext uri="{FF2B5EF4-FFF2-40B4-BE49-F238E27FC236}">
                <a16:creationId xmlns:a16="http://schemas.microsoft.com/office/drawing/2014/main" id="{EEDF22BF-EA12-10ED-A3CB-F668A8E52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82" b="13282"/>
          <a:stretch/>
        </p:blipFill>
        <p:spPr>
          <a:xfrm>
            <a:off x="0" y="1097318"/>
            <a:ext cx="12192000" cy="5028847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AD997D-9852-EB45-25CD-7EBD6952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56351"/>
            <a:ext cx="625088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7A9B88-B13D-A611-18E4-6B7E13D0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523" y="6356351"/>
            <a:ext cx="781877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334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4E6CC-3D25-72AB-9990-D4F7EEE7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1999"/>
          </a:xfrm>
        </p:spPr>
        <p:txBody>
          <a:bodyPr/>
          <a:lstStyle/>
          <a:p>
            <a:r>
              <a:rPr lang="it-IT" dirty="0"/>
              <a:t>Cosa vi consigliamo dalla nostra esperienza</a:t>
            </a:r>
          </a:p>
        </p:txBody>
      </p:sp>
      <p:pic>
        <p:nvPicPr>
          <p:cNvPr id="6" name="Steve Jobs.mp4">
            <a:hlinkClick r:id="" action="ppaction://media"/>
            <a:extLst>
              <a:ext uri="{FF2B5EF4-FFF2-40B4-BE49-F238E27FC236}">
                <a16:creationId xmlns:a16="http://schemas.microsoft.com/office/drawing/2014/main" id="{49A5A687-8779-F40F-F3B6-C8762E3EF1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141" y="1295400"/>
            <a:ext cx="3109912" cy="5493408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BC9EC8-6BC6-F7D3-2859-E42B28CE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3D260A7-8167-E39F-759E-17146AB7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F3B29-2A54-5F43-9D48-CBF2B6DDA490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  <p:pic>
        <p:nvPicPr>
          <p:cNvPr id="7" name="SteveJobs.mp4">
            <a:hlinkClick r:id="" action="ppaction://media"/>
            <a:extLst>
              <a:ext uri="{FF2B5EF4-FFF2-40B4-BE49-F238E27FC236}">
                <a16:creationId xmlns:a16="http://schemas.microsoft.com/office/drawing/2014/main" id="{3E1125E9-E1E7-261D-383B-E87C43D01A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1979" y="1305012"/>
            <a:ext cx="8175245" cy="484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EAE9D5-51AE-3890-ADAF-C5EBEDEC8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Sognare</a:t>
            </a:r>
          </a:p>
        </p:txBody>
      </p:sp>
      <p:pic>
        <p:nvPicPr>
          <p:cNvPr id="6" name="INTERSTELLAR Best Scene (Cornfield chase theme music)_X_NKDADDY.mp4">
            <a:hlinkClick r:id="" action="ppaction://media"/>
            <a:extLst>
              <a:ext uri="{FF2B5EF4-FFF2-40B4-BE49-F238E27FC236}">
                <a16:creationId xmlns:a16="http://schemas.microsoft.com/office/drawing/2014/main" id="{0679EBC0-6056-5B53-6F8B-B515AEDE4D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989" y="287024"/>
            <a:ext cx="11438021" cy="6434452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3EE7CE-8910-9DF4-0BCA-B6F9DEBA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DDC268-F817-4A2C-9940-2A50349C1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F3B29-2A54-5F43-9D48-CBF2B6DDA490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364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terstellar - Costruire un buco nero - POD dal film _ HD.mp4">
            <a:hlinkClick r:id="" action="ppaction://media"/>
            <a:extLst>
              <a:ext uri="{FF2B5EF4-FFF2-40B4-BE49-F238E27FC236}">
                <a16:creationId xmlns:a16="http://schemas.microsoft.com/office/drawing/2014/main" id="{4C0B1FAC-C083-DEB7-0BC4-09E9BAAA58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353" y="68263"/>
            <a:ext cx="11949294" cy="6721475"/>
          </a:xfrm>
          <a:noFill/>
        </p:spPr>
      </p:pic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4336F061-1A1B-342B-AA06-88279D10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11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ppenheimer Trinity Test scene edited with actual Trinity detonation footage.mp4">
            <a:hlinkClick r:id="" action="ppaction://media"/>
            <a:extLst>
              <a:ext uri="{FF2B5EF4-FFF2-40B4-BE49-F238E27FC236}">
                <a16:creationId xmlns:a16="http://schemas.microsoft.com/office/drawing/2014/main" id="{6816CC96-88D5-528B-965A-D300ABC1D0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B4E094-09C2-54DC-FEAA-1B30F0284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A905D5A9-1E48-DAE8-BD61-BC1E1A920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7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2B73F8-1DC2-EFB6-FBD5-8C43AD01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22680"/>
          </a:xfrm>
        </p:spPr>
        <p:txBody>
          <a:bodyPr wrap="square" anchor="ctr">
            <a:normAutofit/>
          </a:bodyPr>
          <a:lstStyle/>
          <a:p>
            <a:r>
              <a:rPr lang="it-IT" dirty="0"/>
              <a:t>Grazie </a:t>
            </a:r>
          </a:p>
        </p:txBody>
      </p:sp>
      <p:pic>
        <p:nvPicPr>
          <p:cNvPr id="7" name="Picture 6" descr="Immagine che contiene cartone animato, arte, schermata&#10;&#10;Descrizione generata automaticamente">
            <a:extLst>
              <a:ext uri="{FF2B5EF4-FFF2-40B4-BE49-F238E27FC236}">
                <a16:creationId xmlns:a16="http://schemas.microsoft.com/office/drawing/2014/main" id="{BE507B29-30E8-E60B-2F76-CD70286D3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8" b="13688"/>
          <a:stretch/>
        </p:blipFill>
        <p:spPr>
          <a:xfrm>
            <a:off x="1" y="1097318"/>
            <a:ext cx="12192000" cy="5028848"/>
          </a:xfrm>
          <a:prstGeom prst="rect">
            <a:avLst/>
          </a:prstGeom>
          <a:noFill/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F11EE9-6429-968B-DA40-58539ADB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56351"/>
            <a:ext cx="625088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B07CE9-1B97-6C0E-C7EA-117F10921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523" y="6356351"/>
            <a:ext cx="781877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4931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6B824-352D-34F8-33E0-CBFC1205A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3EA5DA-C292-716F-03B2-84703EC4D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Does School kill Creativity?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1AA799B-05BA-02A2-ABF5-51AECE43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09ACC4-4C90-DCD5-DBFB-351D68B2C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F3B29-2A54-5F43-9D48-CBF2B6DDA490}" type="slidenum">
              <a:rPr lang="it-IT" smtClean="0"/>
              <a:pPr>
                <a:defRPr/>
              </a:pPr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01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47D83C-1E2F-EEDF-CDCB-220EDB579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605895"/>
          </a:xfrm>
        </p:spPr>
        <p:txBody>
          <a:bodyPr/>
          <a:lstStyle/>
          <a:p>
            <a:r>
              <a:rPr lang="it-IT" dirty="0"/>
              <a:t>Universo in espansione da 14 miliardi di anni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9497CB-908A-9217-85A8-71C686A71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49C94B7-A00D-6D7E-100B-DE4A0121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F3B29-2A54-5F43-9D48-CBF2B6DDA490}" type="slidenum">
              <a:rPr lang="it-IT" smtClean="0"/>
              <a:pPr>
                <a:defRPr/>
              </a:pPr>
              <a:t>3</a:t>
            </a:fld>
            <a:endParaRPr lang="it-IT" dirty="0"/>
          </a:p>
        </p:txBody>
      </p:sp>
      <p:pic>
        <p:nvPicPr>
          <p:cNvPr id="2050" name="Picture 2" descr="E se l'espansione dell'Universo fosse un'illusione? Questa teoria lo spiega">
            <a:extLst>
              <a:ext uri="{FF2B5EF4-FFF2-40B4-BE49-F238E27FC236}">
                <a16:creationId xmlns:a16="http://schemas.microsoft.com/office/drawing/2014/main" id="{B67E84DE-41A9-CADA-CD48-6E6396552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893" y="903488"/>
            <a:ext cx="9182630" cy="595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egnaposto contenuto 6" descr="Immagine che contiene Carattere, testo, calligrafia, linea&#10;&#10;Descrizione generata automaticamente">
            <a:extLst>
              <a:ext uri="{FF2B5EF4-FFF2-40B4-BE49-F238E27FC236}">
                <a16:creationId xmlns:a16="http://schemas.microsoft.com/office/drawing/2014/main" id="{3EECCD31-F013-2E26-DEEB-BCE92AE964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17893" y="903488"/>
            <a:ext cx="9182630" cy="1534912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7328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id="{93FDB1DC-910C-B36D-55EE-9BB2C439A2B0}"/>
              </a:ext>
            </a:extLst>
          </p:cNvPr>
          <p:cNvSpPr/>
          <p:nvPr/>
        </p:nvSpPr>
        <p:spPr>
          <a:xfrm>
            <a:off x="5879976" y="3717032"/>
            <a:ext cx="432048" cy="432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AA3C5E26-C9F4-A46C-96B0-AA7FD039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624"/>
            <a:ext cx="9144000" cy="1728192"/>
          </a:xfrm>
        </p:spPr>
        <p:txBody>
          <a:bodyPr/>
          <a:lstStyle/>
          <a:p>
            <a:r>
              <a:rPr lang="it-IT" sz="3600" dirty="0">
                <a:solidFill>
                  <a:srgbClr val="FFFF00"/>
                </a:solidFill>
                <a:latin typeface="TITILLIUMTEXT25L-400WT" panose="02000000000000000000" pitchFamily="2" charset="77"/>
              </a:rPr>
              <a:t>All’inizio non c’era niente</a:t>
            </a:r>
            <a:br>
              <a:rPr lang="it-IT" sz="3200" dirty="0">
                <a:solidFill>
                  <a:schemeClr val="bg1"/>
                </a:solidFill>
                <a:latin typeface="TITILLIUMTEXT25L-400WT" panose="02000000000000000000" pitchFamily="2" charset="77"/>
              </a:rPr>
            </a:br>
            <a:r>
              <a:rPr lang="it-IT" sz="3200" dirty="0">
                <a:solidFill>
                  <a:schemeClr val="bg1"/>
                </a:solidFill>
                <a:latin typeface="TITILLIUMTEXT25L-400WT" panose="02000000000000000000" pitchFamily="2" charset="77"/>
              </a:rPr>
              <a:t>Era tutto condensato in un punto</a:t>
            </a:r>
            <a:br>
              <a:rPr lang="it-IT" sz="3200" dirty="0">
                <a:solidFill>
                  <a:schemeClr val="bg1"/>
                </a:solidFill>
                <a:latin typeface="TITILLIUMTEXT25L-400WT" panose="02000000000000000000" pitchFamily="2" charset="77"/>
              </a:rPr>
            </a:br>
            <a:r>
              <a:rPr lang="it-IT" sz="3200" dirty="0">
                <a:solidFill>
                  <a:schemeClr val="bg1"/>
                </a:solidFill>
                <a:latin typeface="TITILLIUMTEXT25L-400WT" panose="02000000000000000000" pitchFamily="2" charset="77"/>
              </a:rPr>
              <a:t>Aveva senso parlare di spazio e di tempo?</a:t>
            </a:r>
            <a:endParaRPr lang="it-IT" dirty="0">
              <a:solidFill>
                <a:schemeClr val="bg1"/>
              </a:solidFill>
              <a:latin typeface="TITILLIUMTEXT25L-400W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7385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itle 1">
            <a:extLst>
              <a:ext uri="{FF2B5EF4-FFF2-40B4-BE49-F238E27FC236}">
                <a16:creationId xmlns:a16="http://schemas.microsoft.com/office/drawing/2014/main" id="{12CA3CD8-DE50-0AF9-5FD6-7076E2FC0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670" y="0"/>
            <a:ext cx="8229600" cy="1556792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Inflazione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sz="3600" dirty="0">
                <a:solidFill>
                  <a:schemeClr val="bg1"/>
                </a:solidFill>
              </a:rPr>
              <a:t>un’espansione più veloce della luce</a:t>
            </a:r>
            <a:br>
              <a:rPr lang="it-IT" sz="36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rgbClr val="FFFF00"/>
                </a:solidFill>
              </a:rPr>
              <a:t>0,00000000000000000000000000000000001 di secondo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18C719-A730-5011-CC7F-C9BF05BA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5760" y="6356351"/>
            <a:ext cx="4688160" cy="365125"/>
          </a:xfrm>
        </p:spPr>
        <p:txBody>
          <a:bodyPr wrap="square"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Pierluigi Paolucci - Istituto di Fisica Nucleare di Napoli e CERN</a:t>
            </a:r>
            <a:endParaRPr lang="it-IT">
              <a:latin typeface="Times New Roman" charset="0"/>
              <a:ea typeface="ＭＳ Ｐゴシック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0CFB96-C329-A3B3-FE9F-BCF9CFEFE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4392" y="6356351"/>
            <a:ext cx="586408" cy="365125"/>
          </a:xfrm>
        </p:spPr>
        <p:txBody>
          <a:bodyPr wrap="square"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fld id="{2E7F3B29-2A54-5F43-9D48-CBF2B6DDA490}" type="slidenum">
              <a:rPr lang="it-IT"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ts val="600"/>
                </a:spcAft>
                <a:defRPr/>
              </a:pPr>
              <a:t>5</a:t>
            </a:fld>
            <a:endParaRPr lang="it-IT">
              <a:latin typeface="Times New Roman" charset="0"/>
              <a:ea typeface="ＭＳ Ｐゴシック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84B378DA-64F8-81B6-972C-F36C11B7B735}"/>
              </a:ext>
            </a:extLst>
          </p:cNvPr>
          <p:cNvSpPr/>
          <p:nvPr/>
        </p:nvSpPr>
        <p:spPr>
          <a:xfrm>
            <a:off x="2135560" y="3573016"/>
            <a:ext cx="288032" cy="2880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ccia destra 7">
            <a:extLst>
              <a:ext uri="{FF2B5EF4-FFF2-40B4-BE49-F238E27FC236}">
                <a16:creationId xmlns:a16="http://schemas.microsoft.com/office/drawing/2014/main" id="{32B3DEE6-65AD-A137-C0DE-969990A0F2E7}"/>
              </a:ext>
            </a:extLst>
          </p:cNvPr>
          <p:cNvSpPr/>
          <p:nvPr/>
        </p:nvSpPr>
        <p:spPr>
          <a:xfrm>
            <a:off x="2567608" y="3625754"/>
            <a:ext cx="1368152" cy="16328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6FF6715-F94D-C298-0D92-0B125D2E5C49}"/>
              </a:ext>
            </a:extLst>
          </p:cNvPr>
          <p:cNvSpPr txBox="1"/>
          <p:nvPr/>
        </p:nvSpPr>
        <p:spPr>
          <a:xfrm>
            <a:off x="2441848" y="3100720"/>
            <a:ext cx="12778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>
                <a:solidFill>
                  <a:prstClr val="white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=10</a:t>
            </a:r>
            <a:r>
              <a:rPr lang="it-IT" sz="2000" baseline="30000" dirty="0">
                <a:solidFill>
                  <a:prstClr val="white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-35</a:t>
            </a:r>
            <a:r>
              <a:rPr lang="it-IT" sz="2000" dirty="0">
                <a:solidFill>
                  <a:prstClr val="white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prstClr val="white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000" dirty="0">
                <a:solidFill>
                  <a:prstClr val="white"/>
                </a:solidFill>
                <a:latin typeface="Avenir Book" panose="0200050302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000" dirty="0">
              <a:solidFill>
                <a:prstClr val="white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1" name="02a-espansione">
            <a:hlinkClick r:id="" action="ppaction://media"/>
            <a:extLst>
              <a:ext uri="{FF2B5EF4-FFF2-40B4-BE49-F238E27FC236}">
                <a16:creationId xmlns:a16="http://schemas.microsoft.com/office/drawing/2014/main" id="{684D4B2A-7D6F-AEFB-B24A-8B54127C5D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7422" y="1850465"/>
            <a:ext cx="6594574" cy="3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1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utting the “bang” in the Big Bang | MIT News | Massachusetts Institute of  Technology">
            <a:extLst>
              <a:ext uri="{FF2B5EF4-FFF2-40B4-BE49-F238E27FC236}">
                <a16:creationId xmlns:a16="http://schemas.microsoft.com/office/drawing/2014/main" id="{D9F2AC4E-45EC-98C5-2947-9BD3FDFD9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FC54B6C-E226-F7F6-AD14-EC288C95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013B3B63-A370-6537-3967-2DEF6DC0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1378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La fine dell'espansione dell'universo arriverà presto">
            <a:extLst>
              <a:ext uri="{FF2B5EF4-FFF2-40B4-BE49-F238E27FC236}">
                <a16:creationId xmlns:a16="http://schemas.microsoft.com/office/drawing/2014/main" id="{3F272A66-5948-5817-5BCA-D59B3866E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r="4192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CC190D7-F419-07B9-D413-2A4EC7A80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>
                <a:latin typeface="Times New Roman" charset="0"/>
                <a:ea typeface="ＭＳ Ｐゴシック" charset="0"/>
              </a:rPr>
              <a:t>Pierluigi Paolucci - Istituto di Fisica Nucleare di Napoli e CERN</a:t>
            </a:r>
            <a:endParaRPr lang="it-IT">
              <a:latin typeface="Times New Roman" charset="0"/>
              <a:ea typeface="ＭＳ Ｐゴシック" charset="0"/>
            </a:endParaRPr>
          </a:p>
        </p:txBody>
      </p:sp>
      <p:sp>
        <p:nvSpPr>
          <p:cNvPr id="5" name="Segnaposto numero diapositiva 4" hidden="1">
            <a:extLst>
              <a:ext uri="{FF2B5EF4-FFF2-40B4-BE49-F238E27FC236}">
                <a16:creationId xmlns:a16="http://schemas.microsoft.com/office/drawing/2014/main" id="{BF99119D-AEC4-9E70-ED55-792E041F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fld id="{2E7F3B29-2A54-5F43-9D48-CBF2B6DDA490}" type="slidenum">
              <a:rPr lang="it-IT"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ts val="600"/>
                </a:spcAft>
                <a:defRPr/>
              </a:pPr>
              <a:t>7</a:t>
            </a:fld>
            <a:endParaRPr lang="it-IT">
              <a:latin typeface="Times New Roman" charset="0"/>
              <a:ea typeface="ＭＳ Ｐゴシック" charset="0"/>
            </a:endParaRPr>
          </a:p>
        </p:txBody>
      </p:sp>
      <p:sp>
        <p:nvSpPr>
          <p:cNvPr id="6" name="Titolo 7">
            <a:extLst>
              <a:ext uri="{FF2B5EF4-FFF2-40B4-BE49-F238E27FC236}">
                <a16:creationId xmlns:a16="http://schemas.microsoft.com/office/drawing/2014/main" id="{0D53BC0E-E46D-845A-3FDF-33A3DCBC6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077"/>
            <a:ext cx="9144000" cy="114300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L’Universo si raffredda espandendosi</a:t>
            </a:r>
            <a:endParaRPr lang="it-IT" dirty="0">
              <a:solidFill>
                <a:schemeClr val="bg1"/>
              </a:solidFill>
              <a:latin typeface="TITILLIUMTEXT25L-400WT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5080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4031A-5557-4108-1FC4-FA3FB5E9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0CAA5E-621C-DBF2-4727-643165331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6500A9-42EE-1ED7-DCBA-0DC92A9B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Pierluigi Paolucci - Istituto di Fisica Nucleare di Napoli e CERN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3873ED-F7FC-1122-4D1A-9E1F743C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7F3B29-2A54-5F43-9D48-CBF2B6DDA490}" type="slidenum">
              <a:rPr lang="it-IT" smtClean="0"/>
              <a:pPr>
                <a:defRPr/>
              </a:pPr>
              <a:t>8</a:t>
            </a:fld>
            <a:endParaRPr lang="it-IT" dirty="0"/>
          </a:p>
        </p:txBody>
      </p:sp>
      <p:pic>
        <p:nvPicPr>
          <p:cNvPr id="1028" name="Picture 4" descr="Origine ed evoluzione dell'Universo | G.M.P.E.">
            <a:extLst>
              <a:ext uri="{FF2B5EF4-FFF2-40B4-BE49-F238E27FC236}">
                <a16:creationId xmlns:a16="http://schemas.microsoft.com/office/drawing/2014/main" id="{06140CB2-D697-7E69-0A0B-CAEC11205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52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D9EDA-0184-1863-FA57-01B1F719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it-IT" dirty="0"/>
              <a:t>Come possiamo studiare la storia dell’universo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1F7B71-AC1E-BA6C-03E8-8E8763A82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wrap="square" anchor="t">
            <a:normAutofit/>
          </a:bodyPr>
          <a:lstStyle/>
          <a:p>
            <a:r>
              <a:rPr lang="it-IT" dirty="0"/>
              <a:t>Osservare – luce</a:t>
            </a:r>
          </a:p>
          <a:p>
            <a:r>
              <a:rPr lang="it-IT" dirty="0"/>
              <a:t>Rilevare – raggi cosmici, segnali elettromagnetici, neutrini</a:t>
            </a:r>
          </a:p>
          <a:p>
            <a:r>
              <a:rPr lang="it-IT" dirty="0"/>
              <a:t>Riprodurre – esperimenti agli acceleratori</a:t>
            </a:r>
          </a:p>
          <a:p>
            <a:r>
              <a:rPr lang="it-IT" dirty="0"/>
              <a:t>Indagare – onde gravitazionali</a:t>
            </a:r>
          </a:p>
          <a:p>
            <a:r>
              <a:rPr lang="it-IT" dirty="0"/>
              <a:t>Cercare di capire l’ignoto – materia e energia oscura</a:t>
            </a:r>
          </a:p>
        </p:txBody>
      </p:sp>
      <p:pic>
        <p:nvPicPr>
          <p:cNvPr id="4098" name="Picture 2" descr="L'Universo, si espande, accelera ed è oscuro: i modelli per conoscerne i  segreti - Agenda Digitale">
            <a:extLst>
              <a:ext uri="{FF2B5EF4-FFF2-40B4-BE49-F238E27FC236}">
                <a16:creationId xmlns:a16="http://schemas.microsoft.com/office/drawing/2014/main" id="{FC79A926-9B56-9183-2B4E-815D5FD2C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r="6669" b="-1"/>
          <a:stretch/>
        </p:blipFill>
        <p:spPr bwMode="auto">
          <a:xfrm>
            <a:off x="6197600" y="1600201"/>
            <a:ext cx="5384800" cy="452596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D942880-3BED-8DCF-ACDE-139CF323F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56351"/>
            <a:ext cx="625088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Pierluigi Paolucci - Istituto di Fisica Nucleare di Napoli e CERN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09DC9DA-23E3-A7F2-DD0B-B10BEC562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523" y="6356351"/>
            <a:ext cx="781877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E7F3B29-2A54-5F43-9D48-CBF2B6DDA490}" type="slidenum">
              <a:rPr lang="it-IT" smtClean="0"/>
              <a:pPr>
                <a:spcAft>
                  <a:spcPts val="600"/>
                </a:spcAft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1542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Galassi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538</Words>
  <Application>Microsoft Macintosh PowerPoint</Application>
  <PresentationFormat>Widescreen</PresentationFormat>
  <Paragraphs>87</Paragraphs>
  <Slides>29</Slides>
  <Notes>1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29</vt:i4>
      </vt:variant>
    </vt:vector>
  </HeadingPairs>
  <TitlesOfParts>
    <vt:vector size="38" baseType="lpstr">
      <vt:lpstr>Aptos</vt:lpstr>
      <vt:lpstr>Aptos Display</vt:lpstr>
      <vt:lpstr>Arial</vt:lpstr>
      <vt:lpstr>Avenir Book</vt:lpstr>
      <vt:lpstr>Calibri</vt:lpstr>
      <vt:lpstr>Times New Roman</vt:lpstr>
      <vt:lpstr>TITILLIUMTEXT25L-400WT</vt:lpstr>
      <vt:lpstr>Tema di Office</vt:lpstr>
      <vt:lpstr>2_Personalizza struttura</vt:lpstr>
      <vt:lpstr>Introduzione al Master LNGS</vt:lpstr>
      <vt:lpstr>La scienza è fonte di curiosità ed osservazione così come l’arte</vt:lpstr>
      <vt:lpstr>Universo in espansione da 14 miliardi di anni</vt:lpstr>
      <vt:lpstr>All’inizio non c’era niente Era tutto condensato in un punto Aveva senso parlare di spazio e di tempo?</vt:lpstr>
      <vt:lpstr>Inflazione un’espansione più veloce della luce 0,00000000000000000000000000000000001 di secondo</vt:lpstr>
      <vt:lpstr>Presentazione standard di PowerPoint</vt:lpstr>
      <vt:lpstr>L’Universo si raffredda espandendosi</vt:lpstr>
      <vt:lpstr>Presentazione standard di PowerPoint</vt:lpstr>
      <vt:lpstr>Come possiamo studiare la storia dell’universo</vt:lpstr>
      <vt:lpstr>Più di questo non possiamo vedere, ma solo supporre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Abbiamo ancora tanto da capire </vt:lpstr>
      <vt:lpstr>Presentazione standard di PowerPoint</vt:lpstr>
      <vt:lpstr>Presentazione standard di PowerPoint</vt:lpstr>
      <vt:lpstr>Presentazione standard di PowerPoint</vt:lpstr>
      <vt:lpstr>Divertirsi, sognare, creare</vt:lpstr>
      <vt:lpstr>Cosa vi consigliamo dalla nostra esperienza</vt:lpstr>
      <vt:lpstr>Sognare</vt:lpstr>
      <vt:lpstr>Presentazione standard di PowerPoint</vt:lpstr>
      <vt:lpstr>Presentazione standard di PowerPoint</vt:lpstr>
      <vt:lpstr>Grazie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Pierluigi Paolucci</dc:creator>
  <cp:lastModifiedBy>Pierluigi Paolucci</cp:lastModifiedBy>
  <cp:revision>2</cp:revision>
  <dcterms:created xsi:type="dcterms:W3CDTF">2024-06-23T08:05:22Z</dcterms:created>
  <dcterms:modified xsi:type="dcterms:W3CDTF">2024-06-24T07:44:15Z</dcterms:modified>
</cp:coreProperties>
</file>