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58" r:id="rId4"/>
    <p:sldId id="266" r:id="rId5"/>
    <p:sldId id="268" r:id="rId6"/>
    <p:sldId id="262" r:id="rId7"/>
    <p:sldId id="263" r:id="rId8"/>
    <p:sldId id="257" r:id="rId9"/>
    <p:sldId id="264" r:id="rId10"/>
    <p:sldId id="265" r:id="rId11"/>
    <p:sldId id="267"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4D2A47-138B-49B9-8689-BC064D019D2B}" type="datetimeFigureOut">
              <a:rPr lang="it-IT" smtClean="0"/>
              <a:t>06/10/2011</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F39C5B-2828-4680-83A1-B82C8A605A6D}" type="slidenum">
              <a:rPr lang="it-IT" smtClean="0"/>
              <a:t>‹#›</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35F39C5B-2828-4680-83A1-B82C8A605A6D}" type="slidenum">
              <a:rPr lang="it-IT" smtClean="0"/>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32BA1A67-61E2-458C-A87A-507C4EBDAB4D}" type="datetimeFigureOut">
              <a:rPr lang="it-IT" smtClean="0"/>
              <a:t>06/10/2011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32BA1A67-61E2-458C-A87A-507C4EBDAB4D}" type="datetimeFigureOut">
              <a:rPr lang="it-IT" smtClean="0"/>
              <a:t>06/10/2011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32BA1A67-61E2-458C-A87A-507C4EBDAB4D}" type="datetimeFigureOut">
              <a:rPr lang="it-IT" smtClean="0"/>
              <a:t>06/10/2011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32BA1A67-61E2-458C-A87A-507C4EBDAB4D}" type="datetimeFigureOut">
              <a:rPr lang="it-IT" smtClean="0"/>
              <a:t>06/10/2011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BA1A67-61E2-458C-A87A-507C4EBDAB4D}" type="datetimeFigureOut">
              <a:rPr lang="it-IT" smtClean="0"/>
              <a:t>06/10/2011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32BA1A67-61E2-458C-A87A-507C4EBDAB4D}" type="datetimeFigureOut">
              <a:rPr lang="it-IT" smtClean="0"/>
              <a:t>06/10/2011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32BA1A67-61E2-458C-A87A-507C4EBDAB4D}" type="datetimeFigureOut">
              <a:rPr lang="it-IT" smtClean="0"/>
              <a:t>06/10/2011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32BA1A67-61E2-458C-A87A-507C4EBDAB4D}" type="datetimeFigureOut">
              <a:rPr lang="it-IT" smtClean="0"/>
              <a:t>06/10/2011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A1A67-61E2-458C-A87A-507C4EBDAB4D}" type="datetimeFigureOut">
              <a:rPr lang="it-IT" smtClean="0"/>
              <a:t>06/10/2011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BA1A67-61E2-458C-A87A-507C4EBDAB4D}" type="datetimeFigureOut">
              <a:rPr lang="it-IT" smtClean="0"/>
              <a:t>06/10/2011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BA1A67-61E2-458C-A87A-507C4EBDAB4D}" type="datetimeFigureOut">
              <a:rPr lang="it-IT" smtClean="0"/>
              <a:t>06/10/2011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B11F6E7-577B-4F7A-B0F7-5279B25B0FE5}" type="slidenum">
              <a:rPr lang="it-IT" smtClean="0"/>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A1A67-61E2-458C-A87A-507C4EBDAB4D}" type="datetimeFigureOut">
              <a:rPr lang="it-IT" smtClean="0"/>
              <a:t>06/10/2011</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1F6E7-577B-4F7A-B0F7-5279B25B0FE5}" type="slidenum">
              <a:rPr lang="it-IT" smtClean="0"/>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ienzainrete.it/contenuto/articolo/La-fisica-un-laboratorio-di-teatro" TargetMode="External"/><Relationship Id="rId2" Type="http://schemas.openxmlformats.org/officeDocument/2006/relationships/hyperlink" Target="http://www.scienzainrete.it/contenuto/articolo/Fisica-e-Teatro-una-scommessa-vinta-dal-Laboratorio-SA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sgiorgetti@centroteatroattivo.it"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www.centroteatroattivo.i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W5-zqAMnWU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festivalscienza.it/site/home/video/articolo10009941.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msgiorgetti@centroteatroattivo.it"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www.centroteatroattivo.it/"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5616" y="1556792"/>
            <a:ext cx="6984776" cy="4062651"/>
          </a:xfrm>
          <a:prstGeom prst="rect">
            <a:avLst/>
          </a:prstGeom>
          <a:noFill/>
        </p:spPr>
        <p:txBody>
          <a:bodyPr wrap="square" rtlCol="0">
            <a:spAutoFit/>
          </a:bodyPr>
          <a:lstStyle/>
          <a:p>
            <a:pPr>
              <a:lnSpc>
                <a:spcPct val="200000"/>
              </a:lnSpc>
            </a:pPr>
            <a:r>
              <a:rPr lang="it-IT" sz="2000" dirty="0" smtClean="0">
                <a:latin typeface="Arial" pitchFamily="34" charset="0"/>
                <a:cs typeface="Arial" pitchFamily="34" charset="0"/>
                <a:hlinkClick r:id="rId2"/>
              </a:rPr>
              <a:t>Attività</a:t>
            </a:r>
            <a:r>
              <a:rPr lang="it-IT" sz="2000" dirty="0" smtClean="0">
                <a:latin typeface="Arial" pitchFamily="34" charset="0"/>
                <a:cs typeface="Arial" pitchFamily="34" charset="0"/>
              </a:rPr>
              <a:t>  </a:t>
            </a:r>
            <a:r>
              <a:rPr lang="it-IT" sz="2000" dirty="0">
                <a:latin typeface="Arial" pitchFamily="34" charset="0"/>
                <a:cs typeface="Arial" pitchFamily="34" charset="0"/>
              </a:rPr>
              <a:t>elaborata dall’</a:t>
            </a:r>
            <a:r>
              <a:rPr lang="it-IT" sz="2000" dirty="0">
                <a:latin typeface="Arial" pitchFamily="34" charset="0"/>
                <a:cs typeface="Arial" pitchFamily="34" charset="0"/>
                <a:hlinkClick r:id="rId3"/>
              </a:rPr>
              <a:t>esperienza nel campo del teatro scientifico </a:t>
            </a:r>
            <a:r>
              <a:rPr lang="it-IT" sz="2000" dirty="0">
                <a:latin typeface="Arial" pitchFamily="34" charset="0"/>
                <a:cs typeface="Arial" pitchFamily="34" charset="0"/>
              </a:rPr>
              <a:t>per aiutare a cogliere il  </a:t>
            </a:r>
            <a:r>
              <a:rPr lang="it-IT" sz="2000" dirty="0" smtClean="0">
                <a:latin typeface="Arial" pitchFamily="34" charset="0"/>
                <a:cs typeface="Arial" pitchFamily="34" charset="0"/>
              </a:rPr>
              <a:t>fascino  </a:t>
            </a:r>
            <a:r>
              <a:rPr lang="it-IT" sz="2000" dirty="0">
                <a:latin typeface="Arial" pitchFamily="34" charset="0"/>
                <a:cs typeface="Arial" pitchFamily="34" charset="0"/>
              </a:rPr>
              <a:t>della  Fisica,  i  suoi aspetti  creativi  e divertenti  e per aiutare  a  superare  la  </a:t>
            </a:r>
            <a:r>
              <a:rPr lang="it-IT" sz="2000" dirty="0" smtClean="0">
                <a:latin typeface="Arial" pitchFamily="34" charset="0"/>
                <a:cs typeface="Arial" pitchFamily="34" charset="0"/>
              </a:rPr>
              <a:t>classica </a:t>
            </a:r>
            <a:r>
              <a:rPr lang="it-IT" sz="2000" dirty="0">
                <a:latin typeface="Arial" pitchFamily="34" charset="0"/>
                <a:cs typeface="Arial" pitchFamily="34" charset="0"/>
              </a:rPr>
              <a:t>presentazione  manualistica , proponendo la Fisica prima di tutto come un’esperienza viva e </a:t>
            </a:r>
            <a:r>
              <a:rPr lang="it-IT" sz="2000" dirty="0" smtClean="0">
                <a:latin typeface="Arial" pitchFamily="34" charset="0"/>
                <a:cs typeface="Arial" pitchFamily="34" charset="0"/>
              </a:rPr>
              <a:t>interessante  </a:t>
            </a:r>
            <a:r>
              <a:rPr lang="it-IT" sz="2000" dirty="0">
                <a:latin typeface="Arial" pitchFamily="34" charset="0"/>
                <a:cs typeface="Arial" pitchFamily="34" charset="0"/>
              </a:rPr>
              <a:t>e non solo come  materia fatta di  calcoli  e  formule.</a:t>
            </a:r>
          </a:p>
          <a:p>
            <a:endParaRPr lang="it-IT" dirty="0"/>
          </a:p>
        </p:txBody>
      </p:sp>
      <p:sp>
        <p:nvSpPr>
          <p:cNvPr id="7" name="TextBox 6"/>
          <p:cNvSpPr txBox="1"/>
          <p:nvPr/>
        </p:nvSpPr>
        <p:spPr>
          <a:xfrm>
            <a:off x="1403648" y="548680"/>
            <a:ext cx="5915402" cy="584775"/>
          </a:xfrm>
          <a:prstGeom prst="rect">
            <a:avLst/>
          </a:prstGeom>
          <a:noFill/>
        </p:spPr>
        <p:txBody>
          <a:bodyPr wrap="none" rtlCol="0">
            <a:spAutoFit/>
          </a:bodyPr>
          <a:lstStyle/>
          <a:p>
            <a:r>
              <a:rPr lang="it-IT" sz="3200" dirty="0" smtClean="0">
                <a:solidFill>
                  <a:srgbClr val="FF0000"/>
                </a:solidFill>
                <a:latin typeface="Arial" pitchFamily="34" charset="0"/>
                <a:cs typeface="Arial" pitchFamily="34" charset="0"/>
              </a:rPr>
              <a:t>Laboratorio di Teatro Scientifico</a:t>
            </a:r>
            <a:endParaRPr lang="it-IT" sz="32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cstate="print"/>
          <a:srcRect/>
          <a:stretch>
            <a:fillRect/>
          </a:stretch>
        </p:blipFill>
        <p:spPr bwMode="auto">
          <a:xfrm>
            <a:off x="0" y="260648"/>
            <a:ext cx="6012160" cy="4509120"/>
          </a:xfrm>
          <a:prstGeom prst="rect">
            <a:avLst/>
          </a:prstGeom>
          <a:noFill/>
          <a:ln w="9525">
            <a:noFill/>
            <a:miter lim="800000"/>
            <a:headEnd/>
            <a:tailEnd/>
          </a:ln>
        </p:spPr>
      </p:pic>
      <p:sp>
        <p:nvSpPr>
          <p:cNvPr id="5" name="Rectangle 4"/>
          <p:cNvSpPr/>
          <p:nvPr/>
        </p:nvSpPr>
        <p:spPr>
          <a:xfrm>
            <a:off x="395536" y="4826675"/>
            <a:ext cx="4572000" cy="2031325"/>
          </a:xfrm>
          <a:prstGeom prst="rect">
            <a:avLst/>
          </a:prstGeom>
        </p:spPr>
        <p:txBody>
          <a:bodyPr>
            <a:spAutoFit/>
          </a:bodyPr>
          <a:lstStyle/>
          <a:p>
            <a:r>
              <a:rPr lang="it-IT" b="1" dirty="0" smtClean="0"/>
              <a:t>CTA- via Ampère, 30 </a:t>
            </a:r>
          </a:p>
          <a:p>
            <a:r>
              <a:rPr lang="it-IT" b="1" dirty="0" smtClean="0"/>
              <a:t>Milano</a:t>
            </a:r>
          </a:p>
          <a:p>
            <a:r>
              <a:rPr lang="it-IT" b="1" dirty="0" smtClean="0"/>
              <a:t>infoline: 022666450 – </a:t>
            </a:r>
          </a:p>
          <a:p>
            <a:r>
              <a:rPr lang="it-IT" b="1" dirty="0" smtClean="0"/>
              <a:t>fax: 022367725 –</a:t>
            </a:r>
          </a:p>
          <a:p>
            <a:r>
              <a:rPr lang="it-IT" b="1" dirty="0" smtClean="0"/>
              <a:t>e_mail: </a:t>
            </a:r>
            <a:r>
              <a:rPr lang="it-IT" b="1" dirty="0" smtClean="0">
                <a:hlinkClick r:id="rId3"/>
              </a:rPr>
              <a:t>msgiorgetti@centroteatroattivo.it</a:t>
            </a:r>
            <a:endParaRPr lang="it-IT" b="1" dirty="0" smtClean="0"/>
          </a:p>
          <a:p>
            <a:endParaRPr lang="it-IT" b="1" dirty="0" smtClean="0"/>
          </a:p>
          <a:p>
            <a:r>
              <a:rPr lang="it-IT" dirty="0" smtClean="0">
                <a:hlinkClick r:id="rId4"/>
              </a:rPr>
              <a:t>http://www.centroteatroattivo.it/</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it-IT" sz="3600" dirty="0" smtClean="0">
                <a:solidFill>
                  <a:srgbClr val="FF0000"/>
                </a:solidFill>
              </a:rPr>
              <a:t>Esperienza dell’anno scorso</a:t>
            </a:r>
            <a:endParaRPr lang="it-IT" sz="3600" dirty="0">
              <a:solidFill>
                <a:srgbClr val="FF0000"/>
              </a:solidFill>
            </a:endParaRPr>
          </a:p>
        </p:txBody>
      </p:sp>
      <p:sp>
        <p:nvSpPr>
          <p:cNvPr id="4" name="TextBox 3"/>
          <p:cNvSpPr txBox="1"/>
          <p:nvPr/>
        </p:nvSpPr>
        <p:spPr>
          <a:xfrm>
            <a:off x="3578887" y="5657671"/>
            <a:ext cx="5565113" cy="1200329"/>
          </a:xfrm>
          <a:prstGeom prst="rect">
            <a:avLst/>
          </a:prstGeom>
          <a:noFill/>
        </p:spPr>
        <p:txBody>
          <a:bodyPr wrap="none" rtlCol="0">
            <a:spAutoFit/>
          </a:bodyPr>
          <a:lstStyle/>
          <a:p>
            <a:r>
              <a:rPr lang="it-IT" b="1" dirty="0"/>
              <a:t>Racconta il moto armonico.</a:t>
            </a:r>
            <a:endParaRPr lang="it-IT" dirty="0"/>
          </a:p>
          <a:p>
            <a:r>
              <a:rPr lang="it-IT" dirty="0"/>
              <a:t>Una foglia cade dall’albero e oscilla fino a toccare il suolo.</a:t>
            </a:r>
          </a:p>
          <a:p>
            <a:r>
              <a:rPr lang="it-IT" dirty="0"/>
              <a:t> </a:t>
            </a:r>
          </a:p>
          <a:p>
            <a:endParaRPr lang="it-IT" dirty="0"/>
          </a:p>
        </p:txBody>
      </p:sp>
      <p:sp>
        <p:nvSpPr>
          <p:cNvPr id="5" name="TextBox 4"/>
          <p:cNvSpPr txBox="1"/>
          <p:nvPr/>
        </p:nvSpPr>
        <p:spPr>
          <a:xfrm>
            <a:off x="2807296" y="3429000"/>
            <a:ext cx="6336704" cy="1477328"/>
          </a:xfrm>
          <a:prstGeom prst="rect">
            <a:avLst/>
          </a:prstGeom>
          <a:noFill/>
        </p:spPr>
        <p:txBody>
          <a:bodyPr wrap="square" rtlCol="0">
            <a:spAutoFit/>
          </a:bodyPr>
          <a:lstStyle/>
          <a:p>
            <a:r>
              <a:rPr lang="it-IT" b="1" dirty="0"/>
              <a:t>Pace e moto armonico.</a:t>
            </a:r>
            <a:endParaRPr lang="it-IT" dirty="0"/>
          </a:p>
          <a:p>
            <a:r>
              <a:rPr lang="it-IT" dirty="0"/>
              <a:t>La bandiera della pace che oscilla col vento. Il senso di pace di un’onda che si infrange sulla spiaggia.</a:t>
            </a:r>
          </a:p>
          <a:p>
            <a:r>
              <a:rPr lang="it-IT" dirty="0"/>
              <a:t> </a:t>
            </a:r>
          </a:p>
          <a:p>
            <a:endParaRPr lang="it-IT" dirty="0"/>
          </a:p>
        </p:txBody>
      </p:sp>
      <p:sp>
        <p:nvSpPr>
          <p:cNvPr id="8" name="TextBox 7"/>
          <p:cNvSpPr txBox="1"/>
          <p:nvPr/>
        </p:nvSpPr>
        <p:spPr>
          <a:xfrm>
            <a:off x="251520" y="4581128"/>
            <a:ext cx="6846041" cy="1200329"/>
          </a:xfrm>
          <a:prstGeom prst="rect">
            <a:avLst/>
          </a:prstGeom>
          <a:noFill/>
        </p:spPr>
        <p:txBody>
          <a:bodyPr wrap="none" rtlCol="0">
            <a:spAutoFit/>
          </a:bodyPr>
          <a:lstStyle/>
          <a:p>
            <a:r>
              <a:rPr lang="it-IT" b="1" dirty="0"/>
              <a:t>Aspetti affascinanti e deprimenti nel moto armonico.</a:t>
            </a:r>
            <a:endParaRPr lang="it-IT" dirty="0"/>
          </a:p>
          <a:p>
            <a:r>
              <a:rPr lang="it-IT" dirty="0"/>
              <a:t>Affascinante: il moto armonico non si ferma mai e ricorda una melodia.</a:t>
            </a:r>
          </a:p>
          <a:p>
            <a:r>
              <a:rPr lang="it-IT" dirty="0"/>
              <a:t>    Deprimente: i ritmo continuo e ripetuto confonde e inquieta.</a:t>
            </a:r>
          </a:p>
          <a:p>
            <a:endParaRPr lang="it-IT" dirty="0"/>
          </a:p>
        </p:txBody>
      </p:sp>
      <p:sp>
        <p:nvSpPr>
          <p:cNvPr id="13" name="TextBox 12"/>
          <p:cNvSpPr txBox="1"/>
          <p:nvPr/>
        </p:nvSpPr>
        <p:spPr>
          <a:xfrm>
            <a:off x="0" y="1052736"/>
            <a:ext cx="7848872" cy="2585323"/>
          </a:xfrm>
          <a:prstGeom prst="rect">
            <a:avLst/>
          </a:prstGeom>
          <a:noFill/>
        </p:spPr>
        <p:txBody>
          <a:bodyPr wrap="square" rtlCol="0">
            <a:spAutoFit/>
          </a:bodyPr>
          <a:lstStyle/>
          <a:p>
            <a:r>
              <a:rPr lang="it-IT" b="1" dirty="0" smtClean="0"/>
              <a:t>aspetti affascinanti e aspetti deprimenti del moto uniformemente accelerato</a:t>
            </a:r>
            <a:endParaRPr lang="it-IT" dirty="0" smtClean="0"/>
          </a:p>
          <a:p>
            <a:r>
              <a:rPr lang="it-IT" dirty="0"/>
              <a:t> </a:t>
            </a:r>
            <a:r>
              <a:rPr lang="it-IT" dirty="0" smtClean="0"/>
              <a:t>Il </a:t>
            </a:r>
            <a:r>
              <a:rPr lang="it-IT" dirty="0"/>
              <a:t>fatto che in natura ci sia sempre stato l’istinto di intraprendere una corsa per la propria sopravvivenza (affascinante);</a:t>
            </a:r>
          </a:p>
          <a:p>
            <a:pPr lvl="0"/>
            <a:r>
              <a:rPr lang="it-IT" dirty="0"/>
              <a:t>Il fatto che lo stesso moto uniformemente accelerato sia diventato una forma di intrattenimento (molte discipline sportive si basano sull’accelerazione) (affascinante);</a:t>
            </a:r>
          </a:p>
          <a:p>
            <a:pPr lvl="0"/>
            <a:r>
              <a:rPr lang="it-IT" dirty="0" smtClean="0"/>
              <a:t>Il </a:t>
            </a:r>
            <a:r>
              <a:rPr lang="it-IT" dirty="0"/>
              <a:t>fatto che un fenomeno naturale come l’accelerazione sia stato ridotto a leggi matematiche (deprimente).</a:t>
            </a:r>
          </a:p>
          <a:p>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355160" cy="5793507"/>
          </a:xfrm>
        </p:spPr>
        <p:txBody>
          <a:bodyPr>
            <a:normAutofit fontScale="85000" lnSpcReduction="10000"/>
          </a:bodyPr>
          <a:lstStyle/>
          <a:p>
            <a:pPr>
              <a:buNone/>
            </a:pPr>
            <a:r>
              <a:rPr lang="it-IT" dirty="0" smtClean="0">
                <a:solidFill>
                  <a:srgbClr val="0000FF"/>
                </a:solidFill>
              </a:rPr>
              <a:t>                           </a:t>
            </a:r>
          </a:p>
          <a:p>
            <a:pPr>
              <a:buNone/>
            </a:pPr>
            <a:endParaRPr lang="it-IT" b="1" dirty="0" smtClean="0">
              <a:solidFill>
                <a:srgbClr val="0000FF"/>
              </a:solidFill>
              <a:latin typeface="Arial" pitchFamily="34" charset="0"/>
              <a:cs typeface="Arial" pitchFamily="34" charset="0"/>
            </a:endParaRPr>
          </a:p>
          <a:p>
            <a:pPr>
              <a:buNone/>
            </a:pPr>
            <a:r>
              <a:rPr lang="it-IT" b="1" dirty="0" smtClean="0">
                <a:solidFill>
                  <a:srgbClr val="0000FF"/>
                </a:solidFill>
                <a:latin typeface="Arial" pitchFamily="34" charset="0"/>
                <a:cs typeface="Arial" pitchFamily="34" charset="0"/>
              </a:rPr>
              <a:t>                        IDEA</a:t>
            </a:r>
          </a:p>
          <a:p>
            <a:pPr>
              <a:buNone/>
            </a:pPr>
            <a:endParaRPr lang="it-IT" dirty="0"/>
          </a:p>
          <a:p>
            <a:pPr algn="just">
              <a:buNone/>
            </a:pPr>
            <a:r>
              <a:rPr lang="it-IT" dirty="0" smtClean="0"/>
              <a:t>    il teatro è un valido strumento comunicativo e un formidabile aiuto nella comunicazione della scienza.</a:t>
            </a:r>
          </a:p>
          <a:p>
            <a:pPr algn="just">
              <a:buNone/>
            </a:pPr>
            <a:endParaRPr lang="it-IT" dirty="0"/>
          </a:p>
          <a:p>
            <a:pPr algn="just">
              <a:buNone/>
            </a:pPr>
            <a:r>
              <a:rPr lang="it-IT" dirty="0" smtClean="0"/>
              <a:t>     invece di partire dai concetti per sperare di arrivare alle emozioni partono dalle emozioni, dalla fascinazione, per creare la condizione d’animo sulla quale insediare i necessari sforzi di studio e fatica per appropriarsi della disciplina, insomma per generare motivazione. </a:t>
            </a:r>
            <a:endParaRPr lang="it-IT" dirty="0"/>
          </a:p>
        </p:txBody>
      </p:sp>
      <p:pic>
        <p:nvPicPr>
          <p:cNvPr id="4098" name="Picture 2" descr="http://adria.blogolandia.it/files/2009/09/lampadina.jpg"/>
          <p:cNvPicPr>
            <a:picLocks noChangeAspect="1" noChangeArrowheads="1"/>
          </p:cNvPicPr>
          <p:nvPr/>
        </p:nvPicPr>
        <p:blipFill>
          <a:blip r:embed="rId2" cstate="print"/>
          <a:srcRect/>
          <a:stretch>
            <a:fillRect/>
          </a:stretch>
        </p:blipFill>
        <p:spPr bwMode="auto">
          <a:xfrm>
            <a:off x="4788024" y="0"/>
            <a:ext cx="1428750" cy="1905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95536" y="476672"/>
            <a:ext cx="8352928" cy="5932203"/>
          </a:xfrm>
          <a:prstGeom prst="rect">
            <a:avLst/>
          </a:prstGeom>
          <a:solidFill>
            <a:schemeClr val="bg1">
              <a:lumMod val="75000"/>
              <a:alpha val="79999"/>
            </a:schemeClr>
          </a:solidFill>
          <a:ln w="57150">
            <a:solidFill>
              <a:srgbClr val="FF0000"/>
            </a:solidFill>
            <a:round/>
            <a:headEnd/>
            <a:tailEnd/>
          </a:ln>
        </p:spPr>
        <p:txBody>
          <a:bodyPr wrap="square" lIns="90000" tIns="46800" rIns="90000" bIns="46800">
            <a:spAutoFit/>
          </a:bodyPr>
          <a:lstStyle/>
          <a:p>
            <a:pPr marL="342900" indent="-339725">
              <a:spcBef>
                <a:spcPts val="5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000" b="1" dirty="0" smtClean="0">
                <a:solidFill>
                  <a:srgbClr val="FF0000"/>
                </a:solidFill>
                <a:latin typeface="Arial" pitchFamily="34" charset="0"/>
                <a:cs typeface="Arial" pitchFamily="34" charset="0"/>
              </a:rPr>
              <a:t>QUATTRO SPETTACOLI PER DIVERSE FASCE DI ETÀ:</a:t>
            </a:r>
          </a:p>
          <a:p>
            <a:pPr marL="342900" indent="-339725">
              <a:spcBef>
                <a:spcPts val="5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000" b="1" dirty="0">
              <a:solidFill>
                <a:srgbClr val="0099FF"/>
              </a:solidFill>
              <a:latin typeface="Arial" pitchFamily="34" charset="0"/>
              <a:cs typeface="Arial" pitchFamily="34" charset="0"/>
            </a:endParaRPr>
          </a:p>
          <a:p>
            <a:pPr marL="342900" indent="-339725">
              <a:lnSpc>
                <a:spcPct val="120000"/>
              </a:lnSpc>
              <a:spcBef>
                <a:spcPts val="5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000" b="1" dirty="0" smtClean="0">
                <a:solidFill>
                  <a:srgbClr val="FF0000"/>
                </a:solidFill>
                <a:latin typeface="Arial" pitchFamily="34" charset="0"/>
                <a:cs typeface="Arial" pitchFamily="34" charset="0"/>
                <a:hlinkClick r:id="rId3"/>
              </a:rPr>
              <a:t>“Facciamo luce sulla Materia” </a:t>
            </a:r>
            <a:r>
              <a:rPr lang="it-IT" sz="2000" b="1" dirty="0" smtClean="0">
                <a:solidFill>
                  <a:srgbClr val="FF0000"/>
                </a:solidFill>
                <a:latin typeface="Arial" pitchFamily="34" charset="0"/>
                <a:cs typeface="Arial" pitchFamily="34" charset="0"/>
              </a:rPr>
              <a:t>(2004) -</a:t>
            </a:r>
            <a:r>
              <a:rPr lang="it-IT" sz="2000" b="1" dirty="0" smtClean="0">
                <a:solidFill>
                  <a:srgbClr val="0099FF"/>
                </a:solidFill>
                <a:latin typeface="Arial" pitchFamily="34" charset="0"/>
                <a:cs typeface="Arial" pitchFamily="34" charset="0"/>
              </a:rPr>
              <a:t> </a:t>
            </a:r>
            <a:r>
              <a:rPr lang="it-IT" sz="2000" b="1" dirty="0" smtClean="0">
                <a:latin typeface="Arial" pitchFamily="34" charset="0"/>
                <a:cs typeface="Arial" pitchFamily="34" charset="0"/>
              </a:rPr>
              <a:t>per </a:t>
            </a:r>
            <a:r>
              <a:rPr lang="it-IT" sz="2000" b="1" dirty="0">
                <a:latin typeface="Arial" pitchFamily="34" charset="0"/>
                <a:cs typeface="Arial" pitchFamily="34" charset="0"/>
              </a:rPr>
              <a:t>i bambini del triennio della scuola primaria (III, IV e V) e della scuola secondaria di primo grado 	</a:t>
            </a:r>
            <a:r>
              <a:rPr lang="it-IT" sz="2000" b="1" dirty="0" smtClean="0">
                <a:solidFill>
                  <a:srgbClr val="FF0000"/>
                </a:solidFill>
                <a:latin typeface="Arial" pitchFamily="34" charset="0"/>
                <a:cs typeface="Arial" pitchFamily="34" charset="0"/>
              </a:rPr>
              <a:t>75.000 </a:t>
            </a:r>
            <a:r>
              <a:rPr lang="it-IT" sz="2000" b="1" dirty="0">
                <a:solidFill>
                  <a:srgbClr val="FF0000"/>
                </a:solidFill>
                <a:latin typeface="Arial" pitchFamily="34" charset="0"/>
                <a:cs typeface="Arial" pitchFamily="34" charset="0"/>
              </a:rPr>
              <a:t>spettatori in </a:t>
            </a:r>
            <a:r>
              <a:rPr lang="it-IT" sz="2000" b="1" dirty="0" smtClean="0">
                <a:solidFill>
                  <a:srgbClr val="FF0000"/>
                </a:solidFill>
                <a:latin typeface="Arial" pitchFamily="34" charset="0"/>
                <a:cs typeface="Arial" pitchFamily="34" charset="0"/>
              </a:rPr>
              <a:t>240 </a:t>
            </a:r>
            <a:r>
              <a:rPr lang="it-IT" sz="2000" b="1" dirty="0">
                <a:solidFill>
                  <a:srgbClr val="FF0000"/>
                </a:solidFill>
                <a:latin typeface="Arial" pitchFamily="34" charset="0"/>
                <a:cs typeface="Arial" pitchFamily="34" charset="0"/>
              </a:rPr>
              <a:t>repliche</a:t>
            </a:r>
          </a:p>
          <a:p>
            <a:pPr marL="342900" indent="-339725">
              <a:lnSpc>
                <a:spcPct val="120000"/>
              </a:lnSpc>
              <a:spcBef>
                <a:spcPts val="5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000" b="1" dirty="0">
              <a:solidFill>
                <a:srgbClr val="0099FF"/>
              </a:solidFill>
              <a:latin typeface="Arial" pitchFamily="34" charset="0"/>
              <a:cs typeface="Arial" pitchFamily="34" charset="0"/>
            </a:endParaRPr>
          </a:p>
          <a:p>
            <a:pPr marL="342900" indent="-339725">
              <a:lnSpc>
                <a:spcPct val="120000"/>
              </a:lnSpc>
              <a:spcBef>
                <a:spcPts val="5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000" b="1" dirty="0">
                <a:solidFill>
                  <a:srgbClr val="0000FF"/>
                </a:solidFill>
                <a:latin typeface="Arial" pitchFamily="34" charset="0"/>
                <a:cs typeface="Arial" pitchFamily="34" charset="0"/>
              </a:rPr>
              <a:t>“Tracce”  (2007) – </a:t>
            </a:r>
            <a:r>
              <a:rPr lang="it-IT" sz="2000" b="1" dirty="0">
                <a:solidFill>
                  <a:schemeClr val="tx1">
                    <a:lumMod val="95000"/>
                    <a:lumOff val="5000"/>
                  </a:schemeClr>
                </a:solidFill>
                <a:latin typeface="Arial" pitchFamily="34" charset="0"/>
                <a:cs typeface="Arial" pitchFamily="34" charset="0"/>
              </a:rPr>
              <a:t>per gli studenti degli ultimi anni delle scuole superiori 	                          </a:t>
            </a:r>
            <a:r>
              <a:rPr lang="it-IT" sz="2000" b="1" dirty="0">
                <a:solidFill>
                  <a:srgbClr val="FF0000"/>
                </a:solidFill>
                <a:latin typeface="Arial" pitchFamily="34" charset="0"/>
                <a:cs typeface="Arial" pitchFamily="34" charset="0"/>
              </a:rPr>
              <a:t>2.100 spettatori in 9 repliche</a:t>
            </a:r>
          </a:p>
          <a:p>
            <a:pPr marL="342900" indent="-339725">
              <a:lnSpc>
                <a:spcPct val="120000"/>
              </a:lnSpc>
              <a:spcBef>
                <a:spcPts val="5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000" b="1" dirty="0">
              <a:solidFill>
                <a:srgbClr val="66FF33"/>
              </a:solidFill>
              <a:latin typeface="Arial" pitchFamily="34" charset="0"/>
              <a:cs typeface="Arial" pitchFamily="34" charset="0"/>
            </a:endParaRPr>
          </a:p>
          <a:p>
            <a:pPr marL="342900" indent="-339725">
              <a:lnSpc>
                <a:spcPct val="120000"/>
              </a:lnSpc>
              <a:spcBef>
                <a:spcPts val="5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000" b="1" dirty="0">
                <a:solidFill>
                  <a:srgbClr val="0000FF"/>
                </a:solidFill>
                <a:latin typeface="Arial" pitchFamily="34" charset="0"/>
                <a:cs typeface="Arial" pitchFamily="34" charset="0"/>
              </a:rPr>
              <a:t>“Luce dalle Stelle” (2009) –</a:t>
            </a:r>
            <a:r>
              <a:rPr lang="it-IT" sz="2000" b="1" dirty="0">
                <a:solidFill>
                  <a:srgbClr val="FF0000"/>
                </a:solidFill>
                <a:latin typeface="Arial" pitchFamily="34" charset="0"/>
                <a:cs typeface="Arial" pitchFamily="34" charset="0"/>
              </a:rPr>
              <a:t> </a:t>
            </a:r>
            <a:r>
              <a:rPr lang="it-IT" sz="2000" b="1" dirty="0">
                <a:solidFill>
                  <a:schemeClr val="tx1">
                    <a:lumMod val="95000"/>
                    <a:lumOff val="5000"/>
                  </a:schemeClr>
                </a:solidFill>
                <a:latin typeface="Arial" pitchFamily="34" charset="0"/>
                <a:cs typeface="Arial" pitchFamily="34" charset="0"/>
              </a:rPr>
              <a:t>per un pubblico a partire dai </a:t>
            </a:r>
            <a:r>
              <a:rPr lang="it-IT" sz="2000" b="1" dirty="0" smtClean="0">
                <a:solidFill>
                  <a:schemeClr val="tx1">
                    <a:lumMod val="95000"/>
                    <a:lumOff val="5000"/>
                  </a:schemeClr>
                </a:solidFill>
                <a:latin typeface="Arial" pitchFamily="34" charset="0"/>
                <a:cs typeface="Arial" pitchFamily="34" charset="0"/>
              </a:rPr>
              <a:t>15 </a:t>
            </a:r>
            <a:r>
              <a:rPr lang="it-IT" sz="2000" b="1" dirty="0">
                <a:solidFill>
                  <a:schemeClr val="tx1">
                    <a:lumMod val="95000"/>
                    <a:lumOff val="5000"/>
                  </a:schemeClr>
                </a:solidFill>
                <a:latin typeface="Arial" pitchFamily="34" charset="0"/>
                <a:cs typeface="Arial" pitchFamily="34" charset="0"/>
              </a:rPr>
              <a:t>anni</a:t>
            </a:r>
            <a:r>
              <a:rPr lang="it-IT" sz="2000" b="1" dirty="0">
                <a:solidFill>
                  <a:srgbClr val="0099FF"/>
                </a:solidFill>
                <a:latin typeface="Arial" pitchFamily="34" charset="0"/>
                <a:cs typeface="Arial" pitchFamily="34" charset="0"/>
              </a:rPr>
              <a:t>				</a:t>
            </a:r>
            <a:r>
              <a:rPr lang="it-IT" sz="2000" b="1" dirty="0" smtClean="0">
                <a:solidFill>
                  <a:srgbClr val="FF0000"/>
                </a:solidFill>
                <a:latin typeface="Arial" pitchFamily="34" charset="0"/>
                <a:cs typeface="Arial" pitchFamily="34" charset="0"/>
              </a:rPr>
              <a:t>3500 </a:t>
            </a:r>
            <a:r>
              <a:rPr lang="it-IT" sz="2000" b="1" dirty="0">
                <a:solidFill>
                  <a:srgbClr val="FF0000"/>
                </a:solidFill>
                <a:latin typeface="Arial" pitchFamily="34" charset="0"/>
                <a:cs typeface="Arial" pitchFamily="34" charset="0"/>
              </a:rPr>
              <a:t>spettatori in </a:t>
            </a:r>
            <a:r>
              <a:rPr lang="it-IT" sz="2000" b="1" dirty="0" smtClean="0">
                <a:solidFill>
                  <a:srgbClr val="FF0000"/>
                </a:solidFill>
                <a:latin typeface="Arial" pitchFamily="34" charset="0"/>
                <a:cs typeface="Arial" pitchFamily="34" charset="0"/>
              </a:rPr>
              <a:t>18 </a:t>
            </a:r>
            <a:r>
              <a:rPr lang="it-IT" sz="2000" b="1" dirty="0">
                <a:solidFill>
                  <a:srgbClr val="FF0000"/>
                </a:solidFill>
                <a:latin typeface="Arial" pitchFamily="34" charset="0"/>
                <a:cs typeface="Arial" pitchFamily="34" charset="0"/>
              </a:rPr>
              <a:t>repliche</a:t>
            </a:r>
          </a:p>
          <a:p>
            <a:pPr marL="342900" indent="-339725">
              <a:lnSpc>
                <a:spcPct val="120000"/>
              </a:lnSpc>
              <a:spcBef>
                <a:spcPts val="125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it-IT" sz="2000" b="1" dirty="0" smtClean="0">
              <a:solidFill>
                <a:srgbClr val="0099FF"/>
              </a:solidFill>
              <a:latin typeface="Arial" pitchFamily="34" charset="0"/>
              <a:cs typeface="Arial" pitchFamily="34" charset="0"/>
            </a:endParaRPr>
          </a:p>
          <a:p>
            <a:pPr marL="342900" indent="-339725">
              <a:lnSpc>
                <a:spcPct val="120000"/>
              </a:lnSpc>
              <a:spcBef>
                <a:spcPts val="125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it-IT" sz="2000" b="1" dirty="0" smtClean="0">
                <a:solidFill>
                  <a:srgbClr val="0000FF"/>
                </a:solidFill>
                <a:latin typeface="Arial" pitchFamily="34" charset="0"/>
                <a:cs typeface="Arial" pitchFamily="34" charset="0"/>
              </a:rPr>
              <a:t>“</a:t>
            </a:r>
            <a:r>
              <a:rPr lang="it-IT" sz="2000" b="1" dirty="0">
                <a:solidFill>
                  <a:srgbClr val="0000FF"/>
                </a:solidFill>
                <a:latin typeface="Arial" pitchFamily="34" charset="0"/>
                <a:cs typeface="Arial" pitchFamily="34" charset="0"/>
              </a:rPr>
              <a:t>Alice nel paese della scienza” (2010) – </a:t>
            </a:r>
            <a:r>
              <a:rPr lang="it-IT" sz="2000" b="1" dirty="0" smtClean="0">
                <a:solidFill>
                  <a:srgbClr val="0000FF"/>
                </a:solidFill>
                <a:latin typeface="Arial" pitchFamily="34" charset="0"/>
                <a:cs typeface="Arial" pitchFamily="34" charset="0"/>
              </a:rPr>
              <a:t> </a:t>
            </a:r>
            <a:r>
              <a:rPr lang="it-IT" sz="2000" b="1" dirty="0" smtClean="0">
                <a:latin typeface="Arial" pitchFamily="34" charset="0"/>
                <a:cs typeface="Arial" pitchFamily="34" charset="0"/>
              </a:rPr>
              <a:t>per </a:t>
            </a:r>
            <a:r>
              <a:rPr lang="it-IT" sz="2000" b="1" dirty="0">
                <a:latin typeface="Arial" pitchFamily="34" charset="0"/>
                <a:cs typeface="Arial" pitchFamily="34" charset="0"/>
              </a:rPr>
              <a:t>un pubblico a partire dai 15 anni	</a:t>
            </a:r>
            <a:r>
              <a:rPr lang="it-IT" sz="2000" b="1" dirty="0">
                <a:solidFill>
                  <a:srgbClr val="FFFFFF"/>
                </a:solidFill>
                <a:latin typeface="Arial" pitchFamily="34" charset="0"/>
                <a:cs typeface="Arial" pitchFamily="34" charset="0"/>
              </a:rPr>
              <a:t>	</a:t>
            </a:r>
            <a:r>
              <a:rPr lang="it-IT" sz="2000" b="1" dirty="0" smtClean="0">
                <a:solidFill>
                  <a:srgbClr val="FFFFFF"/>
                </a:solidFill>
                <a:latin typeface="Arial" pitchFamily="34" charset="0"/>
                <a:cs typeface="Arial" pitchFamily="34" charset="0"/>
              </a:rPr>
              <a:t>	</a:t>
            </a:r>
            <a:r>
              <a:rPr lang="it-IT" sz="2000" b="1" dirty="0" smtClean="0">
                <a:solidFill>
                  <a:srgbClr val="FF0000"/>
                </a:solidFill>
                <a:latin typeface="Arial" pitchFamily="34" charset="0"/>
                <a:cs typeface="Arial" pitchFamily="34" charset="0"/>
              </a:rPr>
              <a:t>1000 </a:t>
            </a:r>
            <a:r>
              <a:rPr lang="it-IT" sz="2000" b="1" dirty="0">
                <a:solidFill>
                  <a:srgbClr val="FF0000"/>
                </a:solidFill>
                <a:latin typeface="Arial" pitchFamily="34" charset="0"/>
                <a:cs typeface="Arial" pitchFamily="34" charset="0"/>
              </a:rPr>
              <a:t>spettatori in 4 </a:t>
            </a:r>
            <a:r>
              <a:rPr lang="it-IT" sz="2000" b="1" dirty="0" smtClean="0">
                <a:solidFill>
                  <a:srgbClr val="FF0000"/>
                </a:solidFill>
                <a:latin typeface="Arial" pitchFamily="34" charset="0"/>
                <a:cs typeface="Arial" pitchFamily="34" charset="0"/>
              </a:rPr>
              <a:t>repliche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692696"/>
            <a:ext cx="7956376" cy="4462760"/>
          </a:xfrm>
          <a:prstGeom prst="rect">
            <a:avLst/>
          </a:prstGeom>
          <a:noFill/>
        </p:spPr>
        <p:txBody>
          <a:bodyPr wrap="square" rtlCol="0">
            <a:spAutoFit/>
          </a:bodyPr>
          <a:lstStyle/>
          <a:p>
            <a:pPr algn="ctr"/>
            <a:r>
              <a:rPr lang="it-IT" sz="2800" b="1" dirty="0" smtClean="0"/>
              <a:t>IL CORSO</a:t>
            </a:r>
          </a:p>
          <a:p>
            <a:endParaRPr lang="it-IT" dirty="0" smtClean="0"/>
          </a:p>
          <a:p>
            <a:pPr algn="ctr"/>
            <a:r>
              <a:rPr lang="it-IT" sz="2000" dirty="0" smtClean="0">
                <a:latin typeface="Arial" pitchFamily="34" charset="0"/>
                <a:cs typeface="Arial" pitchFamily="34" charset="0"/>
              </a:rPr>
              <a:t>Il </a:t>
            </a:r>
            <a:r>
              <a:rPr lang="it-IT" sz="2000" dirty="0">
                <a:latin typeface="Arial" pitchFamily="34" charset="0"/>
                <a:cs typeface="Arial" pitchFamily="34" charset="0"/>
              </a:rPr>
              <a:t>corso prevede </a:t>
            </a:r>
            <a:r>
              <a:rPr lang="it-IT" sz="2000" b="1" dirty="0">
                <a:latin typeface="Arial" pitchFamily="34" charset="0"/>
                <a:cs typeface="Arial" pitchFamily="34" charset="0"/>
              </a:rPr>
              <a:t>tre pomeriggi </a:t>
            </a:r>
            <a:r>
              <a:rPr lang="it-IT" sz="2000" dirty="0">
                <a:latin typeface="Arial" pitchFamily="34" charset="0"/>
                <a:cs typeface="Arial" pitchFamily="34" charset="0"/>
              </a:rPr>
              <a:t>in università in cui i partecipanti saranno seguiti da fisici del Laboratorio SAT e da un regista che sarà presente a tutti gli incontri. </a:t>
            </a:r>
          </a:p>
          <a:p>
            <a:pPr algn="ctr"/>
            <a:r>
              <a:rPr lang="it-IT" sz="2000" dirty="0">
                <a:latin typeface="Arial" pitchFamily="34" charset="0"/>
                <a:cs typeface="Arial" pitchFamily="34" charset="0"/>
              </a:rPr>
              <a:t>I partecipanti saranno </a:t>
            </a:r>
            <a:r>
              <a:rPr lang="it-IT" sz="2000" b="1" dirty="0">
                <a:latin typeface="Arial" pitchFamily="34" charset="0"/>
                <a:cs typeface="Arial" pitchFamily="34" charset="0"/>
              </a:rPr>
              <a:t>divisi in gruppi eterogenei </a:t>
            </a:r>
            <a:r>
              <a:rPr lang="it-IT" sz="2000" dirty="0">
                <a:latin typeface="Arial" pitchFamily="34" charset="0"/>
                <a:cs typeface="Arial" pitchFamily="34" charset="0"/>
              </a:rPr>
              <a:t>e  approfondiranno in modo “non convenzionale” un tema scientifico curricolare sia autonomamente sia con la guida degli insegnanti che offriranno spunti di riflessione e di analisi adatti alla teatralizzazione. </a:t>
            </a:r>
          </a:p>
          <a:p>
            <a:pPr algn="ctr"/>
            <a:r>
              <a:rPr lang="it-IT" sz="2000" dirty="0">
                <a:latin typeface="Arial" pitchFamily="34" charset="0"/>
                <a:cs typeface="Arial" pitchFamily="34" charset="0"/>
              </a:rPr>
              <a:t>Il teatro scientifico sarà proposto attraverso </a:t>
            </a:r>
            <a:r>
              <a:rPr lang="it-IT" sz="2000" b="1" dirty="0">
                <a:latin typeface="Arial" pitchFamily="34" charset="0"/>
                <a:cs typeface="Arial" pitchFamily="34" charset="0"/>
              </a:rPr>
              <a:t>dimostrazioni pratiche </a:t>
            </a:r>
            <a:r>
              <a:rPr lang="it-IT" sz="2000" dirty="0">
                <a:latin typeface="Arial" pitchFamily="34" charset="0"/>
                <a:cs typeface="Arial" pitchFamily="34" charset="0"/>
              </a:rPr>
              <a:t>ed </a:t>
            </a:r>
            <a:r>
              <a:rPr lang="it-IT" sz="2000" b="1" dirty="0">
                <a:latin typeface="Arial" pitchFamily="34" charset="0"/>
                <a:cs typeface="Arial" pitchFamily="34" charset="0"/>
              </a:rPr>
              <a:t>esempi storici</a:t>
            </a:r>
            <a:r>
              <a:rPr lang="it-IT" sz="2000" dirty="0">
                <a:latin typeface="Arial" pitchFamily="34" charset="0"/>
                <a:cs typeface="Arial" pitchFamily="34" charset="0"/>
              </a:rPr>
              <a:t> e sarà agito dai partecipanti al corso con </a:t>
            </a:r>
            <a:r>
              <a:rPr lang="it-IT" sz="2000" b="1" i="1" dirty="0">
                <a:latin typeface="Arial" pitchFamily="34" charset="0"/>
                <a:cs typeface="Arial" pitchFamily="34" charset="0"/>
              </a:rPr>
              <a:t>azioni dirette ed esercizi specifici</a:t>
            </a:r>
            <a:r>
              <a:rPr lang="it-IT" sz="2000" dirty="0">
                <a:latin typeface="Arial" pitchFamily="34" charset="0"/>
                <a:cs typeface="Arial" pitchFamily="34" charset="0"/>
              </a:rPr>
              <a:t>. </a:t>
            </a:r>
            <a:endParaRPr lang="it-IT" sz="2000" dirty="0" smtClean="0">
              <a:latin typeface="Arial" pitchFamily="34" charset="0"/>
              <a:cs typeface="Arial" pitchFamily="34" charset="0"/>
            </a:endParaRPr>
          </a:p>
          <a:p>
            <a:pPr algn="ctr"/>
            <a:endParaRPr lang="it-IT" sz="2000" dirty="0">
              <a:latin typeface="Arial" pitchFamily="34" charset="0"/>
              <a:cs typeface="Arial" pitchFamily="34" charset="0"/>
            </a:endParaRPr>
          </a:p>
          <a:p>
            <a:endParaRPr lang="it-IT" dirty="0"/>
          </a:p>
        </p:txBody>
      </p:sp>
      <p:sp>
        <p:nvSpPr>
          <p:cNvPr id="6" name="TextBox 5"/>
          <p:cNvSpPr txBox="1"/>
          <p:nvPr/>
        </p:nvSpPr>
        <p:spPr>
          <a:xfrm>
            <a:off x="1259632" y="5157192"/>
            <a:ext cx="4370555" cy="1477328"/>
          </a:xfrm>
          <a:prstGeom prst="rect">
            <a:avLst/>
          </a:prstGeom>
          <a:noFill/>
        </p:spPr>
        <p:txBody>
          <a:bodyPr wrap="none" rtlCol="0">
            <a:spAutoFit/>
          </a:bodyPr>
          <a:lstStyle/>
          <a:p>
            <a:r>
              <a:rPr lang="it-IT" dirty="0" smtClean="0"/>
              <a:t>Giornate : mercoledì e/o venerdì pomeriggio</a:t>
            </a:r>
          </a:p>
          <a:p>
            <a:endParaRPr lang="it-IT" dirty="0"/>
          </a:p>
          <a:p>
            <a:r>
              <a:rPr lang="it-IT" dirty="0" smtClean="0"/>
              <a:t>Primo incontro : dicembre, </a:t>
            </a:r>
          </a:p>
          <a:p>
            <a:r>
              <a:rPr lang="it-IT" dirty="0" smtClean="0"/>
              <a:t>Secondo incontro:  febbraio</a:t>
            </a:r>
          </a:p>
          <a:p>
            <a:r>
              <a:rPr lang="it-IT" dirty="0" smtClean="0"/>
              <a:t>Terzo incontro:  aprile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908720"/>
            <a:ext cx="6768752" cy="5109091"/>
          </a:xfrm>
          <a:prstGeom prst="rect">
            <a:avLst/>
          </a:prstGeom>
          <a:noFill/>
        </p:spPr>
        <p:txBody>
          <a:bodyPr wrap="square" rtlCol="0">
            <a:spAutoFit/>
          </a:bodyPr>
          <a:lstStyle/>
          <a:p>
            <a:pPr algn="ctr"/>
            <a:r>
              <a:rPr lang="it-IT" sz="2400" dirty="0" smtClean="0"/>
              <a:t>I partecipanti seguiranno inoltre autonomamente </a:t>
            </a:r>
            <a:r>
              <a:rPr lang="it-IT" sz="2400" b="1" dirty="0" smtClean="0"/>
              <a:t>tre spettacoli di teatro scientifico a loro scelta (obbligatori)</a:t>
            </a:r>
            <a:r>
              <a:rPr lang="it-IT" sz="2400" dirty="0" smtClean="0"/>
              <a:t> per i quali dovranno analizzare le modalità di presentazione della scienza.</a:t>
            </a:r>
          </a:p>
          <a:p>
            <a:pPr algn="ctr"/>
            <a:r>
              <a:rPr lang="it-IT" sz="2400" dirty="0" smtClean="0"/>
              <a:t>Il corso si concluderà con la realizzazione da parte di ciascun gruppo di un breve </a:t>
            </a:r>
            <a:r>
              <a:rPr lang="it-IT" sz="2400" b="1" dirty="0" smtClean="0">
                <a:hlinkClick r:id="rId2"/>
              </a:rPr>
              <a:t>“videoclip scientifico” </a:t>
            </a:r>
            <a:r>
              <a:rPr lang="it-IT" sz="2400" dirty="0" smtClean="0"/>
              <a:t>con uno strumento di uso comune come il telefonino, in cui dovrà essere proposta una lettura originale e teatrale, ma rigorosa e non banale del tema scientifico approfondito.</a:t>
            </a:r>
          </a:p>
          <a:p>
            <a:pPr algn="ctr"/>
            <a:r>
              <a:rPr lang="it-IT" sz="2400" dirty="0" smtClean="0"/>
              <a:t>I videoclip saranno presentati e discussi insieme agli altri partecipanti e saranno valutati.</a:t>
            </a:r>
          </a:p>
          <a:p>
            <a:pPr algn="ctr"/>
            <a:r>
              <a:rPr lang="it-IT" sz="2000" dirty="0" smtClean="0"/>
              <a:t> </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908720"/>
          </a:xfrm>
        </p:spPr>
        <p:txBody>
          <a:bodyPr/>
          <a:lstStyle/>
          <a:p>
            <a:r>
              <a:rPr lang="it-IT" dirty="0" smtClean="0"/>
              <a:t>                2011</a:t>
            </a:r>
            <a:endParaRPr lang="it-IT" dirty="0"/>
          </a:p>
        </p:txBody>
      </p:sp>
      <p:pic>
        <p:nvPicPr>
          <p:cNvPr id="1026" name="Picture 2"/>
          <p:cNvPicPr>
            <a:picLocks noChangeAspect="1" noChangeArrowheads="1"/>
          </p:cNvPicPr>
          <p:nvPr/>
        </p:nvPicPr>
        <p:blipFill>
          <a:blip r:embed="rId2" cstate="print"/>
          <a:srcRect/>
          <a:stretch>
            <a:fillRect/>
          </a:stretch>
        </p:blipFill>
        <p:spPr bwMode="auto">
          <a:xfrm>
            <a:off x="0" y="332656"/>
            <a:ext cx="1833316" cy="6221252"/>
          </a:xfrm>
          <a:prstGeom prst="rect">
            <a:avLst/>
          </a:prstGeom>
          <a:noFill/>
          <a:ln w="9525">
            <a:noFill/>
            <a:miter lim="800000"/>
            <a:headEnd/>
            <a:tailEnd/>
          </a:ln>
        </p:spPr>
      </p:pic>
      <p:sp>
        <p:nvSpPr>
          <p:cNvPr id="5" name="TextBox 4"/>
          <p:cNvSpPr txBox="1"/>
          <p:nvPr/>
        </p:nvSpPr>
        <p:spPr>
          <a:xfrm>
            <a:off x="3779912" y="908720"/>
            <a:ext cx="3569503" cy="1200329"/>
          </a:xfrm>
          <a:prstGeom prst="rect">
            <a:avLst/>
          </a:prstGeom>
          <a:solidFill>
            <a:srgbClr val="FFFF00"/>
          </a:solidFill>
        </p:spPr>
        <p:txBody>
          <a:bodyPr wrap="none" rtlCol="0">
            <a:spAutoFit/>
          </a:bodyPr>
          <a:lstStyle/>
          <a:p>
            <a:r>
              <a:rPr lang="it-IT" dirty="0" smtClean="0"/>
              <a:t>ALICE NEL PAESE DELLA SCIENZA</a:t>
            </a:r>
          </a:p>
          <a:p>
            <a:r>
              <a:rPr lang="it-IT" b="1" dirty="0" smtClean="0"/>
              <a:t>PICCOLO TEATRO 22-25 marzo 2012</a:t>
            </a:r>
          </a:p>
          <a:p>
            <a:endParaRPr lang="it-IT" b="1" dirty="0"/>
          </a:p>
          <a:p>
            <a:r>
              <a:rPr lang="it-IT" b="1" dirty="0" smtClean="0"/>
              <a:t>22 e 23 matinée per le scuole!!!</a:t>
            </a:r>
            <a:endParaRPr lang="it-IT" b="1" dirty="0"/>
          </a:p>
        </p:txBody>
      </p:sp>
      <p:sp>
        <p:nvSpPr>
          <p:cNvPr id="1027" name="Rectangle 3"/>
          <p:cNvSpPr>
            <a:spLocks noChangeArrowheads="1"/>
          </p:cNvSpPr>
          <p:nvPr/>
        </p:nvSpPr>
        <p:spPr bwMode="auto">
          <a:xfrm>
            <a:off x="2411760" y="2279438"/>
            <a:ext cx="6264696"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Liberamente ispirato alle Avventure di Alice nel paese delle Meraviglie, lo spettacolo descrive un mondo veramente strano, dove la meraviglia è la straordinaria capacità dell’energia di presentarsi sotto diverse forme.  In un gioco in cui valgono regole che possono sembrare assurde, nulla si crea e nulla si distrugge. Forse. </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Con grande autoironia, il mondo della ricerca si presenta attraverso tre personaggi, che rappresentano da un lato tre diversi visioni di come la fisica ha affrontato il tema dell’energia e,  dall’altro, forniscono essi stessi, con il loro comportamento, un esempio delle sue continue trasformazioni.</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Come Alice, il pubblico precipiterà senza possibilità di scampo e uscirà dall’esperienza solo attraverso una trasformazione irreversibile.</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rgbClr val="000000"/>
                </a:solidFill>
                <a:effectLst/>
                <a:latin typeface="Arial" pitchFamily="34" charset="0"/>
                <a:ea typeface="Calibri" pitchFamily="34" charset="0"/>
                <a:cs typeface="Calibri" pitchFamily="34" charset="0"/>
              </a:rPr>
              <a:t>Ma che cos’è l’energia? Perché è così difficile definirla? </a:t>
            </a:r>
            <a:r>
              <a:rPr kumimoji="0" lang="it-IT"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Il tema sarà trattato dal punto di vista della fisica partendo dalle basi e da diversi esempi sperimentali: dalla caduta dei gravi, all’evaporazione di un liquido, dagli urti elastici a esplosive reazioni chimiche, da sorprendenti stime alla Fermi dei consumi energetici mondiali, alle incrediubili proprietà di dispositivi per il risparmio energetico. </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Nel mondo dell’Energia il pubblico incontrerà strani materiali e pendoli caotici, in cui l’energia si sprigiona in modo inatteso e improvviso, affronterà interpretazioni della realtà diverse dal senso comune, in un apparente caos in cui solo i tre ricercatori sembrano muoversi a loro agio.</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Cosa hanno in comune un palloncino che esplode e un jet supersonico? </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Come per il corvo e la scrivania nel racconto di Alice, ogni cosa ha un segreto per cui serve trovare una chiave.  La scienza può davvero fornirne una?</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2" descr="MTR_3612"/>
          <p:cNvPicPr>
            <a:picLocks noChangeAspect="1" noChangeArrowheads="1"/>
          </p:cNvPicPr>
          <p:nvPr/>
        </p:nvPicPr>
        <p:blipFill>
          <a:blip r:embed="rId2" cstate="print"/>
          <a:srcRect/>
          <a:stretch>
            <a:fillRect/>
          </a:stretch>
        </p:blipFill>
        <p:spPr bwMode="auto">
          <a:xfrm>
            <a:off x="251520" y="1700808"/>
            <a:ext cx="3759418" cy="2520280"/>
          </a:xfrm>
          <a:prstGeom prst="rect">
            <a:avLst/>
          </a:prstGeom>
          <a:noFill/>
          <a:ln w="9525">
            <a:noFill/>
            <a:miter lim="800000"/>
            <a:headEnd/>
            <a:tailEnd/>
          </a:ln>
        </p:spPr>
      </p:pic>
      <p:sp>
        <p:nvSpPr>
          <p:cNvPr id="9" name="TextBox 8"/>
          <p:cNvSpPr txBox="1"/>
          <p:nvPr/>
        </p:nvSpPr>
        <p:spPr>
          <a:xfrm>
            <a:off x="4211960" y="117693"/>
            <a:ext cx="4644007" cy="6740307"/>
          </a:xfrm>
          <a:prstGeom prst="rect">
            <a:avLst/>
          </a:prstGeom>
          <a:noFill/>
        </p:spPr>
        <p:txBody>
          <a:bodyPr wrap="square" rtlCol="0">
            <a:spAutoFit/>
          </a:bodyPr>
          <a:lstStyle/>
          <a:p>
            <a:r>
              <a:rPr lang="it-IT" dirty="0"/>
              <a:t>Attraverso la potenza emotiva della narrazione teatrale e la realizzazione in scena di veri esperimenti scientifici si propone di trasmettere un forte immaginario in riferimento alla Fisica e al lavoro del fisico.</a:t>
            </a:r>
          </a:p>
          <a:p>
            <a:r>
              <a:rPr lang="it-IT" dirty="0"/>
              <a:t>I personaggi, tre fisici, sono in viaggio con un bagaglio di strumenti, esperimenti, libri ed esperienze personali assunti a simbolo della ricerca. Durante il viaggio essi mettono a confronto i loro diversi modi di vivere la ricerca scientifica, discutendo, esprimendo idee, dubbi e preoccupazioni, ma anche l’entusiasmo per le loro scoperte e per il mistero dell’universo, usando immagini poetiche e veri esperimenti svolti sul palco. Il viaggio diventa metafora della passione per la ricerca; i tre scienziati ne faranno un percorso scientifico personale. </a:t>
            </a:r>
          </a:p>
          <a:p>
            <a:r>
              <a:rPr lang="it-IT" i="1" dirty="0"/>
              <a:t>Abstract</a:t>
            </a:r>
            <a:r>
              <a:rPr lang="it-IT" dirty="0"/>
              <a:t> è dunque un dialogo polifonico tra poesia, esperimenti e sapere scientifico nel quale l’occhio educato alla scienza si spinge al di là dell’orizzonte comune dove il pensiero è punto di incontro tra sentire e comprendere. </a:t>
            </a:r>
          </a:p>
          <a:p>
            <a:r>
              <a:rPr lang="it-IT" dirty="0"/>
              <a:t> </a:t>
            </a:r>
          </a:p>
          <a:p>
            <a:endParaRPr lang="it-IT" dirty="0"/>
          </a:p>
        </p:txBody>
      </p:sp>
      <p:sp>
        <p:nvSpPr>
          <p:cNvPr id="10" name="Title 1"/>
          <p:cNvSpPr>
            <a:spLocks noGrp="1"/>
          </p:cNvSpPr>
          <p:nvPr>
            <p:ph type="title"/>
          </p:nvPr>
        </p:nvSpPr>
        <p:spPr>
          <a:xfrm>
            <a:off x="0" y="188640"/>
            <a:ext cx="4032448" cy="908720"/>
          </a:xfrm>
        </p:spPr>
        <p:txBody>
          <a:bodyPr/>
          <a:lstStyle/>
          <a:p>
            <a:r>
              <a:rPr lang="it-IT" dirty="0" smtClean="0"/>
              <a:t>2011</a:t>
            </a:r>
            <a:endParaRPr lang="it-IT" dirty="0"/>
          </a:p>
        </p:txBody>
      </p:sp>
      <p:sp>
        <p:nvSpPr>
          <p:cNvPr id="11" name="TextBox 10"/>
          <p:cNvSpPr txBox="1"/>
          <p:nvPr/>
        </p:nvSpPr>
        <p:spPr>
          <a:xfrm>
            <a:off x="971600" y="908720"/>
            <a:ext cx="2124812" cy="646331"/>
          </a:xfrm>
          <a:prstGeom prst="rect">
            <a:avLst/>
          </a:prstGeom>
          <a:noFill/>
        </p:spPr>
        <p:txBody>
          <a:bodyPr wrap="none" rtlCol="0">
            <a:spAutoFit/>
          </a:bodyPr>
          <a:lstStyle/>
          <a:p>
            <a:r>
              <a:rPr lang="it-IT" sz="3600" dirty="0" smtClean="0"/>
              <a:t>ABSTRACT</a:t>
            </a:r>
            <a:endParaRPr lang="it-IT" sz="3600" dirty="0"/>
          </a:p>
        </p:txBody>
      </p:sp>
      <p:sp>
        <p:nvSpPr>
          <p:cNvPr id="12" name="TextBox 11"/>
          <p:cNvSpPr txBox="1"/>
          <p:nvPr/>
        </p:nvSpPr>
        <p:spPr>
          <a:xfrm>
            <a:off x="179512" y="4272677"/>
            <a:ext cx="3491880" cy="2308324"/>
          </a:xfrm>
          <a:prstGeom prst="rect">
            <a:avLst/>
          </a:prstGeom>
          <a:noFill/>
        </p:spPr>
        <p:txBody>
          <a:bodyPr wrap="square" rtlCol="0">
            <a:spAutoFit/>
          </a:bodyPr>
          <a:lstStyle/>
          <a:p>
            <a:r>
              <a:rPr lang="it-IT" b="1" dirty="0" smtClean="0"/>
              <a:t>CTA- </a:t>
            </a:r>
            <a:r>
              <a:rPr lang="it-IT" b="1" dirty="0"/>
              <a:t>via Ampère, 30 </a:t>
            </a:r>
          </a:p>
          <a:p>
            <a:r>
              <a:rPr lang="it-IT" b="1" dirty="0" smtClean="0"/>
              <a:t>Milano</a:t>
            </a:r>
            <a:endParaRPr lang="it-IT" b="1" dirty="0"/>
          </a:p>
          <a:p>
            <a:r>
              <a:rPr lang="it-IT" b="1" dirty="0"/>
              <a:t>infoline: 022666450 </a:t>
            </a:r>
            <a:r>
              <a:rPr lang="it-IT" b="1" dirty="0" smtClean="0"/>
              <a:t>– </a:t>
            </a:r>
          </a:p>
          <a:p>
            <a:r>
              <a:rPr lang="it-IT" b="1" dirty="0" smtClean="0"/>
              <a:t>fax</a:t>
            </a:r>
            <a:r>
              <a:rPr lang="it-IT" b="1" dirty="0"/>
              <a:t>: 022367725 –</a:t>
            </a:r>
          </a:p>
          <a:p>
            <a:r>
              <a:rPr lang="it-IT" b="1" dirty="0"/>
              <a:t> </a:t>
            </a:r>
            <a:r>
              <a:rPr lang="it-IT" b="1" dirty="0" smtClean="0">
                <a:hlinkClick r:id="rId3"/>
              </a:rPr>
              <a:t>msgiorgetti@centroteatroattivo.it</a:t>
            </a:r>
            <a:endParaRPr lang="it-IT" b="1" dirty="0" smtClean="0"/>
          </a:p>
          <a:p>
            <a:endParaRPr lang="it-IT" b="1" dirty="0"/>
          </a:p>
          <a:p>
            <a:r>
              <a:rPr lang="it-IT" dirty="0" smtClean="0">
                <a:hlinkClick r:id="rId4"/>
              </a:rPr>
              <a:t>http://www.centroteatroattivo.it/</a:t>
            </a:r>
            <a:endParaRPr lang="it-IT" b="1" dirty="0" smtClean="0"/>
          </a:p>
          <a:p>
            <a:endParaRPr lang="it-IT"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7"/>
          <p:cNvGraphicFramePr>
            <a:graphicFrameLocks noGrp="1"/>
          </p:cNvGraphicFramePr>
          <p:nvPr/>
        </p:nvGraphicFramePr>
        <p:xfrm>
          <a:off x="0" y="260648"/>
          <a:ext cx="5760640" cy="6084853"/>
        </p:xfrm>
        <a:graphic>
          <a:graphicData uri="http://schemas.openxmlformats.org/drawingml/2006/table">
            <a:tbl>
              <a:tblPr/>
              <a:tblGrid>
                <a:gridCol w="5760640"/>
              </a:tblGrid>
              <a:tr h="4691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FFFFFF"/>
                          </a:solidFill>
                          <a:effectLst/>
                          <a:latin typeface="Calibri" pitchFamily="34" charset="0"/>
                        </a:rPr>
                        <a:t>SPETTACOLO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615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000000"/>
                          </a:solidFill>
                          <a:effectLst/>
                          <a:latin typeface="Calibri" pitchFamily="34" charset="0"/>
                        </a:rPr>
                        <a:t>ITIS Galileo </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000000"/>
                          </a:solidFill>
                          <a:effectLst/>
                          <a:latin typeface="Calibri" pitchFamily="34" charset="0"/>
                        </a:rPr>
                        <a:t>Marco Paolini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dirty="0" smtClean="0">
                        <a:ln>
                          <a:noFill/>
                        </a:ln>
                        <a:solidFill>
                          <a:srgbClr val="000000"/>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dirty="0" smtClean="0">
                          <a:ln>
                            <a:noFill/>
                          </a:ln>
                          <a:solidFill>
                            <a:srgbClr val="000000"/>
                          </a:solidFill>
                          <a:effectLst/>
                          <a:latin typeface="Arial" pitchFamily="34" charset="0"/>
                          <a:cs typeface="Arial" pitchFamily="34" charset="0"/>
                        </a:rPr>
                        <a:t>Teatro Strehler </a:t>
                      </a:r>
                      <a:br>
                        <a:rPr kumimoji="0" lang="it-IT" sz="1800" b="1" i="0" u="none" strike="noStrike" cap="none" normalizeH="0" baseline="0" dirty="0" smtClean="0">
                          <a:ln>
                            <a:noFill/>
                          </a:ln>
                          <a:solidFill>
                            <a:srgbClr val="000000"/>
                          </a:solidFill>
                          <a:effectLst/>
                          <a:latin typeface="Arial" pitchFamily="34" charset="0"/>
                          <a:cs typeface="Arial" pitchFamily="34" charset="0"/>
                        </a:rPr>
                      </a:br>
                      <a:r>
                        <a:rPr kumimoji="0" lang="it-IT" sz="1800" b="1" i="0" u="none" strike="noStrike" cap="none" normalizeH="0" baseline="0" dirty="0" smtClean="0">
                          <a:ln>
                            <a:noFill/>
                          </a:ln>
                          <a:solidFill>
                            <a:srgbClr val="000000"/>
                          </a:solidFill>
                          <a:effectLst/>
                          <a:latin typeface="Arial" pitchFamily="34" charset="0"/>
                          <a:cs typeface="Arial" pitchFamily="34" charset="0"/>
                        </a:rPr>
                        <a:t>8/27 novembre 2011</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dirty="0" smtClean="0">
                          <a:ln>
                            <a:noFill/>
                          </a:ln>
                          <a:solidFill>
                            <a:srgbClr val="000000"/>
                          </a:solidFill>
                          <a:effectLst/>
                          <a:latin typeface="Arial" pitchFamily="34" charset="0"/>
                          <a:cs typeface="Arial" pitchFamily="34" charset="0"/>
                        </a:rPr>
                        <a:t>Essere geniali, in circostanze difficili, può diventare un problema, per gli altri soprattutto.</a:t>
                      </a:r>
                      <a:br>
                        <a:rPr kumimoji="0" lang="it-IT" sz="1800" b="0" i="0" u="none" strike="noStrike" cap="none" normalizeH="0" baseline="0" dirty="0" smtClean="0">
                          <a:ln>
                            <a:noFill/>
                          </a:ln>
                          <a:solidFill>
                            <a:srgbClr val="000000"/>
                          </a:solidFill>
                          <a:effectLst/>
                          <a:latin typeface="Arial" pitchFamily="34" charset="0"/>
                          <a:cs typeface="Arial" pitchFamily="34" charset="0"/>
                        </a:rPr>
                      </a:br>
                      <a:r>
                        <a:rPr kumimoji="0" lang="it-IT" sz="1800" b="0" i="0" u="none" strike="noStrike" cap="none" normalizeH="0" baseline="0" dirty="0" smtClean="0">
                          <a:ln>
                            <a:noFill/>
                          </a:ln>
                          <a:solidFill>
                            <a:srgbClr val="000000"/>
                          </a:solidFill>
                          <a:effectLst/>
                          <a:latin typeface="Arial" pitchFamily="34" charset="0"/>
                          <a:cs typeface="Arial" pitchFamily="34" charset="0"/>
                        </a:rPr>
                        <a:t>Il padre della scienza moderna, ma soprattutto una mente aperta al dubbio fino alla fine, fino alla vecchiaia. Un’indagine sulla discussione a tre tra fede, ragione e superstizione. L’obiettivo di Paolini con la sua nuova produzione teatrale è coinvolgere il pubblico – soprattutto i più giovani - nel ragionamento, non solo nel racconto. Un dialogo sulla la vocazione scientifica.</a:t>
                      </a:r>
                      <a:r>
                        <a:rPr kumimoji="0" lang="it-IT" sz="1200" b="0" i="0" u="none" strike="noStrike" cap="none" normalizeH="0" baseline="0" dirty="0" smtClean="0">
                          <a:ln>
                            <a:noFill/>
                          </a:ln>
                          <a:solidFill>
                            <a:srgbClr val="000000"/>
                          </a:solidFill>
                          <a:effectLst/>
                          <a:latin typeface="Calibri" pitchFamily="34" charset="0"/>
                        </a:rPr>
                        <a:t/>
                      </a:r>
                      <a:br>
                        <a:rPr kumimoji="0" lang="it-IT" sz="1200" b="0" i="0" u="none" strike="noStrike" cap="none" normalizeH="0" baseline="0" dirty="0" smtClean="0">
                          <a:ln>
                            <a:noFill/>
                          </a:ln>
                          <a:solidFill>
                            <a:srgbClr val="000000"/>
                          </a:solidFill>
                          <a:effectLst/>
                          <a:latin typeface="Calibri" pitchFamily="34" charset="0"/>
                        </a:rPr>
                      </a:br>
                      <a:endParaRPr kumimoji="0" lang="it-IT" sz="12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pic>
        <p:nvPicPr>
          <p:cNvPr id="6" name="Picture 2" descr="http://nuovowww.comune.siena.it/var/comune_siena/storage/images/media/images/itis-galileo/94202-1-ita-IT/itis-galileo_large.jpg"/>
          <p:cNvPicPr>
            <a:picLocks noChangeAspect="1" noChangeArrowheads="1"/>
          </p:cNvPicPr>
          <p:nvPr/>
        </p:nvPicPr>
        <p:blipFill>
          <a:blip r:embed="rId2" cstate="print"/>
          <a:srcRect l="2760" r="3963"/>
          <a:stretch>
            <a:fillRect/>
          </a:stretch>
        </p:blipFill>
        <p:spPr bwMode="auto">
          <a:xfrm>
            <a:off x="251520" y="4600501"/>
            <a:ext cx="2880320" cy="2063375"/>
          </a:xfrm>
          <a:prstGeom prst="rect">
            <a:avLst/>
          </a:prstGeom>
          <a:noFill/>
          <a:ln w="9525">
            <a:noFill/>
            <a:miter lim="800000"/>
            <a:headEnd/>
            <a:tailEnd/>
          </a:ln>
        </p:spPr>
      </p:pic>
      <p:sp>
        <p:nvSpPr>
          <p:cNvPr id="8" name="TextBox 7"/>
          <p:cNvSpPr txBox="1"/>
          <p:nvPr/>
        </p:nvSpPr>
        <p:spPr>
          <a:xfrm>
            <a:off x="5690338" y="692696"/>
            <a:ext cx="3453662" cy="1015663"/>
          </a:xfrm>
          <a:prstGeom prst="rect">
            <a:avLst/>
          </a:prstGeom>
          <a:solidFill>
            <a:srgbClr val="FFFF00"/>
          </a:solidFill>
        </p:spPr>
        <p:txBody>
          <a:bodyPr wrap="square" rtlCol="0">
            <a:spAutoFit/>
          </a:bodyPr>
          <a:lstStyle/>
          <a:p>
            <a:r>
              <a:rPr lang="it-IT" sz="2000" b="1" dirty="0" smtClean="0">
                <a:solidFill>
                  <a:schemeClr val="tx1">
                    <a:lumMod val="95000"/>
                    <a:lumOff val="5000"/>
                  </a:schemeClr>
                </a:solidFill>
                <a:latin typeface="Arial" pitchFamily="34" charset="0"/>
                <a:cs typeface="Arial" pitchFamily="34" charset="0"/>
              </a:rPr>
              <a:t>Sono disponibili i biglietti per una classe per sabato 26 novembre alle 19:30</a:t>
            </a:r>
            <a:endParaRPr lang="it-IT" sz="2000" b="1" dirty="0">
              <a:solidFill>
                <a:schemeClr val="tx1">
                  <a:lumMod val="95000"/>
                  <a:lumOff val="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srcRect/>
          <a:stretch>
            <a:fillRect/>
          </a:stretch>
        </p:blipFill>
        <p:spPr bwMode="auto">
          <a:xfrm>
            <a:off x="1" y="1"/>
            <a:ext cx="5299906" cy="5517232"/>
          </a:xfrm>
          <a:prstGeom prst="rect">
            <a:avLst/>
          </a:prstGeom>
          <a:noFill/>
          <a:ln w="9525">
            <a:noFill/>
            <a:miter lim="800000"/>
            <a:headEnd/>
            <a:tailEnd/>
          </a:ln>
        </p:spPr>
      </p:pic>
      <p:sp>
        <p:nvSpPr>
          <p:cNvPr id="5" name="TextBox 4"/>
          <p:cNvSpPr txBox="1"/>
          <p:nvPr/>
        </p:nvSpPr>
        <p:spPr>
          <a:xfrm>
            <a:off x="5364088" y="260648"/>
            <a:ext cx="2808312" cy="646331"/>
          </a:xfrm>
          <a:prstGeom prst="rect">
            <a:avLst/>
          </a:prstGeom>
          <a:noFill/>
        </p:spPr>
        <p:txBody>
          <a:bodyPr wrap="square" rtlCol="0">
            <a:spAutoFit/>
          </a:bodyPr>
          <a:lstStyle/>
          <a:p>
            <a:r>
              <a:rPr lang="it-IT" dirty="0" smtClean="0"/>
              <a:t>1-18 marzo PICCOLO TEATRO – SCATOLA MAGICA</a:t>
            </a: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991</Words>
  <Application>Microsoft Office PowerPoint</Application>
  <PresentationFormat>On-screen Show (4:3)</PresentationFormat>
  <Paragraphs>87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                2011</vt:lpstr>
      <vt:lpstr>2011</vt:lpstr>
      <vt:lpstr>Slide 8</vt:lpstr>
      <vt:lpstr>Slide 9</vt:lpstr>
      <vt:lpstr>Slide 10</vt:lpstr>
      <vt:lpstr>Esperienza dell’anno scorso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Laboratorio di Teatro Scientifico</dc:title>
  <dc:creator>pc2</dc:creator>
  <cp:lastModifiedBy>pc2</cp:lastModifiedBy>
  <cp:revision>29</cp:revision>
  <dcterms:created xsi:type="dcterms:W3CDTF">2011-10-06T09:16:07Z</dcterms:created>
  <dcterms:modified xsi:type="dcterms:W3CDTF">2011-10-06T13:34:34Z</dcterms:modified>
</cp:coreProperties>
</file>