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57" r:id="rId4"/>
    <p:sldId id="256" r:id="rId5"/>
    <p:sldId id="266" r:id="rId6"/>
    <p:sldId id="259" r:id="rId7"/>
    <p:sldId id="260" r:id="rId8"/>
    <p:sldId id="272" r:id="rId9"/>
    <p:sldId id="261" r:id="rId10"/>
    <p:sldId id="262" r:id="rId11"/>
    <p:sldId id="267" r:id="rId12"/>
    <p:sldId id="268" r:id="rId13"/>
    <p:sldId id="274" r:id="rId14"/>
    <p:sldId id="258" r:id="rId15"/>
    <p:sldId id="270" r:id="rId16"/>
    <p:sldId id="271" r:id="rId17"/>
    <p:sldId id="26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34"/>
    <p:restoredTop sz="94762"/>
  </p:normalViewPr>
  <p:slideViewPr>
    <p:cSldViewPr snapToGrid="0" snapToObjects="1">
      <p:cViewPr varScale="1">
        <p:scale>
          <a:sx n="117" d="100"/>
          <a:sy n="117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4909A-02C3-9346-BA04-1FF7A4B35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5AAE4A-AB51-594E-B259-A13ABF61A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7E07AD-A18F-E342-895E-F336CA61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8F8BD-423A-A14E-A81B-158DE869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E68BAD-C2EA-1B4D-9929-76388E55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80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E14F2-43EC-7641-9AD9-CCD286D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E149AC-355F-924E-A037-93C529C02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1F3A15-9CDC-5642-86A8-EE300E4A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A83BB2-8FCE-A047-81BD-E8FA55E0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B0108-3228-CF4E-9A0E-7EE3AD83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44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EDAB31-7304-2343-8DC1-03348BB4B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62B02F-6BBA-6A4B-9AA7-FCCA062FC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F6275-4B0F-1E44-AE67-897A6336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3C66E4-D722-5F41-9118-2E4F66ED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C4E457-A7F3-1E44-9AD6-960AB792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03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120B5-9712-FB45-B455-33BC2BCF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9545CD-04FA-6243-9CF4-958FA0D7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820973-AFB2-4643-83B1-5E386C03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90604D-DD2A-8643-AC98-FB6B5C40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47084A-DDA4-894D-B082-7B824E8A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2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F7979-C6C4-6547-B672-D9D3F8FA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78D2D1-8E56-754A-AA46-38EC408C1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A5DC0B-8830-7A43-8789-70FD2D83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81F6B4-6BF3-CA4D-BB20-2C5E5417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356D9B-427A-B746-BA3B-DF82910F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23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B25B2-273E-0B4F-BA5A-E5766ACD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0E09EA-1A38-2A4F-8CDA-D6F783688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4C8153-FA81-BA4E-8C2D-B2C41617C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32FC03-6005-464F-9E55-3AD42363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E2295F-A6AF-5840-B1C9-B6ED6B8B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D60DE1-6016-6442-8BF0-89D41646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07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98BDB-2DE9-6148-A60E-B9FF1D19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7B59FD-648D-9741-BF71-56E550184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ECC39C-A909-5642-9ECA-5D6808394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A812D2-65F0-A041-A378-DA95676ED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20414D-20B0-7848-A0D1-D23C9F7D6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BFD095-BED7-F74E-A99B-0D6A9338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BA6A16-BF9C-A245-8EE4-67172789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D3C9C36-E587-4641-9BF4-BDA73575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18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3F108-C64C-C44D-A6A5-2DA18D53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E1F2A5-0FFD-9C45-B4BC-1275AF4A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A773B0-8FAA-7F46-95BC-7DBE7356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F55E60-D5A9-4447-9311-B6EC4E5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42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0D53067-D46C-E849-A541-13EC881A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2CA3A0-8E12-6A48-876A-39337797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D5D374-6735-7447-9052-838B4C5C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16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056748-D37D-4041-A786-A5759951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A10FC-1F04-9F4E-96C8-91EE3DDD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F1BB78-84AE-3646-91E2-AA2417840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DCED42-BF77-DB48-8BC4-144535FA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D24DD9-5E47-254B-8BCC-360229CD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79571A-70AB-8F4C-8563-09643C26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71ECF-83F3-2A44-A5A7-41E6576D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BFBD7B-FBFF-964B-A8A1-C65886470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AEE572-A09E-AC45-9AC8-1D539329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0DF930-7CCE-1B4E-9194-3E1231DD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E90DC6-3188-1A4F-9039-00A5F96F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287F76-CDF2-3D46-BE6F-DC454575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1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E357D1-AD16-B245-A344-C10D3931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D578E5-791E-4C4B-A168-0D0DF2313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64F1DA-6F37-A24A-8193-660DB0029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8DFE-CE6F-714C-9DE9-D0ACD86461A0}" type="datetimeFigureOut">
              <a:t>30/05/24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71D1BF-A61E-5148-AD5C-861293784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1231ED-FADD-9141-ACFB-59ADC4791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AFDE-ACC2-5448-8929-E7E0D8B1CE7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0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 descr="Struttura molecolare e tabella periodica su una scrivania">
            <a:extLst>
              <a:ext uri="{FF2B5EF4-FFF2-40B4-BE49-F238E27FC236}">
                <a16:creationId xmlns:a16="http://schemas.microsoft.com/office/drawing/2014/main" id="{714A1993-5A4F-ECC9-C493-26CF4403B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59E817-D376-9F49-9C6B-91C8CE0834A8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Isotopi selezionati per misure di interesse per il processo 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5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689067-9AC3-DE47-9E82-878F74AD4D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2014"/>
            <a:ext cx="12192000" cy="58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32F5EF-FB37-5E48-8AFA-4D86B20B4C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453"/>
            <a:ext cx="12192000" cy="58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B705367-1F9A-7C42-B67B-ACF3DD6821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517"/>
            <a:ext cx="12192000" cy="58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3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15AC7A-C296-7A4C-AC9E-442CDB3CB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607" y="6"/>
            <a:ext cx="8496000" cy="134635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8D2E2CE-3426-E44A-9DD1-71DFF8957D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15148"/>
            <a:ext cx="4608000" cy="57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2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B9BA62-DEE9-CD4A-8E0B-DFA1EE0538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917"/>
            <a:ext cx="12192000" cy="65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DF9DF8-B32B-DD40-A0EB-381E9EDE2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70" y="548660"/>
            <a:ext cx="10260000" cy="60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FA418B-1F26-544A-8F27-29D8BECFB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4" r="91558"/>
          <a:stretch/>
        </p:blipFill>
        <p:spPr bwMode="auto">
          <a:xfrm>
            <a:off x="0" y="85092"/>
            <a:ext cx="4425511" cy="40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00687A-E080-0445-803D-131E210B0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5" t="54861" r="71583"/>
          <a:stretch/>
        </p:blipFill>
        <p:spPr bwMode="auto">
          <a:xfrm>
            <a:off x="364045" y="5238427"/>
            <a:ext cx="11120263" cy="13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5B6F2F-B34E-8441-9EAD-70BFD80BF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7" t="45610" r="58877"/>
          <a:stretch/>
        </p:blipFill>
        <p:spPr bwMode="auto">
          <a:xfrm>
            <a:off x="4943959" y="193730"/>
            <a:ext cx="6802686" cy="15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4485A99-72A7-3A42-9FA1-CBC3DA644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68" t="37841" r="45402"/>
          <a:stretch/>
        </p:blipFill>
        <p:spPr bwMode="auto">
          <a:xfrm>
            <a:off x="5230656" y="2093025"/>
            <a:ext cx="6582586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4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3F27B3D-46DC-D446-A54A-DBF559939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874"/>
            <a:ext cx="12192000" cy="58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2151CD-CFE1-3D47-9CD1-DE0911781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93" y="1445676"/>
            <a:ext cx="3787025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03298F-F915-FB48-9333-F74958B22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828" y="1445676"/>
            <a:ext cx="3414305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0B4EB2E-AC86-B441-886F-ACADCB6B8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782" y="1445676"/>
            <a:ext cx="3506778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C54973-638B-EE4C-B2F3-8DF9BBE22AC3}"/>
              </a:ext>
            </a:extLst>
          </p:cNvPr>
          <p:cNvSpPr txBox="1"/>
          <p:nvPr/>
        </p:nvSpPr>
        <p:spPr>
          <a:xfrm>
            <a:off x="3046563" y="97759"/>
            <a:ext cx="60988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300" b="1">
                <a:effectLst/>
                <a:latin typeface="Helvetica" pitchFamily="2" charset="0"/>
              </a:rPr>
              <a:t>The intermediate neutron capture process</a:t>
            </a:r>
          </a:p>
          <a:p>
            <a:pPr algn="ctr"/>
            <a:r>
              <a:rPr lang="it-IT" sz="1600">
                <a:effectLst/>
                <a:latin typeface="Helvetica" pitchFamily="2" charset="0"/>
              </a:rPr>
              <a:t>IV. Impact of nuclear model and parameter uncertainties</a:t>
            </a:r>
          </a:p>
          <a:p>
            <a:pPr algn="ctr"/>
            <a:r>
              <a:rPr lang="it-IT" sz="1200" i="1">
                <a:effectLst/>
                <a:latin typeface="Helvetica" pitchFamily="2" charset="0"/>
              </a:rPr>
              <a:t>Sébastien Martinet , Arthur Choplin , Stephane Goriely, and Lionel Siess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3118AF-FBCA-024B-B5F9-C58C19AE5244}"/>
              </a:ext>
            </a:extLst>
          </p:cNvPr>
          <p:cNvSpPr txBox="1"/>
          <p:nvPr/>
        </p:nvSpPr>
        <p:spPr>
          <a:xfrm>
            <a:off x="4456828" y="974922"/>
            <a:ext cx="34143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800">
                <a:effectLst/>
                <a:latin typeface="Helvetica" pitchFamily="2" charset="0"/>
              </a:rPr>
              <a:t>A&amp;A, 684, A8 (2024)</a:t>
            </a:r>
          </a:p>
          <a:p>
            <a:pPr algn="ctr"/>
            <a:r>
              <a:rPr lang="it-IT" sz="800">
                <a:solidFill>
                  <a:srgbClr val="0000FF"/>
                </a:solidFill>
                <a:effectLst/>
                <a:latin typeface="Helvetica" pitchFamily="2" charset="0"/>
              </a:rPr>
              <a:t>https://doi.org/10.1051/0004-6361/202347734</a:t>
            </a:r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208782B7-B513-B449-BBA5-25195320E0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36CE44D-B40B-8742-807D-555E0899D9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BEAAD701-806B-E647-8095-DEA05B51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nTOF Italia. 29 Maggio 2024</a:t>
            </a:r>
          </a:p>
        </p:txBody>
      </p:sp>
    </p:spTree>
    <p:extLst>
      <p:ext uri="{BB962C8B-B14F-4D97-AF65-F5344CB8AC3E}">
        <p14:creationId xmlns:p14="http://schemas.microsoft.com/office/powerpoint/2010/main" val="367603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F5362D3-9E7E-034A-889F-93B0BC165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55934" cy="128153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AA9B9A1-77D3-C446-A8FE-D59A17FA1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31" y="1164566"/>
            <a:ext cx="4349981" cy="55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8E44B58-291D-804A-BF11-4A2E938C09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269" y="1802939"/>
            <a:ext cx="5148000" cy="4599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C66AC8-4C20-434D-B7D7-F014A3E9C48D}"/>
              </a:ext>
            </a:extLst>
          </p:cNvPr>
          <p:cNvSpPr txBox="1"/>
          <p:nvPr/>
        </p:nvSpPr>
        <p:spPr>
          <a:xfrm>
            <a:off x="2487406" y="149434"/>
            <a:ext cx="756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>
                <a:solidFill>
                  <a:srgbClr val="002060"/>
                </a:solidFill>
              </a:rPr>
              <a:t>Abbiamo costituito un gruppo di lavoro, per selezionare gli isotopi potenzialmente misurabili e da qui verificare la fattibilità dei campioni al PSI. L'attività è in progress. </a:t>
            </a:r>
          </a:p>
          <a:p>
            <a:endParaRPr lang="it-IT" sz="1600" i="1">
              <a:solidFill>
                <a:srgbClr val="002060"/>
              </a:solidFill>
            </a:endParaRP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1B3BBF86-D8DA-C04A-8932-8016B80A55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piè di pagina 9">
            <a:extLst>
              <a:ext uri="{FF2B5EF4-FFF2-40B4-BE49-F238E27FC236}">
                <a16:creationId xmlns:a16="http://schemas.microsoft.com/office/drawing/2014/main" id="{B53A58AF-4C35-D94D-A75D-730CA4CD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Meeting nTOF Italia. 29 Maggio 2024</a:t>
            </a:r>
          </a:p>
        </p:txBody>
      </p:sp>
    </p:spTree>
    <p:extLst>
      <p:ext uri="{BB962C8B-B14F-4D97-AF65-F5344CB8AC3E}">
        <p14:creationId xmlns:p14="http://schemas.microsoft.com/office/powerpoint/2010/main" val="79942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25C11C1-F2AB-F345-A041-2684DE6142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799C569-69A4-784E-A04D-BED550B3ED17}"/>
                  </a:ext>
                </a:extLst>
              </p:cNvPr>
              <p:cNvSpPr txBox="1"/>
              <p:nvPr/>
            </p:nvSpPr>
            <p:spPr>
              <a:xfrm>
                <a:off x="77637" y="329422"/>
                <a:ext cx="12192000" cy="6699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Si-32 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(157 y): </a:t>
                </a:r>
                <a:r>
                  <a:rPr lang="it-IT" sz="12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Attualmente disponibile al PSI un campione di altissima purezza, con abbondanza di circa 10</a:t>
                </a:r>
                <a:r>
                  <a:rPr lang="it-IT" sz="1200" baseline="300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17</a:t>
                </a:r>
                <a:r>
                  <a:rPr lang="it-IT" sz="12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 atomi. Possibilità di aumentare in 2-3 anni</a:t>
                </a:r>
                <a:r>
                  <a:rPr lang="it-IT" sz="1200" baseline="300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 </a:t>
                </a:r>
                <a:br>
                  <a:rPr lang="it-IT" sz="1500" b="1">
                    <a:effectLst/>
                    <a:latin typeface="+mj-lt"/>
                  </a:rPr>
                </a:b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S-35 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(87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da valutare eventuale fattibilità. L'elevata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Ar-39 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(268 y):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disponibile a ILL. Valutare possibilità di produrre il bersaglio per impiantazione a ISOLDE. Abbondanza disponibile circa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 atomi</a:t>
                </a:r>
                <a:endParaRPr lang="it-IT" sz="1200" baseline="300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latin typeface="+mj-lt"/>
                  </a:rPr>
                  <a:t>Ca-45 </a:t>
                </a:r>
                <a:r>
                  <a:rPr lang="it-IT" sz="1500">
                    <a:solidFill>
                      <a:srgbClr val="7030A0"/>
                    </a:solidFill>
                    <a:latin typeface="+mj-lt"/>
                  </a:rPr>
                  <a:t>(163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possibilità di produrlo in collaborazione con il PSI (da Ca-44). Quantità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  <a:endParaRPr lang="it-IT" sz="1200" baseline="3000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Se-82: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si compra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Sr-86: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fattibile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Sr-88: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fattibile </a:t>
                </a:r>
                <a:r>
                  <a:rPr lang="it-IT" sz="1500">
                    <a:effectLst/>
                    <a:highlight>
                      <a:srgbClr val="C0C0C0"/>
                    </a:highlight>
                    <a:latin typeface="+mj-lt"/>
                  </a:rPr>
                  <a:t> 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Sr-90 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(29 y): </a:t>
                </a:r>
                <a:r>
                  <a:rPr lang="en-US" sz="1200">
                    <a:solidFill>
                      <a:srgbClr val="7030A0"/>
                    </a:solidFill>
                    <a:effectLst/>
                  </a:rPr>
                  <a:t>Potrebbe essere complicato produrlo e difficile da misurare perchè non è gamma emettitore. Da studiare eventuale misuratore di attività basato su scintillatore liquido o plastico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Zr-95 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(64 d):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Ru-103 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(39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16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 u="none" strike="noStrike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Ru-106 </a:t>
                </a:r>
                <a:r>
                  <a:rPr lang="it-IT" sz="1500" u="none" strike="noStrike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(372 d):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Pd-107 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(6.5</a:t>
                </a:r>
                <a14:m>
                  <m:oMath xmlns:m="http://schemas.openxmlformats.org/officeDocument/2006/math">
                    <m:r>
                      <a:rPr lang="it-IT" sz="15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10</a:t>
                </a:r>
                <a:r>
                  <a:rPr lang="it-IT" sz="1500" baseline="30000">
                    <a:solidFill>
                      <a:srgbClr val="7030A0"/>
                    </a:solidFill>
                    <a:effectLst/>
                    <a:latin typeface="+mj-lt"/>
                  </a:rPr>
                  <a:t>6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 y):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Fattibile. Si può avere puro con separatore di massa</a:t>
                </a:r>
                <a:endParaRPr lang="it-IT" sz="120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Sn-123 </a:t>
                </a:r>
                <a:r>
                  <a:rPr lang="it-IT" sz="15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(192 d):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Sn-126 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(2 </a:t>
                </a:r>
                <a14:m>
                  <m:oMath xmlns:m="http://schemas.openxmlformats.org/officeDocument/2006/math">
                    <m:r>
                      <a:rPr lang="it-IT" sz="15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10</a:t>
                </a:r>
                <a:r>
                  <a:rPr lang="it-IT" sz="1500" baseline="30000">
                    <a:solidFill>
                      <a:srgbClr val="7030A0"/>
                    </a:solidFill>
                    <a:effectLst/>
                    <a:latin typeface="+mj-lt"/>
                  </a:rPr>
                  <a:t>5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 y):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Fattibile. Già disponibile, da separare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I-127: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si compra. </a:t>
                </a:r>
                <a:r>
                  <a:rPr lang="it-IT" sz="12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I campioni di Iodio possono essere realizzati in monolyaers.</a:t>
                </a:r>
                <a:endParaRPr lang="en-US" sz="12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I-129 (1.6 </a:t>
                </a:r>
                <a14:m>
                  <m:oMath xmlns:m="http://schemas.openxmlformats.org/officeDocument/2006/math">
                    <m:r>
                      <a:rPr lang="it-IT" sz="15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10</a:t>
                </a:r>
                <a:r>
                  <a:rPr lang="it-IT" sz="1500" b="1" baseline="30000">
                    <a:solidFill>
                      <a:srgbClr val="7030A0"/>
                    </a:solidFill>
                    <a:effectLst/>
                    <a:latin typeface="+mj-lt"/>
                  </a:rPr>
                  <a:t>7</a:t>
                </a: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 y):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fattibile. Contaminato da I-131. Verificare quale debba essere la purezza necessaria</a:t>
                </a:r>
                <a:endParaRPr lang="it-IT" sz="120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Cs-137 (30 y): </a:t>
                </a:r>
                <a:r>
                  <a:rPr lang="en-US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Fattibile. Complesso nel separarlo. </a:t>
                </a:r>
                <a:endParaRPr lang="it-IT" sz="12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Ce-144 (285 d):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Da studiare eventuale canale di produzione tramite attivazione.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L'elevata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Tb-160 (72 d): </a:t>
                </a:r>
                <a:r>
                  <a:rPr lang="en-US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Fattibile.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latin typeface="+mj-lt"/>
                  </a:rPr>
                  <a:t>Hf-181 (42 d):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Si può produrre partendo da isotopi naturali, ma l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16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Hf-182 (8.9 </a:t>
                </a:r>
                <a14:m>
                  <m:oMath xmlns:m="http://schemas.openxmlformats.org/officeDocument/2006/math">
                    <m:r>
                      <a:rPr lang="it-IT" sz="1500" b="1">
                        <a:solidFill>
                          <a:srgbClr val="C00000"/>
                        </a:solidFill>
                        <a:highlight>
                          <a:srgbClr val="C0C0C0"/>
                        </a:highlight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sz="1500" b="1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10</a:t>
                </a:r>
                <a:r>
                  <a:rPr lang="it-IT" sz="1500" b="1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6</a:t>
                </a:r>
                <a:r>
                  <a:rPr lang="it-IT" sz="1500" b="1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 y): </a:t>
                </a:r>
                <a:r>
                  <a:rPr lang="en-US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Disponibile. Attualmente si sta cercando di separarlo. Ragguagli ulteriori nei prossimi giorni</a:t>
                </a:r>
                <a:endParaRPr lang="it-IT" sz="12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latin typeface="+mj-lt"/>
                  </a:rPr>
                  <a:t>Hg-203 (46.6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da valutare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799C569-69A4-784E-A04D-BED550B3E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7" y="329422"/>
                <a:ext cx="12192000" cy="6699270"/>
              </a:xfrm>
              <a:prstGeom prst="rect">
                <a:avLst/>
              </a:prstGeom>
              <a:blipFill>
                <a:blip r:embed="rId3"/>
                <a:stretch>
                  <a:fillRect l="-312" t="-1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75F754-5019-9F48-8C95-9BE860829D76}"/>
              </a:ext>
            </a:extLst>
          </p:cNvPr>
          <p:cNvSpPr txBox="1"/>
          <p:nvPr/>
        </p:nvSpPr>
        <p:spPr>
          <a:xfrm>
            <a:off x="3957683" y="0"/>
            <a:ext cx="4431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>
                <a:solidFill>
                  <a:srgbClr val="002060"/>
                </a:solidFill>
              </a:rPr>
              <a:t>Isotopi selezionati e fattibilità sample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2F887A-390F-BE43-BAF4-1128EEECC9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3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559A5F-FBF6-AE45-9852-1645725040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83" y="1155"/>
            <a:ext cx="1955934" cy="1281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799C569-69A4-784E-A04D-BED550B3ED17}"/>
                  </a:ext>
                </a:extLst>
              </p:cNvPr>
              <p:cNvSpPr txBox="1"/>
              <p:nvPr/>
            </p:nvSpPr>
            <p:spPr>
              <a:xfrm>
                <a:off x="71559" y="329422"/>
                <a:ext cx="12192000" cy="6699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Si-32</a:t>
                </a: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 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(157 y): </a:t>
                </a:r>
                <a:r>
                  <a:rPr lang="it-IT" sz="12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Attualmente disponibile al PSI un campione di altissima purezza, con abbondanza di circa 10</a:t>
                </a:r>
                <a:r>
                  <a:rPr lang="it-IT" sz="1200" baseline="300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17</a:t>
                </a:r>
                <a:r>
                  <a:rPr lang="it-IT" sz="12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 atomi. Possibilità di aumentare in 2-3 anni</a:t>
                </a:r>
                <a:r>
                  <a:rPr lang="it-IT" sz="1200" baseline="300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 </a:t>
                </a:r>
                <a:b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</a:b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S-35 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(87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da valutare eventuale fattibilità. L'elevata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Ar-39 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(268 y):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disponibile a ILL. Valutare possibilità di produrre il bersaglio per impiantazione a ISOLDE. Abbondanza disponibile circa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 atomi</a:t>
                </a:r>
                <a:endParaRPr lang="it-IT" sz="1200" baseline="300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highlight>
                      <a:srgbClr val="FFFF00"/>
                    </a:highlight>
                    <a:latin typeface="+mj-lt"/>
                  </a:rPr>
                  <a:t>Ca-45</a:t>
                </a:r>
                <a:r>
                  <a:rPr lang="it-IT" sz="1500" b="1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it-IT" sz="1500">
                    <a:solidFill>
                      <a:srgbClr val="7030A0"/>
                    </a:solidFill>
                    <a:latin typeface="+mj-lt"/>
                  </a:rPr>
                  <a:t>(163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possibilità di produrlo in collaborazione con il PSI (da Ca-44). Quantità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  <a:endParaRPr lang="it-IT" sz="1200" baseline="3000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Se-82</a:t>
                </a: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si compra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Sr-86</a:t>
                </a: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fattibile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Sr-88</a:t>
                </a: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fattibile</a:t>
                </a:r>
                <a:r>
                  <a:rPr lang="it-IT" sz="1200" b="1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 </a:t>
                </a: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 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Sr-90 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(29 y): </a:t>
                </a:r>
                <a:r>
                  <a:rPr lang="en-US" sz="1200">
                    <a:solidFill>
                      <a:srgbClr val="7030A0"/>
                    </a:solidFill>
                    <a:effectLst/>
                  </a:rPr>
                  <a:t>Potrebbe essere complicato produrlo e difficile da misurare perchè non è gamma emettitore. Da studiare eventuale misuratore di attività basato su scintillatore liquido o plastico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Zr-95 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(64 d):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Ru-103 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(39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16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 u="none" strike="noStrike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Ru-106 </a:t>
                </a:r>
                <a:r>
                  <a:rPr lang="it-IT" sz="1500" u="none" strike="noStrike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(372 d):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Pd-107</a:t>
                </a: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 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(6.5</a:t>
                </a:r>
                <a14:m>
                  <m:oMath xmlns:m="http://schemas.openxmlformats.org/officeDocument/2006/math">
                    <m:r>
                      <a:rPr lang="it-IT" sz="15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10</a:t>
                </a:r>
                <a:r>
                  <a:rPr lang="it-IT" sz="1500" baseline="30000">
                    <a:solidFill>
                      <a:srgbClr val="7030A0"/>
                    </a:solidFill>
                    <a:effectLst/>
                    <a:latin typeface="+mj-lt"/>
                  </a:rPr>
                  <a:t>6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 y):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Fattibile. Si può avere puro con separatore di massa</a:t>
                </a:r>
                <a:endParaRPr lang="it-IT" sz="120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Sn-123 </a:t>
                </a:r>
                <a:r>
                  <a:rPr lang="it-IT" sz="15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(192 d):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da valutare. 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Sn-126</a:t>
                </a: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 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(2 </a:t>
                </a:r>
                <a14:m>
                  <m:oMath xmlns:m="http://schemas.openxmlformats.org/officeDocument/2006/math">
                    <m:r>
                      <a:rPr lang="it-IT" sz="15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10</a:t>
                </a:r>
                <a:r>
                  <a:rPr lang="it-IT" sz="1500" baseline="30000">
                    <a:solidFill>
                      <a:srgbClr val="7030A0"/>
                    </a:solidFill>
                    <a:effectLst/>
                    <a:latin typeface="+mj-lt"/>
                  </a:rPr>
                  <a:t>5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 y):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Fattibile. Già disponibile, da separare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I-127</a:t>
                </a: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: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si compra. </a:t>
                </a:r>
                <a:r>
                  <a:rPr lang="it-IT" sz="12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I campioni di Iodio possono essere realizzati in monolayers</a:t>
                </a:r>
                <a:r>
                  <a:rPr lang="it-IT" sz="12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</a:rPr>
                  <a:t>.</a:t>
                </a:r>
                <a:endParaRPr lang="en-US" sz="12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I-129</a:t>
                </a: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 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(1.6 </a:t>
                </a:r>
                <a14:m>
                  <m:oMath xmlns:m="http://schemas.openxmlformats.org/officeDocument/2006/math">
                    <m:r>
                      <a:rPr lang="it-IT" sz="15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10</a:t>
                </a:r>
                <a:r>
                  <a:rPr lang="it-IT" sz="1500" baseline="30000">
                    <a:solidFill>
                      <a:srgbClr val="7030A0"/>
                    </a:solidFill>
                    <a:effectLst/>
                    <a:latin typeface="+mj-lt"/>
                  </a:rPr>
                  <a:t>7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 y):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fattibile. Contaminato da I-131. Verificare quale debba essere la purezza necessaria</a:t>
                </a:r>
                <a:endParaRPr lang="it-IT" sz="1200">
                  <a:solidFill>
                    <a:srgbClr val="7030A0"/>
                  </a:solidFill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Cs-137 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(30 y): </a:t>
                </a:r>
                <a:r>
                  <a:rPr lang="en-US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Fattibile. Complesso nel separarlo. </a:t>
                </a:r>
                <a:endParaRPr lang="it-IT" sz="12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effectLst/>
                    <a:latin typeface="+mj-lt"/>
                  </a:rPr>
                  <a:t>Ce-144 </a:t>
                </a:r>
                <a:r>
                  <a:rPr lang="it-IT" sz="1500">
                    <a:solidFill>
                      <a:srgbClr val="7030A0"/>
                    </a:solidFill>
                    <a:effectLst/>
                    <a:latin typeface="+mj-lt"/>
                  </a:rPr>
                  <a:t>(285 d):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Da studiare eventuale canale di produzione tramite attivazione.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L'elevata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effectLst/>
                    <a:highlight>
                      <a:srgbClr val="FFFF00"/>
                    </a:highlight>
                    <a:latin typeface="+mj-lt"/>
                  </a:rPr>
                  <a:t>Tb-160</a:t>
                </a:r>
                <a:r>
                  <a:rPr lang="it-IT" sz="1500" b="1"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  <a:r>
                  <a:rPr lang="it-IT" sz="1500">
                    <a:solidFill>
                      <a:srgbClr val="C00000"/>
                    </a:solidFill>
                    <a:effectLst/>
                    <a:highlight>
                      <a:srgbClr val="C0C0C0"/>
                    </a:highlight>
                    <a:latin typeface="+mj-lt"/>
                  </a:rPr>
                  <a:t>(72 d): </a:t>
                </a:r>
                <a:r>
                  <a:rPr lang="en-US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Fattibile.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L'elevata attività impone una quantità max di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16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17 </a:t>
                </a:r>
                <a:r>
                  <a:rPr lang="it-IT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highlight>
                      <a:srgbClr val="FF00FF"/>
                    </a:highlight>
                    <a:latin typeface="+mj-lt"/>
                  </a:rPr>
                  <a:t>Hf-181</a:t>
                </a:r>
                <a:r>
                  <a:rPr lang="it-IT" sz="1500" b="1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it-IT" sz="1500">
                    <a:solidFill>
                      <a:srgbClr val="7030A0"/>
                    </a:solidFill>
                    <a:latin typeface="+mj-lt"/>
                  </a:rPr>
                  <a:t>(42 d): </a:t>
                </a:r>
                <a:r>
                  <a:rPr lang="en-US" sz="1200">
                    <a:solidFill>
                      <a:srgbClr val="7030A0"/>
                    </a:solidFill>
                    <a:latin typeface="+mj-lt"/>
                  </a:rPr>
                  <a:t>Si può produrre partendo da isotopi naturali, ma l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'elevata attività impone una quantità max di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16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- 10</a:t>
                </a:r>
                <a:r>
                  <a:rPr lang="it-IT" sz="1200" baseline="30000">
                    <a:solidFill>
                      <a:srgbClr val="7030A0"/>
                    </a:solidFill>
                    <a:latin typeface="+mj-lt"/>
                  </a:rPr>
                  <a:t>17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atomi</a:t>
                </a: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C00000"/>
                    </a:solidFill>
                    <a:highlight>
                      <a:srgbClr val="FFFF00"/>
                    </a:highlight>
                    <a:latin typeface="+mj-lt"/>
                  </a:rPr>
                  <a:t>Hf-182</a:t>
                </a:r>
                <a:r>
                  <a:rPr lang="it-IT" sz="1500" b="1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 </a:t>
                </a:r>
                <a:r>
                  <a:rPr lang="it-IT" sz="15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(8.9 </a:t>
                </a:r>
                <a14:m>
                  <m:oMath xmlns:m="http://schemas.openxmlformats.org/officeDocument/2006/math">
                    <m:r>
                      <a:rPr lang="it-IT" sz="1500" b="0">
                        <a:solidFill>
                          <a:srgbClr val="C00000"/>
                        </a:solidFill>
                        <a:highlight>
                          <a:srgbClr val="C0C0C0"/>
                        </a:highlight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sz="15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10</a:t>
                </a:r>
                <a:r>
                  <a:rPr lang="it-IT" sz="1500" baseline="300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6</a:t>
                </a:r>
                <a:r>
                  <a:rPr lang="it-IT" sz="15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 y): </a:t>
                </a:r>
                <a:r>
                  <a:rPr lang="en-US" sz="1200">
                    <a:solidFill>
                      <a:srgbClr val="C00000"/>
                    </a:solidFill>
                    <a:highlight>
                      <a:srgbClr val="C0C0C0"/>
                    </a:highlight>
                    <a:latin typeface="+mj-lt"/>
                  </a:rPr>
                  <a:t>Disponibile. Attualmente si sta cercando di separarlo. Ragguagli ulteriori nei prossimi giorni</a:t>
                </a:r>
                <a:endParaRPr lang="it-IT" sz="1200">
                  <a:solidFill>
                    <a:srgbClr val="C00000"/>
                  </a:solidFill>
                  <a:highlight>
                    <a:srgbClr val="C0C0C0"/>
                  </a:highlight>
                  <a:latin typeface="+mj-lt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it-IT" sz="1500" b="1">
                    <a:solidFill>
                      <a:srgbClr val="7030A0"/>
                    </a:solidFill>
                    <a:latin typeface="+mj-lt"/>
                  </a:rPr>
                  <a:t>Hg-203 </a:t>
                </a:r>
                <a:r>
                  <a:rPr lang="it-IT" sz="1500">
                    <a:solidFill>
                      <a:srgbClr val="7030A0"/>
                    </a:solidFill>
                    <a:latin typeface="+mj-lt"/>
                  </a:rPr>
                  <a:t>(46.6 d): </a:t>
                </a:r>
                <a:r>
                  <a:rPr lang="it-IT" sz="1200">
                    <a:solidFill>
                      <a:srgbClr val="7030A0"/>
                    </a:solidFill>
                    <a:latin typeface="+mj-lt"/>
                  </a:rPr>
                  <a:t>da valutare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799C569-69A4-784E-A04D-BED550B3E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9" y="329422"/>
                <a:ext cx="12192000" cy="6699270"/>
              </a:xfrm>
              <a:prstGeom prst="rect">
                <a:avLst/>
              </a:prstGeom>
              <a:blipFill>
                <a:blip r:embed="rId3"/>
                <a:stretch>
                  <a:fillRect l="-208" t="-1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75F754-5019-9F48-8C95-9BE860829D76}"/>
              </a:ext>
            </a:extLst>
          </p:cNvPr>
          <p:cNvSpPr txBox="1"/>
          <p:nvPr/>
        </p:nvSpPr>
        <p:spPr>
          <a:xfrm>
            <a:off x="3957683" y="0"/>
            <a:ext cx="549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>
                <a:solidFill>
                  <a:srgbClr val="002060"/>
                </a:solidFill>
              </a:rPr>
              <a:t>Isotopi selezionati e fattibilità sample </a:t>
            </a:r>
            <a:r>
              <a:rPr lang="it-IT" sz="2000" b="1" i="1">
                <a:solidFill>
                  <a:srgbClr val="FF0000"/>
                </a:solidFill>
                <a:sym typeface="Wingdings" pitchFamily="2" charset="2"/>
              </a:rPr>
              <a:t>--&gt; 2025?</a:t>
            </a:r>
            <a:endParaRPr lang="it-IT" sz="2000" b="1" i="1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0BC1D9-A576-5D49-A3DB-E7099CD7C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474" y="0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54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042F418-C386-CB49-96FE-BFAF6F939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706"/>
            <a:ext cx="12192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BFA524-B883-CE40-B6A2-4AA92CDA85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619"/>
            <a:ext cx="12192000" cy="64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175DC1-67A6-6F49-81FF-FE9354E5F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5" y="95142"/>
            <a:ext cx="11520000" cy="6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BE8851-8E5D-9246-B7B2-4FC11EBC2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8"/>
            <a:ext cx="12192000" cy="58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15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863</Words>
  <Application>Microsoft Macintosh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Giovanni Cosentino</dc:creator>
  <cp:lastModifiedBy>Luigi Giovanni Cosentino</cp:lastModifiedBy>
  <cp:revision>25</cp:revision>
  <dcterms:created xsi:type="dcterms:W3CDTF">2024-05-21T07:29:49Z</dcterms:created>
  <dcterms:modified xsi:type="dcterms:W3CDTF">2024-05-30T09:11:11Z</dcterms:modified>
</cp:coreProperties>
</file>