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2" r:id="rId6"/>
    <p:sldId id="261" r:id="rId7"/>
    <p:sldId id="264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CC625F-9F1A-45AF-B851-CA58680F7191}" v="1" dt="2023-11-05T18:02:28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3AA8-9877-F1A5-482A-121216A16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E5C6A-BFC7-F55F-C1A0-96E5B6E1E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8352-9093-6DDF-9F69-AFF5E1B6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AE3A6-3A65-2C12-DA30-B31E65B0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EF4F8-A09D-C851-6254-CAA95BC2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90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31C2-F8A3-AF0C-0D0B-3527F4A16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F528D-F4EE-99E8-9C4F-531C0001B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50A41-4406-D915-3726-4590F544B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919A-C0E7-AAB1-863D-B6C681D6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E540-59E1-0F34-09B4-7EA443815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71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55B4A3-9240-65DF-76B4-F9A6384A6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3BCCD-6C2A-04B7-9C3B-20E819EB18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4D571-DDEA-6332-844D-900647EF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73664-7F90-168E-1844-E35E9815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6323A-1B7C-9DFE-308D-07E5D512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4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994A-71F1-1063-2513-FECED840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79233-A47D-44E7-078F-3CE5DFDD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FF666-9591-C306-D96B-349336145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26093-04BF-686D-01AE-04E7F593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F8DF7-EE94-C638-84EE-A2A0962C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54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62BF-B7CF-797A-7731-8FFF2592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00F8C-A933-9D16-1B0C-A5798F47E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8B358-7488-34AA-BC69-DCA4B3AA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7B978-0ABF-0CCA-7382-C3B24CD8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E47E2-A64F-3484-88EA-1CB4D903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07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C636-6BC7-7A9B-2A3C-A347FC3E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4FEA6-A170-6A53-A075-30E53B474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EB088-5FC8-7C49-C725-B0771060C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DE66E-03A5-127B-57B7-25FCBD84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FC051-5783-399A-FD67-54E84604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6BEB5-72B8-A4EE-4778-B47888AA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31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E8E2F-0E54-DE17-9968-D7C723DA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36AE9-E6A6-9690-15DF-0ABE099D4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F2ADF-B3F3-CB77-16B5-18D33C114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38A30-84AE-1CF7-D3F4-B354B0A97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15603-5957-C3F3-87A0-BBF52EA9B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7C87A-3647-B140-5C91-98B6F67E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9F16AB-9A51-D38A-25EF-6280FAC8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C0B3F3-0E9D-CA37-6704-36997FA2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40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97CE-D3F2-6315-D2AE-9ABE4370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61D64-F504-3846-D76F-3F7296FA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D4E96-FC98-55E6-7E03-1F2D3B6E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9993E-697E-662E-5153-4ABBE8C7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14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84F6D-A1CB-E1C7-F563-701E954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EDAA7-2999-6A18-8607-CE0FBC4AE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26182-6731-C712-6811-CD38C1B5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30F2D-37A5-7FC2-22B4-A6623231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A639B-6C00-0D58-6738-69B85B465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E6E47-FA3A-555A-AFC2-4FF2D98A7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0470C-21A8-9C05-2E60-DB1B3517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CAABA-DD10-6956-EEEB-6BB19485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B296F-8B4E-EC5B-54F9-34D73741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72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CA90D-D807-51E3-752F-680DB394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FAA41-1AB4-52C8-AFBA-105D911C4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BAE68-CE1E-F5D5-6509-186B0E3E9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FF3A70-4264-0E36-B00D-3D57F736D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44FE6-650C-1270-B2C3-68A3E11E0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48716-DA16-2F35-459B-3F0B8F74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68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9245A-316E-C6BF-32FB-F49D5739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69B9B-E57A-24FF-9FA2-4262F336F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5D44-59AF-9CDA-432C-0F8514854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421E-F579-4ED0-B15C-6DF9C8BB5E8A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C210D-F6CD-AB4F-9ACC-52AE009B8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C1E46-1D78-CE49-8FF7-9982A9898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B08-F3FA-4919-AE25-BE7F3F9C4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26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4E8450-520A-99B4-AF09-BC2D5D7F42E7}"/>
              </a:ext>
            </a:extLst>
          </p:cNvPr>
          <p:cNvSpPr txBox="1"/>
          <p:nvPr/>
        </p:nvSpPr>
        <p:spPr>
          <a:xfrm>
            <a:off x="1076446" y="972273"/>
            <a:ext cx="10359341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GB" sz="2000" b="1" dirty="0"/>
              <a:t>Motivations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n_TOF ideal </a:t>
            </a:r>
            <a:r>
              <a:rPr lang="en-GB" dirty="0"/>
              <a:t>facility for measurements of </a:t>
            </a:r>
            <a:r>
              <a:rPr lang="en-GB" b="1" dirty="0">
                <a:solidFill>
                  <a:srgbClr val="FF0000"/>
                </a:solidFill>
              </a:rPr>
              <a:t>inelastic and (</a:t>
            </a:r>
            <a:r>
              <a:rPr lang="en-GB" b="1" dirty="0" err="1">
                <a:solidFill>
                  <a:srgbClr val="FF0000"/>
                </a:solidFill>
              </a:rPr>
              <a:t>n,xn</a:t>
            </a:r>
            <a:r>
              <a:rPr lang="en-GB" b="1" dirty="0">
                <a:solidFill>
                  <a:srgbClr val="FF0000"/>
                </a:solidFill>
              </a:rPr>
              <a:t>) reactions </a:t>
            </a:r>
            <a:r>
              <a:rPr lang="en-GB" dirty="0"/>
              <a:t>up to high energy.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Main applications: fission reactors, nuclear medicine, </a:t>
            </a:r>
            <a:r>
              <a:rPr lang="en-GB" b="1" dirty="0">
                <a:solidFill>
                  <a:srgbClr val="FF0000"/>
                </a:solidFill>
              </a:rPr>
              <a:t>fusion reactors</a:t>
            </a:r>
            <a:r>
              <a:rPr lang="en-GB" dirty="0"/>
              <a:t>. Also important for refining theoretical models. </a:t>
            </a:r>
          </a:p>
          <a:p>
            <a:pPr algn="just">
              <a:spcBef>
                <a:spcPts val="600"/>
              </a:spcBef>
            </a:pPr>
            <a:r>
              <a:rPr lang="en-GB" sz="2000" b="1" dirty="0"/>
              <a:t>Technique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Measurements of </a:t>
            </a:r>
            <a:r>
              <a:rPr lang="en-GB" b="1" dirty="0">
                <a:solidFill>
                  <a:srgbClr val="FF0000"/>
                </a:solidFill>
              </a:rPr>
              <a:t>(</a:t>
            </a:r>
            <a:r>
              <a:rPr lang="en-GB" b="1" dirty="0" err="1">
                <a:solidFill>
                  <a:srgbClr val="FF0000"/>
                </a:solidFill>
              </a:rPr>
              <a:t>n,inel</a:t>
            </a:r>
            <a:r>
              <a:rPr lang="en-GB" b="1" dirty="0">
                <a:solidFill>
                  <a:srgbClr val="FF0000"/>
                </a:solidFill>
              </a:rPr>
              <a:t>) and (</a:t>
            </a:r>
            <a:r>
              <a:rPr lang="en-GB" b="1" dirty="0" err="1">
                <a:solidFill>
                  <a:srgbClr val="FF0000"/>
                </a:solidFill>
              </a:rPr>
              <a:t>n,xn</a:t>
            </a:r>
            <a:r>
              <a:rPr lang="en-GB" b="1" dirty="0">
                <a:solidFill>
                  <a:srgbClr val="FF0000"/>
                </a:solidFill>
              </a:rPr>
              <a:t>) reactions </a:t>
            </a:r>
            <a:r>
              <a:rPr lang="en-GB" dirty="0"/>
              <a:t>typically performed by </a:t>
            </a:r>
            <a:r>
              <a:rPr lang="en-GB" b="1" dirty="0">
                <a:solidFill>
                  <a:srgbClr val="FF0000"/>
                </a:solidFill>
              </a:rPr>
              <a:t>counting specific 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b="1" dirty="0">
                <a:solidFill>
                  <a:srgbClr val="FF0000"/>
                </a:solidFill>
              </a:rPr>
              <a:t>-rays </a:t>
            </a:r>
            <a:r>
              <a:rPr lang="en-GB" dirty="0"/>
              <a:t>emitted in the deexcitation of the residue.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Need </a:t>
            </a:r>
            <a:r>
              <a:rPr lang="en-GB" b="1" dirty="0">
                <a:solidFill>
                  <a:srgbClr val="FF0000"/>
                </a:solidFill>
              </a:rPr>
              <a:t>high efficiency </a:t>
            </a:r>
            <a:r>
              <a:rPr lang="en-GB" dirty="0"/>
              <a:t>and </a:t>
            </a:r>
            <a:r>
              <a:rPr lang="en-GB" b="1" dirty="0">
                <a:solidFill>
                  <a:srgbClr val="FF0000"/>
                </a:solidFill>
              </a:rPr>
              <a:t>high resolution </a:t>
            </a:r>
            <a:r>
              <a:rPr lang="en-GB" dirty="0"/>
              <a:t>detectors -&gt; ideally </a:t>
            </a:r>
            <a:r>
              <a:rPr lang="en-GB" b="1" dirty="0" err="1">
                <a:solidFill>
                  <a:srgbClr val="FF0000"/>
                </a:solidFill>
              </a:rPr>
              <a:t>HPGe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Efforts have been going on at n_TOF since the beginning (2001) to operate </a:t>
            </a:r>
            <a:r>
              <a:rPr lang="en-GB" dirty="0" err="1"/>
              <a:t>HPGe</a:t>
            </a:r>
            <a:r>
              <a:rPr lang="en-GB" dirty="0"/>
              <a:t> in the EAR1. 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However, the </a:t>
            </a:r>
            <a:r>
              <a:rPr lang="en-GB" b="1" dirty="0">
                <a:solidFill>
                  <a:srgbClr val="FF0000"/>
                </a:solidFill>
              </a:rPr>
              <a:t>presence of the 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b="1" dirty="0">
                <a:solidFill>
                  <a:srgbClr val="FF0000"/>
                </a:solidFill>
              </a:rPr>
              <a:t>-flash </a:t>
            </a:r>
            <a:r>
              <a:rPr lang="en-GB" dirty="0"/>
              <a:t>and the </a:t>
            </a:r>
            <a:r>
              <a:rPr lang="en-GB" b="1" dirty="0">
                <a:solidFill>
                  <a:srgbClr val="FF0000"/>
                </a:solidFill>
              </a:rPr>
              <a:t>slow response of </a:t>
            </a:r>
            <a:r>
              <a:rPr lang="en-GB" b="1" dirty="0" err="1">
                <a:solidFill>
                  <a:srgbClr val="FF0000"/>
                </a:solidFill>
              </a:rPr>
              <a:t>HPGe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/>
              <a:t>detectors, has hampered the use of these detectors so far, above </a:t>
            </a:r>
            <a:r>
              <a:rPr lang="en-GB" b="1" dirty="0">
                <a:solidFill>
                  <a:srgbClr val="FF0000"/>
                </a:solidFill>
              </a:rPr>
              <a:t>a few hundred keV</a:t>
            </a:r>
            <a:r>
              <a:rPr lang="en-GB" dirty="0"/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A </a:t>
            </a:r>
            <a:r>
              <a:rPr lang="en-GB" b="1" dirty="0">
                <a:solidFill>
                  <a:srgbClr val="FF0000"/>
                </a:solidFill>
              </a:rPr>
              <a:t>fast switch circuit </a:t>
            </a:r>
            <a:r>
              <a:rPr lang="en-GB" dirty="0"/>
              <a:t>on the detector preamplifier has improved the situation, but the maximum neutron energy is still around </a:t>
            </a:r>
            <a:r>
              <a:rPr lang="en-GB" b="1" dirty="0">
                <a:solidFill>
                  <a:srgbClr val="FF0000"/>
                </a:solidFill>
              </a:rPr>
              <a:t>a few MeV </a:t>
            </a:r>
            <a:r>
              <a:rPr lang="en-GB" dirty="0"/>
              <a:t>(too low considering the n_TOF potentialities).</a:t>
            </a:r>
          </a:p>
          <a:p>
            <a:pPr algn="just">
              <a:spcBef>
                <a:spcPts val="600"/>
              </a:spcBef>
            </a:pPr>
            <a:r>
              <a:rPr lang="en-GB" sz="2000" b="1" dirty="0"/>
              <a:t>Idea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LaBr</a:t>
            </a:r>
            <a:r>
              <a:rPr lang="en-GB" b="1" baseline="-25000" dirty="0">
                <a:solidFill>
                  <a:srgbClr val="FF0000"/>
                </a:solidFill>
              </a:rPr>
              <a:t>3</a:t>
            </a:r>
            <a:r>
              <a:rPr lang="en-GB" b="1" dirty="0">
                <a:solidFill>
                  <a:srgbClr val="FF0000"/>
                </a:solidFill>
              </a:rPr>
              <a:t> crystal </a:t>
            </a:r>
            <a:r>
              <a:rPr lang="en-GB" dirty="0"/>
              <a:t>have </a:t>
            </a:r>
            <a:r>
              <a:rPr lang="en-GB" b="1" dirty="0">
                <a:solidFill>
                  <a:srgbClr val="FF0000"/>
                </a:solidFill>
              </a:rPr>
              <a:t>high efficiency</a:t>
            </a:r>
            <a:r>
              <a:rPr lang="en-GB" dirty="0"/>
              <a:t>, reasonable resolution, and especially have fast signals.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They could allow to go </a:t>
            </a:r>
            <a:r>
              <a:rPr lang="en-GB" b="1" dirty="0">
                <a:solidFill>
                  <a:srgbClr val="FF0000"/>
                </a:solidFill>
              </a:rPr>
              <a:t>much higher in energy then </a:t>
            </a:r>
            <a:r>
              <a:rPr lang="en-GB" b="1" dirty="0" err="1">
                <a:solidFill>
                  <a:srgbClr val="FF0000"/>
                </a:solidFill>
              </a:rPr>
              <a:t>HPGe</a:t>
            </a:r>
            <a:r>
              <a:rPr lang="en-GB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0DE02-25CE-6CE5-AF34-14FF429ED585}"/>
              </a:ext>
            </a:extLst>
          </p:cNvPr>
          <p:cNvSpPr txBox="1"/>
          <p:nvPr/>
        </p:nvSpPr>
        <p:spPr>
          <a:xfrm>
            <a:off x="1597306" y="422693"/>
            <a:ext cx="89973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Using LaBr</a:t>
            </a:r>
            <a:r>
              <a:rPr lang="en-GB" sz="2400" b="1" baseline="-25000" dirty="0"/>
              <a:t>3</a:t>
            </a:r>
            <a:r>
              <a:rPr lang="en-GB" sz="2400" b="1" dirty="0"/>
              <a:t> crystals for measurements of (</a:t>
            </a:r>
            <a:r>
              <a:rPr lang="en-GB" sz="2400" b="1" dirty="0" err="1"/>
              <a:t>n,inel</a:t>
            </a:r>
            <a:r>
              <a:rPr lang="en-GB" sz="2400" b="1" dirty="0"/>
              <a:t>) and (</a:t>
            </a:r>
            <a:r>
              <a:rPr lang="en-GB" sz="2400" b="1" dirty="0" err="1"/>
              <a:t>n,xn</a:t>
            </a:r>
            <a:r>
              <a:rPr lang="en-GB" sz="2400" b="1" dirty="0"/>
              <a:t>) reactions</a:t>
            </a:r>
            <a:endParaRPr lang="en-GB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2774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4E8450-520A-99B4-AF09-BC2D5D7F42E7}"/>
              </a:ext>
            </a:extLst>
          </p:cNvPr>
          <p:cNvSpPr txBox="1"/>
          <p:nvPr/>
        </p:nvSpPr>
        <p:spPr>
          <a:xfrm>
            <a:off x="1215343" y="995419"/>
            <a:ext cx="980375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 investigate the use of LaBr</a:t>
            </a:r>
            <a:r>
              <a:rPr lang="en-GB" baseline="-25000" dirty="0"/>
              <a:t>3</a:t>
            </a:r>
            <a:r>
              <a:rPr lang="en-GB" dirty="0"/>
              <a:t> crystals for measurements of inelastic and (</a:t>
            </a:r>
            <a:r>
              <a:rPr lang="en-GB" dirty="0" err="1"/>
              <a:t>n,xn</a:t>
            </a:r>
            <a:r>
              <a:rPr lang="en-GB" dirty="0"/>
              <a:t>) reactions</a:t>
            </a:r>
            <a:r>
              <a:rPr lang="en-GB" b="1" dirty="0">
                <a:solidFill>
                  <a:srgbClr val="FF0000"/>
                </a:solidFill>
              </a:rPr>
              <a:t>, different tests </a:t>
            </a:r>
            <a:r>
              <a:rPr lang="en-GB" dirty="0"/>
              <a:t>have been performed and a </a:t>
            </a:r>
            <a:r>
              <a:rPr lang="en-GB" dirty="0" err="1"/>
              <a:t>LoI</a:t>
            </a:r>
            <a:r>
              <a:rPr lang="en-GB" dirty="0"/>
              <a:t> for validation measurement has been approved (INTC-I-261).</a:t>
            </a:r>
          </a:p>
          <a:p>
            <a:endParaRPr lang="en-GB" dirty="0"/>
          </a:p>
          <a:p>
            <a:r>
              <a:rPr lang="en-GB" b="1" dirty="0"/>
              <a:t>First test in 2022</a:t>
            </a:r>
            <a:r>
              <a:rPr lang="en-GB" dirty="0"/>
              <a:t>: </a:t>
            </a:r>
            <a:r>
              <a:rPr lang="en-GB" b="1" dirty="0">
                <a:solidFill>
                  <a:srgbClr val="FF0000"/>
                </a:solidFill>
              </a:rPr>
              <a:t>1x1” crystal with PMT</a:t>
            </a:r>
            <a:r>
              <a:rPr lang="en-GB" dirty="0"/>
              <a:t>, both in EAR 1 and beam dump</a:t>
            </a:r>
          </a:p>
          <a:p>
            <a:r>
              <a:rPr lang="en-GB" b="1" i="1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detectors </a:t>
            </a:r>
            <a:r>
              <a:rPr lang="en-GB" b="1" dirty="0">
                <a:solidFill>
                  <a:srgbClr val="FF0000"/>
                </a:solidFill>
              </a:rPr>
              <a:t>recover fast from 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b="1" dirty="0">
                <a:solidFill>
                  <a:srgbClr val="FF0000"/>
                </a:solidFill>
              </a:rPr>
              <a:t>-flash</a:t>
            </a:r>
            <a:r>
              <a:rPr lang="en-GB" dirty="0"/>
              <a:t>, but ringing in EAR1 prevented from getting a clear indication of the maximum energy that can be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very clean signal in beam dump, indication that </a:t>
            </a:r>
            <a:r>
              <a:rPr lang="en-GB" b="1" dirty="0">
                <a:solidFill>
                  <a:srgbClr val="FF0000"/>
                </a:solidFill>
              </a:rPr>
              <a:t>hundreds of MeV </a:t>
            </a:r>
            <a:r>
              <a:rPr lang="en-GB" dirty="0"/>
              <a:t>neutron energy can be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resolution of 3% </a:t>
            </a:r>
            <a:r>
              <a:rPr lang="en-GB" dirty="0"/>
              <a:t>as expected</a:t>
            </a:r>
          </a:p>
          <a:p>
            <a:endParaRPr lang="en-GB" dirty="0"/>
          </a:p>
          <a:p>
            <a:pPr>
              <a:spcBef>
                <a:spcPts val="600"/>
              </a:spcBef>
            </a:pPr>
            <a:r>
              <a:rPr lang="en-GB" dirty="0"/>
              <a:t>After investigation in the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ENTE (Electronic Noise Testing Environment)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setup by Nino Amato, it was concluded that the ringing wa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s due to 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bad shielding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the Voltage Divider and connectors.</a:t>
            </a:r>
          </a:p>
          <a:p>
            <a:pPr>
              <a:spcBef>
                <a:spcPts val="600"/>
              </a:spcBef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ixed by wrapping the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PMT+VD+connectors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an </a:t>
            </a:r>
            <a:r>
              <a:rPr lang="en-GB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aluminum</a:t>
            </a:r>
            <a:r>
              <a:rPr lang="en-GB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foil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Final tests in 2023 (end of the year campaign, in October) one small (1x1”) and </a:t>
            </a:r>
            <a:r>
              <a:rPr lang="en-GB" dirty="0"/>
              <a:t>two larger crystals  </a:t>
            </a:r>
            <a:r>
              <a:rPr lang="en-GB" b="1" dirty="0">
                <a:solidFill>
                  <a:srgbClr val="FF0000"/>
                </a:solidFill>
              </a:rPr>
              <a:t>1.5x1.5” and 1.5x2” </a:t>
            </a:r>
            <a:r>
              <a:rPr lang="en-GB" dirty="0"/>
              <a:t>with PMT, EAR1 only (capture position). No other detectors tested.</a:t>
            </a:r>
          </a:p>
          <a:p>
            <a:endParaRPr lang="en-GB" dirty="0"/>
          </a:p>
          <a:p>
            <a:r>
              <a:rPr lang="en-GB" dirty="0"/>
              <a:t>Ringing was much suppressed !!</a:t>
            </a:r>
          </a:p>
          <a:p>
            <a:r>
              <a:rPr lang="en-GB" dirty="0"/>
              <a:t>However: preliminary results presented by Matt in Valencia quite discouraging, showed two peaks and various structures.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BB566-CF56-CB78-BF78-634BD696DCE4}"/>
              </a:ext>
            </a:extLst>
          </p:cNvPr>
          <p:cNvSpPr txBox="1"/>
          <p:nvPr/>
        </p:nvSpPr>
        <p:spPr>
          <a:xfrm>
            <a:off x="1597305" y="324091"/>
            <a:ext cx="89973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Some history</a:t>
            </a:r>
            <a:endParaRPr lang="en-GB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710484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BC4252-EEBA-78BC-CFBB-C595F1FD3A1E}"/>
              </a:ext>
            </a:extLst>
          </p:cNvPr>
          <p:cNvSpPr txBox="1"/>
          <p:nvPr/>
        </p:nvSpPr>
        <p:spPr>
          <a:xfrm>
            <a:off x="6467907" y="2253997"/>
            <a:ext cx="468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Three LaBr3 detectors </a:t>
            </a:r>
            <a:r>
              <a:rPr lang="en-GB" dirty="0"/>
              <a:t>looking at an Fe sample. </a:t>
            </a:r>
          </a:p>
          <a:p>
            <a:r>
              <a:rPr lang="en-GB" dirty="0"/>
              <a:t>Capture position and supports.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05817-050F-88E2-EF1E-261C21EF4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78" y="972885"/>
            <a:ext cx="2499331" cy="3332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D72B-B490-1DAF-7583-6A64D6E4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077" y="3769609"/>
            <a:ext cx="1981440" cy="264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90CF5-68F3-45B6-44D6-704F88808811}"/>
              </a:ext>
            </a:extLst>
          </p:cNvPr>
          <p:cNvSpPr txBox="1"/>
          <p:nvPr/>
        </p:nvSpPr>
        <p:spPr>
          <a:xfrm>
            <a:off x="6220665" y="806668"/>
            <a:ext cx="5691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Different </a:t>
            </a:r>
            <a:r>
              <a:rPr lang="en-GB" b="1" dirty="0">
                <a:solidFill>
                  <a:srgbClr val="FF0000"/>
                </a:solidFill>
              </a:rPr>
              <a:t>geometries</a:t>
            </a:r>
            <a:r>
              <a:rPr lang="en-GB" dirty="0"/>
              <a:t> investigated: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angular positions (</a:t>
            </a:r>
            <a:r>
              <a:rPr lang="en-GB" dirty="0" err="1"/>
              <a:t>wrt</a:t>
            </a:r>
            <a:r>
              <a:rPr lang="en-GB" dirty="0"/>
              <a:t> beam): 135, 90, 45 degree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distances from the target: 11, 15 and 20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F319A5-8342-8370-2C76-6F8AE4F31B9F}"/>
              </a:ext>
            </a:extLst>
          </p:cNvPr>
          <p:cNvSpPr txBox="1"/>
          <p:nvPr/>
        </p:nvSpPr>
        <p:spPr>
          <a:xfrm>
            <a:off x="5962960" y="4187852"/>
            <a:ext cx="3713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Data collected over 2 days, mostly 20 minutes for each geometrical/sample configuration.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2BAA2-2ED7-F8CE-DBBD-3965601448F1}"/>
              </a:ext>
            </a:extLst>
          </p:cNvPr>
          <p:cNvSpPr txBox="1"/>
          <p:nvPr/>
        </p:nvSpPr>
        <p:spPr>
          <a:xfrm>
            <a:off x="3113586" y="239416"/>
            <a:ext cx="607671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2023 test of LaBr</a:t>
            </a:r>
            <a:r>
              <a:rPr lang="en-GB" sz="2400" b="1" baseline="-25000" dirty="0"/>
              <a:t>3</a:t>
            </a:r>
            <a:r>
              <a:rPr lang="en-GB" sz="2400" b="1" dirty="0"/>
              <a:t> crystals with </a:t>
            </a:r>
            <a:r>
              <a:rPr lang="en-GB" sz="2400" b="1" dirty="0">
                <a:solidFill>
                  <a:srgbClr val="FF0000"/>
                </a:solidFill>
              </a:rPr>
              <a:t>Fe sample</a:t>
            </a:r>
            <a:endParaRPr lang="en-GB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6438B8-E0DC-DC8E-99EA-3500571FE8DC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5808197" y="2577163"/>
            <a:ext cx="659710" cy="5479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942F50-6BB0-5727-9374-C2B941C82DD4}"/>
              </a:ext>
            </a:extLst>
          </p:cNvPr>
          <p:cNvSpPr txBox="1"/>
          <p:nvPr/>
        </p:nvSpPr>
        <p:spPr>
          <a:xfrm>
            <a:off x="6374514" y="381852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Samples:</a:t>
            </a:r>
            <a:r>
              <a:rPr lang="en-GB" b="1" dirty="0"/>
              <a:t> </a:t>
            </a:r>
            <a:r>
              <a:rPr lang="en-GB" dirty="0"/>
              <a:t> Fe, Li, Au and empty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A3FF9-659E-ECBE-1EE5-97A7B84C3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2" y="948081"/>
            <a:ext cx="2731625" cy="39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D29D5-0338-BAE6-1338-49AF120C737F}"/>
              </a:ext>
            </a:extLst>
          </p:cNvPr>
          <p:cNvSpPr txBox="1"/>
          <p:nvPr/>
        </p:nvSpPr>
        <p:spPr>
          <a:xfrm>
            <a:off x="2743195" y="146815"/>
            <a:ext cx="659757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Matt presentation in Valencia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05774-C35A-1F92-A75F-B850A769B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37" y="952311"/>
            <a:ext cx="3981691" cy="3646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7A4DC-80F3-518A-4A13-8976661F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39" y="1032824"/>
            <a:ext cx="4606724" cy="3565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4AE7D-2667-088E-94D0-02B619F24AFA}"/>
              </a:ext>
            </a:extLst>
          </p:cNvPr>
          <p:cNvSpPr txBox="1"/>
          <p:nvPr/>
        </p:nvSpPr>
        <p:spPr>
          <a:xfrm>
            <a:off x="399322" y="5822675"/>
            <a:ext cx="11285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discussing over Christmas vacation with Giuseppe, we concluded that the problem was related to </a:t>
            </a:r>
            <a:r>
              <a:rPr lang="en-GB" b="1" dirty="0">
                <a:solidFill>
                  <a:srgbClr val="FF0000"/>
                </a:solidFill>
              </a:rPr>
              <a:t>the PSA routine</a:t>
            </a:r>
            <a:r>
              <a:rPr lang="en-GB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Problem in recompiling the routine was solved by asking a favour to Michi (should not happen again !!!).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CA2C4-2794-9947-80F7-363A6F1895DB}"/>
              </a:ext>
            </a:extLst>
          </p:cNvPr>
          <p:cNvSpPr txBox="1"/>
          <p:nvPr/>
        </p:nvSpPr>
        <p:spPr>
          <a:xfrm>
            <a:off x="551722" y="5175153"/>
            <a:ext cx="11285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>
                <a:solidFill>
                  <a:srgbClr val="FF0000"/>
                </a:solidFill>
              </a:rPr>
              <a:t>ringing </a:t>
            </a:r>
            <a:r>
              <a:rPr lang="en-GB" dirty="0"/>
              <a:t>problem has essentially </a:t>
            </a:r>
            <a:r>
              <a:rPr lang="en-GB" b="1" dirty="0">
                <a:solidFill>
                  <a:srgbClr val="FF0000"/>
                </a:solidFill>
              </a:rPr>
              <a:t>disappeared</a:t>
            </a:r>
            <a:r>
              <a:rPr lang="en-GB" dirty="0"/>
              <a:t>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However, strange results in the amplitude spectrum. Caused a bit of </a:t>
            </a:r>
            <a:r>
              <a:rPr lang="en-GB" b="1" dirty="0">
                <a:solidFill>
                  <a:srgbClr val="FF0000"/>
                </a:solidFill>
              </a:rPr>
              <a:t>panic</a:t>
            </a:r>
            <a:r>
              <a:rPr lang="en-GB" dirty="0"/>
              <a:t> in the audience (especially Cristina). </a:t>
            </a:r>
          </a:p>
        </p:txBody>
      </p:sp>
    </p:spTree>
    <p:extLst>
      <p:ext uri="{BB962C8B-B14F-4D97-AF65-F5344CB8AC3E}">
        <p14:creationId xmlns:p14="http://schemas.microsoft.com/office/powerpoint/2010/main" val="1955231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B216D8AF-3252-E594-339E-FC8632AB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60" y="1221870"/>
            <a:ext cx="4718078" cy="41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404368-E227-0B77-A20B-7E4984048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5" y="904086"/>
            <a:ext cx="5160198" cy="4281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D29D5-0338-BAE6-1338-49AF120C737F}"/>
              </a:ext>
            </a:extLst>
          </p:cNvPr>
          <p:cNvSpPr txBox="1"/>
          <p:nvPr/>
        </p:nvSpPr>
        <p:spPr>
          <a:xfrm>
            <a:off x="2743195" y="146815"/>
            <a:ext cx="659757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Matt report in February 2024 (still Fe sample)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20BC9F-6155-7311-F588-42F59A3B8BCD}"/>
              </a:ext>
            </a:extLst>
          </p:cNvPr>
          <p:cNvSpPr txBox="1"/>
          <p:nvPr/>
        </p:nvSpPr>
        <p:spPr>
          <a:xfrm>
            <a:off x="273925" y="834637"/>
            <a:ext cx="112853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solving the PSA problem, Matt made a very detailed analysis and sent a report last February.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7806F-EC95-A65C-14BC-03624A0020D2}"/>
              </a:ext>
            </a:extLst>
          </p:cNvPr>
          <p:cNvSpPr txBox="1"/>
          <p:nvPr/>
        </p:nvSpPr>
        <p:spPr>
          <a:xfrm>
            <a:off x="789307" y="5177408"/>
            <a:ext cx="1074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Spectrum quite clean and lines where expected (including lines from Br(</a:t>
            </a:r>
            <a:r>
              <a:rPr lang="en-GB" dirty="0" err="1"/>
              <a:t>n,n</a:t>
            </a:r>
            <a:r>
              <a:rPr lang="en-GB" dirty="0"/>
              <a:t>’) at low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However, a “gain shift” was observed (of the order of a few %). </a:t>
            </a:r>
            <a:r>
              <a:rPr lang="en-GB" b="1" dirty="0">
                <a:solidFill>
                  <a:srgbClr val="FF0000"/>
                </a:solidFill>
              </a:rPr>
              <a:t>Panic again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time, contrary to my guess, it was not a problem in the PSA routine. The </a:t>
            </a:r>
            <a:r>
              <a:rPr lang="en-GB" b="1" dirty="0">
                <a:solidFill>
                  <a:srgbClr val="FF0000"/>
                </a:solidFill>
              </a:rPr>
              <a:t>gain shift is REAL</a:t>
            </a:r>
            <a:r>
              <a:rPr lang="en-GB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BD02BE-9E12-8509-627A-FDE04ADD6083}"/>
              </a:ext>
            </a:extLst>
          </p:cNvPr>
          <p:cNvSpPr txBox="1"/>
          <p:nvPr/>
        </p:nvSpPr>
        <p:spPr>
          <a:xfrm>
            <a:off x="723415" y="6064854"/>
            <a:ext cx="1074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lengthy discussion, it was concluded that </a:t>
            </a:r>
            <a:r>
              <a:rPr lang="en-GB" b="1" dirty="0">
                <a:solidFill>
                  <a:srgbClr val="FF0000"/>
                </a:solidFill>
              </a:rPr>
              <a:t>the problem is at low energy</a:t>
            </a:r>
            <a:r>
              <a:rPr lang="en-GB" dirty="0"/>
              <a:t>, not at high energy !!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Essentially related to the </a:t>
            </a:r>
            <a:r>
              <a:rPr lang="en-GB" b="1" dirty="0">
                <a:solidFill>
                  <a:srgbClr val="FF0000"/>
                </a:solidFill>
              </a:rPr>
              <a:t>reaction count-rate</a:t>
            </a:r>
            <a:r>
              <a:rPr lang="en-GB" dirty="0"/>
              <a:t>, highest around a few MeV because of the flux and cross section.</a:t>
            </a:r>
          </a:p>
        </p:txBody>
      </p:sp>
    </p:spTree>
    <p:extLst>
      <p:ext uri="{BB962C8B-B14F-4D97-AF65-F5344CB8AC3E}">
        <p14:creationId xmlns:p14="http://schemas.microsoft.com/office/powerpoint/2010/main" val="2294286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BEAB0-8D1C-0315-D968-E2D82538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673"/>
            <a:ext cx="7446381" cy="3450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E8450-520A-99B4-AF09-BC2D5D7F42E7}"/>
              </a:ext>
            </a:extLst>
          </p:cNvPr>
          <p:cNvSpPr txBox="1"/>
          <p:nvPr/>
        </p:nvSpPr>
        <p:spPr>
          <a:xfrm>
            <a:off x="7578723" y="1293458"/>
            <a:ext cx="4545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Letter of Intent: measure known inelastic cross section at n_TOF: 24Mg(</a:t>
            </a:r>
            <a:r>
              <a:rPr lang="en-GB" dirty="0" err="1"/>
              <a:t>n,n</a:t>
            </a:r>
            <a:r>
              <a:rPr lang="en-GB" dirty="0"/>
              <a:t>’)</a:t>
            </a:r>
          </a:p>
          <a:p>
            <a:endParaRPr lang="en-GB" dirty="0"/>
          </a:p>
          <a:p>
            <a:r>
              <a:rPr lang="en-GB" dirty="0"/>
              <a:t>Measurement </a:t>
            </a:r>
            <a:r>
              <a:rPr lang="en-GB" dirty="0" err="1"/>
              <a:t>splitted</a:t>
            </a:r>
            <a:r>
              <a:rPr lang="en-GB" dirty="0"/>
              <a:t> in two parts:</a:t>
            </a:r>
          </a:p>
          <a:p>
            <a:r>
              <a:rPr lang="en-GB" dirty="0"/>
              <a:t>First one made beginning of May with:</a:t>
            </a:r>
          </a:p>
          <a:p>
            <a:pPr marL="285750" indent="-285750">
              <a:buFontTx/>
              <a:buChar char="-"/>
            </a:pPr>
            <a:r>
              <a:rPr lang="en-GB" dirty="0"/>
              <a:t>2 INFN LaBr3</a:t>
            </a:r>
          </a:p>
          <a:p>
            <a:pPr marL="285750" indent="-285750">
              <a:buFontTx/>
              <a:buChar char="-"/>
            </a:pPr>
            <a:r>
              <a:rPr lang="en-GB" dirty="0"/>
              <a:t>2 UoM LaBr3 </a:t>
            </a:r>
          </a:p>
          <a:p>
            <a:pPr marL="285750" indent="-285750">
              <a:buFontTx/>
              <a:buChar char="-"/>
            </a:pPr>
            <a:r>
              <a:rPr lang="en-GB" dirty="0"/>
              <a:t>1 IFIN LaBr3 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/>
              <a:t>Dimensions between 1.5” and 2” (diameter and thickness)</a:t>
            </a:r>
          </a:p>
          <a:p>
            <a:r>
              <a:rPr lang="en-GB" dirty="0"/>
              <a:t>All LaBr3 with PMTs, but the IFIN one gated.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BB566-CF56-CB78-BF78-634BD696DCE4}"/>
              </a:ext>
            </a:extLst>
          </p:cNvPr>
          <p:cNvSpPr txBox="1"/>
          <p:nvPr/>
        </p:nvSpPr>
        <p:spPr>
          <a:xfrm>
            <a:off x="1597305" y="324091"/>
            <a:ext cx="899738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validation measurement: 24Mg(</a:t>
            </a:r>
            <a:r>
              <a:rPr lang="en-GB" sz="2400" b="1" dirty="0" err="1"/>
              <a:t>n,n</a:t>
            </a:r>
            <a:r>
              <a:rPr lang="en-GB" sz="2400" b="1" dirty="0"/>
              <a:t>’)</a:t>
            </a:r>
            <a:endParaRPr lang="en-GB" sz="2400" b="1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1980B-A189-A3ED-359E-D88DEB4ECFB7}"/>
              </a:ext>
            </a:extLst>
          </p:cNvPr>
          <p:cNvSpPr txBox="1"/>
          <p:nvPr/>
        </p:nvSpPr>
        <p:spPr>
          <a:xfrm>
            <a:off x="318281" y="5313996"/>
            <a:ext cx="1114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 the measurements, shielding of INFN LaBr3 and one of Manchester improved at LNS (see talk from Paolo F.) </a:t>
            </a:r>
          </a:p>
        </p:txBody>
      </p:sp>
    </p:spTree>
    <p:extLst>
      <p:ext uri="{BB962C8B-B14F-4D97-AF65-F5344CB8AC3E}">
        <p14:creationId xmlns:p14="http://schemas.microsoft.com/office/powerpoint/2010/main" val="285505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7BB566-CF56-CB78-BF78-634BD696DCE4}"/>
              </a:ext>
            </a:extLst>
          </p:cNvPr>
          <p:cNvSpPr txBox="1"/>
          <p:nvPr/>
        </p:nvSpPr>
        <p:spPr>
          <a:xfrm>
            <a:off x="1597305" y="324091"/>
            <a:ext cx="98963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24Mg(</a:t>
            </a:r>
            <a:r>
              <a:rPr lang="en-GB" sz="2400" b="1" dirty="0" err="1"/>
              <a:t>n,n</a:t>
            </a:r>
            <a:r>
              <a:rPr lang="en-GB" sz="2400" b="1" dirty="0"/>
              <a:t>’) measurement: preliminary results (by Cristina Petrone)</a:t>
            </a:r>
            <a:endParaRPr lang="en-GB" sz="2400" b="1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BA97FE-94E7-8B40-D590-ADE214A4C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373" y="4110706"/>
            <a:ext cx="4201186" cy="2747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902C39-48AF-1665-FD77-BCCAAC99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92" y="1109497"/>
            <a:ext cx="3828142" cy="5392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99D1D-2CA3-80B8-3BC2-1FD4A9AA1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80" y="901447"/>
            <a:ext cx="4228617" cy="3257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F61E3-B196-0044-8084-52D53B1E585D}"/>
              </a:ext>
            </a:extLst>
          </p:cNvPr>
          <p:cNvSpPr txBox="1"/>
          <p:nvPr/>
        </p:nvSpPr>
        <p:spPr>
          <a:xfrm>
            <a:off x="9294471" y="1458410"/>
            <a:ext cx="1915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MCNP Simulations</a:t>
            </a:r>
          </a:p>
          <a:p>
            <a:r>
              <a:rPr lang="en-GB" dirty="0"/>
              <a:t>(G. Lorusso)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02E65-554A-46A0-288E-26DAA208CA77}"/>
              </a:ext>
            </a:extLst>
          </p:cNvPr>
          <p:cNvSpPr txBox="1"/>
          <p:nvPr/>
        </p:nvSpPr>
        <p:spPr>
          <a:xfrm>
            <a:off x="5587785" y="4757698"/>
            <a:ext cx="214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GEANT4 Simulations</a:t>
            </a:r>
          </a:p>
          <a:p>
            <a:r>
              <a:rPr lang="en-GB" dirty="0"/>
              <a:t>(C. Petrone, in </a:t>
            </a:r>
            <a:r>
              <a:rPr lang="en-GB" dirty="0" err="1"/>
              <a:t>LoI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2472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7BB566-CF56-CB78-BF78-634BD696DCE4}"/>
              </a:ext>
            </a:extLst>
          </p:cNvPr>
          <p:cNvSpPr txBox="1"/>
          <p:nvPr/>
        </p:nvSpPr>
        <p:spPr>
          <a:xfrm>
            <a:off x="1597305" y="324091"/>
            <a:ext cx="98963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24Mg(</a:t>
            </a:r>
            <a:r>
              <a:rPr lang="en-GB" sz="2400" b="1" dirty="0" err="1"/>
              <a:t>n,n</a:t>
            </a:r>
            <a:r>
              <a:rPr lang="en-GB" sz="2400" b="1" dirty="0"/>
              <a:t>’) measurement: preliminary results (by Cristina Petrone)</a:t>
            </a:r>
            <a:endParaRPr lang="en-GB" sz="2400" b="1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BB06D-EF6B-CB26-1ADE-2F1F17173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2" y="1069762"/>
            <a:ext cx="5590571" cy="2860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BFA9E-7E5B-6318-7AA5-C5259212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900" y="1057058"/>
            <a:ext cx="5747696" cy="2860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A59D2-A714-4A1D-EC39-BD4DDEF77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12" y="4090104"/>
            <a:ext cx="5719823" cy="2773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41D92-BBA4-988F-E1B6-085AADF71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900" y="4020660"/>
            <a:ext cx="5687849" cy="279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4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7BB566-CF56-CB78-BF78-634BD696DCE4}"/>
              </a:ext>
            </a:extLst>
          </p:cNvPr>
          <p:cNvSpPr txBox="1"/>
          <p:nvPr/>
        </p:nvSpPr>
        <p:spPr>
          <a:xfrm>
            <a:off x="1597305" y="324091"/>
            <a:ext cx="98963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24Mg(</a:t>
            </a:r>
            <a:r>
              <a:rPr lang="en-GB" sz="2400" b="1" dirty="0" err="1"/>
              <a:t>n,n</a:t>
            </a:r>
            <a:r>
              <a:rPr lang="en-GB" sz="2400" b="1" dirty="0"/>
              <a:t>’) measurement: preliminary results (by Cristina Petrone)</a:t>
            </a:r>
            <a:endParaRPr lang="en-GB" sz="2400" b="1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549B8-CD10-1B6D-491C-98BA33CA2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" y="1213619"/>
            <a:ext cx="6024624" cy="2882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A7DC7-FB94-F78F-D279-A910D0186876}"/>
              </a:ext>
            </a:extLst>
          </p:cNvPr>
          <p:cNvSpPr txBox="1"/>
          <p:nvPr/>
        </p:nvSpPr>
        <p:spPr>
          <a:xfrm>
            <a:off x="614647" y="4627658"/>
            <a:ext cx="49380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Preliminary conclusion:</a:t>
            </a:r>
          </a:p>
          <a:p>
            <a:pPr marL="285750" indent="-285750">
              <a:buFontTx/>
              <a:buChar char="-"/>
            </a:pPr>
            <a:r>
              <a:rPr lang="en-GB" dirty="0"/>
              <a:t>Clearly visible the 1.3 MeV line</a:t>
            </a:r>
          </a:p>
          <a:p>
            <a:pPr marL="285750" indent="-285750">
              <a:buFontTx/>
              <a:buChar char="-"/>
            </a:pPr>
            <a:r>
              <a:rPr lang="en-GB" dirty="0"/>
              <a:t>No sign of the 2… and 2.9 MeV line</a:t>
            </a:r>
          </a:p>
          <a:p>
            <a:pPr marL="285750" indent="-285750">
              <a:buFontTx/>
              <a:buChar char="-"/>
            </a:pPr>
            <a:r>
              <a:rPr lang="en-GB" dirty="0"/>
              <a:t>No sign of the 4 MeV line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/>
              <a:t>Low statistics? Low resolution? Wrong intensities? </a:t>
            </a:r>
          </a:p>
        </p:txBody>
      </p:sp>
    </p:spTree>
    <p:extLst>
      <p:ext uri="{BB962C8B-B14F-4D97-AF65-F5344CB8AC3E}">
        <p14:creationId xmlns:p14="http://schemas.microsoft.com/office/powerpoint/2010/main" val="655317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6042</TotalTime>
  <Words>911</Words>
  <Application>Microsoft Office PowerPoint</Application>
  <PresentationFormat>Widescreen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colonna</dc:creator>
  <cp:lastModifiedBy>nicola colonna</cp:lastModifiedBy>
  <cp:revision>23</cp:revision>
  <dcterms:created xsi:type="dcterms:W3CDTF">2023-11-05T17:46:33Z</dcterms:created>
  <dcterms:modified xsi:type="dcterms:W3CDTF">2024-05-30T11:01:50Z</dcterms:modified>
</cp:coreProperties>
</file>