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7" r:id="rId5"/>
    <p:sldId id="268" r:id="rId6"/>
    <p:sldId id="259" r:id="rId7"/>
    <p:sldId id="266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B87"/>
    <a:srgbClr val="79C48D"/>
    <a:srgbClr val="7FC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112"/>
    <p:restoredTop sz="94699"/>
  </p:normalViewPr>
  <p:slideViewPr>
    <p:cSldViewPr snapToGrid="0" snapToObjects="1">
      <p:cViewPr varScale="1">
        <p:scale>
          <a:sx n="160" d="100"/>
          <a:sy n="160" d="100"/>
        </p:scale>
        <p:origin x="1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1ED91-71AB-6B42-9055-155964045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3AF15A-31A1-BC4D-8DFC-D6E287467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8A0A8C-84AF-7849-950F-187DD68F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D7F0E-2277-6B40-8874-879C00D6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3B2A2B-D763-0D42-9EEA-64395CFA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19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2E25B-DD15-8A49-95F1-1C65F5D1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4C07BE-0A0A-C04A-B4C9-EA03AA521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A4847-BC82-FE41-A1BD-AF7AE62C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D3430E-93EF-6943-8E1A-14F1DCB3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FF1407-D178-3543-B4D9-0F309544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83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6D16677-A5ED-FE48-A41A-6D58FA375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B9061E-0FC3-A543-9158-5E0080BB7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87E711-7FE7-AB4F-BB65-A6C1453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3324E2-9574-4E48-A169-788966A7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BCB0B7-C8AB-954A-97DB-8A73A4CE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40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A32E5-1BD0-214E-8DC0-1E6C571A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9DACDF-6726-D149-92FC-352D8C15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AFB4C-71F9-C643-B81E-B1B7039C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79C0E9-61E7-FE46-9870-89E46892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D895AE-4E80-1848-B31E-E970C7EC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48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08566-2AB5-8E41-A95E-95019D8B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772834-F1E0-2444-A4B6-0B051C7A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03B690-4A96-1846-A033-5F9ECA5B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DF3477-6CC6-7D45-B411-6D6EF2A7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A0A77D-D116-6445-A3E7-452943B0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46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16E7C5-F3F8-3340-9F5B-D8AA3D97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FD5271-1AA6-BE49-8AC1-C10476AD0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50BA0-2151-5046-8793-62CE03AC1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574D25-3AEE-F644-9E6F-35328E09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987864-7841-624B-82D1-C16B3A12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480350-6BBE-E74E-8FF8-1205595D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24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E77220-DDB4-5144-B74F-47ADFA31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8CD6C5-9E53-4A43-A8C0-220EBB87D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AF12B1-DAC3-6546-A83F-3E50AF50E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223974-1D52-0948-B451-C12F048A3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232ECB-57BB-114A-A9C6-8E219A5F3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36EC26-E748-B242-8AE6-7D792CEB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1295B35-5EC2-3D45-8EC9-FC7F9499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342DCAB-88D1-CA4C-8AD5-3641B86E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76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4131CD-25C8-0F4C-B6A6-916CE93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BC1216-C2E2-5744-8E8F-9AA2515F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54A658-15AF-A344-9A7F-51C935EA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66710D-D0B9-F34B-9C19-59276D78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77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51F832-6790-7745-9C55-4BBAB6A4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086CC48-8CC8-A64F-B680-DB2B14CA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D203B-89FE-3448-ADF7-89599590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79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35183-7A34-F64D-877A-A845ED7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2591FC-CBC1-B947-9B62-C7ACC0E7C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0EB358-7264-C343-9F26-540E80D62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EBA152-117F-AF47-983A-CC7CE314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677E78-643E-124F-B4FF-2B4AD3FE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8491A0-8F9C-814F-8C60-837DBB16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35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486E48-2B30-B948-BD07-818F4ECE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1198F59-F9F1-E44F-8F11-481050CAD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2D4739-AF80-334D-841A-AC7B8CD0F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1FAD0F-EBEC-3D42-8AE1-33EC2F29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C67F14-DC4F-8B4A-9556-CC955199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CAD7DE-0FE6-A34B-83DD-F4C4D20B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99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EF4E6A-D3F8-DD43-8B4E-FCB6DCA1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BE1465-CB9E-9542-A8B8-99722946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0B2EF2-502C-EF4A-B483-7BD22F4B5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BB2B-9D47-BE45-8678-B3066FD8B8D5}" type="datetimeFigureOut"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F88FC6-30D8-1E48-A6B9-C3B4F9C51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DCBBE4-F97D-CC46-83B8-35204BA12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7D8A-8580-144C-A78E-15B0F47D40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00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87EA10-E6F6-A949-B9F9-B10EFAEA89A2}"/>
              </a:ext>
            </a:extLst>
          </p:cNvPr>
          <p:cNvSpPr txBox="1"/>
          <p:nvPr/>
        </p:nvSpPr>
        <p:spPr>
          <a:xfrm>
            <a:off x="3750026" y="1789625"/>
            <a:ext cx="5255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i="0" u="none" strike="noStrike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Situazione finanziaria e richieste sblocco SJ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397088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13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67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4F17F84B-84E3-9240-A5F5-D751737FD0CB}"/>
              </a:ext>
            </a:extLst>
          </p:cNvPr>
          <p:cNvGrpSpPr>
            <a:grpSpLocks noChangeAspect="1"/>
          </p:cNvGrpSpPr>
          <p:nvPr/>
        </p:nvGrpSpPr>
        <p:grpSpPr>
          <a:xfrm>
            <a:off x="638355" y="419865"/>
            <a:ext cx="9491617" cy="5904000"/>
            <a:chOff x="638355" y="419866"/>
            <a:chExt cx="8276741" cy="5148323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1C8CBCE2-36C3-154D-A0A9-1C748DC3C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6710"/>
            <a:stretch/>
          </p:blipFill>
          <p:spPr>
            <a:xfrm>
              <a:off x="638355" y="419866"/>
              <a:ext cx="4270075" cy="5148323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C4B6517-7322-394E-9C7F-5884DE932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673"/>
            <a:stretch/>
          </p:blipFill>
          <p:spPr>
            <a:xfrm>
              <a:off x="4937186" y="419866"/>
              <a:ext cx="3977910" cy="5148323"/>
            </a:xfrm>
            <a:prstGeom prst="rect">
              <a:avLst/>
            </a:prstGeom>
          </p:spPr>
        </p:pic>
      </p:grpSp>
      <p:sp>
        <p:nvSpPr>
          <p:cNvPr id="6" name="Ovale 5">
            <a:extLst>
              <a:ext uri="{FF2B5EF4-FFF2-40B4-BE49-F238E27FC236}">
                <a16:creationId xmlns:a16="http://schemas.microsoft.com/office/drawing/2014/main" id="{E90BD65D-EFD1-F746-900D-B57BDA8F1661}"/>
              </a:ext>
            </a:extLst>
          </p:cNvPr>
          <p:cNvSpPr/>
          <p:nvPr/>
        </p:nvSpPr>
        <p:spPr>
          <a:xfrm>
            <a:off x="9489055" y="6024770"/>
            <a:ext cx="810883" cy="299095"/>
          </a:xfrm>
          <a:prstGeom prst="ellipse">
            <a:avLst/>
          </a:prstGeom>
          <a:noFill/>
          <a:ln w="317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9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4F17F84B-84E3-9240-A5F5-D751737FD0CB}"/>
              </a:ext>
            </a:extLst>
          </p:cNvPr>
          <p:cNvGrpSpPr>
            <a:grpSpLocks noChangeAspect="1"/>
          </p:cNvGrpSpPr>
          <p:nvPr/>
        </p:nvGrpSpPr>
        <p:grpSpPr>
          <a:xfrm>
            <a:off x="638355" y="419865"/>
            <a:ext cx="9491617" cy="5904000"/>
            <a:chOff x="638355" y="419866"/>
            <a:chExt cx="8276741" cy="5148323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1C8CBCE2-36C3-154D-A0A9-1C748DC3C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6710"/>
            <a:stretch/>
          </p:blipFill>
          <p:spPr>
            <a:xfrm>
              <a:off x="638355" y="419866"/>
              <a:ext cx="4270075" cy="5148323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C4B6517-7322-394E-9C7F-5884DE932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673"/>
            <a:stretch/>
          </p:blipFill>
          <p:spPr>
            <a:xfrm>
              <a:off x="4937186" y="419866"/>
              <a:ext cx="3977910" cy="5148323"/>
            </a:xfrm>
            <a:prstGeom prst="rect">
              <a:avLst/>
            </a:prstGeom>
          </p:spPr>
        </p:pic>
      </p:grpSp>
      <p:sp>
        <p:nvSpPr>
          <p:cNvPr id="6" name="Ovale 5">
            <a:extLst>
              <a:ext uri="{FF2B5EF4-FFF2-40B4-BE49-F238E27FC236}">
                <a16:creationId xmlns:a16="http://schemas.microsoft.com/office/drawing/2014/main" id="{E90BD65D-EFD1-F746-900D-B57BDA8F1661}"/>
              </a:ext>
            </a:extLst>
          </p:cNvPr>
          <p:cNvSpPr/>
          <p:nvPr/>
        </p:nvSpPr>
        <p:spPr>
          <a:xfrm>
            <a:off x="9359660" y="5593449"/>
            <a:ext cx="379563" cy="53993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20E58B-A7FF-314D-8373-38AFEFBD174D}"/>
              </a:ext>
            </a:extLst>
          </p:cNvPr>
          <p:cNvSpPr txBox="1"/>
          <p:nvPr/>
        </p:nvSpPr>
        <p:spPr>
          <a:xfrm>
            <a:off x="9087487" y="6343947"/>
            <a:ext cx="925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/>
              <a:t>sub judice</a:t>
            </a:r>
          </a:p>
        </p:txBody>
      </p:sp>
    </p:spTree>
    <p:extLst>
      <p:ext uri="{BB962C8B-B14F-4D97-AF65-F5344CB8AC3E}">
        <p14:creationId xmlns:p14="http://schemas.microsoft.com/office/powerpoint/2010/main" val="184143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D4A24A5D-505D-7743-A382-BEF903B98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49" y="595223"/>
            <a:ext cx="9060885" cy="6120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64B751-3529-A64E-BFF8-4924F271373B}"/>
              </a:ext>
            </a:extLst>
          </p:cNvPr>
          <p:cNvSpPr txBox="1"/>
          <p:nvPr/>
        </p:nvSpPr>
        <p:spPr>
          <a:xfrm>
            <a:off x="3675811" y="75223"/>
            <a:ext cx="5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u="none" strike="noStrike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Situazione contabile al 28 Maggio - Missioni</a:t>
            </a:r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712FFEC-56B4-AA41-98CC-366F4B9805B7}"/>
              </a:ext>
            </a:extLst>
          </p:cNvPr>
          <p:cNvSpPr/>
          <p:nvPr/>
        </p:nvSpPr>
        <p:spPr>
          <a:xfrm>
            <a:off x="2206923" y="974789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E35F7C6-B422-CD4D-9F1A-9B249C4B17C4}"/>
              </a:ext>
            </a:extLst>
          </p:cNvPr>
          <p:cNvSpPr/>
          <p:nvPr/>
        </p:nvSpPr>
        <p:spPr>
          <a:xfrm>
            <a:off x="2206923" y="1567141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F9F743F-96A8-8941-876A-732AD73F5920}"/>
              </a:ext>
            </a:extLst>
          </p:cNvPr>
          <p:cNvSpPr/>
          <p:nvPr/>
        </p:nvSpPr>
        <p:spPr>
          <a:xfrm>
            <a:off x="2206923" y="1959348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31D310D-A69F-D542-933C-7211DE3DB398}"/>
              </a:ext>
            </a:extLst>
          </p:cNvPr>
          <p:cNvSpPr/>
          <p:nvPr/>
        </p:nvSpPr>
        <p:spPr>
          <a:xfrm>
            <a:off x="2206923" y="2351555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999F17C-BC05-D54A-BFFB-DA4B074C95EE}"/>
              </a:ext>
            </a:extLst>
          </p:cNvPr>
          <p:cNvSpPr/>
          <p:nvPr/>
        </p:nvSpPr>
        <p:spPr>
          <a:xfrm>
            <a:off x="2206923" y="2752388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C3F0618-2221-D541-B547-F5C478430005}"/>
              </a:ext>
            </a:extLst>
          </p:cNvPr>
          <p:cNvSpPr/>
          <p:nvPr/>
        </p:nvSpPr>
        <p:spPr>
          <a:xfrm>
            <a:off x="2206923" y="3534526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302EE7E-E454-9145-B73B-8C866C0DDD86}"/>
              </a:ext>
            </a:extLst>
          </p:cNvPr>
          <p:cNvSpPr/>
          <p:nvPr/>
        </p:nvSpPr>
        <p:spPr>
          <a:xfrm>
            <a:off x="2206923" y="4316650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CB6233F-612C-5748-94B4-FF1DF0011572}"/>
              </a:ext>
            </a:extLst>
          </p:cNvPr>
          <p:cNvSpPr/>
          <p:nvPr/>
        </p:nvSpPr>
        <p:spPr>
          <a:xfrm>
            <a:off x="2206923" y="4517977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27554B2-AD83-B24E-944C-D344B5F5D344}"/>
              </a:ext>
            </a:extLst>
          </p:cNvPr>
          <p:cNvSpPr/>
          <p:nvPr/>
        </p:nvSpPr>
        <p:spPr>
          <a:xfrm>
            <a:off x="2206923" y="5306782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5967A06-D2BF-6843-BFF5-CE9562B370AB}"/>
              </a:ext>
            </a:extLst>
          </p:cNvPr>
          <p:cNvSpPr/>
          <p:nvPr/>
        </p:nvSpPr>
        <p:spPr>
          <a:xfrm>
            <a:off x="2206923" y="5908723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15000C3-ABC6-FD46-B70F-528EFF457866}"/>
              </a:ext>
            </a:extLst>
          </p:cNvPr>
          <p:cNvSpPr/>
          <p:nvPr/>
        </p:nvSpPr>
        <p:spPr>
          <a:xfrm>
            <a:off x="2198297" y="6481389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4AD803B-552E-E443-8909-F0DF34373749}"/>
              </a:ext>
            </a:extLst>
          </p:cNvPr>
          <p:cNvSpPr/>
          <p:nvPr/>
        </p:nvSpPr>
        <p:spPr>
          <a:xfrm>
            <a:off x="8466829" y="974789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F5EA4EC1-2BDF-E24E-8335-94DB8F1A073F}"/>
              </a:ext>
            </a:extLst>
          </p:cNvPr>
          <p:cNvSpPr/>
          <p:nvPr/>
        </p:nvSpPr>
        <p:spPr>
          <a:xfrm>
            <a:off x="8466829" y="1967974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DB0CB64-C9AE-9148-B2D7-2A7D958EF188}"/>
              </a:ext>
            </a:extLst>
          </p:cNvPr>
          <p:cNvSpPr/>
          <p:nvPr/>
        </p:nvSpPr>
        <p:spPr>
          <a:xfrm>
            <a:off x="8466829" y="2386059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9F2FA73-9593-1D4D-BBDF-D713D43F723C}"/>
              </a:ext>
            </a:extLst>
          </p:cNvPr>
          <p:cNvSpPr/>
          <p:nvPr/>
        </p:nvSpPr>
        <p:spPr>
          <a:xfrm>
            <a:off x="8466829" y="2752388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9DF8D87-4984-724E-BD57-D07312C66560}"/>
              </a:ext>
            </a:extLst>
          </p:cNvPr>
          <p:cNvSpPr/>
          <p:nvPr/>
        </p:nvSpPr>
        <p:spPr>
          <a:xfrm>
            <a:off x="8466829" y="3534515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A23900B-B2CA-3046-8145-6EC4741F7B23}"/>
              </a:ext>
            </a:extLst>
          </p:cNvPr>
          <p:cNvSpPr/>
          <p:nvPr/>
        </p:nvSpPr>
        <p:spPr>
          <a:xfrm>
            <a:off x="8466829" y="4325278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E0853A00-6EEB-374A-BF92-9663FCE9E60A}"/>
              </a:ext>
            </a:extLst>
          </p:cNvPr>
          <p:cNvSpPr/>
          <p:nvPr/>
        </p:nvSpPr>
        <p:spPr>
          <a:xfrm>
            <a:off x="8466829" y="5306782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61499688-C172-3E4F-A9DA-86D46A7CE1D2}"/>
              </a:ext>
            </a:extLst>
          </p:cNvPr>
          <p:cNvSpPr/>
          <p:nvPr/>
        </p:nvSpPr>
        <p:spPr>
          <a:xfrm>
            <a:off x="8466829" y="5891473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5265B21-8765-E842-A779-608DCBFE10CF}"/>
              </a:ext>
            </a:extLst>
          </p:cNvPr>
          <p:cNvSpPr/>
          <p:nvPr/>
        </p:nvSpPr>
        <p:spPr>
          <a:xfrm>
            <a:off x="8466829" y="6498644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79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>
            <a:extLst>
              <a:ext uri="{FF2B5EF4-FFF2-40B4-BE49-F238E27FC236}">
                <a16:creationId xmlns:a16="http://schemas.microsoft.com/office/drawing/2014/main" id="{253AE6CC-8FD4-5449-B3DD-19565B826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49" y="595223"/>
            <a:ext cx="9060885" cy="6120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64B751-3529-A64E-BFF8-4924F271373B}"/>
              </a:ext>
            </a:extLst>
          </p:cNvPr>
          <p:cNvSpPr txBox="1"/>
          <p:nvPr/>
        </p:nvSpPr>
        <p:spPr>
          <a:xfrm>
            <a:off x="3675811" y="75223"/>
            <a:ext cx="5407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u="none" strike="noStrike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Situazione contabile al 28 Maggio – No Missioni</a:t>
            </a:r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712FFEC-56B4-AA41-98CC-366F4B9805B7}"/>
              </a:ext>
            </a:extLst>
          </p:cNvPr>
          <p:cNvSpPr/>
          <p:nvPr/>
        </p:nvSpPr>
        <p:spPr>
          <a:xfrm>
            <a:off x="2184650" y="1164559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F9F743F-96A8-8941-876A-732AD73F5920}"/>
              </a:ext>
            </a:extLst>
          </p:cNvPr>
          <p:cNvSpPr/>
          <p:nvPr/>
        </p:nvSpPr>
        <p:spPr>
          <a:xfrm>
            <a:off x="2184650" y="2166370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31D310D-A69F-D542-933C-7211DE3DB398}"/>
              </a:ext>
            </a:extLst>
          </p:cNvPr>
          <p:cNvSpPr/>
          <p:nvPr/>
        </p:nvSpPr>
        <p:spPr>
          <a:xfrm>
            <a:off x="2184650" y="2558577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5967A06-D2BF-6843-BFF5-CE9562B370AB}"/>
              </a:ext>
            </a:extLst>
          </p:cNvPr>
          <p:cNvSpPr/>
          <p:nvPr/>
        </p:nvSpPr>
        <p:spPr>
          <a:xfrm>
            <a:off x="2184650" y="6305907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4AD803B-552E-E443-8909-F0DF34373749}"/>
              </a:ext>
            </a:extLst>
          </p:cNvPr>
          <p:cNvSpPr/>
          <p:nvPr/>
        </p:nvSpPr>
        <p:spPr>
          <a:xfrm>
            <a:off x="8449575" y="1362966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DB0CB64-C9AE-9148-B2D7-2A7D958EF188}"/>
              </a:ext>
            </a:extLst>
          </p:cNvPr>
          <p:cNvSpPr/>
          <p:nvPr/>
        </p:nvSpPr>
        <p:spPr>
          <a:xfrm>
            <a:off x="8449575" y="2549951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D1FBCB90-4243-C040-8E2F-548999E4F907}"/>
              </a:ext>
            </a:extLst>
          </p:cNvPr>
          <p:cNvSpPr/>
          <p:nvPr/>
        </p:nvSpPr>
        <p:spPr>
          <a:xfrm>
            <a:off x="8449575" y="4911719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FB769F17-50C5-AF42-95B6-23BDA4D4E507}"/>
              </a:ext>
            </a:extLst>
          </p:cNvPr>
          <p:cNvSpPr/>
          <p:nvPr/>
        </p:nvSpPr>
        <p:spPr>
          <a:xfrm>
            <a:off x="2184650" y="1368715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D5EC542-F61C-DE45-A5BF-66B4493D8CA6}"/>
              </a:ext>
            </a:extLst>
          </p:cNvPr>
          <p:cNvSpPr/>
          <p:nvPr/>
        </p:nvSpPr>
        <p:spPr>
          <a:xfrm>
            <a:off x="2184650" y="3146314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A7779C8-6F02-3946-84F7-190A2FA34BEC}"/>
              </a:ext>
            </a:extLst>
          </p:cNvPr>
          <p:cNvSpPr/>
          <p:nvPr/>
        </p:nvSpPr>
        <p:spPr>
          <a:xfrm>
            <a:off x="8449575" y="5113491"/>
            <a:ext cx="681487" cy="189781"/>
          </a:xfrm>
          <a:prstGeom prst="ellipse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2DA21F29-4384-F64E-8E2F-63CC6BDA5ECE}"/>
              </a:ext>
            </a:extLst>
          </p:cNvPr>
          <p:cNvSpPr/>
          <p:nvPr/>
        </p:nvSpPr>
        <p:spPr>
          <a:xfrm>
            <a:off x="8449575" y="5513808"/>
            <a:ext cx="681487" cy="189781"/>
          </a:xfrm>
          <a:prstGeom prst="ellipse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225E9453-C8DF-CC48-8462-497D90F9CD07}"/>
              </a:ext>
            </a:extLst>
          </p:cNvPr>
          <p:cNvSpPr/>
          <p:nvPr/>
        </p:nvSpPr>
        <p:spPr>
          <a:xfrm>
            <a:off x="8449575" y="5710238"/>
            <a:ext cx="681487" cy="189781"/>
          </a:xfrm>
          <a:prstGeom prst="ellipse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F700A8D6-8B5F-7741-92CF-F2C2ED858F21}"/>
              </a:ext>
            </a:extLst>
          </p:cNvPr>
          <p:cNvSpPr/>
          <p:nvPr/>
        </p:nvSpPr>
        <p:spPr>
          <a:xfrm>
            <a:off x="8449575" y="6104907"/>
            <a:ext cx="681487" cy="189781"/>
          </a:xfrm>
          <a:prstGeom prst="ellipse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F7D553-B829-2F43-9592-66284EE723A3}"/>
              </a:ext>
            </a:extLst>
          </p:cNvPr>
          <p:cNvSpPr txBox="1"/>
          <p:nvPr/>
        </p:nvSpPr>
        <p:spPr>
          <a:xfrm>
            <a:off x="10050480" y="1288579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Campioni Molibdeno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7EDAD7F-278E-F943-ACB6-F2D96C323663}"/>
              </a:ext>
            </a:extLst>
          </p:cNvPr>
          <p:cNvSpPr txBox="1"/>
          <p:nvPr/>
        </p:nvSpPr>
        <p:spPr>
          <a:xfrm>
            <a:off x="10050480" y="2501442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Campione LIPON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B47742A-9C2E-5841-8842-97F89C6EA8E6}"/>
              </a:ext>
            </a:extLst>
          </p:cNvPr>
          <p:cNvSpPr txBox="1"/>
          <p:nvPr/>
        </p:nvSpPr>
        <p:spPr>
          <a:xfrm>
            <a:off x="10016042" y="4809481"/>
            <a:ext cx="194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Buono irraggiamento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69106D6-41F0-424C-8703-8BD9421EB75D}"/>
              </a:ext>
            </a:extLst>
          </p:cNvPr>
          <p:cNvSpPr txBox="1"/>
          <p:nvPr/>
        </p:nvSpPr>
        <p:spPr>
          <a:xfrm>
            <a:off x="9860129" y="5066490"/>
            <a:ext cx="236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>
                <a:solidFill>
                  <a:srgbClr val="FF0000"/>
                </a:solidFill>
              </a:rPr>
              <a:t>2 rivelatori uRwell+elettronica e elettronica SiPM 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EFC0477-3529-C142-96D0-913A487F7EB1}"/>
              </a:ext>
            </a:extLst>
          </p:cNvPr>
          <p:cNvSpPr txBox="1"/>
          <p:nvPr/>
        </p:nvSpPr>
        <p:spPr>
          <a:xfrm>
            <a:off x="9860129" y="5477765"/>
            <a:ext cx="2363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>
                <a:solidFill>
                  <a:srgbClr val="FF0000"/>
                </a:solidFill>
              </a:rPr>
              <a:t>Alimentatore HV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9C1ECEA-9D41-8540-8196-63E479FD6B9C}"/>
              </a:ext>
            </a:extLst>
          </p:cNvPr>
          <p:cNvSpPr txBox="1"/>
          <p:nvPr/>
        </p:nvSpPr>
        <p:spPr>
          <a:xfrm>
            <a:off x="9860129" y="5703620"/>
            <a:ext cx="243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>
                <a:solidFill>
                  <a:srgbClr val="FF0000"/>
                </a:solidFill>
              </a:rPr>
              <a:t>Materiale magnete, metallizzazione scintillatori e gas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5D52F03-4A2C-0841-A7AC-4C49E068B9D3}"/>
              </a:ext>
            </a:extLst>
          </p:cNvPr>
          <p:cNvSpPr txBox="1"/>
          <p:nvPr/>
        </p:nvSpPr>
        <p:spPr>
          <a:xfrm>
            <a:off x="9860129" y="6122532"/>
            <a:ext cx="2363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>
                <a:solidFill>
                  <a:srgbClr val="FF0000"/>
                </a:solidFill>
              </a:rPr>
              <a:t>Bobine + alimentatore 2 bobine</a:t>
            </a: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F3ECE85C-8B28-1346-AEFD-A3319F600CBB}"/>
              </a:ext>
            </a:extLst>
          </p:cNvPr>
          <p:cNvSpPr/>
          <p:nvPr/>
        </p:nvSpPr>
        <p:spPr>
          <a:xfrm>
            <a:off x="8449574" y="4125120"/>
            <a:ext cx="681487" cy="189781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8A9A642-2BD2-AC4F-81AB-5FFE52C90F64}"/>
              </a:ext>
            </a:extLst>
          </p:cNvPr>
          <p:cNvSpPr txBox="1"/>
          <p:nvPr/>
        </p:nvSpPr>
        <p:spPr>
          <a:xfrm>
            <a:off x="10016042" y="4052041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Silici DSSSD/NTD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579F47D5-DEC6-6A47-ABA2-29D5727A491B}"/>
              </a:ext>
            </a:extLst>
          </p:cNvPr>
          <p:cNvSpPr/>
          <p:nvPr/>
        </p:nvSpPr>
        <p:spPr>
          <a:xfrm>
            <a:off x="2184650" y="3928403"/>
            <a:ext cx="681487" cy="189781"/>
          </a:xfrm>
          <a:prstGeom prst="ellipse">
            <a:avLst/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28D6AFA5-BF3D-3A42-976C-CB2C78C0B68C}"/>
              </a:ext>
            </a:extLst>
          </p:cNvPr>
          <p:cNvCxnSpPr/>
          <p:nvPr/>
        </p:nvCxnSpPr>
        <p:spPr>
          <a:xfrm>
            <a:off x="2525393" y="5297322"/>
            <a:ext cx="235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B7F2C89B-58D5-2246-B50A-642027E3D69A}"/>
              </a:ext>
            </a:extLst>
          </p:cNvPr>
          <p:cNvCxnSpPr/>
          <p:nvPr/>
        </p:nvCxnSpPr>
        <p:spPr>
          <a:xfrm>
            <a:off x="2522521" y="5682636"/>
            <a:ext cx="235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>
            <a:extLst>
              <a:ext uri="{FF2B5EF4-FFF2-40B4-BE49-F238E27FC236}">
                <a16:creationId xmlns:a16="http://schemas.microsoft.com/office/drawing/2014/main" id="{98BBE98A-F39A-7A40-BCA0-A7C0300552F9}"/>
              </a:ext>
            </a:extLst>
          </p:cNvPr>
          <p:cNvCxnSpPr/>
          <p:nvPr/>
        </p:nvCxnSpPr>
        <p:spPr>
          <a:xfrm>
            <a:off x="2519645" y="5886792"/>
            <a:ext cx="235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>
            <a:extLst>
              <a:ext uri="{FF2B5EF4-FFF2-40B4-BE49-F238E27FC236}">
                <a16:creationId xmlns:a16="http://schemas.microsoft.com/office/drawing/2014/main" id="{84DD6D79-1C2B-E647-BAF4-65AF3B9E73B2}"/>
              </a:ext>
            </a:extLst>
          </p:cNvPr>
          <p:cNvCxnSpPr/>
          <p:nvPr/>
        </p:nvCxnSpPr>
        <p:spPr>
          <a:xfrm>
            <a:off x="2525398" y="6263473"/>
            <a:ext cx="235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2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5CED18-F0E7-E14D-A878-59863B45B298}"/>
              </a:ext>
            </a:extLst>
          </p:cNvPr>
          <p:cNvSpPr txBox="1"/>
          <p:nvPr/>
        </p:nvSpPr>
        <p:spPr>
          <a:xfrm>
            <a:off x="4436442" y="156562"/>
            <a:ext cx="3319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u="none" strike="noStrike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Richieste di sblocco alla CSN3</a:t>
            </a: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4EFC41-14BE-7F49-BC05-C9FB833803CC}"/>
              </a:ext>
            </a:extLst>
          </p:cNvPr>
          <p:cNvSpPr txBox="1"/>
          <p:nvPr/>
        </p:nvSpPr>
        <p:spPr>
          <a:xfrm>
            <a:off x="543875" y="2973321"/>
            <a:ext cx="1147847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>
                <a:solidFill>
                  <a:srgbClr val="1A63A0"/>
                </a:solidFill>
                <a:latin typeface="Roboto" panose="02000000000000000000" pitchFamily="2" charset="0"/>
              </a:rPr>
              <a:t>LNS – 24 keuro per n.4 silici NTD (Giugno)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>
                <a:solidFill>
                  <a:srgbClr val="1A63A0"/>
                </a:solidFill>
                <a:latin typeface="Roboto" panose="02000000000000000000" pitchFamily="2" charset="0"/>
              </a:rPr>
              <a:t>PV – 2 keuro per buono irraggiamento 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>
                <a:solidFill>
                  <a:srgbClr val="1A63A0"/>
                </a:solidFill>
                <a:latin typeface="Roboto" panose="02000000000000000000" pitchFamily="2" charset="0"/>
              </a:rPr>
              <a:t>RM+TO – 105 keuro, previa presentazione TDR ?</a:t>
            </a:r>
          </a:p>
          <a:p>
            <a:pPr lvl="1"/>
            <a:r>
              <a:rPr lang="it-IT" sz="1400" b="1">
                <a:solidFill>
                  <a:srgbClr val="002060"/>
                </a:solidFill>
                <a:latin typeface="Roboto" panose="02000000000000000000" pitchFamily="2" charset="0"/>
              </a:rPr>
              <a:t>Referee a febbraio: '</a:t>
            </a:r>
            <a:r>
              <a:rPr lang="it-IT" sz="1400" i="1">
                <a:solidFill>
                  <a:srgbClr val="FF0000"/>
                </a:solidFill>
                <a:latin typeface="Roboto" panose="02000000000000000000" pitchFamily="2" charset="0"/>
              </a:rPr>
              <a:t>si rifiutano tutte le richieste correlate ad X17 in attesa di maggiori dettagli sull'apparato e documentazione da presentare (LoI o TdR) come già richiesto a settembre.</a:t>
            </a:r>
            <a:r>
              <a:rPr lang="it-IT" sz="1400" b="1">
                <a:solidFill>
                  <a:srgbClr val="002060"/>
                </a:solidFill>
                <a:latin typeface="Roboto" panose="02000000000000000000" pitchFamily="2" charset="0"/>
              </a:rPr>
              <a:t>'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b="1">
              <a:solidFill>
                <a:srgbClr val="1A63A0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72900A-27E2-F34A-B030-A2C79DA678D8}"/>
              </a:ext>
            </a:extLst>
          </p:cNvPr>
          <p:cNvSpPr txBox="1"/>
          <p:nvPr/>
        </p:nvSpPr>
        <p:spPr>
          <a:xfrm>
            <a:off x="543875" y="641612"/>
            <a:ext cx="1147847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b="1">
                <a:solidFill>
                  <a:srgbClr val="1A63A0"/>
                </a:solidFill>
                <a:latin typeface="Roboto" panose="02000000000000000000" pitchFamily="2" charset="0"/>
              </a:rPr>
              <a:t>Riunioni CSN3 disponibili: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>
                <a:solidFill>
                  <a:srgbClr val="1A63A0"/>
                </a:solidFill>
                <a:latin typeface="Roboto" panose="02000000000000000000" pitchFamily="2" charset="0"/>
              </a:rPr>
              <a:t> 18-19 Giugno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>
                <a:solidFill>
                  <a:srgbClr val="1A63A0"/>
                </a:solidFill>
                <a:latin typeface="Roboto" panose="02000000000000000000" pitchFamily="2" charset="0"/>
              </a:rPr>
              <a:t>17-20 Settembre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400" b="1">
              <a:solidFill>
                <a:srgbClr val="002060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b="1">
              <a:solidFill>
                <a:srgbClr val="1A63A0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08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5CED18-F0E7-E14D-A878-59863B45B298}"/>
              </a:ext>
            </a:extLst>
          </p:cNvPr>
          <p:cNvSpPr txBox="1"/>
          <p:nvPr/>
        </p:nvSpPr>
        <p:spPr>
          <a:xfrm>
            <a:off x="4643271" y="134790"/>
            <a:ext cx="2905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u="none" strike="noStrike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Richieste straordinarie?</a:t>
            </a: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4EFC41-14BE-7F49-BC05-C9FB833803CC}"/>
              </a:ext>
            </a:extLst>
          </p:cNvPr>
          <p:cNvSpPr txBox="1"/>
          <p:nvPr/>
        </p:nvSpPr>
        <p:spPr>
          <a:xfrm>
            <a:off x="620075" y="1242493"/>
            <a:ext cx="11478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1">
                <a:solidFill>
                  <a:srgbClr val="1A63A0"/>
                </a:solidFill>
                <a:latin typeface="Roboto" panose="02000000000000000000" pitchFamily="2" charset="0"/>
              </a:rPr>
              <a:t>Possibile chiedere 28 keuro NDB su BA per acquisto rivelatori LaBr (o LaCl) -&gt; </a:t>
            </a:r>
            <a:r>
              <a:rPr lang="it-IT" b="1" u="sng">
                <a:solidFill>
                  <a:srgbClr val="1A63A0"/>
                </a:solidFill>
                <a:latin typeface="Roboto" panose="02000000000000000000" pitchFamily="2" charset="0"/>
              </a:rPr>
              <a:t>Settembre</a:t>
            </a:r>
            <a:r>
              <a:rPr lang="it-IT" b="1">
                <a:solidFill>
                  <a:srgbClr val="1A63A0"/>
                </a:solidFill>
                <a:latin typeface="Roboto" panose="02000000000000000000" pitchFamily="2" charset="0"/>
              </a:rPr>
              <a:t>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46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29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690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155</Words>
  <Application>Microsoft Macintosh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Giovanni Cosentino</dc:creator>
  <cp:lastModifiedBy>Luigi Giovanni Cosentino</cp:lastModifiedBy>
  <cp:revision>21</cp:revision>
  <dcterms:created xsi:type="dcterms:W3CDTF">2024-05-20T09:33:42Z</dcterms:created>
  <dcterms:modified xsi:type="dcterms:W3CDTF">2024-05-28T10:02:58Z</dcterms:modified>
</cp:coreProperties>
</file>