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1277" r:id="rId2"/>
    <p:sldId id="2403" r:id="rId3"/>
    <p:sldId id="1283" r:id="rId4"/>
    <p:sldId id="1278" r:id="rId5"/>
    <p:sldId id="2400" r:id="rId6"/>
    <p:sldId id="2401" r:id="rId7"/>
    <p:sldId id="2402" r:id="rId8"/>
    <p:sldId id="2404" r:id="rId9"/>
    <p:sldId id="2405" r:id="rId10"/>
    <p:sldId id="2399" r:id="rId11"/>
    <p:sldId id="1279" r:id="rId12"/>
    <p:sldId id="1295" r:id="rId13"/>
    <p:sldId id="1290" r:id="rId14"/>
    <p:sldId id="1299" r:id="rId15"/>
    <p:sldId id="1282" r:id="rId16"/>
    <p:sldId id="2406" r:id="rId17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5187EA6-FAE5-4718-E875-53B97DF7DF4A}" name="Alberto Mengoni" initials="AM" userId="af856cb57fadf6c1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58"/>
    <p:restoredTop sz="95873"/>
  </p:normalViewPr>
  <p:slideViewPr>
    <p:cSldViewPr snapToGrid="0">
      <p:cViewPr varScale="1">
        <p:scale>
          <a:sx n="106" d="100"/>
          <a:sy n="106" d="100"/>
        </p:scale>
        <p:origin x="208" y="872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93B9E9-7F98-324F-94FF-C4A364604DE8}" type="datetimeFigureOut">
              <a:rPr lang="en-US" smtClean="0"/>
              <a:t>5/28/24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FA0704-9930-1340-834C-1D39F65BE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68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Inizio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 con le 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misure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della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posizione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 del fasci (talk di Gerardo)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A0704-9930-1340-834C-1D39F65BE6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454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Inizio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 con le 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misure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della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posizione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 del fasci (talk di Gerardo)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A0704-9930-1340-834C-1D39F65BE6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250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A0704-9930-1340-834C-1D39F65BE6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010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Menlo-Regular" panose="020B0609030804020204" pitchFamily="49" charset="0"/>
              </a:rPr>
              <a:t>Claudia, Cristian, Emilio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D62C9-981E-0A47-B4F3-0EA637D48C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11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A0704-9930-1340-834C-1D39F65BE6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17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B3214-8961-A2C4-BA54-9CC21A015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40C526-95CC-215E-80DF-F0676FAEC6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67A5D-0893-834B-DA59-8301D3CC5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5708-F8AE-A441-852A-5544F5564A14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05FE4-D771-BA5A-1CFA-A80B36E40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1937F-C46A-8DA9-E7FE-22F580BCF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3752-5065-7743-A6A0-F19CFD40A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32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57C17-3165-59A9-5A71-585A80095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8DB3E1-A901-DEC7-9FA6-35756FFA15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B3071-9B41-0EC1-EBDB-9E7685312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5708-F8AE-A441-852A-5544F5564A14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F4407-BF5E-A7E7-2AB9-6CB0A2707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83D65-20A3-605D-FEE7-317DC54AD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3752-5065-7743-A6A0-F19CFD40A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2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137068-5012-89C9-7868-FA2EE5872B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CEC69E-761B-8BB2-7F50-9D49FDFC59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E9A27-FBDB-8403-9DF9-AFBB4DDE4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5708-F8AE-A441-852A-5544F5564A14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FF17B-09A1-F60E-EF44-40FEC51D0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4676B-A35F-8044-6238-51F767AB2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3752-5065-7743-A6A0-F19CFD40A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47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95AA2-3674-2962-BEB4-76F7428E9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F5079-E87C-152E-4803-C594CDB4C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78ACC-A555-5AD2-2CAA-58E138D6F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5708-F8AE-A441-852A-5544F5564A14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40D18-99D6-BCA2-B026-2C1E35BBF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34E14-A313-0151-2CAA-38206582E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3752-5065-7743-A6A0-F19CFD40A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891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D54C8-B319-5BEE-0D04-32C08EC4D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19A7D5-4F95-27AB-0FFD-0856516E09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071D0-955C-833F-2A49-D29E45C91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5708-F8AE-A441-852A-5544F5564A14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A2EA1-FD9A-0344-9087-DE66006EA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FF792-06F0-F683-CBF6-9D7EE38AD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3752-5065-7743-A6A0-F19CFD40A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06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F424C-B46A-9D96-6D88-31F2E7732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9EFD0-7C43-4045-B773-39EC63EEDD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7B6B8D-DB21-C0EF-D232-2C41C16F28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3958A8-FF1E-8761-4EFF-F6FA5BEC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5708-F8AE-A441-852A-5544F5564A14}" type="datetimeFigureOut">
              <a:rPr lang="en-US" smtClean="0"/>
              <a:t>5/28/24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D0B502-06B2-FB2A-3988-FA4E1C772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58EF7-C462-A055-C7E0-1FF38080E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3752-5065-7743-A6A0-F19CFD40A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18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C2777-B6FA-08B2-FE32-1584DB808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C5728-58C1-E1F0-31F2-CF3DAEBCB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71A697-6841-D5D7-649C-72982D982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AD1AC-017D-A16C-1E2B-8824D1DC62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4F2A74-AD2E-E68E-784A-F24B108C3A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DCE9BC-169B-F565-4268-78A1F98DA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5708-F8AE-A441-852A-5544F5564A14}" type="datetimeFigureOut">
              <a:rPr lang="en-US" smtClean="0"/>
              <a:t>5/28/24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241713-EBC8-EA6E-3727-61C42E21B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4E773B-2149-0329-84B4-B2445ABCE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3752-5065-7743-A6A0-F19CFD40A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7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AEDA-AD66-AABF-5B11-C54AC9816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F80D3A-7333-DF61-84ED-E43C0E10A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5708-F8AE-A441-852A-5544F5564A14}" type="datetimeFigureOut">
              <a:rPr lang="en-US" smtClean="0"/>
              <a:t>5/28/24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344864-2FB9-2D9D-43A2-8BFCC8883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1839DB-04C2-0DD6-50FA-51DE105DD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3752-5065-7743-A6A0-F19CFD40A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362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482BA4-699E-D0EE-18E5-2DAAB51DA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5708-F8AE-A441-852A-5544F5564A14}" type="datetimeFigureOut">
              <a:rPr lang="en-US" smtClean="0"/>
              <a:t>5/28/24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54236A-9CA4-B731-2C54-C557E14AF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C59D5-0BF2-905F-1EBF-F6994352D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3752-5065-7743-A6A0-F19CFD40A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0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31765-A65A-58F6-E7FD-643958BC3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46C83-600F-B86B-21F6-B52426850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E3F9C7-D69A-45FA-5CC3-CECCD85A1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70399-9FC9-ABE5-29DD-ACD77E327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5708-F8AE-A441-852A-5544F5564A14}" type="datetimeFigureOut">
              <a:rPr lang="en-US" smtClean="0"/>
              <a:t>5/28/24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BED6F-944F-C0E0-576C-E45A778EE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9015F9-85DD-3FCE-DCE7-364A8DBB8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3752-5065-7743-A6A0-F19CFD40A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52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91A04-FFA1-55AF-CC73-6E8596B87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F4920B-A555-B2CC-DA18-2F57E2D5B2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A455BC-7BA3-89C9-E2DA-F9A86CBA5F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9D7916-F1BA-FF3A-A640-CE1E52628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5708-F8AE-A441-852A-5544F5564A14}" type="datetimeFigureOut">
              <a:rPr lang="en-US" smtClean="0"/>
              <a:t>5/28/24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52B6ED-D260-1862-28E9-5082E9E4B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7E3032-679B-0EC1-4258-5FF902197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3752-5065-7743-A6A0-F19CFD40A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2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A42374-7996-4E96-38EE-7D2149484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D2347D-DB66-4375-2645-30E8D09D3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4A692-FE3F-D1FE-6C90-EB977A74BF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A5708-F8AE-A441-852A-5544F5564A14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1AF12-F545-5EA1-24F7-F4135D2D6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CCF4A6-03CD-B1DC-61D2-48605789BB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33752-5065-7743-A6A0-F19CFD40A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10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cern.ch/event/1419736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ndico.cern.ch/event/1403789/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ds.cern.ch/record/2856453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ds.cern.ch/record/2856453/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dx.doi.org/10.1103/PhysRevLett.93.161103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dx.doi.org/10.1103/PhysRevLett.132.122701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x.doi.org/10.1051/epjconf/201714601007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twiki.cern.ch/twiki/bin/view/NTOF/LoS2024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575937-A8F0-0B5B-7D71-1C6659EBD4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B3F3A5-B98E-640E-CED2-24D30913A0B7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News from CERN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F3D048-6CB4-EDD7-3CD8-9CCD3F20C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5C3536-01DC-9280-3287-B576F5A57799}"/>
              </a:ext>
            </a:extLst>
          </p:cNvPr>
          <p:cNvSpPr txBox="1"/>
          <p:nvPr/>
        </p:nvSpPr>
        <p:spPr>
          <a:xfrm>
            <a:off x="7405140" y="4482059"/>
            <a:ext cx="3459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alberto.mengoni@cern.ch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6260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222438-8704-E1C2-6BBE-49191240359F}"/>
              </a:ext>
            </a:extLst>
          </p:cNvPr>
          <p:cNvSpPr txBox="1"/>
          <p:nvPr/>
        </p:nvSpPr>
        <p:spPr>
          <a:xfrm>
            <a:off x="568322" y="1282705"/>
            <a:ext cx="10601340" cy="4202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Activities at BDF (activation/irradiation activities, clones of NEAR station)</a:t>
            </a:r>
            <a:br>
              <a:rPr lang="en-US" sz="2000" dirty="0"/>
            </a:br>
            <a:r>
              <a:rPr lang="en-US" sz="2000" b="1" i="1" dirty="0"/>
              <a:t>Claudia</a:t>
            </a:r>
            <a:r>
              <a:rPr lang="en-US" sz="2000" i="1" dirty="0"/>
              <a:t>, Cristian, Alberto, … 	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New Target (functional specs &amp; options on technology to be adopted) </a:t>
            </a:r>
            <a:br>
              <a:rPr lang="en-US" sz="2000" dirty="0"/>
            </a:br>
            <a:r>
              <a:rPr lang="en-US" sz="2000" b="1" i="1" dirty="0"/>
              <a:t>Michi</a:t>
            </a:r>
            <a:r>
              <a:rPr lang="en-US" sz="2000" i="1" dirty="0"/>
              <a:t>, Daniel, …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New detection systems development </a:t>
            </a:r>
            <a:br>
              <a:rPr lang="en-US" sz="2000" dirty="0"/>
            </a:br>
            <a:r>
              <a:rPr lang="en-US" sz="2000" b="1" i="1" dirty="0"/>
              <a:t>Nikolas</a:t>
            </a:r>
            <a:r>
              <a:rPr lang="en-US" sz="2000" i="1" dirty="0"/>
              <a:t>, Jorge, Gigi, Nicola, </a:t>
            </a:r>
            <a:r>
              <a:rPr lang="en-US" sz="2000" i="1" dirty="0" err="1"/>
              <a:t>Pierfrancesco</a:t>
            </a:r>
            <a:r>
              <a:rPr lang="en-US" sz="2000" i="1" dirty="0"/>
              <a:t>, </a:t>
            </a:r>
            <a:r>
              <a:rPr lang="en-US" sz="2000" i="1" dirty="0" err="1"/>
              <a:t>Catalin</a:t>
            </a:r>
            <a:r>
              <a:rPr lang="en-US" sz="2000" i="1" dirty="0"/>
              <a:t>, Toby, Giuseppe L, Rosa, …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General physics program for post-LS3 and post-LS4 (highlighted experiments)</a:t>
            </a:r>
            <a:br>
              <a:rPr lang="en-US" sz="2000" dirty="0"/>
            </a:br>
            <a:r>
              <a:rPr lang="en-US" sz="2000" i="1" dirty="0"/>
              <a:t>Paolo M, </a:t>
            </a:r>
            <a:r>
              <a:rPr lang="en-US" sz="2000" b="1" i="1" dirty="0"/>
              <a:t>Cristian</a:t>
            </a:r>
            <a:r>
              <a:rPr lang="en-US" sz="2000" i="1" dirty="0"/>
              <a:t>, Cesar, …</a:t>
            </a:r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AB6A8A-FA49-510B-CFD0-FC76A7D05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023" y="5815577"/>
            <a:ext cx="1449696" cy="1012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6A569E-F201-FF7C-0581-52DFEC89F9E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4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098" y="5895394"/>
            <a:ext cx="806448" cy="796136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6B142E5-6CC8-099A-681C-AA63C26E66F0}"/>
              </a:ext>
            </a:extLst>
          </p:cNvPr>
          <p:cNvSpPr>
            <a:spLocks noGrp="1"/>
          </p:cNvSpPr>
          <p:nvPr/>
        </p:nvSpPr>
        <p:spPr>
          <a:xfrm>
            <a:off x="165097" y="193390"/>
            <a:ext cx="11288217" cy="76142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n_TOF Futura Working Group activities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5724061-0F52-A01D-C61B-2B5A9124BD24}"/>
              </a:ext>
            </a:extLst>
          </p:cNvPr>
          <p:cNvGrpSpPr/>
          <p:nvPr/>
        </p:nvGrpSpPr>
        <p:grpSpPr>
          <a:xfrm>
            <a:off x="155340" y="5085402"/>
            <a:ext cx="11881320" cy="451994"/>
            <a:chOff x="155340" y="5085402"/>
            <a:chExt cx="11881320" cy="45199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EDA1390-9072-7BE0-0920-68AAF1A9B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340" y="5147173"/>
              <a:ext cx="3650387" cy="108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E6365A8-7E25-C51A-B70D-5C9A1935A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05727" y="5146840"/>
              <a:ext cx="4871994" cy="108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6844466-C8EB-735D-93D9-64F67E8FB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56392" y="5147364"/>
              <a:ext cx="3380268" cy="10780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83768F-D868-7235-1E00-ECB8568BACF4}"/>
                </a:ext>
              </a:extLst>
            </p:cNvPr>
            <p:cNvSpPr txBox="1"/>
            <p:nvPr/>
          </p:nvSpPr>
          <p:spPr bwMode="auto">
            <a:xfrm>
              <a:off x="1811524" y="5085757"/>
              <a:ext cx="86409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LS3</a:t>
              </a:r>
              <a:endPara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20F21A-3274-6AD4-7EA1-34840D52D52E}"/>
                </a:ext>
              </a:extLst>
            </p:cNvPr>
            <p:cNvSpPr txBox="1"/>
            <p:nvPr/>
          </p:nvSpPr>
          <p:spPr bwMode="auto">
            <a:xfrm>
              <a:off x="7232042" y="5085402"/>
              <a:ext cx="86409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LS4</a:t>
              </a:r>
              <a:endPara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00FA976-6EB5-B4EB-CE81-1EDB71A6CCB1}"/>
                </a:ext>
              </a:extLst>
            </p:cNvPr>
            <p:cNvSpPr txBox="1"/>
            <p:nvPr/>
          </p:nvSpPr>
          <p:spPr bwMode="auto">
            <a:xfrm>
              <a:off x="161369" y="5260395"/>
              <a:ext cx="6480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Arial"/>
                  <a:cs typeface="Arial"/>
                </a:rPr>
                <a:t>2024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1B3DE2-8A36-D881-4E62-7C82B141758D}"/>
                </a:ext>
              </a:extLst>
            </p:cNvPr>
            <p:cNvSpPr txBox="1"/>
            <p:nvPr/>
          </p:nvSpPr>
          <p:spPr bwMode="auto">
            <a:xfrm>
              <a:off x="861295" y="5260395"/>
              <a:ext cx="6480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Arial"/>
                  <a:cs typeface="Arial"/>
                </a:rPr>
                <a:t>2025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AAD07BB-939D-4379-754D-A3EE86E338CE}"/>
                </a:ext>
              </a:extLst>
            </p:cNvPr>
            <p:cNvSpPr txBox="1"/>
            <p:nvPr/>
          </p:nvSpPr>
          <p:spPr bwMode="auto">
            <a:xfrm>
              <a:off x="1650039" y="5253517"/>
              <a:ext cx="6480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Arial"/>
                  <a:cs typeface="Arial"/>
                </a:rPr>
                <a:t>2026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B4F7C4-8962-2529-459B-20122A81DFCD}"/>
                </a:ext>
              </a:extLst>
            </p:cNvPr>
            <p:cNvSpPr txBox="1"/>
            <p:nvPr/>
          </p:nvSpPr>
          <p:spPr bwMode="auto">
            <a:xfrm>
              <a:off x="2351587" y="5260395"/>
              <a:ext cx="6480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Arial"/>
                  <a:cs typeface="Arial"/>
                </a:rPr>
                <a:t>2027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4DF98FC-6D5C-3934-A458-1D6E39C2B3AF}"/>
                </a:ext>
              </a:extLst>
            </p:cNvPr>
            <p:cNvSpPr txBox="1"/>
            <p:nvPr/>
          </p:nvSpPr>
          <p:spPr bwMode="auto">
            <a:xfrm>
              <a:off x="3114988" y="5260395"/>
              <a:ext cx="6480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Arial"/>
                  <a:cs typeface="Arial"/>
                </a:rPr>
                <a:t>2028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E4C73D6-664C-714D-5FCA-0CF8E25E6C16}"/>
                </a:ext>
              </a:extLst>
            </p:cNvPr>
            <p:cNvSpPr txBox="1"/>
            <p:nvPr/>
          </p:nvSpPr>
          <p:spPr bwMode="auto">
            <a:xfrm>
              <a:off x="3905690" y="5260396"/>
              <a:ext cx="6480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Arial"/>
                  <a:cs typeface="Arial"/>
                </a:rPr>
                <a:t>2029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FFECCD9-9A33-0089-BBC7-C2843433410C}"/>
                </a:ext>
              </a:extLst>
            </p:cNvPr>
            <p:cNvSpPr txBox="1"/>
            <p:nvPr/>
          </p:nvSpPr>
          <p:spPr bwMode="auto">
            <a:xfrm>
              <a:off x="4678274" y="5260397"/>
              <a:ext cx="6480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Arial"/>
                  <a:cs typeface="Arial"/>
                </a:rPr>
                <a:t>2030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A65CCFC-B7AA-6F41-6201-0C0C0720B2AF}"/>
                </a:ext>
              </a:extLst>
            </p:cNvPr>
            <p:cNvSpPr txBox="1"/>
            <p:nvPr/>
          </p:nvSpPr>
          <p:spPr bwMode="auto">
            <a:xfrm>
              <a:off x="5540150" y="5253517"/>
              <a:ext cx="6480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Arial"/>
                  <a:cs typeface="Arial"/>
                </a:rPr>
                <a:t>2031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F0ABE4-B501-F592-F156-CE095A3734A3}"/>
                </a:ext>
              </a:extLst>
            </p:cNvPr>
            <p:cNvSpPr txBox="1"/>
            <p:nvPr/>
          </p:nvSpPr>
          <p:spPr bwMode="auto">
            <a:xfrm>
              <a:off x="6302619" y="5260397"/>
              <a:ext cx="6480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Arial"/>
                  <a:cs typeface="Arial"/>
                </a:rPr>
                <a:t>2032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7D771E-3331-9A15-28E8-B661CC9F078E}"/>
                </a:ext>
              </a:extLst>
            </p:cNvPr>
            <p:cNvSpPr txBox="1"/>
            <p:nvPr/>
          </p:nvSpPr>
          <p:spPr bwMode="auto">
            <a:xfrm>
              <a:off x="7144321" y="5256357"/>
              <a:ext cx="6480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Arial"/>
                  <a:cs typeface="Arial"/>
                </a:rPr>
                <a:t>2033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C4F0826-F1D7-7BDF-63C6-8294FF6FD12D}"/>
                </a:ext>
              </a:extLst>
            </p:cNvPr>
            <p:cNvSpPr txBox="1"/>
            <p:nvPr/>
          </p:nvSpPr>
          <p:spPr bwMode="auto">
            <a:xfrm>
              <a:off x="7973669" y="5253518"/>
              <a:ext cx="6480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Arial"/>
                  <a:cs typeface="Arial"/>
                </a:rPr>
                <a:t>2034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6F5BAE0-D6DC-605C-384C-FB285FF0C748}"/>
                </a:ext>
              </a:extLst>
            </p:cNvPr>
            <p:cNvSpPr txBox="1"/>
            <p:nvPr/>
          </p:nvSpPr>
          <p:spPr bwMode="auto">
            <a:xfrm>
              <a:off x="8871357" y="5253516"/>
              <a:ext cx="6480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Arial"/>
                  <a:cs typeface="Arial"/>
                </a:rPr>
                <a:t>2035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6CA8F97-D2BF-C212-0E60-B37D6F3C278E}"/>
                </a:ext>
              </a:extLst>
            </p:cNvPr>
            <p:cNvSpPr txBox="1"/>
            <p:nvPr/>
          </p:nvSpPr>
          <p:spPr bwMode="auto">
            <a:xfrm>
              <a:off x="10022493" y="5253515"/>
              <a:ext cx="6480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Arial"/>
                  <a:cs typeface="Arial"/>
                </a:rPr>
                <a:t>2036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7DECB4A-0374-F62F-50C4-0AEC2A2F81FD}"/>
                </a:ext>
              </a:extLst>
            </p:cNvPr>
            <p:cNvSpPr txBox="1"/>
            <p:nvPr/>
          </p:nvSpPr>
          <p:spPr bwMode="auto">
            <a:xfrm>
              <a:off x="11169662" y="5260394"/>
              <a:ext cx="6480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Arial"/>
                  <a:cs typeface="Arial"/>
                </a:rPr>
                <a:t>2037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4657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575937-A8F0-0B5B-7D71-1C6659EBD4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B3F3A5-B98E-640E-CED2-24D30913A0B7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News from CERN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F3D048-6CB4-EDD7-3CD8-9CCD3F20C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  <p:pic>
        <p:nvPicPr>
          <p:cNvPr id="6" name="Picture 5" descr="A blue rectangular object with white text&#10;&#10;Description automatically generated">
            <a:extLst>
              <a:ext uri="{FF2B5EF4-FFF2-40B4-BE49-F238E27FC236}">
                <a16:creationId xmlns:a16="http://schemas.microsoft.com/office/drawing/2014/main" id="{3207FE92-AC6E-77D7-3012-4B588E117C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9873" y="1335448"/>
            <a:ext cx="10202811" cy="13255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0C405B-7C19-FAA6-F2CE-694EA8C747BA}"/>
              </a:ext>
            </a:extLst>
          </p:cNvPr>
          <p:cNvSpPr txBox="1"/>
          <p:nvPr/>
        </p:nvSpPr>
        <p:spPr>
          <a:xfrm>
            <a:off x="8095287" y="2661010"/>
            <a:ext cx="3837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https://</a:t>
            </a:r>
            <a:r>
              <a:rPr lang="en-US" dirty="0" err="1">
                <a:hlinkClick r:id="rId6"/>
              </a:rPr>
              <a:t>indico.cern.ch</a:t>
            </a:r>
            <a:r>
              <a:rPr lang="en-US" dirty="0">
                <a:hlinkClick r:id="rId6"/>
              </a:rPr>
              <a:t>/event/1403789/</a:t>
            </a:r>
            <a:endParaRPr lang="en-US" dirty="0"/>
          </a:p>
        </p:txBody>
      </p:sp>
      <p:pic>
        <p:nvPicPr>
          <p:cNvPr id="10" name="Picture 9" descr="A blue sign with white text&#10;&#10;Description automatically generated">
            <a:extLst>
              <a:ext uri="{FF2B5EF4-FFF2-40B4-BE49-F238E27FC236}">
                <a16:creationId xmlns:a16="http://schemas.microsoft.com/office/drawing/2014/main" id="{2E9A919E-DDFC-9084-10A3-845ABB78BC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9873" y="3185544"/>
            <a:ext cx="10237410" cy="13255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5B7880-FCC2-0848-DD54-863D9DF3F53B}"/>
              </a:ext>
            </a:extLst>
          </p:cNvPr>
          <p:cNvSpPr txBox="1"/>
          <p:nvPr/>
        </p:nvSpPr>
        <p:spPr>
          <a:xfrm>
            <a:off x="8144133" y="4511105"/>
            <a:ext cx="3837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8"/>
              </a:rPr>
              <a:t>https://</a:t>
            </a:r>
            <a:r>
              <a:rPr lang="en-US" dirty="0" err="1">
                <a:hlinkClick r:id="rId8"/>
              </a:rPr>
              <a:t>indico.cern.ch</a:t>
            </a:r>
            <a:r>
              <a:rPr lang="en-US" dirty="0">
                <a:hlinkClick r:id="rId8"/>
              </a:rPr>
              <a:t>/event/1419736/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863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575937-A8F0-0B5B-7D71-1C6659EBD4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B3F3A5-B98E-640E-CED2-24D30913A0B7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News from CERN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F3D048-6CB4-EDD7-3CD8-9CCD3F20C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509B495-06BB-8AD3-2D3A-3F3136560D4A}"/>
              </a:ext>
            </a:extLst>
          </p:cNvPr>
          <p:cNvSpPr txBox="1">
            <a:spLocks/>
          </p:cNvSpPr>
          <p:nvPr/>
        </p:nvSpPr>
        <p:spPr bwMode="auto">
          <a:xfrm>
            <a:off x="4182255" y="2766218"/>
            <a:ext cx="5051685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65283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E375B1-3A3B-6706-DAC3-1DD140609F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006DDF2-3563-9963-D2D4-352EC4A63ACF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End</a:t>
            </a:r>
          </a:p>
        </p:txBody>
      </p:sp>
      <p:pic>
        <p:nvPicPr>
          <p:cNvPr id="4" name="Picture 3" descr="A sign on a building&#10;&#10;Description automatically generated with low confidence">
            <a:extLst>
              <a:ext uri="{FF2B5EF4-FFF2-40B4-BE49-F238E27FC236}">
                <a16:creationId xmlns:a16="http://schemas.microsoft.com/office/drawing/2014/main" id="{17F85170-AD50-0D38-F809-244C97154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01" y="862231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52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575937-A8F0-0B5B-7D71-1C6659EBD4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B3F3A5-B98E-640E-CED2-24D30913A0B7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News from CERN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F3D048-6CB4-EDD7-3CD8-9CCD3F20C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17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575937-A8F0-0B5B-7D71-1C6659EBD4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B3F3A5-B98E-640E-CED2-24D30913A0B7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News from CERN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F3D048-6CB4-EDD7-3CD8-9CCD3F20C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956A4FE5-0F27-D8A0-7E4B-22E7752CE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307" y="936178"/>
            <a:ext cx="9478715" cy="575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49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575937-A8F0-0B5B-7D71-1C6659EBD4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B3F3A5-B98E-640E-CED2-24D30913A0B7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News from CERN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F3D048-6CB4-EDD7-3CD8-9CCD3F20C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956A4FE5-0F27-D8A0-7E4B-22E7752CE4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1490"/>
          <a:stretch/>
        </p:blipFill>
        <p:spPr>
          <a:xfrm>
            <a:off x="1260307" y="936179"/>
            <a:ext cx="9478715" cy="489788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0D7E189-6242-517D-200D-4A74AD6C2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6931" y="1425966"/>
            <a:ext cx="10206940" cy="478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94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575937-A8F0-0B5B-7D71-1C6659EBD4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B3F3A5-B98E-640E-CED2-24D30913A0B7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EAR-1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F3D048-6CB4-EDD7-3CD8-9CCD3F20C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B3EED3-95F5-BF43-B642-EBB78404D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4171182"/>
            <a:ext cx="7772400" cy="238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A72AAA-9356-FB8B-6594-9188539B84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21" t="21567" r="6862" b="21980"/>
          <a:stretch/>
        </p:blipFill>
        <p:spPr>
          <a:xfrm>
            <a:off x="5306523" y="260521"/>
            <a:ext cx="6885477" cy="43665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8D4412-E290-8933-0898-1435BC9B7525}"/>
              </a:ext>
            </a:extLst>
          </p:cNvPr>
          <p:cNvSpPr txBox="1"/>
          <p:nvPr/>
        </p:nvSpPr>
        <p:spPr>
          <a:xfrm>
            <a:off x="0" y="1357510"/>
            <a:ext cx="5254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  <a:effectLst/>
              </a:rPr>
              <a:t>Measurement of fragment distributions of</a:t>
            </a:r>
          </a:p>
          <a:p>
            <a:r>
              <a:rPr lang="en-GB" dirty="0">
                <a:solidFill>
                  <a:srgbClr val="000000"/>
                </a:solidFill>
                <a:effectLst/>
              </a:rPr>
              <a:t>neutron-induced fission of </a:t>
            </a:r>
            <a:r>
              <a:rPr lang="en-GB" b="1" dirty="0">
                <a:solidFill>
                  <a:srgbClr val="E6000E"/>
                </a:solidFill>
              </a:rPr>
              <a:t>Cerium</a:t>
            </a:r>
            <a:r>
              <a:rPr lang="en-GB" dirty="0">
                <a:solidFill>
                  <a:srgbClr val="000000"/>
                </a:solidFill>
                <a:effectLst/>
              </a:rPr>
              <a:t> with PPACs in EAR1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9A6EF8-FC9D-2DFE-3E23-F96585E2D66F}"/>
              </a:ext>
            </a:extLst>
          </p:cNvPr>
          <p:cNvSpPr txBox="1"/>
          <p:nvPr/>
        </p:nvSpPr>
        <p:spPr>
          <a:xfrm>
            <a:off x="344774" y="3177915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</a:t>
            </a: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64C2FE84-0C3B-C19D-4A0E-CA25BB9D2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42627"/>
            <a:ext cx="5070838" cy="95410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altLang="en-CH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Search for new fission modes in light systems around Z=60 : The cerium case</a:t>
            </a:r>
            <a:br>
              <a:rPr kumimoji="0" lang="en-CH" altLang="en-CH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CH" altLang="en-CH" sz="1400" b="0" i="0" u="none" strike="noStrike" cap="none" normalizeH="0" baseline="0" dirty="0">
                <a:ln>
                  <a:noFill/>
                </a:ln>
                <a:solidFill>
                  <a:srgbClr val="4571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CERN-INTC-2023-038; INTC-P-665 </a:t>
            </a:r>
            <a:r>
              <a:rPr kumimoji="0" lang="en-CH" altLang="en-CH" sz="1400" b="0" i="0" u="none" strike="noStrike" cap="none" normalizeH="0" baseline="0" dirty="0">
                <a:ln>
                  <a:noFill/>
                </a:ln>
                <a:solidFill>
                  <a:srgbClr val="4571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      </a:t>
            </a:r>
            <a:br>
              <a:rPr kumimoji="0" lang="en-CH" altLang="en-CH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CH" altLang="en-CH" sz="1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Spokespersons</a:t>
            </a:r>
            <a:r>
              <a:rPr kumimoji="0" lang="en-CH" altLang="en-CH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: Manuel Caamaño, Diego Tarrío</a:t>
            </a:r>
            <a:endParaRPr kumimoji="0" lang="en-CH" altLang="en-CH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557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575937-A8F0-0B5B-7D71-1C6659EBD4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B3F3A5-B98E-640E-CED2-24D30913A0B7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EAR-1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F3D048-6CB4-EDD7-3CD8-9CCD3F20C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6E1A57-642D-1078-5C60-7829667C7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633903"/>
            <a:ext cx="6807595" cy="5181674"/>
          </a:xfrm>
          <a:prstGeom prst="rect">
            <a:avLst/>
          </a:prstGeom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1AB9CEFA-B893-3220-6610-F8B475C0A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42627"/>
            <a:ext cx="5070838" cy="95410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altLang="en-CH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Search for new fission modes in light systems around Z=60 : The cerium case</a:t>
            </a:r>
            <a:br>
              <a:rPr kumimoji="0" lang="en-CH" altLang="en-CH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CH" altLang="en-CH" sz="1400" b="0" i="0" u="none" strike="noStrike" cap="none" normalizeH="0" baseline="0" dirty="0">
                <a:ln>
                  <a:noFill/>
                </a:ln>
                <a:solidFill>
                  <a:srgbClr val="4571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CERN-INTC-2023-038; INTC-P-665 </a:t>
            </a:r>
            <a:r>
              <a:rPr kumimoji="0" lang="en-CH" altLang="en-CH" sz="1400" b="0" i="0" u="none" strike="noStrike" cap="none" normalizeH="0" baseline="0" dirty="0">
                <a:ln>
                  <a:noFill/>
                </a:ln>
                <a:solidFill>
                  <a:srgbClr val="4571D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      </a:t>
            </a:r>
            <a:br>
              <a:rPr kumimoji="0" lang="en-CH" altLang="en-CH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en-CH" altLang="en-CH" sz="1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Spokespersons</a:t>
            </a:r>
            <a:r>
              <a:rPr kumimoji="0" lang="en-CH" altLang="en-CH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: Manuel Caamaño, Diego Tarrío</a:t>
            </a:r>
            <a:endParaRPr kumimoji="0" lang="en-CH" altLang="en-CH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D791C-7323-0658-46B1-EF9D06FF3389}"/>
              </a:ext>
            </a:extLst>
          </p:cNvPr>
          <p:cNvSpPr txBox="1"/>
          <p:nvPr/>
        </p:nvSpPr>
        <p:spPr>
          <a:xfrm>
            <a:off x="126605" y="3705752"/>
            <a:ext cx="39688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Key persons:</a:t>
            </a:r>
          </a:p>
          <a:p>
            <a:r>
              <a:rPr lang="en-US" sz="2400" dirty="0"/>
              <a:t>Laurent </a:t>
            </a:r>
            <a:r>
              <a:rPr lang="en-US" sz="2400" dirty="0" err="1"/>
              <a:t>Audouin</a:t>
            </a:r>
            <a:r>
              <a:rPr lang="en-US" sz="2400" dirty="0"/>
              <a:t>, Alice Manna</a:t>
            </a:r>
          </a:p>
          <a:p>
            <a:r>
              <a:rPr lang="en-US" sz="2400" dirty="0"/>
              <a:t>(Laurent </a:t>
            </a:r>
            <a:r>
              <a:rPr lang="en-US" sz="2400" dirty="0" err="1"/>
              <a:t>Tassan</a:t>
            </a:r>
            <a:r>
              <a:rPr lang="en-US" sz="2400" dirty="0"/>
              <a:t>-Got)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58F8F4-D264-2551-8585-1C279B4190E5}"/>
              </a:ext>
            </a:extLst>
          </p:cNvPr>
          <p:cNvSpPr txBox="1"/>
          <p:nvPr/>
        </p:nvSpPr>
        <p:spPr>
          <a:xfrm>
            <a:off x="0" y="1357510"/>
            <a:ext cx="5254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  <a:effectLst/>
              </a:rPr>
              <a:t>Measurement of fragment distributions of</a:t>
            </a:r>
          </a:p>
          <a:p>
            <a:r>
              <a:rPr lang="en-GB" dirty="0">
                <a:solidFill>
                  <a:srgbClr val="000000"/>
                </a:solidFill>
                <a:effectLst/>
              </a:rPr>
              <a:t>neutron-induced fission of </a:t>
            </a:r>
            <a:r>
              <a:rPr lang="en-GB" b="1" dirty="0">
                <a:solidFill>
                  <a:srgbClr val="E6000E"/>
                </a:solidFill>
              </a:rPr>
              <a:t>Cerium</a:t>
            </a:r>
            <a:r>
              <a:rPr lang="en-GB" dirty="0">
                <a:solidFill>
                  <a:srgbClr val="000000"/>
                </a:solidFill>
                <a:effectLst/>
              </a:rPr>
              <a:t> with PPACs in EAR1</a:t>
            </a:r>
          </a:p>
        </p:txBody>
      </p:sp>
    </p:spTree>
    <p:extLst>
      <p:ext uri="{BB962C8B-B14F-4D97-AF65-F5344CB8AC3E}">
        <p14:creationId xmlns:p14="http://schemas.microsoft.com/office/powerpoint/2010/main" val="1235128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575937-A8F0-0B5B-7D71-1C6659EBD4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B3F3A5-B98E-640E-CED2-24D30913A0B7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EAR-2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F3D048-6CB4-EDD7-3CD8-9CCD3F20C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5D9CBA-7667-40D7-4698-4DB8DF819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824604"/>
            <a:ext cx="7772400" cy="60036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9278EA-D137-43E7-5CD4-37567479E9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962" y="1225622"/>
            <a:ext cx="3811677" cy="28552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5A52BF-4698-9A26-66E4-F35A2209008E}"/>
              </a:ext>
            </a:extLst>
          </p:cNvPr>
          <p:cNvSpPr txBox="1"/>
          <p:nvPr/>
        </p:nvSpPr>
        <p:spPr>
          <a:xfrm>
            <a:off x="1198654" y="5857778"/>
            <a:ext cx="32209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Key persons:</a:t>
            </a:r>
          </a:p>
          <a:p>
            <a:r>
              <a:rPr lang="en-US" dirty="0"/>
              <a:t>Jorge </a:t>
            </a:r>
            <a:r>
              <a:rPr lang="en-US" dirty="0" err="1"/>
              <a:t>Lerendegui</a:t>
            </a:r>
            <a:r>
              <a:rPr lang="en-US" dirty="0"/>
              <a:t>, IFIC-Valencia</a:t>
            </a:r>
          </a:p>
          <a:p>
            <a:r>
              <a:rPr lang="en-US" dirty="0"/>
              <a:t>Bernardo Gameiro, IFIC-Valencia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E8729C-56F7-A04A-025E-0A7611ADCBD5}"/>
              </a:ext>
            </a:extLst>
          </p:cNvPr>
          <p:cNvSpPr txBox="1"/>
          <p:nvPr/>
        </p:nvSpPr>
        <p:spPr>
          <a:xfrm>
            <a:off x="165099" y="4208003"/>
            <a:ext cx="3811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-apple-system"/>
              </a:rPr>
              <a:t>97.4% enriched Nd-146 sample</a:t>
            </a:r>
          </a:p>
          <a:p>
            <a:pPr algn="l"/>
            <a:r>
              <a:rPr lang="en-GB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-apple-system"/>
              </a:rPr>
              <a:t>8 mm diameter, 212.4 mg</a:t>
            </a:r>
          </a:p>
          <a:p>
            <a:pPr algn="l"/>
            <a:r>
              <a:rPr lang="en-GB" dirty="0">
                <a:solidFill>
                  <a:srgbClr val="212529"/>
                </a:solidFill>
                <a:highlight>
                  <a:srgbClr val="FFFFFF"/>
                </a:highlight>
                <a:latin typeface="-apple-system"/>
              </a:rPr>
              <a:t>p</a:t>
            </a:r>
            <a:r>
              <a:rPr lang="en-GB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-apple-system"/>
              </a:rPr>
              <a:t>ressed Nd</a:t>
            </a:r>
            <a:r>
              <a:rPr lang="en-GB" b="0" i="0" baseline="-2500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-apple-system"/>
              </a:rPr>
              <a:t>2</a:t>
            </a:r>
            <a:r>
              <a:rPr lang="en-GB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-apple-system"/>
              </a:rPr>
              <a:t>O</a:t>
            </a:r>
            <a:r>
              <a:rPr lang="en-GB" b="0" i="0" baseline="-2500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-apple-system"/>
              </a:rPr>
              <a:t>3</a:t>
            </a:r>
            <a:r>
              <a:rPr lang="en-GB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-apple-system"/>
              </a:rPr>
              <a:t> powder pellet on empty (Al ring + mylar)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892268-8C2A-2D94-E6B9-F043282FB88C}"/>
              </a:ext>
            </a:extLst>
          </p:cNvPr>
          <p:cNvSpPr txBox="1"/>
          <p:nvPr/>
        </p:nvSpPr>
        <p:spPr>
          <a:xfrm>
            <a:off x="2716251" y="664535"/>
            <a:ext cx="1444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/>
              <a:t>146</a:t>
            </a:r>
            <a:r>
              <a:rPr lang="en-US" sz="2400" dirty="0"/>
              <a:t>Nd(n,𝛾)</a:t>
            </a:r>
          </a:p>
        </p:txBody>
      </p:sp>
    </p:spTree>
    <p:extLst>
      <p:ext uri="{BB962C8B-B14F-4D97-AF65-F5344CB8AC3E}">
        <p14:creationId xmlns:p14="http://schemas.microsoft.com/office/powerpoint/2010/main" val="269242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575937-A8F0-0B5B-7D71-1C6659EBD4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B3F3A5-B98E-640E-CED2-24D30913A0B7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EAR-2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F3D048-6CB4-EDD7-3CD8-9CCD3F20C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1CCC36-EF8A-B9C8-3500-8FBBBA4EEDE9}"/>
              </a:ext>
            </a:extLst>
          </p:cNvPr>
          <p:cNvSpPr txBox="1"/>
          <p:nvPr/>
        </p:nvSpPr>
        <p:spPr>
          <a:xfrm>
            <a:off x="249234" y="1321412"/>
            <a:ext cx="1444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/>
              <a:t>146</a:t>
            </a:r>
            <a:r>
              <a:rPr lang="en-US" sz="2400" dirty="0"/>
              <a:t>Nd(n,𝛾)</a:t>
            </a:r>
          </a:p>
        </p:txBody>
      </p:sp>
      <p:pic>
        <p:nvPicPr>
          <p:cNvPr id="4" name="Picture 3" descr="A screen shot of a computer&#10;&#10;Description automatically generated">
            <a:extLst>
              <a:ext uri="{FF2B5EF4-FFF2-40B4-BE49-F238E27FC236}">
                <a16:creationId xmlns:a16="http://schemas.microsoft.com/office/drawing/2014/main" id="{0CB9E7F8-A25A-4DA3-CC56-312ABA3001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9642" y="1199934"/>
            <a:ext cx="9783124" cy="44581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72E5A2-BE0D-ED71-F4D4-7DCEA7F9683B}"/>
              </a:ext>
            </a:extLst>
          </p:cNvPr>
          <p:cNvSpPr/>
          <p:nvPr/>
        </p:nvSpPr>
        <p:spPr>
          <a:xfrm>
            <a:off x="2174632" y="4721901"/>
            <a:ext cx="913342" cy="95115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A56149-A624-1703-8903-38F87F544648}"/>
              </a:ext>
            </a:extLst>
          </p:cNvPr>
          <p:cNvSpPr/>
          <p:nvPr/>
        </p:nvSpPr>
        <p:spPr>
          <a:xfrm>
            <a:off x="5699820" y="2064909"/>
            <a:ext cx="910842" cy="87192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EAD739-ADD4-E35F-9185-0ABAB463F140}"/>
              </a:ext>
            </a:extLst>
          </p:cNvPr>
          <p:cNvSpPr/>
          <p:nvPr/>
        </p:nvSpPr>
        <p:spPr>
          <a:xfrm>
            <a:off x="8325594" y="1168004"/>
            <a:ext cx="913342" cy="95115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B2ADC6-DF25-4AE7-1822-97D6277A6ACC}"/>
              </a:ext>
            </a:extLst>
          </p:cNvPr>
          <p:cNvSpPr/>
          <p:nvPr/>
        </p:nvSpPr>
        <p:spPr>
          <a:xfrm>
            <a:off x="5702320" y="2936838"/>
            <a:ext cx="910842" cy="95115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EADA75-97EC-CCAD-64D3-18D928F83D43}"/>
              </a:ext>
            </a:extLst>
          </p:cNvPr>
          <p:cNvSpPr txBox="1"/>
          <p:nvPr/>
        </p:nvSpPr>
        <p:spPr>
          <a:xfrm>
            <a:off x="2143469" y="5958327"/>
            <a:ext cx="95061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Time-of-flight and activation experiments on Pm-147 and Tm-171 for astrophysics</a:t>
            </a:r>
            <a:br>
              <a:rPr lang="en-GB" sz="1000" dirty="0"/>
            </a:br>
            <a:r>
              <a:rPr lang="en-GB" sz="1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C. Guerrero, J. </a:t>
            </a:r>
            <a:r>
              <a:rPr lang="en-GB" sz="10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Lerendegui</a:t>
            </a:r>
            <a:r>
              <a:rPr lang="en-GB" sz="1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-Marco, C. Domingo-Pardo, A. Casanovas, R. Dressler, S. </a:t>
            </a:r>
            <a:r>
              <a:rPr lang="en-GB" sz="10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Halfon</a:t>
            </a:r>
            <a:r>
              <a:rPr lang="en-GB" sz="1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S. </a:t>
            </a:r>
            <a:r>
              <a:rPr lang="en-GB" sz="10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Heinitz</a:t>
            </a:r>
            <a:r>
              <a:rPr lang="en-GB" sz="1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N. </a:t>
            </a:r>
            <a:r>
              <a:rPr lang="en-GB" sz="10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Kivel</a:t>
            </a:r>
            <a:r>
              <a:rPr lang="en-GB" sz="1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U. </a:t>
            </a:r>
            <a:r>
              <a:rPr lang="en-GB" sz="10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Köster</a:t>
            </a:r>
            <a:r>
              <a:rPr lang="en-GB" sz="1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M. Paul et al. (The n_TOF Collaboration)</a:t>
            </a:r>
            <a:br>
              <a:rPr lang="en-GB" sz="1000" dirty="0"/>
            </a:br>
            <a:r>
              <a:rPr lang="en-GB" sz="1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EPJ Web of Conferences </a:t>
            </a:r>
            <a:r>
              <a:rPr lang="en-GB" sz="10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146</a:t>
            </a:r>
            <a:r>
              <a:rPr lang="en-GB" sz="1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01007 (2017)   </a:t>
            </a:r>
            <a:r>
              <a:rPr lang="en-GB" sz="1000" b="0" i="0" dirty="0">
                <a:solidFill>
                  <a:srgbClr val="000000"/>
                </a:solidFill>
                <a:effectLst/>
                <a:highlight>
                  <a:srgbClr val="D9D9D9"/>
                </a:highlight>
                <a:latin typeface="arial" panose="020B0604020202020204" pitchFamily="34" charset="0"/>
              </a:rPr>
              <a:t>  Open Access  </a:t>
            </a:r>
            <a:br>
              <a:rPr lang="en-GB" sz="1000" dirty="0"/>
            </a:br>
            <a:r>
              <a:rPr lang="en-GB" sz="1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DOI: </a:t>
            </a:r>
            <a:r>
              <a:rPr lang="en-GB" sz="1000" b="0" i="0" u="none" strike="noStrike" dirty="0">
                <a:solidFill>
                  <a:srgbClr val="4571D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6"/>
              </a:rPr>
              <a:t>10.1051/epjconf/201714601007</a:t>
            </a:r>
            <a:endParaRPr lang="en-US" sz="1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2AE5A8-C209-8368-7981-1C77CEE2E016}"/>
              </a:ext>
            </a:extLst>
          </p:cNvPr>
          <p:cNvSpPr txBox="1"/>
          <p:nvPr/>
        </p:nvSpPr>
        <p:spPr>
          <a:xfrm>
            <a:off x="2072518" y="5939520"/>
            <a:ext cx="101874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Measurement of the Cross Section at n_TOF and Its Astrophysical Implications for the Chemical Evolution of the Universe</a:t>
            </a:r>
            <a:br>
              <a:rPr lang="en-GB" sz="1000" dirty="0"/>
            </a:br>
            <a:r>
              <a:rPr lang="en-GB" sz="10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Amaducci</a:t>
            </a:r>
            <a:r>
              <a:rPr lang="en-GB" sz="1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S., Colonna, N., </a:t>
            </a:r>
            <a:r>
              <a:rPr lang="en-GB" sz="10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Cosentino</a:t>
            </a:r>
            <a:r>
              <a:rPr lang="en-GB" sz="1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L., </a:t>
            </a:r>
            <a:r>
              <a:rPr lang="en-GB" sz="10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Cristallo</a:t>
            </a:r>
            <a:r>
              <a:rPr lang="en-GB" sz="1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S., </a:t>
            </a:r>
            <a:r>
              <a:rPr lang="en-GB" sz="10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Finocchiaro</a:t>
            </a:r>
            <a:r>
              <a:rPr lang="en-GB" sz="1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P., </a:t>
            </a:r>
            <a:r>
              <a:rPr lang="en-GB" sz="10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Krticcka</a:t>
            </a:r>
            <a:r>
              <a:rPr lang="en-GB" sz="1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M., </a:t>
            </a:r>
            <a:r>
              <a:rPr lang="en-GB" sz="10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Massimi</a:t>
            </a:r>
            <a:r>
              <a:rPr lang="en-GB" sz="1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C., </a:t>
            </a:r>
            <a:r>
              <a:rPr lang="en-GB" sz="10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Mastromarco</a:t>
            </a:r>
            <a:r>
              <a:rPr lang="en-GB" sz="1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M., Mazzone, A., Maugeri, E. A. et al. (The n_TOF Collaboration)</a:t>
            </a:r>
            <a:br>
              <a:rPr lang="en-GB" sz="1000" dirty="0"/>
            </a:br>
            <a:r>
              <a:rPr lang="en-GB" sz="1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Physical Review Letters </a:t>
            </a:r>
            <a:r>
              <a:rPr lang="en-GB" sz="10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132</a:t>
            </a:r>
            <a:r>
              <a:rPr lang="en-GB" sz="1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8 (2024)   </a:t>
            </a:r>
            <a:r>
              <a:rPr lang="en-GB" sz="1000" b="0" i="0" dirty="0">
                <a:solidFill>
                  <a:srgbClr val="000000"/>
                </a:solidFill>
                <a:effectLst/>
                <a:highlight>
                  <a:srgbClr val="D9D9D9"/>
                </a:highlight>
                <a:latin typeface="arial" panose="020B0604020202020204" pitchFamily="34" charset="0"/>
              </a:rPr>
              <a:t>  Open Access  </a:t>
            </a:r>
            <a:r>
              <a:rPr lang="en-GB" sz="1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  </a:t>
            </a:r>
            <a:r>
              <a:rPr lang="en-GB" sz="1000" b="0" i="0" dirty="0">
                <a:solidFill>
                  <a:srgbClr val="000000"/>
                </a:solidFill>
                <a:effectLst/>
                <a:highlight>
                  <a:srgbClr val="D9D9D9"/>
                </a:highlight>
                <a:latin typeface="arial" panose="020B0604020202020204" pitchFamily="34" charset="0"/>
              </a:rPr>
              <a:t>  Editors' Suggestion  </a:t>
            </a:r>
            <a:br>
              <a:rPr lang="en-GB" sz="1000" dirty="0"/>
            </a:br>
            <a:r>
              <a:rPr lang="en-GB" sz="1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DOI: </a:t>
            </a:r>
            <a:r>
              <a:rPr lang="en-GB" sz="1000" b="0" i="0" u="none" strike="noStrike" dirty="0">
                <a:solidFill>
                  <a:srgbClr val="4571D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7"/>
              </a:rPr>
              <a:t>10.1103/PhysRevLett.132.122701</a:t>
            </a:r>
            <a:endParaRPr lang="en-US" sz="1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513A28-9436-98CD-6EAC-D73DBCFD2B1C}"/>
              </a:ext>
            </a:extLst>
          </p:cNvPr>
          <p:cNvSpPr txBox="1"/>
          <p:nvPr/>
        </p:nvSpPr>
        <p:spPr>
          <a:xfrm>
            <a:off x="2102498" y="5939520"/>
            <a:ext cx="102018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Neutron Capture Cross Section Measurement of Sm-151 at the CERN Neutron Time of Flight Facility (n_TOF)</a:t>
            </a:r>
            <a:br>
              <a:rPr lang="en-GB" sz="1000" dirty="0"/>
            </a:br>
            <a:r>
              <a:rPr lang="en-GB" sz="1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U. </a:t>
            </a:r>
            <a:r>
              <a:rPr lang="en-GB" sz="10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Abbondanno</a:t>
            </a:r>
            <a:r>
              <a:rPr lang="en-GB" sz="1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G. </a:t>
            </a:r>
            <a:r>
              <a:rPr lang="en-GB" sz="10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Aerts</a:t>
            </a:r>
            <a:r>
              <a:rPr lang="en-GB" sz="1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F. Alvarez-Velarde, H. Alvarez-Pol, S. </a:t>
            </a:r>
            <a:r>
              <a:rPr lang="en-GB" sz="10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Andriamonje</a:t>
            </a:r>
            <a:r>
              <a:rPr lang="en-GB" sz="1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J. </a:t>
            </a:r>
            <a:r>
              <a:rPr lang="en-GB" sz="10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Andrzejewski</a:t>
            </a:r>
            <a:r>
              <a:rPr lang="en-GB" sz="1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G. </a:t>
            </a:r>
            <a:r>
              <a:rPr lang="en-GB" sz="10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Badurek</a:t>
            </a:r>
            <a:r>
              <a:rPr lang="en-GB" sz="1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P. Baumann, F. </a:t>
            </a:r>
            <a:r>
              <a:rPr lang="en-GB" sz="10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Bečvář</a:t>
            </a:r>
            <a:r>
              <a:rPr lang="en-GB" sz="1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J. </a:t>
            </a:r>
            <a:r>
              <a:rPr lang="en-GB" sz="10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Benlliure</a:t>
            </a:r>
            <a:r>
              <a:rPr lang="en-GB" sz="1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et al. (The n_TOF Collaboration)</a:t>
            </a:r>
            <a:br>
              <a:rPr lang="en-GB" sz="1000" dirty="0"/>
            </a:br>
            <a:r>
              <a:rPr lang="en-GB" sz="1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Physical Review Letters </a:t>
            </a:r>
            <a:r>
              <a:rPr lang="en-GB" sz="10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93</a:t>
            </a:r>
            <a:r>
              <a:rPr lang="en-GB" sz="1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161103 (2004)</a:t>
            </a:r>
            <a:br>
              <a:rPr lang="en-GB" sz="1000" dirty="0"/>
            </a:br>
            <a:r>
              <a:rPr lang="en-GB" sz="1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DOI: </a:t>
            </a:r>
            <a:r>
              <a:rPr lang="en-GB" sz="1000" b="0" i="0" u="none" strike="noStrike" dirty="0">
                <a:solidFill>
                  <a:srgbClr val="4571D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8"/>
              </a:rPr>
              <a:t>10.1103/PhysRevLett.93.161103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9699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575937-A8F0-0B5B-7D71-1C6659EBD4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B3F3A5-B98E-640E-CED2-24D30913A0B7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2024 run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F3D048-6CB4-EDD7-3CD8-9CCD3F20C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86BA43-F06D-A782-9E72-F750FDDA17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59" r="26565"/>
          <a:stretch/>
        </p:blipFill>
        <p:spPr>
          <a:xfrm>
            <a:off x="809038" y="670662"/>
            <a:ext cx="10573924" cy="56290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212565-2855-6440-F05E-66610CAD9BEE}"/>
              </a:ext>
            </a:extLst>
          </p:cNvPr>
          <p:cNvSpPr txBox="1"/>
          <p:nvPr/>
        </p:nvSpPr>
        <p:spPr>
          <a:xfrm>
            <a:off x="9468252" y="29716"/>
            <a:ext cx="2611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 : 18 March 2024</a:t>
            </a:r>
          </a:p>
          <a:p>
            <a:r>
              <a:rPr lang="en-US" dirty="0"/>
              <a:t>End   : 25 November 2024</a:t>
            </a:r>
          </a:p>
        </p:txBody>
      </p:sp>
    </p:spTree>
    <p:extLst>
      <p:ext uri="{BB962C8B-B14F-4D97-AF65-F5344CB8AC3E}">
        <p14:creationId xmlns:p14="http://schemas.microsoft.com/office/powerpoint/2010/main" val="42531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575937-A8F0-0B5B-7D71-1C6659EBD4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B3F3A5-B98E-640E-CED2-24D30913A0B7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2024 run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F3D048-6CB4-EDD7-3CD8-9CCD3F20C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32D3CB-BAAA-587C-14E3-F85D1A2E7E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467" b="5193"/>
          <a:stretch/>
        </p:blipFill>
        <p:spPr>
          <a:xfrm>
            <a:off x="809038" y="814305"/>
            <a:ext cx="10573924" cy="58772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DF2E80-EEBC-A4AB-2833-FCD253E8B41F}"/>
              </a:ext>
            </a:extLst>
          </p:cNvPr>
          <p:cNvSpPr txBox="1"/>
          <p:nvPr/>
        </p:nvSpPr>
        <p:spPr>
          <a:xfrm>
            <a:off x="9468252" y="29716"/>
            <a:ext cx="2611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 : 18 March 2024</a:t>
            </a:r>
          </a:p>
          <a:p>
            <a:r>
              <a:rPr lang="en-US" dirty="0"/>
              <a:t>End   : 25 November 2024</a:t>
            </a:r>
          </a:p>
        </p:txBody>
      </p:sp>
    </p:spTree>
    <p:extLst>
      <p:ext uri="{BB962C8B-B14F-4D97-AF65-F5344CB8AC3E}">
        <p14:creationId xmlns:p14="http://schemas.microsoft.com/office/powerpoint/2010/main" val="116127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575937-A8F0-0B5B-7D71-1C6659EBD4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B3F3A5-B98E-640E-CED2-24D30913A0B7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2024 run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F3D048-6CB4-EDD7-3CD8-9CCD3F20C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212565-2855-6440-F05E-66610CAD9BEE}"/>
              </a:ext>
            </a:extLst>
          </p:cNvPr>
          <p:cNvSpPr txBox="1"/>
          <p:nvPr/>
        </p:nvSpPr>
        <p:spPr>
          <a:xfrm>
            <a:off x="9468252" y="29716"/>
            <a:ext cx="2611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 : 18 March 2024</a:t>
            </a:r>
          </a:p>
          <a:p>
            <a:r>
              <a:rPr lang="en-US" dirty="0"/>
              <a:t>End   : 25 November 2024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0D1A9612-BFE1-D10E-E3CB-E48B1481D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177" y="822491"/>
            <a:ext cx="10915624" cy="50729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6A067E-7D06-C11B-152B-54BD6E578893}"/>
              </a:ext>
            </a:extLst>
          </p:cNvPr>
          <p:cNvSpPr txBox="1"/>
          <p:nvPr/>
        </p:nvSpPr>
        <p:spPr>
          <a:xfrm>
            <a:off x="5503731" y="6177173"/>
            <a:ext cx="5042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err="1">
                <a:hlinkClick r:id="rId5"/>
              </a:rPr>
              <a:t>twiki.cern.ch</a:t>
            </a:r>
            <a:r>
              <a:rPr lang="en-US" dirty="0">
                <a:hlinkClick r:id="rId5"/>
              </a:rPr>
              <a:t>/</a:t>
            </a:r>
            <a:r>
              <a:rPr lang="en-US" dirty="0" err="1">
                <a:hlinkClick r:id="rId5"/>
              </a:rPr>
              <a:t>twiki</a:t>
            </a:r>
            <a:r>
              <a:rPr lang="en-US" dirty="0">
                <a:hlinkClick r:id="rId5"/>
              </a:rPr>
              <a:t>/bin/view/NTOF/LoS2024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796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575937-A8F0-0B5B-7D71-1C6659EBD4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B3F3A5-B98E-640E-CED2-24D30913A0B7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2025 run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F3D048-6CB4-EDD7-3CD8-9CCD3F20C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212565-2855-6440-F05E-66610CAD9BEE}"/>
              </a:ext>
            </a:extLst>
          </p:cNvPr>
          <p:cNvSpPr txBox="1"/>
          <p:nvPr/>
        </p:nvSpPr>
        <p:spPr>
          <a:xfrm>
            <a:off x="1876326" y="2111180"/>
            <a:ext cx="499636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Beam start	: 24 March 2025</a:t>
            </a:r>
          </a:p>
          <a:p>
            <a:r>
              <a:rPr lang="en-US" sz="2400" dirty="0"/>
              <a:t>Physics start   	: 31 March 2025</a:t>
            </a:r>
          </a:p>
          <a:p>
            <a:r>
              <a:rPr lang="en-US" sz="2400" dirty="0"/>
              <a:t>End                  	: 17 November 2025</a:t>
            </a:r>
          </a:p>
          <a:p>
            <a:endParaRPr lang="en-US" sz="2400" dirty="0"/>
          </a:p>
          <a:p>
            <a:r>
              <a:rPr lang="en-US" sz="2400" dirty="0"/>
              <a:t>231 days, 33 weeks (35 weeks in 2024)</a:t>
            </a:r>
          </a:p>
        </p:txBody>
      </p:sp>
    </p:spTree>
    <p:extLst>
      <p:ext uri="{BB962C8B-B14F-4D97-AF65-F5344CB8AC3E}">
        <p14:creationId xmlns:p14="http://schemas.microsoft.com/office/powerpoint/2010/main" val="654034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2980</TotalTime>
  <Words>696</Words>
  <Application>Microsoft Macintosh PowerPoint</Application>
  <PresentationFormat>Widescreen</PresentationFormat>
  <Paragraphs>81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-apple-system</vt:lpstr>
      <vt:lpstr>Arial</vt:lpstr>
      <vt:lpstr>Arial</vt:lpstr>
      <vt:lpstr>Calibri</vt:lpstr>
      <vt:lpstr>Calibri Light</vt:lpstr>
      <vt:lpstr>Helvetica</vt:lpstr>
      <vt:lpstr>Menlo-Regular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Alberto Mengoni</dc:creator>
  <cp:lastModifiedBy>Alberto Mengoni</cp:lastModifiedBy>
  <cp:revision>42</cp:revision>
  <dcterms:created xsi:type="dcterms:W3CDTF">2023-11-05T10:17:09Z</dcterms:created>
  <dcterms:modified xsi:type="dcterms:W3CDTF">2024-05-29T07:34:37Z</dcterms:modified>
</cp:coreProperties>
</file>