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1.jpe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75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2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.gif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136.png"/><Relationship Id="rId4" Type="http://schemas.openxmlformats.org/officeDocument/2006/relationships/image" Target="../media/image13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png"/><Relationship Id="rId3" Type="http://schemas.openxmlformats.org/officeDocument/2006/relationships/image" Target="../media/image12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1.png"/><Relationship Id="rId9" Type="http://schemas.openxmlformats.org/officeDocument/2006/relationships/image" Target="../media/image15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3.ti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5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r… “The unbearable pain of running…"/>
          <p:cNvSpPr txBox="1"/>
          <p:nvPr/>
        </p:nvSpPr>
        <p:spPr>
          <a:xfrm>
            <a:off x="12009002" y="6567147"/>
            <a:ext cx="11596986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Or… “The unbearable pain of running 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quantum algorithms in the 2020’s”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1187701" y="2082275"/>
            <a:ext cx="15594209" cy="10109645"/>
            <a:chOff x="0" y="0"/>
            <a:chExt cx="15594208" cy="10109643"/>
          </a:xfrm>
        </p:grpSpPr>
        <p:sp>
          <p:nvSpPr>
            <p:cNvPr id="172" name="Efficient Optimization on…"/>
            <p:cNvSpPr txBox="1"/>
            <p:nvPr/>
          </p:nvSpPr>
          <p:spPr>
            <a:xfrm>
              <a:off x="96189" y="0"/>
              <a:ext cx="15498020" cy="2651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Efficient Optimization on </a:t>
              </a:r>
            </a:p>
            <a:p>
              <a:pPr>
                <a:defRPr sz="6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neutral atoms Quantum Computers</a:t>
              </a:r>
            </a:p>
          </p:txBody>
        </p:sp>
        <p:sp>
          <p:nvSpPr>
            <p:cNvPr id="173" name="Simone Tibaldi, University of Bologna"/>
            <p:cNvSpPr txBox="1"/>
            <p:nvPr/>
          </p:nvSpPr>
          <p:spPr>
            <a:xfrm>
              <a:off x="24047" y="9301211"/>
              <a:ext cx="10320225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Simone Tibaldi, University of Bologna</a:t>
              </a:r>
            </a:p>
          </p:txBody>
        </p:sp>
        <p:sp>
          <p:nvSpPr>
            <p:cNvPr id="174" name="Quminars @ UNIBO  16/04/2024"/>
            <p:cNvSpPr txBox="1"/>
            <p:nvPr/>
          </p:nvSpPr>
          <p:spPr>
            <a:xfrm>
              <a:off x="0" y="8459554"/>
              <a:ext cx="8948014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Quminars @ UNIBO  16/04/2024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creenshot 2024-04-15 at 18.38.46.png" descr="Screenshot 2024-04-15 at 18.38.46.png"/>
          <p:cNvPicPr>
            <a:picLocks noChangeAspect="1"/>
          </p:cNvPicPr>
          <p:nvPr/>
        </p:nvPicPr>
        <p:blipFill>
          <a:blip r:embed="rId2">
            <a:extLst/>
          </a:blip>
          <a:srcRect l="68650" t="0" r="0" b="0"/>
          <a:stretch>
            <a:fillRect/>
          </a:stretch>
        </p:blipFill>
        <p:spPr>
          <a:xfrm>
            <a:off x="1968331" y="4412472"/>
            <a:ext cx="2986728" cy="6275102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he measurement problem is central in every type of QC because  measuring means destroying a state."/>
          <p:cNvSpPr txBox="1"/>
          <p:nvPr/>
        </p:nvSpPr>
        <p:spPr>
          <a:xfrm>
            <a:off x="899133" y="1136724"/>
            <a:ext cx="18125542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measurement problem is central in every type of QC because </a:t>
            </a:r>
            <a:br/>
            <a:r>
              <a:t>measuring means destroying a state.</a:t>
            </a:r>
          </a:p>
        </p:txBody>
      </p:sp>
      <p:grpSp>
        <p:nvGrpSpPr>
          <p:cNvPr id="338" name="Screenshot 2024-04-15 at 18.42.25.png"/>
          <p:cNvGrpSpPr/>
          <p:nvPr/>
        </p:nvGrpSpPr>
        <p:grpSpPr>
          <a:xfrm>
            <a:off x="6919727" y="8259775"/>
            <a:ext cx="3505202" cy="3238502"/>
            <a:chOff x="0" y="0"/>
            <a:chExt cx="3505201" cy="3238500"/>
          </a:xfrm>
        </p:grpSpPr>
        <p:pic>
          <p:nvPicPr>
            <p:cNvPr id="336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150" y="57150"/>
              <a:ext cx="3390902" cy="312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505202" cy="323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9" name="Rectangle Rectangle" descr="Rectangle Rectangl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3325" y="4612923"/>
            <a:ext cx="983087" cy="58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Line"/>
          <p:cNvSpPr/>
          <p:nvPr/>
        </p:nvSpPr>
        <p:spPr>
          <a:xfrm flipH="1" flipV="1">
            <a:off x="3797424" y="4743996"/>
            <a:ext cx="3180631" cy="360981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1" name="Line"/>
          <p:cNvSpPr/>
          <p:nvPr/>
        </p:nvSpPr>
        <p:spPr>
          <a:xfrm flipH="1" flipV="1">
            <a:off x="3798683" y="10511766"/>
            <a:ext cx="3178110" cy="78384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54541" y="4735600"/>
            <a:ext cx="28194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456295" y="6121398"/>
            <a:ext cx="4521203" cy="147320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Line"/>
          <p:cNvSpPr/>
          <p:nvPr/>
        </p:nvSpPr>
        <p:spPr>
          <a:xfrm flipV="1">
            <a:off x="14315268" y="8578274"/>
            <a:ext cx="2" cy="35954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5" name="Line"/>
          <p:cNvSpPr/>
          <p:nvPr/>
        </p:nvSpPr>
        <p:spPr>
          <a:xfrm>
            <a:off x="14287912" y="12157536"/>
            <a:ext cx="375265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6" name="Rectangle"/>
          <p:cNvSpPr/>
          <p:nvPr/>
        </p:nvSpPr>
        <p:spPr>
          <a:xfrm>
            <a:off x="15109842" y="8952386"/>
            <a:ext cx="581850" cy="3238502"/>
          </a:xfrm>
          <a:prstGeom prst="rect">
            <a:avLst/>
          </a:prstGeom>
          <a:solidFill>
            <a:srgbClr val="2A9D9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7" name="Rectangle"/>
          <p:cNvSpPr/>
          <p:nvPr/>
        </p:nvSpPr>
        <p:spPr>
          <a:xfrm>
            <a:off x="16636792" y="9263540"/>
            <a:ext cx="581849" cy="2927348"/>
          </a:xfrm>
          <a:prstGeom prst="rect">
            <a:avLst/>
          </a:prstGeom>
          <a:solidFill>
            <a:srgbClr val="FF968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076915" y="8331471"/>
            <a:ext cx="647702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597515" y="8331471"/>
            <a:ext cx="660402" cy="33020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Line"/>
          <p:cNvSpPr/>
          <p:nvPr/>
        </p:nvSpPr>
        <p:spPr>
          <a:xfrm>
            <a:off x="14330824" y="8968538"/>
            <a:ext cx="1231699" cy="2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1" name="Line"/>
          <p:cNvSpPr/>
          <p:nvPr/>
        </p:nvSpPr>
        <p:spPr>
          <a:xfrm>
            <a:off x="14263186" y="9288108"/>
            <a:ext cx="2819402" cy="2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011841" y="8331471"/>
            <a:ext cx="304802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538789" y="8331471"/>
            <a:ext cx="1358902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178515" y="12423771"/>
            <a:ext cx="4445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705465" y="12423771"/>
            <a:ext cx="444502" cy="469902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Example"/>
          <p:cNvSpPr txBox="1"/>
          <p:nvPr/>
        </p:nvSpPr>
        <p:spPr>
          <a:xfrm>
            <a:off x="14927209" y="3262772"/>
            <a:ext cx="24740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Example</a:t>
            </a:r>
          </a:p>
        </p:txBody>
      </p:sp>
      <p:sp>
        <p:nvSpPr>
          <p:cNvPr id="357" name="A camera flashes the qubits  and erases the ones in |r&gt;"/>
          <p:cNvSpPr txBox="1"/>
          <p:nvPr/>
        </p:nvSpPr>
        <p:spPr>
          <a:xfrm>
            <a:off x="3424104" y="11652174"/>
            <a:ext cx="7860488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camera flashes the qubits </a:t>
            </a:r>
            <a:br/>
            <a:r>
              <a:t>and erases the ones in |r&gt;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IGITAL MODE"/>
          <p:cNvSpPr txBox="1"/>
          <p:nvPr/>
        </p:nvSpPr>
        <p:spPr>
          <a:xfrm>
            <a:off x="899133" y="995037"/>
            <a:ext cx="431505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DIGITAL MODE</a:t>
            </a:r>
          </a:p>
        </p:txBody>
      </p:sp>
      <p:sp>
        <p:nvSpPr>
          <p:cNvPr id="360" name="What can we do with digital?"/>
          <p:cNvSpPr txBox="1"/>
          <p:nvPr/>
        </p:nvSpPr>
        <p:spPr>
          <a:xfrm>
            <a:off x="944222" y="2461061"/>
            <a:ext cx="798301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can we do with digital?</a:t>
            </a:r>
          </a:p>
        </p:txBody>
      </p:sp>
      <p:sp>
        <p:nvSpPr>
          <p:cNvPr id="361" name="Any algorithm, all of them.  Ex: Shor, quantum neural networks …"/>
          <p:cNvSpPr txBox="1"/>
          <p:nvPr/>
        </p:nvSpPr>
        <p:spPr>
          <a:xfrm>
            <a:off x="941517" y="3292016"/>
            <a:ext cx="10412274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algorithm, all of them.</a:t>
            </a:r>
            <a:br/>
            <a:br/>
            <a:r>
              <a:t>Ex: Shor, quantum neural networks …</a:t>
            </a:r>
          </a:p>
        </p:txBody>
      </p:sp>
      <p:sp>
        <p:nvSpPr>
          <p:cNvPr id="362" name="Why isn’t everything digital?…"/>
          <p:cNvSpPr txBox="1"/>
          <p:nvPr/>
        </p:nvSpPr>
        <p:spPr>
          <a:xfrm>
            <a:off x="745080" y="7307447"/>
            <a:ext cx="7758685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Why isn’t everything digital?</a:t>
            </a:r>
          </a:p>
          <a:p>
            <a:pPr/>
            <a:r>
              <a:t>It’s difficult :(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An “easier” approach: Analog Quantum Computation"/>
          <p:cNvSpPr txBox="1"/>
          <p:nvPr/>
        </p:nvSpPr>
        <p:spPr>
          <a:xfrm>
            <a:off x="899132" y="995037"/>
            <a:ext cx="1455755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 “easier” approach: Analog Quantum Computation</a:t>
            </a:r>
          </a:p>
        </p:txBody>
      </p:sp>
      <p:pic>
        <p:nvPicPr>
          <p:cNvPr id="365" name="Screenshot 2024-04-15 at 18.54.48.png" descr="Screenshot 2024-04-15 at 18.54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3947" y="2655260"/>
            <a:ext cx="9297011" cy="58492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Screenshot 2024-04-15 at 18.40.52.png"/>
          <p:cNvGrpSpPr/>
          <p:nvPr/>
        </p:nvGrpSpPr>
        <p:grpSpPr>
          <a:xfrm>
            <a:off x="1153863" y="4433777"/>
            <a:ext cx="3896759" cy="3121406"/>
            <a:chOff x="0" y="0"/>
            <a:chExt cx="3896758" cy="3121405"/>
          </a:xfrm>
        </p:grpSpPr>
        <p:pic>
          <p:nvPicPr>
            <p:cNvPr id="366" name="Screenshot 2024-04-15 at 18.40.52.png" descr="Screenshot 2024-04-15 at 18.40.5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50800"/>
              <a:ext cx="3795159" cy="3019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Screenshot 2024-04-15 at 18.40.52.png" descr="Screenshot 2024-04-15 at 18.40.5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96759" cy="3121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Prepare a state"/>
          <p:cNvSpPr txBox="1"/>
          <p:nvPr/>
        </p:nvSpPr>
        <p:spPr>
          <a:xfrm>
            <a:off x="1187836" y="3604609"/>
            <a:ext cx="424678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Prepare a state</a:t>
            </a:r>
          </a:p>
        </p:txBody>
      </p:sp>
      <p:grpSp>
        <p:nvGrpSpPr>
          <p:cNvPr id="372" name="Screenshot 2024-04-15 at 18.42.25.png"/>
          <p:cNvGrpSpPr/>
          <p:nvPr/>
        </p:nvGrpSpPr>
        <p:grpSpPr>
          <a:xfrm>
            <a:off x="18558315" y="4522013"/>
            <a:ext cx="3505202" cy="3238502"/>
            <a:chOff x="0" y="0"/>
            <a:chExt cx="3505201" cy="3238500"/>
          </a:xfrm>
        </p:grpSpPr>
        <p:pic>
          <p:nvPicPr>
            <p:cNvPr id="370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150" y="57150"/>
              <a:ext cx="3390902" cy="312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505202" cy="323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3" name="Line"/>
          <p:cNvSpPr/>
          <p:nvPr/>
        </p:nvSpPr>
        <p:spPr>
          <a:xfrm flipH="1" flipV="1">
            <a:off x="16058886" y="2599413"/>
            <a:ext cx="2629898" cy="2303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4" name="Line"/>
          <p:cNvSpPr/>
          <p:nvPr/>
        </p:nvSpPr>
        <p:spPr>
          <a:xfrm flipH="1">
            <a:off x="16167890" y="7784999"/>
            <a:ext cx="2411891" cy="7287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5" name="What can we do?…"/>
          <p:cNvSpPr txBox="1"/>
          <p:nvPr/>
        </p:nvSpPr>
        <p:spPr>
          <a:xfrm>
            <a:off x="8223014" y="10020404"/>
            <a:ext cx="6538875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can we do? </a:t>
            </a:r>
          </a:p>
          <a:p>
            <a:pPr/>
            <a:r>
              <a:t>Almost every algorithm.</a:t>
            </a:r>
          </a:p>
        </p:txBody>
      </p:sp>
      <p:sp>
        <p:nvSpPr>
          <p:cNvPr id="376" name="Line"/>
          <p:cNvSpPr/>
          <p:nvPr/>
        </p:nvSpPr>
        <p:spPr>
          <a:xfrm flipH="1" flipV="1">
            <a:off x="4920498" y="7462411"/>
            <a:ext cx="3049992" cy="2453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7" name="Line"/>
          <p:cNvSpPr/>
          <p:nvPr/>
        </p:nvSpPr>
        <p:spPr>
          <a:xfrm flipH="1">
            <a:off x="4920498" y="3513725"/>
            <a:ext cx="3049991" cy="990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Are there other ways to create a QC?"/>
          <p:cNvSpPr txBox="1"/>
          <p:nvPr/>
        </p:nvSpPr>
        <p:spPr>
          <a:xfrm>
            <a:off x="899132" y="995037"/>
            <a:ext cx="1020805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Are there other ways to create a QC?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299817" y="3716027"/>
            <a:ext cx="4300614" cy="5866129"/>
            <a:chOff x="0" y="0"/>
            <a:chExt cx="4300612" cy="5866127"/>
          </a:xfrm>
        </p:grpSpPr>
        <p:pic>
          <p:nvPicPr>
            <p:cNvPr id="380" name="DWave_Advantage_System_0.png" descr="DWave_Advantage_System_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408" t="0" r="0" b="0"/>
            <a:stretch>
              <a:fillRect/>
            </a:stretch>
          </p:blipFill>
          <p:spPr>
            <a:xfrm>
              <a:off x="0" y="0"/>
              <a:ext cx="4300613" cy="5866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Screenshot 2021-02-03 at 08.59.04.png" descr="Screenshot 2021-02-03 at 08.59.0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5051866"/>
              <a:ext cx="2967741" cy="814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3" name="Screenshot 2023-01-08 at 09.39.24.png" descr="Screenshot 2023-01-08 at 09.39.24.png"/>
          <p:cNvPicPr>
            <a:picLocks noChangeAspect="1"/>
          </p:cNvPicPr>
          <p:nvPr/>
        </p:nvPicPr>
        <p:blipFill>
          <a:blip r:embed="rId4">
            <a:extLst/>
          </a:blip>
          <a:srcRect l="10489" t="13158" r="23310" b="0"/>
          <a:stretch>
            <a:fillRect/>
          </a:stretch>
        </p:blipFill>
        <p:spPr>
          <a:xfrm>
            <a:off x="12334730" y="3307005"/>
            <a:ext cx="11374505" cy="668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Screenshot 2023-01-08 at 09.41.22.png" descr="Screenshot 2023-01-08 at 09.41.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34730" y="9221203"/>
            <a:ext cx="2749119" cy="85810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analog QC,…"/>
          <p:cNvSpPr txBox="1"/>
          <p:nvPr/>
        </p:nvSpPr>
        <p:spPr>
          <a:xfrm>
            <a:off x="875223" y="9718254"/>
            <a:ext cx="3149800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analog QC,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superconducting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technology</a:t>
            </a:r>
          </a:p>
        </p:txBody>
      </p:sp>
      <p:sp>
        <p:nvSpPr>
          <p:cNvPr id="386" name="digital QC,…"/>
          <p:cNvSpPr txBox="1"/>
          <p:nvPr/>
        </p:nvSpPr>
        <p:spPr>
          <a:xfrm>
            <a:off x="7171649" y="10335199"/>
            <a:ext cx="3149800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digital QC,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superconducting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technology</a:t>
            </a:r>
          </a:p>
        </p:txBody>
      </p:sp>
      <p:sp>
        <p:nvSpPr>
          <p:cNvPr id="387" name="analogue/digital QC,…"/>
          <p:cNvSpPr txBox="1"/>
          <p:nvPr/>
        </p:nvSpPr>
        <p:spPr>
          <a:xfrm>
            <a:off x="15501089" y="10335199"/>
            <a:ext cx="3985023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analogue/digital QC,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Rydberg atom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technology</a:t>
            </a:r>
          </a:p>
        </p:txBody>
      </p:sp>
      <p:pic>
        <p:nvPicPr>
          <p:cNvPr id="388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7207" y="3770121"/>
            <a:ext cx="5900745" cy="5999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Screenshot 2021-02-03 at 08.47.07.png" descr="Screenshot 2021-02-03 at 08.47.0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17207" y="8927028"/>
            <a:ext cx="1411029" cy="85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Screenshot 2024-02-06 at 04.17.44.png" descr="Screenshot 2024-02-06 at 04.17.4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50554" y="8927028"/>
            <a:ext cx="1767399" cy="85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Screenshot 2024-04-15 at 19.11.53.png" descr="Screenshot 2024-04-15 at 19.11.5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293841" y="9313706"/>
            <a:ext cx="2514602" cy="67310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Yes, a few people are working on it"/>
          <p:cNvSpPr txBox="1"/>
          <p:nvPr/>
        </p:nvSpPr>
        <p:spPr>
          <a:xfrm>
            <a:off x="947227" y="2395701"/>
            <a:ext cx="960821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Yes, a few people are working on 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Are there other ways to create a QC?"/>
          <p:cNvSpPr txBox="1"/>
          <p:nvPr/>
        </p:nvSpPr>
        <p:spPr>
          <a:xfrm>
            <a:off x="899132" y="995037"/>
            <a:ext cx="1020805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Are there other ways to create a QC?</a:t>
            </a:r>
          </a:p>
        </p:txBody>
      </p:sp>
      <p:sp>
        <p:nvSpPr>
          <p:cNvPr id="395" name="Probably more than a few"/>
          <p:cNvSpPr txBox="1"/>
          <p:nvPr/>
        </p:nvSpPr>
        <p:spPr>
          <a:xfrm>
            <a:off x="923181" y="1817725"/>
            <a:ext cx="710336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Probably more than a few</a:t>
            </a: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927" y="2822954"/>
            <a:ext cx="19098991" cy="1065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Is any technology better than other?"/>
          <p:cNvSpPr txBox="1"/>
          <p:nvPr/>
        </p:nvSpPr>
        <p:spPr>
          <a:xfrm>
            <a:off x="899133" y="995037"/>
            <a:ext cx="996056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Is any technology better than other?</a:t>
            </a:r>
          </a:p>
        </p:txBody>
      </p:sp>
      <p:sp>
        <p:nvSpPr>
          <p:cNvPr id="399" name="Two main ways to tell: no. of qubits and noise"/>
          <p:cNvSpPr txBox="1"/>
          <p:nvPr/>
        </p:nvSpPr>
        <p:spPr>
          <a:xfrm>
            <a:off x="923180" y="1817725"/>
            <a:ext cx="1252270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Two main ways to tell: no. of qubits and noise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2159" y="3428248"/>
            <a:ext cx="16594122" cy="778153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Each company/university/research center has a roadmap (path) inside this graph over time"/>
          <p:cNvSpPr txBox="1"/>
          <p:nvPr/>
        </p:nvSpPr>
        <p:spPr>
          <a:xfrm>
            <a:off x="11606961" y="11426713"/>
            <a:ext cx="12534292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Each company/university/research center has</a:t>
            </a:r>
            <a:br/>
            <a:r>
              <a:t>a roadmap (path) inside this graph over time</a:t>
            </a:r>
          </a:p>
        </p:txBody>
      </p:sp>
      <p:sp>
        <p:nvSpPr>
          <p:cNvPr id="402" name="Connection Line"/>
          <p:cNvSpPr/>
          <p:nvPr/>
        </p:nvSpPr>
        <p:spPr>
          <a:xfrm>
            <a:off x="14015119" y="6554151"/>
            <a:ext cx="4591916" cy="4839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6852" y="12193"/>
                  <a:pt x="9652" y="4993"/>
                  <a:pt x="0" y="0"/>
                </a:cubicBezTo>
              </a:path>
            </a:pathLst>
          </a:custGeom>
          <a:ln w="63500">
            <a:solidFill>
              <a:srgbClr val="2A9D90"/>
            </a:solidFill>
            <a:miter lim="400000"/>
            <a:tailEnd type="triangle"/>
          </a:ln>
        </p:spPr>
        <p:txBody>
          <a:bodyPr lIns="50800" tIns="50800" rIns="50800" bIns="5080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Lets run an algorithm"/>
          <p:cNvSpPr txBox="1"/>
          <p:nvPr/>
        </p:nvSpPr>
        <p:spPr>
          <a:xfrm>
            <a:off x="1267465" y="714352"/>
            <a:ext cx="588477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Lets run an algorithm</a:t>
            </a:r>
          </a:p>
        </p:txBody>
      </p:sp>
      <p:sp>
        <p:nvSpPr>
          <p:cNvPr id="405" name="Pick an architecture: neutral atoms…"/>
          <p:cNvSpPr txBox="1"/>
          <p:nvPr/>
        </p:nvSpPr>
        <p:spPr>
          <a:xfrm>
            <a:off x="1295326" y="3112198"/>
            <a:ext cx="12366042" cy="448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Pick an architecture: neutral atoms</a:t>
            </a:r>
          </a:p>
          <a:p>
            <a:pPr/>
            <a:r>
              <a:t>Pick a method: analog, no choice</a:t>
            </a:r>
          </a:p>
          <a:p>
            <a:pPr/>
            <a:r>
              <a:t>Pick a classical problem: combinatorial</a:t>
            </a:r>
          </a:p>
          <a:p>
            <a:pPr/>
            <a:r>
              <a:t>Pick an algorithm: variational quantum circuit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HE MIS problem"/>
          <p:cNvSpPr txBox="1"/>
          <p:nvPr/>
        </p:nvSpPr>
        <p:spPr>
          <a:xfrm>
            <a:off x="1267464" y="714352"/>
            <a:ext cx="494721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MIS problem</a:t>
            </a: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7140" b="0"/>
          <a:stretch>
            <a:fillRect/>
          </a:stretch>
        </p:blipFill>
        <p:spPr>
          <a:xfrm>
            <a:off x="7137985" y="5204438"/>
            <a:ext cx="3825519" cy="341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4962" t="0" r="0" b="0"/>
          <a:stretch>
            <a:fillRect/>
          </a:stretch>
        </p:blipFill>
        <p:spPr>
          <a:xfrm>
            <a:off x="13593311" y="5182532"/>
            <a:ext cx="4079073" cy="3419847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Circle"/>
          <p:cNvSpPr/>
          <p:nvPr/>
        </p:nvSpPr>
        <p:spPr>
          <a:xfrm>
            <a:off x="9829597" y="3213978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" name="Circle"/>
          <p:cNvSpPr/>
          <p:nvPr/>
        </p:nvSpPr>
        <p:spPr>
          <a:xfrm>
            <a:off x="11126772" y="2672306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2" name="Circle"/>
          <p:cNvSpPr/>
          <p:nvPr/>
        </p:nvSpPr>
        <p:spPr>
          <a:xfrm>
            <a:off x="12368224" y="1223517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3" name="Circle"/>
          <p:cNvSpPr/>
          <p:nvPr/>
        </p:nvSpPr>
        <p:spPr>
          <a:xfrm>
            <a:off x="12368224" y="3941619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4" name="Circle"/>
          <p:cNvSpPr/>
          <p:nvPr/>
        </p:nvSpPr>
        <p:spPr>
          <a:xfrm>
            <a:off x="13832568" y="3213978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5" name="Circle"/>
          <p:cNvSpPr/>
          <p:nvPr/>
        </p:nvSpPr>
        <p:spPr>
          <a:xfrm>
            <a:off x="10247517" y="1223517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6" name="Line"/>
          <p:cNvSpPr/>
          <p:nvPr/>
        </p:nvSpPr>
        <p:spPr>
          <a:xfrm>
            <a:off x="10163933" y="3561305"/>
            <a:ext cx="2433680" cy="7840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7" name="Line"/>
          <p:cNvSpPr/>
          <p:nvPr/>
        </p:nvSpPr>
        <p:spPr>
          <a:xfrm>
            <a:off x="11405385" y="3075956"/>
            <a:ext cx="1359397" cy="11823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8" name="Line"/>
          <p:cNvSpPr/>
          <p:nvPr/>
        </p:nvSpPr>
        <p:spPr>
          <a:xfrm flipH="1">
            <a:off x="10155828" y="3075955"/>
            <a:ext cx="1249559" cy="48409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9" name="Line"/>
          <p:cNvSpPr/>
          <p:nvPr/>
        </p:nvSpPr>
        <p:spPr>
          <a:xfrm flipH="1">
            <a:off x="11230113" y="1535368"/>
            <a:ext cx="1347049" cy="13470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0" name="Line"/>
          <p:cNvSpPr/>
          <p:nvPr/>
        </p:nvSpPr>
        <p:spPr>
          <a:xfrm flipH="1">
            <a:off x="10525804" y="1255101"/>
            <a:ext cx="2165843" cy="4448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1" name="Line"/>
          <p:cNvSpPr/>
          <p:nvPr/>
        </p:nvSpPr>
        <p:spPr>
          <a:xfrm flipH="1" flipV="1">
            <a:off x="12547372" y="1520460"/>
            <a:ext cx="1740087" cy="20376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2" name="001011"/>
          <p:cNvSpPr txBox="1"/>
          <p:nvPr/>
        </p:nvSpPr>
        <p:spPr>
          <a:xfrm>
            <a:off x="7976761" y="8899622"/>
            <a:ext cx="214792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001011</a:t>
            </a:r>
          </a:p>
        </p:txBody>
      </p:sp>
      <p:sp>
        <p:nvSpPr>
          <p:cNvPr id="423" name="110100"/>
          <p:cNvSpPr txBox="1"/>
          <p:nvPr/>
        </p:nvSpPr>
        <p:spPr>
          <a:xfrm>
            <a:off x="14558889" y="8766272"/>
            <a:ext cx="214792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110100</a:t>
            </a:r>
          </a:p>
        </p:txBody>
      </p:sp>
      <p:sp>
        <p:nvSpPr>
          <p:cNvPr id="424" name="Is a solution"/>
          <p:cNvSpPr txBox="1"/>
          <p:nvPr/>
        </p:nvSpPr>
        <p:spPr>
          <a:xfrm>
            <a:off x="7356492" y="9763324"/>
            <a:ext cx="33884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Is a solution</a:t>
            </a:r>
          </a:p>
        </p:txBody>
      </p:sp>
      <p:sp>
        <p:nvSpPr>
          <p:cNvPr id="425" name="It’s not a solution"/>
          <p:cNvSpPr txBox="1"/>
          <p:nvPr/>
        </p:nvSpPr>
        <p:spPr>
          <a:xfrm>
            <a:off x="13437117" y="9735688"/>
            <a:ext cx="475518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It’s not a solution</a:t>
            </a:r>
          </a:p>
        </p:txBody>
      </p:sp>
      <p:sp>
        <p:nvSpPr>
          <p:cNvPr id="426" name="Line"/>
          <p:cNvSpPr/>
          <p:nvPr/>
        </p:nvSpPr>
        <p:spPr>
          <a:xfrm flipV="1">
            <a:off x="12782415" y="1749634"/>
            <a:ext cx="2" cy="235334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7" name="1"/>
          <p:cNvSpPr txBox="1"/>
          <p:nvPr/>
        </p:nvSpPr>
        <p:spPr>
          <a:xfrm>
            <a:off x="9856978" y="3791403"/>
            <a:ext cx="45323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8" name="2"/>
          <p:cNvSpPr txBox="1"/>
          <p:nvPr/>
        </p:nvSpPr>
        <p:spPr>
          <a:xfrm>
            <a:off x="12395606" y="4442888"/>
            <a:ext cx="45323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29" name="3"/>
          <p:cNvSpPr txBox="1"/>
          <p:nvPr/>
        </p:nvSpPr>
        <p:spPr>
          <a:xfrm>
            <a:off x="10584322" y="2082964"/>
            <a:ext cx="45323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</a:t>
            </a:r>
          </a:p>
        </p:txBody>
      </p:sp>
      <p:sp>
        <p:nvSpPr>
          <p:cNvPr id="430" name="4"/>
          <p:cNvSpPr txBox="1"/>
          <p:nvPr/>
        </p:nvSpPr>
        <p:spPr>
          <a:xfrm>
            <a:off x="12856942" y="328522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31" name="5"/>
          <p:cNvSpPr txBox="1"/>
          <p:nvPr/>
        </p:nvSpPr>
        <p:spPr>
          <a:xfrm>
            <a:off x="14154858" y="2522091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</a:t>
            </a:r>
          </a:p>
        </p:txBody>
      </p:sp>
      <p:sp>
        <p:nvSpPr>
          <p:cNvPr id="432" name="6"/>
          <p:cNvSpPr txBox="1"/>
          <p:nvPr/>
        </p:nvSpPr>
        <p:spPr>
          <a:xfrm>
            <a:off x="9856978" y="328522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6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177" y="10820865"/>
            <a:ext cx="5913899" cy="1328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6263" y="11176465"/>
            <a:ext cx="1524002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74810" y="11163765"/>
            <a:ext cx="3479802" cy="355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Why MIS?"/>
          <p:cNvSpPr txBox="1"/>
          <p:nvPr/>
        </p:nvSpPr>
        <p:spPr>
          <a:xfrm>
            <a:off x="1267464" y="714352"/>
            <a:ext cx="291480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Why MIS?</a:t>
            </a:r>
          </a:p>
        </p:txBody>
      </p:sp>
      <p:sp>
        <p:nvSpPr>
          <p:cNvPr id="438" name="Circle"/>
          <p:cNvSpPr/>
          <p:nvPr/>
        </p:nvSpPr>
        <p:spPr>
          <a:xfrm>
            <a:off x="9829597" y="3213978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9" name="Circle"/>
          <p:cNvSpPr/>
          <p:nvPr/>
        </p:nvSpPr>
        <p:spPr>
          <a:xfrm>
            <a:off x="11126772" y="2672306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0" name="Circle"/>
          <p:cNvSpPr/>
          <p:nvPr/>
        </p:nvSpPr>
        <p:spPr>
          <a:xfrm>
            <a:off x="12368224" y="1223517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1" name="Circle"/>
          <p:cNvSpPr/>
          <p:nvPr/>
        </p:nvSpPr>
        <p:spPr>
          <a:xfrm>
            <a:off x="12368224" y="3941619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2" name="Circle"/>
          <p:cNvSpPr/>
          <p:nvPr/>
        </p:nvSpPr>
        <p:spPr>
          <a:xfrm>
            <a:off x="13832568" y="3213978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Circle"/>
          <p:cNvSpPr/>
          <p:nvPr/>
        </p:nvSpPr>
        <p:spPr>
          <a:xfrm>
            <a:off x="10247517" y="1223517"/>
            <a:ext cx="508003" cy="508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4" name="Line"/>
          <p:cNvSpPr/>
          <p:nvPr/>
        </p:nvSpPr>
        <p:spPr>
          <a:xfrm>
            <a:off x="10163933" y="3561305"/>
            <a:ext cx="2433680" cy="7840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5" name="Line"/>
          <p:cNvSpPr/>
          <p:nvPr/>
        </p:nvSpPr>
        <p:spPr>
          <a:xfrm>
            <a:off x="11405385" y="3075956"/>
            <a:ext cx="1359397" cy="11823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6" name="Line"/>
          <p:cNvSpPr/>
          <p:nvPr/>
        </p:nvSpPr>
        <p:spPr>
          <a:xfrm flipH="1">
            <a:off x="10155828" y="3075955"/>
            <a:ext cx="1249559" cy="48409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7" name="Line"/>
          <p:cNvSpPr/>
          <p:nvPr/>
        </p:nvSpPr>
        <p:spPr>
          <a:xfrm flipH="1">
            <a:off x="11230113" y="1535368"/>
            <a:ext cx="1347049" cy="13470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8" name="Line"/>
          <p:cNvSpPr/>
          <p:nvPr/>
        </p:nvSpPr>
        <p:spPr>
          <a:xfrm flipH="1">
            <a:off x="10525804" y="1255101"/>
            <a:ext cx="2165843" cy="4448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9" name="Line"/>
          <p:cNvSpPr/>
          <p:nvPr/>
        </p:nvSpPr>
        <p:spPr>
          <a:xfrm flipH="1" flipV="1">
            <a:off x="12547372" y="1520460"/>
            <a:ext cx="1740087" cy="20376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50" name="Line Line" descr="Line L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7371" y="6464961"/>
            <a:ext cx="3128194" cy="45790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First:"/>
          <p:cNvSpPr txBox="1"/>
          <p:nvPr/>
        </p:nvSpPr>
        <p:spPr>
          <a:xfrm>
            <a:off x="1649745" y="3549112"/>
            <a:ext cx="146883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First:</a:t>
            </a:r>
          </a:p>
        </p:txBody>
      </p:sp>
      <p:sp>
        <p:nvSpPr>
          <p:cNvPr id="452" name="Ubiquitous"/>
          <p:cNvSpPr txBox="1"/>
          <p:nvPr/>
        </p:nvSpPr>
        <p:spPr>
          <a:xfrm>
            <a:off x="3600038" y="3500899"/>
            <a:ext cx="307268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Ubiquitous</a:t>
            </a:r>
          </a:p>
        </p:txBody>
      </p:sp>
      <p:sp>
        <p:nvSpPr>
          <p:cNvPr id="453" name="Second: Ising encoding"/>
          <p:cNvSpPr txBox="1"/>
          <p:nvPr/>
        </p:nvSpPr>
        <p:spPr>
          <a:xfrm>
            <a:off x="1613966" y="4824879"/>
            <a:ext cx="653887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Second: Ising encoding</a:t>
            </a:r>
          </a:p>
        </p:txBody>
      </p:sp>
      <p:sp>
        <p:nvSpPr>
          <p:cNvPr id="454" name="Third: spatial dependency"/>
          <p:cNvSpPr txBox="1"/>
          <p:nvPr/>
        </p:nvSpPr>
        <p:spPr>
          <a:xfrm>
            <a:off x="1619550" y="7745148"/>
            <a:ext cx="716066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Third: spatial dependency</a:t>
            </a:r>
          </a:p>
        </p:txBody>
      </p:sp>
      <p:pic>
        <p:nvPicPr>
          <p:cNvPr id="455" name="N=11.pdf" descr="N=11.pdf"/>
          <p:cNvPicPr>
            <a:picLocks noChangeAspect="1"/>
          </p:cNvPicPr>
          <p:nvPr/>
        </p:nvPicPr>
        <p:blipFill>
          <a:blip r:embed="rId3">
            <a:extLst/>
          </a:blip>
          <a:srcRect l="15715" t="0" r="0" b="11967"/>
          <a:stretch>
            <a:fillRect/>
          </a:stretch>
        </p:blipFill>
        <p:spPr>
          <a:xfrm>
            <a:off x="3464158" y="9105399"/>
            <a:ext cx="3853486" cy="3485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N=11.png" descr="N=11.png"/>
          <p:cNvPicPr>
            <a:picLocks noChangeAspect="1"/>
          </p:cNvPicPr>
          <p:nvPr/>
        </p:nvPicPr>
        <p:blipFill>
          <a:blip r:embed="rId4">
            <a:extLst/>
          </a:blip>
          <a:srcRect l="20116" t="0" r="0" b="0"/>
          <a:stretch>
            <a:fillRect/>
          </a:stretch>
        </p:blipFill>
        <p:spPr>
          <a:xfrm>
            <a:off x="16309082" y="7990777"/>
            <a:ext cx="6979944" cy="5715002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Equivalence between graph problem…"/>
          <p:cNvSpPr txBox="1"/>
          <p:nvPr/>
        </p:nvSpPr>
        <p:spPr>
          <a:xfrm>
            <a:off x="7900026" y="9552885"/>
            <a:ext cx="8007224" cy="226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800"/>
            </a:pPr>
            <a:r>
              <a:t>Equivalence between graph problem</a:t>
            </a:r>
            <a:br/>
            <a:r>
              <a:t> </a:t>
            </a:r>
          </a:p>
          <a:p>
            <a:pPr algn="ctr">
              <a:defRPr sz="3800"/>
            </a:pPr>
            <a:r>
              <a:t>and atoms positions</a:t>
            </a:r>
          </a:p>
        </p:txBody>
      </p:sp>
      <p:pic>
        <p:nvPicPr>
          <p:cNvPr id="458" name="Line Line" descr="Line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87079" y="10454854"/>
            <a:ext cx="4652740" cy="45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4960" y="7297501"/>
            <a:ext cx="20447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0410" y="6223000"/>
            <a:ext cx="6334032" cy="132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92156" y="6724491"/>
            <a:ext cx="26543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292156" y="5866498"/>
            <a:ext cx="26543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135432" y="6341200"/>
            <a:ext cx="7200901" cy="1092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HOW TO RUN AN ANALOG ALGORITHM: 1. Load the graph"/>
          <p:cNvSpPr txBox="1"/>
          <p:nvPr/>
        </p:nvSpPr>
        <p:spPr>
          <a:xfrm>
            <a:off x="1267465" y="714352"/>
            <a:ext cx="1659971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TO RUN AN ANALOG ALGORITHM: 1. Load the graph</a:t>
            </a:r>
          </a:p>
        </p:txBody>
      </p:sp>
      <p:pic>
        <p:nvPicPr>
          <p:cNvPr id="466" name="N=11.png" descr="N=11.png"/>
          <p:cNvPicPr>
            <a:picLocks noChangeAspect="1"/>
          </p:cNvPicPr>
          <p:nvPr/>
        </p:nvPicPr>
        <p:blipFill>
          <a:blip r:embed="rId2">
            <a:extLst/>
          </a:blip>
          <a:srcRect l="20116" t="0" r="0" b="0"/>
          <a:stretch>
            <a:fillRect/>
          </a:stretch>
        </p:blipFill>
        <p:spPr>
          <a:xfrm>
            <a:off x="15550387" y="6364256"/>
            <a:ext cx="6979945" cy="571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N=15_before_assembling.png" descr="N=15_before_assembling.png"/>
          <p:cNvPicPr>
            <a:picLocks noChangeAspect="1"/>
          </p:cNvPicPr>
          <p:nvPr/>
        </p:nvPicPr>
        <p:blipFill>
          <a:blip r:embed="rId3">
            <a:extLst/>
          </a:blip>
          <a:srcRect l="18162" t="0" r="19976" b="0"/>
          <a:stretch>
            <a:fillRect/>
          </a:stretch>
        </p:blipFill>
        <p:spPr>
          <a:xfrm>
            <a:off x="4215372" y="6364256"/>
            <a:ext cx="5405229" cy="571500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First: load randomly"/>
          <p:cNvSpPr txBox="1"/>
          <p:nvPr/>
        </p:nvSpPr>
        <p:spPr>
          <a:xfrm>
            <a:off x="104287" y="7249706"/>
            <a:ext cx="3998673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First:</a:t>
            </a:r>
            <a:br/>
            <a:r>
              <a:t>load randomly</a:t>
            </a:r>
          </a:p>
        </p:txBody>
      </p:sp>
      <p:pic>
        <p:nvPicPr>
          <p:cNvPr id="469" name="Line Line" descr="Line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91053" y="9270196"/>
            <a:ext cx="4054177" cy="457905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Then, readjust"/>
          <p:cNvSpPr txBox="1"/>
          <p:nvPr/>
        </p:nvSpPr>
        <p:spPr>
          <a:xfrm>
            <a:off x="10141540" y="8166065"/>
            <a:ext cx="398770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Then, readjust</a:t>
            </a:r>
          </a:p>
        </p:txBody>
      </p:sp>
      <p:pic>
        <p:nvPicPr>
          <p:cNvPr id="471" name="setup.png" descr="setu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9569" y="1706921"/>
            <a:ext cx="10372354" cy="447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Screenshot 2024-04-16 at 13.18.25.png" descr="Screenshot 2024-04-16 at 13.18.2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22218" y="2173123"/>
            <a:ext cx="5405044" cy="400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Tryangular_layout.pdf" descr="Tryangular_layout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84225" y="8885298"/>
            <a:ext cx="3385537" cy="2935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"/>
          <p:cNvGrpSpPr/>
          <p:nvPr/>
        </p:nvGrpSpPr>
        <p:grpSpPr>
          <a:xfrm>
            <a:off x="1728981" y="2445249"/>
            <a:ext cx="20241994" cy="9722104"/>
            <a:chOff x="-1" y="0"/>
            <a:chExt cx="20241992" cy="9722103"/>
          </a:xfrm>
        </p:grpSpPr>
        <p:pic>
          <p:nvPicPr>
            <p:cNvPr id="177" name="Screenshot 2020-07-19 at 09.22.27.png" descr="Screenshot 2020-07-19 at 09.22.2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99" t="1858" r="1502" b="45010"/>
            <a:stretch>
              <a:fillRect/>
            </a:stretch>
          </p:blipFill>
          <p:spPr>
            <a:xfrm>
              <a:off x="-2" y="-1"/>
              <a:ext cx="20241994" cy="7270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Screen Shot 2018-06-05 at 23.06.23.png" descr="Screen Shot 2018-06-05 at 23.06.2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7719329"/>
              <a:ext cx="9262824" cy="2002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Screen Shot 2018-06-05 at 23.05.20.png" descr="Screen Shot 2018-06-05 at 23.05.2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20287" b="90709"/>
            <a:stretch>
              <a:fillRect/>
            </a:stretch>
          </p:blipFill>
          <p:spPr>
            <a:xfrm>
              <a:off x="10463515" y="9177493"/>
              <a:ext cx="9188697" cy="54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" name="Group"/>
            <p:cNvGrpSpPr/>
            <p:nvPr/>
          </p:nvGrpSpPr>
          <p:grpSpPr>
            <a:xfrm>
              <a:off x="9469607" y="7800253"/>
              <a:ext cx="10491481" cy="807039"/>
              <a:chOff x="0" y="0"/>
              <a:chExt cx="10491479" cy="807038"/>
            </a:xfrm>
          </p:grpSpPr>
          <p:pic>
            <p:nvPicPr>
              <p:cNvPr id="180" name="Screen Shot 2018-06-05 at 23.06.42.png" descr="Screen Shot 2018-06-05 at 23.06.42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10491480" cy="8070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1" name="Rectangle"/>
              <p:cNvSpPr/>
              <p:nvPr/>
            </p:nvSpPr>
            <p:spPr>
              <a:xfrm>
                <a:off x="17381" y="39648"/>
                <a:ext cx="1016206" cy="31346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b="1" sz="2800">
                    <a:solidFill>
                      <a:srgbClr val="F6F8EB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182" name="Rectangle"/>
              <p:cNvSpPr/>
              <p:nvPr/>
            </p:nvSpPr>
            <p:spPr>
              <a:xfrm>
                <a:off x="8797363" y="407243"/>
                <a:ext cx="1615813" cy="31346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b="1" sz="2800">
                    <a:solidFill>
                      <a:srgbClr val="F6F8EB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</p:grpSp>
        <p:sp>
          <p:nvSpPr>
            <p:cNvPr id="184" name="Rectangle"/>
            <p:cNvSpPr/>
            <p:nvPr/>
          </p:nvSpPr>
          <p:spPr>
            <a:xfrm>
              <a:off x="9385587" y="7703109"/>
              <a:ext cx="10659521" cy="1001326"/>
            </a:xfrm>
            <a:prstGeom prst="rect">
              <a:avLst/>
            </a:prstGeom>
            <a:solidFill>
              <a:srgbClr val="A0AA69">
                <a:alpha val="497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b="1" sz="2800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</p:grpSp>
      <p:sp>
        <p:nvSpPr>
          <p:cNvPr id="186" name="From THIS …"/>
          <p:cNvSpPr txBox="1"/>
          <p:nvPr/>
        </p:nvSpPr>
        <p:spPr>
          <a:xfrm>
            <a:off x="11023062" y="826706"/>
            <a:ext cx="398708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From THIS 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HOW TO RUN AN ANALOG ALGORITHM: 2. Apply pulses for random times"/>
          <p:cNvSpPr txBox="1"/>
          <p:nvPr/>
        </p:nvSpPr>
        <p:spPr>
          <a:xfrm>
            <a:off x="1267466" y="714352"/>
            <a:ext cx="2076632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TO RUN AN ANALOG ALGORITHM: 2. Apply pulses for random times</a:t>
            </a:r>
          </a:p>
        </p:txBody>
      </p:sp>
      <p:pic>
        <p:nvPicPr>
          <p:cNvPr id="476" name="N=11.png" descr="N=11.png"/>
          <p:cNvPicPr>
            <a:picLocks noChangeAspect="1"/>
          </p:cNvPicPr>
          <p:nvPr/>
        </p:nvPicPr>
        <p:blipFill>
          <a:blip r:embed="rId2">
            <a:extLst/>
          </a:blip>
          <a:srcRect l="20116" t="0" r="0" b="0"/>
          <a:stretch>
            <a:fillRect/>
          </a:stretch>
        </p:blipFill>
        <p:spPr>
          <a:xfrm>
            <a:off x="8333412" y="2560391"/>
            <a:ext cx="6979945" cy="571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example_sequence.png" descr="example_sequen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6443" y="8723246"/>
            <a:ext cx="12890502" cy="2717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0" name="Group"/>
          <p:cNvGrpSpPr/>
          <p:nvPr/>
        </p:nvGrpSpPr>
        <p:grpSpPr>
          <a:xfrm>
            <a:off x="6014042" y="11888902"/>
            <a:ext cx="4035397" cy="1311027"/>
            <a:chOff x="0" y="0"/>
            <a:chExt cx="4035395" cy="1311025"/>
          </a:xfrm>
        </p:grpSpPr>
        <p:sp>
          <p:nvSpPr>
            <p:cNvPr id="478" name="Rounded Rectangle"/>
            <p:cNvSpPr/>
            <p:nvPr/>
          </p:nvSpPr>
          <p:spPr>
            <a:xfrm>
              <a:off x="-1" y="0"/>
              <a:ext cx="4035397" cy="1270002"/>
            </a:xfrm>
            <a:prstGeom prst="roundRect">
              <a:avLst>
                <a:gd name="adj" fmla="val 15000"/>
              </a:avLst>
            </a:prstGeom>
            <a:solidFill>
              <a:srgbClr val="7FA87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7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9316" y="320423"/>
              <a:ext cx="3505202" cy="990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3" name="Group"/>
          <p:cNvGrpSpPr/>
          <p:nvPr/>
        </p:nvGrpSpPr>
        <p:grpSpPr>
          <a:xfrm>
            <a:off x="11040371" y="11839564"/>
            <a:ext cx="7593412" cy="1409702"/>
            <a:chOff x="0" y="0"/>
            <a:chExt cx="7593410" cy="1409700"/>
          </a:xfrm>
        </p:grpSpPr>
        <p:sp>
          <p:nvSpPr>
            <p:cNvPr id="481" name="Rounded Rectangle"/>
            <p:cNvSpPr/>
            <p:nvPr/>
          </p:nvSpPr>
          <p:spPr>
            <a:xfrm>
              <a:off x="0" y="0"/>
              <a:ext cx="7593412" cy="1409701"/>
            </a:xfrm>
            <a:prstGeom prst="roundRect">
              <a:avLst>
                <a:gd name="adj" fmla="val 13514"/>
              </a:avLst>
            </a:prstGeom>
            <a:solidFill>
              <a:srgbClr val="9676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8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4353" y="158750"/>
              <a:ext cx="7124704" cy="1092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4" name="Connection Line"/>
          <p:cNvSpPr/>
          <p:nvPr/>
        </p:nvSpPr>
        <p:spPr>
          <a:xfrm>
            <a:off x="16729625" y="6207557"/>
            <a:ext cx="1962213" cy="3228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42" y="11904"/>
                  <a:pt x="7642" y="4704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/>
          <a:lstStyle/>
          <a:p>
            <a:pPr/>
          </a:p>
        </p:txBody>
      </p:sp>
      <p:sp>
        <p:nvSpPr>
          <p:cNvPr id="485" name="This durations are initially random"/>
          <p:cNvSpPr txBox="1"/>
          <p:nvPr/>
        </p:nvSpPr>
        <p:spPr>
          <a:xfrm>
            <a:off x="16659235" y="4687066"/>
            <a:ext cx="5853599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This durations are initially random</a:t>
            </a:r>
          </a:p>
        </p:txBody>
      </p:sp>
      <p:sp>
        <p:nvSpPr>
          <p:cNvPr id="486" name="Rotates qubits from |0&gt; to |1&gt;"/>
          <p:cNvSpPr txBox="1"/>
          <p:nvPr/>
        </p:nvSpPr>
        <p:spPr>
          <a:xfrm>
            <a:off x="567480" y="9778010"/>
            <a:ext cx="4088893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Rotates qubits</a:t>
            </a:r>
            <a:br/>
            <a:r>
              <a:t>from |0&gt; to |1&gt;</a:t>
            </a:r>
          </a:p>
        </p:txBody>
      </p:sp>
      <p:sp>
        <p:nvSpPr>
          <p:cNvPr id="487" name="Applies phase according to the energy of the  problem"/>
          <p:cNvSpPr txBox="1"/>
          <p:nvPr/>
        </p:nvSpPr>
        <p:spPr>
          <a:xfrm>
            <a:off x="19089070" y="9236651"/>
            <a:ext cx="5441722" cy="169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Applies phase according</a:t>
            </a:r>
            <a:br/>
            <a:r>
              <a:t>to the energy of the </a:t>
            </a:r>
            <a:br/>
            <a:r>
              <a:t>problem</a:t>
            </a:r>
          </a:p>
        </p:txBody>
      </p:sp>
      <p:sp>
        <p:nvSpPr>
          <p:cNvPr id="488" name="Connection Line"/>
          <p:cNvSpPr/>
          <p:nvPr/>
        </p:nvSpPr>
        <p:spPr>
          <a:xfrm>
            <a:off x="18555042" y="10927636"/>
            <a:ext cx="1408606" cy="187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152" y="12561"/>
                  <a:pt x="12352" y="536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/>
          <a:lstStyle/>
          <a:p>
            <a:pPr/>
          </a:p>
        </p:txBody>
      </p:sp>
      <p:sp>
        <p:nvSpPr>
          <p:cNvPr id="489" name="Connection Line"/>
          <p:cNvSpPr/>
          <p:nvPr/>
        </p:nvSpPr>
        <p:spPr>
          <a:xfrm>
            <a:off x="2086221" y="11426745"/>
            <a:ext cx="4171514" cy="127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54" fill="norm" stroke="1" extrusionOk="0">
                <a:moveTo>
                  <a:pt x="21600" y="17247"/>
                </a:moveTo>
                <a:cubicBezTo>
                  <a:pt x="13387" y="21600"/>
                  <a:pt x="6187" y="1585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3" grpId="2"/>
      <p:bldP build="whole" bldLvl="1" animBg="1" rev="0" advAuto="0" spid="48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How do we go from"/>
          <p:cNvSpPr txBox="1"/>
          <p:nvPr/>
        </p:nvSpPr>
        <p:spPr>
          <a:xfrm>
            <a:off x="1080246" y="5165461"/>
            <a:ext cx="565678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do we go from </a:t>
            </a:r>
          </a:p>
        </p:txBody>
      </p:sp>
      <p:sp>
        <p:nvSpPr>
          <p:cNvPr id="492" name="Line"/>
          <p:cNvSpPr/>
          <p:nvPr/>
        </p:nvSpPr>
        <p:spPr>
          <a:xfrm flipV="1">
            <a:off x="2091963" y="6705620"/>
            <a:ext cx="2" cy="30657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3" name="Line"/>
          <p:cNvSpPr/>
          <p:nvPr/>
        </p:nvSpPr>
        <p:spPr>
          <a:xfrm>
            <a:off x="2091963" y="9771319"/>
            <a:ext cx="6406947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4" name="Rectangle"/>
          <p:cNvSpPr/>
          <p:nvPr/>
        </p:nvSpPr>
        <p:spPr>
          <a:xfrm>
            <a:off x="2844219" y="6807719"/>
            <a:ext cx="308569" cy="295507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5" name="Rectangle"/>
          <p:cNvSpPr/>
          <p:nvPr/>
        </p:nvSpPr>
        <p:spPr>
          <a:xfrm>
            <a:off x="3277694" y="7274098"/>
            <a:ext cx="308569" cy="248869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6" name="Rectangle"/>
          <p:cNvSpPr/>
          <p:nvPr/>
        </p:nvSpPr>
        <p:spPr>
          <a:xfrm>
            <a:off x="3754354" y="6545980"/>
            <a:ext cx="308569" cy="32168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7" name="Rectangle"/>
          <p:cNvSpPr/>
          <p:nvPr/>
        </p:nvSpPr>
        <p:spPr>
          <a:xfrm>
            <a:off x="4231016" y="8153117"/>
            <a:ext cx="308569" cy="16096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8" name="Rectangle"/>
          <p:cNvSpPr/>
          <p:nvPr/>
        </p:nvSpPr>
        <p:spPr>
          <a:xfrm>
            <a:off x="4707678" y="7433095"/>
            <a:ext cx="308569" cy="23297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9" name="Rectangle"/>
          <p:cNvSpPr/>
          <p:nvPr/>
        </p:nvSpPr>
        <p:spPr>
          <a:xfrm>
            <a:off x="5141152" y="6714148"/>
            <a:ext cx="308569" cy="304864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0" name="Rectangle"/>
          <p:cNvSpPr/>
          <p:nvPr/>
        </p:nvSpPr>
        <p:spPr>
          <a:xfrm>
            <a:off x="5617814" y="7745747"/>
            <a:ext cx="308569" cy="20170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1" name="Rectangle"/>
          <p:cNvSpPr/>
          <p:nvPr/>
        </p:nvSpPr>
        <p:spPr>
          <a:xfrm>
            <a:off x="6094474" y="7082628"/>
            <a:ext cx="308569" cy="268016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2" name="Rectangle"/>
          <p:cNvSpPr/>
          <p:nvPr/>
        </p:nvSpPr>
        <p:spPr>
          <a:xfrm>
            <a:off x="7304933" y="7745747"/>
            <a:ext cx="308569" cy="20170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3" name="Rectangle"/>
          <p:cNvSpPr/>
          <p:nvPr/>
        </p:nvSpPr>
        <p:spPr>
          <a:xfrm>
            <a:off x="7781596" y="7082627"/>
            <a:ext cx="308569" cy="268016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2305" y="8798914"/>
            <a:ext cx="469902" cy="6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00000">
            <a:off x="1744298" y="10560253"/>
            <a:ext cx="1562102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000000">
            <a:off x="2223803" y="10560253"/>
            <a:ext cx="1549401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000000">
            <a:off x="2825124" y="10560253"/>
            <a:ext cx="1562102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000000">
            <a:off x="3383360" y="10560253"/>
            <a:ext cx="1549402" cy="3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000000">
            <a:off x="6934899" y="10566603"/>
            <a:ext cx="1524002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454" y="10525103"/>
            <a:ext cx="469902" cy="63502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HOW TO RUN AN ANALOG ALGORITHM: 3. Measure and repeat"/>
          <p:cNvSpPr txBox="1"/>
          <p:nvPr/>
        </p:nvSpPr>
        <p:spPr>
          <a:xfrm>
            <a:off x="1267464" y="714352"/>
            <a:ext cx="1788718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TO RUN AN ANALOG ALGORITHM: 3. Measure and repeat</a:t>
            </a:r>
          </a:p>
        </p:txBody>
      </p:sp>
      <p:sp>
        <p:nvSpPr>
          <p:cNvPr id="512" name="Line"/>
          <p:cNvSpPr/>
          <p:nvPr/>
        </p:nvSpPr>
        <p:spPr>
          <a:xfrm>
            <a:off x="9911170" y="8313970"/>
            <a:ext cx="315315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3" name="Line"/>
          <p:cNvSpPr/>
          <p:nvPr/>
        </p:nvSpPr>
        <p:spPr>
          <a:xfrm flipV="1">
            <a:off x="14126300" y="6648430"/>
            <a:ext cx="2" cy="30657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4" name="Line"/>
          <p:cNvSpPr/>
          <p:nvPr/>
        </p:nvSpPr>
        <p:spPr>
          <a:xfrm>
            <a:off x="14126300" y="9714128"/>
            <a:ext cx="640694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5" name="Rectangle"/>
          <p:cNvSpPr/>
          <p:nvPr/>
        </p:nvSpPr>
        <p:spPr>
          <a:xfrm>
            <a:off x="14878555" y="6750528"/>
            <a:ext cx="308569" cy="295507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6" name="Rectangle"/>
          <p:cNvSpPr/>
          <p:nvPr/>
        </p:nvSpPr>
        <p:spPr>
          <a:xfrm>
            <a:off x="15312031" y="9526902"/>
            <a:ext cx="308569" cy="178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7" name="Rectangle"/>
          <p:cNvSpPr/>
          <p:nvPr/>
        </p:nvSpPr>
        <p:spPr>
          <a:xfrm>
            <a:off x="15788692" y="9325444"/>
            <a:ext cx="308569" cy="3801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8" name="Rectangle"/>
          <p:cNvSpPr/>
          <p:nvPr/>
        </p:nvSpPr>
        <p:spPr>
          <a:xfrm>
            <a:off x="16265352" y="9526902"/>
            <a:ext cx="308569" cy="178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9" name="Rectangle"/>
          <p:cNvSpPr/>
          <p:nvPr/>
        </p:nvSpPr>
        <p:spPr>
          <a:xfrm>
            <a:off x="16742015" y="9526902"/>
            <a:ext cx="308569" cy="1787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0" name="Rectangle"/>
          <p:cNvSpPr/>
          <p:nvPr/>
        </p:nvSpPr>
        <p:spPr>
          <a:xfrm>
            <a:off x="17175489" y="9325444"/>
            <a:ext cx="308569" cy="3801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1" name="Rectangle"/>
          <p:cNvSpPr/>
          <p:nvPr/>
        </p:nvSpPr>
        <p:spPr>
          <a:xfrm>
            <a:off x="17652150" y="9642102"/>
            <a:ext cx="308569" cy="635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2" name="Rectangle"/>
          <p:cNvSpPr/>
          <p:nvPr/>
        </p:nvSpPr>
        <p:spPr>
          <a:xfrm>
            <a:off x="18128811" y="9526902"/>
            <a:ext cx="308569" cy="1787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3" name="Rectangle"/>
          <p:cNvSpPr/>
          <p:nvPr/>
        </p:nvSpPr>
        <p:spPr>
          <a:xfrm>
            <a:off x="19339270" y="9583683"/>
            <a:ext cx="308569" cy="1219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4" name="Rectangle"/>
          <p:cNvSpPr/>
          <p:nvPr/>
        </p:nvSpPr>
        <p:spPr>
          <a:xfrm>
            <a:off x="19815933" y="9583683"/>
            <a:ext cx="308569" cy="12192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6643" y="8741723"/>
            <a:ext cx="469902" cy="6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000000">
            <a:off x="14258140" y="10503062"/>
            <a:ext cx="1549402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000000">
            <a:off x="14859460" y="10503062"/>
            <a:ext cx="1562102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000000">
            <a:off x="15417697" y="10503062"/>
            <a:ext cx="1549402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000000">
            <a:off x="18969237" y="10509412"/>
            <a:ext cx="1524002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32793" y="10467912"/>
            <a:ext cx="469902" cy="6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000000">
            <a:off x="13736302" y="10497532"/>
            <a:ext cx="1549402" cy="330202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Connection Line"/>
          <p:cNvSpPr/>
          <p:nvPr/>
        </p:nvSpPr>
        <p:spPr>
          <a:xfrm>
            <a:off x="12898374" y="10635749"/>
            <a:ext cx="1280570" cy="128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fill="norm" stroke="1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/>
          <a:lstStyle/>
          <a:p>
            <a:pPr/>
          </a:p>
        </p:txBody>
      </p:sp>
      <p:sp>
        <p:nvSpPr>
          <p:cNvPr id="533" name="Solution"/>
          <p:cNvSpPr txBox="1"/>
          <p:nvPr/>
        </p:nvSpPr>
        <p:spPr>
          <a:xfrm>
            <a:off x="11624246" y="12032766"/>
            <a:ext cx="234970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Solution</a:t>
            </a:r>
          </a:p>
        </p:txBody>
      </p:sp>
      <p:sp>
        <p:nvSpPr>
          <p:cNvPr id="534" name="We measure, obtain a bitstring, repeat N times"/>
          <p:cNvSpPr txBox="1"/>
          <p:nvPr/>
        </p:nvSpPr>
        <p:spPr>
          <a:xfrm>
            <a:off x="1174426" y="2585178"/>
            <a:ext cx="12726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 measure, obtain a bitstring, repeat N times</a:t>
            </a:r>
          </a:p>
        </p:txBody>
      </p:sp>
      <p:pic>
        <p:nvPicPr>
          <p:cNvPr id="535" name="solution_N=11.png" descr="solution_N=11.png"/>
          <p:cNvPicPr>
            <a:picLocks noChangeAspect="1"/>
          </p:cNvPicPr>
          <p:nvPr/>
        </p:nvPicPr>
        <p:blipFill>
          <a:blip r:embed="rId9">
            <a:extLst/>
          </a:blip>
          <a:srcRect l="19853" t="0" r="0" b="0"/>
          <a:stretch>
            <a:fillRect/>
          </a:stretch>
        </p:blipFill>
        <p:spPr>
          <a:xfrm>
            <a:off x="15339458" y="2099444"/>
            <a:ext cx="4933770" cy="4026399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An example of a  measured solution"/>
          <p:cNvSpPr txBox="1"/>
          <p:nvPr/>
        </p:nvSpPr>
        <p:spPr>
          <a:xfrm>
            <a:off x="20317911" y="3536853"/>
            <a:ext cx="3979229" cy="1151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An example of a </a:t>
            </a:r>
            <a:br/>
            <a:r>
              <a:t>measured solution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How do we solve it: QAOA"/>
          <p:cNvSpPr txBox="1"/>
          <p:nvPr/>
        </p:nvSpPr>
        <p:spPr>
          <a:xfrm>
            <a:off x="1267465" y="714352"/>
            <a:ext cx="751972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do we solve it: QAOA </a:t>
            </a:r>
          </a:p>
        </p:txBody>
      </p:sp>
      <p:pic>
        <p:nvPicPr>
          <p:cNvPr id="539" name="Loop_QAOA.pdf" descr="Loop_QAOA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647826" y="2142609"/>
            <a:ext cx="20506419" cy="10332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41" y="0"/>
                </a:moveTo>
                <a:cubicBezTo>
                  <a:pt x="6294" y="1"/>
                  <a:pt x="3021" y="18"/>
                  <a:pt x="2960" y="51"/>
                </a:cubicBezTo>
                <a:cubicBezTo>
                  <a:pt x="2835" y="120"/>
                  <a:pt x="2651" y="452"/>
                  <a:pt x="2586" y="727"/>
                </a:cubicBezTo>
                <a:cubicBezTo>
                  <a:pt x="2533" y="952"/>
                  <a:pt x="2532" y="976"/>
                  <a:pt x="2533" y="5236"/>
                </a:cubicBezTo>
                <a:cubicBezTo>
                  <a:pt x="2533" y="9275"/>
                  <a:pt x="2536" y="9530"/>
                  <a:pt x="2580" y="9721"/>
                </a:cubicBezTo>
                <a:cubicBezTo>
                  <a:pt x="2639" y="9979"/>
                  <a:pt x="2769" y="10237"/>
                  <a:pt x="2899" y="10355"/>
                </a:cubicBezTo>
                <a:cubicBezTo>
                  <a:pt x="2997" y="10443"/>
                  <a:pt x="3262" y="10446"/>
                  <a:pt x="9977" y="10435"/>
                </a:cubicBezTo>
                <a:lnTo>
                  <a:pt x="16954" y="10423"/>
                </a:lnTo>
                <a:lnTo>
                  <a:pt x="17050" y="10290"/>
                </a:lnTo>
                <a:cubicBezTo>
                  <a:pt x="17104" y="10217"/>
                  <a:pt x="17163" y="10112"/>
                  <a:pt x="17183" y="10058"/>
                </a:cubicBezTo>
                <a:cubicBezTo>
                  <a:pt x="17214" y="9970"/>
                  <a:pt x="17232" y="9964"/>
                  <a:pt x="17339" y="10005"/>
                </a:cubicBezTo>
                <a:cubicBezTo>
                  <a:pt x="17468" y="10054"/>
                  <a:pt x="17759" y="10012"/>
                  <a:pt x="17739" y="9948"/>
                </a:cubicBezTo>
                <a:cubicBezTo>
                  <a:pt x="17728" y="9913"/>
                  <a:pt x="17786" y="9885"/>
                  <a:pt x="17966" y="9835"/>
                </a:cubicBezTo>
                <a:cubicBezTo>
                  <a:pt x="17994" y="9827"/>
                  <a:pt x="18023" y="9808"/>
                  <a:pt x="18030" y="9793"/>
                </a:cubicBezTo>
                <a:cubicBezTo>
                  <a:pt x="18037" y="9778"/>
                  <a:pt x="18094" y="9736"/>
                  <a:pt x="18156" y="9701"/>
                </a:cubicBezTo>
                <a:cubicBezTo>
                  <a:pt x="18219" y="9666"/>
                  <a:pt x="18311" y="9602"/>
                  <a:pt x="18361" y="9559"/>
                </a:cubicBezTo>
                <a:lnTo>
                  <a:pt x="18452" y="9481"/>
                </a:lnTo>
                <a:lnTo>
                  <a:pt x="18468" y="7668"/>
                </a:lnTo>
                <a:cubicBezTo>
                  <a:pt x="18477" y="6671"/>
                  <a:pt x="18476" y="5840"/>
                  <a:pt x="18466" y="5820"/>
                </a:cubicBezTo>
                <a:cubicBezTo>
                  <a:pt x="18456" y="5800"/>
                  <a:pt x="18200" y="5769"/>
                  <a:pt x="17897" y="5749"/>
                </a:cubicBezTo>
                <a:lnTo>
                  <a:pt x="17346" y="5712"/>
                </a:lnTo>
                <a:lnTo>
                  <a:pt x="17346" y="3346"/>
                </a:lnTo>
                <a:lnTo>
                  <a:pt x="17345" y="980"/>
                </a:lnTo>
                <a:lnTo>
                  <a:pt x="17286" y="726"/>
                </a:lnTo>
                <a:cubicBezTo>
                  <a:pt x="17217" y="433"/>
                  <a:pt x="17048" y="123"/>
                  <a:pt x="16917" y="51"/>
                </a:cubicBezTo>
                <a:cubicBezTo>
                  <a:pt x="16856" y="17"/>
                  <a:pt x="13595" y="1"/>
                  <a:pt x="10256" y="0"/>
                </a:cubicBezTo>
                <a:lnTo>
                  <a:pt x="9641" y="0"/>
                </a:lnTo>
                <a:close/>
                <a:moveTo>
                  <a:pt x="21587" y="0"/>
                </a:moveTo>
                <a:lnTo>
                  <a:pt x="21581" y="10762"/>
                </a:lnTo>
                <a:lnTo>
                  <a:pt x="21574" y="21549"/>
                </a:lnTo>
                <a:lnTo>
                  <a:pt x="10781" y="21562"/>
                </a:lnTo>
                <a:lnTo>
                  <a:pt x="0" y="21574"/>
                </a:lnTo>
                <a:lnTo>
                  <a:pt x="10794" y="21588"/>
                </a:lnTo>
                <a:lnTo>
                  <a:pt x="21600" y="21600"/>
                </a:lnTo>
                <a:lnTo>
                  <a:pt x="21594" y="10787"/>
                </a:lnTo>
                <a:lnTo>
                  <a:pt x="21587" y="0"/>
                </a:lnTo>
                <a:close/>
                <a:moveTo>
                  <a:pt x="1519" y="6073"/>
                </a:moveTo>
                <a:cubicBezTo>
                  <a:pt x="1492" y="6085"/>
                  <a:pt x="1464" y="6158"/>
                  <a:pt x="1438" y="6292"/>
                </a:cubicBezTo>
                <a:cubicBezTo>
                  <a:pt x="1402" y="6477"/>
                  <a:pt x="1396" y="6488"/>
                  <a:pt x="1395" y="6371"/>
                </a:cubicBezTo>
                <a:cubicBezTo>
                  <a:pt x="1389" y="6003"/>
                  <a:pt x="1119" y="5979"/>
                  <a:pt x="1112" y="6345"/>
                </a:cubicBezTo>
                <a:cubicBezTo>
                  <a:pt x="1111" y="6427"/>
                  <a:pt x="1102" y="6410"/>
                  <a:pt x="1079" y="6279"/>
                </a:cubicBezTo>
                <a:cubicBezTo>
                  <a:pt x="1031" y="6016"/>
                  <a:pt x="959" y="6020"/>
                  <a:pt x="907" y="6290"/>
                </a:cubicBezTo>
                <a:cubicBezTo>
                  <a:pt x="876" y="6448"/>
                  <a:pt x="864" y="6475"/>
                  <a:pt x="863" y="6389"/>
                </a:cubicBezTo>
                <a:cubicBezTo>
                  <a:pt x="860" y="6189"/>
                  <a:pt x="814" y="6078"/>
                  <a:pt x="735" y="6078"/>
                </a:cubicBezTo>
                <a:cubicBezTo>
                  <a:pt x="643" y="6078"/>
                  <a:pt x="582" y="6195"/>
                  <a:pt x="582" y="6373"/>
                </a:cubicBezTo>
                <a:cubicBezTo>
                  <a:pt x="582" y="6567"/>
                  <a:pt x="632" y="6677"/>
                  <a:pt x="729" y="6699"/>
                </a:cubicBezTo>
                <a:cubicBezTo>
                  <a:pt x="775" y="6710"/>
                  <a:pt x="819" y="6733"/>
                  <a:pt x="828" y="6750"/>
                </a:cubicBezTo>
                <a:cubicBezTo>
                  <a:pt x="855" y="6804"/>
                  <a:pt x="873" y="6786"/>
                  <a:pt x="922" y="6655"/>
                </a:cubicBezTo>
                <a:cubicBezTo>
                  <a:pt x="974" y="6517"/>
                  <a:pt x="1038" y="6489"/>
                  <a:pt x="1038" y="6604"/>
                </a:cubicBezTo>
                <a:cubicBezTo>
                  <a:pt x="1038" y="6674"/>
                  <a:pt x="1059" y="6682"/>
                  <a:pt x="1254" y="6682"/>
                </a:cubicBezTo>
                <a:cubicBezTo>
                  <a:pt x="1448" y="6682"/>
                  <a:pt x="1469" y="6674"/>
                  <a:pt x="1469" y="6604"/>
                </a:cubicBezTo>
                <a:cubicBezTo>
                  <a:pt x="1469" y="6563"/>
                  <a:pt x="1492" y="6530"/>
                  <a:pt x="1520" y="6530"/>
                </a:cubicBezTo>
                <a:cubicBezTo>
                  <a:pt x="1548" y="6530"/>
                  <a:pt x="1570" y="6564"/>
                  <a:pt x="1570" y="6606"/>
                </a:cubicBezTo>
                <a:cubicBezTo>
                  <a:pt x="1570" y="6647"/>
                  <a:pt x="1588" y="6681"/>
                  <a:pt x="1611" y="6681"/>
                </a:cubicBezTo>
                <a:cubicBezTo>
                  <a:pt x="1644" y="6681"/>
                  <a:pt x="1648" y="6647"/>
                  <a:pt x="1635" y="6499"/>
                </a:cubicBezTo>
                <a:cubicBezTo>
                  <a:pt x="1606" y="6199"/>
                  <a:pt x="1564" y="6053"/>
                  <a:pt x="1519" y="6073"/>
                </a:cubicBezTo>
                <a:close/>
                <a:moveTo>
                  <a:pt x="1057" y="7225"/>
                </a:moveTo>
                <a:cubicBezTo>
                  <a:pt x="1033" y="7233"/>
                  <a:pt x="1013" y="7302"/>
                  <a:pt x="1013" y="7410"/>
                </a:cubicBezTo>
                <a:cubicBezTo>
                  <a:pt x="1013" y="7506"/>
                  <a:pt x="1002" y="7586"/>
                  <a:pt x="988" y="7586"/>
                </a:cubicBezTo>
                <a:cubicBezTo>
                  <a:pt x="974" y="7586"/>
                  <a:pt x="962" y="7506"/>
                  <a:pt x="962" y="7410"/>
                </a:cubicBezTo>
                <a:cubicBezTo>
                  <a:pt x="962" y="7284"/>
                  <a:pt x="951" y="7234"/>
                  <a:pt x="923" y="7234"/>
                </a:cubicBezTo>
                <a:cubicBezTo>
                  <a:pt x="892" y="7234"/>
                  <a:pt x="885" y="7283"/>
                  <a:pt x="891" y="7472"/>
                </a:cubicBezTo>
                <a:cubicBezTo>
                  <a:pt x="899" y="7710"/>
                  <a:pt x="899" y="7711"/>
                  <a:pt x="998" y="7727"/>
                </a:cubicBezTo>
                <a:cubicBezTo>
                  <a:pt x="1060" y="7737"/>
                  <a:pt x="1105" y="7718"/>
                  <a:pt x="1118" y="7677"/>
                </a:cubicBezTo>
                <a:cubicBezTo>
                  <a:pt x="1134" y="7627"/>
                  <a:pt x="1139" y="7625"/>
                  <a:pt x="1139" y="7673"/>
                </a:cubicBezTo>
                <a:cubicBezTo>
                  <a:pt x="1139" y="7715"/>
                  <a:pt x="1184" y="7736"/>
                  <a:pt x="1279" y="7736"/>
                </a:cubicBezTo>
                <a:lnTo>
                  <a:pt x="1418" y="7736"/>
                </a:lnTo>
                <a:lnTo>
                  <a:pt x="1418" y="7557"/>
                </a:lnTo>
                <a:cubicBezTo>
                  <a:pt x="1418" y="7451"/>
                  <a:pt x="1428" y="7391"/>
                  <a:pt x="1443" y="7410"/>
                </a:cubicBezTo>
                <a:cubicBezTo>
                  <a:pt x="1457" y="7427"/>
                  <a:pt x="1469" y="7507"/>
                  <a:pt x="1469" y="7588"/>
                </a:cubicBezTo>
                <a:cubicBezTo>
                  <a:pt x="1469" y="7686"/>
                  <a:pt x="1481" y="7736"/>
                  <a:pt x="1507" y="7736"/>
                </a:cubicBezTo>
                <a:cubicBezTo>
                  <a:pt x="1527" y="7736"/>
                  <a:pt x="1545" y="7712"/>
                  <a:pt x="1545" y="7683"/>
                </a:cubicBezTo>
                <a:cubicBezTo>
                  <a:pt x="1545" y="7652"/>
                  <a:pt x="1568" y="7663"/>
                  <a:pt x="1599" y="7706"/>
                </a:cubicBezTo>
                <a:cubicBezTo>
                  <a:pt x="1633" y="7752"/>
                  <a:pt x="1669" y="7766"/>
                  <a:pt x="1691" y="7741"/>
                </a:cubicBezTo>
                <a:cubicBezTo>
                  <a:pt x="1712" y="7718"/>
                  <a:pt x="1779" y="7710"/>
                  <a:pt x="1839" y="7724"/>
                </a:cubicBezTo>
                <a:cubicBezTo>
                  <a:pt x="1930" y="7744"/>
                  <a:pt x="1950" y="7734"/>
                  <a:pt x="1950" y="7667"/>
                </a:cubicBezTo>
                <a:cubicBezTo>
                  <a:pt x="1950" y="7610"/>
                  <a:pt x="1925" y="7583"/>
                  <a:pt x="1868" y="7577"/>
                </a:cubicBezTo>
                <a:lnTo>
                  <a:pt x="1785" y="7569"/>
                </a:lnTo>
                <a:lnTo>
                  <a:pt x="1868" y="7549"/>
                </a:lnTo>
                <a:cubicBezTo>
                  <a:pt x="1925" y="7535"/>
                  <a:pt x="1950" y="7502"/>
                  <a:pt x="1950" y="7441"/>
                </a:cubicBezTo>
                <a:cubicBezTo>
                  <a:pt x="1950" y="7257"/>
                  <a:pt x="1820" y="7160"/>
                  <a:pt x="1752" y="7293"/>
                </a:cubicBezTo>
                <a:cubicBezTo>
                  <a:pt x="1729" y="7340"/>
                  <a:pt x="1722" y="7340"/>
                  <a:pt x="1722" y="7293"/>
                </a:cubicBezTo>
                <a:cubicBezTo>
                  <a:pt x="1722" y="7207"/>
                  <a:pt x="1596" y="7219"/>
                  <a:pt x="1579" y="7308"/>
                </a:cubicBezTo>
                <a:cubicBezTo>
                  <a:pt x="1567" y="7373"/>
                  <a:pt x="1561" y="7373"/>
                  <a:pt x="1528" y="7308"/>
                </a:cubicBezTo>
                <a:cubicBezTo>
                  <a:pt x="1486" y="7224"/>
                  <a:pt x="1353" y="7208"/>
                  <a:pt x="1330" y="7283"/>
                </a:cubicBezTo>
                <a:cubicBezTo>
                  <a:pt x="1320" y="7314"/>
                  <a:pt x="1296" y="7309"/>
                  <a:pt x="1265" y="7270"/>
                </a:cubicBezTo>
                <a:cubicBezTo>
                  <a:pt x="1226" y="7222"/>
                  <a:pt x="1205" y="7222"/>
                  <a:pt x="1166" y="7270"/>
                </a:cubicBezTo>
                <a:cubicBezTo>
                  <a:pt x="1135" y="7309"/>
                  <a:pt x="1111" y="7314"/>
                  <a:pt x="1101" y="7283"/>
                </a:cubicBezTo>
                <a:cubicBezTo>
                  <a:pt x="1087" y="7238"/>
                  <a:pt x="1072" y="7221"/>
                  <a:pt x="1057" y="7225"/>
                </a:cubicBezTo>
                <a:close/>
                <a:moveTo>
                  <a:pt x="367" y="7234"/>
                </a:moveTo>
                <a:cubicBezTo>
                  <a:pt x="291" y="7234"/>
                  <a:pt x="258" y="7358"/>
                  <a:pt x="300" y="7491"/>
                </a:cubicBezTo>
                <a:cubicBezTo>
                  <a:pt x="318" y="7549"/>
                  <a:pt x="320" y="7586"/>
                  <a:pt x="304" y="7586"/>
                </a:cubicBezTo>
                <a:cubicBezTo>
                  <a:pt x="290" y="7586"/>
                  <a:pt x="279" y="7619"/>
                  <a:pt x="279" y="7660"/>
                </a:cubicBezTo>
                <a:cubicBezTo>
                  <a:pt x="279" y="7710"/>
                  <a:pt x="304" y="7736"/>
                  <a:pt x="354" y="7736"/>
                </a:cubicBezTo>
                <a:cubicBezTo>
                  <a:pt x="396" y="7736"/>
                  <a:pt x="431" y="7710"/>
                  <a:pt x="431" y="7679"/>
                </a:cubicBezTo>
                <a:cubicBezTo>
                  <a:pt x="431" y="7639"/>
                  <a:pt x="441" y="7641"/>
                  <a:pt x="467" y="7683"/>
                </a:cubicBezTo>
                <a:cubicBezTo>
                  <a:pt x="488" y="7717"/>
                  <a:pt x="542" y="7740"/>
                  <a:pt x="588" y="7735"/>
                </a:cubicBezTo>
                <a:cubicBezTo>
                  <a:pt x="743" y="7718"/>
                  <a:pt x="813" y="7735"/>
                  <a:pt x="798" y="7786"/>
                </a:cubicBezTo>
                <a:cubicBezTo>
                  <a:pt x="789" y="7814"/>
                  <a:pt x="789" y="7859"/>
                  <a:pt x="798" y="7887"/>
                </a:cubicBezTo>
                <a:cubicBezTo>
                  <a:pt x="838" y="8016"/>
                  <a:pt x="861" y="7907"/>
                  <a:pt x="861" y="7586"/>
                </a:cubicBezTo>
                <a:cubicBezTo>
                  <a:pt x="861" y="7234"/>
                  <a:pt x="861" y="7234"/>
                  <a:pt x="790" y="7234"/>
                </a:cubicBezTo>
                <a:cubicBezTo>
                  <a:pt x="751" y="7234"/>
                  <a:pt x="707" y="7258"/>
                  <a:pt x="692" y="7288"/>
                </a:cubicBezTo>
                <a:cubicBezTo>
                  <a:pt x="672" y="7327"/>
                  <a:pt x="650" y="7324"/>
                  <a:pt x="613" y="7278"/>
                </a:cubicBezTo>
                <a:cubicBezTo>
                  <a:pt x="573" y="7228"/>
                  <a:pt x="547" y="7227"/>
                  <a:pt x="496" y="7273"/>
                </a:cubicBezTo>
                <a:cubicBezTo>
                  <a:pt x="457" y="7308"/>
                  <a:pt x="431" y="7312"/>
                  <a:pt x="431" y="7283"/>
                </a:cubicBezTo>
                <a:cubicBezTo>
                  <a:pt x="431" y="7256"/>
                  <a:pt x="402" y="7234"/>
                  <a:pt x="367" y="7234"/>
                </a:cubicBezTo>
                <a:close/>
                <a:moveTo>
                  <a:pt x="1849" y="7787"/>
                </a:moveTo>
                <a:lnTo>
                  <a:pt x="1849" y="7927"/>
                </a:lnTo>
                <a:cubicBezTo>
                  <a:pt x="1849" y="8042"/>
                  <a:pt x="1832" y="8079"/>
                  <a:pt x="1760" y="8131"/>
                </a:cubicBezTo>
                <a:cubicBezTo>
                  <a:pt x="1712" y="8165"/>
                  <a:pt x="1610" y="8307"/>
                  <a:pt x="1534" y="8445"/>
                </a:cubicBezTo>
                <a:cubicBezTo>
                  <a:pt x="1212" y="9029"/>
                  <a:pt x="1157" y="9852"/>
                  <a:pt x="1394" y="10562"/>
                </a:cubicBezTo>
                <a:cubicBezTo>
                  <a:pt x="1438" y="10693"/>
                  <a:pt x="1484" y="10800"/>
                  <a:pt x="1497" y="10800"/>
                </a:cubicBezTo>
                <a:cubicBezTo>
                  <a:pt x="1509" y="10800"/>
                  <a:pt x="1544" y="10751"/>
                  <a:pt x="1574" y="10692"/>
                </a:cubicBezTo>
                <a:cubicBezTo>
                  <a:pt x="1617" y="10606"/>
                  <a:pt x="1622" y="10567"/>
                  <a:pt x="1599" y="10503"/>
                </a:cubicBezTo>
                <a:cubicBezTo>
                  <a:pt x="1463" y="10125"/>
                  <a:pt x="1413" y="9658"/>
                  <a:pt x="1469" y="9313"/>
                </a:cubicBezTo>
                <a:cubicBezTo>
                  <a:pt x="1515" y="9035"/>
                  <a:pt x="1631" y="8717"/>
                  <a:pt x="1731" y="8594"/>
                </a:cubicBezTo>
                <a:cubicBezTo>
                  <a:pt x="1840" y="8461"/>
                  <a:pt x="1849" y="8463"/>
                  <a:pt x="1849" y="8615"/>
                </a:cubicBezTo>
                <a:cubicBezTo>
                  <a:pt x="1849" y="8684"/>
                  <a:pt x="1853" y="8740"/>
                  <a:pt x="1859" y="8740"/>
                </a:cubicBezTo>
                <a:cubicBezTo>
                  <a:pt x="1885" y="8740"/>
                  <a:pt x="2305" y="8276"/>
                  <a:pt x="2305" y="8246"/>
                </a:cubicBezTo>
                <a:cubicBezTo>
                  <a:pt x="2305" y="8210"/>
                  <a:pt x="2178" y="8078"/>
                  <a:pt x="1969" y="7893"/>
                </a:cubicBezTo>
                <a:lnTo>
                  <a:pt x="1849" y="7787"/>
                </a:lnTo>
                <a:close/>
                <a:moveTo>
                  <a:pt x="18665" y="7902"/>
                </a:moveTo>
                <a:cubicBezTo>
                  <a:pt x="18640" y="7901"/>
                  <a:pt x="18627" y="7932"/>
                  <a:pt x="18612" y="8012"/>
                </a:cubicBezTo>
                <a:cubicBezTo>
                  <a:pt x="18575" y="8203"/>
                  <a:pt x="18576" y="8204"/>
                  <a:pt x="18701" y="8306"/>
                </a:cubicBezTo>
                <a:cubicBezTo>
                  <a:pt x="18935" y="8497"/>
                  <a:pt x="19118" y="9129"/>
                  <a:pt x="19084" y="9627"/>
                </a:cubicBezTo>
                <a:cubicBezTo>
                  <a:pt x="19076" y="9748"/>
                  <a:pt x="19044" y="9942"/>
                  <a:pt x="19014" y="10060"/>
                </a:cubicBezTo>
                <a:cubicBezTo>
                  <a:pt x="18962" y="10264"/>
                  <a:pt x="18958" y="10267"/>
                  <a:pt x="18933" y="10159"/>
                </a:cubicBezTo>
                <a:cubicBezTo>
                  <a:pt x="18919" y="10097"/>
                  <a:pt x="18896" y="10047"/>
                  <a:pt x="18880" y="10048"/>
                </a:cubicBezTo>
                <a:cubicBezTo>
                  <a:pt x="18858" y="10049"/>
                  <a:pt x="18651" y="10723"/>
                  <a:pt x="18615" y="10912"/>
                </a:cubicBezTo>
                <a:cubicBezTo>
                  <a:pt x="18609" y="10943"/>
                  <a:pt x="18653" y="10951"/>
                  <a:pt x="18729" y="10932"/>
                </a:cubicBezTo>
                <a:cubicBezTo>
                  <a:pt x="18797" y="10916"/>
                  <a:pt x="18918" y="10889"/>
                  <a:pt x="18998" y="10871"/>
                </a:cubicBezTo>
                <a:cubicBezTo>
                  <a:pt x="19154" y="10837"/>
                  <a:pt x="19161" y="10824"/>
                  <a:pt x="19106" y="10681"/>
                </a:cubicBezTo>
                <a:cubicBezTo>
                  <a:pt x="19075" y="10598"/>
                  <a:pt x="19078" y="10566"/>
                  <a:pt x="19132" y="10404"/>
                </a:cubicBezTo>
                <a:cubicBezTo>
                  <a:pt x="19233" y="10102"/>
                  <a:pt x="19284" y="9590"/>
                  <a:pt x="19252" y="9217"/>
                </a:cubicBezTo>
                <a:cubicBezTo>
                  <a:pt x="19217" y="8808"/>
                  <a:pt x="19160" y="8580"/>
                  <a:pt x="19028" y="8317"/>
                </a:cubicBezTo>
                <a:cubicBezTo>
                  <a:pt x="18925" y="8114"/>
                  <a:pt x="18824" y="7992"/>
                  <a:pt x="18694" y="7914"/>
                </a:cubicBezTo>
                <a:cubicBezTo>
                  <a:pt x="18683" y="7907"/>
                  <a:pt x="18673" y="7903"/>
                  <a:pt x="18665" y="7902"/>
                </a:cubicBezTo>
                <a:close/>
                <a:moveTo>
                  <a:pt x="20421" y="9538"/>
                </a:moveTo>
                <a:cubicBezTo>
                  <a:pt x="20412" y="9544"/>
                  <a:pt x="20403" y="9570"/>
                  <a:pt x="20394" y="9620"/>
                </a:cubicBezTo>
                <a:cubicBezTo>
                  <a:pt x="20377" y="9705"/>
                  <a:pt x="20182" y="9728"/>
                  <a:pt x="20182" y="9645"/>
                </a:cubicBezTo>
                <a:cubicBezTo>
                  <a:pt x="20182" y="9617"/>
                  <a:pt x="20165" y="9594"/>
                  <a:pt x="20144" y="9594"/>
                </a:cubicBezTo>
                <a:cubicBezTo>
                  <a:pt x="20123" y="9594"/>
                  <a:pt x="20106" y="9616"/>
                  <a:pt x="20106" y="9641"/>
                </a:cubicBezTo>
                <a:cubicBezTo>
                  <a:pt x="20106" y="9723"/>
                  <a:pt x="19970" y="9727"/>
                  <a:pt x="19896" y="9647"/>
                </a:cubicBezTo>
                <a:cubicBezTo>
                  <a:pt x="19834" y="9579"/>
                  <a:pt x="19823" y="9578"/>
                  <a:pt x="19802" y="9645"/>
                </a:cubicBezTo>
                <a:cubicBezTo>
                  <a:pt x="19781" y="9708"/>
                  <a:pt x="19778" y="9707"/>
                  <a:pt x="19777" y="9632"/>
                </a:cubicBezTo>
                <a:cubicBezTo>
                  <a:pt x="19777" y="9537"/>
                  <a:pt x="19714" y="9512"/>
                  <a:pt x="19687" y="9597"/>
                </a:cubicBezTo>
                <a:cubicBezTo>
                  <a:pt x="19676" y="9633"/>
                  <a:pt x="19660" y="9632"/>
                  <a:pt x="19636" y="9593"/>
                </a:cubicBezTo>
                <a:cubicBezTo>
                  <a:pt x="19618" y="9562"/>
                  <a:pt x="19576" y="9544"/>
                  <a:pt x="19544" y="9553"/>
                </a:cubicBezTo>
                <a:cubicBezTo>
                  <a:pt x="19491" y="9567"/>
                  <a:pt x="19485" y="9599"/>
                  <a:pt x="19478" y="9882"/>
                </a:cubicBezTo>
                <a:lnTo>
                  <a:pt x="19471" y="10195"/>
                </a:lnTo>
                <a:lnTo>
                  <a:pt x="19624" y="10191"/>
                </a:lnTo>
                <a:lnTo>
                  <a:pt x="19777" y="10186"/>
                </a:lnTo>
                <a:lnTo>
                  <a:pt x="19780" y="10004"/>
                </a:lnTo>
                <a:lnTo>
                  <a:pt x="19784" y="9821"/>
                </a:lnTo>
                <a:lnTo>
                  <a:pt x="19799" y="9996"/>
                </a:lnTo>
                <a:lnTo>
                  <a:pt x="19815" y="10172"/>
                </a:lnTo>
                <a:lnTo>
                  <a:pt x="20074" y="10184"/>
                </a:lnTo>
                <a:lnTo>
                  <a:pt x="20334" y="10196"/>
                </a:lnTo>
                <a:lnTo>
                  <a:pt x="20334" y="10021"/>
                </a:lnTo>
                <a:cubicBezTo>
                  <a:pt x="20334" y="9924"/>
                  <a:pt x="20345" y="9845"/>
                  <a:pt x="20359" y="9845"/>
                </a:cubicBezTo>
                <a:cubicBezTo>
                  <a:pt x="20373" y="9845"/>
                  <a:pt x="20384" y="9925"/>
                  <a:pt x="20384" y="10021"/>
                </a:cubicBezTo>
                <a:cubicBezTo>
                  <a:pt x="20384" y="10144"/>
                  <a:pt x="20396" y="10197"/>
                  <a:pt x="20422" y="10197"/>
                </a:cubicBezTo>
                <a:cubicBezTo>
                  <a:pt x="20452" y="10197"/>
                  <a:pt x="20460" y="10127"/>
                  <a:pt x="20460" y="9870"/>
                </a:cubicBezTo>
                <a:cubicBezTo>
                  <a:pt x="20460" y="9678"/>
                  <a:pt x="20448" y="9559"/>
                  <a:pt x="20430" y="9539"/>
                </a:cubicBezTo>
                <a:cubicBezTo>
                  <a:pt x="20427" y="9536"/>
                  <a:pt x="20424" y="9536"/>
                  <a:pt x="20421" y="9538"/>
                </a:cubicBezTo>
                <a:close/>
                <a:moveTo>
                  <a:pt x="20486" y="9694"/>
                </a:moveTo>
                <a:lnTo>
                  <a:pt x="20486" y="9946"/>
                </a:lnTo>
                <a:cubicBezTo>
                  <a:pt x="20486" y="10136"/>
                  <a:pt x="20495" y="10197"/>
                  <a:pt x="20524" y="10197"/>
                </a:cubicBezTo>
                <a:cubicBezTo>
                  <a:pt x="20549" y="10197"/>
                  <a:pt x="20562" y="10147"/>
                  <a:pt x="20562" y="10050"/>
                </a:cubicBezTo>
                <a:cubicBezTo>
                  <a:pt x="20562" y="9968"/>
                  <a:pt x="20573" y="9887"/>
                  <a:pt x="20587" y="9870"/>
                </a:cubicBezTo>
                <a:cubicBezTo>
                  <a:pt x="20602" y="9852"/>
                  <a:pt x="20613" y="9912"/>
                  <a:pt x="20613" y="10018"/>
                </a:cubicBezTo>
                <a:cubicBezTo>
                  <a:pt x="20613" y="10163"/>
                  <a:pt x="20622" y="10197"/>
                  <a:pt x="20663" y="10197"/>
                </a:cubicBezTo>
                <a:cubicBezTo>
                  <a:pt x="20691" y="10197"/>
                  <a:pt x="20714" y="10229"/>
                  <a:pt x="20714" y="10269"/>
                </a:cubicBezTo>
                <a:cubicBezTo>
                  <a:pt x="20714" y="10308"/>
                  <a:pt x="20728" y="10350"/>
                  <a:pt x="20746" y="10364"/>
                </a:cubicBezTo>
                <a:cubicBezTo>
                  <a:pt x="20790" y="10399"/>
                  <a:pt x="20873" y="10351"/>
                  <a:pt x="20905" y="10272"/>
                </a:cubicBezTo>
                <a:cubicBezTo>
                  <a:pt x="20919" y="10236"/>
                  <a:pt x="20965" y="10198"/>
                  <a:pt x="21006" y="10189"/>
                </a:cubicBezTo>
                <a:cubicBezTo>
                  <a:pt x="21104" y="10167"/>
                  <a:pt x="21126" y="9969"/>
                  <a:pt x="21038" y="9899"/>
                </a:cubicBezTo>
                <a:cubicBezTo>
                  <a:pt x="20994" y="9864"/>
                  <a:pt x="20991" y="9851"/>
                  <a:pt x="21024" y="9849"/>
                </a:cubicBezTo>
                <a:cubicBezTo>
                  <a:pt x="21048" y="9847"/>
                  <a:pt x="21068" y="9813"/>
                  <a:pt x="21068" y="9774"/>
                </a:cubicBezTo>
                <a:cubicBezTo>
                  <a:pt x="21068" y="9720"/>
                  <a:pt x="21028" y="9703"/>
                  <a:pt x="20901" y="9701"/>
                </a:cubicBezTo>
                <a:cubicBezTo>
                  <a:pt x="20751" y="9699"/>
                  <a:pt x="20732" y="9709"/>
                  <a:pt x="20720" y="9806"/>
                </a:cubicBezTo>
                <a:lnTo>
                  <a:pt x="20705" y="9914"/>
                </a:lnTo>
                <a:lnTo>
                  <a:pt x="20685" y="9804"/>
                </a:lnTo>
                <a:cubicBezTo>
                  <a:pt x="20669" y="9720"/>
                  <a:pt x="20644" y="9694"/>
                  <a:pt x="20575" y="9694"/>
                </a:cubicBezTo>
                <a:lnTo>
                  <a:pt x="20486" y="9694"/>
                </a:lnTo>
                <a:close/>
                <a:moveTo>
                  <a:pt x="19486" y="10498"/>
                </a:moveTo>
                <a:cubicBezTo>
                  <a:pt x="19464" y="10498"/>
                  <a:pt x="19448" y="10543"/>
                  <a:pt x="19448" y="10599"/>
                </a:cubicBezTo>
                <a:cubicBezTo>
                  <a:pt x="19448" y="10662"/>
                  <a:pt x="19431" y="10699"/>
                  <a:pt x="19402" y="10699"/>
                </a:cubicBezTo>
                <a:cubicBezTo>
                  <a:pt x="19312" y="10699"/>
                  <a:pt x="19269" y="10903"/>
                  <a:pt x="19311" y="11122"/>
                </a:cubicBezTo>
                <a:cubicBezTo>
                  <a:pt x="19322" y="11176"/>
                  <a:pt x="19358" y="11202"/>
                  <a:pt x="19425" y="11202"/>
                </a:cubicBezTo>
                <a:lnTo>
                  <a:pt x="19524" y="11202"/>
                </a:lnTo>
                <a:lnTo>
                  <a:pt x="19524" y="10850"/>
                </a:lnTo>
                <a:cubicBezTo>
                  <a:pt x="19524" y="10571"/>
                  <a:pt x="19516" y="10498"/>
                  <a:pt x="19486" y="10498"/>
                </a:cubicBezTo>
                <a:close/>
                <a:moveTo>
                  <a:pt x="20264" y="10505"/>
                </a:moveTo>
                <a:cubicBezTo>
                  <a:pt x="20248" y="10497"/>
                  <a:pt x="20217" y="10507"/>
                  <a:pt x="20160" y="10530"/>
                </a:cubicBezTo>
                <a:cubicBezTo>
                  <a:pt x="20116" y="10547"/>
                  <a:pt x="20081" y="10592"/>
                  <a:pt x="20081" y="10630"/>
                </a:cubicBezTo>
                <a:cubicBezTo>
                  <a:pt x="20081" y="10678"/>
                  <a:pt x="20048" y="10699"/>
                  <a:pt x="19978" y="10699"/>
                </a:cubicBezTo>
                <a:cubicBezTo>
                  <a:pt x="19916" y="10699"/>
                  <a:pt x="19881" y="10680"/>
                  <a:pt x="19891" y="10649"/>
                </a:cubicBezTo>
                <a:cubicBezTo>
                  <a:pt x="19899" y="10622"/>
                  <a:pt x="19883" y="10599"/>
                  <a:pt x="19854" y="10599"/>
                </a:cubicBezTo>
                <a:cubicBezTo>
                  <a:pt x="19826" y="10599"/>
                  <a:pt x="19802" y="10622"/>
                  <a:pt x="19802" y="10649"/>
                </a:cubicBezTo>
                <a:cubicBezTo>
                  <a:pt x="19802" y="10677"/>
                  <a:pt x="19770" y="10699"/>
                  <a:pt x="19731" y="10699"/>
                </a:cubicBezTo>
                <a:cubicBezTo>
                  <a:pt x="19692" y="10699"/>
                  <a:pt x="19646" y="10728"/>
                  <a:pt x="19628" y="10762"/>
                </a:cubicBezTo>
                <a:cubicBezTo>
                  <a:pt x="19602" y="10813"/>
                  <a:pt x="19599" y="10798"/>
                  <a:pt x="19613" y="10687"/>
                </a:cubicBezTo>
                <a:cubicBezTo>
                  <a:pt x="19626" y="10579"/>
                  <a:pt x="19621" y="10549"/>
                  <a:pt x="19590" y="10549"/>
                </a:cubicBezTo>
                <a:cubicBezTo>
                  <a:pt x="19557" y="10549"/>
                  <a:pt x="19549" y="10608"/>
                  <a:pt x="19549" y="10868"/>
                </a:cubicBezTo>
                <a:lnTo>
                  <a:pt x="19549" y="11186"/>
                </a:lnTo>
                <a:lnTo>
                  <a:pt x="19775" y="11191"/>
                </a:lnTo>
                <a:lnTo>
                  <a:pt x="20002" y="11196"/>
                </a:lnTo>
                <a:lnTo>
                  <a:pt x="20009" y="11039"/>
                </a:lnTo>
                <a:cubicBezTo>
                  <a:pt x="20020" y="10823"/>
                  <a:pt x="20075" y="10802"/>
                  <a:pt x="20085" y="11010"/>
                </a:cubicBezTo>
                <a:cubicBezTo>
                  <a:pt x="20093" y="11171"/>
                  <a:pt x="20097" y="11177"/>
                  <a:pt x="20215" y="11192"/>
                </a:cubicBezTo>
                <a:cubicBezTo>
                  <a:pt x="20283" y="11201"/>
                  <a:pt x="20353" y="11183"/>
                  <a:pt x="20371" y="11152"/>
                </a:cubicBezTo>
                <a:cubicBezTo>
                  <a:pt x="20395" y="11114"/>
                  <a:pt x="20410" y="11112"/>
                  <a:pt x="20422" y="11149"/>
                </a:cubicBezTo>
                <a:cubicBezTo>
                  <a:pt x="20431" y="11178"/>
                  <a:pt x="20483" y="11202"/>
                  <a:pt x="20538" y="11202"/>
                </a:cubicBezTo>
                <a:cubicBezTo>
                  <a:pt x="20635" y="11202"/>
                  <a:pt x="20638" y="11198"/>
                  <a:pt x="20642" y="11014"/>
                </a:cubicBezTo>
                <a:lnTo>
                  <a:pt x="20646" y="10825"/>
                </a:lnTo>
                <a:lnTo>
                  <a:pt x="20656" y="11014"/>
                </a:lnTo>
                <a:cubicBezTo>
                  <a:pt x="20666" y="11196"/>
                  <a:pt x="20669" y="11202"/>
                  <a:pt x="20766" y="11202"/>
                </a:cubicBezTo>
                <a:cubicBezTo>
                  <a:pt x="20823" y="11202"/>
                  <a:pt x="20866" y="11178"/>
                  <a:pt x="20866" y="11146"/>
                </a:cubicBezTo>
                <a:cubicBezTo>
                  <a:pt x="20866" y="11106"/>
                  <a:pt x="20876" y="11106"/>
                  <a:pt x="20902" y="11149"/>
                </a:cubicBezTo>
                <a:cubicBezTo>
                  <a:pt x="20964" y="11250"/>
                  <a:pt x="21076" y="11194"/>
                  <a:pt x="21096" y="11051"/>
                </a:cubicBezTo>
                <a:lnTo>
                  <a:pt x="21114" y="10926"/>
                </a:lnTo>
                <a:lnTo>
                  <a:pt x="21116" y="11063"/>
                </a:lnTo>
                <a:cubicBezTo>
                  <a:pt x="21120" y="11287"/>
                  <a:pt x="21194" y="11242"/>
                  <a:pt x="21198" y="11014"/>
                </a:cubicBezTo>
                <a:lnTo>
                  <a:pt x="21202" y="10825"/>
                </a:lnTo>
                <a:lnTo>
                  <a:pt x="21217" y="11000"/>
                </a:lnTo>
                <a:cubicBezTo>
                  <a:pt x="21227" y="11111"/>
                  <a:pt x="21249" y="11181"/>
                  <a:pt x="21277" y="11192"/>
                </a:cubicBezTo>
                <a:cubicBezTo>
                  <a:pt x="21313" y="11206"/>
                  <a:pt x="21322" y="11173"/>
                  <a:pt x="21322" y="11014"/>
                </a:cubicBezTo>
                <a:cubicBezTo>
                  <a:pt x="21322" y="10784"/>
                  <a:pt x="21286" y="10699"/>
                  <a:pt x="21190" y="10699"/>
                </a:cubicBezTo>
                <a:cubicBezTo>
                  <a:pt x="21134" y="10699"/>
                  <a:pt x="21118" y="10724"/>
                  <a:pt x="21116" y="10813"/>
                </a:cubicBezTo>
                <a:cubicBezTo>
                  <a:pt x="21114" y="10898"/>
                  <a:pt x="21110" y="10904"/>
                  <a:pt x="21101" y="10838"/>
                </a:cubicBezTo>
                <a:cubicBezTo>
                  <a:pt x="21086" y="10724"/>
                  <a:pt x="20987" y="10675"/>
                  <a:pt x="20919" y="10747"/>
                </a:cubicBezTo>
                <a:cubicBezTo>
                  <a:pt x="20871" y="10798"/>
                  <a:pt x="20866" y="10790"/>
                  <a:pt x="20866" y="10673"/>
                </a:cubicBezTo>
                <a:cubicBezTo>
                  <a:pt x="20866" y="10574"/>
                  <a:pt x="20855" y="10546"/>
                  <a:pt x="20821" y="10561"/>
                </a:cubicBezTo>
                <a:cubicBezTo>
                  <a:pt x="20797" y="10571"/>
                  <a:pt x="20780" y="10607"/>
                  <a:pt x="20783" y="10639"/>
                </a:cubicBezTo>
                <a:cubicBezTo>
                  <a:pt x="20787" y="10672"/>
                  <a:pt x="20778" y="10699"/>
                  <a:pt x="20764" y="10699"/>
                </a:cubicBezTo>
                <a:cubicBezTo>
                  <a:pt x="20750" y="10699"/>
                  <a:pt x="20739" y="10677"/>
                  <a:pt x="20739" y="10649"/>
                </a:cubicBezTo>
                <a:cubicBezTo>
                  <a:pt x="20739" y="10622"/>
                  <a:pt x="20722" y="10599"/>
                  <a:pt x="20701" y="10599"/>
                </a:cubicBezTo>
                <a:cubicBezTo>
                  <a:pt x="20680" y="10599"/>
                  <a:pt x="20663" y="10622"/>
                  <a:pt x="20663" y="10649"/>
                </a:cubicBezTo>
                <a:cubicBezTo>
                  <a:pt x="20663" y="10677"/>
                  <a:pt x="20634" y="10699"/>
                  <a:pt x="20600" y="10699"/>
                </a:cubicBezTo>
                <a:cubicBezTo>
                  <a:pt x="20544" y="10699"/>
                  <a:pt x="20537" y="10721"/>
                  <a:pt x="20537" y="10876"/>
                </a:cubicBezTo>
                <a:cubicBezTo>
                  <a:pt x="20537" y="10973"/>
                  <a:pt x="20525" y="11051"/>
                  <a:pt x="20511" y="11051"/>
                </a:cubicBezTo>
                <a:cubicBezTo>
                  <a:pt x="20497" y="11051"/>
                  <a:pt x="20486" y="10973"/>
                  <a:pt x="20486" y="10876"/>
                </a:cubicBezTo>
                <a:cubicBezTo>
                  <a:pt x="20486" y="10753"/>
                  <a:pt x="20474" y="10699"/>
                  <a:pt x="20448" y="10699"/>
                </a:cubicBezTo>
                <a:cubicBezTo>
                  <a:pt x="20427" y="10699"/>
                  <a:pt x="20410" y="10720"/>
                  <a:pt x="20410" y="10745"/>
                </a:cubicBezTo>
                <a:cubicBezTo>
                  <a:pt x="20410" y="10770"/>
                  <a:pt x="20381" y="10764"/>
                  <a:pt x="20347" y="10732"/>
                </a:cubicBezTo>
                <a:cubicBezTo>
                  <a:pt x="20312" y="10700"/>
                  <a:pt x="20284" y="10635"/>
                  <a:pt x="20284" y="10586"/>
                </a:cubicBezTo>
                <a:cubicBezTo>
                  <a:pt x="20283" y="10538"/>
                  <a:pt x="20281" y="10513"/>
                  <a:pt x="20264" y="10505"/>
                </a:cubicBezTo>
                <a:close/>
                <a:moveTo>
                  <a:pt x="990" y="11352"/>
                </a:moveTo>
                <a:lnTo>
                  <a:pt x="847" y="11457"/>
                </a:lnTo>
                <a:cubicBezTo>
                  <a:pt x="753" y="11528"/>
                  <a:pt x="654" y="11659"/>
                  <a:pt x="554" y="11847"/>
                </a:cubicBezTo>
                <a:cubicBezTo>
                  <a:pt x="429" y="12083"/>
                  <a:pt x="393" y="12191"/>
                  <a:pt x="342" y="12483"/>
                </a:cubicBezTo>
                <a:lnTo>
                  <a:pt x="280" y="12834"/>
                </a:lnTo>
                <a:lnTo>
                  <a:pt x="279" y="16339"/>
                </a:lnTo>
                <a:cubicBezTo>
                  <a:pt x="279" y="19760"/>
                  <a:pt x="280" y="19852"/>
                  <a:pt x="332" y="20157"/>
                </a:cubicBezTo>
                <a:cubicBezTo>
                  <a:pt x="361" y="20329"/>
                  <a:pt x="405" y="20537"/>
                  <a:pt x="431" y="20620"/>
                </a:cubicBezTo>
                <a:cubicBezTo>
                  <a:pt x="493" y="20820"/>
                  <a:pt x="704" y="21133"/>
                  <a:pt x="854" y="21250"/>
                </a:cubicBezTo>
                <a:cubicBezTo>
                  <a:pt x="971" y="21341"/>
                  <a:pt x="1249" y="21344"/>
                  <a:pt x="9933" y="21346"/>
                </a:cubicBezTo>
                <a:cubicBezTo>
                  <a:pt x="18644" y="21348"/>
                  <a:pt x="18893" y="21346"/>
                  <a:pt x="19015" y="21254"/>
                </a:cubicBezTo>
                <a:cubicBezTo>
                  <a:pt x="19175" y="21134"/>
                  <a:pt x="19373" y="20828"/>
                  <a:pt x="19459" y="20570"/>
                </a:cubicBezTo>
                <a:cubicBezTo>
                  <a:pt x="19603" y="20136"/>
                  <a:pt x="19601" y="20178"/>
                  <a:pt x="19594" y="16245"/>
                </a:cubicBezTo>
                <a:lnTo>
                  <a:pt x="19587" y="12633"/>
                </a:lnTo>
                <a:lnTo>
                  <a:pt x="19516" y="12347"/>
                </a:lnTo>
                <a:cubicBezTo>
                  <a:pt x="19435" y="12021"/>
                  <a:pt x="19253" y="11670"/>
                  <a:pt x="19074" y="11495"/>
                </a:cubicBezTo>
                <a:lnTo>
                  <a:pt x="18954" y="11378"/>
                </a:lnTo>
                <a:lnTo>
                  <a:pt x="9972" y="11365"/>
                </a:lnTo>
                <a:lnTo>
                  <a:pt x="990" y="113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40" name="Rectangle"/>
          <p:cNvSpPr/>
          <p:nvPr/>
        </p:nvSpPr>
        <p:spPr>
          <a:xfrm>
            <a:off x="20983556" y="6415378"/>
            <a:ext cx="2098977" cy="1410341"/>
          </a:xfrm>
          <a:prstGeom prst="rect">
            <a:avLst/>
          </a:prstGeom>
          <a:solidFill>
            <a:srgbClr val="B9C0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1" name="Rectangle"/>
          <p:cNvSpPr/>
          <p:nvPr/>
        </p:nvSpPr>
        <p:spPr>
          <a:xfrm>
            <a:off x="2449822" y="4546448"/>
            <a:ext cx="2098977" cy="1410341"/>
          </a:xfrm>
          <a:prstGeom prst="rect">
            <a:avLst/>
          </a:prstGeom>
          <a:solidFill>
            <a:srgbClr val="B9C0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2" name="QAOA  sequence"/>
          <p:cNvSpPr txBox="1"/>
          <p:nvPr/>
        </p:nvSpPr>
        <p:spPr>
          <a:xfrm>
            <a:off x="1456928" y="5344729"/>
            <a:ext cx="2325625" cy="12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QAOA </a:t>
            </a:r>
            <a:br/>
            <a:r>
              <a:t>sequence</a:t>
            </a:r>
          </a:p>
        </p:txBody>
      </p:sp>
      <p:sp>
        <p:nvSpPr>
          <p:cNvPr id="543" name="Bitstrings distribution"/>
          <p:cNvSpPr txBox="1"/>
          <p:nvPr/>
        </p:nvSpPr>
        <p:spPr>
          <a:xfrm>
            <a:off x="20945774" y="6072911"/>
            <a:ext cx="2654809" cy="12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Bitstrings</a:t>
            </a:r>
            <a:br/>
            <a:r>
              <a:t>distribution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How do we solve it: QAOA"/>
          <p:cNvSpPr txBox="1"/>
          <p:nvPr/>
        </p:nvSpPr>
        <p:spPr>
          <a:xfrm>
            <a:off x="1267465" y="714352"/>
            <a:ext cx="751972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do we solve it: QAOA </a:t>
            </a:r>
          </a:p>
        </p:txBody>
      </p:sp>
      <p:pic>
        <p:nvPicPr>
          <p:cNvPr id="546" name="Loop_QAOA.pdf" descr="Loop_QAOA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647826" y="2142609"/>
            <a:ext cx="20506419" cy="10332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41" y="0"/>
                </a:moveTo>
                <a:cubicBezTo>
                  <a:pt x="6294" y="1"/>
                  <a:pt x="3021" y="18"/>
                  <a:pt x="2960" y="51"/>
                </a:cubicBezTo>
                <a:cubicBezTo>
                  <a:pt x="2835" y="120"/>
                  <a:pt x="2651" y="452"/>
                  <a:pt x="2586" y="727"/>
                </a:cubicBezTo>
                <a:cubicBezTo>
                  <a:pt x="2533" y="952"/>
                  <a:pt x="2532" y="976"/>
                  <a:pt x="2533" y="5236"/>
                </a:cubicBezTo>
                <a:cubicBezTo>
                  <a:pt x="2533" y="9275"/>
                  <a:pt x="2536" y="9530"/>
                  <a:pt x="2580" y="9721"/>
                </a:cubicBezTo>
                <a:cubicBezTo>
                  <a:pt x="2639" y="9979"/>
                  <a:pt x="2769" y="10237"/>
                  <a:pt x="2899" y="10355"/>
                </a:cubicBezTo>
                <a:cubicBezTo>
                  <a:pt x="2997" y="10443"/>
                  <a:pt x="3262" y="10446"/>
                  <a:pt x="9977" y="10435"/>
                </a:cubicBezTo>
                <a:lnTo>
                  <a:pt x="16954" y="10423"/>
                </a:lnTo>
                <a:lnTo>
                  <a:pt x="17050" y="10290"/>
                </a:lnTo>
                <a:cubicBezTo>
                  <a:pt x="17104" y="10217"/>
                  <a:pt x="17163" y="10112"/>
                  <a:pt x="17183" y="10058"/>
                </a:cubicBezTo>
                <a:cubicBezTo>
                  <a:pt x="17214" y="9970"/>
                  <a:pt x="17232" y="9964"/>
                  <a:pt x="17339" y="10005"/>
                </a:cubicBezTo>
                <a:cubicBezTo>
                  <a:pt x="17468" y="10054"/>
                  <a:pt x="17759" y="10012"/>
                  <a:pt x="17739" y="9948"/>
                </a:cubicBezTo>
                <a:cubicBezTo>
                  <a:pt x="17728" y="9913"/>
                  <a:pt x="17786" y="9885"/>
                  <a:pt x="17966" y="9835"/>
                </a:cubicBezTo>
                <a:cubicBezTo>
                  <a:pt x="17994" y="9827"/>
                  <a:pt x="18023" y="9808"/>
                  <a:pt x="18030" y="9793"/>
                </a:cubicBezTo>
                <a:cubicBezTo>
                  <a:pt x="18037" y="9778"/>
                  <a:pt x="18094" y="9736"/>
                  <a:pt x="18156" y="9701"/>
                </a:cubicBezTo>
                <a:cubicBezTo>
                  <a:pt x="18219" y="9666"/>
                  <a:pt x="18311" y="9602"/>
                  <a:pt x="18361" y="9559"/>
                </a:cubicBezTo>
                <a:lnTo>
                  <a:pt x="18452" y="9481"/>
                </a:lnTo>
                <a:lnTo>
                  <a:pt x="18468" y="7668"/>
                </a:lnTo>
                <a:cubicBezTo>
                  <a:pt x="18477" y="6671"/>
                  <a:pt x="18476" y="5840"/>
                  <a:pt x="18466" y="5820"/>
                </a:cubicBezTo>
                <a:cubicBezTo>
                  <a:pt x="18456" y="5800"/>
                  <a:pt x="18200" y="5769"/>
                  <a:pt x="17897" y="5749"/>
                </a:cubicBezTo>
                <a:lnTo>
                  <a:pt x="17346" y="5712"/>
                </a:lnTo>
                <a:lnTo>
                  <a:pt x="17346" y="3346"/>
                </a:lnTo>
                <a:lnTo>
                  <a:pt x="17345" y="980"/>
                </a:lnTo>
                <a:lnTo>
                  <a:pt x="17286" y="726"/>
                </a:lnTo>
                <a:cubicBezTo>
                  <a:pt x="17217" y="433"/>
                  <a:pt x="17048" y="123"/>
                  <a:pt x="16917" y="51"/>
                </a:cubicBezTo>
                <a:cubicBezTo>
                  <a:pt x="16856" y="17"/>
                  <a:pt x="13595" y="1"/>
                  <a:pt x="10256" y="0"/>
                </a:cubicBezTo>
                <a:lnTo>
                  <a:pt x="9641" y="0"/>
                </a:lnTo>
                <a:close/>
                <a:moveTo>
                  <a:pt x="21587" y="0"/>
                </a:moveTo>
                <a:lnTo>
                  <a:pt x="21581" y="10762"/>
                </a:lnTo>
                <a:lnTo>
                  <a:pt x="21574" y="21549"/>
                </a:lnTo>
                <a:lnTo>
                  <a:pt x="10781" y="21562"/>
                </a:lnTo>
                <a:lnTo>
                  <a:pt x="0" y="21574"/>
                </a:lnTo>
                <a:lnTo>
                  <a:pt x="10794" y="21588"/>
                </a:lnTo>
                <a:lnTo>
                  <a:pt x="21600" y="21600"/>
                </a:lnTo>
                <a:lnTo>
                  <a:pt x="21594" y="10787"/>
                </a:lnTo>
                <a:lnTo>
                  <a:pt x="21587" y="0"/>
                </a:lnTo>
                <a:close/>
                <a:moveTo>
                  <a:pt x="1519" y="6073"/>
                </a:moveTo>
                <a:cubicBezTo>
                  <a:pt x="1492" y="6085"/>
                  <a:pt x="1464" y="6158"/>
                  <a:pt x="1438" y="6292"/>
                </a:cubicBezTo>
                <a:cubicBezTo>
                  <a:pt x="1402" y="6477"/>
                  <a:pt x="1396" y="6488"/>
                  <a:pt x="1395" y="6371"/>
                </a:cubicBezTo>
                <a:cubicBezTo>
                  <a:pt x="1389" y="6003"/>
                  <a:pt x="1119" y="5979"/>
                  <a:pt x="1112" y="6345"/>
                </a:cubicBezTo>
                <a:cubicBezTo>
                  <a:pt x="1111" y="6427"/>
                  <a:pt x="1102" y="6410"/>
                  <a:pt x="1079" y="6279"/>
                </a:cubicBezTo>
                <a:cubicBezTo>
                  <a:pt x="1031" y="6016"/>
                  <a:pt x="959" y="6020"/>
                  <a:pt x="907" y="6290"/>
                </a:cubicBezTo>
                <a:cubicBezTo>
                  <a:pt x="876" y="6448"/>
                  <a:pt x="864" y="6475"/>
                  <a:pt x="863" y="6389"/>
                </a:cubicBezTo>
                <a:cubicBezTo>
                  <a:pt x="860" y="6189"/>
                  <a:pt x="814" y="6078"/>
                  <a:pt x="735" y="6078"/>
                </a:cubicBezTo>
                <a:cubicBezTo>
                  <a:pt x="643" y="6078"/>
                  <a:pt x="582" y="6195"/>
                  <a:pt x="582" y="6373"/>
                </a:cubicBezTo>
                <a:cubicBezTo>
                  <a:pt x="582" y="6567"/>
                  <a:pt x="632" y="6677"/>
                  <a:pt x="729" y="6699"/>
                </a:cubicBezTo>
                <a:cubicBezTo>
                  <a:pt x="775" y="6710"/>
                  <a:pt x="819" y="6733"/>
                  <a:pt x="828" y="6750"/>
                </a:cubicBezTo>
                <a:cubicBezTo>
                  <a:pt x="855" y="6804"/>
                  <a:pt x="873" y="6786"/>
                  <a:pt x="922" y="6655"/>
                </a:cubicBezTo>
                <a:cubicBezTo>
                  <a:pt x="974" y="6517"/>
                  <a:pt x="1038" y="6489"/>
                  <a:pt x="1038" y="6604"/>
                </a:cubicBezTo>
                <a:cubicBezTo>
                  <a:pt x="1038" y="6674"/>
                  <a:pt x="1059" y="6682"/>
                  <a:pt x="1254" y="6682"/>
                </a:cubicBezTo>
                <a:cubicBezTo>
                  <a:pt x="1448" y="6682"/>
                  <a:pt x="1469" y="6674"/>
                  <a:pt x="1469" y="6604"/>
                </a:cubicBezTo>
                <a:cubicBezTo>
                  <a:pt x="1469" y="6563"/>
                  <a:pt x="1492" y="6530"/>
                  <a:pt x="1520" y="6530"/>
                </a:cubicBezTo>
                <a:cubicBezTo>
                  <a:pt x="1548" y="6530"/>
                  <a:pt x="1570" y="6564"/>
                  <a:pt x="1570" y="6606"/>
                </a:cubicBezTo>
                <a:cubicBezTo>
                  <a:pt x="1570" y="6647"/>
                  <a:pt x="1588" y="6681"/>
                  <a:pt x="1611" y="6681"/>
                </a:cubicBezTo>
                <a:cubicBezTo>
                  <a:pt x="1644" y="6681"/>
                  <a:pt x="1648" y="6647"/>
                  <a:pt x="1635" y="6499"/>
                </a:cubicBezTo>
                <a:cubicBezTo>
                  <a:pt x="1606" y="6199"/>
                  <a:pt x="1564" y="6053"/>
                  <a:pt x="1519" y="6073"/>
                </a:cubicBezTo>
                <a:close/>
                <a:moveTo>
                  <a:pt x="1057" y="7225"/>
                </a:moveTo>
                <a:cubicBezTo>
                  <a:pt x="1033" y="7233"/>
                  <a:pt x="1013" y="7302"/>
                  <a:pt x="1013" y="7410"/>
                </a:cubicBezTo>
                <a:cubicBezTo>
                  <a:pt x="1013" y="7506"/>
                  <a:pt x="1002" y="7586"/>
                  <a:pt x="988" y="7586"/>
                </a:cubicBezTo>
                <a:cubicBezTo>
                  <a:pt x="974" y="7586"/>
                  <a:pt x="962" y="7506"/>
                  <a:pt x="962" y="7410"/>
                </a:cubicBezTo>
                <a:cubicBezTo>
                  <a:pt x="962" y="7284"/>
                  <a:pt x="951" y="7234"/>
                  <a:pt x="923" y="7234"/>
                </a:cubicBezTo>
                <a:cubicBezTo>
                  <a:pt x="892" y="7234"/>
                  <a:pt x="885" y="7283"/>
                  <a:pt x="891" y="7472"/>
                </a:cubicBezTo>
                <a:cubicBezTo>
                  <a:pt x="899" y="7710"/>
                  <a:pt x="899" y="7711"/>
                  <a:pt x="998" y="7727"/>
                </a:cubicBezTo>
                <a:cubicBezTo>
                  <a:pt x="1060" y="7737"/>
                  <a:pt x="1105" y="7718"/>
                  <a:pt x="1118" y="7677"/>
                </a:cubicBezTo>
                <a:cubicBezTo>
                  <a:pt x="1134" y="7627"/>
                  <a:pt x="1139" y="7625"/>
                  <a:pt x="1139" y="7673"/>
                </a:cubicBezTo>
                <a:cubicBezTo>
                  <a:pt x="1139" y="7715"/>
                  <a:pt x="1184" y="7736"/>
                  <a:pt x="1279" y="7736"/>
                </a:cubicBezTo>
                <a:lnTo>
                  <a:pt x="1418" y="7736"/>
                </a:lnTo>
                <a:lnTo>
                  <a:pt x="1418" y="7557"/>
                </a:lnTo>
                <a:cubicBezTo>
                  <a:pt x="1418" y="7451"/>
                  <a:pt x="1428" y="7391"/>
                  <a:pt x="1443" y="7410"/>
                </a:cubicBezTo>
                <a:cubicBezTo>
                  <a:pt x="1457" y="7427"/>
                  <a:pt x="1469" y="7507"/>
                  <a:pt x="1469" y="7588"/>
                </a:cubicBezTo>
                <a:cubicBezTo>
                  <a:pt x="1469" y="7686"/>
                  <a:pt x="1481" y="7736"/>
                  <a:pt x="1507" y="7736"/>
                </a:cubicBezTo>
                <a:cubicBezTo>
                  <a:pt x="1527" y="7736"/>
                  <a:pt x="1545" y="7712"/>
                  <a:pt x="1545" y="7683"/>
                </a:cubicBezTo>
                <a:cubicBezTo>
                  <a:pt x="1545" y="7652"/>
                  <a:pt x="1568" y="7663"/>
                  <a:pt x="1599" y="7706"/>
                </a:cubicBezTo>
                <a:cubicBezTo>
                  <a:pt x="1633" y="7752"/>
                  <a:pt x="1669" y="7766"/>
                  <a:pt x="1691" y="7741"/>
                </a:cubicBezTo>
                <a:cubicBezTo>
                  <a:pt x="1712" y="7718"/>
                  <a:pt x="1779" y="7710"/>
                  <a:pt x="1839" y="7724"/>
                </a:cubicBezTo>
                <a:cubicBezTo>
                  <a:pt x="1930" y="7744"/>
                  <a:pt x="1950" y="7734"/>
                  <a:pt x="1950" y="7667"/>
                </a:cubicBezTo>
                <a:cubicBezTo>
                  <a:pt x="1950" y="7610"/>
                  <a:pt x="1925" y="7583"/>
                  <a:pt x="1868" y="7577"/>
                </a:cubicBezTo>
                <a:lnTo>
                  <a:pt x="1785" y="7569"/>
                </a:lnTo>
                <a:lnTo>
                  <a:pt x="1868" y="7549"/>
                </a:lnTo>
                <a:cubicBezTo>
                  <a:pt x="1925" y="7535"/>
                  <a:pt x="1950" y="7502"/>
                  <a:pt x="1950" y="7441"/>
                </a:cubicBezTo>
                <a:cubicBezTo>
                  <a:pt x="1950" y="7257"/>
                  <a:pt x="1820" y="7160"/>
                  <a:pt x="1752" y="7293"/>
                </a:cubicBezTo>
                <a:cubicBezTo>
                  <a:pt x="1729" y="7340"/>
                  <a:pt x="1722" y="7340"/>
                  <a:pt x="1722" y="7293"/>
                </a:cubicBezTo>
                <a:cubicBezTo>
                  <a:pt x="1722" y="7207"/>
                  <a:pt x="1596" y="7219"/>
                  <a:pt x="1579" y="7308"/>
                </a:cubicBezTo>
                <a:cubicBezTo>
                  <a:pt x="1567" y="7373"/>
                  <a:pt x="1561" y="7373"/>
                  <a:pt x="1528" y="7308"/>
                </a:cubicBezTo>
                <a:cubicBezTo>
                  <a:pt x="1486" y="7224"/>
                  <a:pt x="1353" y="7208"/>
                  <a:pt x="1330" y="7283"/>
                </a:cubicBezTo>
                <a:cubicBezTo>
                  <a:pt x="1320" y="7314"/>
                  <a:pt x="1296" y="7309"/>
                  <a:pt x="1265" y="7270"/>
                </a:cubicBezTo>
                <a:cubicBezTo>
                  <a:pt x="1226" y="7222"/>
                  <a:pt x="1205" y="7222"/>
                  <a:pt x="1166" y="7270"/>
                </a:cubicBezTo>
                <a:cubicBezTo>
                  <a:pt x="1135" y="7309"/>
                  <a:pt x="1111" y="7314"/>
                  <a:pt x="1101" y="7283"/>
                </a:cubicBezTo>
                <a:cubicBezTo>
                  <a:pt x="1087" y="7238"/>
                  <a:pt x="1072" y="7221"/>
                  <a:pt x="1057" y="7225"/>
                </a:cubicBezTo>
                <a:close/>
                <a:moveTo>
                  <a:pt x="367" y="7234"/>
                </a:moveTo>
                <a:cubicBezTo>
                  <a:pt x="291" y="7234"/>
                  <a:pt x="258" y="7358"/>
                  <a:pt x="300" y="7491"/>
                </a:cubicBezTo>
                <a:cubicBezTo>
                  <a:pt x="318" y="7549"/>
                  <a:pt x="320" y="7586"/>
                  <a:pt x="304" y="7586"/>
                </a:cubicBezTo>
                <a:cubicBezTo>
                  <a:pt x="290" y="7586"/>
                  <a:pt x="279" y="7619"/>
                  <a:pt x="279" y="7660"/>
                </a:cubicBezTo>
                <a:cubicBezTo>
                  <a:pt x="279" y="7710"/>
                  <a:pt x="304" y="7736"/>
                  <a:pt x="354" y="7736"/>
                </a:cubicBezTo>
                <a:cubicBezTo>
                  <a:pt x="396" y="7736"/>
                  <a:pt x="431" y="7710"/>
                  <a:pt x="431" y="7679"/>
                </a:cubicBezTo>
                <a:cubicBezTo>
                  <a:pt x="431" y="7639"/>
                  <a:pt x="441" y="7641"/>
                  <a:pt x="467" y="7683"/>
                </a:cubicBezTo>
                <a:cubicBezTo>
                  <a:pt x="488" y="7717"/>
                  <a:pt x="542" y="7740"/>
                  <a:pt x="588" y="7735"/>
                </a:cubicBezTo>
                <a:cubicBezTo>
                  <a:pt x="743" y="7718"/>
                  <a:pt x="813" y="7735"/>
                  <a:pt x="798" y="7786"/>
                </a:cubicBezTo>
                <a:cubicBezTo>
                  <a:pt x="789" y="7814"/>
                  <a:pt x="789" y="7859"/>
                  <a:pt x="798" y="7887"/>
                </a:cubicBezTo>
                <a:cubicBezTo>
                  <a:pt x="838" y="8016"/>
                  <a:pt x="861" y="7907"/>
                  <a:pt x="861" y="7586"/>
                </a:cubicBezTo>
                <a:cubicBezTo>
                  <a:pt x="861" y="7234"/>
                  <a:pt x="861" y="7234"/>
                  <a:pt x="790" y="7234"/>
                </a:cubicBezTo>
                <a:cubicBezTo>
                  <a:pt x="751" y="7234"/>
                  <a:pt x="707" y="7258"/>
                  <a:pt x="692" y="7288"/>
                </a:cubicBezTo>
                <a:cubicBezTo>
                  <a:pt x="672" y="7327"/>
                  <a:pt x="650" y="7324"/>
                  <a:pt x="613" y="7278"/>
                </a:cubicBezTo>
                <a:cubicBezTo>
                  <a:pt x="573" y="7228"/>
                  <a:pt x="547" y="7227"/>
                  <a:pt x="496" y="7273"/>
                </a:cubicBezTo>
                <a:cubicBezTo>
                  <a:pt x="457" y="7308"/>
                  <a:pt x="431" y="7312"/>
                  <a:pt x="431" y="7283"/>
                </a:cubicBezTo>
                <a:cubicBezTo>
                  <a:pt x="431" y="7256"/>
                  <a:pt x="402" y="7234"/>
                  <a:pt x="367" y="7234"/>
                </a:cubicBezTo>
                <a:close/>
                <a:moveTo>
                  <a:pt x="1849" y="7787"/>
                </a:moveTo>
                <a:lnTo>
                  <a:pt x="1849" y="7927"/>
                </a:lnTo>
                <a:cubicBezTo>
                  <a:pt x="1849" y="8042"/>
                  <a:pt x="1832" y="8079"/>
                  <a:pt x="1760" y="8131"/>
                </a:cubicBezTo>
                <a:cubicBezTo>
                  <a:pt x="1712" y="8165"/>
                  <a:pt x="1610" y="8307"/>
                  <a:pt x="1534" y="8445"/>
                </a:cubicBezTo>
                <a:cubicBezTo>
                  <a:pt x="1212" y="9029"/>
                  <a:pt x="1157" y="9852"/>
                  <a:pt x="1394" y="10562"/>
                </a:cubicBezTo>
                <a:cubicBezTo>
                  <a:pt x="1438" y="10693"/>
                  <a:pt x="1484" y="10800"/>
                  <a:pt x="1497" y="10800"/>
                </a:cubicBezTo>
                <a:cubicBezTo>
                  <a:pt x="1509" y="10800"/>
                  <a:pt x="1544" y="10751"/>
                  <a:pt x="1574" y="10692"/>
                </a:cubicBezTo>
                <a:cubicBezTo>
                  <a:pt x="1617" y="10606"/>
                  <a:pt x="1622" y="10567"/>
                  <a:pt x="1599" y="10503"/>
                </a:cubicBezTo>
                <a:cubicBezTo>
                  <a:pt x="1463" y="10125"/>
                  <a:pt x="1413" y="9658"/>
                  <a:pt x="1469" y="9313"/>
                </a:cubicBezTo>
                <a:cubicBezTo>
                  <a:pt x="1515" y="9035"/>
                  <a:pt x="1631" y="8717"/>
                  <a:pt x="1731" y="8594"/>
                </a:cubicBezTo>
                <a:cubicBezTo>
                  <a:pt x="1840" y="8461"/>
                  <a:pt x="1849" y="8463"/>
                  <a:pt x="1849" y="8615"/>
                </a:cubicBezTo>
                <a:cubicBezTo>
                  <a:pt x="1849" y="8684"/>
                  <a:pt x="1853" y="8740"/>
                  <a:pt x="1859" y="8740"/>
                </a:cubicBezTo>
                <a:cubicBezTo>
                  <a:pt x="1885" y="8740"/>
                  <a:pt x="2305" y="8276"/>
                  <a:pt x="2305" y="8246"/>
                </a:cubicBezTo>
                <a:cubicBezTo>
                  <a:pt x="2305" y="8210"/>
                  <a:pt x="2178" y="8078"/>
                  <a:pt x="1969" y="7893"/>
                </a:cubicBezTo>
                <a:lnTo>
                  <a:pt x="1849" y="7787"/>
                </a:lnTo>
                <a:close/>
                <a:moveTo>
                  <a:pt x="18665" y="7902"/>
                </a:moveTo>
                <a:cubicBezTo>
                  <a:pt x="18640" y="7901"/>
                  <a:pt x="18627" y="7932"/>
                  <a:pt x="18612" y="8012"/>
                </a:cubicBezTo>
                <a:cubicBezTo>
                  <a:pt x="18575" y="8203"/>
                  <a:pt x="18576" y="8204"/>
                  <a:pt x="18701" y="8306"/>
                </a:cubicBezTo>
                <a:cubicBezTo>
                  <a:pt x="18935" y="8497"/>
                  <a:pt x="19118" y="9129"/>
                  <a:pt x="19084" y="9627"/>
                </a:cubicBezTo>
                <a:cubicBezTo>
                  <a:pt x="19076" y="9748"/>
                  <a:pt x="19044" y="9942"/>
                  <a:pt x="19014" y="10060"/>
                </a:cubicBezTo>
                <a:cubicBezTo>
                  <a:pt x="18962" y="10264"/>
                  <a:pt x="18958" y="10267"/>
                  <a:pt x="18933" y="10159"/>
                </a:cubicBezTo>
                <a:cubicBezTo>
                  <a:pt x="18919" y="10097"/>
                  <a:pt x="18896" y="10047"/>
                  <a:pt x="18880" y="10048"/>
                </a:cubicBezTo>
                <a:cubicBezTo>
                  <a:pt x="18858" y="10049"/>
                  <a:pt x="18651" y="10723"/>
                  <a:pt x="18615" y="10912"/>
                </a:cubicBezTo>
                <a:cubicBezTo>
                  <a:pt x="18609" y="10943"/>
                  <a:pt x="18653" y="10951"/>
                  <a:pt x="18729" y="10932"/>
                </a:cubicBezTo>
                <a:cubicBezTo>
                  <a:pt x="18797" y="10916"/>
                  <a:pt x="18918" y="10889"/>
                  <a:pt x="18998" y="10871"/>
                </a:cubicBezTo>
                <a:cubicBezTo>
                  <a:pt x="19154" y="10837"/>
                  <a:pt x="19161" y="10824"/>
                  <a:pt x="19106" y="10681"/>
                </a:cubicBezTo>
                <a:cubicBezTo>
                  <a:pt x="19075" y="10598"/>
                  <a:pt x="19078" y="10566"/>
                  <a:pt x="19132" y="10404"/>
                </a:cubicBezTo>
                <a:cubicBezTo>
                  <a:pt x="19233" y="10102"/>
                  <a:pt x="19284" y="9590"/>
                  <a:pt x="19252" y="9217"/>
                </a:cubicBezTo>
                <a:cubicBezTo>
                  <a:pt x="19217" y="8808"/>
                  <a:pt x="19160" y="8580"/>
                  <a:pt x="19028" y="8317"/>
                </a:cubicBezTo>
                <a:cubicBezTo>
                  <a:pt x="18925" y="8114"/>
                  <a:pt x="18824" y="7992"/>
                  <a:pt x="18694" y="7914"/>
                </a:cubicBezTo>
                <a:cubicBezTo>
                  <a:pt x="18683" y="7907"/>
                  <a:pt x="18673" y="7903"/>
                  <a:pt x="18665" y="7902"/>
                </a:cubicBezTo>
                <a:close/>
                <a:moveTo>
                  <a:pt x="20421" y="9538"/>
                </a:moveTo>
                <a:cubicBezTo>
                  <a:pt x="20412" y="9544"/>
                  <a:pt x="20403" y="9570"/>
                  <a:pt x="20394" y="9620"/>
                </a:cubicBezTo>
                <a:cubicBezTo>
                  <a:pt x="20377" y="9705"/>
                  <a:pt x="20182" y="9728"/>
                  <a:pt x="20182" y="9645"/>
                </a:cubicBezTo>
                <a:cubicBezTo>
                  <a:pt x="20182" y="9617"/>
                  <a:pt x="20165" y="9594"/>
                  <a:pt x="20144" y="9594"/>
                </a:cubicBezTo>
                <a:cubicBezTo>
                  <a:pt x="20123" y="9594"/>
                  <a:pt x="20106" y="9616"/>
                  <a:pt x="20106" y="9641"/>
                </a:cubicBezTo>
                <a:cubicBezTo>
                  <a:pt x="20106" y="9723"/>
                  <a:pt x="19970" y="9727"/>
                  <a:pt x="19896" y="9647"/>
                </a:cubicBezTo>
                <a:cubicBezTo>
                  <a:pt x="19834" y="9579"/>
                  <a:pt x="19823" y="9578"/>
                  <a:pt x="19802" y="9645"/>
                </a:cubicBezTo>
                <a:cubicBezTo>
                  <a:pt x="19781" y="9708"/>
                  <a:pt x="19778" y="9707"/>
                  <a:pt x="19777" y="9632"/>
                </a:cubicBezTo>
                <a:cubicBezTo>
                  <a:pt x="19777" y="9537"/>
                  <a:pt x="19714" y="9512"/>
                  <a:pt x="19687" y="9597"/>
                </a:cubicBezTo>
                <a:cubicBezTo>
                  <a:pt x="19676" y="9633"/>
                  <a:pt x="19660" y="9632"/>
                  <a:pt x="19636" y="9593"/>
                </a:cubicBezTo>
                <a:cubicBezTo>
                  <a:pt x="19618" y="9562"/>
                  <a:pt x="19576" y="9544"/>
                  <a:pt x="19544" y="9553"/>
                </a:cubicBezTo>
                <a:cubicBezTo>
                  <a:pt x="19491" y="9567"/>
                  <a:pt x="19485" y="9599"/>
                  <a:pt x="19478" y="9882"/>
                </a:cubicBezTo>
                <a:lnTo>
                  <a:pt x="19471" y="10195"/>
                </a:lnTo>
                <a:lnTo>
                  <a:pt x="19624" y="10191"/>
                </a:lnTo>
                <a:lnTo>
                  <a:pt x="19777" y="10186"/>
                </a:lnTo>
                <a:lnTo>
                  <a:pt x="19780" y="10004"/>
                </a:lnTo>
                <a:lnTo>
                  <a:pt x="19784" y="9821"/>
                </a:lnTo>
                <a:lnTo>
                  <a:pt x="19799" y="9996"/>
                </a:lnTo>
                <a:lnTo>
                  <a:pt x="19815" y="10172"/>
                </a:lnTo>
                <a:lnTo>
                  <a:pt x="20074" y="10184"/>
                </a:lnTo>
                <a:lnTo>
                  <a:pt x="20334" y="10196"/>
                </a:lnTo>
                <a:lnTo>
                  <a:pt x="20334" y="10021"/>
                </a:lnTo>
                <a:cubicBezTo>
                  <a:pt x="20334" y="9924"/>
                  <a:pt x="20345" y="9845"/>
                  <a:pt x="20359" y="9845"/>
                </a:cubicBezTo>
                <a:cubicBezTo>
                  <a:pt x="20373" y="9845"/>
                  <a:pt x="20384" y="9925"/>
                  <a:pt x="20384" y="10021"/>
                </a:cubicBezTo>
                <a:cubicBezTo>
                  <a:pt x="20384" y="10144"/>
                  <a:pt x="20396" y="10197"/>
                  <a:pt x="20422" y="10197"/>
                </a:cubicBezTo>
                <a:cubicBezTo>
                  <a:pt x="20452" y="10197"/>
                  <a:pt x="20460" y="10127"/>
                  <a:pt x="20460" y="9870"/>
                </a:cubicBezTo>
                <a:cubicBezTo>
                  <a:pt x="20460" y="9678"/>
                  <a:pt x="20448" y="9559"/>
                  <a:pt x="20430" y="9539"/>
                </a:cubicBezTo>
                <a:cubicBezTo>
                  <a:pt x="20427" y="9536"/>
                  <a:pt x="20424" y="9536"/>
                  <a:pt x="20421" y="9538"/>
                </a:cubicBezTo>
                <a:close/>
                <a:moveTo>
                  <a:pt x="20486" y="9694"/>
                </a:moveTo>
                <a:lnTo>
                  <a:pt x="20486" y="9946"/>
                </a:lnTo>
                <a:cubicBezTo>
                  <a:pt x="20486" y="10136"/>
                  <a:pt x="20495" y="10197"/>
                  <a:pt x="20524" y="10197"/>
                </a:cubicBezTo>
                <a:cubicBezTo>
                  <a:pt x="20549" y="10197"/>
                  <a:pt x="20562" y="10147"/>
                  <a:pt x="20562" y="10050"/>
                </a:cubicBezTo>
                <a:cubicBezTo>
                  <a:pt x="20562" y="9968"/>
                  <a:pt x="20573" y="9887"/>
                  <a:pt x="20587" y="9870"/>
                </a:cubicBezTo>
                <a:cubicBezTo>
                  <a:pt x="20602" y="9852"/>
                  <a:pt x="20613" y="9912"/>
                  <a:pt x="20613" y="10018"/>
                </a:cubicBezTo>
                <a:cubicBezTo>
                  <a:pt x="20613" y="10163"/>
                  <a:pt x="20622" y="10197"/>
                  <a:pt x="20663" y="10197"/>
                </a:cubicBezTo>
                <a:cubicBezTo>
                  <a:pt x="20691" y="10197"/>
                  <a:pt x="20714" y="10229"/>
                  <a:pt x="20714" y="10269"/>
                </a:cubicBezTo>
                <a:cubicBezTo>
                  <a:pt x="20714" y="10308"/>
                  <a:pt x="20728" y="10350"/>
                  <a:pt x="20746" y="10364"/>
                </a:cubicBezTo>
                <a:cubicBezTo>
                  <a:pt x="20790" y="10399"/>
                  <a:pt x="20873" y="10351"/>
                  <a:pt x="20905" y="10272"/>
                </a:cubicBezTo>
                <a:cubicBezTo>
                  <a:pt x="20919" y="10236"/>
                  <a:pt x="20965" y="10198"/>
                  <a:pt x="21006" y="10189"/>
                </a:cubicBezTo>
                <a:cubicBezTo>
                  <a:pt x="21105" y="10167"/>
                  <a:pt x="21126" y="9969"/>
                  <a:pt x="21038" y="9899"/>
                </a:cubicBezTo>
                <a:cubicBezTo>
                  <a:pt x="20994" y="9864"/>
                  <a:pt x="20991" y="9851"/>
                  <a:pt x="21024" y="9849"/>
                </a:cubicBezTo>
                <a:cubicBezTo>
                  <a:pt x="21048" y="9847"/>
                  <a:pt x="21068" y="9813"/>
                  <a:pt x="21068" y="9774"/>
                </a:cubicBezTo>
                <a:cubicBezTo>
                  <a:pt x="21068" y="9720"/>
                  <a:pt x="21028" y="9703"/>
                  <a:pt x="20901" y="9701"/>
                </a:cubicBezTo>
                <a:cubicBezTo>
                  <a:pt x="20751" y="9699"/>
                  <a:pt x="20732" y="9709"/>
                  <a:pt x="20720" y="9806"/>
                </a:cubicBezTo>
                <a:lnTo>
                  <a:pt x="20705" y="9914"/>
                </a:lnTo>
                <a:lnTo>
                  <a:pt x="20685" y="9804"/>
                </a:lnTo>
                <a:cubicBezTo>
                  <a:pt x="20669" y="9720"/>
                  <a:pt x="20644" y="9694"/>
                  <a:pt x="20575" y="9694"/>
                </a:cubicBezTo>
                <a:lnTo>
                  <a:pt x="20486" y="9694"/>
                </a:lnTo>
                <a:close/>
                <a:moveTo>
                  <a:pt x="19486" y="10498"/>
                </a:moveTo>
                <a:cubicBezTo>
                  <a:pt x="19464" y="10498"/>
                  <a:pt x="19448" y="10543"/>
                  <a:pt x="19448" y="10599"/>
                </a:cubicBezTo>
                <a:cubicBezTo>
                  <a:pt x="19448" y="10662"/>
                  <a:pt x="19431" y="10699"/>
                  <a:pt x="19402" y="10699"/>
                </a:cubicBezTo>
                <a:cubicBezTo>
                  <a:pt x="19312" y="10699"/>
                  <a:pt x="19269" y="10903"/>
                  <a:pt x="19311" y="11122"/>
                </a:cubicBezTo>
                <a:cubicBezTo>
                  <a:pt x="19322" y="11176"/>
                  <a:pt x="19358" y="11202"/>
                  <a:pt x="19425" y="11202"/>
                </a:cubicBezTo>
                <a:lnTo>
                  <a:pt x="19524" y="11202"/>
                </a:lnTo>
                <a:lnTo>
                  <a:pt x="19524" y="10850"/>
                </a:lnTo>
                <a:cubicBezTo>
                  <a:pt x="19524" y="10571"/>
                  <a:pt x="19516" y="10498"/>
                  <a:pt x="19486" y="10498"/>
                </a:cubicBezTo>
                <a:close/>
                <a:moveTo>
                  <a:pt x="20264" y="10505"/>
                </a:moveTo>
                <a:cubicBezTo>
                  <a:pt x="20248" y="10497"/>
                  <a:pt x="20217" y="10507"/>
                  <a:pt x="20160" y="10530"/>
                </a:cubicBezTo>
                <a:cubicBezTo>
                  <a:pt x="20116" y="10547"/>
                  <a:pt x="20081" y="10592"/>
                  <a:pt x="20081" y="10630"/>
                </a:cubicBezTo>
                <a:cubicBezTo>
                  <a:pt x="20081" y="10678"/>
                  <a:pt x="20048" y="10699"/>
                  <a:pt x="19978" y="10699"/>
                </a:cubicBezTo>
                <a:cubicBezTo>
                  <a:pt x="19916" y="10699"/>
                  <a:pt x="19881" y="10680"/>
                  <a:pt x="19891" y="10649"/>
                </a:cubicBezTo>
                <a:cubicBezTo>
                  <a:pt x="19899" y="10622"/>
                  <a:pt x="19883" y="10599"/>
                  <a:pt x="19854" y="10599"/>
                </a:cubicBezTo>
                <a:cubicBezTo>
                  <a:pt x="19826" y="10599"/>
                  <a:pt x="19802" y="10622"/>
                  <a:pt x="19802" y="10649"/>
                </a:cubicBezTo>
                <a:cubicBezTo>
                  <a:pt x="19802" y="10677"/>
                  <a:pt x="19770" y="10699"/>
                  <a:pt x="19731" y="10699"/>
                </a:cubicBezTo>
                <a:cubicBezTo>
                  <a:pt x="19692" y="10699"/>
                  <a:pt x="19646" y="10728"/>
                  <a:pt x="19628" y="10762"/>
                </a:cubicBezTo>
                <a:cubicBezTo>
                  <a:pt x="19602" y="10813"/>
                  <a:pt x="19599" y="10798"/>
                  <a:pt x="19613" y="10687"/>
                </a:cubicBezTo>
                <a:cubicBezTo>
                  <a:pt x="19626" y="10579"/>
                  <a:pt x="19621" y="10549"/>
                  <a:pt x="19590" y="10549"/>
                </a:cubicBezTo>
                <a:cubicBezTo>
                  <a:pt x="19557" y="10549"/>
                  <a:pt x="19549" y="10608"/>
                  <a:pt x="19549" y="10868"/>
                </a:cubicBezTo>
                <a:lnTo>
                  <a:pt x="19549" y="11186"/>
                </a:lnTo>
                <a:lnTo>
                  <a:pt x="19775" y="11191"/>
                </a:lnTo>
                <a:lnTo>
                  <a:pt x="20002" y="11196"/>
                </a:lnTo>
                <a:lnTo>
                  <a:pt x="20009" y="11039"/>
                </a:lnTo>
                <a:cubicBezTo>
                  <a:pt x="20020" y="10823"/>
                  <a:pt x="20075" y="10802"/>
                  <a:pt x="20085" y="11010"/>
                </a:cubicBezTo>
                <a:cubicBezTo>
                  <a:pt x="20093" y="11171"/>
                  <a:pt x="20097" y="11177"/>
                  <a:pt x="20215" y="11192"/>
                </a:cubicBezTo>
                <a:cubicBezTo>
                  <a:pt x="20283" y="11201"/>
                  <a:pt x="20353" y="11183"/>
                  <a:pt x="20371" y="11152"/>
                </a:cubicBezTo>
                <a:cubicBezTo>
                  <a:pt x="20395" y="11114"/>
                  <a:pt x="20410" y="11112"/>
                  <a:pt x="20422" y="11149"/>
                </a:cubicBezTo>
                <a:cubicBezTo>
                  <a:pt x="20431" y="11178"/>
                  <a:pt x="20483" y="11202"/>
                  <a:pt x="20538" y="11202"/>
                </a:cubicBezTo>
                <a:cubicBezTo>
                  <a:pt x="20635" y="11202"/>
                  <a:pt x="20638" y="11198"/>
                  <a:pt x="20642" y="11014"/>
                </a:cubicBezTo>
                <a:lnTo>
                  <a:pt x="20646" y="10825"/>
                </a:lnTo>
                <a:lnTo>
                  <a:pt x="20656" y="11014"/>
                </a:lnTo>
                <a:cubicBezTo>
                  <a:pt x="20666" y="11196"/>
                  <a:pt x="20669" y="11202"/>
                  <a:pt x="20766" y="11202"/>
                </a:cubicBezTo>
                <a:cubicBezTo>
                  <a:pt x="20823" y="11202"/>
                  <a:pt x="20866" y="11178"/>
                  <a:pt x="20866" y="11146"/>
                </a:cubicBezTo>
                <a:cubicBezTo>
                  <a:pt x="20866" y="11106"/>
                  <a:pt x="20876" y="11106"/>
                  <a:pt x="20902" y="11149"/>
                </a:cubicBezTo>
                <a:cubicBezTo>
                  <a:pt x="20964" y="11250"/>
                  <a:pt x="21076" y="11194"/>
                  <a:pt x="21096" y="11051"/>
                </a:cubicBezTo>
                <a:lnTo>
                  <a:pt x="21114" y="10926"/>
                </a:lnTo>
                <a:lnTo>
                  <a:pt x="21116" y="11063"/>
                </a:lnTo>
                <a:cubicBezTo>
                  <a:pt x="21120" y="11287"/>
                  <a:pt x="21194" y="11242"/>
                  <a:pt x="21198" y="11014"/>
                </a:cubicBezTo>
                <a:lnTo>
                  <a:pt x="21202" y="10825"/>
                </a:lnTo>
                <a:lnTo>
                  <a:pt x="21217" y="11000"/>
                </a:lnTo>
                <a:cubicBezTo>
                  <a:pt x="21227" y="11111"/>
                  <a:pt x="21249" y="11181"/>
                  <a:pt x="21277" y="11192"/>
                </a:cubicBezTo>
                <a:cubicBezTo>
                  <a:pt x="21313" y="11206"/>
                  <a:pt x="21322" y="11173"/>
                  <a:pt x="21322" y="11014"/>
                </a:cubicBezTo>
                <a:cubicBezTo>
                  <a:pt x="21322" y="10784"/>
                  <a:pt x="21286" y="10699"/>
                  <a:pt x="21190" y="10699"/>
                </a:cubicBezTo>
                <a:cubicBezTo>
                  <a:pt x="21134" y="10699"/>
                  <a:pt x="21118" y="10724"/>
                  <a:pt x="21116" y="10813"/>
                </a:cubicBezTo>
                <a:cubicBezTo>
                  <a:pt x="21114" y="10898"/>
                  <a:pt x="21110" y="10904"/>
                  <a:pt x="21101" y="10838"/>
                </a:cubicBezTo>
                <a:cubicBezTo>
                  <a:pt x="21086" y="10724"/>
                  <a:pt x="20987" y="10675"/>
                  <a:pt x="20919" y="10747"/>
                </a:cubicBezTo>
                <a:cubicBezTo>
                  <a:pt x="20871" y="10798"/>
                  <a:pt x="20866" y="10790"/>
                  <a:pt x="20866" y="10673"/>
                </a:cubicBezTo>
                <a:cubicBezTo>
                  <a:pt x="20866" y="10574"/>
                  <a:pt x="20855" y="10546"/>
                  <a:pt x="20821" y="10561"/>
                </a:cubicBezTo>
                <a:cubicBezTo>
                  <a:pt x="20797" y="10571"/>
                  <a:pt x="20780" y="10607"/>
                  <a:pt x="20783" y="10639"/>
                </a:cubicBezTo>
                <a:cubicBezTo>
                  <a:pt x="20787" y="10672"/>
                  <a:pt x="20778" y="10699"/>
                  <a:pt x="20764" y="10699"/>
                </a:cubicBezTo>
                <a:cubicBezTo>
                  <a:pt x="20750" y="10699"/>
                  <a:pt x="20739" y="10677"/>
                  <a:pt x="20739" y="10649"/>
                </a:cubicBezTo>
                <a:cubicBezTo>
                  <a:pt x="20739" y="10622"/>
                  <a:pt x="20722" y="10599"/>
                  <a:pt x="20701" y="10599"/>
                </a:cubicBezTo>
                <a:cubicBezTo>
                  <a:pt x="20680" y="10599"/>
                  <a:pt x="20663" y="10622"/>
                  <a:pt x="20663" y="10649"/>
                </a:cubicBezTo>
                <a:cubicBezTo>
                  <a:pt x="20663" y="10677"/>
                  <a:pt x="20634" y="10699"/>
                  <a:pt x="20600" y="10699"/>
                </a:cubicBezTo>
                <a:cubicBezTo>
                  <a:pt x="20544" y="10699"/>
                  <a:pt x="20537" y="10721"/>
                  <a:pt x="20537" y="10876"/>
                </a:cubicBezTo>
                <a:cubicBezTo>
                  <a:pt x="20537" y="10973"/>
                  <a:pt x="20525" y="11051"/>
                  <a:pt x="20511" y="11051"/>
                </a:cubicBezTo>
                <a:cubicBezTo>
                  <a:pt x="20497" y="11051"/>
                  <a:pt x="20486" y="10973"/>
                  <a:pt x="20486" y="10876"/>
                </a:cubicBezTo>
                <a:cubicBezTo>
                  <a:pt x="20486" y="10753"/>
                  <a:pt x="20474" y="10699"/>
                  <a:pt x="20448" y="10699"/>
                </a:cubicBezTo>
                <a:cubicBezTo>
                  <a:pt x="20427" y="10699"/>
                  <a:pt x="20410" y="10720"/>
                  <a:pt x="20410" y="10745"/>
                </a:cubicBezTo>
                <a:cubicBezTo>
                  <a:pt x="20410" y="10770"/>
                  <a:pt x="20381" y="10764"/>
                  <a:pt x="20347" y="10732"/>
                </a:cubicBezTo>
                <a:cubicBezTo>
                  <a:pt x="20312" y="10700"/>
                  <a:pt x="20284" y="10635"/>
                  <a:pt x="20284" y="10586"/>
                </a:cubicBezTo>
                <a:cubicBezTo>
                  <a:pt x="20283" y="10538"/>
                  <a:pt x="20281" y="10513"/>
                  <a:pt x="20264" y="10505"/>
                </a:cubicBezTo>
                <a:close/>
                <a:moveTo>
                  <a:pt x="990" y="11352"/>
                </a:moveTo>
                <a:lnTo>
                  <a:pt x="847" y="11457"/>
                </a:lnTo>
                <a:cubicBezTo>
                  <a:pt x="753" y="11528"/>
                  <a:pt x="654" y="11659"/>
                  <a:pt x="554" y="11847"/>
                </a:cubicBezTo>
                <a:cubicBezTo>
                  <a:pt x="429" y="12083"/>
                  <a:pt x="393" y="12191"/>
                  <a:pt x="342" y="12483"/>
                </a:cubicBezTo>
                <a:lnTo>
                  <a:pt x="280" y="12834"/>
                </a:lnTo>
                <a:lnTo>
                  <a:pt x="279" y="16339"/>
                </a:lnTo>
                <a:cubicBezTo>
                  <a:pt x="279" y="19760"/>
                  <a:pt x="280" y="19852"/>
                  <a:pt x="332" y="20157"/>
                </a:cubicBezTo>
                <a:cubicBezTo>
                  <a:pt x="361" y="20329"/>
                  <a:pt x="405" y="20537"/>
                  <a:pt x="431" y="20620"/>
                </a:cubicBezTo>
                <a:cubicBezTo>
                  <a:pt x="493" y="20820"/>
                  <a:pt x="704" y="21133"/>
                  <a:pt x="854" y="21250"/>
                </a:cubicBezTo>
                <a:cubicBezTo>
                  <a:pt x="971" y="21341"/>
                  <a:pt x="1249" y="21344"/>
                  <a:pt x="9933" y="21346"/>
                </a:cubicBezTo>
                <a:cubicBezTo>
                  <a:pt x="18644" y="21348"/>
                  <a:pt x="18893" y="21346"/>
                  <a:pt x="19015" y="21254"/>
                </a:cubicBezTo>
                <a:cubicBezTo>
                  <a:pt x="19175" y="21134"/>
                  <a:pt x="19373" y="20828"/>
                  <a:pt x="19459" y="20570"/>
                </a:cubicBezTo>
                <a:cubicBezTo>
                  <a:pt x="19603" y="20136"/>
                  <a:pt x="19601" y="20178"/>
                  <a:pt x="19594" y="16245"/>
                </a:cubicBezTo>
                <a:lnTo>
                  <a:pt x="19587" y="12633"/>
                </a:lnTo>
                <a:lnTo>
                  <a:pt x="19516" y="12347"/>
                </a:lnTo>
                <a:cubicBezTo>
                  <a:pt x="19435" y="12021"/>
                  <a:pt x="19253" y="11670"/>
                  <a:pt x="19074" y="11495"/>
                </a:cubicBezTo>
                <a:lnTo>
                  <a:pt x="18954" y="11378"/>
                </a:lnTo>
                <a:lnTo>
                  <a:pt x="9972" y="11365"/>
                </a:lnTo>
                <a:lnTo>
                  <a:pt x="990" y="1135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47" name="Rectangle"/>
          <p:cNvSpPr/>
          <p:nvPr/>
        </p:nvSpPr>
        <p:spPr>
          <a:xfrm>
            <a:off x="20983556" y="6415378"/>
            <a:ext cx="2098977" cy="1410341"/>
          </a:xfrm>
          <a:prstGeom prst="rect">
            <a:avLst/>
          </a:prstGeom>
          <a:solidFill>
            <a:srgbClr val="B9C0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8" name="Rectangle"/>
          <p:cNvSpPr/>
          <p:nvPr/>
        </p:nvSpPr>
        <p:spPr>
          <a:xfrm>
            <a:off x="2449822" y="4546448"/>
            <a:ext cx="2098977" cy="1410341"/>
          </a:xfrm>
          <a:prstGeom prst="rect">
            <a:avLst/>
          </a:prstGeom>
          <a:solidFill>
            <a:srgbClr val="B9C0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9" name="QAOA  sequence"/>
          <p:cNvSpPr txBox="1"/>
          <p:nvPr/>
        </p:nvSpPr>
        <p:spPr>
          <a:xfrm>
            <a:off x="1456929" y="5344729"/>
            <a:ext cx="2325625" cy="12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QAOA </a:t>
            </a:r>
            <a:br/>
            <a:r>
              <a:t>sequence</a:t>
            </a:r>
          </a:p>
        </p:txBody>
      </p:sp>
      <p:sp>
        <p:nvSpPr>
          <p:cNvPr id="550" name="Bitstrings distribution"/>
          <p:cNvSpPr txBox="1"/>
          <p:nvPr/>
        </p:nvSpPr>
        <p:spPr>
          <a:xfrm>
            <a:off x="20945774" y="6072911"/>
            <a:ext cx="2654809" cy="12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t>Bitstrings</a:t>
            </a:r>
            <a:br/>
            <a:r>
              <a:t>distribution</a:t>
            </a:r>
          </a:p>
        </p:txBody>
      </p:sp>
      <p:grpSp>
        <p:nvGrpSpPr>
          <p:cNvPr id="553" name="Loading has 50%  succes rate per atom"/>
          <p:cNvGrpSpPr/>
          <p:nvPr/>
        </p:nvGrpSpPr>
        <p:grpSpPr>
          <a:xfrm>
            <a:off x="357393" y="3074217"/>
            <a:ext cx="4524697" cy="1282932"/>
            <a:chOff x="0" y="0"/>
            <a:chExt cx="4524695" cy="1282930"/>
          </a:xfrm>
        </p:grpSpPr>
        <p:sp>
          <p:nvSpPr>
            <p:cNvPr id="551" name="Loading has 50%  succes rate per atom"/>
            <p:cNvSpPr txBox="1"/>
            <p:nvPr/>
          </p:nvSpPr>
          <p:spPr>
            <a:xfrm>
              <a:off x="50799" y="101600"/>
              <a:ext cx="4321494" cy="10797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Loading has 50% </a:t>
              </a:r>
              <a:br/>
              <a:r>
                <a:t>succes rate per atom</a:t>
              </a:r>
            </a:p>
          </p:txBody>
        </p:sp>
        <p:pic>
          <p:nvPicPr>
            <p:cNvPr id="552" name="Loading has 50%  succes rate per atom Loading has 50%  succes rate per atom" descr="Loading has 50%  succes rate per atom Loading has 50%  succes rate per atom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524697" cy="1282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6" name="Rearrangement takes 95% of computation time"/>
          <p:cNvGrpSpPr/>
          <p:nvPr/>
        </p:nvGrpSpPr>
        <p:grpSpPr>
          <a:xfrm>
            <a:off x="4399936" y="1657037"/>
            <a:ext cx="5373690" cy="1282930"/>
            <a:chOff x="0" y="0"/>
            <a:chExt cx="5373689" cy="1282929"/>
          </a:xfrm>
        </p:grpSpPr>
        <p:sp>
          <p:nvSpPr>
            <p:cNvPr id="554" name="Rearrangement takes 95% of computation time"/>
            <p:cNvSpPr txBox="1"/>
            <p:nvPr/>
          </p:nvSpPr>
          <p:spPr>
            <a:xfrm>
              <a:off x="50799" y="101599"/>
              <a:ext cx="5170489" cy="10797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Rearrangement takes</a:t>
              </a:r>
              <a:br/>
              <a:r>
                <a:t>95% of computation time</a:t>
              </a:r>
            </a:p>
          </p:txBody>
        </p:sp>
        <p:pic>
          <p:nvPicPr>
            <p:cNvPr id="555" name="Rearrangement takes 95% of computation time Rearrangement takes 95% of computation time" descr="Rearrangement takes 95% of computation time Rearrangement takes 95% of computation tim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373690" cy="1282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9" name="Dynamic errors: Doppler shift waist/amplitude fluctuations rephrasing depolarisation"/>
          <p:cNvGrpSpPr/>
          <p:nvPr/>
        </p:nvGrpSpPr>
        <p:grpSpPr>
          <a:xfrm>
            <a:off x="11099437" y="108956"/>
            <a:ext cx="5899088" cy="2692555"/>
            <a:chOff x="0" y="0"/>
            <a:chExt cx="5899087" cy="2692554"/>
          </a:xfrm>
        </p:grpSpPr>
        <p:sp>
          <p:nvSpPr>
            <p:cNvPr id="557" name="Dynamic errors: Doppler shift waist/amplitude fluctuations rephrasing depolarisation"/>
            <p:cNvSpPr txBox="1"/>
            <p:nvPr/>
          </p:nvSpPr>
          <p:spPr>
            <a:xfrm>
              <a:off x="50800" y="101600"/>
              <a:ext cx="5695887" cy="24893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Dynamic errors:</a:t>
              </a:r>
              <a:br/>
              <a:r>
                <a:t>Doppler shift</a:t>
              </a:r>
              <a:br/>
              <a:r>
                <a:t>waist/amplitude fluctuations</a:t>
              </a:r>
              <a:br/>
              <a:r>
                <a:t>rephrasing</a:t>
              </a:r>
              <a:br/>
              <a:r>
                <a:t>depolarisation</a:t>
              </a:r>
            </a:p>
          </p:txBody>
        </p:sp>
        <p:pic>
          <p:nvPicPr>
            <p:cNvPr id="558" name="Dynamic errors: Doppler shift waist/amplitude fluctuations rephrasing depolarisation Dynamic errors: Doppler shift waist/amplitude fluctuations rephrasing depolarisation" descr="Dynamic errors: Doppler shift waist/amplitude fluctuations rephrasing depolarisation Dynamic errors: Doppler shift waist/amplitude fluctuations rephrasing depolarisation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99088" cy="2692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2" name="Measurement errors 5~8% false positive 8~10% false negative"/>
          <p:cNvGrpSpPr/>
          <p:nvPr/>
        </p:nvGrpSpPr>
        <p:grpSpPr>
          <a:xfrm>
            <a:off x="18757188" y="578829"/>
            <a:ext cx="4626486" cy="1752807"/>
            <a:chOff x="0" y="0"/>
            <a:chExt cx="4626485" cy="1752805"/>
          </a:xfrm>
        </p:grpSpPr>
        <p:sp>
          <p:nvSpPr>
            <p:cNvPr id="560" name="Measurement errors 5~8% false positive 8~10% false negative"/>
            <p:cNvSpPr txBox="1"/>
            <p:nvPr/>
          </p:nvSpPr>
          <p:spPr>
            <a:xfrm>
              <a:off x="50799" y="101600"/>
              <a:ext cx="4423284" cy="15496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Measurement errors</a:t>
              </a:r>
              <a:br/>
              <a:r>
                <a:t>5~8% false positive</a:t>
              </a:r>
              <a:br/>
              <a:r>
                <a:t>8~10% false negative</a:t>
              </a:r>
            </a:p>
          </p:txBody>
        </p:sp>
        <p:pic>
          <p:nvPicPr>
            <p:cNvPr id="561" name="Measurement errors 5~8% false positive 8~10% false negative Measurement errors 5~8% false positive 8~10% false negative" descr="Measurement errors 5~8% false positive 8~10% false negative Measurement errors 5~8% false positive 8~10% false negativ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4626486" cy="1752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5" name="Low repetition rate ~1 Hz (very bad!!)"/>
          <p:cNvGrpSpPr/>
          <p:nvPr/>
        </p:nvGrpSpPr>
        <p:grpSpPr>
          <a:xfrm>
            <a:off x="18499430" y="3293648"/>
            <a:ext cx="4029967" cy="1282932"/>
            <a:chOff x="0" y="0"/>
            <a:chExt cx="4029965" cy="1282930"/>
          </a:xfrm>
        </p:grpSpPr>
        <p:sp>
          <p:nvSpPr>
            <p:cNvPr id="563" name="Low repetition rate ~1 Hz (very bad!!)"/>
            <p:cNvSpPr txBox="1"/>
            <p:nvPr/>
          </p:nvSpPr>
          <p:spPr>
            <a:xfrm>
              <a:off x="50799" y="101600"/>
              <a:ext cx="3826765" cy="10797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Low repetition rate</a:t>
              </a:r>
              <a:br/>
              <a:r>
                <a:t>~1 Hz (very bad!!)</a:t>
              </a:r>
            </a:p>
          </p:txBody>
        </p:sp>
        <p:pic>
          <p:nvPicPr>
            <p:cNvPr id="564" name="Low repetition rate ~1 Hz (very bad!!) Low repetition rate ~1 Hz (very bad!!)" descr="Low repetition rate ~1 Hz (very bad!!) Low repetition rate ~1 Hz (very bad!!)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29966" cy="1282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8" name="Optimizer needs to  converge in a few steps"/>
          <p:cNvGrpSpPr/>
          <p:nvPr/>
        </p:nvGrpSpPr>
        <p:grpSpPr>
          <a:xfrm>
            <a:off x="10690808" y="7051796"/>
            <a:ext cx="5021646" cy="1282932"/>
            <a:chOff x="0" y="0"/>
            <a:chExt cx="5021645" cy="1282930"/>
          </a:xfrm>
        </p:grpSpPr>
        <p:sp>
          <p:nvSpPr>
            <p:cNvPr id="566" name="Optimizer needs to  converge in a few steps"/>
            <p:cNvSpPr txBox="1"/>
            <p:nvPr/>
          </p:nvSpPr>
          <p:spPr>
            <a:xfrm>
              <a:off x="50799" y="101600"/>
              <a:ext cx="4818445" cy="10797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Optimizer needs to </a:t>
              </a:r>
              <a:br/>
              <a:r>
                <a:t>converge in a few steps</a:t>
              </a:r>
            </a:p>
          </p:txBody>
        </p:sp>
        <p:pic>
          <p:nvPicPr>
            <p:cNvPr id="567" name="Optimizer needs to  converge in a few steps Optimizer needs to  converge in a few steps" descr="Optimizer needs to  converge in a few steps Optimizer needs to  converge in a few steps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5021646" cy="1282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1" name="Can’t exploit the gradient"/>
          <p:cNvGrpSpPr/>
          <p:nvPr/>
        </p:nvGrpSpPr>
        <p:grpSpPr>
          <a:xfrm>
            <a:off x="11683513" y="12247249"/>
            <a:ext cx="5331463" cy="813058"/>
            <a:chOff x="0" y="0"/>
            <a:chExt cx="5331462" cy="813056"/>
          </a:xfrm>
        </p:grpSpPr>
        <p:sp>
          <p:nvSpPr>
            <p:cNvPr id="569" name="Can’t exploit the gradient"/>
            <p:cNvSpPr txBox="1"/>
            <p:nvPr/>
          </p:nvSpPr>
          <p:spPr>
            <a:xfrm>
              <a:off x="50799" y="101601"/>
              <a:ext cx="5128261" cy="6098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rgbClr val="EE230C"/>
                  </a:solidFill>
                </a:defRPr>
              </a:lvl1pPr>
            </a:lstStyle>
            <a:p>
              <a:pPr/>
              <a:r>
                <a:t>Can’t exploit the gradient</a:t>
              </a:r>
            </a:p>
          </p:txBody>
        </p:sp>
        <p:pic>
          <p:nvPicPr>
            <p:cNvPr id="570" name="Can’t exploit the gradient Can’t exploit the gradient" descr="Can’t exploit the gradient Can’t exploit the gradient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5331464" cy="81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4" name="Very noisy and imprecise energy estimate"/>
          <p:cNvGrpSpPr/>
          <p:nvPr/>
        </p:nvGrpSpPr>
        <p:grpSpPr>
          <a:xfrm>
            <a:off x="18639956" y="11516073"/>
            <a:ext cx="5257676" cy="1282932"/>
            <a:chOff x="0" y="0"/>
            <a:chExt cx="5257675" cy="1282930"/>
          </a:xfrm>
        </p:grpSpPr>
        <p:sp>
          <p:nvSpPr>
            <p:cNvPr id="572" name="Very noisy and imprecise energy estimate"/>
            <p:cNvSpPr txBox="1"/>
            <p:nvPr/>
          </p:nvSpPr>
          <p:spPr>
            <a:xfrm>
              <a:off x="50800" y="101600"/>
              <a:ext cx="5054474" cy="10797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Very noisy and imprecise</a:t>
              </a:r>
              <a:br/>
              <a:r>
                <a:t>energy estimate</a:t>
              </a:r>
            </a:p>
          </p:txBody>
        </p:sp>
        <p:pic>
          <p:nvPicPr>
            <p:cNvPr id="573" name="Very noisy and imprecise energy estimate Very noisy and imprecise energy estimate" descr="Very noisy and imprecise energy estimate Very noisy and imprecise energy estimat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5257677" cy="1282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7" name="Ramp Problem!"/>
          <p:cNvGrpSpPr/>
          <p:nvPr/>
        </p:nvGrpSpPr>
        <p:grpSpPr>
          <a:xfrm>
            <a:off x="556360" y="8288194"/>
            <a:ext cx="3405444" cy="813057"/>
            <a:chOff x="0" y="0"/>
            <a:chExt cx="3405442" cy="813055"/>
          </a:xfrm>
        </p:grpSpPr>
        <p:sp>
          <p:nvSpPr>
            <p:cNvPr id="575" name="Ramp Problem!"/>
            <p:cNvSpPr txBox="1"/>
            <p:nvPr/>
          </p:nvSpPr>
          <p:spPr>
            <a:xfrm>
              <a:off x="50800" y="101600"/>
              <a:ext cx="3202242" cy="6098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rgbClr val="EE230C"/>
                  </a:solidFill>
                </a:defRPr>
              </a:lvl1pPr>
            </a:lstStyle>
            <a:p>
              <a:pPr/>
              <a:r>
                <a:t>Ramp Problem!</a:t>
              </a:r>
            </a:p>
          </p:txBody>
        </p:sp>
        <p:pic>
          <p:nvPicPr>
            <p:cNvPr id="576" name="Ramp Problem! Ramp Problem!" descr="Ramp Problem! Ramp Problem!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405444" cy="81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0" name="Error on durations!"/>
          <p:cNvGrpSpPr/>
          <p:nvPr/>
        </p:nvGrpSpPr>
        <p:grpSpPr>
          <a:xfrm>
            <a:off x="5084021" y="11156590"/>
            <a:ext cx="4005520" cy="813057"/>
            <a:chOff x="0" y="0"/>
            <a:chExt cx="4005519" cy="813055"/>
          </a:xfrm>
        </p:grpSpPr>
        <p:sp>
          <p:nvSpPr>
            <p:cNvPr id="578" name="Error on durations!"/>
            <p:cNvSpPr txBox="1"/>
            <p:nvPr/>
          </p:nvSpPr>
          <p:spPr>
            <a:xfrm>
              <a:off x="50800" y="101600"/>
              <a:ext cx="3802317" cy="6098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rgbClr val="EE230C"/>
                  </a:solidFill>
                </a:defRPr>
              </a:lvl1pPr>
            </a:lstStyle>
            <a:p>
              <a:pPr/>
              <a:r>
                <a:t>Error on durations!</a:t>
              </a:r>
            </a:p>
          </p:txBody>
        </p:sp>
        <p:pic>
          <p:nvPicPr>
            <p:cNvPr id="579" name="Error on durations! Error on durations!" descr="Error on durations! Error on durations!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0"/>
              <a:ext cx="4005520" cy="81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3" name="Square signal  approximation"/>
          <p:cNvGrpSpPr/>
          <p:nvPr/>
        </p:nvGrpSpPr>
        <p:grpSpPr>
          <a:xfrm>
            <a:off x="256322" y="11516073"/>
            <a:ext cx="3166304" cy="1282932"/>
            <a:chOff x="0" y="0"/>
            <a:chExt cx="3166303" cy="1282930"/>
          </a:xfrm>
        </p:grpSpPr>
        <p:sp>
          <p:nvSpPr>
            <p:cNvPr id="581" name="Square signal  approximation"/>
            <p:cNvSpPr txBox="1"/>
            <p:nvPr/>
          </p:nvSpPr>
          <p:spPr>
            <a:xfrm>
              <a:off x="50799" y="101600"/>
              <a:ext cx="2963101" cy="10797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Square signal </a:t>
              </a:r>
              <a:br/>
              <a:r>
                <a:t>approximation</a:t>
              </a:r>
            </a:p>
          </p:txBody>
        </p:sp>
        <p:pic>
          <p:nvPicPr>
            <p:cNvPr id="582" name="Square signal  approximation Square signal  approximation" descr="Square signal  approximation Square signal  approximation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166304" cy="1282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6" name="Decohernce time! Max duration 5000ns"/>
          <p:cNvGrpSpPr/>
          <p:nvPr/>
        </p:nvGrpSpPr>
        <p:grpSpPr>
          <a:xfrm>
            <a:off x="6118057" y="12251019"/>
            <a:ext cx="4517140" cy="1282931"/>
            <a:chOff x="0" y="0"/>
            <a:chExt cx="4517138" cy="1282929"/>
          </a:xfrm>
        </p:grpSpPr>
        <p:sp>
          <p:nvSpPr>
            <p:cNvPr id="584" name="Decohernce time! Max duration 5000ns"/>
            <p:cNvSpPr txBox="1"/>
            <p:nvPr/>
          </p:nvSpPr>
          <p:spPr>
            <a:xfrm>
              <a:off x="50799" y="101599"/>
              <a:ext cx="4313937" cy="10797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EE230C"/>
                  </a:solidFill>
                </a:defRPr>
              </a:pPr>
              <a:r>
                <a:t>Decohernce time!</a:t>
              </a:r>
              <a:br/>
              <a:r>
                <a:t>Max duration 5000ns</a:t>
              </a:r>
            </a:p>
          </p:txBody>
        </p:sp>
        <p:pic>
          <p:nvPicPr>
            <p:cNvPr id="585" name="Decohernce time! Max duration 5000ns Decohernce time! Max duration 5000ns" descr="Decohernce time! Max duration 5000ns Decohernce time! Max duration 5000ns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0"/>
              <a:ext cx="4517140" cy="1282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9" name="Min duration 100ns"/>
          <p:cNvGrpSpPr/>
          <p:nvPr/>
        </p:nvGrpSpPr>
        <p:grpSpPr>
          <a:xfrm>
            <a:off x="185646" y="10413710"/>
            <a:ext cx="4146870" cy="813057"/>
            <a:chOff x="0" y="0"/>
            <a:chExt cx="4146868" cy="813055"/>
          </a:xfrm>
        </p:grpSpPr>
        <p:sp>
          <p:nvSpPr>
            <p:cNvPr id="587" name="Min duration 100ns"/>
            <p:cNvSpPr txBox="1"/>
            <p:nvPr/>
          </p:nvSpPr>
          <p:spPr>
            <a:xfrm>
              <a:off x="50799" y="101600"/>
              <a:ext cx="3943669" cy="6098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rgbClr val="EE230C"/>
                  </a:solidFill>
                </a:defRPr>
              </a:lvl1pPr>
            </a:lstStyle>
            <a:p>
              <a:pPr/>
              <a:r>
                <a:t>Min duration 100ns</a:t>
              </a:r>
            </a:p>
          </p:txBody>
        </p:sp>
        <p:pic>
          <p:nvPicPr>
            <p:cNvPr id="588" name="Min duration 100ns Min duration 100ns" descr="Min duration 100ns Min duration 100ns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4146870" cy="81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2" name="Descrutive measurement!"/>
          <p:cNvGrpSpPr/>
          <p:nvPr/>
        </p:nvGrpSpPr>
        <p:grpSpPr>
          <a:xfrm>
            <a:off x="16365979" y="5561720"/>
            <a:ext cx="5373246" cy="813057"/>
            <a:chOff x="0" y="0"/>
            <a:chExt cx="5373244" cy="813055"/>
          </a:xfrm>
        </p:grpSpPr>
        <p:sp>
          <p:nvSpPr>
            <p:cNvPr id="590" name="Descrutive measurement!"/>
            <p:cNvSpPr txBox="1"/>
            <p:nvPr/>
          </p:nvSpPr>
          <p:spPr>
            <a:xfrm>
              <a:off x="50800" y="101600"/>
              <a:ext cx="5170044" cy="6098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rgbClr val="EE230C"/>
                  </a:solidFill>
                </a:defRPr>
              </a:lvl1pPr>
            </a:lstStyle>
            <a:p>
              <a:pPr/>
              <a:r>
                <a:t>Descrutive measurement!</a:t>
              </a:r>
            </a:p>
          </p:txBody>
        </p:sp>
        <p:pic>
          <p:nvPicPr>
            <p:cNvPr id="591" name="Descrutive measurement! Descrutive measurement!" descr="Descrutive measurement! Descrutive measurement!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5373246" cy="81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As a results"/>
          <p:cNvSpPr txBox="1"/>
          <p:nvPr/>
        </p:nvSpPr>
        <p:spPr>
          <a:xfrm>
            <a:off x="1267465" y="714352"/>
            <a:ext cx="327568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 a results</a:t>
            </a:r>
          </a:p>
        </p:txBody>
      </p:sp>
      <p:pic>
        <p:nvPicPr>
          <p:cNvPr id="595" name="batquo_benchmark.pdf" descr="batquo_benchmark.pdf"/>
          <p:cNvPicPr>
            <a:picLocks noChangeAspect="1"/>
          </p:cNvPicPr>
          <p:nvPr/>
        </p:nvPicPr>
        <p:blipFill>
          <a:blip r:embed="rId2">
            <a:extLst/>
          </a:blip>
          <a:srcRect l="0" t="63239" r="0" b="0"/>
          <a:stretch>
            <a:fillRect/>
          </a:stretch>
        </p:blipFill>
        <p:spPr>
          <a:xfrm>
            <a:off x="1543842" y="2964325"/>
            <a:ext cx="21296125" cy="386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batquo_benchmark.pdf" descr="batquo_benchmark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8379" y="9183753"/>
            <a:ext cx="7785102" cy="3848102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imulation"/>
          <p:cNvSpPr txBox="1"/>
          <p:nvPr/>
        </p:nvSpPr>
        <p:spPr>
          <a:xfrm>
            <a:off x="7945002" y="6453783"/>
            <a:ext cx="298246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Simulation</a:t>
            </a:r>
          </a:p>
        </p:txBody>
      </p:sp>
      <p:pic>
        <p:nvPicPr>
          <p:cNvPr id="598" name="Line Line" descr="Line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554983">
            <a:off x="7293857" y="5390384"/>
            <a:ext cx="2102038" cy="457906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Reality"/>
          <p:cNvSpPr txBox="1"/>
          <p:nvPr/>
        </p:nvSpPr>
        <p:spPr>
          <a:xfrm>
            <a:off x="11366488" y="1747268"/>
            <a:ext cx="195407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Reality</a:t>
            </a:r>
          </a:p>
        </p:txBody>
      </p:sp>
      <p:pic>
        <p:nvPicPr>
          <p:cNvPr id="600" name="Line Line" descr="Line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9276038">
            <a:off x="8076789" y="2448730"/>
            <a:ext cx="3348289" cy="45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o nothing works?"/>
          <p:cNvSpPr txBox="1"/>
          <p:nvPr/>
        </p:nvSpPr>
        <p:spPr>
          <a:xfrm>
            <a:off x="1267465" y="714352"/>
            <a:ext cx="52172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 nothing works?</a:t>
            </a:r>
          </a:p>
        </p:txBody>
      </p:sp>
      <p:pic>
        <p:nvPicPr>
          <p:cNvPr id="603" name="batquo_benchmark.pdf" descr="batquo_benchmark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468" y="2474546"/>
            <a:ext cx="18818065" cy="9301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onclusions"/>
          <p:cNvSpPr txBox="1"/>
          <p:nvPr/>
        </p:nvSpPr>
        <p:spPr>
          <a:xfrm>
            <a:off x="1267464" y="714352"/>
            <a:ext cx="347868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Conclusions</a:t>
            </a:r>
          </a:p>
        </p:txBody>
      </p:sp>
      <p:pic>
        <p:nvPicPr>
          <p:cNvPr id="606" name="graph+final_state.pdf" descr="graph+final_sta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850" y="1785447"/>
            <a:ext cx="20773923" cy="7644635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Be careful but be hopeful"/>
          <p:cNvSpPr txBox="1"/>
          <p:nvPr/>
        </p:nvSpPr>
        <p:spPr>
          <a:xfrm>
            <a:off x="1428175" y="9916600"/>
            <a:ext cx="697961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 careful but be hopeful</a:t>
            </a:r>
          </a:p>
        </p:txBody>
      </p:sp>
      <p:sp>
        <p:nvSpPr>
          <p:cNvPr id="608" name="Thank you"/>
          <p:cNvSpPr txBox="1"/>
          <p:nvPr/>
        </p:nvSpPr>
        <p:spPr>
          <a:xfrm>
            <a:off x="10524831" y="11753322"/>
            <a:ext cx="294894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RUN3_loops.pdf" descr="RUN3_loop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1700" y="2876981"/>
            <a:ext cx="19657309" cy="8736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20v50discard.pdf" descr="20v50discar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712" y="4275371"/>
            <a:ext cx="17418594" cy="4644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9C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ORRECTING FOR SPAM: ONE WAY"/>
          <p:cNvSpPr txBox="1"/>
          <p:nvPr/>
        </p:nvSpPr>
        <p:spPr>
          <a:xfrm>
            <a:off x="6326348" y="1304618"/>
            <a:ext cx="13403581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EF476F"/>
                </a:solidFill>
              </a:defRPr>
            </a:lvl1pPr>
          </a:lstStyle>
          <a:p>
            <a:pPr/>
            <a:r>
              <a:t>CORRECTING FOR SPAM: ONE WAY</a:t>
            </a:r>
          </a:p>
        </p:txBody>
      </p:sp>
      <p:pic>
        <p:nvPicPr>
          <p:cNvPr id="615" name="0vs20.png" descr="0vs20.png"/>
          <p:cNvPicPr>
            <a:picLocks noChangeAspect="1"/>
          </p:cNvPicPr>
          <p:nvPr/>
        </p:nvPicPr>
        <p:blipFill>
          <a:blip r:embed="rId2">
            <a:extLst/>
          </a:blip>
          <a:srcRect l="0" t="0" r="49807" b="82890"/>
          <a:stretch>
            <a:fillRect/>
          </a:stretch>
        </p:blipFill>
        <p:spPr>
          <a:xfrm>
            <a:off x="13820750" y="2281515"/>
            <a:ext cx="10047793" cy="5424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0vs20.png" descr="0vs20.png"/>
          <p:cNvPicPr>
            <a:picLocks noChangeAspect="1"/>
          </p:cNvPicPr>
          <p:nvPr/>
        </p:nvPicPr>
        <p:blipFill>
          <a:blip r:embed="rId2">
            <a:extLst/>
          </a:blip>
          <a:srcRect l="0" t="49947" r="49947" b="33291"/>
          <a:stretch>
            <a:fillRect/>
          </a:stretch>
        </p:blipFill>
        <p:spPr>
          <a:xfrm>
            <a:off x="13782650" y="7478645"/>
            <a:ext cx="10123986" cy="5369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N=11.png" descr="N=11.png"/>
          <p:cNvPicPr>
            <a:picLocks noChangeAspect="1"/>
          </p:cNvPicPr>
          <p:nvPr/>
        </p:nvPicPr>
        <p:blipFill>
          <a:blip r:embed="rId3">
            <a:extLst/>
          </a:blip>
          <a:srcRect l="34061" t="25345" r="43770" b="29694"/>
          <a:stretch>
            <a:fillRect/>
          </a:stretch>
        </p:blipFill>
        <p:spPr>
          <a:xfrm>
            <a:off x="10512156" y="8145813"/>
            <a:ext cx="2462766" cy="3267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N=6.png" descr="N=6.png"/>
          <p:cNvPicPr>
            <a:picLocks noChangeAspect="1"/>
          </p:cNvPicPr>
          <p:nvPr/>
        </p:nvPicPr>
        <p:blipFill>
          <a:blip r:embed="rId4">
            <a:extLst/>
          </a:blip>
          <a:srcRect l="35438" t="30983" r="44256" b="40437"/>
          <a:stretch>
            <a:fillRect/>
          </a:stretch>
        </p:blipFill>
        <p:spPr>
          <a:xfrm>
            <a:off x="10510653" y="3496524"/>
            <a:ext cx="2479476" cy="2282717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N=6"/>
          <p:cNvSpPr txBox="1"/>
          <p:nvPr/>
        </p:nvSpPr>
        <p:spPr>
          <a:xfrm>
            <a:off x="8712634" y="4215027"/>
            <a:ext cx="1705923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</a:defRPr>
            </a:lvl1pPr>
          </a:lstStyle>
          <a:p>
            <a:pPr/>
            <a:r>
              <a:t>N=6</a:t>
            </a:r>
          </a:p>
        </p:txBody>
      </p:sp>
      <p:sp>
        <p:nvSpPr>
          <p:cNvPr id="620" name="N=11"/>
          <p:cNvSpPr txBox="1"/>
          <p:nvPr/>
        </p:nvSpPr>
        <p:spPr>
          <a:xfrm>
            <a:off x="8271644" y="9356442"/>
            <a:ext cx="1850684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</a:defRPr>
            </a:lvl1pPr>
          </a:lstStyle>
          <a:p>
            <a:pPr/>
            <a:r>
              <a:t>N=11</a:t>
            </a:r>
          </a:p>
        </p:txBody>
      </p:sp>
      <p:grpSp>
        <p:nvGrpSpPr>
          <p:cNvPr id="623" name="CREATE A TRANSFER MATRIX…"/>
          <p:cNvGrpSpPr/>
          <p:nvPr/>
        </p:nvGrpSpPr>
        <p:grpSpPr>
          <a:xfrm>
            <a:off x="790793" y="1937127"/>
            <a:ext cx="7091024" cy="12065913"/>
            <a:chOff x="0" y="0"/>
            <a:chExt cx="7091022" cy="12065911"/>
          </a:xfrm>
        </p:grpSpPr>
        <p:sp>
          <p:nvSpPr>
            <p:cNvPr id="621" name="Rounded Rectangle"/>
            <p:cNvSpPr/>
            <p:nvPr/>
          </p:nvSpPr>
          <p:spPr>
            <a:xfrm>
              <a:off x="0" y="1259695"/>
              <a:ext cx="7091023" cy="9546522"/>
            </a:xfrm>
            <a:prstGeom prst="roundRect">
              <a:avLst>
                <a:gd name="adj" fmla="val 15000"/>
              </a:avLst>
            </a:prstGeom>
            <a:solidFill>
              <a:srgbClr val="2A9D9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2" name="CREATE A TRANSFER MATRIX…"/>
            <p:cNvSpPr txBox="1"/>
            <p:nvPr/>
          </p:nvSpPr>
          <p:spPr>
            <a:xfrm>
              <a:off x="311532" y="0"/>
              <a:ext cx="6467959" cy="12065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CREATE A TRANSFER MATRIX</a:t>
              </a: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WITH BINOMIAL PROBABILITIES</a:t>
              </a: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30000">
                  <a:solidFill>
                    <a:srgbClr val="5E5E5E"/>
                  </a:solidFill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24" name="BENCHMARK"/>
          <p:cNvSpPr txBox="1"/>
          <p:nvPr/>
        </p:nvSpPr>
        <p:spPr>
          <a:xfrm>
            <a:off x="1203759" y="1304618"/>
            <a:ext cx="5151883" cy="1019297"/>
          </a:xfrm>
          <a:prstGeom prst="rect">
            <a:avLst/>
          </a:prstGeom>
          <a:solidFill>
            <a:srgbClr val="06D6A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EF476F"/>
                </a:solidFill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625" name="("/>
          <p:cNvSpPr txBox="1"/>
          <p:nvPr/>
        </p:nvSpPr>
        <p:spPr>
          <a:xfrm>
            <a:off x="787956" y="5256490"/>
            <a:ext cx="1101091" cy="45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rgbClr val="5E5E5E"/>
                </a:solidFill>
              </a:defRPr>
            </a:lvl1pPr>
          </a:lstStyle>
          <a:p>
            <a:pPr/>
            <a:r>
              <a:t>(</a:t>
            </a:r>
          </a:p>
        </p:txBody>
      </p:sp>
      <p:sp>
        <p:nvSpPr>
          <p:cNvPr id="626" name=")"/>
          <p:cNvSpPr txBox="1"/>
          <p:nvPr/>
        </p:nvSpPr>
        <p:spPr>
          <a:xfrm>
            <a:off x="6171057" y="5256490"/>
            <a:ext cx="1101091" cy="45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rgbClr val="5E5E5E"/>
                </a:solidFill>
              </a:defRPr>
            </a:lvl1pPr>
          </a:lstStyle>
          <a:p>
            <a:pPr/>
            <a:r>
              <a:t>)</a:t>
            </a:r>
          </a:p>
        </p:txBody>
      </p:sp>
      <p:pic>
        <p:nvPicPr>
          <p:cNvPr id="6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3552" y="6686550"/>
            <a:ext cx="889002" cy="34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7569" y="1457469"/>
            <a:ext cx="13248863" cy="1217726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… to THIS"/>
          <p:cNvSpPr txBox="1"/>
          <p:nvPr/>
        </p:nvSpPr>
        <p:spPr>
          <a:xfrm>
            <a:off x="10718138" y="321712"/>
            <a:ext cx="294772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… to THIS</a:t>
            </a:r>
          </a:p>
        </p:txBody>
      </p:sp>
      <p:pic>
        <p:nvPicPr>
          <p:cNvPr id="190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0857" y="8865971"/>
            <a:ext cx="1590471" cy="1042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onnection Line" descr="Connection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9512" y="7360826"/>
            <a:ext cx="4444984" cy="238153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We made it!"/>
          <p:cNvSpPr txBox="1"/>
          <p:nvPr/>
        </p:nvSpPr>
        <p:spPr>
          <a:xfrm>
            <a:off x="1259843" y="6261405"/>
            <a:ext cx="333176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We made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9C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Another way: discard bitstrings"/>
          <p:cNvSpPr txBox="1"/>
          <p:nvPr/>
        </p:nvSpPr>
        <p:spPr>
          <a:xfrm>
            <a:off x="6476998" y="1021708"/>
            <a:ext cx="1143000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EF476F"/>
                </a:solidFill>
              </a:defRPr>
            </a:lvl1pPr>
          </a:lstStyle>
          <a:p>
            <a:pPr/>
            <a:r>
              <a:t>Another way: discard bitstrings</a:t>
            </a:r>
          </a:p>
        </p:txBody>
      </p:sp>
      <p:grpSp>
        <p:nvGrpSpPr>
          <p:cNvPr id="634" name="Group"/>
          <p:cNvGrpSpPr/>
          <p:nvPr/>
        </p:nvGrpSpPr>
        <p:grpSpPr>
          <a:xfrm>
            <a:off x="843945" y="3821962"/>
            <a:ext cx="22696110" cy="8654807"/>
            <a:chOff x="0" y="0"/>
            <a:chExt cx="22696108" cy="8654805"/>
          </a:xfrm>
        </p:grpSpPr>
        <p:pic>
          <p:nvPicPr>
            <p:cNvPr id="630" name="0vs20.png" descr="0vs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82890"/>
            <a:stretch>
              <a:fillRect/>
            </a:stretch>
          </p:blipFill>
          <p:spPr>
            <a:xfrm>
              <a:off x="0" y="-1"/>
              <a:ext cx="15215387" cy="4122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0vs20.png" descr="0vs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9947" r="0" b="33291"/>
            <a:stretch>
              <a:fillRect/>
            </a:stretch>
          </p:blipFill>
          <p:spPr>
            <a:xfrm>
              <a:off x="-1" y="4616020"/>
              <a:ext cx="15215319" cy="40387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0vs50.png" descr="0vs5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541" t="0" r="0" b="82775"/>
            <a:stretch>
              <a:fillRect/>
            </a:stretch>
          </p:blipFill>
          <p:spPr>
            <a:xfrm>
              <a:off x="15162626" y="4957"/>
              <a:ext cx="7481289" cy="4126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3" name="0vs50.png" descr="0vs5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1238" t="49414" r="0" b="33415"/>
            <a:stretch>
              <a:fillRect/>
            </a:stretch>
          </p:blipFill>
          <p:spPr>
            <a:xfrm>
              <a:off x="15459706" y="4470084"/>
              <a:ext cx="7236403" cy="4035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5" name="ORIGINAL DATA"/>
          <p:cNvSpPr txBox="1"/>
          <p:nvPr/>
        </p:nvSpPr>
        <p:spPr>
          <a:xfrm>
            <a:off x="3658134" y="2960987"/>
            <a:ext cx="234421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ORIGINAL DATA</a:t>
            </a:r>
          </a:p>
        </p:txBody>
      </p:sp>
      <p:sp>
        <p:nvSpPr>
          <p:cNvPr id="636" name="DISCARD 20%"/>
          <p:cNvSpPr txBox="1"/>
          <p:nvPr/>
        </p:nvSpPr>
        <p:spPr>
          <a:xfrm>
            <a:off x="11104626" y="2960987"/>
            <a:ext cx="217474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DISCARD 20%</a:t>
            </a:r>
          </a:p>
        </p:txBody>
      </p:sp>
      <p:sp>
        <p:nvSpPr>
          <p:cNvPr id="637" name="DISCARD 50%"/>
          <p:cNvSpPr txBox="1"/>
          <p:nvPr/>
        </p:nvSpPr>
        <p:spPr>
          <a:xfrm>
            <a:off x="19088045" y="2960987"/>
            <a:ext cx="217474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DISCARD 50%</a:t>
            </a:r>
          </a:p>
        </p:txBody>
      </p:sp>
      <p:sp>
        <p:nvSpPr>
          <p:cNvPr id="638" name="BENCHMARK"/>
          <p:cNvSpPr txBox="1"/>
          <p:nvPr/>
        </p:nvSpPr>
        <p:spPr>
          <a:xfrm>
            <a:off x="1325925" y="1021708"/>
            <a:ext cx="5151883" cy="1019298"/>
          </a:xfrm>
          <a:prstGeom prst="rect">
            <a:avLst/>
          </a:prstGeom>
          <a:solidFill>
            <a:srgbClr val="06D6A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EF476F"/>
                </a:solidFill>
              </a:defRPr>
            </a:lvl1pPr>
          </a:lstStyle>
          <a:p>
            <a:pPr/>
            <a:r>
              <a:t>BENCHMARK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9C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arameters"/>
          <p:cNvSpPr txBox="1"/>
          <p:nvPr/>
        </p:nvSpPr>
        <p:spPr>
          <a:xfrm>
            <a:off x="5471726" y="4642766"/>
            <a:ext cx="2720341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pPr/>
            <a:r>
              <a:t>Parameters</a:t>
            </a:r>
          </a:p>
        </p:txBody>
      </p:sp>
      <p:pic>
        <p:nvPicPr>
          <p:cNvPr id="6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5096" y="5627189"/>
            <a:ext cx="21336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62567" y="5627189"/>
            <a:ext cx="2514602" cy="469902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Output"/>
          <p:cNvSpPr txBox="1"/>
          <p:nvPr/>
        </p:nvSpPr>
        <p:spPr>
          <a:xfrm>
            <a:off x="16976587" y="4642766"/>
            <a:ext cx="1686561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pPr/>
            <a:r>
              <a:t>Output</a:t>
            </a:r>
          </a:p>
        </p:txBody>
      </p:sp>
      <p:sp>
        <p:nvSpPr>
          <p:cNvPr id="644" name="Rounded Rectangle"/>
          <p:cNvSpPr/>
          <p:nvPr/>
        </p:nvSpPr>
        <p:spPr>
          <a:xfrm>
            <a:off x="14372524" y="8664246"/>
            <a:ext cx="5594005" cy="4118242"/>
          </a:xfrm>
          <a:prstGeom prst="roundRect">
            <a:avLst>
              <a:gd name="adj" fmla="val 7521"/>
            </a:avLst>
          </a:prstGeom>
          <a:solidFill>
            <a:srgbClr val="118A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5" name="Rounded Rectangle"/>
          <p:cNvSpPr/>
          <p:nvPr/>
        </p:nvSpPr>
        <p:spPr>
          <a:xfrm>
            <a:off x="5011551" y="8593497"/>
            <a:ext cx="5474123" cy="4259739"/>
          </a:xfrm>
          <a:prstGeom prst="roundRect">
            <a:avLst>
              <a:gd name="adj" fmla="val 11320"/>
            </a:avLst>
          </a:prstGeom>
          <a:solidFill>
            <a:srgbClr val="118A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6" name="Gaussian Process"/>
          <p:cNvSpPr txBox="1"/>
          <p:nvPr/>
        </p:nvSpPr>
        <p:spPr>
          <a:xfrm>
            <a:off x="14818100" y="7760279"/>
            <a:ext cx="420674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pPr/>
            <a:r>
              <a:t>Gaussian Process</a:t>
            </a:r>
          </a:p>
        </p:txBody>
      </p:sp>
      <p:sp>
        <p:nvSpPr>
          <p:cNvPr id="647" name="Acquisition Function"/>
          <p:cNvSpPr txBox="1"/>
          <p:nvPr/>
        </p:nvSpPr>
        <p:spPr>
          <a:xfrm>
            <a:off x="5237579" y="7757924"/>
            <a:ext cx="474370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pPr/>
            <a:r>
              <a:t>Acquisition Function</a:t>
            </a:r>
          </a:p>
        </p:txBody>
      </p:sp>
      <p:pic>
        <p:nvPicPr>
          <p:cNvPr id="648" name="ezgif.com-gif-maker.gif" descr="ezgif.com-gif-maker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8275" y="8891858"/>
            <a:ext cx="4762502" cy="357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83913" y="6014951"/>
            <a:ext cx="2369921" cy="451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Connection Line" descr="Connection L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24497" y="11060462"/>
            <a:ext cx="3865103" cy="47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Connection Line" descr="Connection L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0167" y="5874008"/>
            <a:ext cx="3043378" cy="4813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Landscape at 1 sampled points.png" descr="Landscape at 1 sampled point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97673" y="8891858"/>
            <a:ext cx="4762502" cy="3571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25132" y="10873078"/>
            <a:ext cx="2768602" cy="85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87961" y="9683271"/>
            <a:ext cx="5321303" cy="571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7" name="Screenshot 2023-12-12 at 10.36.19.png"/>
          <p:cNvGrpSpPr/>
          <p:nvPr/>
        </p:nvGrpSpPr>
        <p:grpSpPr>
          <a:xfrm>
            <a:off x="9399476" y="3856223"/>
            <a:ext cx="5653487" cy="3558385"/>
            <a:chOff x="0" y="0"/>
            <a:chExt cx="5653486" cy="3558383"/>
          </a:xfrm>
        </p:grpSpPr>
        <p:pic>
          <p:nvPicPr>
            <p:cNvPr id="655" name="Screenshot 2023-12-12 at 10.36.19.png" descr="Screenshot 2023-12-12 at 10.36.1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0996" t="0" r="3399" b="0"/>
            <a:stretch>
              <a:fillRect/>
            </a:stretch>
          </p:blipFill>
          <p:spPr>
            <a:xfrm>
              <a:off x="88900" y="88899"/>
              <a:ext cx="5475819" cy="3380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6" name="Screenshot 2023-12-12 at 10.36.19.png" descr="Screenshot 2023-12-12 at 10.36.19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-1"/>
              <a:ext cx="5653488" cy="3558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8" name="[L Heneriet et al, Quantum (2020)]"/>
          <p:cNvSpPr txBox="1"/>
          <p:nvPr/>
        </p:nvSpPr>
        <p:spPr>
          <a:xfrm>
            <a:off x="9889487" y="3295979"/>
            <a:ext cx="468233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[L Heneriet et al, Quantum (2020)]</a:t>
            </a:r>
          </a:p>
        </p:txBody>
      </p:sp>
      <p:pic>
        <p:nvPicPr>
          <p:cNvPr id="659" name="Line Line" descr="Line Lin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189379" y="5699550"/>
            <a:ext cx="945480" cy="401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Line Line" descr="Line Lin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373314" y="5699550"/>
            <a:ext cx="930603" cy="401378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Bayesian Optimization to optimize QAOA"/>
          <p:cNvSpPr txBox="1"/>
          <p:nvPr/>
        </p:nvSpPr>
        <p:spPr>
          <a:xfrm>
            <a:off x="1252151" y="1021708"/>
            <a:ext cx="1496796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2A9D90"/>
                </a:solidFill>
              </a:defRPr>
            </a:lvl1pPr>
          </a:lstStyle>
          <a:p>
            <a:pPr/>
            <a:r>
              <a:t>Bayesian Optimization to optimize QAOA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9C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What is a Gaussian Process"/>
          <p:cNvSpPr txBox="1"/>
          <p:nvPr/>
        </p:nvSpPr>
        <p:spPr>
          <a:xfrm>
            <a:off x="1202877" y="1021708"/>
            <a:ext cx="1020318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2A9D90"/>
                </a:solidFill>
              </a:defRPr>
            </a:lvl1pPr>
          </a:lstStyle>
          <a:p>
            <a:pPr/>
            <a:r>
              <a:t>What is a Gaussian Process</a:t>
            </a:r>
          </a:p>
        </p:txBody>
      </p:sp>
      <p:pic>
        <p:nvPicPr>
          <p:cNvPr id="664" name="prior-posterior.pdf" descr="prior-posteri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873" y="2517781"/>
            <a:ext cx="17176254" cy="8172844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PRIOR"/>
          <p:cNvSpPr txBox="1"/>
          <p:nvPr/>
        </p:nvSpPr>
        <p:spPr>
          <a:xfrm>
            <a:off x="6681214" y="2723226"/>
            <a:ext cx="103997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PRIOR</a:t>
            </a:r>
          </a:p>
        </p:txBody>
      </p:sp>
      <p:sp>
        <p:nvSpPr>
          <p:cNvPr id="666" name="POSTERIOR"/>
          <p:cNvSpPr txBox="1"/>
          <p:nvPr/>
        </p:nvSpPr>
        <p:spPr>
          <a:xfrm>
            <a:off x="14784699" y="2723226"/>
            <a:ext cx="183032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POSTERIOR</a:t>
            </a:r>
          </a:p>
        </p:txBody>
      </p:sp>
      <p:pic>
        <p:nvPicPr>
          <p:cNvPr id="6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62240" y="10807727"/>
            <a:ext cx="10908075" cy="1429008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Line"/>
          <p:cNvSpPr/>
          <p:nvPr/>
        </p:nvSpPr>
        <p:spPr>
          <a:xfrm>
            <a:off x="15903821" y="12152740"/>
            <a:ext cx="1230539" cy="10095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69" name="Line"/>
          <p:cNvSpPr/>
          <p:nvPr/>
        </p:nvSpPr>
        <p:spPr>
          <a:xfrm flipH="1">
            <a:off x="20435476" y="12363653"/>
            <a:ext cx="1391110" cy="5892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0" name="Line"/>
          <p:cNvSpPr/>
          <p:nvPr/>
        </p:nvSpPr>
        <p:spPr>
          <a:xfrm>
            <a:off x="18691079" y="11948300"/>
            <a:ext cx="204535" cy="6001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1" name="Hyperparameters…"/>
          <p:cNvSpPr txBox="1"/>
          <p:nvPr/>
        </p:nvSpPr>
        <p:spPr>
          <a:xfrm>
            <a:off x="17271339" y="12640767"/>
            <a:ext cx="3709722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Hyperparameters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t>Selected with optimization</a:t>
            </a:r>
          </a:p>
        </p:txBody>
      </p:sp>
      <p:sp>
        <p:nvSpPr>
          <p:cNvPr id="672" name="Kernel"/>
          <p:cNvSpPr txBox="1"/>
          <p:nvPr/>
        </p:nvSpPr>
        <p:spPr>
          <a:xfrm>
            <a:off x="12459461" y="10805852"/>
            <a:ext cx="98907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Kernel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9C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What is a Gaussian Process"/>
          <p:cNvSpPr txBox="1"/>
          <p:nvPr/>
        </p:nvSpPr>
        <p:spPr>
          <a:xfrm>
            <a:off x="1202877" y="1021708"/>
            <a:ext cx="1020318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2A9D90"/>
                </a:solidFill>
              </a:defRPr>
            </a:lvl1pPr>
          </a:lstStyle>
          <a:p>
            <a:pPr/>
            <a:r>
              <a:t>What is a Gaussian Process</a:t>
            </a:r>
          </a:p>
        </p:txBody>
      </p:sp>
      <p:pic>
        <p:nvPicPr>
          <p:cNvPr id="675" name="ezgif.com-gif-maker.gif" descr="ezgif.com-gif-make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6148" y="3216840"/>
            <a:ext cx="11554235" cy="8665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Landscape at 29 sampled points.png" descr="Landscape at 29 sampled point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9838" y="7322307"/>
            <a:ext cx="6123381" cy="4584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Landscape at 1 sampled points.png" descr="Landscape at 1 sampled point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3349" y="3109988"/>
            <a:ext cx="5976357" cy="447752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After sampling…"/>
          <p:cNvSpPr txBox="1"/>
          <p:nvPr/>
        </p:nvSpPr>
        <p:spPr>
          <a:xfrm>
            <a:off x="785160" y="8810779"/>
            <a:ext cx="4218941" cy="160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</a:defRPr>
            </a:pPr>
            <a:r>
              <a:t>After sampling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</a:defRPr>
            </a:pPr>
            <a:r>
              <a:t> 30 points</a:t>
            </a:r>
          </a:p>
        </p:txBody>
      </p:sp>
      <p:sp>
        <p:nvSpPr>
          <p:cNvPr id="679" name="After sampling…"/>
          <p:cNvSpPr txBox="1"/>
          <p:nvPr/>
        </p:nvSpPr>
        <p:spPr>
          <a:xfrm>
            <a:off x="785160" y="4544840"/>
            <a:ext cx="4218941" cy="160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</a:defRPr>
            </a:pPr>
            <a:r>
              <a:t>After sampling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</a:defRPr>
            </a:pPr>
            <a:r>
              <a:t>1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6" grpId="2"/>
      <p:bldP build="whole" bldLvl="1" animBg="1" rev="0" advAuto="0" spid="67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9C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What is an Acquisition Function"/>
          <p:cNvSpPr txBox="1"/>
          <p:nvPr/>
        </p:nvSpPr>
        <p:spPr>
          <a:xfrm>
            <a:off x="1202877" y="1021708"/>
            <a:ext cx="11570209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2A9D90"/>
                </a:solidFill>
              </a:defRPr>
            </a:lvl1pPr>
          </a:lstStyle>
          <a:p>
            <a:pPr/>
            <a:r>
              <a:t>What is an Acquisition Function</a:t>
            </a:r>
          </a:p>
        </p:txBody>
      </p:sp>
      <p:pic>
        <p:nvPicPr>
          <p:cNvPr id="682" name="only_mean.pdf" descr="only_mean.pdf"/>
          <p:cNvPicPr>
            <a:picLocks noChangeAspect="1"/>
          </p:cNvPicPr>
          <p:nvPr/>
        </p:nvPicPr>
        <p:blipFill>
          <a:blip r:embed="rId2">
            <a:extLst/>
          </a:blip>
          <a:srcRect l="21048" t="21984" r="9027" b="5137"/>
          <a:stretch>
            <a:fillRect/>
          </a:stretch>
        </p:blipFill>
        <p:spPr>
          <a:xfrm>
            <a:off x="1683349" y="3240408"/>
            <a:ext cx="9873635" cy="771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63317" y="11703957"/>
            <a:ext cx="2768602" cy="85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93137" y="3884381"/>
            <a:ext cx="9873458" cy="700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9058" y="4649166"/>
            <a:ext cx="1568855" cy="16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CURRENT BEST"/>
          <p:cNvSpPr txBox="1"/>
          <p:nvPr/>
        </p:nvSpPr>
        <p:spPr>
          <a:xfrm>
            <a:off x="12564595" y="5783901"/>
            <a:ext cx="3360141" cy="597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lvl1pPr>
          </a:lstStyle>
          <a:p>
            <a:pPr/>
            <a:r>
              <a:t>CURRENT BEST</a:t>
            </a:r>
          </a:p>
        </p:txBody>
      </p:sp>
      <p:sp>
        <p:nvSpPr>
          <p:cNvPr id="687" name="p"/>
          <p:cNvSpPr txBox="1"/>
          <p:nvPr/>
        </p:nvSpPr>
        <p:spPr>
          <a:xfrm>
            <a:off x="12171475" y="6754317"/>
            <a:ext cx="29504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688" name="POSTERIOR…"/>
          <p:cNvSpPr txBox="1"/>
          <p:nvPr/>
        </p:nvSpPr>
        <p:spPr>
          <a:xfrm>
            <a:off x="17204329" y="7076219"/>
            <a:ext cx="2545335" cy="110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pPr>
            <a:r>
              <a:t>POSTERIOR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pPr>
            <a:r>
              <a:t> MEAN</a:t>
            </a:r>
          </a:p>
        </p:txBody>
      </p:sp>
      <p:sp>
        <p:nvSpPr>
          <p:cNvPr id="689" name="POSTERIOR…"/>
          <p:cNvSpPr txBox="1"/>
          <p:nvPr/>
        </p:nvSpPr>
        <p:spPr>
          <a:xfrm>
            <a:off x="21497388" y="7845020"/>
            <a:ext cx="2665375" cy="110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pPr>
            <a:r>
              <a:t>POSTERIOR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pPr>
            <a:r>
              <a:t>VARIANCE</a:t>
            </a:r>
          </a:p>
        </p:txBody>
      </p:sp>
      <p:pic>
        <p:nvPicPr>
          <p:cNvPr id="690" name="Connection Line" descr="Connection L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62599" y="4649166"/>
            <a:ext cx="873662" cy="247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Connection Line" descr="Connection L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443405" y="4663721"/>
            <a:ext cx="479187" cy="3087013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T EACH BAYESIAN OPT STEP:"/>
          <p:cNvSpPr txBox="1"/>
          <p:nvPr/>
        </p:nvSpPr>
        <p:spPr>
          <a:xfrm>
            <a:off x="14746267" y="10673446"/>
            <a:ext cx="6367197" cy="597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lvl1pPr>
          </a:lstStyle>
          <a:p>
            <a:pPr/>
            <a:r>
              <a:t>AT EACH BAYESIAN OPT STEP:</a:t>
            </a:r>
          </a:p>
        </p:txBody>
      </p:sp>
      <p:sp>
        <p:nvSpPr>
          <p:cNvPr id="693" name="RED:"/>
          <p:cNvSpPr txBox="1"/>
          <p:nvPr/>
        </p:nvSpPr>
        <p:spPr>
          <a:xfrm>
            <a:off x="9261113" y="9550133"/>
            <a:ext cx="1217982" cy="597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lvl1pPr>
          </a:lstStyle>
          <a:p>
            <a:pPr/>
            <a:r>
              <a:t>RED: </a:t>
            </a:r>
          </a:p>
        </p:txBody>
      </p:sp>
      <p:sp>
        <p:nvSpPr>
          <p:cNvPr id="694" name="ORANGE:"/>
          <p:cNvSpPr txBox="1"/>
          <p:nvPr/>
        </p:nvSpPr>
        <p:spPr>
          <a:xfrm>
            <a:off x="8789372" y="10315553"/>
            <a:ext cx="2161465" cy="59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>
                <a:solidFill>
                  <a:srgbClr val="5E5E5E"/>
                </a:solidFill>
              </a:defRPr>
            </a:lvl1pPr>
          </a:lstStyle>
          <a:p>
            <a:pPr/>
            <a:r>
              <a:t>ORANGE: </a:t>
            </a:r>
          </a:p>
        </p:txBody>
      </p:sp>
      <p:pic>
        <p:nvPicPr>
          <p:cNvPr id="6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76750" y="9613937"/>
            <a:ext cx="3683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203207" y="10357102"/>
            <a:ext cx="355602" cy="381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et’s create one"/>
          <p:cNvSpPr txBox="1"/>
          <p:nvPr/>
        </p:nvSpPr>
        <p:spPr>
          <a:xfrm>
            <a:off x="1067465" y="922895"/>
            <a:ext cx="445038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Let’s create one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5428" t="12332" r="28699" b="22045"/>
          <a:stretch>
            <a:fillRect/>
          </a:stretch>
        </p:blipFill>
        <p:spPr>
          <a:xfrm>
            <a:off x="2370768" y="3122017"/>
            <a:ext cx="6656902" cy="747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0318" y="3021997"/>
            <a:ext cx="876095" cy="808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6336" y="9786063"/>
            <a:ext cx="876095" cy="808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onnection Line" descr="Connection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33839" y="3144805"/>
            <a:ext cx="4408741" cy="676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44565" y="3617147"/>
            <a:ext cx="4273533" cy="66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44565" y="3070821"/>
            <a:ext cx="4273533" cy="663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" name="Circle"/>
          <p:cNvGrpSpPr/>
          <p:nvPr/>
        </p:nvGrpSpPr>
        <p:grpSpPr>
          <a:xfrm>
            <a:off x="15516507" y="3414906"/>
            <a:ext cx="529647" cy="534970"/>
            <a:chOff x="0" y="0"/>
            <a:chExt cx="529645" cy="534968"/>
          </a:xfrm>
        </p:grpSpPr>
        <p:sp>
          <p:nvSpPr>
            <p:cNvPr id="201" name="Circle"/>
            <p:cNvSpPr/>
            <p:nvPr/>
          </p:nvSpPr>
          <p:spPr>
            <a:xfrm>
              <a:off x="12700" y="12699"/>
              <a:ext cx="504245" cy="509569"/>
            </a:xfrm>
            <a:prstGeom prst="ellipse">
              <a:avLst/>
            </a:prstGeom>
            <a:gradFill flip="none" rotWithShape="1">
              <a:gsLst>
                <a:gs pos="0">
                  <a:srgbClr val="E9C36A"/>
                </a:gs>
                <a:gs pos="100000">
                  <a:srgbClr val="F4A26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2" name="Circle Oval" descr="Circle Oval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29646" cy="534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560241" y="3447439"/>
            <a:ext cx="9525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560241" y="6170972"/>
            <a:ext cx="9525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173079" y="6170972"/>
            <a:ext cx="9398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52186" y="8482586"/>
            <a:ext cx="4273534" cy="66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52186" y="7936261"/>
            <a:ext cx="4273534" cy="66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52186" y="7429844"/>
            <a:ext cx="4273534" cy="66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15194106" y="6618416"/>
            <a:ext cx="789694" cy="16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52186" y="5937991"/>
            <a:ext cx="4273534" cy="663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Circle"/>
          <p:cNvGrpSpPr/>
          <p:nvPr/>
        </p:nvGrpSpPr>
        <p:grpSpPr>
          <a:xfrm>
            <a:off x="15324130" y="5700025"/>
            <a:ext cx="529646" cy="534971"/>
            <a:chOff x="0" y="0"/>
            <a:chExt cx="529644" cy="534969"/>
          </a:xfrm>
        </p:grpSpPr>
        <p:sp>
          <p:nvSpPr>
            <p:cNvPr id="212" name="Circle"/>
            <p:cNvSpPr/>
            <p:nvPr/>
          </p:nvSpPr>
          <p:spPr>
            <a:xfrm>
              <a:off x="12700" y="12699"/>
              <a:ext cx="504245" cy="509571"/>
            </a:xfrm>
            <a:prstGeom prst="ellipse">
              <a:avLst/>
            </a:prstGeom>
            <a:gradFill flip="none" rotWithShape="1">
              <a:gsLst>
                <a:gs pos="0">
                  <a:srgbClr val="E9C36A"/>
                </a:gs>
                <a:gs pos="100000">
                  <a:srgbClr val="F4A26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3" name="Circle Oval" descr="Circle Oval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29646" cy="534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5" name="We can control the state with a laser set to a specific frequency"/>
          <p:cNvSpPr txBox="1"/>
          <p:nvPr/>
        </p:nvSpPr>
        <p:spPr>
          <a:xfrm>
            <a:off x="2005311" y="11788867"/>
            <a:ext cx="1733123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We can control the state with a laser set to a specific frequency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166729" y="3447439"/>
            <a:ext cx="952502" cy="469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Let’s create one"/>
          <p:cNvSpPr txBox="1"/>
          <p:nvPr/>
        </p:nvSpPr>
        <p:spPr>
          <a:xfrm>
            <a:off x="1067465" y="922895"/>
            <a:ext cx="445038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Let’s create one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5428" t="12332" r="28699" b="22045"/>
          <a:stretch>
            <a:fillRect/>
          </a:stretch>
        </p:blipFill>
        <p:spPr>
          <a:xfrm>
            <a:off x="1569823" y="3146063"/>
            <a:ext cx="3445687" cy="386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0600" y="3809524"/>
            <a:ext cx="4273534" cy="66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0600" y="3263200"/>
            <a:ext cx="4273534" cy="66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Circle"/>
          <p:cNvGrpSpPr/>
          <p:nvPr/>
        </p:nvGrpSpPr>
        <p:grpSpPr>
          <a:xfrm>
            <a:off x="8422543" y="3607283"/>
            <a:ext cx="529647" cy="534971"/>
            <a:chOff x="0" y="0"/>
            <a:chExt cx="529645" cy="534969"/>
          </a:xfrm>
        </p:grpSpPr>
        <p:sp>
          <p:nvSpPr>
            <p:cNvPr id="222" name="Circle"/>
            <p:cNvSpPr/>
            <p:nvPr/>
          </p:nvSpPr>
          <p:spPr>
            <a:xfrm>
              <a:off x="12700" y="12699"/>
              <a:ext cx="504245" cy="509571"/>
            </a:xfrm>
            <a:prstGeom prst="ellipse">
              <a:avLst/>
            </a:prstGeom>
            <a:gradFill flip="none" rotWithShape="1">
              <a:gsLst>
                <a:gs pos="0">
                  <a:srgbClr val="E9C36A"/>
                </a:gs>
                <a:gs pos="100000">
                  <a:srgbClr val="F4A26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3" name="Circle Oval" descr="Circle Ov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29646" cy="534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5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3886" y="5081823"/>
            <a:ext cx="4273533" cy="66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3886" y="4535497"/>
            <a:ext cx="4273533" cy="66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3886" y="4029080"/>
            <a:ext cx="4273533" cy="66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7135806" y="3217652"/>
            <a:ext cx="789694" cy="16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3886" y="2537228"/>
            <a:ext cx="4273533" cy="663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Oval"/>
          <p:cNvGrpSpPr/>
          <p:nvPr/>
        </p:nvGrpSpPr>
        <p:grpSpPr>
          <a:xfrm>
            <a:off x="11675846" y="7540149"/>
            <a:ext cx="805647" cy="3252507"/>
            <a:chOff x="0" y="0"/>
            <a:chExt cx="805645" cy="3252505"/>
          </a:xfrm>
        </p:grpSpPr>
        <p:sp>
          <p:nvSpPr>
            <p:cNvPr id="230" name="Oval"/>
            <p:cNvSpPr/>
            <p:nvPr/>
          </p:nvSpPr>
          <p:spPr>
            <a:xfrm>
              <a:off x="12700" y="12698"/>
              <a:ext cx="780245" cy="3227107"/>
            </a:xfrm>
            <a:prstGeom prst="ellipse">
              <a:avLst/>
            </a:prstGeom>
            <a:gradFill flip="none" rotWithShape="1">
              <a:gsLst>
                <a:gs pos="0">
                  <a:srgbClr val="E9C36A">
                    <a:alpha val="55418"/>
                  </a:srgbClr>
                </a:gs>
                <a:gs pos="100000">
                  <a:srgbClr val="F4A261">
                    <a:alpha val="55418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31" name="Oval Oval" descr="Oval Oval"/>
            <p:cNvPicPr>
              <a:picLocks noChangeAspect="1"/>
            </p:cNvPicPr>
            <p:nvPr/>
          </p:nvPicPr>
          <p:blipFill>
            <a:blip r:embed="rId6">
              <a:alphaModFix amt="55418"/>
              <a:extLst/>
            </a:blip>
            <a:stretch>
              <a:fillRect/>
            </a:stretch>
          </p:blipFill>
          <p:spPr>
            <a:xfrm>
              <a:off x="-1" y="-1"/>
              <a:ext cx="805646" cy="3252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3" name="By applying a specific pulse we can create a superposition"/>
          <p:cNvSpPr txBox="1"/>
          <p:nvPr/>
        </p:nvSpPr>
        <p:spPr>
          <a:xfrm>
            <a:off x="6261689" y="6386338"/>
            <a:ext cx="1624797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By applying a specific pulse we can create a superposition </a:t>
            </a:r>
          </a:p>
        </p:txBody>
      </p:sp>
      <p:pic>
        <p:nvPicPr>
          <p:cNvPr id="234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1904" y="10412249"/>
            <a:ext cx="4273533" cy="66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1904" y="9865924"/>
            <a:ext cx="4273533" cy="66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1904" y="9359507"/>
            <a:ext cx="4273533" cy="66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Connection Line" descr="Connection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1904" y="7867654"/>
            <a:ext cx="4273533" cy="66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1683824" y="8647531"/>
            <a:ext cx="789693" cy="16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10116" y="11420936"/>
            <a:ext cx="6388102" cy="147320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Each state with probability  of being populated of:"/>
          <p:cNvSpPr txBox="1"/>
          <p:nvPr/>
        </p:nvSpPr>
        <p:spPr>
          <a:xfrm>
            <a:off x="808502" y="11534017"/>
            <a:ext cx="6258053" cy="12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264653"/>
                </a:solidFill>
              </a:defRPr>
            </a:pPr>
            <a:r>
              <a:t>Each state with probability </a:t>
            </a:r>
            <a:br/>
            <a:r>
              <a:t>of being populated of: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923176" y="3906229"/>
            <a:ext cx="9525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529663" y="3906229"/>
            <a:ext cx="9525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676407" y="3064961"/>
            <a:ext cx="9525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89245" y="3064961"/>
            <a:ext cx="939802" cy="4699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Circle"/>
          <p:cNvGrpSpPr/>
          <p:nvPr/>
        </p:nvGrpSpPr>
        <p:grpSpPr>
          <a:xfrm>
            <a:off x="17265830" y="2309351"/>
            <a:ext cx="529647" cy="534971"/>
            <a:chOff x="0" y="0"/>
            <a:chExt cx="529645" cy="534969"/>
          </a:xfrm>
        </p:grpSpPr>
        <p:sp>
          <p:nvSpPr>
            <p:cNvPr id="245" name="Circle"/>
            <p:cNvSpPr/>
            <p:nvPr/>
          </p:nvSpPr>
          <p:spPr>
            <a:xfrm>
              <a:off x="12700" y="12699"/>
              <a:ext cx="504245" cy="509571"/>
            </a:xfrm>
            <a:prstGeom prst="ellipse">
              <a:avLst/>
            </a:prstGeom>
            <a:gradFill flip="none" rotWithShape="1">
              <a:gsLst>
                <a:gs pos="0">
                  <a:srgbClr val="E9C36A"/>
                </a:gs>
                <a:gs pos="100000">
                  <a:srgbClr val="F4A26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46" name="Circle Oval" descr="Circle Ov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29646" cy="534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323626" y="8888720"/>
            <a:ext cx="3479802" cy="10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And we can do much more"/>
          <p:cNvSpPr txBox="1"/>
          <p:nvPr/>
        </p:nvSpPr>
        <p:spPr>
          <a:xfrm>
            <a:off x="1067465" y="922895"/>
            <a:ext cx="746607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And we can do much more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685" y="2917532"/>
            <a:ext cx="9398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6215" y="2849571"/>
            <a:ext cx="7569202" cy="671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his is one of infinitely many possible superposition states"/>
          <p:cNvSpPr txBox="1"/>
          <p:nvPr/>
        </p:nvSpPr>
        <p:spPr>
          <a:xfrm>
            <a:off x="509681" y="8761456"/>
            <a:ext cx="8085430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one of infinitely many</a:t>
            </a:r>
            <a:br/>
            <a:r>
              <a:t>possible superposition states</a:t>
            </a:r>
          </a:p>
        </p:txBody>
      </p:sp>
      <p:sp>
        <p:nvSpPr>
          <p:cNvPr id="254" name="Connection Line"/>
          <p:cNvSpPr/>
          <p:nvPr/>
        </p:nvSpPr>
        <p:spPr>
          <a:xfrm>
            <a:off x="4426172" y="7489598"/>
            <a:ext cx="4567189" cy="541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64" fill="norm" stroke="1" extrusionOk="0">
                <a:moveTo>
                  <a:pt x="0" y="16364"/>
                </a:moveTo>
                <a:cubicBezTo>
                  <a:pt x="1127" y="-3271"/>
                  <a:pt x="8327" y="-5236"/>
                  <a:pt x="21600" y="10468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/>
          <a:lstStyle/>
          <a:p>
            <a:pPr/>
          </a:p>
        </p:txBody>
      </p:sp>
      <p:sp>
        <p:nvSpPr>
          <p:cNvPr id="255" name="This is a qubit"/>
          <p:cNvSpPr txBox="1"/>
          <p:nvPr/>
        </p:nvSpPr>
        <p:spPr>
          <a:xfrm>
            <a:off x="15880624" y="2966920"/>
            <a:ext cx="390845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a qubit</a:t>
            </a:r>
          </a:p>
        </p:txBody>
      </p:sp>
      <p:pic>
        <p:nvPicPr>
          <p:cNvPr id="256" name="Screenshot 2024-04-15 at 18.38.46.png" descr="Screenshot 2024-04-15 at 18.38.46.png"/>
          <p:cNvPicPr>
            <a:picLocks noChangeAspect="1"/>
          </p:cNvPicPr>
          <p:nvPr/>
        </p:nvPicPr>
        <p:blipFill>
          <a:blip r:embed="rId4">
            <a:extLst/>
          </a:blip>
          <a:srcRect l="17202" t="33539" r="74301" b="56078"/>
          <a:stretch>
            <a:fillRect/>
          </a:stretch>
        </p:blipFill>
        <p:spPr>
          <a:xfrm>
            <a:off x="16954047" y="7219807"/>
            <a:ext cx="809412" cy="65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creenshot 2024-04-15 at 18.38.46.png" descr="Screenshot 2024-04-15 at 18.38.46.png"/>
          <p:cNvPicPr>
            <a:picLocks noChangeAspect="1"/>
          </p:cNvPicPr>
          <p:nvPr/>
        </p:nvPicPr>
        <p:blipFill>
          <a:blip r:embed="rId4">
            <a:extLst/>
          </a:blip>
          <a:srcRect l="29937" t="80906" r="60774" b="5900"/>
          <a:stretch>
            <a:fillRect/>
          </a:stretch>
        </p:blipFill>
        <p:spPr>
          <a:xfrm>
            <a:off x="16916147" y="8725302"/>
            <a:ext cx="884841" cy="82781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otating the qubit is like applying (quantum) gates"/>
          <p:cNvSpPr txBox="1"/>
          <p:nvPr/>
        </p:nvSpPr>
        <p:spPr>
          <a:xfrm>
            <a:off x="15880624" y="4618956"/>
            <a:ext cx="7002781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Rotating the qubit is like</a:t>
            </a:r>
            <a:br/>
            <a:r>
              <a:t>applying (quantum) gates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57809" y="9075742"/>
            <a:ext cx="304802" cy="127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57809" y="7482140"/>
            <a:ext cx="304802" cy="127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0071" y="2818686"/>
            <a:ext cx="19050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88144" y="2818686"/>
            <a:ext cx="19050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249323" y="8586792"/>
            <a:ext cx="31115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262023" y="7000323"/>
            <a:ext cx="31115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74821" y="4346640"/>
            <a:ext cx="20955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904801" y="5874596"/>
            <a:ext cx="2794002" cy="52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821161" y="11605086"/>
            <a:ext cx="7581902" cy="1104902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Example:"/>
          <p:cNvSpPr txBox="1"/>
          <p:nvPr/>
        </p:nvSpPr>
        <p:spPr>
          <a:xfrm>
            <a:off x="3478736" y="11753322"/>
            <a:ext cx="264353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Example: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089644" y="4664140"/>
            <a:ext cx="2603502" cy="469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nd we can add more qubits as well…"/>
          <p:cNvSpPr txBox="1"/>
          <p:nvPr/>
        </p:nvSpPr>
        <p:spPr>
          <a:xfrm>
            <a:off x="1067465" y="922895"/>
            <a:ext cx="1061466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And we can add more qubits as well…</a:t>
            </a: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685" y="2917532"/>
            <a:ext cx="939802" cy="4699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Screenshot 2024-04-15 at 18.42.25.png"/>
          <p:cNvGrpSpPr/>
          <p:nvPr/>
        </p:nvGrpSpPr>
        <p:grpSpPr>
          <a:xfrm>
            <a:off x="2217373" y="9047894"/>
            <a:ext cx="3505203" cy="3238502"/>
            <a:chOff x="0" y="0"/>
            <a:chExt cx="3505201" cy="3238500"/>
          </a:xfrm>
        </p:grpSpPr>
        <p:pic>
          <p:nvPicPr>
            <p:cNvPr id="273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150" y="57150"/>
              <a:ext cx="3390902" cy="312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505202" cy="323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6" name="Connection Line" descr="Connection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2520" y="7190553"/>
            <a:ext cx="4286747" cy="2354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Circle Oval" descr="Circle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28660" y="9322400"/>
            <a:ext cx="610110" cy="60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66145" y="7617079"/>
            <a:ext cx="20955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Circle Oval" descr="Circle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99945" y="9617732"/>
            <a:ext cx="610110" cy="605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Connection Line" descr="Connection L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62135" y="8781930"/>
            <a:ext cx="4848268" cy="1260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04752" y="7617079"/>
            <a:ext cx="9906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338459" y="7617079"/>
            <a:ext cx="9906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65051" y="7617079"/>
            <a:ext cx="1130302" cy="110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909538" y="6931279"/>
            <a:ext cx="5207003" cy="247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530799" y="8010779"/>
            <a:ext cx="304802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964506" y="8010779"/>
            <a:ext cx="304802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398213" y="8010779"/>
            <a:ext cx="304802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831921" y="8010779"/>
            <a:ext cx="304802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112106" y="8137779"/>
            <a:ext cx="469902" cy="6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Connection Line" descr="Connection Lin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200567" y="9079797"/>
            <a:ext cx="6653268" cy="2811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Connection Line" descr="Connection Lin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798526" y="8939472"/>
            <a:ext cx="10073074" cy="2559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78721" y="2901950"/>
            <a:ext cx="14287503" cy="2197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Screenshot 2024-04-15 at 18.42.25.png"/>
          <p:cNvGrpSpPr/>
          <p:nvPr/>
        </p:nvGrpSpPr>
        <p:grpSpPr>
          <a:xfrm>
            <a:off x="1517502" y="3245444"/>
            <a:ext cx="2095502" cy="1510112"/>
            <a:chOff x="0" y="0"/>
            <a:chExt cx="2095500" cy="1510111"/>
          </a:xfrm>
        </p:grpSpPr>
        <p:pic>
          <p:nvPicPr>
            <p:cNvPr id="293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8518" t="39441" r="0" b="44132"/>
            <a:stretch>
              <a:fillRect/>
            </a:stretch>
          </p:blipFill>
          <p:spPr>
            <a:xfrm>
              <a:off x="57149" y="57148"/>
              <a:ext cx="1981372" cy="1395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-1"/>
              <a:ext cx="2095501" cy="1510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With 2 qubits we can also create entanglement…"/>
          <p:cNvSpPr txBox="1"/>
          <p:nvPr/>
        </p:nvSpPr>
        <p:spPr>
          <a:xfrm>
            <a:off x="1067464" y="922895"/>
            <a:ext cx="1348343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With 2 qubits we can also create entanglement…</a:t>
            </a:r>
          </a:p>
        </p:txBody>
      </p:sp>
      <p:pic>
        <p:nvPicPr>
          <p:cNvPr id="298" name="Screenshot 2024-04-15 at 18.08.20.png" descr="Screenshot 2024-04-15 at 18.08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643" y="2317806"/>
            <a:ext cx="10850561" cy="714685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… exploiting the Rydberg blockade."/>
          <p:cNvSpPr txBox="1"/>
          <p:nvPr/>
        </p:nvSpPr>
        <p:spPr>
          <a:xfrm>
            <a:off x="12568855" y="2564878"/>
            <a:ext cx="988618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64653"/>
                </a:solidFill>
              </a:defRPr>
            </a:lvl1pPr>
          </a:lstStyle>
          <a:p>
            <a:pPr/>
            <a:r>
              <a:t>… exploiting the Rydberg blockade.</a:t>
            </a:r>
          </a:p>
        </p:txBody>
      </p:sp>
      <p:sp>
        <p:nvSpPr>
          <p:cNvPr id="300" name="When two atoms are close enough,  electrons cannot be excited to |r&gt; at the same time"/>
          <p:cNvSpPr txBox="1"/>
          <p:nvPr/>
        </p:nvSpPr>
        <p:spPr>
          <a:xfrm>
            <a:off x="12448619" y="5310170"/>
            <a:ext cx="8502739" cy="1797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264653"/>
                </a:solidFill>
              </a:defRPr>
            </a:pPr>
            <a:r>
              <a:t>When two atoms are close enough, </a:t>
            </a:r>
            <a:br/>
            <a:r>
              <a:t>electrons cannot be excited to |r&gt; at the same time</a:t>
            </a:r>
          </a:p>
        </p:txBody>
      </p:sp>
      <p:sp>
        <p:nvSpPr>
          <p:cNvPr id="301" name="The result:"/>
          <p:cNvSpPr txBox="1"/>
          <p:nvPr/>
        </p:nvSpPr>
        <p:spPr>
          <a:xfrm>
            <a:off x="1283891" y="10051136"/>
            <a:ext cx="29599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result: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9461" y="10752673"/>
            <a:ext cx="13487402" cy="1054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6293" y="12231602"/>
            <a:ext cx="6959602" cy="93980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Far apart:"/>
          <p:cNvSpPr txBox="1"/>
          <p:nvPr/>
        </p:nvSpPr>
        <p:spPr>
          <a:xfrm>
            <a:off x="2156358" y="10875508"/>
            <a:ext cx="27447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Far apart:</a:t>
            </a:r>
          </a:p>
        </p:txBody>
      </p:sp>
      <p:sp>
        <p:nvSpPr>
          <p:cNvPr id="305" name="Closer than R"/>
          <p:cNvSpPr txBox="1"/>
          <p:nvPr/>
        </p:nvSpPr>
        <p:spPr>
          <a:xfrm>
            <a:off x="2156357" y="12297287"/>
            <a:ext cx="382859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Closer than R</a:t>
            </a:r>
          </a:p>
        </p:txBody>
      </p:sp>
      <p:sp>
        <p:nvSpPr>
          <p:cNvPr id="306" name="Two electrons are entangled!"/>
          <p:cNvSpPr txBox="1"/>
          <p:nvPr/>
        </p:nvSpPr>
        <p:spPr>
          <a:xfrm>
            <a:off x="15100588" y="12353014"/>
            <a:ext cx="8502740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264653"/>
                </a:solidFill>
              </a:defRPr>
            </a:lvl1pPr>
          </a:lstStyle>
          <a:p>
            <a:pPr/>
            <a:r>
              <a:t>Two electrons are entangled!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9C0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otating a qubit + entanglement = quantum computation"/>
          <p:cNvSpPr txBox="1"/>
          <p:nvPr/>
        </p:nvSpPr>
        <p:spPr>
          <a:xfrm>
            <a:off x="899133" y="995037"/>
            <a:ext cx="1561825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Rotating a qubit + entanglement = quantum computation</a:t>
            </a:r>
          </a:p>
        </p:txBody>
      </p:sp>
      <p:pic>
        <p:nvPicPr>
          <p:cNvPr id="309" name="Screenshot 2024-04-15 at 18.38.46.png" descr="Screenshot 2024-04-15 at 18.38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5983" y="3720450"/>
            <a:ext cx="9527039" cy="627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his is called DIGITAL MODE"/>
          <p:cNvSpPr txBox="1"/>
          <p:nvPr/>
        </p:nvSpPr>
        <p:spPr>
          <a:xfrm>
            <a:off x="17926209" y="11578980"/>
            <a:ext cx="4315055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called</a:t>
            </a:r>
            <a:br/>
            <a:r>
              <a:t>DIGITAL MODE</a:t>
            </a:r>
          </a:p>
        </p:txBody>
      </p:sp>
      <p:grpSp>
        <p:nvGrpSpPr>
          <p:cNvPr id="313" name="Screenshot 2024-04-15 at 18.40.07.png"/>
          <p:cNvGrpSpPr/>
          <p:nvPr/>
        </p:nvGrpSpPr>
        <p:grpSpPr>
          <a:xfrm>
            <a:off x="8854554" y="11023731"/>
            <a:ext cx="3546875" cy="2572150"/>
            <a:chOff x="0" y="0"/>
            <a:chExt cx="3546874" cy="2572149"/>
          </a:xfrm>
        </p:grpSpPr>
        <p:pic>
          <p:nvPicPr>
            <p:cNvPr id="311" name="Screenshot 2024-04-15 at 18.40.07.png" descr="Screenshot 2024-04-15 at 18.40.0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750" t="40096" r="46022" b="4225"/>
            <a:stretch>
              <a:fillRect/>
            </a:stretch>
          </p:blipFill>
          <p:spPr>
            <a:xfrm>
              <a:off x="50798" y="50800"/>
              <a:ext cx="3445220" cy="2470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Screenshot 2024-04-15 at 18.40.07.png" descr="Screenshot 2024-04-15 at 18.40.0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546876" cy="2572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6" name="Screenshot 2024-04-15 at 18.42.25.png"/>
          <p:cNvGrpSpPr/>
          <p:nvPr/>
        </p:nvGrpSpPr>
        <p:grpSpPr>
          <a:xfrm>
            <a:off x="19387173" y="4647231"/>
            <a:ext cx="3505202" cy="3238502"/>
            <a:chOff x="0" y="0"/>
            <a:chExt cx="3505201" cy="3238500"/>
          </a:xfrm>
        </p:grpSpPr>
        <p:pic>
          <p:nvPicPr>
            <p:cNvPr id="314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150" y="57149"/>
              <a:ext cx="3390902" cy="3124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Screenshot 2024-04-15 at 18.42.25.png" descr="Screenshot 2024-04-15 at 18.42.2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505202" cy="323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9" name="Screenshot 2024-04-15 at 18.40.52.png"/>
          <p:cNvGrpSpPr/>
          <p:nvPr/>
        </p:nvGrpSpPr>
        <p:grpSpPr>
          <a:xfrm>
            <a:off x="1253865" y="5937103"/>
            <a:ext cx="3896762" cy="3121405"/>
            <a:chOff x="0" y="0"/>
            <a:chExt cx="3896760" cy="3121404"/>
          </a:xfrm>
        </p:grpSpPr>
        <p:pic>
          <p:nvPicPr>
            <p:cNvPr id="317" name="Screenshot 2024-04-15 at 18.40.52.png" descr="Screenshot 2024-04-15 at 18.40.5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799" y="50799"/>
              <a:ext cx="3795162" cy="3019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Screenshot 2024-04-15 at 18.40.52.png" descr="Screenshot 2024-04-15 at 18.40.5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3896762" cy="3121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0" name="Prepare a state"/>
          <p:cNvSpPr txBox="1"/>
          <p:nvPr/>
        </p:nvSpPr>
        <p:spPr>
          <a:xfrm>
            <a:off x="1287840" y="5107935"/>
            <a:ext cx="424677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Prepare a state</a:t>
            </a:r>
          </a:p>
        </p:txBody>
      </p:sp>
      <p:pic>
        <p:nvPicPr>
          <p:cNvPr id="321" name="Rectangle Rectangle" descr="Rectangle Rectangl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62436" y="3166281"/>
            <a:ext cx="643701" cy="6951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Line"/>
          <p:cNvSpPr/>
          <p:nvPr/>
        </p:nvSpPr>
        <p:spPr>
          <a:xfrm flipV="1">
            <a:off x="8911791" y="9484983"/>
            <a:ext cx="1327397" cy="163916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3" name="Line"/>
          <p:cNvSpPr/>
          <p:nvPr/>
        </p:nvSpPr>
        <p:spPr>
          <a:xfrm flipH="1" flipV="1">
            <a:off x="10723571" y="9484983"/>
            <a:ext cx="1639166" cy="163916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24" name="Rectangle Rectangle" descr="Rectangle Rectangl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889147" y="3825142"/>
            <a:ext cx="983087" cy="587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Rectangle Rectangle" descr="Rectangle Rectangl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233952" y="8371685"/>
            <a:ext cx="643700" cy="126771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Line"/>
          <p:cNvSpPr/>
          <p:nvPr/>
        </p:nvSpPr>
        <p:spPr>
          <a:xfrm flipH="1" flipV="1">
            <a:off x="14890523" y="3792527"/>
            <a:ext cx="4568690" cy="64226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7" name="Line"/>
          <p:cNvSpPr/>
          <p:nvPr/>
        </p:nvSpPr>
        <p:spPr>
          <a:xfrm flipH="1">
            <a:off x="14891784" y="7795383"/>
            <a:ext cx="4566169" cy="18474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8" name="Apply gates"/>
          <p:cNvSpPr txBox="1"/>
          <p:nvPr/>
        </p:nvSpPr>
        <p:spPr>
          <a:xfrm>
            <a:off x="8956313" y="10316040"/>
            <a:ext cx="334335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Apply gates</a:t>
            </a:r>
          </a:p>
        </p:txBody>
      </p:sp>
      <p:sp>
        <p:nvSpPr>
          <p:cNvPr id="329" name="Measure"/>
          <p:cNvSpPr txBox="1"/>
          <p:nvPr/>
        </p:nvSpPr>
        <p:spPr>
          <a:xfrm>
            <a:off x="20123562" y="3709444"/>
            <a:ext cx="246309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Measure</a:t>
            </a:r>
          </a:p>
        </p:txBody>
      </p:sp>
      <p:sp>
        <p:nvSpPr>
          <p:cNvPr id="330" name="Line"/>
          <p:cNvSpPr/>
          <p:nvPr/>
        </p:nvSpPr>
        <p:spPr>
          <a:xfrm flipV="1">
            <a:off x="5233302" y="3591229"/>
            <a:ext cx="2246457" cy="25559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1" name="Line"/>
          <p:cNvSpPr/>
          <p:nvPr/>
        </p:nvSpPr>
        <p:spPr>
          <a:xfrm>
            <a:off x="5233303" y="9060281"/>
            <a:ext cx="2452982" cy="104602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57656" y="9697907"/>
            <a:ext cx="4965703" cy="2044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