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4" r:id="rId28"/>
    <p:sldId id="282" r:id="rId29"/>
    <p:sldId id="283" r:id="rId30"/>
  </p:sldIdLst>
  <p:sldSz cx="12192000" cy="6858000"/>
  <p:notesSz cx="6858000" cy="9144000"/>
  <p:embeddedFontLst>
    <p:embeddedFont>
      <p:font typeface="Noto Sans Symbols" panose="020B0604020202020204" charset="0"/>
      <p:regular r:id="rId32"/>
      <p:bold r:id="rId33"/>
    </p:embeddedFont>
    <p:embeddedFont>
      <p:font typeface="Open Sans" panose="020B060402020202020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g5ZzPF/32xgME58vEx1nKAxCD7X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ederico Perin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4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customschemas.google.com/relationships/presentationmetadata" Target="meta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7-08T15:46:34.788" idx="1">
    <p:pos x="6000" y="0"/>
    <p:text>Tutte e tre le antenne sono/saranno equipaggiate in questi mesi con ricevitori per osservazioni fino a 110GHz (grazie al triband K/Q/W in tutte e 3 e grazie anche ai ricevitori Q e W di SRT). Forse questa cosa andrebbe messa in evidenza mettendo (110GHz) tra parentesi di fianco alla frequenza massima indicata per ognuna delle 3 antenne, 26.5 43.5 e 26.5 GHz?</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Q85FLP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9" name="Google Shape;24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0" name="Google Shape;32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6" name="Google Shape;34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6" name="Google Shape;35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2" name="Google Shape;37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1" name="Google Shape;38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4" name="Google Shape;40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4" name="Google Shape;40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3256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5" name="Google Shape;42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1"/>
        <p:cNvGrpSpPr/>
        <p:nvPr/>
      </p:nvGrpSpPr>
      <p:grpSpPr>
        <a:xfrm>
          <a:off x="0" y="0"/>
          <a:ext cx="0" cy="0"/>
          <a:chOff x="0" y="0"/>
          <a:chExt cx="0" cy="0"/>
        </a:xfrm>
      </p:grpSpPr>
      <p:sp>
        <p:nvSpPr>
          <p:cNvPr id="12" name="Google Shape;12;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9"/>
        <p:cNvGrpSpPr/>
        <p:nvPr/>
      </p:nvGrpSpPr>
      <p:grpSpPr>
        <a:xfrm>
          <a:off x="0" y="0"/>
          <a:ext cx="0" cy="0"/>
          <a:chOff x="0" y="0"/>
          <a:chExt cx="0" cy="0"/>
        </a:xfrm>
      </p:grpSpPr>
      <p:sp>
        <p:nvSpPr>
          <p:cNvPr id="30" name="Google Shape;3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0"/>
        <p:cNvGrpSpPr/>
        <p:nvPr/>
      </p:nvGrpSpPr>
      <p:grpSpPr>
        <a:xfrm>
          <a:off x="0" y="0"/>
          <a:ext cx="0" cy="0"/>
          <a:chOff x="0" y="0"/>
          <a:chExt cx="0" cy="0"/>
        </a:xfrm>
      </p:grpSpPr>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a:spLocks noGrp="1"/>
          </p:cNvSpPr>
          <p:nvPr>
            <p:ph type="pic" idx="2"/>
          </p:nvPr>
        </p:nvSpPr>
        <p:spPr>
          <a:xfrm>
            <a:off x="5183188" y="987425"/>
            <a:ext cx="6172200" cy="4873625"/>
          </a:xfrm>
          <a:prstGeom prst="rect">
            <a:avLst/>
          </a:prstGeom>
          <a:noFill/>
          <a:ln>
            <a:noFill/>
          </a:ln>
        </p:spPr>
      </p:sp>
      <p:sp>
        <p:nvSpPr>
          <p:cNvPr id="64" name="Google Shape;64;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g"/><Relationship Id="rId3" Type="http://schemas.openxmlformats.org/officeDocument/2006/relationships/image" Target="../media/image16.png"/><Relationship Id="rId7" Type="http://schemas.openxmlformats.org/officeDocument/2006/relationships/image" Target="../media/image12.jpg"/><Relationship Id="rId12"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45.png"/><Relationship Id="rId5" Type="http://schemas.openxmlformats.org/officeDocument/2006/relationships/image" Target="../media/image17.png"/><Relationship Id="rId10" Type="http://schemas.openxmlformats.org/officeDocument/2006/relationships/image" Target="../media/image44.png"/><Relationship Id="rId4" Type="http://schemas.openxmlformats.org/officeDocument/2006/relationships/image" Target="../media/image10.jpg"/><Relationship Id="rId9" Type="http://schemas.openxmlformats.org/officeDocument/2006/relationships/image" Target="../media/image43.png"/><Relationship Id="rId14" Type="http://schemas.openxmlformats.org/officeDocument/2006/relationships/hyperlink" Target="https://youtu.be/nXcsFWw2qd8?si=ckPEFapwtHjIIN1Y"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6.png"/><Relationship Id="rId7"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50.gif"/><Relationship Id="rId5" Type="http://schemas.openxmlformats.org/officeDocument/2006/relationships/image" Target="../media/image17.png"/><Relationship Id="rId10" Type="http://schemas.openxmlformats.org/officeDocument/2006/relationships/image" Target="../media/image49.gif"/><Relationship Id="rId4" Type="http://schemas.openxmlformats.org/officeDocument/2006/relationships/image" Target="../media/image10.jp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16.png"/><Relationship Id="rId7"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0.jpg"/><Relationship Id="rId9" Type="http://schemas.openxmlformats.org/officeDocument/2006/relationships/hyperlink" Target="https://youtu.be/xJADOkZshUk?si=egLwVqkT0C2gQpt4"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6.png"/><Relationship Id="rId7"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hyperlink" Target="https://youtu.be/0QgnKA5AUDY" TargetMode="External"/><Relationship Id="rId5" Type="http://schemas.openxmlformats.org/officeDocument/2006/relationships/image" Target="../media/image17.png"/><Relationship Id="rId10" Type="http://schemas.openxmlformats.org/officeDocument/2006/relationships/image" Target="../media/image61.jpg"/><Relationship Id="rId4" Type="http://schemas.openxmlformats.org/officeDocument/2006/relationships/image" Target="../media/image10.jp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223291" y="-256674"/>
            <a:ext cx="14426476" cy="7232312"/>
          </a:xfrm>
          <a:prstGeom prst="rect">
            <a:avLst/>
          </a:prstGeom>
          <a:noFill/>
          <a:ln>
            <a:noFill/>
          </a:ln>
        </p:spPr>
      </p:pic>
      <p:sp>
        <p:nvSpPr>
          <p:cNvPr id="85" name="Google Shape;85;p1"/>
          <p:cNvSpPr/>
          <p:nvPr/>
        </p:nvSpPr>
        <p:spPr>
          <a:xfrm>
            <a:off x="2522739" y="1315270"/>
            <a:ext cx="695402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endParaRPr sz="6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lt1"/>
                </a:solidFill>
                <a:latin typeface="Calibri"/>
                <a:ea typeface="Calibri"/>
                <a:cs typeface="Calibri"/>
                <a:sym typeface="Calibri"/>
              </a:rPr>
              <a:t>Astro observing tools</a:t>
            </a:r>
            <a:endParaRPr sz="6000" b="1" i="0" u="none" strike="noStrike" cap="none">
              <a:solidFill>
                <a:schemeClr val="lt1"/>
              </a:solidFill>
              <a:latin typeface="Calibri"/>
              <a:ea typeface="Calibri"/>
              <a:cs typeface="Calibri"/>
              <a:sym typeface="Calibri"/>
            </a:endParaRPr>
          </a:p>
        </p:txBody>
      </p:sp>
      <p:sp>
        <p:nvSpPr>
          <p:cNvPr id="86" name="Google Shape;86;p1"/>
          <p:cNvSpPr/>
          <p:nvPr/>
        </p:nvSpPr>
        <p:spPr>
          <a:xfrm>
            <a:off x="3343950" y="5298850"/>
            <a:ext cx="5786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Kick-off  TFPA PhD course – July 10, 2024, Padova</a:t>
            </a:r>
            <a:endParaRPr sz="2200" b="0" i="0" u="none" strike="noStrike" cap="none">
              <a:solidFill>
                <a:schemeClr val="lt1"/>
              </a:solidFill>
              <a:latin typeface="Calibri"/>
              <a:ea typeface="Calibri"/>
              <a:cs typeface="Calibri"/>
              <a:sym typeface="Calibri"/>
            </a:endParaRPr>
          </a:p>
        </p:txBody>
      </p:sp>
      <p:sp>
        <p:nvSpPr>
          <p:cNvPr id="87" name="Google Shape;87;p1"/>
          <p:cNvSpPr/>
          <p:nvPr/>
        </p:nvSpPr>
        <p:spPr>
          <a:xfrm>
            <a:off x="3152275" y="3496806"/>
            <a:ext cx="609600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Calibri"/>
                <a:ea typeface="Calibri"/>
                <a:cs typeface="Calibri"/>
                <a:sym typeface="Calibri"/>
              </a:rPr>
              <a:t>Andrea Bianco</a:t>
            </a:r>
            <a:endParaRPr sz="2200" b="0" i="0" u="none" strike="noStrike" cap="none">
              <a:solidFill>
                <a:schemeClr val="lt1"/>
              </a:solidFill>
              <a:latin typeface="Calibri"/>
              <a:ea typeface="Calibri"/>
              <a:cs typeface="Calibri"/>
              <a:sym typeface="Calibri"/>
            </a:endParaRPr>
          </a:p>
        </p:txBody>
      </p:sp>
      <p:pic>
        <p:nvPicPr>
          <p:cNvPr id="88" name="Google Shape;88;p1"/>
          <p:cNvPicPr preferRelativeResize="0"/>
          <p:nvPr/>
        </p:nvPicPr>
        <p:blipFill rotWithShape="1">
          <a:blip r:embed="rId4">
            <a:alphaModFix/>
          </a:blip>
          <a:srcRect/>
          <a:stretch/>
        </p:blipFill>
        <p:spPr>
          <a:xfrm>
            <a:off x="4529959" y="698647"/>
            <a:ext cx="3414089" cy="139016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ESO instruments</a:t>
            </a:r>
            <a:endParaRPr/>
          </a:p>
        </p:txBody>
      </p:sp>
      <p:sp>
        <p:nvSpPr>
          <p:cNvPr id="206" name="Google Shape;206;p10"/>
          <p:cNvSpPr txBox="1">
            <a:spLocks noGrp="1"/>
          </p:cNvSpPr>
          <p:nvPr>
            <p:ph type="body" idx="1"/>
          </p:nvPr>
        </p:nvSpPr>
        <p:spPr>
          <a:xfrm>
            <a:off x="288759" y="1526501"/>
            <a:ext cx="8615978" cy="46399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dirty="0"/>
              <a:t>SOXS (Son of X-Shooter</a:t>
            </a:r>
            <a:r>
              <a:rPr lang="en-US" dirty="0"/>
              <a:t>): spectroscopic facility for the ESO-NTT 3.5-m covering the optical/NIR band (350-1750 nm) + Vis imaging for studying transient sources;</a:t>
            </a:r>
            <a:endParaRPr dirty="0"/>
          </a:p>
          <a:p>
            <a:pPr marL="685800" lvl="1" indent="-292100" algn="l" rtl="0">
              <a:lnSpc>
                <a:spcPct val="90000"/>
              </a:lnSpc>
              <a:spcBef>
                <a:spcPts val="1000"/>
              </a:spcBef>
              <a:spcAft>
                <a:spcPts val="0"/>
              </a:spcAft>
              <a:buClr>
                <a:schemeClr val="dk1"/>
              </a:buClr>
              <a:buSzPts val="2800"/>
              <a:buChar char="•"/>
            </a:pPr>
            <a:r>
              <a:rPr lang="en-US" dirty="0"/>
              <a:t>INAF (PI Sergio </a:t>
            </a:r>
            <a:r>
              <a:rPr lang="en-US" dirty="0" err="1"/>
              <a:t>Campana</a:t>
            </a:r>
            <a:r>
              <a:rPr lang="en-US" dirty="0"/>
              <a:t>) responsible of the NIR arm, system engineering, AIV/AIT (here in </a:t>
            </a:r>
            <a:r>
              <a:rPr lang="en-US" dirty="0" err="1"/>
              <a:t>Padova</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b="1" dirty="0"/>
              <a:t>CUBES:  </a:t>
            </a:r>
            <a:r>
              <a:rPr lang="en-US" dirty="0"/>
              <a:t>(</a:t>
            </a:r>
            <a:r>
              <a:rPr lang="en-US" dirty="0" err="1"/>
              <a:t>Cassegrain</a:t>
            </a:r>
            <a:r>
              <a:rPr lang="en-US" dirty="0"/>
              <a:t> U-Band Efficient Spectrograph), VLT spectrograph covering with a high efficiency the UV ground-based region (300 - 400 nm) with intermediate resolution (about 20K</a:t>
            </a:r>
            <a:r>
              <a:rPr lang="en-US" dirty="0" smtClean="0"/>
              <a:t>);</a:t>
            </a:r>
            <a:endParaRPr dirty="0"/>
          </a:p>
          <a:p>
            <a:pPr marL="685800" lvl="1" indent="-292100" algn="l" rtl="0">
              <a:lnSpc>
                <a:spcPct val="90000"/>
              </a:lnSpc>
              <a:spcBef>
                <a:spcPts val="1000"/>
              </a:spcBef>
              <a:spcAft>
                <a:spcPts val="0"/>
              </a:spcAft>
              <a:buClr>
                <a:schemeClr val="dk1"/>
              </a:buClr>
              <a:buSzPts val="2800"/>
              <a:buChar char="•"/>
            </a:pPr>
            <a:r>
              <a:rPr lang="en-US" dirty="0"/>
              <a:t>INAF (PI Stefano </a:t>
            </a:r>
            <a:r>
              <a:rPr lang="en-US" dirty="0" err="1"/>
              <a:t>Covino</a:t>
            </a:r>
            <a:r>
              <a:rPr lang="en-US" dirty="0"/>
              <a:t>) large contribution, with System engineering, </a:t>
            </a:r>
            <a:r>
              <a:rPr lang="en-US" dirty="0" smtClean="0"/>
              <a:t>AIV/AIT.</a:t>
            </a:r>
            <a:endParaRPr dirty="0"/>
          </a:p>
        </p:txBody>
      </p:sp>
      <p:pic>
        <p:nvPicPr>
          <p:cNvPr id="207" name="Google Shape;207;p10"/>
          <p:cNvPicPr preferRelativeResize="0"/>
          <p:nvPr/>
        </p:nvPicPr>
        <p:blipFill rotWithShape="1">
          <a:blip r:embed="rId3">
            <a:alphaModFix/>
          </a:blip>
          <a:srcRect/>
          <a:stretch/>
        </p:blipFill>
        <p:spPr>
          <a:xfrm>
            <a:off x="838200" y="103129"/>
            <a:ext cx="6296904" cy="400106"/>
          </a:xfrm>
          <a:prstGeom prst="rect">
            <a:avLst/>
          </a:prstGeom>
          <a:noFill/>
          <a:ln>
            <a:noFill/>
          </a:ln>
        </p:spPr>
      </p:pic>
      <p:pic>
        <p:nvPicPr>
          <p:cNvPr id="208" name="Google Shape;208;p10"/>
          <p:cNvPicPr preferRelativeResize="0"/>
          <p:nvPr/>
        </p:nvPicPr>
        <p:blipFill rotWithShape="1">
          <a:blip r:embed="rId4">
            <a:alphaModFix/>
          </a:blip>
          <a:srcRect/>
          <a:stretch/>
        </p:blipFill>
        <p:spPr>
          <a:xfrm>
            <a:off x="9159001" y="103128"/>
            <a:ext cx="2744240" cy="3233629"/>
          </a:xfrm>
          <a:prstGeom prst="rect">
            <a:avLst/>
          </a:prstGeom>
          <a:noFill/>
          <a:ln>
            <a:noFill/>
          </a:ln>
        </p:spPr>
      </p:pic>
      <p:pic>
        <p:nvPicPr>
          <p:cNvPr id="209" name="Google Shape;209;p10"/>
          <p:cNvPicPr preferRelativeResize="0"/>
          <p:nvPr/>
        </p:nvPicPr>
        <p:blipFill rotWithShape="1">
          <a:blip r:embed="rId5">
            <a:alphaModFix/>
          </a:blip>
          <a:srcRect/>
          <a:stretch/>
        </p:blipFill>
        <p:spPr>
          <a:xfrm>
            <a:off x="8773648" y="3336757"/>
            <a:ext cx="3267455" cy="315854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Radio Facilities</a:t>
            </a:r>
            <a:endParaRPr/>
          </a:p>
        </p:txBody>
      </p:sp>
      <p:sp>
        <p:nvSpPr>
          <p:cNvPr id="215" name="Google Shape;215;p11"/>
          <p:cNvSpPr txBox="1">
            <a:spLocks noGrp="1"/>
          </p:cNvSpPr>
          <p:nvPr>
            <p:ph type="body" idx="1"/>
          </p:nvPr>
        </p:nvSpPr>
        <p:spPr>
          <a:xfrm>
            <a:off x="221152" y="2010450"/>
            <a:ext cx="6636848" cy="43515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8108"/>
              <a:buNone/>
            </a:pPr>
            <a:r>
              <a:rPr lang="en-US" b="1"/>
              <a:t>Single dish antennas:</a:t>
            </a:r>
            <a:endParaRPr/>
          </a:p>
          <a:p>
            <a:pPr marL="228600" lvl="0" indent="-214183" algn="l" rtl="0">
              <a:lnSpc>
                <a:spcPct val="90000"/>
              </a:lnSpc>
              <a:spcBef>
                <a:spcPts val="1000"/>
              </a:spcBef>
              <a:spcAft>
                <a:spcPts val="0"/>
              </a:spcAft>
              <a:buSzPct val="108108"/>
              <a:buChar char="•"/>
            </a:pPr>
            <a:r>
              <a:rPr lang="en-US" b="1"/>
              <a:t>Medicina (BO): </a:t>
            </a:r>
            <a:r>
              <a:rPr lang="en-US"/>
              <a:t>32 m dish operating in the 1.4 – 26.5 GHz band; backends: Spectrometers (XARCOS, Arcos, MSpec0) and Continuum (Analog large-bandwidth backend, Mark IV);</a:t>
            </a:r>
            <a:endParaRPr/>
          </a:p>
          <a:p>
            <a:pPr marL="228600" lvl="0" indent="-214183" algn="l" rtl="0">
              <a:lnSpc>
                <a:spcPct val="90000"/>
              </a:lnSpc>
              <a:spcBef>
                <a:spcPts val="1000"/>
              </a:spcBef>
              <a:spcAft>
                <a:spcPts val="0"/>
              </a:spcAft>
              <a:buClr>
                <a:schemeClr val="dk1"/>
              </a:buClr>
              <a:buSzPct val="108108"/>
              <a:buChar char="•"/>
            </a:pPr>
            <a:r>
              <a:rPr lang="en-US" b="1"/>
              <a:t>Noto (SR): </a:t>
            </a:r>
            <a:r>
              <a:rPr lang="en-US"/>
              <a:t>32 m dish operating in the 2.2 – 43.5 GHz band through 5 receivers;</a:t>
            </a:r>
            <a:endParaRPr/>
          </a:p>
          <a:p>
            <a:pPr marL="228600" lvl="0" indent="-214183" algn="l" rtl="0">
              <a:lnSpc>
                <a:spcPct val="90000"/>
              </a:lnSpc>
              <a:spcBef>
                <a:spcPts val="1000"/>
              </a:spcBef>
              <a:spcAft>
                <a:spcPts val="0"/>
              </a:spcAft>
              <a:buSzPct val="108108"/>
              <a:buChar char="•"/>
            </a:pPr>
            <a:r>
              <a:rPr lang="en-US" b="1"/>
              <a:t>SRT (CA): </a:t>
            </a:r>
            <a:r>
              <a:rPr lang="en-US"/>
              <a:t>64 m dish operating from in the 0.3 – 26.5 GHz band. L-P, C and K bands (7-pixel multi-feed configuration). Different Backends (SARDARA, SKARAB, total power).</a:t>
            </a:r>
            <a:endParaRPr/>
          </a:p>
          <a:p>
            <a:pPr marL="228600" lvl="0" indent="-214183" algn="l" rtl="0">
              <a:lnSpc>
                <a:spcPct val="90000"/>
              </a:lnSpc>
              <a:spcBef>
                <a:spcPts val="1000"/>
              </a:spcBef>
              <a:spcAft>
                <a:spcPts val="0"/>
              </a:spcAft>
              <a:buClr>
                <a:schemeClr val="dk1"/>
              </a:buClr>
              <a:buSzPct val="108108"/>
              <a:buChar char="•"/>
            </a:pPr>
            <a:r>
              <a:rPr lang="en-US"/>
              <a:t>New receivers able to collect signals up to 110 GHz are/will be mounted on the three antennas, thanks to the triband K/Q/W.</a:t>
            </a:r>
            <a:endParaRPr/>
          </a:p>
        </p:txBody>
      </p:sp>
      <p:pic>
        <p:nvPicPr>
          <p:cNvPr id="216" name="Google Shape;216;p11"/>
          <p:cNvPicPr preferRelativeResize="0"/>
          <p:nvPr/>
        </p:nvPicPr>
        <p:blipFill rotWithShape="1">
          <a:blip r:embed="rId3">
            <a:alphaModFix/>
          </a:blip>
          <a:srcRect l="11010" r="11036"/>
          <a:stretch/>
        </p:blipFill>
        <p:spPr>
          <a:xfrm>
            <a:off x="6096000" y="216490"/>
            <a:ext cx="5885233" cy="2033054"/>
          </a:xfrm>
          <a:prstGeom prst="rect">
            <a:avLst/>
          </a:prstGeom>
          <a:noFill/>
          <a:ln>
            <a:noFill/>
          </a:ln>
        </p:spPr>
      </p:pic>
      <p:pic>
        <p:nvPicPr>
          <p:cNvPr id="217" name="Google Shape;217;p11"/>
          <p:cNvPicPr preferRelativeResize="0"/>
          <p:nvPr/>
        </p:nvPicPr>
        <p:blipFill rotWithShape="1">
          <a:blip r:embed="rId4">
            <a:alphaModFix/>
          </a:blip>
          <a:srcRect/>
          <a:stretch/>
        </p:blipFill>
        <p:spPr>
          <a:xfrm>
            <a:off x="7003915" y="2504323"/>
            <a:ext cx="4977318" cy="385762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Radio Facilities</a:t>
            </a:r>
            <a:endParaRPr/>
          </a:p>
        </p:txBody>
      </p:sp>
      <p:pic>
        <p:nvPicPr>
          <p:cNvPr id="223" name="Google Shape;223;p40"/>
          <p:cNvPicPr preferRelativeResize="0"/>
          <p:nvPr/>
        </p:nvPicPr>
        <p:blipFill rotWithShape="1">
          <a:blip r:embed="rId3">
            <a:alphaModFix/>
          </a:blip>
          <a:srcRect l="11010" r="11036"/>
          <a:stretch/>
        </p:blipFill>
        <p:spPr>
          <a:xfrm>
            <a:off x="6096000" y="216490"/>
            <a:ext cx="5885233" cy="2033054"/>
          </a:xfrm>
          <a:prstGeom prst="rect">
            <a:avLst/>
          </a:prstGeom>
          <a:noFill/>
          <a:ln>
            <a:noFill/>
          </a:ln>
        </p:spPr>
      </p:pic>
      <p:sp>
        <p:nvSpPr>
          <p:cNvPr id="224" name="Google Shape;224;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225" name="Google Shape;225;p40"/>
          <p:cNvPicPr preferRelativeResize="0"/>
          <p:nvPr/>
        </p:nvPicPr>
        <p:blipFill rotWithShape="1">
          <a:blip r:embed="rId4">
            <a:alphaModFix/>
          </a:blip>
          <a:srcRect/>
          <a:stretch/>
        </p:blipFill>
        <p:spPr>
          <a:xfrm>
            <a:off x="838199" y="1839323"/>
            <a:ext cx="6973111" cy="4618804"/>
          </a:xfrm>
          <a:prstGeom prst="rect">
            <a:avLst/>
          </a:prstGeom>
          <a:noFill/>
          <a:ln>
            <a:noFill/>
          </a:ln>
        </p:spPr>
      </p:pic>
      <p:pic>
        <p:nvPicPr>
          <p:cNvPr id="226" name="Google Shape;226;p40"/>
          <p:cNvPicPr preferRelativeResize="0"/>
          <p:nvPr/>
        </p:nvPicPr>
        <p:blipFill rotWithShape="1">
          <a:blip r:embed="rId5">
            <a:alphaModFix/>
          </a:blip>
          <a:srcRect/>
          <a:stretch/>
        </p:blipFill>
        <p:spPr>
          <a:xfrm>
            <a:off x="8355984" y="3048801"/>
            <a:ext cx="3222367" cy="2707063"/>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Radio Facilities: EVN</a:t>
            </a:r>
            <a:endParaRPr/>
          </a:p>
        </p:txBody>
      </p:sp>
      <p:sp>
        <p:nvSpPr>
          <p:cNvPr id="232" name="Google Shape;232;p12"/>
          <p:cNvSpPr txBox="1">
            <a:spLocks noGrp="1"/>
          </p:cNvSpPr>
          <p:nvPr>
            <p:ph type="body" idx="1"/>
          </p:nvPr>
        </p:nvSpPr>
        <p:spPr>
          <a:xfrm>
            <a:off x="396241" y="1825625"/>
            <a:ext cx="6690829"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The </a:t>
            </a:r>
            <a:r>
              <a:rPr lang="en-US" b="1"/>
              <a:t>European VLBI Network (EVN)</a:t>
            </a:r>
            <a:r>
              <a:rPr lang="en-US"/>
              <a:t>: network of 19 radio telescopes in Europe and Asia, with additional antennas in South Africa, which performs very high angular resolution observations of cosmic radio sources. </a:t>
            </a:r>
            <a:endParaRPr/>
          </a:p>
          <a:p>
            <a:pPr marL="0" lvl="0" indent="0" algn="l" rtl="0">
              <a:lnSpc>
                <a:spcPct val="90000"/>
              </a:lnSpc>
              <a:spcBef>
                <a:spcPts val="1000"/>
              </a:spcBef>
              <a:spcAft>
                <a:spcPts val="0"/>
              </a:spcAft>
              <a:buClr>
                <a:schemeClr val="dk1"/>
              </a:buClr>
              <a:buSzPts val="2800"/>
              <a:buNone/>
            </a:pPr>
            <a:r>
              <a:rPr lang="en-US"/>
              <a:t>The EVN is the most sensitive VLBI (Very Large Baseline Interferometry) array in the world, and the only one capable of real-time observations. </a:t>
            </a:r>
            <a:endParaRPr/>
          </a:p>
          <a:p>
            <a:pPr marL="0" lvl="0" indent="0" algn="l" rtl="0">
              <a:lnSpc>
                <a:spcPct val="90000"/>
              </a:lnSpc>
              <a:spcBef>
                <a:spcPts val="1000"/>
              </a:spcBef>
              <a:spcAft>
                <a:spcPts val="0"/>
              </a:spcAft>
              <a:buClr>
                <a:schemeClr val="dk1"/>
              </a:buClr>
              <a:buSzPts val="2800"/>
              <a:buNone/>
            </a:pPr>
            <a:r>
              <a:rPr lang="en-US"/>
              <a:t>Access to the EVN is an "open skies" facility.</a:t>
            </a:r>
            <a:endParaRPr/>
          </a:p>
        </p:txBody>
      </p:sp>
      <p:pic>
        <p:nvPicPr>
          <p:cNvPr id="233" name="Google Shape;233;p12"/>
          <p:cNvPicPr preferRelativeResize="0"/>
          <p:nvPr/>
        </p:nvPicPr>
        <p:blipFill rotWithShape="1">
          <a:blip r:embed="rId3">
            <a:alphaModFix/>
          </a:blip>
          <a:srcRect/>
          <a:stretch/>
        </p:blipFill>
        <p:spPr>
          <a:xfrm>
            <a:off x="8355984" y="3846469"/>
            <a:ext cx="3222367" cy="2707063"/>
          </a:xfrm>
          <a:prstGeom prst="rect">
            <a:avLst/>
          </a:prstGeom>
          <a:noFill/>
          <a:ln>
            <a:noFill/>
          </a:ln>
        </p:spPr>
      </p:pic>
      <p:pic>
        <p:nvPicPr>
          <p:cNvPr id="234" name="Google Shape;234;p12"/>
          <p:cNvPicPr preferRelativeResize="0"/>
          <p:nvPr/>
        </p:nvPicPr>
        <p:blipFill rotWithShape="1">
          <a:blip r:embed="rId4">
            <a:alphaModFix/>
          </a:blip>
          <a:srcRect b="8219"/>
          <a:stretch/>
        </p:blipFill>
        <p:spPr>
          <a:xfrm>
            <a:off x="7270502" y="486383"/>
            <a:ext cx="4701239" cy="2782111"/>
          </a:xfrm>
          <a:prstGeom prst="rect">
            <a:avLst/>
          </a:prstGeom>
          <a:noFill/>
          <a:ln>
            <a:noFill/>
          </a:ln>
        </p:spPr>
      </p:pic>
      <p:sp>
        <p:nvSpPr>
          <p:cNvPr id="235" name="Google Shape;235;p12"/>
          <p:cNvSpPr/>
          <p:nvPr/>
        </p:nvSpPr>
        <p:spPr>
          <a:xfrm>
            <a:off x="8570068" y="1926077"/>
            <a:ext cx="350196" cy="369651"/>
          </a:xfrm>
          <a:prstGeom prst="ellipse">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12"/>
          <p:cNvSpPr/>
          <p:nvPr/>
        </p:nvSpPr>
        <p:spPr>
          <a:xfrm>
            <a:off x="7178785" y="3235863"/>
            <a:ext cx="48846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Rete Evn e Jive di radiotelescopi. Crediti: Poul Boven/Nasa</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Radio Facilities</a:t>
            </a:r>
            <a:endParaRPr/>
          </a:p>
        </p:txBody>
      </p:sp>
      <p:sp>
        <p:nvSpPr>
          <p:cNvPr id="242" name="Google Shape;242;p13"/>
          <p:cNvSpPr txBox="1">
            <a:spLocks noGrp="1"/>
          </p:cNvSpPr>
          <p:nvPr>
            <p:ph type="body" idx="1"/>
          </p:nvPr>
        </p:nvSpPr>
        <p:spPr>
          <a:xfrm>
            <a:off x="396241" y="1825625"/>
            <a:ext cx="729156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Croce del Nord: </a:t>
            </a:r>
            <a:r>
              <a:rPr lang="en-US"/>
              <a:t>The Northern Cross has two perpendicular arms of antennas, respectively 564 m (East/West) and 640 m (North/South), with a total collecting area of over 30,000 m working on the 408 MHz frequency (16 MHz bandwidth);</a:t>
            </a:r>
            <a:endParaRPr/>
          </a:p>
          <a:p>
            <a:pPr marL="0" lvl="0" indent="0" algn="l" rtl="0">
              <a:lnSpc>
                <a:spcPct val="90000"/>
              </a:lnSpc>
              <a:spcBef>
                <a:spcPts val="1000"/>
              </a:spcBef>
              <a:spcAft>
                <a:spcPts val="0"/>
              </a:spcAft>
              <a:buClr>
                <a:schemeClr val="dk1"/>
              </a:buClr>
              <a:buSzPts val="2800"/>
              <a:buNone/>
            </a:pPr>
            <a:r>
              <a:rPr lang="en-US"/>
              <a:t>PNRR project (NextGeneration Croce del Nord) for its upgrade together with the improvement of the performance of the other antennas, monitoring of space debris, new data center.</a:t>
            </a:r>
            <a:endParaRPr/>
          </a:p>
        </p:txBody>
      </p:sp>
      <p:pic>
        <p:nvPicPr>
          <p:cNvPr id="243" name="Google Shape;243;p13"/>
          <p:cNvPicPr preferRelativeResize="0"/>
          <p:nvPr/>
        </p:nvPicPr>
        <p:blipFill rotWithShape="1">
          <a:blip r:embed="rId3">
            <a:alphaModFix/>
          </a:blip>
          <a:srcRect/>
          <a:stretch/>
        </p:blipFill>
        <p:spPr>
          <a:xfrm>
            <a:off x="9120909" y="7919028"/>
            <a:ext cx="2880000" cy="1908000"/>
          </a:xfrm>
          <a:prstGeom prst="rect">
            <a:avLst/>
          </a:prstGeom>
          <a:noFill/>
          <a:ln>
            <a:noFill/>
          </a:ln>
        </p:spPr>
      </p:pic>
      <p:pic>
        <p:nvPicPr>
          <p:cNvPr id="244" name="Google Shape;244;p13"/>
          <p:cNvPicPr preferRelativeResize="0"/>
          <p:nvPr/>
        </p:nvPicPr>
        <p:blipFill rotWithShape="1">
          <a:blip r:embed="rId4">
            <a:alphaModFix/>
          </a:blip>
          <a:srcRect/>
          <a:stretch/>
        </p:blipFill>
        <p:spPr>
          <a:xfrm>
            <a:off x="5936305" y="8370737"/>
            <a:ext cx="2095500" cy="1400175"/>
          </a:xfrm>
          <a:prstGeom prst="rect">
            <a:avLst/>
          </a:prstGeom>
          <a:noFill/>
          <a:ln>
            <a:noFill/>
          </a:ln>
        </p:spPr>
      </p:pic>
      <p:pic>
        <p:nvPicPr>
          <p:cNvPr id="245" name="Google Shape;245;p13"/>
          <p:cNvPicPr preferRelativeResize="0"/>
          <p:nvPr/>
        </p:nvPicPr>
        <p:blipFill rotWithShape="1">
          <a:blip r:embed="rId5">
            <a:alphaModFix/>
          </a:blip>
          <a:srcRect/>
          <a:stretch/>
        </p:blipFill>
        <p:spPr>
          <a:xfrm>
            <a:off x="-601800" y="7407456"/>
            <a:ext cx="2880000" cy="1926562"/>
          </a:xfrm>
          <a:prstGeom prst="rect">
            <a:avLst/>
          </a:prstGeom>
          <a:noFill/>
          <a:ln>
            <a:noFill/>
          </a:ln>
        </p:spPr>
      </p:pic>
      <p:pic>
        <p:nvPicPr>
          <p:cNvPr id="246" name="Google Shape;246;p13"/>
          <p:cNvPicPr preferRelativeResize="0"/>
          <p:nvPr/>
        </p:nvPicPr>
        <p:blipFill rotWithShape="1">
          <a:blip r:embed="rId6">
            <a:alphaModFix/>
          </a:blip>
          <a:srcRect/>
          <a:stretch/>
        </p:blipFill>
        <p:spPr>
          <a:xfrm>
            <a:off x="7687806" y="487680"/>
            <a:ext cx="4196588" cy="480568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ASTRI &amp; ASTRI Miniarray </a:t>
            </a:r>
            <a:endParaRPr/>
          </a:p>
        </p:txBody>
      </p:sp>
      <p:sp>
        <p:nvSpPr>
          <p:cNvPr id="252" name="Google Shape;252;p14"/>
          <p:cNvSpPr txBox="1">
            <a:spLocks noGrp="1"/>
          </p:cNvSpPr>
          <p:nvPr>
            <p:ph type="body" idx="1"/>
          </p:nvPr>
        </p:nvSpPr>
        <p:spPr>
          <a:xfrm>
            <a:off x="126456" y="1825625"/>
            <a:ext cx="7091464" cy="4789184"/>
          </a:xfrm>
          <a:prstGeom prst="rect">
            <a:avLst/>
          </a:prstGeom>
          <a:noFill/>
          <a:ln>
            <a:noFill/>
          </a:ln>
        </p:spPr>
        <p:txBody>
          <a:bodyPr spcFirstLastPara="1" wrap="square" lIns="91425" tIns="45700" rIns="91425" bIns="45700" anchor="t" anchorCtr="0">
            <a:normAutofit fontScale="77500" lnSpcReduction="20000"/>
          </a:bodyPr>
          <a:lstStyle/>
          <a:p>
            <a:pPr indent="-457200">
              <a:spcBef>
                <a:spcPts val="0"/>
              </a:spcBef>
              <a:buSzPct val="100000"/>
            </a:pPr>
            <a:r>
              <a:rPr lang="en-US" dirty="0"/>
              <a:t>ASTRI (</a:t>
            </a:r>
            <a:r>
              <a:rPr lang="en-US" dirty="0" err="1"/>
              <a:t>Astrofisica</a:t>
            </a:r>
            <a:r>
              <a:rPr lang="en-US" dirty="0"/>
              <a:t> con </a:t>
            </a:r>
            <a:r>
              <a:rPr lang="en-US" dirty="0" err="1"/>
              <a:t>Specchi</a:t>
            </a:r>
            <a:r>
              <a:rPr lang="en-US" dirty="0"/>
              <a:t> a </a:t>
            </a:r>
            <a:r>
              <a:rPr lang="en-US" dirty="0" err="1"/>
              <a:t>Tecnologia</a:t>
            </a:r>
            <a:r>
              <a:rPr lang="en-US" dirty="0"/>
              <a:t> </a:t>
            </a:r>
            <a:r>
              <a:rPr lang="en-US" dirty="0" err="1"/>
              <a:t>replicante</a:t>
            </a:r>
            <a:r>
              <a:rPr lang="en-US" dirty="0"/>
              <a:t> </a:t>
            </a:r>
            <a:r>
              <a:rPr lang="en-US" dirty="0" err="1"/>
              <a:t>Italiana</a:t>
            </a:r>
            <a:r>
              <a:rPr lang="en-US" dirty="0"/>
              <a:t>) aimed at developing the next generation of IACT telescopes (Atmospheric Cherenkov Telescope Imaging) for astronomy in gamma rays from the </a:t>
            </a:r>
            <a:r>
              <a:rPr lang="en-US" dirty="0" smtClean="0"/>
              <a:t>ground;</a:t>
            </a:r>
            <a:endParaRPr dirty="0"/>
          </a:p>
          <a:p>
            <a:pPr indent="-457200">
              <a:buSzPct val="100000"/>
            </a:pPr>
            <a:r>
              <a:rPr lang="en-US" dirty="0"/>
              <a:t>ASTRI is the first Cherenkov telescope with the Schwarzschild-</a:t>
            </a:r>
            <a:r>
              <a:rPr lang="en-US" dirty="0" err="1"/>
              <a:t>Coude</a:t>
            </a:r>
            <a:r>
              <a:rPr lang="en-US" dirty="0"/>
              <a:t> optical configuration</a:t>
            </a:r>
            <a:r>
              <a:rPr lang="en-US" dirty="0" smtClean="0"/>
              <a:t>;</a:t>
            </a:r>
          </a:p>
          <a:p>
            <a:pPr indent="-457200">
              <a:buSzPct val="100000"/>
            </a:pPr>
            <a:r>
              <a:rPr lang="en-US" dirty="0"/>
              <a:t>Detection of particle showers released by cosmic gamma rays (energies between 30 GeV and 100 </a:t>
            </a:r>
            <a:r>
              <a:rPr lang="en-US" dirty="0" err="1"/>
              <a:t>TeV</a:t>
            </a:r>
            <a:r>
              <a:rPr lang="en-US" dirty="0"/>
              <a:t>). The gamma rays interact with the atmosphere and produce cascades of charged particles, which emit Cherenkov radiation that the telescopes can detect.</a:t>
            </a:r>
          </a:p>
          <a:p>
            <a:pPr indent="-457200">
              <a:buSzPct val="100000"/>
            </a:pPr>
            <a:r>
              <a:rPr lang="en-US" dirty="0" smtClean="0"/>
              <a:t>The </a:t>
            </a:r>
            <a:r>
              <a:rPr lang="en-US" dirty="0"/>
              <a:t>ASTRI Mini-Array will consist of 9 telescopes at Teide surpass the current Cherenkov telescope array differential sensitivity above a few </a:t>
            </a:r>
            <a:r>
              <a:rPr lang="en-US" dirty="0" err="1"/>
              <a:t>tera-electronvolt</a:t>
            </a:r>
            <a:r>
              <a:rPr lang="en-US" dirty="0"/>
              <a:t> (</a:t>
            </a:r>
            <a:r>
              <a:rPr lang="en-US" dirty="0" err="1"/>
              <a:t>TeV</a:t>
            </a:r>
            <a:r>
              <a:rPr lang="en-US" dirty="0"/>
              <a:t>), extending the energy band well above hundreds of </a:t>
            </a:r>
            <a:r>
              <a:rPr lang="en-US" dirty="0" err="1"/>
              <a:t>TeV</a:t>
            </a:r>
            <a:r>
              <a:rPr lang="en-US" dirty="0"/>
              <a:t>. </a:t>
            </a:r>
            <a:endParaRPr dirty="0"/>
          </a:p>
        </p:txBody>
      </p:sp>
      <p:pic>
        <p:nvPicPr>
          <p:cNvPr id="253" name="Google Shape;253;p14"/>
          <p:cNvPicPr preferRelativeResize="0"/>
          <p:nvPr/>
        </p:nvPicPr>
        <p:blipFill rotWithShape="1">
          <a:blip r:embed="rId3">
            <a:alphaModFix/>
          </a:blip>
          <a:srcRect/>
          <a:stretch/>
        </p:blipFill>
        <p:spPr>
          <a:xfrm>
            <a:off x="7080883" y="3236493"/>
            <a:ext cx="4967902" cy="3074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magine 2"/>
          <p:cNvPicPr>
            <a:picLocks noChangeAspect="1"/>
          </p:cNvPicPr>
          <p:nvPr/>
        </p:nvPicPr>
        <p:blipFill>
          <a:blip r:embed="rId4"/>
          <a:stretch>
            <a:fillRect/>
          </a:stretch>
        </p:blipFill>
        <p:spPr>
          <a:xfrm>
            <a:off x="9307514" y="75501"/>
            <a:ext cx="2856074" cy="2095803"/>
          </a:xfrm>
          <a:prstGeom prst="rect">
            <a:avLst/>
          </a:prstGeom>
        </p:spPr>
      </p:pic>
      <p:pic>
        <p:nvPicPr>
          <p:cNvPr id="254" name="Google Shape;254;p14"/>
          <p:cNvPicPr preferRelativeResize="0"/>
          <p:nvPr/>
        </p:nvPicPr>
        <p:blipFill rotWithShape="1">
          <a:blip r:embed="rId5">
            <a:alphaModFix/>
          </a:blip>
          <a:srcRect/>
          <a:stretch/>
        </p:blipFill>
        <p:spPr>
          <a:xfrm>
            <a:off x="7295745" y="1464544"/>
            <a:ext cx="2126572" cy="1775633"/>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5"/>
          <p:cNvSpPr/>
          <p:nvPr/>
        </p:nvSpPr>
        <p:spPr>
          <a:xfrm>
            <a:off x="1483360" y="2015837"/>
            <a:ext cx="8686800" cy="3853495"/>
          </a:xfrm>
          <a:prstGeom prst="ellipse">
            <a:avLst/>
          </a:prstGeom>
          <a:noFill/>
          <a:ln w="762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GROUND BASED LARGE PROJECTS</a:t>
            </a:r>
            <a:endParaRPr/>
          </a:p>
        </p:txBody>
      </p:sp>
      <p:grpSp>
        <p:nvGrpSpPr>
          <p:cNvPr id="261" name="Google Shape;261;p15"/>
          <p:cNvGrpSpPr/>
          <p:nvPr/>
        </p:nvGrpSpPr>
        <p:grpSpPr>
          <a:xfrm>
            <a:off x="1577216" y="1325976"/>
            <a:ext cx="4249544" cy="1910814"/>
            <a:chOff x="769123" y="1424997"/>
            <a:chExt cx="4249544" cy="1910814"/>
          </a:xfrm>
        </p:grpSpPr>
        <p:pic>
          <p:nvPicPr>
            <p:cNvPr id="262" name="Google Shape;262;p15"/>
            <p:cNvPicPr preferRelativeResize="0"/>
            <p:nvPr/>
          </p:nvPicPr>
          <p:blipFill rotWithShape="1">
            <a:blip r:embed="rId3">
              <a:alphaModFix/>
            </a:blip>
            <a:srcRect/>
            <a:stretch/>
          </p:blipFill>
          <p:spPr>
            <a:xfrm>
              <a:off x="1418667" y="1862414"/>
              <a:ext cx="3600000" cy="1473397"/>
            </a:xfrm>
            <a:prstGeom prst="ellipse">
              <a:avLst/>
            </a:prstGeom>
            <a:noFill/>
            <a:ln>
              <a:noFill/>
            </a:ln>
          </p:spPr>
        </p:pic>
        <p:pic>
          <p:nvPicPr>
            <p:cNvPr id="263" name="Google Shape;263;p15"/>
            <p:cNvPicPr preferRelativeResize="0"/>
            <p:nvPr/>
          </p:nvPicPr>
          <p:blipFill rotWithShape="1">
            <a:blip r:embed="rId4">
              <a:alphaModFix/>
            </a:blip>
            <a:srcRect/>
            <a:stretch/>
          </p:blipFill>
          <p:spPr>
            <a:xfrm>
              <a:off x="769123" y="1424997"/>
              <a:ext cx="1070810" cy="57109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64" name="Google Shape;264;p15"/>
            <p:cNvSpPr txBox="1"/>
            <p:nvPr/>
          </p:nvSpPr>
          <p:spPr>
            <a:xfrm>
              <a:off x="1942195" y="1468500"/>
              <a:ext cx="25529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Extreme Large Telescope </a:t>
              </a:r>
              <a:endParaRPr sz="1800" b="0" i="0" u="none" strike="noStrike" cap="none">
                <a:solidFill>
                  <a:schemeClr val="dk1"/>
                </a:solidFill>
                <a:latin typeface="Calibri"/>
                <a:ea typeface="Calibri"/>
                <a:cs typeface="Calibri"/>
                <a:sym typeface="Calibri"/>
              </a:endParaRPr>
            </a:p>
          </p:txBody>
        </p:sp>
      </p:grpSp>
      <p:grpSp>
        <p:nvGrpSpPr>
          <p:cNvPr id="265" name="Google Shape;265;p15"/>
          <p:cNvGrpSpPr/>
          <p:nvPr/>
        </p:nvGrpSpPr>
        <p:grpSpPr>
          <a:xfrm>
            <a:off x="8006459" y="1690688"/>
            <a:ext cx="3731714" cy="2621082"/>
            <a:chOff x="7507947" y="1628208"/>
            <a:chExt cx="3731714" cy="2621082"/>
          </a:xfrm>
        </p:grpSpPr>
        <p:pic>
          <p:nvPicPr>
            <p:cNvPr id="266" name="Google Shape;266;p15"/>
            <p:cNvPicPr preferRelativeResize="0"/>
            <p:nvPr/>
          </p:nvPicPr>
          <p:blipFill rotWithShape="1">
            <a:blip r:embed="rId5">
              <a:alphaModFix/>
            </a:blip>
            <a:srcRect/>
            <a:stretch/>
          </p:blipFill>
          <p:spPr>
            <a:xfrm>
              <a:off x="7507947" y="2224290"/>
              <a:ext cx="3600000" cy="2025000"/>
            </a:xfrm>
            <a:prstGeom prst="ellipse">
              <a:avLst/>
            </a:prstGeom>
            <a:noFill/>
            <a:ln>
              <a:noFill/>
            </a:ln>
          </p:spPr>
        </p:pic>
        <p:pic>
          <p:nvPicPr>
            <p:cNvPr id="267" name="Google Shape;267;p15"/>
            <p:cNvPicPr preferRelativeResize="0"/>
            <p:nvPr/>
          </p:nvPicPr>
          <p:blipFill rotWithShape="1">
            <a:blip r:embed="rId6">
              <a:alphaModFix/>
            </a:blip>
            <a:srcRect/>
            <a:stretch/>
          </p:blipFill>
          <p:spPr>
            <a:xfrm>
              <a:off x="10613162" y="1628208"/>
              <a:ext cx="626499" cy="658562"/>
            </a:xfrm>
            <a:prstGeom prst="rect">
              <a:avLst/>
            </a:prstGeom>
            <a:noFill/>
            <a:ln>
              <a:noFill/>
            </a:ln>
          </p:spPr>
        </p:pic>
        <p:sp>
          <p:nvSpPr>
            <p:cNvPr id="268" name="Google Shape;268;p15"/>
            <p:cNvSpPr txBox="1"/>
            <p:nvPr/>
          </p:nvSpPr>
          <p:spPr>
            <a:xfrm>
              <a:off x="8292943" y="1710547"/>
              <a:ext cx="23580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Square Kilometre Array</a:t>
              </a:r>
              <a:endParaRPr sz="1400" b="0" i="0" u="none" strike="noStrike" cap="none">
                <a:solidFill>
                  <a:srgbClr val="000000"/>
                </a:solidFill>
                <a:latin typeface="Arial"/>
                <a:ea typeface="Arial"/>
                <a:cs typeface="Arial"/>
                <a:sym typeface="Arial"/>
              </a:endParaRPr>
            </a:p>
          </p:txBody>
        </p:sp>
      </p:grpSp>
      <p:sp>
        <p:nvSpPr>
          <p:cNvPr id="269" name="Google Shape;269;p15"/>
          <p:cNvSpPr/>
          <p:nvPr/>
        </p:nvSpPr>
        <p:spPr>
          <a:xfrm>
            <a:off x="2752932" y="3262809"/>
            <a:ext cx="5626878" cy="1292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chemeClr val="dk1"/>
                </a:solidFill>
                <a:latin typeface="Calibri"/>
                <a:ea typeface="Calibri"/>
                <a:cs typeface="Calibri"/>
                <a:sym typeface="Calibri"/>
              </a:rPr>
              <a:t>Key roles in main future large size international facilities that will change astrophysics in the next decade</a:t>
            </a:r>
            <a:endParaRPr sz="2600" b="1" i="0" u="none" strike="noStrike" cap="none" dirty="0">
              <a:solidFill>
                <a:schemeClr val="dk1"/>
              </a:solidFill>
              <a:latin typeface="Calibri"/>
              <a:ea typeface="Calibri"/>
              <a:cs typeface="Calibri"/>
              <a:sym typeface="Calibri"/>
            </a:endParaRPr>
          </a:p>
        </p:txBody>
      </p:sp>
      <p:grpSp>
        <p:nvGrpSpPr>
          <p:cNvPr id="270" name="Google Shape;270;p15"/>
          <p:cNvGrpSpPr/>
          <p:nvPr/>
        </p:nvGrpSpPr>
        <p:grpSpPr>
          <a:xfrm>
            <a:off x="0" y="4371446"/>
            <a:ext cx="4710113" cy="2379620"/>
            <a:chOff x="0" y="4371446"/>
            <a:chExt cx="4710113" cy="2379620"/>
          </a:xfrm>
        </p:grpSpPr>
        <p:pic>
          <p:nvPicPr>
            <p:cNvPr id="271" name="Google Shape;271;p15"/>
            <p:cNvPicPr preferRelativeResize="0"/>
            <p:nvPr/>
          </p:nvPicPr>
          <p:blipFill rotWithShape="1">
            <a:blip r:embed="rId7">
              <a:alphaModFix/>
            </a:blip>
            <a:srcRect/>
            <a:stretch/>
          </p:blipFill>
          <p:spPr>
            <a:xfrm>
              <a:off x="0" y="5951800"/>
              <a:ext cx="1440118" cy="799266"/>
            </a:xfrm>
            <a:prstGeom prst="rect">
              <a:avLst/>
            </a:prstGeom>
            <a:noFill/>
            <a:ln>
              <a:noFill/>
            </a:ln>
          </p:spPr>
        </p:pic>
        <p:grpSp>
          <p:nvGrpSpPr>
            <p:cNvPr id="272" name="Google Shape;272;p15"/>
            <p:cNvGrpSpPr/>
            <p:nvPr/>
          </p:nvGrpSpPr>
          <p:grpSpPr>
            <a:xfrm>
              <a:off x="637008" y="4371446"/>
              <a:ext cx="4073105" cy="2351110"/>
              <a:chOff x="3842265" y="4394238"/>
              <a:chExt cx="4073105" cy="2351110"/>
            </a:xfrm>
          </p:grpSpPr>
          <p:pic>
            <p:nvPicPr>
              <p:cNvPr id="273" name="Google Shape;273;p15"/>
              <p:cNvPicPr preferRelativeResize="0"/>
              <p:nvPr/>
            </p:nvPicPr>
            <p:blipFill rotWithShape="1">
              <a:blip r:embed="rId8">
                <a:alphaModFix/>
              </a:blip>
              <a:srcRect/>
              <a:stretch/>
            </p:blipFill>
            <p:spPr>
              <a:xfrm>
                <a:off x="3842265" y="4394238"/>
                <a:ext cx="3600000" cy="2025600"/>
              </a:xfrm>
              <a:prstGeom prst="ellipse">
                <a:avLst/>
              </a:prstGeom>
              <a:noFill/>
              <a:ln>
                <a:noFill/>
              </a:ln>
            </p:spPr>
          </p:pic>
          <p:pic>
            <p:nvPicPr>
              <p:cNvPr id="274" name="Google Shape;274;p15"/>
              <p:cNvPicPr preferRelativeResize="0"/>
              <p:nvPr/>
            </p:nvPicPr>
            <p:blipFill rotWithShape="1">
              <a:blip r:embed="rId9">
                <a:alphaModFix/>
              </a:blip>
              <a:srcRect/>
              <a:stretch/>
            </p:blipFill>
            <p:spPr>
              <a:xfrm>
                <a:off x="7210097" y="6094327"/>
                <a:ext cx="705273" cy="65102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75" name="Google Shape;275;p15"/>
              <p:cNvSpPr/>
              <p:nvPr/>
            </p:nvSpPr>
            <p:spPr>
              <a:xfrm>
                <a:off x="4283694" y="6356796"/>
                <a:ext cx="283464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Cherenkov Telescope Array</a:t>
                </a:r>
                <a:endParaRPr sz="1800" b="0" i="0" u="none" strike="noStrike" cap="none">
                  <a:solidFill>
                    <a:schemeClr val="dk1"/>
                  </a:solidFill>
                  <a:latin typeface="Calibri"/>
                  <a:ea typeface="Calibri"/>
                  <a:cs typeface="Calibri"/>
                  <a:sym typeface="Calibri"/>
                </a:endParaRPr>
              </a:p>
            </p:txBody>
          </p:sp>
        </p:grpSp>
      </p:grpSp>
      <p:grpSp>
        <p:nvGrpSpPr>
          <p:cNvPr id="276" name="Google Shape;276;p15"/>
          <p:cNvGrpSpPr/>
          <p:nvPr/>
        </p:nvGrpSpPr>
        <p:grpSpPr>
          <a:xfrm>
            <a:off x="6649151" y="4604764"/>
            <a:ext cx="4675197" cy="2217879"/>
            <a:chOff x="6279814" y="4576767"/>
            <a:chExt cx="4675197" cy="2217879"/>
          </a:xfrm>
        </p:grpSpPr>
        <p:pic>
          <p:nvPicPr>
            <p:cNvPr id="277" name="Google Shape;277;p15"/>
            <p:cNvPicPr preferRelativeResize="0"/>
            <p:nvPr/>
          </p:nvPicPr>
          <p:blipFill rotWithShape="1">
            <a:blip r:embed="rId7">
              <a:alphaModFix/>
            </a:blip>
            <a:srcRect/>
            <a:stretch/>
          </p:blipFill>
          <p:spPr>
            <a:xfrm>
              <a:off x="9354514" y="4907852"/>
              <a:ext cx="1152500" cy="639638"/>
            </a:xfrm>
            <a:prstGeom prst="rect">
              <a:avLst/>
            </a:prstGeom>
            <a:noFill/>
            <a:ln>
              <a:noFill/>
            </a:ln>
          </p:spPr>
        </p:pic>
        <p:grpSp>
          <p:nvGrpSpPr>
            <p:cNvPr id="278" name="Google Shape;278;p15"/>
            <p:cNvGrpSpPr/>
            <p:nvPr/>
          </p:nvGrpSpPr>
          <p:grpSpPr>
            <a:xfrm>
              <a:off x="6279814" y="4576767"/>
              <a:ext cx="4675197" cy="2217879"/>
              <a:chOff x="6279814" y="4576767"/>
              <a:chExt cx="4675197" cy="2217879"/>
            </a:xfrm>
          </p:grpSpPr>
          <p:pic>
            <p:nvPicPr>
              <p:cNvPr id="279" name="Google Shape;279;p15"/>
              <p:cNvPicPr preferRelativeResize="0"/>
              <p:nvPr/>
            </p:nvPicPr>
            <p:blipFill rotWithShape="1">
              <a:blip r:embed="rId10">
                <a:alphaModFix/>
              </a:blip>
              <a:srcRect/>
              <a:stretch/>
            </p:blipFill>
            <p:spPr>
              <a:xfrm>
                <a:off x="6279814" y="4576767"/>
                <a:ext cx="3192169" cy="1941903"/>
              </a:xfrm>
              <a:prstGeom prst="ellipse">
                <a:avLst/>
              </a:prstGeom>
              <a:noFill/>
              <a:ln>
                <a:noFill/>
              </a:ln>
            </p:spPr>
          </p:pic>
          <p:sp>
            <p:nvSpPr>
              <p:cNvPr id="280" name="Google Shape;280;p15"/>
              <p:cNvSpPr/>
              <p:nvPr/>
            </p:nvSpPr>
            <p:spPr>
              <a:xfrm>
                <a:off x="6896912" y="6425314"/>
                <a:ext cx="19830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Einstein Telescope</a:t>
                </a:r>
                <a:endParaRPr sz="1800" b="0" i="0" u="none" strike="noStrike" cap="none">
                  <a:solidFill>
                    <a:schemeClr val="dk1"/>
                  </a:solidFill>
                  <a:latin typeface="Calibri"/>
                  <a:ea typeface="Calibri"/>
                  <a:cs typeface="Calibri"/>
                  <a:sym typeface="Calibri"/>
                </a:endParaRPr>
              </a:p>
            </p:txBody>
          </p:sp>
          <p:sp>
            <p:nvSpPr>
              <p:cNvPr id="281" name="Google Shape;281;p15"/>
              <p:cNvSpPr/>
              <p:nvPr/>
            </p:nvSpPr>
            <p:spPr>
              <a:xfrm rot="-2128395">
                <a:off x="8648811" y="5734547"/>
                <a:ext cx="24239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 have to wait more! </a:t>
                </a:r>
                <a:endParaRPr sz="1800" b="0" i="0" u="none" strike="noStrike" cap="none">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fade">
                                      <p:cBhvr>
                                        <p:cTn id="12" dur="500"/>
                                        <p:tgtEl>
                                          <p:spTgt spid="2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animEffect transition="in" filter="fade">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
                                        </p:tgtEl>
                                        <p:attrNameLst>
                                          <p:attrName>style.visibility</p:attrName>
                                        </p:attrNameLst>
                                      </p:cBhvr>
                                      <p:to>
                                        <p:strVal val="visible"/>
                                      </p:to>
                                    </p:set>
                                    <p:animEffect transition="in" filter="fade">
                                      <p:cBhvr>
                                        <p:cTn id="22"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SKA</a:t>
            </a:r>
            <a:endParaRPr/>
          </a:p>
        </p:txBody>
      </p:sp>
      <p:sp>
        <p:nvSpPr>
          <p:cNvPr id="287" name="Google Shape;287;p16"/>
          <p:cNvSpPr txBox="1">
            <a:spLocks noGrp="1"/>
          </p:cNvSpPr>
          <p:nvPr>
            <p:ph type="body" idx="1"/>
          </p:nvPr>
        </p:nvSpPr>
        <p:spPr>
          <a:xfrm>
            <a:off x="-7536872" y="-1147763"/>
            <a:ext cx="6584922" cy="4351338"/>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90000"/>
              </a:lnSpc>
              <a:spcBef>
                <a:spcPts val="0"/>
              </a:spcBef>
              <a:spcAft>
                <a:spcPts val="0"/>
              </a:spcAft>
              <a:buClr>
                <a:schemeClr val="dk1"/>
              </a:buClr>
              <a:buSzPct val="100000"/>
              <a:buChar char="•"/>
            </a:pPr>
            <a:r>
              <a:rPr lang="en-US"/>
              <a:t>More than 1,400: the number of people that work for INAF, made-up of researchers (including research students and post-docs), technicians and administrative staff</a:t>
            </a:r>
            <a:endParaRPr/>
          </a:p>
          <a:p>
            <a:pPr marL="228600" lvl="0" indent="-228600" algn="l" rtl="0">
              <a:lnSpc>
                <a:spcPct val="90000"/>
              </a:lnSpc>
              <a:spcBef>
                <a:spcPts val="1000"/>
              </a:spcBef>
              <a:spcAft>
                <a:spcPts val="0"/>
              </a:spcAft>
              <a:buClr>
                <a:schemeClr val="dk1"/>
              </a:buClr>
              <a:buSzPct val="100000"/>
              <a:buChar char="•"/>
            </a:pPr>
            <a:r>
              <a:rPr lang="en-US"/>
              <a:t>19: the number of national research institutes, and one in the Canaries which operates the Telescopio Nazionale Galileo. </a:t>
            </a:r>
            <a:endParaRPr/>
          </a:p>
          <a:p>
            <a:pPr marL="228600" lvl="0" indent="-228600" algn="l" rtl="0">
              <a:lnSpc>
                <a:spcPct val="90000"/>
              </a:lnSpc>
              <a:spcBef>
                <a:spcPts val="1000"/>
              </a:spcBef>
              <a:spcAft>
                <a:spcPts val="0"/>
              </a:spcAft>
              <a:buClr>
                <a:schemeClr val="dk1"/>
              </a:buClr>
              <a:buSzPct val="100000"/>
              <a:buChar char="•"/>
            </a:pPr>
            <a:r>
              <a:rPr lang="en-US"/>
              <a:t>200: the number of international research institutes that collaborate with INAF. </a:t>
            </a:r>
            <a:endParaRPr/>
          </a:p>
          <a:p>
            <a:pPr marL="228600" lvl="0" indent="-228600" algn="l" rtl="0">
              <a:lnSpc>
                <a:spcPct val="90000"/>
              </a:lnSpc>
              <a:spcBef>
                <a:spcPts val="1000"/>
              </a:spcBef>
              <a:spcAft>
                <a:spcPts val="0"/>
              </a:spcAft>
              <a:buClr>
                <a:schemeClr val="dk1"/>
              </a:buClr>
              <a:buSzPct val="100000"/>
              <a:buChar char="•"/>
            </a:pPr>
            <a:r>
              <a:rPr lang="en-US"/>
              <a:t>Between 3,000 and 4,000: the scientific publications (articles, posters, popular articles) written by INAF researchers each year. </a:t>
            </a:r>
            <a:endParaRPr/>
          </a:p>
          <a:p>
            <a:pPr marL="228600" lvl="0" indent="-228600" algn="l" rtl="0">
              <a:lnSpc>
                <a:spcPct val="90000"/>
              </a:lnSpc>
              <a:spcBef>
                <a:spcPts val="1000"/>
              </a:spcBef>
              <a:spcAft>
                <a:spcPts val="0"/>
              </a:spcAft>
              <a:buClr>
                <a:schemeClr val="dk1"/>
              </a:buClr>
              <a:buSzPct val="100000"/>
              <a:buChar char="•"/>
            </a:pPr>
            <a:r>
              <a:rPr lang="en-US"/>
              <a:t>Some optical telescopes: TNG, </a:t>
            </a:r>
            <a:endParaRPr/>
          </a:p>
          <a:p>
            <a:pPr marL="228600" lvl="0" indent="-228600" algn="l" rtl="0">
              <a:lnSpc>
                <a:spcPct val="90000"/>
              </a:lnSpc>
              <a:spcBef>
                <a:spcPts val="1000"/>
              </a:spcBef>
              <a:spcAft>
                <a:spcPts val="0"/>
              </a:spcAft>
              <a:buClr>
                <a:schemeClr val="dk1"/>
              </a:buClr>
              <a:buSzPct val="100000"/>
              <a:buChar char="•"/>
            </a:pPr>
            <a:r>
              <a:rPr lang="en-US"/>
              <a:t>3 radio telescopes in Italy: SRT, Medicina, Noto.</a:t>
            </a:r>
            <a:endParaRPr/>
          </a:p>
          <a:p>
            <a:pPr marL="228600" lvl="0" indent="-228600" algn="l" rtl="0">
              <a:lnSpc>
                <a:spcPct val="90000"/>
              </a:lnSpc>
              <a:spcBef>
                <a:spcPts val="1000"/>
              </a:spcBef>
              <a:spcAft>
                <a:spcPts val="0"/>
              </a:spcAft>
              <a:buClr>
                <a:schemeClr val="dk1"/>
              </a:buClr>
              <a:buSzPct val="100000"/>
              <a:buChar char="•"/>
            </a:pPr>
            <a:r>
              <a:rPr lang="en-US"/>
              <a:t>125,000: the number of ancient volumes of physics and astronomy in INAF's historic libraries, including twenty or so incunabula, books from the end of the 15th century, amongst the first printed using the movable type invented by Gutenberg.</a:t>
            </a:r>
            <a:endParaRPr/>
          </a:p>
        </p:txBody>
      </p:sp>
      <p:pic>
        <p:nvPicPr>
          <p:cNvPr id="288" name="Google Shape;288;p16"/>
          <p:cNvPicPr preferRelativeResize="0"/>
          <p:nvPr/>
        </p:nvPicPr>
        <p:blipFill rotWithShape="1">
          <a:blip r:embed="rId3">
            <a:alphaModFix/>
          </a:blip>
          <a:srcRect/>
          <a:stretch/>
        </p:blipFill>
        <p:spPr>
          <a:xfrm>
            <a:off x="12497791" y="2598362"/>
            <a:ext cx="3746663" cy="2496214"/>
          </a:xfrm>
          <a:prstGeom prst="rect">
            <a:avLst/>
          </a:prstGeom>
          <a:noFill/>
          <a:ln>
            <a:noFill/>
          </a:ln>
        </p:spPr>
      </p:pic>
      <p:pic>
        <p:nvPicPr>
          <p:cNvPr id="289" name="Google Shape;289;p16"/>
          <p:cNvPicPr preferRelativeResize="0"/>
          <p:nvPr/>
        </p:nvPicPr>
        <p:blipFill rotWithShape="1">
          <a:blip r:embed="rId4">
            <a:alphaModFix/>
          </a:blip>
          <a:srcRect/>
          <a:stretch/>
        </p:blipFill>
        <p:spPr>
          <a:xfrm>
            <a:off x="9120909" y="7919028"/>
            <a:ext cx="2880000" cy="1908000"/>
          </a:xfrm>
          <a:prstGeom prst="rect">
            <a:avLst/>
          </a:prstGeom>
          <a:noFill/>
          <a:ln>
            <a:noFill/>
          </a:ln>
        </p:spPr>
      </p:pic>
      <p:pic>
        <p:nvPicPr>
          <p:cNvPr id="290" name="Google Shape;290;p16"/>
          <p:cNvPicPr preferRelativeResize="0"/>
          <p:nvPr/>
        </p:nvPicPr>
        <p:blipFill rotWithShape="1">
          <a:blip r:embed="rId5">
            <a:alphaModFix/>
          </a:blip>
          <a:srcRect/>
          <a:stretch/>
        </p:blipFill>
        <p:spPr>
          <a:xfrm>
            <a:off x="13786571" y="6015528"/>
            <a:ext cx="2200275" cy="2857500"/>
          </a:xfrm>
          <a:prstGeom prst="rect">
            <a:avLst/>
          </a:prstGeom>
          <a:noFill/>
          <a:ln>
            <a:noFill/>
          </a:ln>
        </p:spPr>
      </p:pic>
      <p:pic>
        <p:nvPicPr>
          <p:cNvPr id="291" name="Google Shape;291;p16"/>
          <p:cNvPicPr preferRelativeResize="0"/>
          <p:nvPr/>
        </p:nvPicPr>
        <p:blipFill rotWithShape="1">
          <a:blip r:embed="rId6">
            <a:alphaModFix/>
          </a:blip>
          <a:srcRect/>
          <a:stretch/>
        </p:blipFill>
        <p:spPr>
          <a:xfrm>
            <a:off x="5936305" y="8370737"/>
            <a:ext cx="2095500" cy="1400175"/>
          </a:xfrm>
          <a:prstGeom prst="rect">
            <a:avLst/>
          </a:prstGeom>
          <a:noFill/>
          <a:ln>
            <a:noFill/>
          </a:ln>
        </p:spPr>
      </p:pic>
      <p:pic>
        <p:nvPicPr>
          <p:cNvPr id="292" name="Google Shape;292;p16"/>
          <p:cNvPicPr preferRelativeResize="0"/>
          <p:nvPr/>
        </p:nvPicPr>
        <p:blipFill rotWithShape="1">
          <a:blip r:embed="rId7">
            <a:alphaModFix/>
          </a:blip>
          <a:srcRect/>
          <a:stretch/>
        </p:blipFill>
        <p:spPr>
          <a:xfrm>
            <a:off x="-601800" y="7407456"/>
            <a:ext cx="2880000" cy="1926562"/>
          </a:xfrm>
          <a:prstGeom prst="rect">
            <a:avLst/>
          </a:prstGeom>
          <a:noFill/>
          <a:ln>
            <a:noFill/>
          </a:ln>
        </p:spPr>
      </p:pic>
      <p:pic>
        <p:nvPicPr>
          <p:cNvPr id="293" name="Google Shape;293;p16"/>
          <p:cNvPicPr preferRelativeResize="0"/>
          <p:nvPr/>
        </p:nvPicPr>
        <p:blipFill rotWithShape="1">
          <a:blip r:embed="rId8">
            <a:alphaModFix/>
          </a:blip>
          <a:srcRect/>
          <a:stretch/>
        </p:blipFill>
        <p:spPr>
          <a:xfrm>
            <a:off x="6656257" y="2269163"/>
            <a:ext cx="2249802" cy="2217733"/>
          </a:xfrm>
          <a:prstGeom prst="rect">
            <a:avLst/>
          </a:prstGeom>
          <a:noFill/>
          <a:ln>
            <a:noFill/>
          </a:ln>
        </p:spPr>
      </p:pic>
      <p:pic>
        <p:nvPicPr>
          <p:cNvPr id="294" name="Google Shape;294;p16"/>
          <p:cNvPicPr preferRelativeResize="0"/>
          <p:nvPr/>
        </p:nvPicPr>
        <p:blipFill rotWithShape="1">
          <a:blip r:embed="rId9">
            <a:alphaModFix/>
          </a:blip>
          <a:srcRect/>
          <a:stretch/>
        </p:blipFill>
        <p:spPr>
          <a:xfrm>
            <a:off x="6701158" y="4554365"/>
            <a:ext cx="2160000" cy="2157440"/>
          </a:xfrm>
          <a:prstGeom prst="rect">
            <a:avLst/>
          </a:prstGeom>
          <a:noFill/>
          <a:ln>
            <a:noFill/>
          </a:ln>
        </p:spPr>
      </p:pic>
      <p:pic>
        <p:nvPicPr>
          <p:cNvPr id="295" name="Google Shape;295;p16"/>
          <p:cNvPicPr preferRelativeResize="0"/>
          <p:nvPr/>
        </p:nvPicPr>
        <p:blipFill rotWithShape="1">
          <a:blip r:embed="rId10">
            <a:alphaModFix/>
          </a:blip>
          <a:srcRect/>
          <a:stretch/>
        </p:blipFill>
        <p:spPr>
          <a:xfrm>
            <a:off x="6701158" y="0"/>
            <a:ext cx="5490842" cy="2253883"/>
          </a:xfrm>
          <a:prstGeom prst="rect">
            <a:avLst/>
          </a:prstGeom>
          <a:noFill/>
          <a:ln>
            <a:noFill/>
          </a:ln>
        </p:spPr>
      </p:pic>
      <p:sp>
        <p:nvSpPr>
          <p:cNvPr id="296" name="Google Shape;296;p16"/>
          <p:cNvSpPr txBox="1"/>
          <p:nvPr/>
        </p:nvSpPr>
        <p:spPr>
          <a:xfrm>
            <a:off x="396241" y="1825625"/>
            <a:ext cx="6304917" cy="4351338"/>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Arial"/>
              <a:buNone/>
            </a:pPr>
            <a:r>
              <a:rPr lang="en-US" sz="2800" b="1" i="0" u="none" strike="noStrike" cap="none">
                <a:solidFill>
                  <a:schemeClr val="dk1"/>
                </a:solidFill>
                <a:latin typeface="Calibri"/>
                <a:ea typeface="Calibri"/>
                <a:cs typeface="Calibri"/>
                <a:sym typeface="Calibri"/>
              </a:rPr>
              <a:t>Square Kilometer Array: </a:t>
            </a:r>
            <a:r>
              <a:rPr lang="en-US" sz="2800" b="0" i="0" u="none" strike="noStrike" cap="none">
                <a:solidFill>
                  <a:schemeClr val="dk1"/>
                </a:solidFill>
                <a:latin typeface="Calibri"/>
                <a:ea typeface="Calibri"/>
                <a:cs typeface="Calibri"/>
                <a:sym typeface="Calibri"/>
              </a:rPr>
              <a:t>the most sensitive Radio observatory worldwide.</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Char char="•"/>
            </a:pPr>
            <a:r>
              <a:rPr lang="en-US" sz="2800" b="1" i="0" u="none" strike="noStrike" cap="none">
                <a:solidFill>
                  <a:schemeClr val="dk1"/>
                </a:solidFill>
                <a:latin typeface="Calibri"/>
                <a:ea typeface="Calibri"/>
                <a:cs typeface="Calibri"/>
                <a:sym typeface="Calibri"/>
              </a:rPr>
              <a:t>SKA1-Low</a:t>
            </a:r>
            <a:r>
              <a:rPr lang="en-US" sz="2800" b="0" i="0" u="none" strike="noStrike" cap="none">
                <a:solidFill>
                  <a:schemeClr val="dk1"/>
                </a:solidFill>
                <a:latin typeface="Calibri"/>
                <a:ea typeface="Calibri"/>
                <a:cs typeface="Calibri"/>
                <a:sym typeface="Calibri"/>
              </a:rPr>
              <a:t>:log-periodic dipole antennas distributed across 512 aperture array stations of 256 antennas each. </a:t>
            </a: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800" b="1" i="0" u="none" strike="noStrike" cap="none">
                <a:solidFill>
                  <a:schemeClr val="dk1"/>
                </a:solidFill>
                <a:latin typeface="Calibri"/>
                <a:ea typeface="Calibri"/>
                <a:cs typeface="Calibri"/>
                <a:sym typeface="Calibri"/>
              </a:rPr>
              <a:t>SKA1-Mid</a:t>
            </a:r>
            <a:r>
              <a:rPr lang="en-US" sz="2800" b="0" i="0" u="none" strike="noStrike" cap="none">
                <a:solidFill>
                  <a:schemeClr val="dk1"/>
                </a:solidFill>
                <a:latin typeface="Calibri"/>
                <a:ea typeface="Calibri"/>
                <a:cs typeface="Calibri"/>
                <a:sym typeface="Calibri"/>
              </a:rPr>
              <a:t>: 133 15 m SKA dishes and 64 13.5 m Meerkat dishes at the Karoo site in South Africa. The core will be composed of around 50% of the dishes, randomly distributed within 2 km. There are 3 logarithmic spiral arms with a maximum baseline extending out to 150 km.</a:t>
            </a:r>
            <a:endParaRPr sz="2800" b="0" i="0" u="none" strike="noStrike" cap="none">
              <a:solidFill>
                <a:schemeClr val="dk1"/>
              </a:solidFill>
              <a:latin typeface="Calibri"/>
              <a:ea typeface="Calibri"/>
              <a:cs typeface="Calibri"/>
              <a:sym typeface="Calibri"/>
            </a:endParaRPr>
          </a:p>
        </p:txBody>
      </p:sp>
      <p:pic>
        <p:nvPicPr>
          <p:cNvPr id="297" name="Google Shape;297;p16"/>
          <p:cNvPicPr preferRelativeResize="0"/>
          <p:nvPr/>
        </p:nvPicPr>
        <p:blipFill rotWithShape="1">
          <a:blip r:embed="rId11">
            <a:alphaModFix/>
          </a:blip>
          <a:srcRect/>
          <a:stretch/>
        </p:blipFill>
        <p:spPr>
          <a:xfrm>
            <a:off x="2509520" y="670560"/>
            <a:ext cx="1416084" cy="721635"/>
          </a:xfrm>
          <a:prstGeom prst="rect">
            <a:avLst/>
          </a:prstGeom>
          <a:noFill/>
          <a:ln>
            <a:noFill/>
          </a:ln>
        </p:spPr>
      </p:pic>
      <p:pic>
        <p:nvPicPr>
          <p:cNvPr id="298" name="Google Shape;298;p16"/>
          <p:cNvPicPr preferRelativeResize="0"/>
          <p:nvPr/>
        </p:nvPicPr>
        <p:blipFill rotWithShape="1">
          <a:blip r:embed="rId12">
            <a:alphaModFix/>
          </a:blip>
          <a:srcRect/>
          <a:stretch/>
        </p:blipFill>
        <p:spPr>
          <a:xfrm>
            <a:off x="9915871" y="2388820"/>
            <a:ext cx="1982938" cy="1982938"/>
          </a:xfrm>
          <a:prstGeom prst="rect">
            <a:avLst/>
          </a:prstGeom>
          <a:noFill/>
          <a:ln>
            <a:noFill/>
          </a:ln>
        </p:spPr>
      </p:pic>
      <p:pic>
        <p:nvPicPr>
          <p:cNvPr id="299" name="Google Shape;299;p16"/>
          <p:cNvPicPr preferRelativeResize="0"/>
          <p:nvPr/>
        </p:nvPicPr>
        <p:blipFill rotWithShape="1">
          <a:blip r:embed="rId13">
            <a:alphaModFix/>
          </a:blip>
          <a:srcRect/>
          <a:stretch/>
        </p:blipFill>
        <p:spPr>
          <a:xfrm>
            <a:off x="9943009" y="4579063"/>
            <a:ext cx="1955800" cy="1955800"/>
          </a:xfrm>
          <a:prstGeom prst="rect">
            <a:avLst/>
          </a:prstGeom>
          <a:noFill/>
          <a:ln>
            <a:noFill/>
          </a:ln>
        </p:spPr>
      </p:pic>
      <p:cxnSp>
        <p:nvCxnSpPr>
          <p:cNvPr id="300" name="Google Shape;300;p16"/>
          <p:cNvCxnSpPr>
            <a:stCxn id="293" idx="3"/>
            <a:endCxn id="298" idx="1"/>
          </p:cNvCxnSpPr>
          <p:nvPr/>
        </p:nvCxnSpPr>
        <p:spPr>
          <a:xfrm>
            <a:off x="8906059" y="3378030"/>
            <a:ext cx="1009800" cy="2400"/>
          </a:xfrm>
          <a:prstGeom prst="straightConnector1">
            <a:avLst/>
          </a:prstGeom>
          <a:noFill/>
          <a:ln w="57150" cap="flat" cmpd="sng">
            <a:solidFill>
              <a:schemeClr val="accent4"/>
            </a:solidFill>
            <a:prstDash val="solid"/>
            <a:miter lim="800000"/>
            <a:headEnd type="none" w="sm" len="sm"/>
            <a:tailEnd type="triangle" w="med" len="med"/>
          </a:ln>
        </p:spPr>
      </p:cxnSp>
      <p:cxnSp>
        <p:nvCxnSpPr>
          <p:cNvPr id="301" name="Google Shape;301;p16"/>
          <p:cNvCxnSpPr/>
          <p:nvPr/>
        </p:nvCxnSpPr>
        <p:spPr>
          <a:xfrm>
            <a:off x="8839121" y="5542476"/>
            <a:ext cx="1009812" cy="2259"/>
          </a:xfrm>
          <a:prstGeom prst="straightConnector1">
            <a:avLst/>
          </a:prstGeom>
          <a:noFill/>
          <a:ln w="57150" cap="flat" cmpd="sng">
            <a:solidFill>
              <a:schemeClr val="accent4"/>
            </a:solidFill>
            <a:prstDash val="solid"/>
            <a:miter lim="800000"/>
            <a:headEnd type="none" w="sm" len="sm"/>
            <a:tailEnd type="triangle" w="med" len="med"/>
          </a:ln>
        </p:spPr>
      </p:cxnSp>
      <p:sp>
        <p:nvSpPr>
          <p:cNvPr id="2" name="Rettangolo 1"/>
          <p:cNvSpPr/>
          <p:nvPr/>
        </p:nvSpPr>
        <p:spPr>
          <a:xfrm>
            <a:off x="1047222" y="6290495"/>
            <a:ext cx="4572085" cy="307777"/>
          </a:xfrm>
          <a:prstGeom prst="rect">
            <a:avLst/>
          </a:prstGeom>
        </p:spPr>
        <p:txBody>
          <a:bodyPr wrap="none">
            <a:spAutoFit/>
          </a:bodyPr>
          <a:lstStyle/>
          <a:p>
            <a:r>
              <a:rPr lang="it-IT" dirty="0">
                <a:hlinkClick r:id="rId14"/>
              </a:rPr>
              <a:t>https://</a:t>
            </a:r>
            <a:r>
              <a:rPr lang="it-IT" dirty="0" smtClean="0">
                <a:hlinkClick r:id="rId14"/>
              </a:rPr>
              <a:t>youtu.be/nXcsFWw2qd8?si=ckPEFapwtHjIIN1Y</a:t>
            </a:r>
            <a:r>
              <a:rPr lang="it-IT" dirty="0" smtClean="0"/>
              <a:t> </a:t>
            </a:r>
            <a:endParaRPr lang="it-IT"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SKA</a:t>
            </a:r>
            <a:endParaRPr/>
          </a:p>
        </p:txBody>
      </p:sp>
      <p:sp>
        <p:nvSpPr>
          <p:cNvPr id="307" name="Google Shape;307;p17"/>
          <p:cNvSpPr txBox="1">
            <a:spLocks noGrp="1"/>
          </p:cNvSpPr>
          <p:nvPr>
            <p:ph type="body" idx="1"/>
          </p:nvPr>
        </p:nvSpPr>
        <p:spPr>
          <a:xfrm>
            <a:off x="-7536872" y="-1147763"/>
            <a:ext cx="6584922" cy="4351338"/>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90000"/>
              </a:lnSpc>
              <a:spcBef>
                <a:spcPts val="0"/>
              </a:spcBef>
              <a:spcAft>
                <a:spcPts val="0"/>
              </a:spcAft>
              <a:buClr>
                <a:schemeClr val="dk1"/>
              </a:buClr>
              <a:buSzPct val="100000"/>
              <a:buChar char="•"/>
            </a:pPr>
            <a:r>
              <a:rPr lang="en-US"/>
              <a:t>More than 1,400: the number of people that work for INAF, made-up of researchers (including research students and post-docs), technicians and administrative staff</a:t>
            </a:r>
            <a:endParaRPr/>
          </a:p>
          <a:p>
            <a:pPr marL="228600" lvl="0" indent="-228600" algn="l" rtl="0">
              <a:lnSpc>
                <a:spcPct val="90000"/>
              </a:lnSpc>
              <a:spcBef>
                <a:spcPts val="1000"/>
              </a:spcBef>
              <a:spcAft>
                <a:spcPts val="0"/>
              </a:spcAft>
              <a:buClr>
                <a:schemeClr val="dk1"/>
              </a:buClr>
              <a:buSzPct val="100000"/>
              <a:buChar char="•"/>
            </a:pPr>
            <a:r>
              <a:rPr lang="en-US"/>
              <a:t>19: the number of national research institutes, and one in the Canaries which operates the Telescopio Nazionale Galileo. </a:t>
            </a:r>
            <a:endParaRPr/>
          </a:p>
          <a:p>
            <a:pPr marL="228600" lvl="0" indent="-228600" algn="l" rtl="0">
              <a:lnSpc>
                <a:spcPct val="90000"/>
              </a:lnSpc>
              <a:spcBef>
                <a:spcPts val="1000"/>
              </a:spcBef>
              <a:spcAft>
                <a:spcPts val="0"/>
              </a:spcAft>
              <a:buClr>
                <a:schemeClr val="dk1"/>
              </a:buClr>
              <a:buSzPct val="100000"/>
              <a:buChar char="•"/>
            </a:pPr>
            <a:r>
              <a:rPr lang="en-US"/>
              <a:t>200: the number of international research institutes that collaborate with INAF. </a:t>
            </a:r>
            <a:endParaRPr/>
          </a:p>
          <a:p>
            <a:pPr marL="228600" lvl="0" indent="-228600" algn="l" rtl="0">
              <a:lnSpc>
                <a:spcPct val="90000"/>
              </a:lnSpc>
              <a:spcBef>
                <a:spcPts val="1000"/>
              </a:spcBef>
              <a:spcAft>
                <a:spcPts val="0"/>
              </a:spcAft>
              <a:buClr>
                <a:schemeClr val="dk1"/>
              </a:buClr>
              <a:buSzPct val="100000"/>
              <a:buChar char="•"/>
            </a:pPr>
            <a:r>
              <a:rPr lang="en-US"/>
              <a:t>Between 3,000 and 4,000: the scientific publications (articles, posters, popular articles) written by INAF researchers each year. </a:t>
            </a:r>
            <a:endParaRPr/>
          </a:p>
          <a:p>
            <a:pPr marL="228600" lvl="0" indent="-228600" algn="l" rtl="0">
              <a:lnSpc>
                <a:spcPct val="90000"/>
              </a:lnSpc>
              <a:spcBef>
                <a:spcPts val="1000"/>
              </a:spcBef>
              <a:spcAft>
                <a:spcPts val="0"/>
              </a:spcAft>
              <a:buClr>
                <a:schemeClr val="dk1"/>
              </a:buClr>
              <a:buSzPct val="100000"/>
              <a:buChar char="•"/>
            </a:pPr>
            <a:r>
              <a:rPr lang="en-US"/>
              <a:t>Some optical telescopes: TNG, </a:t>
            </a:r>
            <a:endParaRPr/>
          </a:p>
          <a:p>
            <a:pPr marL="228600" lvl="0" indent="-228600" algn="l" rtl="0">
              <a:lnSpc>
                <a:spcPct val="90000"/>
              </a:lnSpc>
              <a:spcBef>
                <a:spcPts val="1000"/>
              </a:spcBef>
              <a:spcAft>
                <a:spcPts val="0"/>
              </a:spcAft>
              <a:buClr>
                <a:schemeClr val="dk1"/>
              </a:buClr>
              <a:buSzPct val="100000"/>
              <a:buChar char="•"/>
            </a:pPr>
            <a:r>
              <a:rPr lang="en-US"/>
              <a:t>3 radio telescopes in Italy: SRT, Medicina, Noto.</a:t>
            </a:r>
            <a:endParaRPr/>
          </a:p>
          <a:p>
            <a:pPr marL="228600" lvl="0" indent="-228600" algn="l" rtl="0">
              <a:lnSpc>
                <a:spcPct val="90000"/>
              </a:lnSpc>
              <a:spcBef>
                <a:spcPts val="1000"/>
              </a:spcBef>
              <a:spcAft>
                <a:spcPts val="0"/>
              </a:spcAft>
              <a:buClr>
                <a:schemeClr val="dk1"/>
              </a:buClr>
              <a:buSzPct val="100000"/>
              <a:buChar char="•"/>
            </a:pPr>
            <a:r>
              <a:rPr lang="en-US"/>
              <a:t>125,000: the number of ancient volumes of physics and astronomy in INAF's historic libraries, including twenty or so incunabula, books from the end of the 15th century, amongst the first printed using the movable type invented by Gutenberg.</a:t>
            </a:r>
            <a:endParaRPr/>
          </a:p>
        </p:txBody>
      </p:sp>
      <p:pic>
        <p:nvPicPr>
          <p:cNvPr id="308" name="Google Shape;308;p17"/>
          <p:cNvPicPr preferRelativeResize="0"/>
          <p:nvPr/>
        </p:nvPicPr>
        <p:blipFill rotWithShape="1">
          <a:blip r:embed="rId3">
            <a:alphaModFix/>
          </a:blip>
          <a:srcRect/>
          <a:stretch/>
        </p:blipFill>
        <p:spPr>
          <a:xfrm>
            <a:off x="12497791" y="2598362"/>
            <a:ext cx="3746663" cy="2496214"/>
          </a:xfrm>
          <a:prstGeom prst="rect">
            <a:avLst/>
          </a:prstGeom>
          <a:noFill/>
          <a:ln>
            <a:noFill/>
          </a:ln>
        </p:spPr>
      </p:pic>
      <p:pic>
        <p:nvPicPr>
          <p:cNvPr id="309" name="Google Shape;309;p17"/>
          <p:cNvPicPr preferRelativeResize="0"/>
          <p:nvPr/>
        </p:nvPicPr>
        <p:blipFill rotWithShape="1">
          <a:blip r:embed="rId4">
            <a:alphaModFix/>
          </a:blip>
          <a:srcRect/>
          <a:stretch/>
        </p:blipFill>
        <p:spPr>
          <a:xfrm>
            <a:off x="9120909" y="7919028"/>
            <a:ext cx="2880000" cy="1908000"/>
          </a:xfrm>
          <a:prstGeom prst="rect">
            <a:avLst/>
          </a:prstGeom>
          <a:noFill/>
          <a:ln>
            <a:noFill/>
          </a:ln>
        </p:spPr>
      </p:pic>
      <p:pic>
        <p:nvPicPr>
          <p:cNvPr id="310" name="Google Shape;310;p17"/>
          <p:cNvPicPr preferRelativeResize="0"/>
          <p:nvPr/>
        </p:nvPicPr>
        <p:blipFill rotWithShape="1">
          <a:blip r:embed="rId5">
            <a:alphaModFix/>
          </a:blip>
          <a:srcRect/>
          <a:stretch/>
        </p:blipFill>
        <p:spPr>
          <a:xfrm>
            <a:off x="13786571" y="6015528"/>
            <a:ext cx="2200275" cy="2857500"/>
          </a:xfrm>
          <a:prstGeom prst="rect">
            <a:avLst/>
          </a:prstGeom>
          <a:noFill/>
          <a:ln>
            <a:noFill/>
          </a:ln>
        </p:spPr>
      </p:pic>
      <p:pic>
        <p:nvPicPr>
          <p:cNvPr id="311" name="Google Shape;311;p17"/>
          <p:cNvPicPr preferRelativeResize="0"/>
          <p:nvPr/>
        </p:nvPicPr>
        <p:blipFill rotWithShape="1">
          <a:blip r:embed="rId6">
            <a:alphaModFix/>
          </a:blip>
          <a:srcRect/>
          <a:stretch/>
        </p:blipFill>
        <p:spPr>
          <a:xfrm>
            <a:off x="5936305" y="8370737"/>
            <a:ext cx="2095500" cy="1400175"/>
          </a:xfrm>
          <a:prstGeom prst="rect">
            <a:avLst/>
          </a:prstGeom>
          <a:noFill/>
          <a:ln>
            <a:noFill/>
          </a:ln>
        </p:spPr>
      </p:pic>
      <p:pic>
        <p:nvPicPr>
          <p:cNvPr id="312" name="Google Shape;312;p17"/>
          <p:cNvPicPr preferRelativeResize="0"/>
          <p:nvPr/>
        </p:nvPicPr>
        <p:blipFill rotWithShape="1">
          <a:blip r:embed="rId7">
            <a:alphaModFix/>
          </a:blip>
          <a:srcRect/>
          <a:stretch/>
        </p:blipFill>
        <p:spPr>
          <a:xfrm>
            <a:off x="-601800" y="7407456"/>
            <a:ext cx="2880000" cy="1926562"/>
          </a:xfrm>
          <a:prstGeom prst="rect">
            <a:avLst/>
          </a:prstGeom>
          <a:noFill/>
          <a:ln>
            <a:noFill/>
          </a:ln>
        </p:spPr>
      </p:pic>
      <p:sp>
        <p:nvSpPr>
          <p:cNvPr id="313" name="Google Shape;313;p17"/>
          <p:cNvSpPr txBox="1"/>
          <p:nvPr/>
        </p:nvSpPr>
        <p:spPr>
          <a:xfrm>
            <a:off x="396241" y="1825625"/>
            <a:ext cx="6304917" cy="4351338"/>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dk1"/>
              </a:buClr>
              <a:buSzPct val="100000"/>
              <a:buFont typeface="Arial"/>
              <a:buNone/>
            </a:pPr>
            <a:r>
              <a:rPr lang="en-US" sz="2800" b="1" i="0" u="none" strike="noStrike" cap="none">
                <a:solidFill>
                  <a:schemeClr val="dk1"/>
                </a:solidFill>
                <a:latin typeface="Calibri"/>
                <a:ea typeface="Calibri"/>
                <a:cs typeface="Calibri"/>
                <a:sym typeface="Calibri"/>
              </a:rPr>
              <a:t>Square Kilometer Array: </a:t>
            </a:r>
            <a:r>
              <a:rPr lang="en-US" sz="2800" b="0" i="0" u="none" strike="noStrike" cap="none">
                <a:solidFill>
                  <a:schemeClr val="dk1"/>
                </a:solidFill>
                <a:latin typeface="Calibri"/>
                <a:ea typeface="Calibri"/>
                <a:cs typeface="Calibri"/>
                <a:sym typeface="Calibri"/>
              </a:rPr>
              <a:t>the most sensitive Radio observatory worldwide.</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Char char="•"/>
            </a:pPr>
            <a:r>
              <a:rPr lang="en-US" sz="2800" b="1" i="0" u="none" strike="noStrike" cap="none">
                <a:solidFill>
                  <a:schemeClr val="dk1"/>
                </a:solidFill>
                <a:latin typeface="Calibri"/>
                <a:ea typeface="Calibri"/>
                <a:cs typeface="Calibri"/>
                <a:sym typeface="Calibri"/>
              </a:rPr>
              <a:t>SKA1-Low</a:t>
            </a:r>
            <a:r>
              <a:rPr lang="en-US" sz="2800" b="0" i="0" u="none" strike="noStrike" cap="none">
                <a:solidFill>
                  <a:schemeClr val="dk1"/>
                </a:solidFill>
                <a:latin typeface="Calibri"/>
                <a:ea typeface="Calibri"/>
                <a:cs typeface="Calibri"/>
                <a:sym typeface="Calibri"/>
              </a:rPr>
              <a:t>:log-periodic dipole antennas distributed across 512 aperture array stations of 256 antennas each. </a:t>
            </a: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INAF: designed and built both the antennas and the receiving chain including digital signal acquisition and processing system. Innovative algorithms have been developed. It has installed Aperture Array System 2 prototype.</a:t>
            </a: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Nowadays INAF collaborates with SKAO to fine tune the designs and helps Italian industries for manufacturing the different parts.</a:t>
            </a:r>
            <a:endParaRPr sz="1400" b="0" i="0" u="none" strike="noStrike" cap="none">
              <a:solidFill>
                <a:srgbClr val="000000"/>
              </a:solidFill>
              <a:latin typeface="Arial"/>
              <a:ea typeface="Arial"/>
              <a:cs typeface="Arial"/>
              <a:sym typeface="Arial"/>
            </a:endParaRPr>
          </a:p>
        </p:txBody>
      </p:sp>
      <p:pic>
        <p:nvPicPr>
          <p:cNvPr id="314" name="Google Shape;314;p17"/>
          <p:cNvPicPr preferRelativeResize="0"/>
          <p:nvPr/>
        </p:nvPicPr>
        <p:blipFill rotWithShape="1">
          <a:blip r:embed="rId8">
            <a:alphaModFix/>
          </a:blip>
          <a:srcRect/>
          <a:stretch/>
        </p:blipFill>
        <p:spPr>
          <a:xfrm>
            <a:off x="2509520" y="670560"/>
            <a:ext cx="1416084" cy="721635"/>
          </a:xfrm>
          <a:prstGeom prst="rect">
            <a:avLst/>
          </a:prstGeom>
          <a:noFill/>
          <a:ln>
            <a:noFill/>
          </a:ln>
        </p:spPr>
      </p:pic>
      <p:pic>
        <p:nvPicPr>
          <p:cNvPr id="315" name="Google Shape;315;p17" descr="Immagine 1"/>
          <p:cNvPicPr preferRelativeResize="0"/>
          <p:nvPr/>
        </p:nvPicPr>
        <p:blipFill rotWithShape="1">
          <a:blip r:embed="rId9">
            <a:alphaModFix/>
          </a:blip>
          <a:srcRect/>
          <a:stretch/>
        </p:blipFill>
        <p:spPr>
          <a:xfrm>
            <a:off x="5561871" y="3829"/>
            <a:ext cx="6630129" cy="1754327"/>
          </a:xfrm>
          <a:prstGeom prst="rect">
            <a:avLst/>
          </a:prstGeom>
          <a:noFill/>
          <a:ln>
            <a:noFill/>
          </a:ln>
        </p:spPr>
      </p:pic>
      <p:pic>
        <p:nvPicPr>
          <p:cNvPr id="316" name="Google Shape;316;p17"/>
          <p:cNvPicPr preferRelativeResize="0"/>
          <p:nvPr/>
        </p:nvPicPr>
        <p:blipFill rotWithShape="1">
          <a:blip r:embed="rId10">
            <a:alphaModFix/>
          </a:blip>
          <a:srcRect l="30743" t="12243" r="17603" b="13234"/>
          <a:stretch/>
        </p:blipFill>
        <p:spPr>
          <a:xfrm>
            <a:off x="6930883" y="2119452"/>
            <a:ext cx="2617764" cy="2616606"/>
          </a:xfrm>
          <a:prstGeom prst="rect">
            <a:avLst/>
          </a:prstGeom>
          <a:noFill/>
          <a:ln>
            <a:noFill/>
          </a:ln>
        </p:spPr>
      </p:pic>
      <p:pic>
        <p:nvPicPr>
          <p:cNvPr id="317" name="Google Shape;317;p17"/>
          <p:cNvPicPr preferRelativeResize="0"/>
          <p:nvPr/>
        </p:nvPicPr>
        <p:blipFill rotWithShape="1">
          <a:blip r:embed="rId11">
            <a:alphaModFix/>
          </a:blip>
          <a:srcRect l="18502" t="4310" r="16346" b="1160"/>
          <a:stretch/>
        </p:blipFill>
        <p:spPr>
          <a:xfrm>
            <a:off x="9548647" y="3968027"/>
            <a:ext cx="2532704" cy="258537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ELT</a:t>
            </a:r>
            <a:endParaRPr/>
          </a:p>
        </p:txBody>
      </p:sp>
      <p:sp>
        <p:nvSpPr>
          <p:cNvPr id="323" name="Google Shape;323;p18"/>
          <p:cNvSpPr txBox="1">
            <a:spLocks noGrp="1"/>
          </p:cNvSpPr>
          <p:nvPr>
            <p:ph type="body" idx="1"/>
          </p:nvPr>
        </p:nvSpPr>
        <p:spPr>
          <a:xfrm>
            <a:off x="-7536872" y="-1147763"/>
            <a:ext cx="6584922" cy="4351338"/>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90000"/>
              </a:lnSpc>
              <a:spcBef>
                <a:spcPts val="0"/>
              </a:spcBef>
              <a:spcAft>
                <a:spcPts val="0"/>
              </a:spcAft>
              <a:buClr>
                <a:schemeClr val="dk1"/>
              </a:buClr>
              <a:buSzPct val="100000"/>
              <a:buChar char="•"/>
            </a:pPr>
            <a:r>
              <a:rPr lang="en-US"/>
              <a:t>More than 1,400: the number of people that work for INAF, made-up of researchers (including research students and post-docs), technicians and administrative staff</a:t>
            </a:r>
            <a:endParaRPr/>
          </a:p>
          <a:p>
            <a:pPr marL="228600" lvl="0" indent="-228600" algn="l" rtl="0">
              <a:lnSpc>
                <a:spcPct val="90000"/>
              </a:lnSpc>
              <a:spcBef>
                <a:spcPts val="1000"/>
              </a:spcBef>
              <a:spcAft>
                <a:spcPts val="0"/>
              </a:spcAft>
              <a:buClr>
                <a:schemeClr val="dk1"/>
              </a:buClr>
              <a:buSzPct val="100000"/>
              <a:buChar char="•"/>
            </a:pPr>
            <a:r>
              <a:rPr lang="en-US"/>
              <a:t>19: the number of national research institutes, and one in the Canaries which operates the Telescopio Nazionale Galileo. </a:t>
            </a:r>
            <a:endParaRPr/>
          </a:p>
          <a:p>
            <a:pPr marL="228600" lvl="0" indent="-228600" algn="l" rtl="0">
              <a:lnSpc>
                <a:spcPct val="90000"/>
              </a:lnSpc>
              <a:spcBef>
                <a:spcPts val="1000"/>
              </a:spcBef>
              <a:spcAft>
                <a:spcPts val="0"/>
              </a:spcAft>
              <a:buClr>
                <a:schemeClr val="dk1"/>
              </a:buClr>
              <a:buSzPct val="100000"/>
              <a:buChar char="•"/>
            </a:pPr>
            <a:r>
              <a:rPr lang="en-US"/>
              <a:t>200: the number of international research institutes that collaborate with INAF. </a:t>
            </a:r>
            <a:endParaRPr/>
          </a:p>
          <a:p>
            <a:pPr marL="228600" lvl="0" indent="-228600" algn="l" rtl="0">
              <a:lnSpc>
                <a:spcPct val="90000"/>
              </a:lnSpc>
              <a:spcBef>
                <a:spcPts val="1000"/>
              </a:spcBef>
              <a:spcAft>
                <a:spcPts val="0"/>
              </a:spcAft>
              <a:buClr>
                <a:schemeClr val="dk1"/>
              </a:buClr>
              <a:buSzPct val="100000"/>
              <a:buChar char="•"/>
            </a:pPr>
            <a:r>
              <a:rPr lang="en-US"/>
              <a:t>Between 3,000 and 4,000: the scientific publications (articles, posters, popular articles) written by INAF researchers each year. </a:t>
            </a:r>
            <a:endParaRPr/>
          </a:p>
          <a:p>
            <a:pPr marL="228600" lvl="0" indent="-228600" algn="l" rtl="0">
              <a:lnSpc>
                <a:spcPct val="90000"/>
              </a:lnSpc>
              <a:spcBef>
                <a:spcPts val="1000"/>
              </a:spcBef>
              <a:spcAft>
                <a:spcPts val="0"/>
              </a:spcAft>
              <a:buClr>
                <a:schemeClr val="dk1"/>
              </a:buClr>
              <a:buSzPct val="100000"/>
              <a:buChar char="•"/>
            </a:pPr>
            <a:r>
              <a:rPr lang="en-US"/>
              <a:t>Some optical telescopes: TNG, </a:t>
            </a:r>
            <a:endParaRPr/>
          </a:p>
          <a:p>
            <a:pPr marL="228600" lvl="0" indent="-228600" algn="l" rtl="0">
              <a:lnSpc>
                <a:spcPct val="90000"/>
              </a:lnSpc>
              <a:spcBef>
                <a:spcPts val="1000"/>
              </a:spcBef>
              <a:spcAft>
                <a:spcPts val="0"/>
              </a:spcAft>
              <a:buClr>
                <a:schemeClr val="dk1"/>
              </a:buClr>
              <a:buSzPct val="100000"/>
              <a:buChar char="•"/>
            </a:pPr>
            <a:r>
              <a:rPr lang="en-US"/>
              <a:t>3 radio telescopes in Italy: SRT, Medicina, Noto.</a:t>
            </a:r>
            <a:endParaRPr/>
          </a:p>
          <a:p>
            <a:pPr marL="228600" lvl="0" indent="-228600" algn="l" rtl="0">
              <a:lnSpc>
                <a:spcPct val="90000"/>
              </a:lnSpc>
              <a:spcBef>
                <a:spcPts val="1000"/>
              </a:spcBef>
              <a:spcAft>
                <a:spcPts val="0"/>
              </a:spcAft>
              <a:buClr>
                <a:schemeClr val="dk1"/>
              </a:buClr>
              <a:buSzPct val="100000"/>
              <a:buChar char="•"/>
            </a:pPr>
            <a:r>
              <a:rPr lang="en-US"/>
              <a:t>125,000: the number of ancient volumes of physics and astronomy in INAF's historic libraries, including twenty or so incunabula, books from the end of the 15th century, amongst the first printed using the movable type invented by Gutenberg.</a:t>
            </a:r>
            <a:endParaRPr/>
          </a:p>
        </p:txBody>
      </p:sp>
      <p:pic>
        <p:nvPicPr>
          <p:cNvPr id="324" name="Google Shape;324;p18"/>
          <p:cNvPicPr preferRelativeResize="0"/>
          <p:nvPr/>
        </p:nvPicPr>
        <p:blipFill rotWithShape="1">
          <a:blip r:embed="rId3">
            <a:alphaModFix/>
          </a:blip>
          <a:srcRect/>
          <a:stretch/>
        </p:blipFill>
        <p:spPr>
          <a:xfrm>
            <a:off x="12497791" y="2598362"/>
            <a:ext cx="3746663" cy="2496214"/>
          </a:xfrm>
          <a:prstGeom prst="rect">
            <a:avLst/>
          </a:prstGeom>
          <a:noFill/>
          <a:ln>
            <a:noFill/>
          </a:ln>
        </p:spPr>
      </p:pic>
      <p:pic>
        <p:nvPicPr>
          <p:cNvPr id="325" name="Google Shape;325;p18"/>
          <p:cNvPicPr preferRelativeResize="0"/>
          <p:nvPr/>
        </p:nvPicPr>
        <p:blipFill rotWithShape="1">
          <a:blip r:embed="rId4">
            <a:alphaModFix/>
          </a:blip>
          <a:srcRect/>
          <a:stretch/>
        </p:blipFill>
        <p:spPr>
          <a:xfrm>
            <a:off x="9120909" y="7919028"/>
            <a:ext cx="2880000" cy="1908000"/>
          </a:xfrm>
          <a:prstGeom prst="rect">
            <a:avLst/>
          </a:prstGeom>
          <a:noFill/>
          <a:ln>
            <a:noFill/>
          </a:ln>
        </p:spPr>
      </p:pic>
      <p:pic>
        <p:nvPicPr>
          <p:cNvPr id="326" name="Google Shape;326;p18"/>
          <p:cNvPicPr preferRelativeResize="0"/>
          <p:nvPr/>
        </p:nvPicPr>
        <p:blipFill rotWithShape="1">
          <a:blip r:embed="rId5">
            <a:alphaModFix/>
          </a:blip>
          <a:srcRect/>
          <a:stretch/>
        </p:blipFill>
        <p:spPr>
          <a:xfrm>
            <a:off x="13786571" y="6015528"/>
            <a:ext cx="2200275" cy="2857500"/>
          </a:xfrm>
          <a:prstGeom prst="rect">
            <a:avLst/>
          </a:prstGeom>
          <a:noFill/>
          <a:ln>
            <a:noFill/>
          </a:ln>
        </p:spPr>
      </p:pic>
      <p:pic>
        <p:nvPicPr>
          <p:cNvPr id="327" name="Google Shape;327;p18"/>
          <p:cNvPicPr preferRelativeResize="0"/>
          <p:nvPr/>
        </p:nvPicPr>
        <p:blipFill rotWithShape="1">
          <a:blip r:embed="rId6">
            <a:alphaModFix/>
          </a:blip>
          <a:srcRect/>
          <a:stretch/>
        </p:blipFill>
        <p:spPr>
          <a:xfrm>
            <a:off x="5936305" y="8370737"/>
            <a:ext cx="2095500" cy="1400175"/>
          </a:xfrm>
          <a:prstGeom prst="rect">
            <a:avLst/>
          </a:prstGeom>
          <a:noFill/>
          <a:ln>
            <a:noFill/>
          </a:ln>
        </p:spPr>
      </p:pic>
      <p:pic>
        <p:nvPicPr>
          <p:cNvPr id="328" name="Google Shape;328;p18"/>
          <p:cNvPicPr preferRelativeResize="0"/>
          <p:nvPr/>
        </p:nvPicPr>
        <p:blipFill rotWithShape="1">
          <a:blip r:embed="rId7">
            <a:alphaModFix/>
          </a:blip>
          <a:srcRect/>
          <a:stretch/>
        </p:blipFill>
        <p:spPr>
          <a:xfrm>
            <a:off x="-601800" y="7407456"/>
            <a:ext cx="2880000" cy="1926562"/>
          </a:xfrm>
          <a:prstGeom prst="rect">
            <a:avLst/>
          </a:prstGeom>
          <a:noFill/>
          <a:ln>
            <a:noFill/>
          </a:ln>
        </p:spPr>
      </p:pic>
      <p:sp>
        <p:nvSpPr>
          <p:cNvPr id="329" name="Google Shape;329;p18"/>
          <p:cNvSpPr txBox="1"/>
          <p:nvPr/>
        </p:nvSpPr>
        <p:spPr>
          <a:xfrm>
            <a:off x="396250" y="1538801"/>
            <a:ext cx="7203300" cy="46383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90000"/>
              </a:lnSpc>
              <a:spcBef>
                <a:spcPts val="0"/>
              </a:spcBef>
              <a:spcAft>
                <a:spcPts val="0"/>
              </a:spcAft>
              <a:buClr>
                <a:schemeClr val="dk1"/>
              </a:buClr>
              <a:buSzPct val="100000"/>
              <a:buFont typeface="Arial"/>
              <a:buNone/>
            </a:pPr>
            <a:r>
              <a:rPr lang="en-US" sz="2800" b="1" i="0" u="none" strike="noStrike" cap="none">
                <a:solidFill>
                  <a:schemeClr val="dk1"/>
                </a:solidFill>
                <a:latin typeface="Calibri"/>
                <a:ea typeface="Calibri"/>
                <a:cs typeface="Calibri"/>
                <a:sym typeface="Calibri"/>
              </a:rPr>
              <a:t>Extreme Large Telescope: </a:t>
            </a:r>
            <a:r>
              <a:rPr lang="en-US" sz="2800" b="0" i="0" u="none" strike="noStrike" cap="none">
                <a:solidFill>
                  <a:schemeClr val="dk1"/>
                </a:solidFill>
                <a:latin typeface="Calibri"/>
                <a:ea typeface="Calibri"/>
                <a:cs typeface="Calibri"/>
                <a:sym typeface="Calibri"/>
              </a:rPr>
              <a:t>it will be the largest optical telescope in the world with a primary mirror of 39 m diameter, composed by 798 hexagonal mirrors;</a:t>
            </a:r>
            <a:endParaRPr sz="1400" b="0" i="0" u="none" strike="noStrike" cap="none">
              <a:solidFill>
                <a:srgbClr val="000000"/>
              </a:solidFill>
              <a:latin typeface="Arial"/>
              <a:ea typeface="Arial"/>
              <a:cs typeface="Arial"/>
              <a:sym typeface="Arial"/>
            </a:endParaRPr>
          </a:p>
          <a:p>
            <a:pPr marL="228600" marR="0" lvl="0" indent="-20193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5 mirror design </a:t>
            </a:r>
            <a:r>
              <a:rPr lang="en-US" sz="2800" b="1" i="0" u="none" strike="noStrike" cap="none">
                <a:solidFill>
                  <a:schemeClr val="dk1"/>
                </a:solidFill>
                <a:latin typeface="Calibri"/>
                <a:ea typeface="Calibri"/>
                <a:cs typeface="Calibri"/>
                <a:sym typeface="Calibri"/>
              </a:rPr>
              <a:t>with embedded Adaptive Optics </a:t>
            </a:r>
            <a:r>
              <a:rPr lang="en-US" sz="2800" b="0" i="0" u="none" strike="noStrike" cap="none">
                <a:solidFill>
                  <a:schemeClr val="dk1"/>
                </a:solidFill>
                <a:latin typeface="Calibri"/>
                <a:ea typeface="Calibri"/>
                <a:cs typeface="Calibri"/>
                <a:sym typeface="Calibri"/>
              </a:rPr>
              <a:t>to exploit the potential spatial resolution;</a:t>
            </a:r>
            <a:endParaRPr sz="1400" b="0" i="0" u="none" strike="noStrike" cap="none">
              <a:solidFill>
                <a:srgbClr val="000000"/>
              </a:solidFill>
              <a:latin typeface="Arial"/>
              <a:ea typeface="Arial"/>
              <a:cs typeface="Arial"/>
              <a:sym typeface="Arial"/>
            </a:endParaRPr>
          </a:p>
          <a:p>
            <a:pPr marL="228600" marR="0" lvl="0" indent="-20193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First generation:</a:t>
            </a:r>
            <a:endParaRPr sz="2800" b="0" i="0" u="none" strike="noStrike" cap="none">
              <a:solidFill>
                <a:schemeClr val="dk1"/>
              </a:solidFill>
              <a:latin typeface="Calibri"/>
              <a:ea typeface="Calibri"/>
              <a:cs typeface="Calibri"/>
              <a:sym typeface="Calibri"/>
            </a:endParaRPr>
          </a:p>
          <a:p>
            <a:pPr marL="914400" marR="0" lvl="1" indent="-366394"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MICADO (Multi-AO Imaging Camera for Deep Observations), </a:t>
            </a:r>
            <a:endParaRPr sz="2800" b="0" i="0" u="none" strike="noStrike" cap="none">
              <a:solidFill>
                <a:schemeClr val="dk1"/>
              </a:solidFill>
              <a:latin typeface="Calibri"/>
              <a:ea typeface="Calibri"/>
              <a:cs typeface="Calibri"/>
              <a:sym typeface="Calibri"/>
            </a:endParaRPr>
          </a:p>
          <a:p>
            <a:pPr marL="914400" marR="0" lvl="1" indent="-366394"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HARMONI (high Angular Resolution Monolithic Optical and Near-infrared Integral field spectrograph)</a:t>
            </a:r>
            <a:endParaRPr sz="2800" b="0" i="0" u="none" strike="noStrike" cap="none">
              <a:solidFill>
                <a:schemeClr val="dk1"/>
              </a:solidFill>
              <a:latin typeface="Calibri"/>
              <a:ea typeface="Calibri"/>
              <a:cs typeface="Calibri"/>
              <a:sym typeface="Calibri"/>
            </a:endParaRPr>
          </a:p>
          <a:p>
            <a:pPr marL="914400" marR="0" lvl="1" indent="-366394"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METIS (Mid-infrared ELT Imager and Spectrograph) first generation instruments </a:t>
            </a:r>
            <a:endParaRPr sz="2800" b="0" i="0" u="none" strike="noStrike" cap="none">
              <a:solidFill>
                <a:schemeClr val="dk1"/>
              </a:solidFill>
              <a:latin typeface="Calibri"/>
              <a:ea typeface="Calibri"/>
              <a:cs typeface="Calibri"/>
              <a:sym typeface="Calibri"/>
            </a:endParaRPr>
          </a:p>
          <a:p>
            <a:pPr marL="914400" marR="0" lvl="1" indent="-366394"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MORFEO (MCAO module);</a:t>
            </a:r>
            <a:endParaRPr sz="1400" b="0" i="0" u="none" strike="noStrike" cap="none">
              <a:solidFill>
                <a:srgbClr val="000000"/>
              </a:solidFill>
              <a:latin typeface="Arial"/>
              <a:ea typeface="Arial"/>
              <a:cs typeface="Arial"/>
              <a:sym typeface="Arial"/>
            </a:endParaRPr>
          </a:p>
          <a:p>
            <a:pPr marL="228600" marR="0" lvl="0" indent="-20193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INAF deeply involved in MORFEO and ANDES;</a:t>
            </a:r>
            <a:endParaRPr sz="1400" b="0" i="0" u="none" strike="noStrike" cap="none">
              <a:solidFill>
                <a:srgbClr val="000000"/>
              </a:solidFill>
              <a:latin typeface="Arial"/>
              <a:ea typeface="Arial"/>
              <a:cs typeface="Arial"/>
              <a:sym typeface="Arial"/>
            </a:endParaRPr>
          </a:p>
          <a:p>
            <a:pPr marL="228600" marR="0" lvl="0" indent="-20193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First light 2027/2028.</a:t>
            </a:r>
            <a:endParaRPr sz="1400" b="0" i="0" u="none" strike="noStrike" cap="none">
              <a:solidFill>
                <a:srgbClr val="000000"/>
              </a:solidFill>
              <a:latin typeface="Arial"/>
              <a:ea typeface="Arial"/>
              <a:cs typeface="Arial"/>
              <a:sym typeface="Arial"/>
            </a:endParaRPr>
          </a:p>
        </p:txBody>
      </p:sp>
      <p:pic>
        <p:nvPicPr>
          <p:cNvPr id="330" name="Google Shape;330;p18"/>
          <p:cNvPicPr preferRelativeResize="0"/>
          <p:nvPr/>
        </p:nvPicPr>
        <p:blipFill rotWithShape="1">
          <a:blip r:embed="rId8">
            <a:alphaModFix/>
          </a:blip>
          <a:srcRect/>
          <a:stretch/>
        </p:blipFill>
        <p:spPr>
          <a:xfrm>
            <a:off x="7861224" y="517716"/>
            <a:ext cx="4139685" cy="1694278"/>
          </a:xfrm>
          <a:prstGeom prst="rect">
            <a:avLst/>
          </a:prstGeom>
          <a:noFill/>
          <a:ln>
            <a:noFill/>
          </a:ln>
        </p:spPr>
      </p:pic>
      <p:sp>
        <p:nvSpPr>
          <p:cNvPr id="331" name="Google Shape;331;p18"/>
          <p:cNvSpPr/>
          <p:nvPr/>
        </p:nvSpPr>
        <p:spPr>
          <a:xfrm>
            <a:off x="6789687" y="6311900"/>
            <a:ext cx="54023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https://youtu.be/xJADOkZshUk?si=egLwVqkT0C2gQpt4</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332" name="Google Shape;332;p18"/>
          <p:cNvPicPr preferRelativeResize="0"/>
          <p:nvPr/>
        </p:nvPicPr>
        <p:blipFill rotWithShape="1">
          <a:blip r:embed="rId10">
            <a:alphaModFix/>
          </a:blip>
          <a:srcRect/>
          <a:stretch/>
        </p:blipFill>
        <p:spPr>
          <a:xfrm>
            <a:off x="8198375" y="2367864"/>
            <a:ext cx="3669957" cy="2752468"/>
          </a:xfrm>
          <a:prstGeom prst="rect">
            <a:avLst/>
          </a:prstGeom>
          <a:noFill/>
          <a:ln>
            <a:noFill/>
          </a:ln>
        </p:spPr>
      </p:pic>
      <p:sp>
        <p:nvSpPr>
          <p:cNvPr id="333" name="Google Shape;333;p18"/>
          <p:cNvSpPr/>
          <p:nvPr/>
        </p:nvSpPr>
        <p:spPr>
          <a:xfrm>
            <a:off x="8804074" y="5252491"/>
            <a:ext cx="24585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Cerro Armazones (Chile)</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OUTLINE</a:t>
            </a:r>
            <a:endParaRPr/>
          </a:p>
        </p:txBody>
      </p:sp>
      <p:sp>
        <p:nvSpPr>
          <p:cNvPr id="94" name="Google Shape;94;p2"/>
          <p:cNvSpPr txBox="1">
            <a:spLocks noGrp="1"/>
          </p:cNvSpPr>
          <p:nvPr>
            <p:ph type="body" idx="1"/>
          </p:nvPr>
        </p:nvSpPr>
        <p:spPr>
          <a:xfrm>
            <a:off x="525378" y="1531101"/>
            <a:ext cx="8602579" cy="47132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INAF introduction;</a:t>
            </a:r>
            <a:endParaRPr/>
          </a:p>
          <a:p>
            <a:pPr marL="228600" lvl="0" indent="-228600" algn="l" rtl="0">
              <a:lnSpc>
                <a:spcPct val="90000"/>
              </a:lnSpc>
              <a:spcBef>
                <a:spcPts val="1800"/>
              </a:spcBef>
              <a:spcAft>
                <a:spcPts val="0"/>
              </a:spcAft>
              <a:buClr>
                <a:schemeClr val="dk1"/>
              </a:buClr>
              <a:buSzPts val="2800"/>
              <a:buChar char="•"/>
            </a:pPr>
            <a:r>
              <a:rPr lang="en-US"/>
              <a:t>INAF ground based facilities (optical, radio, Cherenkov);</a:t>
            </a:r>
            <a:endParaRPr/>
          </a:p>
          <a:p>
            <a:pPr marL="228600" lvl="0" indent="-228600" algn="l" rtl="0">
              <a:lnSpc>
                <a:spcPct val="90000"/>
              </a:lnSpc>
              <a:spcBef>
                <a:spcPts val="1800"/>
              </a:spcBef>
              <a:spcAft>
                <a:spcPts val="0"/>
              </a:spcAft>
              <a:buClr>
                <a:schemeClr val="dk1"/>
              </a:buClr>
              <a:buSzPts val="2800"/>
              <a:buChar char="•"/>
            </a:pPr>
            <a:r>
              <a:rPr lang="en-US"/>
              <a:t>INAF in future large projects (ELT, SKA, CTA);</a:t>
            </a:r>
            <a:endParaRPr/>
          </a:p>
          <a:p>
            <a:pPr marL="228600" lvl="0" indent="-228600" algn="l" rtl="0">
              <a:lnSpc>
                <a:spcPct val="90000"/>
              </a:lnSpc>
              <a:spcBef>
                <a:spcPts val="1800"/>
              </a:spcBef>
              <a:spcAft>
                <a:spcPts val="0"/>
              </a:spcAft>
              <a:buClr>
                <a:schemeClr val="dk1"/>
              </a:buClr>
              <a:buSzPts val="2800"/>
              <a:buChar char="•"/>
            </a:pPr>
            <a:r>
              <a:rPr lang="en-US"/>
              <a:t>INAF in space projects.</a:t>
            </a:r>
            <a:endParaRPr/>
          </a:p>
          <a:p>
            <a:pPr marL="228600" lvl="0" indent="-50800" algn="l" rtl="0">
              <a:lnSpc>
                <a:spcPct val="90000"/>
              </a:lnSpc>
              <a:spcBef>
                <a:spcPts val="1800"/>
              </a:spcBef>
              <a:spcAft>
                <a:spcPts val="0"/>
              </a:spcAft>
              <a:buClr>
                <a:schemeClr val="dk1"/>
              </a:buClr>
              <a:buSzPts val="2800"/>
              <a:buNone/>
            </a:pPr>
            <a:endParaRPr/>
          </a:p>
          <a:p>
            <a:pPr marL="228600" lvl="0" indent="-50800" algn="l" rtl="0">
              <a:lnSpc>
                <a:spcPct val="90000"/>
              </a:lnSpc>
              <a:spcBef>
                <a:spcPts val="1800"/>
              </a:spcBef>
              <a:spcAft>
                <a:spcPts val="0"/>
              </a:spcAft>
              <a:buClr>
                <a:schemeClr val="dk1"/>
              </a:buClr>
              <a:buSzPts val="2800"/>
              <a:buNone/>
            </a:pPr>
            <a:endParaRPr/>
          </a:p>
        </p:txBody>
      </p:sp>
      <p:sp>
        <p:nvSpPr>
          <p:cNvPr id="95" name="Google Shape;95;p2"/>
          <p:cNvSpPr txBox="1"/>
          <p:nvPr/>
        </p:nvSpPr>
        <p:spPr>
          <a:xfrm>
            <a:off x="1651500" y="5786219"/>
            <a:ext cx="8889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It is not exhaustive, just  to give the flavour of the different involvement in observing facilities</a:t>
            </a:r>
            <a:endParaRPr sz="1800" b="0" i="1" u="none" strike="noStrike" cap="none">
              <a:solidFill>
                <a:schemeClr val="dk1"/>
              </a:solidFill>
              <a:latin typeface="Calibri"/>
              <a:ea typeface="Calibri"/>
              <a:cs typeface="Calibri"/>
              <a:sym typeface="Calibri"/>
            </a:endParaRPr>
          </a:p>
        </p:txBody>
      </p:sp>
      <p:sp>
        <p:nvSpPr>
          <p:cNvPr id="96" name="Google Shape;96;p2"/>
          <p:cNvSpPr/>
          <p:nvPr/>
        </p:nvSpPr>
        <p:spPr>
          <a:xfrm>
            <a:off x="0"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ELT MORFEO</a:t>
            </a:r>
            <a:endParaRPr/>
          </a:p>
        </p:txBody>
      </p:sp>
      <p:pic>
        <p:nvPicPr>
          <p:cNvPr id="339" name="Google Shape;339;p19"/>
          <p:cNvPicPr preferRelativeResize="0"/>
          <p:nvPr/>
        </p:nvPicPr>
        <p:blipFill rotWithShape="1">
          <a:blip r:embed="rId3">
            <a:alphaModFix/>
          </a:blip>
          <a:srcRect l="8426" t="9981" r="13073" b="15394"/>
          <a:stretch/>
        </p:blipFill>
        <p:spPr>
          <a:xfrm>
            <a:off x="6901132" y="3630117"/>
            <a:ext cx="5290868" cy="3051115"/>
          </a:xfrm>
          <a:prstGeom prst="rect">
            <a:avLst/>
          </a:prstGeom>
          <a:noFill/>
          <a:ln>
            <a:noFill/>
          </a:ln>
        </p:spPr>
      </p:pic>
      <p:sp>
        <p:nvSpPr>
          <p:cNvPr id="340" name="Google Shape;340;p19"/>
          <p:cNvSpPr txBox="1"/>
          <p:nvPr/>
        </p:nvSpPr>
        <p:spPr>
          <a:xfrm>
            <a:off x="838199" y="6311900"/>
            <a:ext cx="21658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PI: Paolo Ciliegi, INAF</a:t>
            </a:r>
            <a:endParaRPr sz="1800" b="0" i="0" u="none" strike="noStrike" cap="none">
              <a:solidFill>
                <a:schemeClr val="dk1"/>
              </a:solidFill>
              <a:latin typeface="Calibri"/>
              <a:ea typeface="Calibri"/>
              <a:cs typeface="Calibri"/>
              <a:sym typeface="Calibri"/>
            </a:endParaRPr>
          </a:p>
        </p:txBody>
      </p:sp>
      <p:sp>
        <p:nvSpPr>
          <p:cNvPr id="341" name="Google Shape;341;p19"/>
          <p:cNvSpPr txBox="1">
            <a:spLocks noGrp="1"/>
          </p:cNvSpPr>
          <p:nvPr>
            <p:ph type="body" idx="1"/>
          </p:nvPr>
        </p:nvSpPr>
        <p:spPr>
          <a:xfrm>
            <a:off x="570636" y="1825625"/>
            <a:ext cx="7601465"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t>MORFEO is the </a:t>
            </a:r>
            <a:r>
              <a:rPr lang="en-US" dirty="0" err="1"/>
              <a:t>Multiconjugate</a:t>
            </a:r>
            <a:r>
              <a:rPr lang="en-US" dirty="0"/>
              <a:t> adaptive Optics Relay For ELT providing a corrected </a:t>
            </a:r>
            <a:r>
              <a:rPr lang="en-US" dirty="0" err="1"/>
              <a:t>FoV</a:t>
            </a:r>
            <a:r>
              <a:rPr lang="en-US" dirty="0"/>
              <a:t> of 2 </a:t>
            </a:r>
            <a:r>
              <a:rPr lang="en-US" dirty="0" err="1"/>
              <a:t>arcmin</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a:t>It feeds MICADO and a second generation instrument and it works with 3 deformable mirrors, 6 LGS and 3 NGS; </a:t>
            </a:r>
            <a:endParaRPr dirty="0"/>
          </a:p>
          <a:p>
            <a:pPr marL="228600" lvl="0" indent="-228600" algn="l" rtl="0">
              <a:lnSpc>
                <a:spcPct val="90000"/>
              </a:lnSpc>
              <a:spcBef>
                <a:spcPts val="1000"/>
              </a:spcBef>
              <a:spcAft>
                <a:spcPts val="0"/>
              </a:spcAft>
              <a:buClr>
                <a:schemeClr val="dk1"/>
              </a:buClr>
              <a:buSzPts val="2800"/>
              <a:buChar char="•"/>
            </a:pPr>
            <a:r>
              <a:rPr lang="en-US" dirty="0"/>
              <a:t>“INAF” instrument:</a:t>
            </a:r>
            <a:endParaRPr dirty="0"/>
          </a:p>
          <a:p>
            <a:pPr marL="685800" lvl="1" indent="-228600" algn="l" rtl="0">
              <a:lnSpc>
                <a:spcPct val="90000"/>
              </a:lnSpc>
              <a:spcBef>
                <a:spcPts val="500"/>
              </a:spcBef>
              <a:spcAft>
                <a:spcPts val="0"/>
              </a:spcAft>
              <a:buClr>
                <a:schemeClr val="dk1"/>
              </a:buClr>
              <a:buSzPts val="2400"/>
              <a:buChar char="•"/>
            </a:pPr>
            <a:r>
              <a:rPr lang="en-US" dirty="0" err="1"/>
              <a:t>Optomechanical</a:t>
            </a:r>
            <a:r>
              <a:rPr lang="en-US" dirty="0"/>
              <a:t> design;</a:t>
            </a:r>
            <a:endParaRPr dirty="0"/>
          </a:p>
          <a:p>
            <a:pPr marL="685800" lvl="1" indent="-228600" algn="l" rtl="0">
              <a:lnSpc>
                <a:spcPct val="90000"/>
              </a:lnSpc>
              <a:spcBef>
                <a:spcPts val="500"/>
              </a:spcBef>
              <a:spcAft>
                <a:spcPts val="0"/>
              </a:spcAft>
              <a:buClr>
                <a:schemeClr val="dk1"/>
              </a:buClr>
              <a:buSzPts val="2400"/>
              <a:buChar char="•"/>
            </a:pPr>
            <a:r>
              <a:rPr lang="en-US" dirty="0"/>
              <a:t>System engineer;</a:t>
            </a:r>
            <a:endParaRPr dirty="0"/>
          </a:p>
          <a:p>
            <a:pPr marL="685800" lvl="1" indent="-228600" algn="l" rtl="0">
              <a:lnSpc>
                <a:spcPct val="90000"/>
              </a:lnSpc>
              <a:spcBef>
                <a:spcPts val="500"/>
              </a:spcBef>
              <a:spcAft>
                <a:spcPts val="0"/>
              </a:spcAft>
              <a:buClr>
                <a:schemeClr val="dk1"/>
              </a:buClr>
              <a:buSzPts val="2400"/>
              <a:buChar char="•"/>
            </a:pPr>
            <a:r>
              <a:rPr lang="en-US" dirty="0"/>
              <a:t>Adaptive optics system;</a:t>
            </a:r>
            <a:endParaRPr dirty="0"/>
          </a:p>
          <a:p>
            <a:pPr marL="685800" lvl="1" indent="-228600" algn="l" rtl="0">
              <a:lnSpc>
                <a:spcPct val="90000"/>
              </a:lnSpc>
              <a:spcBef>
                <a:spcPts val="500"/>
              </a:spcBef>
              <a:spcAft>
                <a:spcPts val="0"/>
              </a:spcAft>
              <a:buClr>
                <a:schemeClr val="dk1"/>
              </a:buClr>
              <a:buSzPts val="2400"/>
              <a:buChar char="•"/>
            </a:pPr>
            <a:r>
              <a:rPr lang="en-US" dirty="0"/>
              <a:t>AIV </a:t>
            </a:r>
            <a:r>
              <a:rPr lang="en-US" dirty="0" smtClean="0"/>
              <a:t>AIT.</a:t>
            </a:r>
            <a:endParaRPr dirty="0"/>
          </a:p>
          <a:p>
            <a:pPr marL="685800" lvl="1" indent="-76200" algn="l" rtl="0">
              <a:lnSpc>
                <a:spcPct val="90000"/>
              </a:lnSpc>
              <a:spcBef>
                <a:spcPts val="500"/>
              </a:spcBef>
              <a:spcAft>
                <a:spcPts val="0"/>
              </a:spcAft>
              <a:buClr>
                <a:schemeClr val="dk1"/>
              </a:buClr>
              <a:buSzPts val="2400"/>
              <a:buNone/>
            </a:pPr>
            <a:endParaRPr dirty="0"/>
          </a:p>
        </p:txBody>
      </p:sp>
      <p:pic>
        <p:nvPicPr>
          <p:cNvPr id="342" name="Google Shape;342;p19"/>
          <p:cNvPicPr preferRelativeResize="0"/>
          <p:nvPr/>
        </p:nvPicPr>
        <p:blipFill rotWithShape="1">
          <a:blip r:embed="rId4">
            <a:alphaModFix/>
          </a:blip>
          <a:srcRect/>
          <a:stretch/>
        </p:blipFill>
        <p:spPr>
          <a:xfrm>
            <a:off x="3424564" y="461769"/>
            <a:ext cx="2166970" cy="1228919"/>
          </a:xfrm>
          <a:prstGeom prst="rect">
            <a:avLst/>
          </a:prstGeom>
          <a:noFill/>
          <a:ln>
            <a:noFill/>
          </a:ln>
        </p:spPr>
      </p:pic>
      <p:pic>
        <p:nvPicPr>
          <p:cNvPr id="343" name="Google Shape;343;p19"/>
          <p:cNvPicPr preferRelativeResize="0"/>
          <p:nvPr/>
        </p:nvPicPr>
        <p:blipFill rotWithShape="1">
          <a:blip r:embed="rId5">
            <a:alphaModFix/>
          </a:blip>
          <a:srcRect/>
          <a:stretch/>
        </p:blipFill>
        <p:spPr>
          <a:xfrm>
            <a:off x="7904537" y="775438"/>
            <a:ext cx="4135063" cy="2481038"/>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ELT</a:t>
            </a:r>
            <a:endParaRPr/>
          </a:p>
        </p:txBody>
      </p:sp>
      <p:sp>
        <p:nvSpPr>
          <p:cNvPr id="349" name="Google Shape;349;p20"/>
          <p:cNvSpPr txBox="1"/>
          <p:nvPr/>
        </p:nvSpPr>
        <p:spPr>
          <a:xfrm>
            <a:off x="838199" y="6311900"/>
            <a:ext cx="30528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PI: A. Marconi, Univ. Florence</a:t>
            </a:r>
            <a:endParaRPr sz="1800" b="0" i="0" u="none" strike="noStrike" cap="none">
              <a:solidFill>
                <a:schemeClr val="dk1"/>
              </a:solidFill>
              <a:latin typeface="Calibri"/>
              <a:ea typeface="Calibri"/>
              <a:cs typeface="Calibri"/>
              <a:sym typeface="Calibri"/>
            </a:endParaRPr>
          </a:p>
        </p:txBody>
      </p:sp>
      <p:sp>
        <p:nvSpPr>
          <p:cNvPr id="350" name="Google Shape;350;p20"/>
          <p:cNvSpPr txBox="1">
            <a:spLocks noGrp="1"/>
          </p:cNvSpPr>
          <p:nvPr>
            <p:ph type="body" idx="1"/>
          </p:nvPr>
        </p:nvSpPr>
        <p:spPr>
          <a:xfrm>
            <a:off x="575552" y="1825624"/>
            <a:ext cx="6963383" cy="437125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t>the ArmazoNes high Dispersion Echelle Spectrograph for the ELT;</a:t>
            </a:r>
            <a:endParaRPr/>
          </a:p>
          <a:p>
            <a:pPr marL="228600" lvl="0" indent="-228600" algn="l" rtl="0">
              <a:lnSpc>
                <a:spcPct val="90000"/>
              </a:lnSpc>
              <a:spcBef>
                <a:spcPts val="1000"/>
              </a:spcBef>
              <a:spcAft>
                <a:spcPts val="0"/>
              </a:spcAft>
              <a:buClr>
                <a:schemeClr val="dk1"/>
              </a:buClr>
              <a:buSzPct val="100000"/>
              <a:buChar char="•"/>
            </a:pPr>
            <a:r>
              <a:rPr lang="en-US"/>
              <a:t>ANDES baseline: modular fiber-fed cross dispersed echelle spectrograph composed by four ultra-stable modules capable of providing a simultaneous spectral coverage of 0.35 -2.4 nm at a resolution of 100,000 with, interchangeable, observing modes.</a:t>
            </a:r>
            <a:endParaRPr/>
          </a:p>
          <a:p>
            <a:pPr marL="228600" lvl="0" indent="-228600" algn="l" rtl="0">
              <a:lnSpc>
                <a:spcPct val="90000"/>
              </a:lnSpc>
              <a:spcBef>
                <a:spcPts val="1000"/>
              </a:spcBef>
              <a:spcAft>
                <a:spcPts val="0"/>
              </a:spcAft>
              <a:buClr>
                <a:schemeClr val="dk1"/>
              </a:buClr>
              <a:buSzPct val="100000"/>
              <a:buChar char="•"/>
            </a:pPr>
            <a:r>
              <a:rPr lang="en-US"/>
              <a:t>Science characterization of atmospheres in Earth-like planets in other solar systems; detection of the first generation of stars, through their chemical fingerprint in the primordial Universe.</a:t>
            </a:r>
            <a:endParaRPr/>
          </a:p>
        </p:txBody>
      </p:sp>
      <p:pic>
        <p:nvPicPr>
          <p:cNvPr id="351" name="Google Shape;351;p20"/>
          <p:cNvPicPr preferRelativeResize="0"/>
          <p:nvPr/>
        </p:nvPicPr>
        <p:blipFill rotWithShape="1">
          <a:blip r:embed="rId3">
            <a:alphaModFix/>
          </a:blip>
          <a:srcRect/>
          <a:stretch/>
        </p:blipFill>
        <p:spPr>
          <a:xfrm>
            <a:off x="3536392" y="480142"/>
            <a:ext cx="1505160" cy="1095528"/>
          </a:xfrm>
          <a:prstGeom prst="rect">
            <a:avLst/>
          </a:prstGeom>
          <a:noFill/>
          <a:ln>
            <a:noFill/>
          </a:ln>
        </p:spPr>
      </p:pic>
      <p:pic>
        <p:nvPicPr>
          <p:cNvPr id="352" name="Google Shape;352;p20"/>
          <p:cNvPicPr preferRelativeResize="0"/>
          <p:nvPr/>
        </p:nvPicPr>
        <p:blipFill rotWithShape="1">
          <a:blip r:embed="rId4">
            <a:alphaModFix/>
          </a:blip>
          <a:srcRect/>
          <a:stretch/>
        </p:blipFill>
        <p:spPr>
          <a:xfrm>
            <a:off x="7415159" y="360419"/>
            <a:ext cx="4729843" cy="2660537"/>
          </a:xfrm>
          <a:prstGeom prst="rect">
            <a:avLst/>
          </a:prstGeom>
          <a:noFill/>
          <a:ln>
            <a:noFill/>
          </a:ln>
        </p:spPr>
      </p:pic>
      <p:pic>
        <p:nvPicPr>
          <p:cNvPr id="353" name="Google Shape;353;p20"/>
          <p:cNvPicPr preferRelativeResize="0"/>
          <p:nvPr/>
        </p:nvPicPr>
        <p:blipFill rotWithShape="1">
          <a:blip r:embed="rId5">
            <a:alphaModFix/>
          </a:blip>
          <a:srcRect/>
          <a:stretch/>
        </p:blipFill>
        <p:spPr>
          <a:xfrm>
            <a:off x="7415159" y="3987018"/>
            <a:ext cx="4644571" cy="2694214"/>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CTA</a:t>
            </a:r>
            <a:endParaRPr/>
          </a:p>
        </p:txBody>
      </p:sp>
      <p:sp>
        <p:nvSpPr>
          <p:cNvPr id="359" name="Google Shape;359;p21"/>
          <p:cNvSpPr txBox="1">
            <a:spLocks noGrp="1"/>
          </p:cNvSpPr>
          <p:nvPr>
            <p:ph type="body" idx="1"/>
          </p:nvPr>
        </p:nvSpPr>
        <p:spPr>
          <a:xfrm>
            <a:off x="-7536872" y="-1147763"/>
            <a:ext cx="6584922" cy="4351338"/>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90000"/>
              </a:lnSpc>
              <a:spcBef>
                <a:spcPts val="0"/>
              </a:spcBef>
              <a:spcAft>
                <a:spcPts val="0"/>
              </a:spcAft>
              <a:buClr>
                <a:schemeClr val="dk1"/>
              </a:buClr>
              <a:buSzPct val="100000"/>
              <a:buChar char="•"/>
            </a:pPr>
            <a:r>
              <a:rPr lang="en-US"/>
              <a:t>More than 1,400: the number of people that work for INAF, made-up of researchers (including research students and post-docs), technicians and administrative staff</a:t>
            </a:r>
            <a:endParaRPr/>
          </a:p>
          <a:p>
            <a:pPr marL="228600" lvl="0" indent="-228600" algn="l" rtl="0">
              <a:lnSpc>
                <a:spcPct val="90000"/>
              </a:lnSpc>
              <a:spcBef>
                <a:spcPts val="1000"/>
              </a:spcBef>
              <a:spcAft>
                <a:spcPts val="0"/>
              </a:spcAft>
              <a:buClr>
                <a:schemeClr val="dk1"/>
              </a:buClr>
              <a:buSzPct val="100000"/>
              <a:buChar char="•"/>
            </a:pPr>
            <a:r>
              <a:rPr lang="en-US"/>
              <a:t>19: the number of national research institutes, and one in the Canaries which operates the Telescopio Nazionale Galileo. </a:t>
            </a:r>
            <a:endParaRPr/>
          </a:p>
          <a:p>
            <a:pPr marL="228600" lvl="0" indent="-228600" algn="l" rtl="0">
              <a:lnSpc>
                <a:spcPct val="90000"/>
              </a:lnSpc>
              <a:spcBef>
                <a:spcPts val="1000"/>
              </a:spcBef>
              <a:spcAft>
                <a:spcPts val="0"/>
              </a:spcAft>
              <a:buClr>
                <a:schemeClr val="dk1"/>
              </a:buClr>
              <a:buSzPct val="100000"/>
              <a:buChar char="•"/>
            </a:pPr>
            <a:r>
              <a:rPr lang="en-US"/>
              <a:t>200: the number of international research institutes that collaborate with INAF. </a:t>
            </a:r>
            <a:endParaRPr/>
          </a:p>
          <a:p>
            <a:pPr marL="228600" lvl="0" indent="-228600" algn="l" rtl="0">
              <a:lnSpc>
                <a:spcPct val="90000"/>
              </a:lnSpc>
              <a:spcBef>
                <a:spcPts val="1000"/>
              </a:spcBef>
              <a:spcAft>
                <a:spcPts val="0"/>
              </a:spcAft>
              <a:buClr>
                <a:schemeClr val="dk1"/>
              </a:buClr>
              <a:buSzPct val="100000"/>
              <a:buChar char="•"/>
            </a:pPr>
            <a:r>
              <a:rPr lang="en-US"/>
              <a:t>Between 3,000 and 4,000: the scientific publications (articles, posters, popular articles) written by INAF researchers each year. </a:t>
            </a:r>
            <a:endParaRPr/>
          </a:p>
          <a:p>
            <a:pPr marL="228600" lvl="0" indent="-228600" algn="l" rtl="0">
              <a:lnSpc>
                <a:spcPct val="90000"/>
              </a:lnSpc>
              <a:spcBef>
                <a:spcPts val="1000"/>
              </a:spcBef>
              <a:spcAft>
                <a:spcPts val="0"/>
              </a:spcAft>
              <a:buClr>
                <a:schemeClr val="dk1"/>
              </a:buClr>
              <a:buSzPct val="100000"/>
              <a:buChar char="•"/>
            </a:pPr>
            <a:r>
              <a:rPr lang="en-US"/>
              <a:t>Some optical telescopes: TNG, </a:t>
            </a:r>
            <a:endParaRPr/>
          </a:p>
          <a:p>
            <a:pPr marL="228600" lvl="0" indent="-228600" algn="l" rtl="0">
              <a:lnSpc>
                <a:spcPct val="90000"/>
              </a:lnSpc>
              <a:spcBef>
                <a:spcPts val="1000"/>
              </a:spcBef>
              <a:spcAft>
                <a:spcPts val="0"/>
              </a:spcAft>
              <a:buClr>
                <a:schemeClr val="dk1"/>
              </a:buClr>
              <a:buSzPct val="100000"/>
              <a:buChar char="•"/>
            </a:pPr>
            <a:r>
              <a:rPr lang="en-US"/>
              <a:t>3 radio telescopes in Italy: SRT, Medicina, Noto.</a:t>
            </a:r>
            <a:endParaRPr/>
          </a:p>
          <a:p>
            <a:pPr marL="228600" lvl="0" indent="-228600" algn="l" rtl="0">
              <a:lnSpc>
                <a:spcPct val="90000"/>
              </a:lnSpc>
              <a:spcBef>
                <a:spcPts val="1000"/>
              </a:spcBef>
              <a:spcAft>
                <a:spcPts val="0"/>
              </a:spcAft>
              <a:buClr>
                <a:schemeClr val="dk1"/>
              </a:buClr>
              <a:buSzPct val="100000"/>
              <a:buChar char="•"/>
            </a:pPr>
            <a:r>
              <a:rPr lang="en-US"/>
              <a:t>125,000: the number of ancient volumes of physics and astronomy in INAF's historic libraries, including twenty or so incunabula, books from the end of the 15th century, amongst the first printed using the movable type invented by Gutenberg.</a:t>
            </a:r>
            <a:endParaRPr/>
          </a:p>
        </p:txBody>
      </p:sp>
      <p:pic>
        <p:nvPicPr>
          <p:cNvPr id="360" name="Google Shape;360;p21"/>
          <p:cNvPicPr preferRelativeResize="0"/>
          <p:nvPr/>
        </p:nvPicPr>
        <p:blipFill rotWithShape="1">
          <a:blip r:embed="rId3">
            <a:alphaModFix/>
          </a:blip>
          <a:srcRect/>
          <a:stretch/>
        </p:blipFill>
        <p:spPr>
          <a:xfrm>
            <a:off x="12465706" y="-1248107"/>
            <a:ext cx="3746663" cy="2496214"/>
          </a:xfrm>
          <a:prstGeom prst="rect">
            <a:avLst/>
          </a:prstGeom>
          <a:noFill/>
          <a:ln>
            <a:noFill/>
          </a:ln>
        </p:spPr>
      </p:pic>
      <p:pic>
        <p:nvPicPr>
          <p:cNvPr id="361" name="Google Shape;361;p21"/>
          <p:cNvPicPr preferRelativeResize="0"/>
          <p:nvPr/>
        </p:nvPicPr>
        <p:blipFill rotWithShape="1">
          <a:blip r:embed="rId4">
            <a:alphaModFix/>
          </a:blip>
          <a:srcRect/>
          <a:stretch/>
        </p:blipFill>
        <p:spPr>
          <a:xfrm>
            <a:off x="9120909" y="7919028"/>
            <a:ext cx="2880000" cy="1908000"/>
          </a:xfrm>
          <a:prstGeom prst="rect">
            <a:avLst/>
          </a:prstGeom>
          <a:noFill/>
          <a:ln>
            <a:noFill/>
          </a:ln>
        </p:spPr>
      </p:pic>
      <p:pic>
        <p:nvPicPr>
          <p:cNvPr id="362" name="Google Shape;362;p21"/>
          <p:cNvPicPr preferRelativeResize="0"/>
          <p:nvPr/>
        </p:nvPicPr>
        <p:blipFill rotWithShape="1">
          <a:blip r:embed="rId5">
            <a:alphaModFix/>
          </a:blip>
          <a:srcRect/>
          <a:stretch/>
        </p:blipFill>
        <p:spPr>
          <a:xfrm>
            <a:off x="13786571" y="6015528"/>
            <a:ext cx="2200275" cy="2857500"/>
          </a:xfrm>
          <a:prstGeom prst="rect">
            <a:avLst/>
          </a:prstGeom>
          <a:noFill/>
          <a:ln>
            <a:noFill/>
          </a:ln>
        </p:spPr>
      </p:pic>
      <p:pic>
        <p:nvPicPr>
          <p:cNvPr id="363" name="Google Shape;363;p21"/>
          <p:cNvPicPr preferRelativeResize="0"/>
          <p:nvPr/>
        </p:nvPicPr>
        <p:blipFill rotWithShape="1">
          <a:blip r:embed="rId6">
            <a:alphaModFix/>
          </a:blip>
          <a:srcRect/>
          <a:stretch/>
        </p:blipFill>
        <p:spPr>
          <a:xfrm>
            <a:off x="5936305" y="8370737"/>
            <a:ext cx="2095500" cy="1400175"/>
          </a:xfrm>
          <a:prstGeom prst="rect">
            <a:avLst/>
          </a:prstGeom>
          <a:noFill/>
          <a:ln>
            <a:noFill/>
          </a:ln>
        </p:spPr>
      </p:pic>
      <p:pic>
        <p:nvPicPr>
          <p:cNvPr id="364" name="Google Shape;364;p21"/>
          <p:cNvPicPr preferRelativeResize="0"/>
          <p:nvPr/>
        </p:nvPicPr>
        <p:blipFill rotWithShape="1">
          <a:blip r:embed="rId7">
            <a:alphaModFix/>
          </a:blip>
          <a:srcRect/>
          <a:stretch/>
        </p:blipFill>
        <p:spPr>
          <a:xfrm>
            <a:off x="-601800" y="7407456"/>
            <a:ext cx="2880000" cy="1926562"/>
          </a:xfrm>
          <a:prstGeom prst="rect">
            <a:avLst/>
          </a:prstGeom>
          <a:noFill/>
          <a:ln>
            <a:noFill/>
          </a:ln>
        </p:spPr>
      </p:pic>
      <p:pic>
        <p:nvPicPr>
          <p:cNvPr id="365" name="Google Shape;365;p21"/>
          <p:cNvPicPr preferRelativeResize="0"/>
          <p:nvPr/>
        </p:nvPicPr>
        <p:blipFill rotWithShape="1">
          <a:blip r:embed="rId8">
            <a:alphaModFix/>
          </a:blip>
          <a:srcRect/>
          <a:stretch/>
        </p:blipFill>
        <p:spPr>
          <a:xfrm>
            <a:off x="2540600" y="622097"/>
            <a:ext cx="1080000" cy="811617"/>
          </a:xfrm>
          <a:prstGeom prst="rect">
            <a:avLst/>
          </a:prstGeom>
          <a:noFill/>
          <a:ln>
            <a:noFill/>
          </a:ln>
        </p:spPr>
      </p:pic>
      <p:sp>
        <p:nvSpPr>
          <p:cNvPr id="366" name="Google Shape;366;p21"/>
          <p:cNvSpPr txBox="1"/>
          <p:nvPr/>
        </p:nvSpPr>
        <p:spPr>
          <a:xfrm>
            <a:off x="453190" y="1825625"/>
            <a:ext cx="7655830" cy="4351338"/>
          </a:xfrm>
          <a:prstGeom prst="rect">
            <a:avLst/>
          </a:prstGeom>
          <a:noFill/>
          <a:ln>
            <a:noFill/>
          </a:ln>
        </p:spPr>
        <p:txBody>
          <a:bodyPr spcFirstLastPara="1" wrap="square" lIns="91425" tIns="45700" rIns="91425" bIns="45700" anchor="t" anchorCtr="0">
            <a:normAutofit fontScale="85000" lnSpcReduction="20000"/>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Cherenkov Telescope Array observatory is a set of telescopes that collect the Cherenkov light;</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Two sites: </a:t>
            </a:r>
            <a:r>
              <a:rPr lang="en-US" sz="2800" b="0" i="0" u="none" strike="noStrike" cap="none" dirty="0" smtClean="0">
                <a:solidFill>
                  <a:schemeClr val="dk1"/>
                </a:solidFill>
                <a:latin typeface="Calibri"/>
                <a:ea typeface="Calibri"/>
                <a:cs typeface="Calibri"/>
                <a:sym typeface="Calibri"/>
              </a:rPr>
              <a:t>Canary </a:t>
            </a:r>
            <a:r>
              <a:rPr lang="en-US" sz="2800" b="0" i="0" u="none" strike="noStrike" cap="none" dirty="0">
                <a:solidFill>
                  <a:schemeClr val="dk1"/>
                </a:solidFill>
                <a:latin typeface="Calibri"/>
                <a:ea typeface="Calibri"/>
                <a:cs typeface="Calibri"/>
                <a:sym typeface="Calibri"/>
              </a:rPr>
              <a:t>Islands (North), Chile (South);</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CTA consists of more than 100 </a:t>
            </a:r>
            <a:r>
              <a:rPr lang="en-US" sz="2800" b="0" i="0" u="none" strike="noStrike" cap="none" dirty="0" smtClean="0">
                <a:solidFill>
                  <a:schemeClr val="dk1"/>
                </a:solidFill>
                <a:latin typeface="Calibri"/>
                <a:ea typeface="Calibri"/>
                <a:cs typeface="Calibri"/>
                <a:sym typeface="Calibri"/>
              </a:rPr>
              <a:t>telescopes concentric positioning:</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a:solidFill>
                  <a:schemeClr val="dk1"/>
                </a:solidFill>
                <a:latin typeface="Calibri"/>
                <a:ea typeface="Calibri"/>
                <a:cs typeface="Calibri"/>
                <a:sym typeface="Calibri"/>
              </a:rPr>
              <a:t>The </a:t>
            </a:r>
            <a:r>
              <a:rPr lang="en-US" sz="2400" b="1" i="0" u="none" strike="noStrike" cap="none" dirty="0">
                <a:solidFill>
                  <a:schemeClr val="dk1"/>
                </a:solidFill>
                <a:latin typeface="Calibri"/>
                <a:ea typeface="Calibri"/>
                <a:cs typeface="Calibri"/>
                <a:sym typeface="Calibri"/>
              </a:rPr>
              <a:t>Large Size </a:t>
            </a:r>
            <a:r>
              <a:rPr lang="en-US" sz="2400" b="0" i="0" u="none" strike="noStrike" cap="none" dirty="0">
                <a:solidFill>
                  <a:schemeClr val="dk1"/>
                </a:solidFill>
                <a:latin typeface="Calibri"/>
                <a:ea typeface="Calibri"/>
                <a:cs typeface="Calibri"/>
                <a:sym typeface="Calibri"/>
              </a:rPr>
              <a:t>Telescopes (LST) with a diameter of </a:t>
            </a:r>
            <a:r>
              <a:rPr lang="en-US" sz="2400" b="0" i="0" u="none" strike="noStrike" cap="none" dirty="0" smtClean="0">
                <a:solidFill>
                  <a:schemeClr val="dk1"/>
                </a:solidFill>
                <a:latin typeface="Calibri"/>
                <a:ea typeface="Calibri"/>
                <a:cs typeface="Calibri"/>
                <a:sym typeface="Calibri"/>
              </a:rPr>
              <a:t>23m (central); </a:t>
            </a: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smtClean="0">
                <a:solidFill>
                  <a:schemeClr val="dk1"/>
                </a:solidFill>
                <a:latin typeface="Calibri"/>
                <a:ea typeface="Calibri"/>
                <a:cs typeface="Calibri"/>
                <a:sym typeface="Calibri"/>
              </a:rPr>
              <a:t>The </a:t>
            </a:r>
            <a:r>
              <a:rPr lang="en-US" sz="2400" b="1" i="0" u="none" strike="noStrike" cap="none" dirty="0">
                <a:solidFill>
                  <a:schemeClr val="dk1"/>
                </a:solidFill>
                <a:latin typeface="Calibri"/>
                <a:ea typeface="Calibri"/>
                <a:cs typeface="Calibri"/>
                <a:sym typeface="Calibri"/>
              </a:rPr>
              <a:t>Medium Size </a:t>
            </a:r>
            <a:r>
              <a:rPr lang="en-US" sz="2400" b="0" i="0" u="none" strike="noStrike" cap="none" dirty="0">
                <a:solidFill>
                  <a:schemeClr val="dk1"/>
                </a:solidFill>
                <a:latin typeface="Calibri"/>
                <a:ea typeface="Calibri"/>
                <a:cs typeface="Calibri"/>
                <a:sym typeface="Calibri"/>
              </a:rPr>
              <a:t>Telescopes (MST) with a diameter of 12m; </a:t>
            </a:r>
            <a:endParaRPr lang="en-US" sz="2400" b="0" i="0" u="none" strike="noStrike" cap="none" dirty="0" smtClean="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dirty="0" smtClean="0">
                <a:solidFill>
                  <a:schemeClr val="dk1"/>
                </a:solidFill>
                <a:latin typeface="Calibri"/>
                <a:ea typeface="Calibri"/>
                <a:cs typeface="Calibri"/>
                <a:sym typeface="Calibri"/>
              </a:rPr>
              <a:t>The </a:t>
            </a:r>
            <a:r>
              <a:rPr lang="en-US" sz="2400" b="1" i="0" u="none" strike="noStrike" cap="none" dirty="0">
                <a:solidFill>
                  <a:schemeClr val="dk1"/>
                </a:solidFill>
                <a:latin typeface="Calibri"/>
                <a:ea typeface="Calibri"/>
                <a:cs typeface="Calibri"/>
                <a:sym typeface="Calibri"/>
              </a:rPr>
              <a:t>Small Size </a:t>
            </a:r>
            <a:r>
              <a:rPr lang="en-US" sz="2400" b="0" i="0" u="none" strike="noStrike" cap="none" dirty="0">
                <a:solidFill>
                  <a:schemeClr val="dk1"/>
                </a:solidFill>
                <a:latin typeface="Calibri"/>
                <a:ea typeface="Calibri"/>
                <a:cs typeface="Calibri"/>
                <a:sym typeface="Calibri"/>
              </a:rPr>
              <a:t>Telescopes (SST) with a diameter of 5m; </a:t>
            </a:r>
            <a:endParaRPr sz="24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smtClean="0">
                <a:solidFill>
                  <a:schemeClr val="dk1"/>
                </a:solidFill>
                <a:latin typeface="Calibri"/>
                <a:ea typeface="Calibri"/>
                <a:cs typeface="Calibri"/>
                <a:sym typeface="Calibri"/>
              </a:rPr>
              <a:t>Different size for different energies;</a:t>
            </a:r>
          </a:p>
          <a:p>
            <a:pPr marL="228600" marR="0" lvl="0" indent="-228600" algn="l" rtl="0">
              <a:lnSpc>
                <a:spcPct val="90000"/>
              </a:lnSpc>
              <a:spcBef>
                <a:spcPts val="1000"/>
              </a:spcBef>
              <a:spcAft>
                <a:spcPts val="0"/>
              </a:spcAft>
              <a:buClr>
                <a:schemeClr val="dk1"/>
              </a:buClr>
              <a:buSzPct val="100000"/>
              <a:buFont typeface="Arial"/>
              <a:buChar char="•"/>
            </a:pPr>
            <a:r>
              <a:rPr lang="en-US" sz="2800" dirty="0" smtClean="0">
                <a:solidFill>
                  <a:schemeClr val="dk1"/>
                </a:solidFill>
                <a:latin typeface="Calibri"/>
                <a:ea typeface="Calibri"/>
                <a:cs typeface="Calibri"/>
                <a:sym typeface="Calibri"/>
              </a:rPr>
              <a:t>Many telescopes to collect more of the shower;</a:t>
            </a:r>
            <a:endParaRPr lang="en-US" sz="2800" b="0" i="0" u="none" strike="noStrike" cap="none" dirty="0" smtClean="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2800" dirty="0" smtClean="0">
                <a:solidFill>
                  <a:schemeClr val="dk1"/>
                </a:solidFill>
                <a:latin typeface="Calibri"/>
                <a:ea typeface="Calibri"/>
                <a:cs typeface="Calibri"/>
                <a:sym typeface="Calibri"/>
              </a:rPr>
              <a:t>Large INAF contribution…</a:t>
            </a:r>
            <a:r>
              <a:rPr lang="en-US" sz="2800" b="0" i="0" u="none" strike="noStrike" cap="none" dirty="0" smtClean="0">
                <a:solidFill>
                  <a:schemeClr val="dk1"/>
                </a:solidFill>
                <a:latin typeface="Calibri"/>
                <a:ea typeface="Calibri"/>
                <a:cs typeface="Calibri"/>
                <a:sym typeface="Calibri"/>
              </a:rPr>
              <a:t>Software </a:t>
            </a:r>
            <a:r>
              <a:rPr lang="en-US" sz="2800" b="0" i="0" u="none" strike="noStrike" cap="none" dirty="0">
                <a:solidFill>
                  <a:schemeClr val="dk1"/>
                </a:solidFill>
                <a:latin typeface="Calibri"/>
                <a:ea typeface="Calibri"/>
                <a:cs typeface="Calibri"/>
                <a:sym typeface="Calibri"/>
              </a:rPr>
              <a:t>development, SST development through ASTRI;</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dirty="0">
                <a:solidFill>
                  <a:schemeClr val="dk1"/>
                </a:solidFill>
                <a:latin typeface="Calibri"/>
                <a:ea typeface="Calibri"/>
                <a:cs typeface="Calibri"/>
                <a:sym typeface="Calibri"/>
              </a:rPr>
              <a:t>CTA+ (PNRR</a:t>
            </a:r>
            <a:r>
              <a:rPr lang="en-US" sz="2800" b="0" i="0" u="none" strike="noStrike" cap="none" dirty="0" smtClean="0">
                <a:solidFill>
                  <a:schemeClr val="dk1"/>
                </a:solidFill>
                <a:latin typeface="Calibri"/>
                <a:ea typeface="Calibri"/>
                <a:cs typeface="Calibri"/>
                <a:sym typeface="Calibri"/>
              </a:rPr>
              <a:t>) project for building </a:t>
            </a:r>
            <a:r>
              <a:rPr lang="en-US" sz="2800" b="0" i="0" u="none" strike="noStrike" cap="none" dirty="0">
                <a:solidFill>
                  <a:schemeClr val="dk1"/>
                </a:solidFill>
                <a:latin typeface="Calibri"/>
                <a:ea typeface="Calibri"/>
                <a:cs typeface="Calibri"/>
                <a:sym typeface="Calibri"/>
              </a:rPr>
              <a:t>of 2 LST and 5 </a:t>
            </a:r>
            <a:r>
              <a:rPr lang="en-US" sz="2800" b="0" i="0" u="none" strike="noStrike" cap="none" dirty="0" smtClean="0">
                <a:solidFill>
                  <a:schemeClr val="dk1"/>
                </a:solidFill>
                <a:latin typeface="Calibri"/>
                <a:ea typeface="Calibri"/>
                <a:cs typeface="Calibri"/>
                <a:sym typeface="Calibri"/>
              </a:rPr>
              <a:t>SST.</a:t>
            </a:r>
            <a:endParaRPr sz="2800" b="0" i="0" u="none" strike="noStrike" cap="none" dirty="0">
              <a:solidFill>
                <a:schemeClr val="dk1"/>
              </a:solidFill>
              <a:latin typeface="Calibri"/>
              <a:ea typeface="Calibri"/>
              <a:cs typeface="Calibri"/>
              <a:sym typeface="Calibri"/>
            </a:endParaRPr>
          </a:p>
        </p:txBody>
      </p:sp>
      <p:pic>
        <p:nvPicPr>
          <p:cNvPr id="367" name="Google Shape;367;p21"/>
          <p:cNvPicPr preferRelativeResize="0"/>
          <p:nvPr/>
        </p:nvPicPr>
        <p:blipFill rotWithShape="1">
          <a:blip r:embed="rId9">
            <a:alphaModFix/>
          </a:blip>
          <a:srcRect/>
          <a:stretch/>
        </p:blipFill>
        <p:spPr>
          <a:xfrm>
            <a:off x="8418000" y="229510"/>
            <a:ext cx="3649102" cy="2408407"/>
          </a:xfrm>
          <a:prstGeom prst="rect">
            <a:avLst/>
          </a:prstGeom>
          <a:noFill/>
          <a:ln>
            <a:noFill/>
          </a:ln>
        </p:spPr>
      </p:pic>
      <p:pic>
        <p:nvPicPr>
          <p:cNvPr id="368" name="Google Shape;368;p21"/>
          <p:cNvPicPr preferRelativeResize="0"/>
          <p:nvPr/>
        </p:nvPicPr>
        <p:blipFill rotWithShape="1">
          <a:blip r:embed="rId10">
            <a:alphaModFix/>
          </a:blip>
          <a:srcRect/>
          <a:stretch/>
        </p:blipFill>
        <p:spPr>
          <a:xfrm>
            <a:off x="8019395" y="3768481"/>
            <a:ext cx="4160996" cy="2408482"/>
          </a:xfrm>
          <a:prstGeom prst="rect">
            <a:avLst/>
          </a:prstGeom>
          <a:noFill/>
          <a:ln>
            <a:noFill/>
          </a:ln>
        </p:spPr>
      </p:pic>
      <p:sp>
        <p:nvSpPr>
          <p:cNvPr id="369" name="Google Shape;369;p21"/>
          <p:cNvSpPr/>
          <p:nvPr/>
        </p:nvSpPr>
        <p:spPr>
          <a:xfrm>
            <a:off x="8418000" y="6426529"/>
            <a:ext cx="32967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alibri"/>
                <a:ea typeface="Calibri"/>
                <a:cs typeface="Calibri"/>
                <a:sym typeface="Calibri"/>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https://youtu.be/0QgnKA5AUDY</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SPACE PROJECTS</a:t>
            </a:r>
            <a:endParaRPr/>
          </a:p>
        </p:txBody>
      </p:sp>
      <p:sp>
        <p:nvSpPr>
          <p:cNvPr id="375" name="Google Shape;375;p22"/>
          <p:cNvSpPr txBox="1">
            <a:spLocks noGrp="1"/>
          </p:cNvSpPr>
          <p:nvPr>
            <p:ph type="body" idx="1"/>
          </p:nvPr>
        </p:nvSpPr>
        <p:spPr>
          <a:xfrm>
            <a:off x="838199" y="1825625"/>
            <a:ext cx="760146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Currently there are 40 space projects in progress within ASI, all with INAF as prime, in the following thematic/functional areas:</a:t>
            </a:r>
            <a:endParaRPr/>
          </a:p>
          <a:p>
            <a:pPr marL="457200" lvl="0" indent="0" algn="l" rtl="0">
              <a:lnSpc>
                <a:spcPct val="90000"/>
              </a:lnSpc>
              <a:spcBef>
                <a:spcPts val="1000"/>
              </a:spcBef>
              <a:spcAft>
                <a:spcPts val="0"/>
              </a:spcAft>
              <a:buClr>
                <a:schemeClr val="dk1"/>
              </a:buClr>
              <a:buSzPts val="2800"/>
              <a:buNone/>
            </a:pPr>
            <a:r>
              <a:rPr lang="en-US"/>
              <a:t>• Astrophysics and Cosmology;</a:t>
            </a:r>
            <a:endParaRPr/>
          </a:p>
          <a:p>
            <a:pPr marL="457200" lvl="0" indent="0" algn="l" rtl="0">
              <a:lnSpc>
                <a:spcPct val="90000"/>
              </a:lnSpc>
              <a:spcBef>
                <a:spcPts val="1000"/>
              </a:spcBef>
              <a:spcAft>
                <a:spcPts val="0"/>
              </a:spcAft>
              <a:buClr>
                <a:schemeClr val="dk1"/>
              </a:buClr>
              <a:buSzPts val="2800"/>
              <a:buNone/>
            </a:pPr>
            <a:r>
              <a:rPr lang="en-US"/>
              <a:t>• Heliophysics and Physics of the Solar System;</a:t>
            </a:r>
            <a:endParaRPr/>
          </a:p>
          <a:p>
            <a:pPr marL="457200" lvl="0" indent="0" algn="l" rtl="0">
              <a:lnSpc>
                <a:spcPct val="90000"/>
              </a:lnSpc>
              <a:spcBef>
                <a:spcPts val="1000"/>
              </a:spcBef>
              <a:spcAft>
                <a:spcPts val="0"/>
              </a:spcAft>
              <a:buClr>
                <a:schemeClr val="dk1"/>
              </a:buClr>
              <a:buSzPts val="2800"/>
              <a:buNone/>
            </a:pPr>
            <a:r>
              <a:rPr lang="en-US"/>
              <a:t>• Technology;</a:t>
            </a:r>
            <a:endParaRPr/>
          </a:p>
          <a:p>
            <a:pPr marL="457200" lvl="0" indent="0" algn="l" rtl="0">
              <a:lnSpc>
                <a:spcPct val="90000"/>
              </a:lnSpc>
              <a:spcBef>
                <a:spcPts val="1000"/>
              </a:spcBef>
              <a:spcAft>
                <a:spcPts val="0"/>
              </a:spcAft>
              <a:buClr>
                <a:schemeClr val="dk1"/>
              </a:buClr>
              <a:buSzPts val="2800"/>
              <a:buNone/>
            </a:pPr>
            <a:r>
              <a:rPr lang="en-US"/>
              <a:t>• Support activities;</a:t>
            </a:r>
            <a:endParaRPr/>
          </a:p>
          <a:p>
            <a:pPr marL="457200" lvl="0" indent="0" algn="l" rtl="0">
              <a:lnSpc>
                <a:spcPct val="90000"/>
              </a:lnSpc>
              <a:spcBef>
                <a:spcPts val="1000"/>
              </a:spcBef>
              <a:spcAft>
                <a:spcPts val="0"/>
              </a:spcAft>
              <a:buClr>
                <a:schemeClr val="dk1"/>
              </a:buClr>
              <a:buSzPts val="2800"/>
              <a:buNone/>
            </a:pPr>
            <a:r>
              <a:rPr lang="en-US"/>
              <a:t>• Fundamental Physics.</a:t>
            </a:r>
            <a:endParaRPr/>
          </a:p>
        </p:txBody>
      </p:sp>
      <p:sp>
        <p:nvSpPr>
          <p:cNvPr id="376" name="Google Shape;376;p22"/>
          <p:cNvSpPr txBox="1"/>
          <p:nvPr/>
        </p:nvSpPr>
        <p:spPr>
          <a:xfrm>
            <a:off x="838199" y="6311900"/>
            <a:ext cx="275979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Credits: Gabriele Minervini </a:t>
            </a:r>
            <a:endParaRPr sz="1800" b="0" i="0" u="none" strike="noStrike" cap="none">
              <a:solidFill>
                <a:schemeClr val="dk1"/>
              </a:solidFill>
              <a:latin typeface="Calibri"/>
              <a:ea typeface="Calibri"/>
              <a:cs typeface="Calibri"/>
              <a:sym typeface="Calibri"/>
            </a:endParaRPr>
          </a:p>
        </p:txBody>
      </p:sp>
      <p:pic>
        <p:nvPicPr>
          <p:cNvPr id="377" name="Google Shape;377;p22"/>
          <p:cNvPicPr preferRelativeResize="0"/>
          <p:nvPr/>
        </p:nvPicPr>
        <p:blipFill rotWithShape="1">
          <a:blip r:embed="rId3">
            <a:alphaModFix/>
          </a:blip>
          <a:srcRect/>
          <a:stretch/>
        </p:blipFill>
        <p:spPr>
          <a:xfrm>
            <a:off x="9092828" y="1374302"/>
            <a:ext cx="2533785" cy="2049834"/>
          </a:xfrm>
          <a:prstGeom prst="rect">
            <a:avLst/>
          </a:prstGeom>
          <a:noFill/>
          <a:ln>
            <a:noFill/>
          </a:ln>
        </p:spPr>
      </p:pic>
      <p:pic>
        <p:nvPicPr>
          <p:cNvPr id="378" name="Google Shape;378;p22"/>
          <p:cNvPicPr preferRelativeResize="0"/>
          <p:nvPr/>
        </p:nvPicPr>
        <p:blipFill rotWithShape="1">
          <a:blip r:embed="rId4">
            <a:alphaModFix/>
          </a:blip>
          <a:srcRect/>
          <a:stretch/>
        </p:blipFill>
        <p:spPr>
          <a:xfrm>
            <a:off x="8858148" y="4075890"/>
            <a:ext cx="2768465" cy="2522386"/>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HERMES-SP</a:t>
            </a:r>
            <a:endParaRPr/>
          </a:p>
        </p:txBody>
      </p:sp>
      <p:sp>
        <p:nvSpPr>
          <p:cNvPr id="384" name="Google Shape;384;p23"/>
          <p:cNvSpPr txBox="1">
            <a:spLocks noGrp="1"/>
          </p:cNvSpPr>
          <p:nvPr>
            <p:ph type="body" idx="1"/>
          </p:nvPr>
        </p:nvSpPr>
        <p:spPr>
          <a:xfrm>
            <a:off x="259493" y="1825624"/>
            <a:ext cx="9001239" cy="4486275"/>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Char char="•"/>
            </a:pPr>
            <a:r>
              <a:rPr lang="en-US" b="1" dirty="0"/>
              <a:t>High Energy Rapid Modular Ensemble of Satellites</a:t>
            </a:r>
            <a:r>
              <a:rPr lang="en-US" dirty="0"/>
              <a:t> - </a:t>
            </a:r>
            <a:r>
              <a:rPr lang="en-US" b="1" dirty="0"/>
              <a:t>Pathfinder</a:t>
            </a:r>
            <a:r>
              <a:rPr lang="en-US" dirty="0"/>
              <a:t> is a mission based on a constellation of </a:t>
            </a:r>
            <a:r>
              <a:rPr lang="en-US" dirty="0" err="1"/>
              <a:t>nano</a:t>
            </a:r>
            <a:r>
              <a:rPr lang="en-US" dirty="0"/>
              <a:t>-satellites in </a:t>
            </a:r>
            <a:r>
              <a:rPr lang="en-US" dirty="0" smtClean="0"/>
              <a:t>Low </a:t>
            </a:r>
            <a:r>
              <a:rPr lang="en-US" dirty="0"/>
              <a:t>Earth </a:t>
            </a:r>
            <a:r>
              <a:rPr lang="en-US" dirty="0" smtClean="0"/>
              <a:t>Orbit (LEO);</a:t>
            </a:r>
            <a:endParaRPr dirty="0"/>
          </a:p>
          <a:p>
            <a:pPr marL="228600" lvl="0" indent="-228600" algn="l" rtl="0">
              <a:lnSpc>
                <a:spcPct val="90000"/>
              </a:lnSpc>
              <a:spcBef>
                <a:spcPts val="1000"/>
              </a:spcBef>
              <a:spcAft>
                <a:spcPts val="0"/>
              </a:spcAft>
              <a:buClr>
                <a:schemeClr val="dk1"/>
              </a:buClr>
              <a:buSzPts val="2800"/>
              <a:buChar char="•"/>
            </a:pPr>
            <a:r>
              <a:rPr lang="en-US" b="1" dirty="0"/>
              <a:t>Miniaturized detectors </a:t>
            </a:r>
            <a:r>
              <a:rPr lang="en-US" dirty="0"/>
              <a:t>to probe the X-ray temporal emission of bright high-energy transients such as Gamma-Ray Bursts (GRB) and the electromagnetic counterparts of Gravitational Wave Events (GWE);</a:t>
            </a:r>
            <a:endParaRPr dirty="0"/>
          </a:p>
          <a:p>
            <a:pPr marL="228600" lvl="0" indent="-228600" algn="l" rtl="0">
              <a:lnSpc>
                <a:spcPct val="90000"/>
              </a:lnSpc>
              <a:spcBef>
                <a:spcPts val="1000"/>
              </a:spcBef>
              <a:spcAft>
                <a:spcPts val="0"/>
              </a:spcAft>
              <a:buClr>
                <a:schemeClr val="dk1"/>
              </a:buClr>
              <a:buSzPts val="2800"/>
              <a:buChar char="•"/>
            </a:pPr>
            <a:r>
              <a:rPr lang="en-US" b="1" dirty="0"/>
              <a:t>Objective: </a:t>
            </a:r>
            <a:r>
              <a:rPr lang="en-US" dirty="0"/>
              <a:t>to demonstrate the feasibility of an </a:t>
            </a:r>
            <a:r>
              <a:rPr lang="en-US" dirty="0" smtClean="0"/>
              <a:t>innovative and cheap </a:t>
            </a:r>
            <a:r>
              <a:rPr lang="en-US" dirty="0"/>
              <a:t>space system based on distributed </a:t>
            </a:r>
            <a:r>
              <a:rPr lang="en-US" dirty="0" err="1"/>
              <a:t>nano</a:t>
            </a:r>
            <a:r>
              <a:rPr lang="en-US" dirty="0"/>
              <a:t>-platforms;</a:t>
            </a:r>
            <a:endParaRPr dirty="0"/>
          </a:p>
          <a:p>
            <a:pPr marL="228600" lvl="0" indent="-228600" algn="l" rtl="0">
              <a:lnSpc>
                <a:spcPct val="90000"/>
              </a:lnSpc>
              <a:spcBef>
                <a:spcPts val="1000"/>
              </a:spcBef>
              <a:spcAft>
                <a:spcPts val="0"/>
              </a:spcAft>
              <a:buClr>
                <a:schemeClr val="dk1"/>
              </a:buClr>
              <a:buSzPts val="2800"/>
              <a:buChar char="•"/>
            </a:pPr>
            <a:r>
              <a:rPr lang="en-US" dirty="0"/>
              <a:t>The first HERMES Pathfinder payload has been launched on Dec. </a:t>
            </a:r>
            <a:r>
              <a:rPr lang="en-US" dirty="0" smtClean="0"/>
              <a:t>1</a:t>
            </a:r>
            <a:r>
              <a:rPr lang="en-US" baseline="30000" dirty="0" smtClean="0"/>
              <a:t>st</a:t>
            </a:r>
            <a:r>
              <a:rPr lang="en-US" dirty="0" smtClean="0"/>
              <a:t> 2023 </a:t>
            </a:r>
            <a:r>
              <a:rPr lang="en-US" dirty="0"/>
              <a:t>onboard the Australian mission </a:t>
            </a:r>
            <a:r>
              <a:rPr lang="en-US" dirty="0" err="1"/>
              <a:t>SpIRIT</a:t>
            </a:r>
            <a:r>
              <a:rPr lang="en-US" dirty="0"/>
              <a:t>.</a:t>
            </a:r>
            <a:endParaRPr dirty="0"/>
          </a:p>
        </p:txBody>
      </p:sp>
      <p:sp>
        <p:nvSpPr>
          <p:cNvPr id="387" name="Google Shape;387;p23"/>
          <p:cNvSpPr txBox="1"/>
          <p:nvPr/>
        </p:nvSpPr>
        <p:spPr>
          <a:xfrm>
            <a:off x="838199" y="6311900"/>
            <a:ext cx="44192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Credits: Gabriele Minervini, PI: Fabrizio Fiore </a:t>
            </a:r>
            <a:endParaRPr sz="1800" b="0" i="0" u="none" strike="noStrike" cap="none">
              <a:solidFill>
                <a:schemeClr val="dk1"/>
              </a:solidFill>
              <a:latin typeface="Calibri"/>
              <a:ea typeface="Calibri"/>
              <a:cs typeface="Calibri"/>
              <a:sym typeface="Calibri"/>
            </a:endParaRPr>
          </a:p>
        </p:txBody>
      </p:sp>
      <p:pic>
        <p:nvPicPr>
          <p:cNvPr id="388" name="Google Shape;388;p23"/>
          <p:cNvPicPr preferRelativeResize="0"/>
          <p:nvPr/>
        </p:nvPicPr>
        <p:blipFill rotWithShape="1">
          <a:blip r:embed="rId3">
            <a:alphaModFix/>
          </a:blip>
          <a:srcRect/>
          <a:stretch/>
        </p:blipFill>
        <p:spPr>
          <a:xfrm>
            <a:off x="2521421" y="629444"/>
            <a:ext cx="2874195" cy="890437"/>
          </a:xfrm>
          <a:prstGeom prst="rect">
            <a:avLst/>
          </a:prstGeom>
          <a:noFill/>
          <a:ln>
            <a:noFill/>
          </a:ln>
        </p:spPr>
      </p:pic>
      <p:pic>
        <p:nvPicPr>
          <p:cNvPr id="389" name="Google Shape;389;p23"/>
          <p:cNvPicPr preferRelativeResize="0"/>
          <p:nvPr/>
        </p:nvPicPr>
        <p:blipFill rotWithShape="1">
          <a:blip r:embed="rId4">
            <a:alphaModFix/>
          </a:blip>
          <a:srcRect/>
          <a:stretch/>
        </p:blipFill>
        <p:spPr>
          <a:xfrm rot="2272926">
            <a:off x="6668661" y="561817"/>
            <a:ext cx="7878274" cy="2257740"/>
          </a:xfrm>
          <a:prstGeom prst="rect">
            <a:avLst/>
          </a:prstGeom>
          <a:noFill/>
          <a:ln>
            <a:noFill/>
          </a:ln>
        </p:spPr>
      </p:pic>
      <p:sp>
        <p:nvSpPr>
          <p:cNvPr id="390" name="Google Shape;390;p23"/>
          <p:cNvSpPr/>
          <p:nvPr/>
        </p:nvSpPr>
        <p:spPr>
          <a:xfrm>
            <a:off x="7478805" y="6150977"/>
            <a:ext cx="463101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Yuri Evangelista</a:t>
            </a:r>
            <a:r>
              <a:rPr lang="en-US" sz="1800" b="0" i="0" u="none" strike="noStrike" cap="none" dirty="0">
                <a:solidFill>
                  <a:schemeClr val="dk1"/>
                </a:solidFill>
                <a:latin typeface="Calibri"/>
                <a:ea typeface="Calibri"/>
                <a:cs typeface="Calibri"/>
                <a:sym typeface="Calibri"/>
              </a:rPr>
              <a:t> (Payload responsible)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Riccardo </a:t>
            </a:r>
            <a:r>
              <a:rPr lang="en-US" sz="1800" b="1" i="0" u="none" strike="noStrike" cap="none" dirty="0" err="1">
                <a:solidFill>
                  <a:schemeClr val="dk1"/>
                </a:solidFill>
                <a:latin typeface="Calibri"/>
                <a:ea typeface="Calibri"/>
                <a:cs typeface="Calibri"/>
                <a:sym typeface="Calibri"/>
              </a:rPr>
              <a:t>Campana</a:t>
            </a:r>
            <a:r>
              <a:rPr lang="en-US" sz="1800" b="0" i="0" u="none" strike="noStrike" cap="none" dirty="0">
                <a:solidFill>
                  <a:schemeClr val="dk1"/>
                </a:solidFill>
                <a:latin typeface="Calibri"/>
                <a:ea typeface="Calibri"/>
                <a:cs typeface="Calibri"/>
                <a:sym typeface="Calibri"/>
              </a:rPr>
              <a:t> (Integration and calibration)</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8" name="Google Shape;398;p24"/>
          <p:cNvPicPr preferRelativeResize="0"/>
          <p:nvPr/>
        </p:nvPicPr>
        <p:blipFill rotWithShape="1">
          <a:blip r:embed="rId3">
            <a:alphaModFix/>
          </a:blip>
          <a:srcRect/>
          <a:stretch/>
        </p:blipFill>
        <p:spPr>
          <a:xfrm>
            <a:off x="7743217" y="2548647"/>
            <a:ext cx="4299625" cy="3549432"/>
          </a:xfrm>
          <a:prstGeom prst="rect">
            <a:avLst/>
          </a:prstGeom>
          <a:noFill/>
          <a:ln>
            <a:noFill/>
          </a:ln>
        </p:spPr>
      </p:pic>
      <p:sp>
        <p:nvSpPr>
          <p:cNvPr id="395" name="Google Shape;39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IXPE</a:t>
            </a:r>
            <a:endParaRPr/>
          </a:p>
        </p:txBody>
      </p:sp>
      <p:sp>
        <p:nvSpPr>
          <p:cNvPr id="396" name="Google Shape;396;p24"/>
          <p:cNvSpPr txBox="1">
            <a:spLocks noGrp="1"/>
          </p:cNvSpPr>
          <p:nvPr>
            <p:ph type="body" idx="1"/>
          </p:nvPr>
        </p:nvSpPr>
        <p:spPr>
          <a:xfrm>
            <a:off x="259493" y="1825625"/>
            <a:ext cx="8320303" cy="4672452"/>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US" dirty="0"/>
              <a:t>IXPE is a NASA-ASI mission. It has been launched in the end of 2021.</a:t>
            </a:r>
            <a:endParaRPr dirty="0"/>
          </a:p>
          <a:p>
            <a:pPr marL="228600" lvl="0" indent="-228600">
              <a:buSzPct val="100000"/>
            </a:pPr>
            <a:r>
              <a:rPr lang="en-US" dirty="0"/>
              <a:t>The payload consist in </a:t>
            </a:r>
            <a:r>
              <a:rPr lang="en-US" dirty="0"/>
              <a:t>a set of three identical telescope systems co-aligned to the pointing axis of the spacecraft and with the Star-Trackers</a:t>
            </a:r>
            <a:r>
              <a:rPr lang="en-US" dirty="0" smtClean="0"/>
              <a:t>.</a:t>
            </a:r>
          </a:p>
          <a:p>
            <a:pPr marL="228600" lvl="0" indent="-228600">
              <a:buSzPct val="100000"/>
            </a:pPr>
            <a:r>
              <a:rPr lang="en-US" dirty="0" smtClean="0"/>
              <a:t>Italy </a:t>
            </a:r>
            <a:r>
              <a:rPr lang="en-US" dirty="0"/>
              <a:t>has designed, built and tested the three </a:t>
            </a:r>
            <a:r>
              <a:rPr lang="en-US" b="1" dirty="0"/>
              <a:t>polarization sensitive X-ray detectors</a:t>
            </a:r>
            <a:r>
              <a:rPr lang="en-US" dirty="0"/>
              <a:t> of the telescope system.</a:t>
            </a:r>
            <a:endParaRPr dirty="0"/>
          </a:p>
          <a:p>
            <a:pPr marL="228600" lvl="0" indent="-228600" algn="l" rtl="0">
              <a:lnSpc>
                <a:spcPct val="90000"/>
              </a:lnSpc>
              <a:spcBef>
                <a:spcPts val="1000"/>
              </a:spcBef>
              <a:spcAft>
                <a:spcPts val="0"/>
              </a:spcAft>
              <a:buClr>
                <a:schemeClr val="dk1"/>
              </a:buClr>
              <a:buSzPct val="100000"/>
              <a:buChar char="•"/>
            </a:pPr>
            <a:r>
              <a:rPr lang="en-US" dirty="0"/>
              <a:t>INAF Hardware contribution:</a:t>
            </a:r>
            <a:endParaRPr dirty="0"/>
          </a:p>
          <a:p>
            <a:pPr marL="685800" lvl="1" indent="-228600" algn="l" rtl="0">
              <a:lnSpc>
                <a:spcPct val="90000"/>
              </a:lnSpc>
              <a:spcBef>
                <a:spcPts val="500"/>
              </a:spcBef>
              <a:spcAft>
                <a:spcPts val="0"/>
              </a:spcAft>
              <a:buClr>
                <a:schemeClr val="dk1"/>
              </a:buClr>
              <a:buSzPct val="100000"/>
              <a:buChar char="•"/>
            </a:pPr>
            <a:r>
              <a:rPr lang="en-US" dirty="0"/>
              <a:t>Polarization sensitive detector (Co-development with INFN)</a:t>
            </a:r>
            <a:endParaRPr dirty="0"/>
          </a:p>
          <a:p>
            <a:pPr marL="685800" lvl="1" indent="-228600" algn="l" rtl="0">
              <a:lnSpc>
                <a:spcPct val="90000"/>
              </a:lnSpc>
              <a:spcBef>
                <a:spcPts val="500"/>
              </a:spcBef>
              <a:spcAft>
                <a:spcPts val="0"/>
              </a:spcAft>
              <a:buClr>
                <a:schemeClr val="dk1"/>
              </a:buClr>
              <a:buSzPct val="100000"/>
              <a:buChar char="•"/>
            </a:pPr>
            <a:r>
              <a:rPr lang="en-US" dirty="0"/>
              <a:t>On-board calibration system (Polarized &amp; </a:t>
            </a:r>
            <a:r>
              <a:rPr lang="en-US" dirty="0" err="1"/>
              <a:t>unpolarized</a:t>
            </a:r>
            <a:r>
              <a:rPr lang="en-US" dirty="0"/>
              <a:t> sources)</a:t>
            </a:r>
            <a:endParaRPr dirty="0"/>
          </a:p>
          <a:p>
            <a:pPr marL="685800" lvl="1" indent="-228600" algn="l" rtl="0">
              <a:lnSpc>
                <a:spcPct val="90000"/>
              </a:lnSpc>
              <a:spcBef>
                <a:spcPts val="500"/>
              </a:spcBef>
              <a:spcAft>
                <a:spcPts val="0"/>
              </a:spcAft>
              <a:buClr>
                <a:schemeClr val="dk1"/>
              </a:buClr>
              <a:buSzPct val="100000"/>
              <a:buChar char="•"/>
            </a:pPr>
            <a:r>
              <a:rPr lang="en-US" dirty="0"/>
              <a:t>Construction &amp; operation of three calibration facilities</a:t>
            </a:r>
            <a:endParaRPr dirty="0"/>
          </a:p>
          <a:p>
            <a:pPr marL="228600" lvl="0" indent="-228600" algn="l" rtl="0">
              <a:lnSpc>
                <a:spcPct val="90000"/>
              </a:lnSpc>
              <a:spcBef>
                <a:spcPts val="1000"/>
              </a:spcBef>
              <a:spcAft>
                <a:spcPts val="0"/>
              </a:spcAft>
              <a:buClr>
                <a:schemeClr val="dk1"/>
              </a:buClr>
              <a:buSzPct val="100000"/>
              <a:buChar char="•"/>
            </a:pPr>
            <a:r>
              <a:rPr lang="en-US" dirty="0"/>
              <a:t>Payload activities held @ INAF</a:t>
            </a:r>
            <a:endParaRPr dirty="0"/>
          </a:p>
          <a:p>
            <a:pPr marL="685800" lvl="1" indent="-228600" algn="l" rtl="0">
              <a:lnSpc>
                <a:spcPct val="90000"/>
              </a:lnSpc>
              <a:spcBef>
                <a:spcPts val="500"/>
              </a:spcBef>
              <a:spcAft>
                <a:spcPts val="0"/>
              </a:spcAft>
              <a:buClr>
                <a:schemeClr val="dk1"/>
              </a:buClr>
              <a:buSzPct val="100000"/>
              <a:buChar char="•"/>
            </a:pPr>
            <a:r>
              <a:rPr lang="en-US" dirty="0"/>
              <a:t>Acceptance test of all the polarization sensitive detectors</a:t>
            </a:r>
            <a:endParaRPr dirty="0"/>
          </a:p>
          <a:p>
            <a:pPr marL="685800" lvl="1" indent="-228600" algn="l" rtl="0">
              <a:lnSpc>
                <a:spcPct val="90000"/>
              </a:lnSpc>
              <a:spcBef>
                <a:spcPts val="500"/>
              </a:spcBef>
              <a:spcAft>
                <a:spcPts val="0"/>
              </a:spcAft>
              <a:buClr>
                <a:schemeClr val="dk1"/>
              </a:buClr>
              <a:buSzPct val="100000"/>
              <a:buChar char="•"/>
            </a:pPr>
            <a:r>
              <a:rPr lang="en-US" dirty="0"/>
              <a:t>Full calibration of 4 Detector Units (DU) system</a:t>
            </a:r>
            <a:endParaRPr dirty="0"/>
          </a:p>
          <a:p>
            <a:pPr marL="685800" lvl="1" indent="-228600" algn="l" rtl="0">
              <a:lnSpc>
                <a:spcPct val="90000"/>
              </a:lnSpc>
              <a:spcBef>
                <a:spcPts val="500"/>
              </a:spcBef>
              <a:spcAft>
                <a:spcPts val="0"/>
              </a:spcAft>
              <a:buClr>
                <a:schemeClr val="dk1"/>
              </a:buClr>
              <a:buSzPct val="100000"/>
              <a:buChar char="•"/>
            </a:pPr>
            <a:r>
              <a:rPr lang="en-US" dirty="0"/>
              <a:t>Electrical AIV&amp;T of the Instrument</a:t>
            </a:r>
            <a:endParaRPr dirty="0"/>
          </a:p>
          <a:p>
            <a:pPr marL="685800" lvl="1" indent="-228600" algn="l" rtl="0">
              <a:lnSpc>
                <a:spcPct val="90000"/>
              </a:lnSpc>
              <a:spcBef>
                <a:spcPts val="500"/>
              </a:spcBef>
              <a:spcAft>
                <a:spcPts val="0"/>
              </a:spcAft>
              <a:buClr>
                <a:schemeClr val="dk1"/>
              </a:buClr>
              <a:buSzPct val="100000"/>
              <a:buChar char="•"/>
            </a:pPr>
            <a:r>
              <a:rPr lang="en-US" dirty="0"/>
              <a:t>Thermal-Vacuum Tests of </a:t>
            </a:r>
            <a:r>
              <a:rPr lang="en-US" dirty="0" smtClean="0"/>
              <a:t>DU.</a:t>
            </a:r>
            <a:endParaRPr dirty="0"/>
          </a:p>
        </p:txBody>
      </p:sp>
      <p:sp>
        <p:nvSpPr>
          <p:cNvPr id="397" name="Google Shape;397;p24"/>
          <p:cNvSpPr txBox="1"/>
          <p:nvPr/>
        </p:nvSpPr>
        <p:spPr>
          <a:xfrm>
            <a:off x="838199" y="6311900"/>
            <a:ext cx="486607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Credits: Gabriele </a:t>
            </a:r>
            <a:r>
              <a:rPr lang="en-US" sz="1800" b="0" i="0" u="none" strike="noStrike" cap="none" dirty="0" err="1">
                <a:solidFill>
                  <a:schemeClr val="dk1"/>
                </a:solidFill>
                <a:latin typeface="Calibri"/>
                <a:ea typeface="Calibri"/>
                <a:cs typeface="Calibri"/>
                <a:sym typeface="Calibri"/>
              </a:rPr>
              <a:t>Minervini</a:t>
            </a:r>
            <a:r>
              <a:rPr lang="en-US" sz="1800" b="0" i="0" u="none" strike="noStrike" cap="none" dirty="0">
                <a:solidFill>
                  <a:schemeClr val="dk1"/>
                </a:solidFill>
                <a:latin typeface="Calibri"/>
                <a:ea typeface="Calibri"/>
                <a:cs typeface="Calibri"/>
                <a:sym typeface="Calibri"/>
              </a:rPr>
              <a:t>, PI Italy: Paolo </a:t>
            </a:r>
            <a:r>
              <a:rPr lang="en-US" sz="1800" b="0" i="0" u="none" strike="noStrike" cap="none" dirty="0" err="1">
                <a:solidFill>
                  <a:schemeClr val="dk1"/>
                </a:solidFill>
                <a:latin typeface="Calibri"/>
                <a:ea typeface="Calibri"/>
                <a:cs typeface="Calibri"/>
                <a:sym typeface="Calibri"/>
              </a:rPr>
              <a:t>Soffitta</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pic>
        <p:nvPicPr>
          <p:cNvPr id="399" name="Google Shape;399;p24"/>
          <p:cNvPicPr preferRelativeResize="0"/>
          <p:nvPr/>
        </p:nvPicPr>
        <p:blipFill rotWithShape="1">
          <a:blip r:embed="rId4">
            <a:alphaModFix/>
          </a:blip>
          <a:srcRect/>
          <a:stretch/>
        </p:blipFill>
        <p:spPr>
          <a:xfrm>
            <a:off x="8627146" y="86216"/>
            <a:ext cx="3564639" cy="1818293"/>
          </a:xfrm>
          <a:prstGeom prst="rect">
            <a:avLst/>
          </a:prstGeom>
          <a:noFill/>
          <a:ln>
            <a:noFill/>
          </a:ln>
        </p:spPr>
      </p:pic>
      <p:pic>
        <p:nvPicPr>
          <p:cNvPr id="400" name="Google Shape;400;p24"/>
          <p:cNvPicPr preferRelativeResize="0"/>
          <p:nvPr/>
        </p:nvPicPr>
        <p:blipFill rotWithShape="1">
          <a:blip r:embed="rId5">
            <a:alphaModFix/>
          </a:blip>
          <a:srcRect/>
          <a:stretch/>
        </p:blipFill>
        <p:spPr>
          <a:xfrm>
            <a:off x="2484187" y="300038"/>
            <a:ext cx="1905000" cy="1390650"/>
          </a:xfrm>
          <a:prstGeom prst="rect">
            <a:avLst/>
          </a:prstGeom>
          <a:noFill/>
          <a:ln>
            <a:noFill/>
          </a:ln>
        </p:spPr>
      </p:pic>
      <p:sp>
        <p:nvSpPr>
          <p:cNvPr id="401" name="Google Shape;401;p24"/>
          <p:cNvSpPr/>
          <p:nvPr/>
        </p:nvSpPr>
        <p:spPr>
          <a:xfrm>
            <a:off x="6467726" y="6311900"/>
            <a:ext cx="55751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2024, Bruno Rossi Prize of American Astronomical Society</a:t>
            </a:r>
            <a:endParaRPr sz="1400" b="0" i="0" u="none" strike="noStrike" cap="none">
              <a:solidFill>
                <a:srgbClr val="000000"/>
              </a:solidFill>
              <a:latin typeface="Arial"/>
              <a:ea typeface="Arial"/>
              <a:cs typeface="Arial"/>
              <a:sym typeface="Arial"/>
            </a:endParaRPr>
          </a:p>
        </p:txBody>
      </p:sp>
      <p:pic>
        <p:nvPicPr>
          <p:cNvPr id="2" name="Immagine 1"/>
          <p:cNvPicPr>
            <a:picLocks noChangeAspect="1"/>
          </p:cNvPicPr>
          <p:nvPr/>
        </p:nvPicPr>
        <p:blipFill>
          <a:blip r:embed="rId6"/>
          <a:stretch>
            <a:fillRect/>
          </a:stretch>
        </p:blipFill>
        <p:spPr>
          <a:xfrm>
            <a:off x="6371916" y="258044"/>
            <a:ext cx="920079" cy="769862"/>
          </a:xfrm>
          <a:prstGeom prst="rect">
            <a:avLst/>
          </a:prstGeom>
        </p:spPr>
      </p:pic>
      <p:pic>
        <p:nvPicPr>
          <p:cNvPr id="10" name="Google Shape;271;p15"/>
          <p:cNvPicPr preferRelativeResize="0"/>
          <p:nvPr/>
        </p:nvPicPr>
        <p:blipFill rotWithShape="1">
          <a:blip r:embed="rId7">
            <a:alphaModFix/>
          </a:blip>
          <a:srcRect/>
          <a:stretch/>
        </p:blipFill>
        <p:spPr>
          <a:xfrm>
            <a:off x="7419532" y="331059"/>
            <a:ext cx="1041284" cy="623832"/>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IXPE</a:t>
            </a:r>
            <a:endParaRPr/>
          </a:p>
        </p:txBody>
      </p:sp>
      <p:sp>
        <p:nvSpPr>
          <p:cNvPr id="407" name="Google Shape;407;p25"/>
          <p:cNvSpPr txBox="1">
            <a:spLocks noGrp="1"/>
          </p:cNvSpPr>
          <p:nvPr>
            <p:ph type="body" idx="1"/>
          </p:nvPr>
        </p:nvSpPr>
        <p:spPr>
          <a:xfrm>
            <a:off x="259493" y="1825624"/>
            <a:ext cx="8227571" cy="44862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Euclid (ESA+NASA) mission: explore the composition and evolution of the dark Universe. It will create a great map of the large-scale structure of the Universe across space and time by observing billions of galaxies out to 10 billion light-years;</a:t>
            </a:r>
            <a:endParaRPr dirty="0"/>
          </a:p>
          <a:p>
            <a:pPr marL="228600" lvl="0" indent="-228600" algn="l" rtl="0">
              <a:lnSpc>
                <a:spcPct val="90000"/>
              </a:lnSpc>
              <a:spcBef>
                <a:spcPts val="1000"/>
              </a:spcBef>
              <a:spcAft>
                <a:spcPts val="0"/>
              </a:spcAft>
              <a:buClr>
                <a:schemeClr val="dk1"/>
              </a:buClr>
              <a:buSzPts val="2800"/>
              <a:buChar char="•"/>
            </a:pPr>
            <a:r>
              <a:rPr lang="en-US" dirty="0"/>
              <a:t>Payload: 1.2-m-diameter telescope +two scientific instruments: a vis camera (the </a:t>
            </a:r>
            <a:r>
              <a:rPr lang="en-US" dirty="0" err="1"/>
              <a:t>VISible</a:t>
            </a:r>
            <a:r>
              <a:rPr lang="en-US" dirty="0"/>
              <a:t> instrument, VIS) and a near-infrared camera/spectrometer (NISP);</a:t>
            </a:r>
            <a:endParaRPr dirty="0"/>
          </a:p>
          <a:p>
            <a:pPr marL="228600" lvl="0" indent="-228600" algn="l" rtl="0">
              <a:lnSpc>
                <a:spcPct val="90000"/>
              </a:lnSpc>
              <a:spcBef>
                <a:spcPts val="1000"/>
              </a:spcBef>
              <a:spcAft>
                <a:spcPts val="0"/>
              </a:spcAft>
              <a:buClr>
                <a:schemeClr val="dk1"/>
              </a:buClr>
              <a:buSzPts val="2800"/>
              <a:buChar char="•"/>
            </a:pPr>
            <a:r>
              <a:rPr lang="en-US" dirty="0"/>
              <a:t>INAF: VIS - NISP On board control and data processing SW. Important industrial </a:t>
            </a:r>
            <a:r>
              <a:rPr lang="en-US" dirty="0" smtClean="0"/>
              <a:t>and scientific contribution. </a:t>
            </a:r>
            <a:endParaRPr dirty="0"/>
          </a:p>
        </p:txBody>
      </p:sp>
      <p:pic>
        <p:nvPicPr>
          <p:cNvPr id="408" name="Google Shape;408;p25"/>
          <p:cNvPicPr preferRelativeResize="0"/>
          <p:nvPr/>
        </p:nvPicPr>
        <p:blipFill rotWithShape="1">
          <a:blip r:embed="rId3">
            <a:alphaModFix/>
          </a:blip>
          <a:srcRect/>
          <a:stretch/>
        </p:blipFill>
        <p:spPr>
          <a:xfrm>
            <a:off x="8487064" y="124320"/>
            <a:ext cx="3602070" cy="2439266"/>
          </a:xfrm>
          <a:prstGeom prst="rect">
            <a:avLst/>
          </a:prstGeom>
          <a:noFill/>
          <a:ln>
            <a:noFill/>
          </a:ln>
        </p:spPr>
      </p:pic>
      <p:pic>
        <p:nvPicPr>
          <p:cNvPr id="409" name="Google Shape;409;p25"/>
          <p:cNvPicPr preferRelativeResize="0"/>
          <p:nvPr/>
        </p:nvPicPr>
        <p:blipFill rotWithShape="1">
          <a:blip r:embed="rId4">
            <a:alphaModFix/>
          </a:blip>
          <a:srcRect/>
          <a:stretch/>
        </p:blipFill>
        <p:spPr>
          <a:xfrm>
            <a:off x="2551237" y="267017"/>
            <a:ext cx="1440000" cy="1440000"/>
          </a:xfrm>
          <a:prstGeom prst="rect">
            <a:avLst/>
          </a:prstGeom>
          <a:noFill/>
          <a:ln>
            <a:noFill/>
          </a:ln>
        </p:spPr>
      </p:pic>
      <p:sp>
        <p:nvSpPr>
          <p:cNvPr id="410" name="Google Shape;410;p25"/>
          <p:cNvSpPr txBox="1"/>
          <p:nvPr/>
        </p:nvSpPr>
        <p:spPr>
          <a:xfrm>
            <a:off x="9704614" y="2563586"/>
            <a:ext cx="128592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July 1, 2023</a:t>
            </a:r>
            <a:endParaRPr sz="1800" b="0" i="0" u="none" strike="noStrike" cap="none">
              <a:solidFill>
                <a:schemeClr val="dk1"/>
              </a:solidFill>
              <a:latin typeface="Calibri"/>
              <a:ea typeface="Calibri"/>
              <a:cs typeface="Calibri"/>
              <a:sym typeface="Calibri"/>
            </a:endParaRPr>
          </a:p>
        </p:txBody>
      </p:sp>
      <p:pic>
        <p:nvPicPr>
          <p:cNvPr id="411" name="Google Shape;411;p25"/>
          <p:cNvPicPr preferRelativeResize="0"/>
          <p:nvPr/>
        </p:nvPicPr>
        <p:blipFill rotWithShape="1">
          <a:blip r:embed="rId5">
            <a:alphaModFix/>
          </a:blip>
          <a:srcRect/>
          <a:stretch/>
        </p:blipFill>
        <p:spPr>
          <a:xfrm>
            <a:off x="8808905" y="2932917"/>
            <a:ext cx="3280229" cy="1845129"/>
          </a:xfrm>
          <a:prstGeom prst="rect">
            <a:avLst/>
          </a:prstGeom>
          <a:noFill/>
          <a:ln>
            <a:noFill/>
          </a:ln>
        </p:spPr>
      </p:pic>
      <p:pic>
        <p:nvPicPr>
          <p:cNvPr id="412" name="Google Shape;412;p25"/>
          <p:cNvPicPr preferRelativeResize="0"/>
          <p:nvPr/>
        </p:nvPicPr>
        <p:blipFill rotWithShape="1">
          <a:blip r:embed="rId6">
            <a:alphaModFix/>
          </a:blip>
          <a:srcRect/>
          <a:stretch/>
        </p:blipFill>
        <p:spPr>
          <a:xfrm rot="1616551">
            <a:off x="10266015" y="4760482"/>
            <a:ext cx="1522584" cy="2067707"/>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IXPE</a:t>
            </a:r>
            <a:endParaRPr/>
          </a:p>
        </p:txBody>
      </p:sp>
      <p:sp>
        <p:nvSpPr>
          <p:cNvPr id="407" name="Google Shape;407;p25"/>
          <p:cNvSpPr txBox="1">
            <a:spLocks noGrp="1"/>
          </p:cNvSpPr>
          <p:nvPr>
            <p:ph type="body" idx="1"/>
          </p:nvPr>
        </p:nvSpPr>
        <p:spPr>
          <a:xfrm>
            <a:off x="259494" y="1825624"/>
            <a:ext cx="7863102" cy="4486275"/>
          </a:xfrm>
          <a:prstGeom prst="rect">
            <a:avLst/>
          </a:prstGeom>
          <a:noFill/>
          <a:ln>
            <a:noFill/>
          </a:ln>
        </p:spPr>
        <p:txBody>
          <a:bodyPr spcFirstLastPara="1" wrap="square" lIns="91425" tIns="45700" rIns="91425" bIns="45700" anchor="t" anchorCtr="0">
            <a:normAutofit fontScale="92500" lnSpcReduction="10000"/>
          </a:bodyPr>
          <a:lstStyle/>
          <a:p>
            <a:pPr marL="228600" indent="-228600">
              <a:spcBef>
                <a:spcPts val="0"/>
              </a:spcBef>
              <a:spcAft>
                <a:spcPts val="600"/>
              </a:spcAft>
              <a:buSzPts val="2800"/>
            </a:pPr>
            <a:r>
              <a:rPr lang="en-US" dirty="0"/>
              <a:t>Detection of terrestrial exoplanets up to the habitable zone of solar-type </a:t>
            </a:r>
            <a:r>
              <a:rPr lang="en-US" dirty="0" smtClean="0"/>
              <a:t>stars through ultra–high </a:t>
            </a:r>
            <a:r>
              <a:rPr lang="en-US" dirty="0"/>
              <a:t>precision, long </a:t>
            </a:r>
            <a:r>
              <a:rPr lang="en-US" dirty="0" smtClean="0"/>
              <a:t>photometric </a:t>
            </a:r>
            <a:r>
              <a:rPr lang="en-US" dirty="0"/>
              <a:t>monitoring in the visible band of very large samples of bright (</a:t>
            </a:r>
            <a:r>
              <a:rPr lang="en-US" i="1" dirty="0"/>
              <a:t>V</a:t>
            </a:r>
            <a:r>
              <a:rPr lang="en-US" dirty="0"/>
              <a:t>≤11-13) stars.</a:t>
            </a:r>
          </a:p>
          <a:p>
            <a:pPr marL="228600" lvl="0" indent="-228600">
              <a:spcBef>
                <a:spcPts val="0"/>
              </a:spcBef>
              <a:spcAft>
                <a:spcPts val="600"/>
              </a:spcAft>
              <a:buSzPts val="2800"/>
            </a:pPr>
            <a:r>
              <a:rPr lang="en-US" dirty="0" smtClean="0"/>
              <a:t>Requirements</a:t>
            </a:r>
            <a:r>
              <a:rPr lang="en-US" dirty="0"/>
              <a:t>: very large field of view (</a:t>
            </a:r>
            <a:r>
              <a:rPr lang="en-US" dirty="0" err="1"/>
              <a:t>FoV</a:t>
            </a:r>
            <a:r>
              <a:rPr lang="en-US" dirty="0"/>
              <a:t>) + sensitivity of a 1 m-class </a:t>
            </a:r>
            <a:r>
              <a:rPr lang="en-US" dirty="0" err="1"/>
              <a:t>telescope,the</a:t>
            </a:r>
            <a:r>
              <a:rPr lang="en-US" dirty="0"/>
              <a:t> concept is based on a multi-telescope approach: </a:t>
            </a:r>
            <a:r>
              <a:rPr lang="en-US" b="1" dirty="0"/>
              <a:t>Set of </a:t>
            </a:r>
            <a:r>
              <a:rPr lang="en-US" b="1"/>
              <a:t>24 </a:t>
            </a:r>
            <a:r>
              <a:rPr lang="en-US" b="1" smtClean="0"/>
              <a:t>normal 20cm </a:t>
            </a:r>
            <a:r>
              <a:rPr lang="en-US" b="1" dirty="0"/>
              <a:t>cameras </a:t>
            </a:r>
            <a:r>
              <a:rPr lang="en-US" b="1" dirty="0" err="1"/>
              <a:t>organised</a:t>
            </a:r>
            <a:r>
              <a:rPr lang="en-US" b="1" dirty="0"/>
              <a:t> in 4 groups</a:t>
            </a:r>
            <a:r>
              <a:rPr lang="en-US" dirty="0"/>
              <a:t> resulting in many wide-field co-aligned telescopes, each telescope with its own CCD-based focal plane array</a:t>
            </a:r>
            <a:r>
              <a:rPr lang="en-US" dirty="0" smtClean="0"/>
              <a:t>; </a:t>
            </a:r>
          </a:p>
          <a:p>
            <a:pPr marL="228600" lvl="0" indent="-228600">
              <a:spcBef>
                <a:spcPts val="0"/>
              </a:spcBef>
              <a:spcAft>
                <a:spcPts val="600"/>
              </a:spcAft>
              <a:buSzPts val="2800"/>
            </a:pPr>
            <a:r>
              <a:rPr lang="en-US" dirty="0" smtClean="0"/>
              <a:t>INAF contribution : </a:t>
            </a:r>
            <a:r>
              <a:rPr lang="en-US" dirty="0"/>
              <a:t>Instrument Control Unit (ICU</a:t>
            </a:r>
            <a:r>
              <a:rPr lang="en-US" dirty="0" smtClean="0"/>
              <a:t>), Telescope </a:t>
            </a:r>
            <a:r>
              <a:rPr lang="en-US" dirty="0"/>
              <a:t>Optical Units </a:t>
            </a:r>
            <a:r>
              <a:rPr lang="en-US" dirty="0" smtClean="0"/>
              <a:t>(TOU). </a:t>
            </a:r>
            <a:endParaRPr dirty="0"/>
          </a:p>
        </p:txBody>
      </p:sp>
      <p:pic>
        <p:nvPicPr>
          <p:cNvPr id="3" name="Immagine 2"/>
          <p:cNvPicPr>
            <a:picLocks noChangeAspect="1"/>
          </p:cNvPicPr>
          <p:nvPr/>
        </p:nvPicPr>
        <p:blipFill>
          <a:blip r:embed="rId3"/>
          <a:stretch>
            <a:fillRect/>
          </a:stretch>
        </p:blipFill>
        <p:spPr>
          <a:xfrm>
            <a:off x="2459246" y="365125"/>
            <a:ext cx="1468924" cy="1396628"/>
          </a:xfrm>
          <a:prstGeom prst="rect">
            <a:avLst/>
          </a:prstGeom>
        </p:spPr>
      </p:pic>
      <p:pic>
        <p:nvPicPr>
          <p:cNvPr id="5" name="Immagine 4"/>
          <p:cNvPicPr>
            <a:picLocks noChangeAspect="1"/>
          </p:cNvPicPr>
          <p:nvPr/>
        </p:nvPicPr>
        <p:blipFill>
          <a:blip r:embed="rId4"/>
          <a:stretch>
            <a:fillRect/>
          </a:stretch>
        </p:blipFill>
        <p:spPr>
          <a:xfrm>
            <a:off x="8034391" y="165370"/>
            <a:ext cx="3992787" cy="2242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magine 8"/>
          <p:cNvPicPr>
            <a:picLocks noChangeAspect="1"/>
          </p:cNvPicPr>
          <p:nvPr/>
        </p:nvPicPr>
        <p:blipFill>
          <a:blip r:embed="rId5"/>
          <a:stretch>
            <a:fillRect/>
          </a:stretch>
        </p:blipFill>
        <p:spPr>
          <a:xfrm>
            <a:off x="8642290" y="4931923"/>
            <a:ext cx="3111488" cy="1799477"/>
          </a:xfrm>
          <a:prstGeom prst="rect">
            <a:avLst/>
          </a:prstGeom>
          <a:ln>
            <a:noFill/>
          </a:ln>
          <a:effectLst>
            <a:softEdge rad="112500"/>
          </a:effectLst>
        </p:spPr>
      </p:pic>
      <p:sp>
        <p:nvSpPr>
          <p:cNvPr id="17" name="Google Shape;397;p24"/>
          <p:cNvSpPr txBox="1"/>
          <p:nvPr/>
        </p:nvSpPr>
        <p:spPr>
          <a:xfrm>
            <a:off x="838198" y="6311900"/>
            <a:ext cx="619489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dk1"/>
                </a:solidFill>
                <a:latin typeface="Calibri"/>
                <a:ea typeface="Calibri"/>
                <a:cs typeface="Calibri"/>
                <a:sym typeface="Calibri"/>
              </a:rPr>
              <a:t>PI </a:t>
            </a:r>
            <a:r>
              <a:rPr lang="en-US" sz="1800" b="0" i="0" u="none" strike="noStrike" cap="none" dirty="0">
                <a:solidFill>
                  <a:schemeClr val="dk1"/>
                </a:solidFill>
                <a:latin typeface="Calibri"/>
                <a:ea typeface="Calibri"/>
                <a:cs typeface="Calibri"/>
                <a:sym typeface="Calibri"/>
              </a:rPr>
              <a:t>Italy: </a:t>
            </a:r>
            <a:r>
              <a:rPr lang="en-US" sz="1800" b="0" i="0" u="none" strike="noStrike" cap="none" dirty="0" smtClean="0">
                <a:solidFill>
                  <a:schemeClr val="dk1"/>
                </a:solidFill>
                <a:latin typeface="Calibri"/>
                <a:ea typeface="Calibri"/>
                <a:cs typeface="Calibri"/>
                <a:sym typeface="Calibri"/>
              </a:rPr>
              <a:t>Isabella Pagano, payload concept: Roberto </a:t>
            </a:r>
            <a:r>
              <a:rPr lang="en-US" sz="1800" b="0" i="0" u="none" strike="noStrike" cap="none" dirty="0" err="1" smtClean="0">
                <a:solidFill>
                  <a:schemeClr val="dk1"/>
                </a:solidFill>
                <a:latin typeface="Calibri"/>
                <a:ea typeface="Calibri"/>
                <a:cs typeface="Calibri"/>
                <a:sym typeface="Calibri"/>
              </a:rPr>
              <a:t>Ragazzoni</a:t>
            </a:r>
            <a:endParaRPr sz="1800" b="0" i="0" u="none" strike="noStrike" cap="none" dirty="0">
              <a:solidFill>
                <a:schemeClr val="dk1"/>
              </a:solidFill>
              <a:latin typeface="Calibri"/>
              <a:ea typeface="Calibri"/>
              <a:cs typeface="Calibri"/>
              <a:sym typeface="Calibri"/>
            </a:endParaRPr>
          </a:p>
        </p:txBody>
      </p:sp>
      <p:sp>
        <p:nvSpPr>
          <p:cNvPr id="410" name="Google Shape;410;p25"/>
          <p:cNvSpPr txBox="1"/>
          <p:nvPr/>
        </p:nvSpPr>
        <p:spPr>
          <a:xfrm>
            <a:off x="9124316" y="2556716"/>
            <a:ext cx="181293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dk1"/>
                </a:solidFill>
                <a:latin typeface="Calibri"/>
                <a:ea typeface="Calibri"/>
                <a:cs typeface="Calibri"/>
                <a:sym typeface="Calibri"/>
              </a:rPr>
              <a:t>Lunch 2026 in L2</a:t>
            </a:r>
            <a:endParaRPr sz="1800" b="0" i="0" u="none" strike="noStrike" cap="none" dirty="0">
              <a:solidFill>
                <a:schemeClr val="dk1"/>
              </a:solidFill>
              <a:latin typeface="Calibri"/>
              <a:ea typeface="Calibri"/>
              <a:cs typeface="Calibri"/>
              <a:sym typeface="Calibri"/>
            </a:endParaRPr>
          </a:p>
        </p:txBody>
      </p:sp>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8513" y="3246902"/>
            <a:ext cx="3676327" cy="1412647"/>
          </a:xfrm>
          <a:prstGeom prst="rect">
            <a:avLst/>
          </a:prstGeom>
        </p:spPr>
      </p:pic>
    </p:spTree>
    <p:extLst>
      <p:ext uri="{BB962C8B-B14F-4D97-AF65-F5344CB8AC3E}">
        <p14:creationId xmlns:p14="http://schemas.microsoft.com/office/powerpoint/2010/main" val="847488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IXPE</a:t>
            </a:r>
            <a:endParaRPr/>
          </a:p>
        </p:txBody>
      </p:sp>
      <p:sp>
        <p:nvSpPr>
          <p:cNvPr id="418" name="Google Shape;418;p26"/>
          <p:cNvSpPr txBox="1">
            <a:spLocks noGrp="1"/>
          </p:cNvSpPr>
          <p:nvPr>
            <p:ph type="body" idx="1"/>
          </p:nvPr>
        </p:nvSpPr>
        <p:spPr>
          <a:xfrm>
            <a:off x="259493" y="1825624"/>
            <a:ext cx="7919359" cy="4486275"/>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SzPct val="108108"/>
              <a:buChar char="•"/>
            </a:pPr>
            <a:r>
              <a:rPr lang="en-US" b="1"/>
              <a:t>Ariel </a:t>
            </a:r>
            <a:r>
              <a:rPr lang="en-US"/>
              <a:t>measurement of the chemical composition and thermal structures of exoplanets, enabling planetary science far beyond the boundaries of the Solar System. Orbit around the Lagrange 2 point (L2);</a:t>
            </a:r>
            <a:endParaRPr/>
          </a:p>
          <a:p>
            <a:pPr marL="228600" lvl="0" indent="-228600" algn="l" rtl="0">
              <a:lnSpc>
                <a:spcPct val="90000"/>
              </a:lnSpc>
              <a:spcBef>
                <a:spcPts val="1000"/>
              </a:spcBef>
              <a:spcAft>
                <a:spcPts val="0"/>
              </a:spcAft>
              <a:buClr>
                <a:schemeClr val="dk1"/>
              </a:buClr>
              <a:buSzPct val="108108"/>
              <a:buChar char="•"/>
            </a:pPr>
            <a:r>
              <a:rPr lang="en-US" b="1"/>
              <a:t>Elliptical primary mirror:</a:t>
            </a:r>
            <a:r>
              <a:rPr lang="en-US"/>
              <a:t> 1.1 x 0.7 m;</a:t>
            </a:r>
            <a:endParaRPr/>
          </a:p>
          <a:p>
            <a:pPr marL="228600" lvl="0" indent="-228600" algn="l" rtl="0">
              <a:lnSpc>
                <a:spcPct val="90000"/>
              </a:lnSpc>
              <a:spcBef>
                <a:spcPts val="1000"/>
              </a:spcBef>
              <a:spcAft>
                <a:spcPts val="0"/>
              </a:spcAft>
              <a:buClr>
                <a:schemeClr val="dk1"/>
              </a:buClr>
              <a:buSzPct val="108108"/>
              <a:buChar char="•"/>
            </a:pPr>
            <a:r>
              <a:rPr lang="en-US" b="1"/>
              <a:t>Instrumentation:</a:t>
            </a:r>
            <a:r>
              <a:rPr lang="en-US"/>
              <a:t> 3 photometric channels and 3 spectrometers from 0.5 to 7.8 </a:t>
            </a:r>
            <a:r>
              <a:rPr lang="en-US">
                <a:latin typeface="Noto Sans Symbols"/>
                <a:ea typeface="Noto Sans Symbols"/>
                <a:cs typeface="Noto Sans Symbols"/>
                <a:sym typeface="Noto Sans Symbols"/>
              </a:rPr>
              <a:t>μ</a:t>
            </a:r>
            <a:r>
              <a:rPr lang="en-US"/>
              <a:t>m in wavelength;</a:t>
            </a:r>
            <a:endParaRPr/>
          </a:p>
          <a:p>
            <a:pPr marL="228600" lvl="0" indent="-228600" algn="l" rtl="0">
              <a:lnSpc>
                <a:spcPct val="90000"/>
              </a:lnSpc>
              <a:spcBef>
                <a:spcPts val="1000"/>
              </a:spcBef>
              <a:spcAft>
                <a:spcPts val="0"/>
              </a:spcAft>
              <a:buSzPct val="108108"/>
              <a:buChar char="•"/>
            </a:pPr>
            <a:r>
              <a:rPr lang="en-US"/>
              <a:t>Activities: Payload Electronic lead and Instrument Control Unit, FGS Detector Control Unit, Project and realization of the Telescope Assembly, Payload thermal and performances analysis.</a:t>
            </a:r>
            <a:endParaRPr/>
          </a:p>
        </p:txBody>
      </p:sp>
      <p:sp>
        <p:nvSpPr>
          <p:cNvPr id="419" name="Google Shape;419;p26"/>
          <p:cNvSpPr txBox="1"/>
          <p:nvPr/>
        </p:nvSpPr>
        <p:spPr>
          <a:xfrm>
            <a:off x="838199" y="6311900"/>
            <a:ext cx="57946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Credits: Gabriele Minervini, PI Italy: G. Malaguti, G. Micela</a:t>
            </a:r>
            <a:endParaRPr sz="1800" b="0" i="0" u="none" strike="noStrike" cap="none">
              <a:solidFill>
                <a:schemeClr val="dk1"/>
              </a:solidFill>
              <a:latin typeface="Calibri"/>
              <a:ea typeface="Calibri"/>
              <a:cs typeface="Calibri"/>
              <a:sym typeface="Calibri"/>
            </a:endParaRPr>
          </a:p>
        </p:txBody>
      </p:sp>
      <p:pic>
        <p:nvPicPr>
          <p:cNvPr id="420" name="Google Shape;420;p26"/>
          <p:cNvPicPr preferRelativeResize="0"/>
          <p:nvPr/>
        </p:nvPicPr>
        <p:blipFill rotWithShape="1">
          <a:blip r:embed="rId3">
            <a:alphaModFix/>
          </a:blip>
          <a:srcRect/>
          <a:stretch/>
        </p:blipFill>
        <p:spPr>
          <a:xfrm>
            <a:off x="2488146" y="124320"/>
            <a:ext cx="1566182" cy="1566182"/>
          </a:xfrm>
          <a:prstGeom prst="rect">
            <a:avLst/>
          </a:prstGeom>
          <a:noFill/>
          <a:ln>
            <a:noFill/>
          </a:ln>
        </p:spPr>
      </p:pic>
      <p:pic>
        <p:nvPicPr>
          <p:cNvPr id="421" name="Google Shape;421;p26"/>
          <p:cNvPicPr preferRelativeResize="0"/>
          <p:nvPr/>
        </p:nvPicPr>
        <p:blipFill rotWithShape="1">
          <a:blip r:embed="rId4">
            <a:alphaModFix/>
          </a:blip>
          <a:srcRect/>
          <a:stretch/>
        </p:blipFill>
        <p:spPr>
          <a:xfrm>
            <a:off x="8606023" y="112249"/>
            <a:ext cx="3464102" cy="2996973"/>
          </a:xfrm>
          <a:prstGeom prst="rect">
            <a:avLst/>
          </a:prstGeom>
          <a:noFill/>
          <a:ln>
            <a:noFill/>
          </a:ln>
        </p:spPr>
      </p:pic>
      <p:pic>
        <p:nvPicPr>
          <p:cNvPr id="422" name="Google Shape;422;p26"/>
          <p:cNvPicPr preferRelativeResize="0"/>
          <p:nvPr/>
        </p:nvPicPr>
        <p:blipFill rotWithShape="1">
          <a:blip r:embed="rId5">
            <a:alphaModFix/>
          </a:blip>
          <a:srcRect/>
          <a:stretch/>
        </p:blipFill>
        <p:spPr>
          <a:xfrm>
            <a:off x="8178852" y="3424295"/>
            <a:ext cx="3891273" cy="2887604"/>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CONCLUSIONS</a:t>
            </a:r>
            <a:endParaRPr/>
          </a:p>
        </p:txBody>
      </p:sp>
      <p:pic>
        <p:nvPicPr>
          <p:cNvPr id="429" name="Google Shape;429;p27"/>
          <p:cNvPicPr preferRelativeResize="0"/>
          <p:nvPr/>
        </p:nvPicPr>
        <p:blipFill rotWithShape="1">
          <a:blip r:embed="rId3">
            <a:alphaModFix/>
          </a:blip>
          <a:srcRect l="23585" t="12195" b="18856"/>
          <a:stretch/>
        </p:blipFill>
        <p:spPr>
          <a:xfrm rot="2360041">
            <a:off x="6753863" y="1170595"/>
            <a:ext cx="5394784" cy="2648096"/>
          </a:xfrm>
          <a:prstGeom prst="rect">
            <a:avLst/>
          </a:prstGeom>
          <a:noFill/>
          <a:ln>
            <a:noFill/>
          </a:ln>
          <a:effectLst>
            <a:outerShdw blurRad="292100" dist="139700" dir="2700000" algn="tl" rotWithShape="0">
              <a:srgbClr val="333333">
                <a:alpha val="64705"/>
              </a:srgbClr>
            </a:outerShdw>
          </a:effectLst>
        </p:spPr>
      </p:pic>
      <p:sp>
        <p:nvSpPr>
          <p:cNvPr id="431" name="Google Shape;431;p27"/>
          <p:cNvSpPr txBox="1">
            <a:spLocks noGrp="1"/>
          </p:cNvSpPr>
          <p:nvPr>
            <p:ph type="body" idx="1"/>
          </p:nvPr>
        </p:nvSpPr>
        <p:spPr>
          <a:xfrm>
            <a:off x="39801" y="2088272"/>
            <a:ext cx="7576956" cy="4486200"/>
          </a:xfrm>
          <a:prstGeom prst="rect">
            <a:avLst/>
          </a:prstGeom>
          <a:solidFill>
            <a:schemeClr val="lt1"/>
          </a:solid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800"/>
              <a:buChar char="•"/>
            </a:pPr>
            <a:r>
              <a:rPr lang="en-US" dirty="0"/>
              <a:t>INAF has observing facilities from radio to high energies going through the </a:t>
            </a:r>
            <a:r>
              <a:rPr lang="en-US" dirty="0" smtClean="0"/>
              <a:t>optical (Vis-NIR). </a:t>
            </a:r>
            <a:br>
              <a:rPr lang="en-US" dirty="0" smtClean="0"/>
            </a:br>
            <a:r>
              <a:rPr lang="en-US" dirty="0" smtClean="0"/>
              <a:t>Quite unique feature!</a:t>
            </a:r>
            <a:endParaRPr dirty="0"/>
          </a:p>
          <a:p>
            <a:pPr marL="228600" lvl="0" indent="-228600" algn="l" rtl="0">
              <a:lnSpc>
                <a:spcPct val="90000"/>
              </a:lnSpc>
              <a:spcBef>
                <a:spcPts val="1000"/>
              </a:spcBef>
              <a:spcAft>
                <a:spcPts val="0"/>
              </a:spcAft>
              <a:buClr>
                <a:schemeClr val="dk1"/>
              </a:buClr>
              <a:buSzPts val="2800"/>
              <a:buChar char="•"/>
            </a:pPr>
            <a:r>
              <a:rPr lang="en-US" dirty="0"/>
              <a:t>INAF is involved in the most important future ground-based facilities that will change astrophysics in the next decade working with national </a:t>
            </a:r>
            <a:r>
              <a:rPr lang="en-US" dirty="0" smtClean="0"/>
              <a:t>and international agencies (INFN, ESO);</a:t>
            </a:r>
            <a:endParaRPr dirty="0"/>
          </a:p>
          <a:p>
            <a:pPr marL="228600" lvl="0" indent="-228600" algn="l" rtl="0">
              <a:lnSpc>
                <a:spcPct val="90000"/>
              </a:lnSpc>
              <a:spcBef>
                <a:spcPts val="1000"/>
              </a:spcBef>
              <a:spcAft>
                <a:spcPts val="0"/>
              </a:spcAft>
              <a:buClr>
                <a:schemeClr val="dk1"/>
              </a:buClr>
              <a:buSzPts val="2800"/>
              <a:buChar char="•"/>
            </a:pPr>
            <a:r>
              <a:rPr lang="en-US" dirty="0"/>
              <a:t>INAF has an important role in space missions in collaboration with ASI, ESA and other agencies;</a:t>
            </a:r>
            <a:endParaRPr dirty="0"/>
          </a:p>
          <a:p>
            <a:pPr marL="228600" lvl="0" indent="-228600" algn="l" rtl="0">
              <a:lnSpc>
                <a:spcPct val="90000"/>
              </a:lnSpc>
              <a:spcBef>
                <a:spcPts val="1000"/>
              </a:spcBef>
              <a:spcAft>
                <a:spcPts val="0"/>
              </a:spcAft>
              <a:buClr>
                <a:schemeClr val="dk1"/>
              </a:buClr>
              <a:buSzPts val="2800"/>
              <a:buChar char="•"/>
            </a:pPr>
            <a:r>
              <a:rPr lang="en-US" dirty="0"/>
              <a:t>INAF shows widespread technological competences, often stemming from the heritage of individual observatories.</a:t>
            </a:r>
            <a:endParaRPr dirty="0"/>
          </a:p>
        </p:txBody>
      </p:sp>
      <p:grpSp>
        <p:nvGrpSpPr>
          <p:cNvPr id="2" name="Gruppo 1"/>
          <p:cNvGrpSpPr/>
          <p:nvPr/>
        </p:nvGrpSpPr>
        <p:grpSpPr>
          <a:xfrm>
            <a:off x="7743221" y="5228462"/>
            <a:ext cx="3202627" cy="1346010"/>
            <a:chOff x="7743221" y="5228462"/>
            <a:chExt cx="3202627" cy="1346010"/>
          </a:xfrm>
        </p:grpSpPr>
        <p:pic>
          <p:nvPicPr>
            <p:cNvPr id="427" name="Google Shape;427;p27"/>
            <p:cNvPicPr preferRelativeResize="0"/>
            <p:nvPr/>
          </p:nvPicPr>
          <p:blipFill rotWithShape="1">
            <a:blip r:embed="rId4">
              <a:alphaModFix/>
            </a:blip>
            <a:srcRect/>
            <a:stretch/>
          </p:blipFill>
          <p:spPr>
            <a:xfrm>
              <a:off x="7743221" y="5610000"/>
              <a:ext cx="3202627" cy="582934"/>
            </a:xfrm>
            <a:prstGeom prst="rect">
              <a:avLst/>
            </a:prstGeom>
            <a:noFill/>
            <a:ln>
              <a:noFill/>
            </a:ln>
          </p:spPr>
        </p:pic>
        <p:sp>
          <p:nvSpPr>
            <p:cNvPr id="430" name="Google Shape;430;p27"/>
            <p:cNvSpPr/>
            <p:nvPr/>
          </p:nvSpPr>
          <p:spPr>
            <a:xfrm>
              <a:off x="8222396" y="5228462"/>
              <a:ext cx="2283479" cy="134601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2600" b="0" i="0" u="none" strike="noStrike" cap="none" dirty="0">
                  <a:solidFill>
                    <a:srgbClr val="000000"/>
                  </a:solidFill>
                  <a:latin typeface="Open Sans"/>
                  <a:ea typeface="Open Sans"/>
                  <a:cs typeface="Open Sans"/>
                  <a:sym typeface="Open Sans"/>
                </a:rPr>
                <a:t>INAF </a:t>
              </a:r>
              <a:r>
                <a:rPr lang="en-US" sz="2000" b="0" i="0" u="none" strike="noStrike" cap="none" dirty="0">
                  <a:solidFill>
                    <a:srgbClr val="000000"/>
                  </a:solidFill>
                  <a:latin typeface="Open Sans"/>
                  <a:ea typeface="Open Sans"/>
                  <a:cs typeface="Open Sans"/>
                  <a:sym typeface="Open Sans"/>
                </a:rPr>
                <a:t> </a:t>
              </a:r>
              <a:endParaRPr dirty="0"/>
            </a:p>
            <a:p>
              <a:pPr marL="0" marR="0" lvl="0" indent="0" algn="ctr" rtl="0">
                <a:lnSpc>
                  <a:spcPct val="90000"/>
                </a:lnSpc>
                <a:spcBef>
                  <a:spcPts val="1000"/>
                </a:spcBef>
                <a:spcAft>
                  <a:spcPts val="0"/>
                </a:spcAft>
                <a:buNone/>
              </a:pPr>
              <a:endParaRPr sz="2000" b="0" i="0" u="none" strike="noStrike" cap="none" dirty="0">
                <a:solidFill>
                  <a:srgbClr val="000000"/>
                </a:solidFill>
                <a:latin typeface="Open Sans"/>
                <a:ea typeface="Open Sans"/>
                <a:cs typeface="Open Sans"/>
                <a:sym typeface="Open Sans"/>
              </a:endParaRPr>
            </a:p>
            <a:p>
              <a:pPr marL="0" marR="0" lvl="0" indent="0" algn="ctr" rtl="0">
                <a:lnSpc>
                  <a:spcPct val="90000"/>
                </a:lnSpc>
                <a:spcBef>
                  <a:spcPts val="1000"/>
                </a:spcBef>
                <a:spcAft>
                  <a:spcPts val="0"/>
                </a:spcAft>
                <a:buNone/>
              </a:pPr>
              <a:r>
                <a:rPr lang="en-US" sz="2600" b="0" i="0" u="none" strike="noStrike" cap="none" dirty="0">
                  <a:solidFill>
                    <a:srgbClr val="000000"/>
                  </a:solidFill>
                  <a:latin typeface="Open Sans"/>
                  <a:ea typeface="Open Sans"/>
                  <a:cs typeface="Open Sans"/>
                  <a:sym typeface="Open Sans"/>
                </a:rPr>
                <a:t>environment </a:t>
              </a:r>
              <a:endParaRPr sz="2600" b="0" i="0" u="none" strike="noStrike" cap="none" dirty="0">
                <a:solidFill>
                  <a:srgbClr val="000000"/>
                </a:solidFill>
                <a:latin typeface="Open Sans"/>
                <a:ea typeface="Open Sans"/>
                <a:cs typeface="Open Sans"/>
                <a:sym typeface="Open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a:t>
            </a:r>
            <a:endParaRPr/>
          </a:p>
        </p:txBody>
      </p:sp>
      <p:sp>
        <p:nvSpPr>
          <p:cNvPr id="103" name="Google Shape;103;p3"/>
          <p:cNvSpPr txBox="1">
            <a:spLocks noGrp="1"/>
          </p:cNvSpPr>
          <p:nvPr>
            <p:ph type="body" idx="1"/>
          </p:nvPr>
        </p:nvSpPr>
        <p:spPr>
          <a:xfrm>
            <a:off x="525379" y="1531101"/>
            <a:ext cx="7486816" cy="4713287"/>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US" dirty="0"/>
              <a:t>July 23, 1999: INAF date of birth.</a:t>
            </a:r>
            <a:endParaRPr dirty="0"/>
          </a:p>
          <a:p>
            <a:pPr marL="228600" lvl="0" indent="-228600" algn="l" rtl="0">
              <a:lnSpc>
                <a:spcPct val="90000"/>
              </a:lnSpc>
              <a:spcBef>
                <a:spcPts val="1800"/>
              </a:spcBef>
              <a:spcAft>
                <a:spcPts val="0"/>
              </a:spcAft>
              <a:buClr>
                <a:schemeClr val="dk1"/>
              </a:buClr>
              <a:buSzPct val="100000"/>
              <a:buChar char="•"/>
            </a:pPr>
            <a:r>
              <a:rPr lang="en-US" dirty="0"/>
              <a:t>The National Institute of Astrophysics is the principal Italian Research Entity for the study of the Universe.</a:t>
            </a:r>
            <a:endParaRPr dirty="0"/>
          </a:p>
          <a:p>
            <a:pPr marL="228600" lvl="0" indent="-228600" algn="l" rtl="0">
              <a:lnSpc>
                <a:spcPct val="90000"/>
              </a:lnSpc>
              <a:spcBef>
                <a:spcPts val="1800"/>
              </a:spcBef>
              <a:spcAft>
                <a:spcPts val="0"/>
              </a:spcAft>
              <a:buClr>
                <a:schemeClr val="dk1"/>
              </a:buClr>
              <a:buSzPct val="100000"/>
              <a:buChar char="•"/>
            </a:pPr>
            <a:r>
              <a:rPr lang="en-US" dirty="0"/>
              <a:t>It promotes, realizes, and coordinates research activities in </a:t>
            </a:r>
            <a:r>
              <a:rPr lang="en-US" b="1" dirty="0"/>
              <a:t>the fields of astronomy and astrophysics</a:t>
            </a:r>
            <a:r>
              <a:rPr lang="en-US" dirty="0"/>
              <a:t>, both in collaboration with universities and with other public and private entities, nationally and internationally. This includes participation in programs of the European Union and international organizations.</a:t>
            </a:r>
            <a:endParaRPr dirty="0"/>
          </a:p>
          <a:p>
            <a:pPr marL="228600" lvl="0" indent="-228600" algn="l" rtl="0">
              <a:lnSpc>
                <a:spcPct val="90000"/>
              </a:lnSpc>
              <a:spcBef>
                <a:spcPts val="1800"/>
              </a:spcBef>
              <a:spcAft>
                <a:spcPts val="0"/>
              </a:spcAft>
              <a:buClr>
                <a:schemeClr val="dk1"/>
              </a:buClr>
              <a:buSzPct val="100000"/>
              <a:buChar char="•"/>
            </a:pPr>
            <a:r>
              <a:rPr lang="en-US" dirty="0"/>
              <a:t>It designs and develops </a:t>
            </a:r>
            <a:r>
              <a:rPr lang="en-US" b="1" dirty="0"/>
              <a:t>innovative technologies </a:t>
            </a:r>
            <a:r>
              <a:rPr lang="en-US" dirty="0"/>
              <a:t>and cutting-edge instruments for the study and exploration of the Cosmos.</a:t>
            </a:r>
            <a:endParaRPr dirty="0"/>
          </a:p>
          <a:p>
            <a:pPr marL="228600" lvl="0" indent="-228600" algn="l" rtl="0">
              <a:lnSpc>
                <a:spcPct val="90000"/>
              </a:lnSpc>
              <a:spcBef>
                <a:spcPts val="1800"/>
              </a:spcBef>
              <a:spcAft>
                <a:spcPts val="0"/>
              </a:spcAft>
              <a:buClr>
                <a:schemeClr val="dk1"/>
              </a:buClr>
              <a:buSzPct val="100000"/>
              <a:buChar char="•"/>
            </a:pPr>
            <a:r>
              <a:rPr lang="en-US" dirty="0"/>
              <a:t>It fosters the </a:t>
            </a:r>
            <a:r>
              <a:rPr lang="en-US" b="1" dirty="0"/>
              <a:t>dissemination of scientific culture </a:t>
            </a:r>
            <a:r>
              <a:rPr lang="en-US" dirty="0"/>
              <a:t>through educational projects and the popularization of Astronomy aimed at schools and society."</a:t>
            </a:r>
            <a:endParaRPr dirty="0"/>
          </a:p>
        </p:txBody>
      </p:sp>
      <p:pic>
        <p:nvPicPr>
          <p:cNvPr id="104" name="Google Shape;104;p3"/>
          <p:cNvPicPr preferRelativeResize="0"/>
          <p:nvPr/>
        </p:nvPicPr>
        <p:blipFill rotWithShape="1">
          <a:blip r:embed="rId3">
            <a:alphaModFix/>
          </a:blip>
          <a:srcRect/>
          <a:stretch/>
        </p:blipFill>
        <p:spPr>
          <a:xfrm>
            <a:off x="8325016" y="1825625"/>
            <a:ext cx="3617734" cy="318360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105" name="Google Shape;105;p3"/>
          <p:cNvSpPr txBox="1"/>
          <p:nvPr/>
        </p:nvSpPr>
        <p:spPr>
          <a:xfrm>
            <a:off x="8256510" y="1388825"/>
            <a:ext cx="37547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Headquarter in Rome – Monte Mario</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some numbers</a:t>
            </a:r>
            <a:endParaRPr/>
          </a:p>
        </p:txBody>
      </p:sp>
      <p:sp>
        <p:nvSpPr>
          <p:cNvPr id="111" name="Google Shape;111;p4"/>
          <p:cNvSpPr txBox="1">
            <a:spLocks noGrp="1"/>
          </p:cNvSpPr>
          <p:nvPr>
            <p:ph type="body" idx="1"/>
          </p:nvPr>
        </p:nvSpPr>
        <p:spPr>
          <a:xfrm>
            <a:off x="481263" y="1825625"/>
            <a:ext cx="7206560" cy="4351338"/>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90000"/>
              </a:lnSpc>
              <a:spcBef>
                <a:spcPts val="0"/>
              </a:spcBef>
              <a:spcAft>
                <a:spcPts val="0"/>
              </a:spcAft>
              <a:buClr>
                <a:schemeClr val="dk1"/>
              </a:buClr>
              <a:buSzPct val="100000"/>
              <a:buChar char="•"/>
            </a:pPr>
            <a:r>
              <a:rPr lang="en-US" b="1"/>
              <a:t>More than 1,400: the number of people that work for INAF</a:t>
            </a:r>
            <a:r>
              <a:rPr lang="en-US"/>
              <a:t>, composed of researchers (including research students and post-docs), technicians and administrative staff</a:t>
            </a:r>
            <a:endParaRPr/>
          </a:p>
          <a:p>
            <a:pPr marL="228600" lvl="0" indent="-228600" algn="l" rtl="0">
              <a:lnSpc>
                <a:spcPct val="90000"/>
              </a:lnSpc>
              <a:spcBef>
                <a:spcPts val="1000"/>
              </a:spcBef>
              <a:spcAft>
                <a:spcPts val="0"/>
              </a:spcAft>
              <a:buClr>
                <a:schemeClr val="dk1"/>
              </a:buClr>
              <a:buSzPct val="100000"/>
              <a:buChar char="•"/>
            </a:pPr>
            <a:r>
              <a:rPr lang="en-US" b="1"/>
              <a:t>19: the number of national research institutes</a:t>
            </a:r>
            <a:r>
              <a:rPr lang="en-US"/>
              <a:t>, and one in the Canary Islands which operates the Telescopio Nazionale Galileo - TNG. </a:t>
            </a:r>
            <a:endParaRPr/>
          </a:p>
          <a:p>
            <a:pPr marL="228600" lvl="0" indent="-228600" algn="l" rtl="0">
              <a:lnSpc>
                <a:spcPct val="90000"/>
              </a:lnSpc>
              <a:spcBef>
                <a:spcPts val="1000"/>
              </a:spcBef>
              <a:spcAft>
                <a:spcPts val="0"/>
              </a:spcAft>
              <a:buClr>
                <a:schemeClr val="dk1"/>
              </a:buClr>
              <a:buSzPct val="100000"/>
              <a:buChar char="•"/>
            </a:pPr>
            <a:r>
              <a:rPr lang="en-US" b="1"/>
              <a:t>200</a:t>
            </a:r>
            <a:r>
              <a:rPr lang="en-US"/>
              <a:t>: the number of international research institutes that collaborate with INAF. </a:t>
            </a:r>
            <a:endParaRPr/>
          </a:p>
          <a:p>
            <a:pPr marL="228600" lvl="0" indent="-228600" algn="l" rtl="0">
              <a:lnSpc>
                <a:spcPct val="90000"/>
              </a:lnSpc>
              <a:spcBef>
                <a:spcPts val="1000"/>
              </a:spcBef>
              <a:spcAft>
                <a:spcPts val="0"/>
              </a:spcAft>
              <a:buClr>
                <a:schemeClr val="dk1"/>
              </a:buClr>
              <a:buSzPct val="100000"/>
              <a:buChar char="•"/>
            </a:pPr>
            <a:r>
              <a:rPr lang="en-US" b="1"/>
              <a:t>Between 3,000 and 4,000:</a:t>
            </a:r>
            <a:r>
              <a:rPr lang="en-US"/>
              <a:t> the scientific publications written by INAF researchers each year. </a:t>
            </a:r>
            <a:endParaRPr/>
          </a:p>
          <a:p>
            <a:pPr marL="228600" lvl="0" indent="-228600" algn="l" rtl="0">
              <a:lnSpc>
                <a:spcPct val="90000"/>
              </a:lnSpc>
              <a:spcBef>
                <a:spcPts val="1000"/>
              </a:spcBef>
              <a:spcAft>
                <a:spcPts val="0"/>
              </a:spcAft>
              <a:buClr>
                <a:schemeClr val="dk1"/>
              </a:buClr>
              <a:buSzPct val="100000"/>
              <a:buChar char="•"/>
            </a:pPr>
            <a:r>
              <a:rPr lang="en-US" b="1"/>
              <a:t>Different optical telescopes: TNG, Copernico, REM, Cassini, LBT.</a:t>
            </a:r>
            <a:endParaRPr/>
          </a:p>
          <a:p>
            <a:pPr marL="228600" lvl="0" indent="-228600" algn="l" rtl="0">
              <a:lnSpc>
                <a:spcPct val="90000"/>
              </a:lnSpc>
              <a:spcBef>
                <a:spcPts val="1000"/>
              </a:spcBef>
              <a:spcAft>
                <a:spcPts val="0"/>
              </a:spcAft>
              <a:buClr>
                <a:schemeClr val="dk1"/>
              </a:buClr>
              <a:buSzPct val="100000"/>
              <a:buChar char="•"/>
            </a:pPr>
            <a:r>
              <a:rPr lang="en-US" b="1"/>
              <a:t>4 radio facilities in Italy: SRT, Medicina, Noto, Croce del Nord.</a:t>
            </a:r>
            <a:endParaRPr/>
          </a:p>
          <a:p>
            <a:pPr marL="228600" lvl="0" indent="-228600" algn="l" rtl="0">
              <a:lnSpc>
                <a:spcPct val="90000"/>
              </a:lnSpc>
              <a:spcBef>
                <a:spcPts val="1000"/>
              </a:spcBef>
              <a:spcAft>
                <a:spcPts val="0"/>
              </a:spcAft>
              <a:buClr>
                <a:schemeClr val="dk1"/>
              </a:buClr>
              <a:buSzPct val="100000"/>
              <a:buChar char="•"/>
            </a:pPr>
            <a:r>
              <a:rPr lang="en-US" b="1"/>
              <a:t>Cherenkov telescopes: ASTRI.</a:t>
            </a:r>
            <a:endParaRPr/>
          </a:p>
          <a:p>
            <a:pPr marL="228600" lvl="0" indent="-228600" algn="l" rtl="0">
              <a:lnSpc>
                <a:spcPct val="90000"/>
              </a:lnSpc>
              <a:spcBef>
                <a:spcPts val="1000"/>
              </a:spcBef>
              <a:spcAft>
                <a:spcPts val="0"/>
              </a:spcAft>
              <a:buClr>
                <a:schemeClr val="dk1"/>
              </a:buClr>
              <a:buSzPct val="100000"/>
              <a:buChar char="•"/>
            </a:pPr>
            <a:r>
              <a:rPr lang="en-US" b="1"/>
              <a:t>125,000</a:t>
            </a:r>
            <a:r>
              <a:rPr lang="en-US"/>
              <a:t>: the number of ancient volumes on physics and astronomy in INAF's historic libraries.</a:t>
            </a:r>
            <a:endParaRPr/>
          </a:p>
        </p:txBody>
      </p:sp>
      <p:pic>
        <p:nvPicPr>
          <p:cNvPr id="112" name="Google Shape;112;p4" descr="UL1.jpg"/>
          <p:cNvPicPr preferRelativeResize="0"/>
          <p:nvPr/>
        </p:nvPicPr>
        <p:blipFill rotWithShape="1">
          <a:blip r:embed="rId3">
            <a:alphaModFix/>
          </a:blip>
          <a:srcRect/>
          <a:stretch/>
        </p:blipFill>
        <p:spPr>
          <a:xfrm>
            <a:off x="7615627" y="375464"/>
            <a:ext cx="4303602" cy="4904556"/>
          </a:xfrm>
          <a:prstGeom prst="rect">
            <a:avLst/>
          </a:prstGeom>
          <a:noFill/>
          <a:ln>
            <a:noFill/>
          </a:ln>
          <a:effectLst>
            <a:outerShdw blurRad="292100" dist="139700" dir="2700000" algn="tl" rotWithShape="0">
              <a:srgbClr val="333333">
                <a:alpha val="64313"/>
              </a:srgbClr>
            </a:outerShdw>
          </a:effectLst>
        </p:spPr>
      </p:pic>
      <p:pic>
        <p:nvPicPr>
          <p:cNvPr id="113" name="Google Shape;113;p4"/>
          <p:cNvPicPr preferRelativeResize="0"/>
          <p:nvPr/>
        </p:nvPicPr>
        <p:blipFill rotWithShape="1">
          <a:blip r:embed="rId4">
            <a:alphaModFix/>
          </a:blip>
          <a:srcRect/>
          <a:stretch/>
        </p:blipFill>
        <p:spPr>
          <a:xfrm>
            <a:off x="8656471" y="5426446"/>
            <a:ext cx="2235184" cy="1127775"/>
          </a:xfrm>
          <a:prstGeom prst="rect">
            <a:avLst/>
          </a:prstGeom>
          <a:noFill/>
          <a:ln>
            <a:noFill/>
          </a:ln>
        </p:spPr>
      </p:pic>
      <p:sp>
        <p:nvSpPr>
          <p:cNvPr id="114" name="Google Shape;114;p4"/>
          <p:cNvSpPr txBox="1"/>
          <p:nvPr/>
        </p:nvSpPr>
        <p:spPr>
          <a:xfrm>
            <a:off x="9007090" y="6476540"/>
            <a:ext cx="15339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Canary Islands</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some numbers</a:t>
            </a:r>
            <a:endParaRPr/>
          </a:p>
        </p:txBody>
      </p:sp>
      <p:sp>
        <p:nvSpPr>
          <p:cNvPr id="120" name="Google Shape;120;p5"/>
          <p:cNvSpPr txBox="1">
            <a:spLocks noGrp="1"/>
          </p:cNvSpPr>
          <p:nvPr>
            <p:ph type="body" idx="1"/>
          </p:nvPr>
        </p:nvSpPr>
        <p:spPr>
          <a:xfrm>
            <a:off x="481263" y="1825625"/>
            <a:ext cx="7206560" cy="4351338"/>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90000"/>
              </a:lnSpc>
              <a:spcBef>
                <a:spcPts val="0"/>
              </a:spcBef>
              <a:spcAft>
                <a:spcPts val="0"/>
              </a:spcAft>
              <a:buClr>
                <a:schemeClr val="dk1"/>
              </a:buClr>
              <a:buSzPct val="100000"/>
              <a:buChar char="•"/>
            </a:pPr>
            <a:r>
              <a:rPr lang="en-US" b="1" dirty="0"/>
              <a:t>More than 1,400: the number of people that work for INAF</a:t>
            </a:r>
            <a:r>
              <a:rPr lang="en-US" dirty="0"/>
              <a:t>, composed of </a:t>
            </a:r>
            <a:r>
              <a:rPr lang="en-US" dirty="0" smtClean="0"/>
              <a:t>researchers </a:t>
            </a:r>
            <a:r>
              <a:rPr lang="en-US" dirty="0"/>
              <a:t>(including research students and post-docs), technicians and administrative staff</a:t>
            </a:r>
            <a:endParaRPr dirty="0"/>
          </a:p>
          <a:p>
            <a:pPr marL="228600" lvl="0" indent="-228600" algn="l" rtl="0">
              <a:lnSpc>
                <a:spcPct val="90000"/>
              </a:lnSpc>
              <a:spcBef>
                <a:spcPts val="1000"/>
              </a:spcBef>
              <a:spcAft>
                <a:spcPts val="0"/>
              </a:spcAft>
              <a:buClr>
                <a:schemeClr val="dk1"/>
              </a:buClr>
              <a:buSzPct val="100000"/>
              <a:buChar char="•"/>
            </a:pPr>
            <a:r>
              <a:rPr lang="en-US" b="1" dirty="0"/>
              <a:t>19: the number of national research institutes</a:t>
            </a:r>
            <a:r>
              <a:rPr lang="en-US" dirty="0"/>
              <a:t>, and one in the Canary Islands which operates the </a:t>
            </a:r>
            <a:r>
              <a:rPr lang="en-US" dirty="0" err="1"/>
              <a:t>Telescopio</a:t>
            </a:r>
            <a:r>
              <a:rPr lang="en-US" dirty="0"/>
              <a:t> </a:t>
            </a:r>
            <a:r>
              <a:rPr lang="en-US" dirty="0" err="1"/>
              <a:t>Nazionale</a:t>
            </a:r>
            <a:r>
              <a:rPr lang="en-US" dirty="0"/>
              <a:t> Galileo - TNG. </a:t>
            </a:r>
            <a:endParaRPr dirty="0"/>
          </a:p>
          <a:p>
            <a:pPr marL="228600" lvl="0" indent="-228600" algn="l" rtl="0">
              <a:lnSpc>
                <a:spcPct val="90000"/>
              </a:lnSpc>
              <a:spcBef>
                <a:spcPts val="1000"/>
              </a:spcBef>
              <a:spcAft>
                <a:spcPts val="0"/>
              </a:spcAft>
              <a:buClr>
                <a:schemeClr val="dk1"/>
              </a:buClr>
              <a:buSzPct val="100000"/>
              <a:buChar char="•"/>
            </a:pPr>
            <a:r>
              <a:rPr lang="en-US" b="1" dirty="0"/>
              <a:t>200: </a:t>
            </a:r>
            <a:r>
              <a:rPr lang="en-US" dirty="0"/>
              <a:t>the number of international research institutes that collaborate with INAF. </a:t>
            </a:r>
            <a:endParaRPr dirty="0"/>
          </a:p>
          <a:p>
            <a:pPr marL="228600" lvl="0" indent="-228600" algn="l" rtl="0">
              <a:lnSpc>
                <a:spcPct val="90000"/>
              </a:lnSpc>
              <a:spcBef>
                <a:spcPts val="1000"/>
              </a:spcBef>
              <a:spcAft>
                <a:spcPts val="0"/>
              </a:spcAft>
              <a:buClr>
                <a:schemeClr val="dk1"/>
              </a:buClr>
              <a:buSzPct val="100000"/>
              <a:buChar char="•"/>
            </a:pPr>
            <a:r>
              <a:rPr lang="en-US" b="1" dirty="0"/>
              <a:t>Between 3,000 and 4,000</a:t>
            </a:r>
            <a:r>
              <a:rPr lang="en-US" dirty="0"/>
              <a:t>: the scientific publications written by INAF researchers each year. </a:t>
            </a:r>
            <a:endParaRPr dirty="0"/>
          </a:p>
          <a:p>
            <a:pPr marL="228600" lvl="0" indent="-228600" algn="l" rtl="0">
              <a:lnSpc>
                <a:spcPct val="90000"/>
              </a:lnSpc>
              <a:spcBef>
                <a:spcPts val="1000"/>
              </a:spcBef>
              <a:spcAft>
                <a:spcPts val="0"/>
              </a:spcAft>
              <a:buClr>
                <a:schemeClr val="dk1"/>
              </a:buClr>
              <a:buSzPct val="100000"/>
              <a:buChar char="•"/>
            </a:pPr>
            <a:r>
              <a:rPr lang="en-US" b="1" dirty="0"/>
              <a:t>Different optical telescopes: TNG, </a:t>
            </a:r>
            <a:r>
              <a:rPr lang="en-US" b="1" dirty="0" err="1"/>
              <a:t>Copernico</a:t>
            </a:r>
            <a:r>
              <a:rPr lang="en-US" b="1" dirty="0"/>
              <a:t>, REM, Cassini, LBT.</a:t>
            </a:r>
            <a:endParaRPr dirty="0"/>
          </a:p>
          <a:p>
            <a:pPr marL="228600" lvl="0" indent="-228600" algn="l" rtl="0">
              <a:lnSpc>
                <a:spcPct val="90000"/>
              </a:lnSpc>
              <a:spcBef>
                <a:spcPts val="1000"/>
              </a:spcBef>
              <a:spcAft>
                <a:spcPts val="0"/>
              </a:spcAft>
              <a:buClr>
                <a:schemeClr val="dk1"/>
              </a:buClr>
              <a:buSzPct val="100000"/>
              <a:buChar char="•"/>
            </a:pPr>
            <a:r>
              <a:rPr lang="en-US" b="1" dirty="0"/>
              <a:t>4 radio facilities in Italy: SRT, </a:t>
            </a:r>
            <a:r>
              <a:rPr lang="en-US" b="1" dirty="0" err="1"/>
              <a:t>Medicina</a:t>
            </a:r>
            <a:r>
              <a:rPr lang="en-US" b="1" dirty="0"/>
              <a:t>, Noto, Croce del Nord.</a:t>
            </a:r>
            <a:endParaRPr dirty="0"/>
          </a:p>
          <a:p>
            <a:pPr marL="228600" lvl="0" indent="-228600" algn="l" rtl="0">
              <a:lnSpc>
                <a:spcPct val="90000"/>
              </a:lnSpc>
              <a:spcBef>
                <a:spcPts val="1000"/>
              </a:spcBef>
              <a:spcAft>
                <a:spcPts val="0"/>
              </a:spcAft>
              <a:buClr>
                <a:schemeClr val="dk1"/>
              </a:buClr>
              <a:buSzPct val="100000"/>
              <a:buChar char="•"/>
            </a:pPr>
            <a:r>
              <a:rPr lang="en-US" b="1" dirty="0"/>
              <a:t>Cherenkov telescopes: ASTRI.</a:t>
            </a:r>
            <a:endParaRPr dirty="0"/>
          </a:p>
          <a:p>
            <a:pPr marL="228600" lvl="0" indent="-228600" algn="l" rtl="0">
              <a:lnSpc>
                <a:spcPct val="90000"/>
              </a:lnSpc>
              <a:spcBef>
                <a:spcPts val="1000"/>
              </a:spcBef>
              <a:spcAft>
                <a:spcPts val="0"/>
              </a:spcAft>
              <a:buClr>
                <a:schemeClr val="dk1"/>
              </a:buClr>
              <a:buSzPct val="100000"/>
              <a:buChar char="•"/>
            </a:pPr>
            <a:r>
              <a:rPr lang="en-US" dirty="0"/>
              <a:t>125,000: the number of ancient volumes of physics and astronomy in INAF's historic libraries.</a:t>
            </a:r>
            <a:endParaRPr dirty="0"/>
          </a:p>
        </p:txBody>
      </p:sp>
      <p:pic>
        <p:nvPicPr>
          <p:cNvPr id="121" name="Google Shape;121;p5" descr="UL1.jpg"/>
          <p:cNvPicPr preferRelativeResize="0"/>
          <p:nvPr/>
        </p:nvPicPr>
        <p:blipFill rotWithShape="1">
          <a:blip r:embed="rId3">
            <a:alphaModFix/>
          </a:blip>
          <a:srcRect/>
          <a:stretch/>
        </p:blipFill>
        <p:spPr>
          <a:xfrm>
            <a:off x="7615627" y="375464"/>
            <a:ext cx="4303602" cy="4904556"/>
          </a:xfrm>
          <a:prstGeom prst="rect">
            <a:avLst/>
          </a:prstGeom>
          <a:noFill/>
          <a:ln>
            <a:noFill/>
          </a:ln>
          <a:effectLst>
            <a:outerShdw blurRad="292100" dist="139700" dir="2700000" algn="tl" rotWithShape="0">
              <a:srgbClr val="333333">
                <a:alpha val="64313"/>
              </a:srgbClr>
            </a:outerShdw>
          </a:effectLst>
        </p:spPr>
      </p:pic>
      <p:sp>
        <p:nvSpPr>
          <p:cNvPr id="123" name="Google Shape;123;p5"/>
          <p:cNvSpPr/>
          <p:nvPr/>
        </p:nvSpPr>
        <p:spPr>
          <a:xfrm>
            <a:off x="625647" y="4410433"/>
            <a:ext cx="6917700" cy="1021200"/>
          </a:xfrm>
          <a:prstGeom prst="rect">
            <a:avLst/>
          </a:prstGeom>
          <a:noFill/>
          <a:ln w="12700" cap="flat" cmpd="sng">
            <a:solidFill>
              <a:srgbClr val="FFC000"/>
            </a:solidFill>
            <a:prstDash val="solid"/>
            <a:miter lim="800000"/>
            <a:headEnd type="none" w="sm" len="sm"/>
            <a:tailEnd type="none" w="sm" len="sm"/>
          </a:ln>
          <a:effectLst>
            <a:glow rad="63500">
              <a:schemeClr val="accent2">
                <a:satMod val="175000"/>
                <a:alpha val="40000"/>
              </a:schemeClr>
            </a:glo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5"/>
          <p:cNvSpPr/>
          <p:nvPr/>
        </p:nvSpPr>
        <p:spPr>
          <a:xfrm>
            <a:off x="2298746" y="6026031"/>
            <a:ext cx="368613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alibri"/>
                <a:ea typeface="Calibri"/>
                <a:cs typeface="Calibri"/>
                <a:sym typeface="Calibri"/>
              </a:rPr>
              <a:t>Quite unique feature in EU!</a:t>
            </a:r>
            <a:endParaRPr sz="2400" b="1" i="0" u="none" strike="noStrike" cap="none">
              <a:solidFill>
                <a:srgbClr val="3F3F3F"/>
              </a:solidFill>
              <a:latin typeface="Calibri"/>
              <a:ea typeface="Calibri"/>
              <a:cs typeface="Calibri"/>
              <a:sym typeface="Calibri"/>
            </a:endParaRPr>
          </a:p>
        </p:txBody>
      </p:sp>
      <p:cxnSp>
        <p:nvCxnSpPr>
          <p:cNvPr id="125" name="Google Shape;125;p5"/>
          <p:cNvCxnSpPr>
            <a:stCxn id="123" idx="1"/>
            <a:endCxn id="124" idx="1"/>
          </p:cNvCxnSpPr>
          <p:nvPr/>
        </p:nvCxnSpPr>
        <p:spPr>
          <a:xfrm rot="10800000" flipH="1" flipV="1">
            <a:off x="625646" y="4921032"/>
            <a:ext cx="1673099" cy="1335831"/>
          </a:xfrm>
          <a:prstGeom prst="bentConnector3">
            <a:avLst>
              <a:gd name="adj1" fmla="val -13663"/>
            </a:avLst>
          </a:prstGeom>
          <a:noFill/>
          <a:ln w="9525" cap="flat" cmpd="sng">
            <a:solidFill>
              <a:schemeClr val="accent4"/>
            </a:solidFill>
            <a:prstDash val="solid"/>
            <a:miter lim="800000"/>
            <a:headEnd type="none" w="sm" len="sm"/>
            <a:tailEnd type="none" w="sm" len="sm"/>
          </a:ln>
        </p:spPr>
      </p:cxnSp>
      <p:pic>
        <p:nvPicPr>
          <p:cNvPr id="10" name="Google Shape;113;p4"/>
          <p:cNvPicPr preferRelativeResize="0"/>
          <p:nvPr/>
        </p:nvPicPr>
        <p:blipFill rotWithShape="1">
          <a:blip r:embed="rId4">
            <a:alphaModFix/>
          </a:blip>
          <a:srcRect/>
          <a:stretch/>
        </p:blipFill>
        <p:spPr>
          <a:xfrm>
            <a:off x="8656471" y="5426446"/>
            <a:ext cx="2235184" cy="1127775"/>
          </a:xfrm>
          <a:prstGeom prst="rect">
            <a:avLst/>
          </a:prstGeom>
          <a:noFill/>
          <a:ln>
            <a:noFill/>
          </a:ln>
        </p:spPr>
      </p:pic>
      <p:sp>
        <p:nvSpPr>
          <p:cNvPr id="11" name="Google Shape;114;p4"/>
          <p:cNvSpPr txBox="1"/>
          <p:nvPr/>
        </p:nvSpPr>
        <p:spPr>
          <a:xfrm>
            <a:off x="9007090" y="6476540"/>
            <a:ext cx="15339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Canary Islands</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TECNO INAF – ENVIRONMENT </a:t>
            </a:r>
            <a:endParaRPr/>
          </a:p>
        </p:txBody>
      </p:sp>
      <p:grpSp>
        <p:nvGrpSpPr>
          <p:cNvPr id="132" name="Google Shape;132;p6"/>
          <p:cNvGrpSpPr/>
          <p:nvPr/>
        </p:nvGrpSpPr>
        <p:grpSpPr>
          <a:xfrm>
            <a:off x="208272" y="1690689"/>
            <a:ext cx="2928274" cy="3942563"/>
            <a:chOff x="208272" y="1690689"/>
            <a:chExt cx="2928274" cy="3942563"/>
          </a:xfrm>
        </p:grpSpPr>
        <p:sp>
          <p:nvSpPr>
            <p:cNvPr id="133" name="Google Shape;133;p6"/>
            <p:cNvSpPr/>
            <p:nvPr/>
          </p:nvSpPr>
          <p:spPr>
            <a:xfrm>
              <a:off x="208272" y="1690689"/>
              <a:ext cx="2928274" cy="3942563"/>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6"/>
            <p:cNvSpPr/>
            <p:nvPr/>
          </p:nvSpPr>
          <p:spPr>
            <a:xfrm>
              <a:off x="463354" y="2005013"/>
              <a:ext cx="2424087" cy="1931663"/>
            </a:xfrm>
            <a:prstGeom prst="ellipse">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6"/>
            <p:cNvSpPr txBox="1"/>
            <p:nvPr/>
          </p:nvSpPr>
          <p:spPr>
            <a:xfrm>
              <a:off x="714058" y="2185898"/>
              <a:ext cx="1916206"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Astronomical</a:t>
              </a:r>
              <a:endParaRPr sz="24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and Astrophysical</a:t>
              </a:r>
              <a:endParaRPr sz="24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 Challenges</a:t>
              </a:r>
              <a:endParaRPr sz="1800" b="1" i="0" u="none" strike="noStrike" cap="none" dirty="0">
                <a:solidFill>
                  <a:schemeClr val="dk1"/>
                </a:solidFill>
                <a:latin typeface="Calibri"/>
                <a:ea typeface="Calibri"/>
                <a:cs typeface="Calibri"/>
                <a:sym typeface="Calibri"/>
              </a:endParaRPr>
            </a:p>
          </p:txBody>
        </p:sp>
        <p:sp>
          <p:nvSpPr>
            <p:cNvPr id="136" name="Google Shape;136;p6"/>
            <p:cNvSpPr txBox="1"/>
            <p:nvPr/>
          </p:nvSpPr>
          <p:spPr>
            <a:xfrm>
              <a:off x="646633" y="5042468"/>
              <a:ext cx="20381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Tech requirements</a:t>
              </a:r>
              <a:endParaRPr sz="1800" b="1" i="0" u="none" strike="noStrike" cap="none" dirty="0">
                <a:solidFill>
                  <a:schemeClr val="dk1"/>
                </a:solidFill>
                <a:latin typeface="Calibri"/>
                <a:ea typeface="Calibri"/>
                <a:cs typeface="Calibri"/>
                <a:sym typeface="Calibri"/>
              </a:endParaRPr>
            </a:p>
          </p:txBody>
        </p:sp>
        <p:cxnSp>
          <p:nvCxnSpPr>
            <p:cNvPr id="137" name="Google Shape;137;p6"/>
            <p:cNvCxnSpPr>
              <a:stCxn id="136" idx="0"/>
              <a:endCxn id="135" idx="2"/>
            </p:cNvCxnSpPr>
            <p:nvPr/>
          </p:nvCxnSpPr>
          <p:spPr>
            <a:xfrm flipV="1">
              <a:off x="1665733" y="3755798"/>
              <a:ext cx="6428" cy="1286670"/>
            </a:xfrm>
            <a:prstGeom prst="straightConnector1">
              <a:avLst/>
            </a:prstGeom>
            <a:noFill/>
            <a:ln w="57150" cap="flat" cmpd="sng">
              <a:solidFill>
                <a:schemeClr val="accent2"/>
              </a:solidFill>
              <a:prstDash val="solid"/>
              <a:round/>
              <a:headEnd type="stealth" w="med" len="med"/>
              <a:tailEnd type="stealth" w="med" len="med"/>
            </a:ln>
          </p:spPr>
        </p:cxnSp>
      </p:grpSp>
      <p:grpSp>
        <p:nvGrpSpPr>
          <p:cNvPr id="138" name="Google Shape;138;p6"/>
          <p:cNvGrpSpPr/>
          <p:nvPr/>
        </p:nvGrpSpPr>
        <p:grpSpPr>
          <a:xfrm>
            <a:off x="2009964" y="5633224"/>
            <a:ext cx="3964056" cy="891513"/>
            <a:chOff x="2009964" y="5633224"/>
            <a:chExt cx="3964056" cy="891513"/>
          </a:xfrm>
        </p:grpSpPr>
        <p:sp>
          <p:nvSpPr>
            <p:cNvPr id="139" name="Google Shape;139;p6"/>
            <p:cNvSpPr/>
            <p:nvPr/>
          </p:nvSpPr>
          <p:spPr>
            <a:xfrm>
              <a:off x="2009964" y="5891310"/>
              <a:ext cx="2809056" cy="633427"/>
            </a:xfrm>
            <a:prstGeom prst="roundRect">
              <a:avLst>
                <a:gd name="adj" fmla="val 16667"/>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6"/>
            <p:cNvSpPr txBox="1"/>
            <p:nvPr/>
          </p:nvSpPr>
          <p:spPr>
            <a:xfrm>
              <a:off x="2086399" y="5975310"/>
              <a:ext cx="268233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Enabling technologies</a:t>
              </a:r>
              <a:endParaRPr sz="2200" b="0" i="0" u="none" strike="noStrike" cap="none">
                <a:solidFill>
                  <a:schemeClr val="dk1"/>
                </a:solidFill>
                <a:latin typeface="Calibri"/>
                <a:ea typeface="Calibri"/>
                <a:cs typeface="Calibri"/>
                <a:sym typeface="Calibri"/>
              </a:endParaRPr>
            </a:p>
          </p:txBody>
        </p:sp>
        <p:cxnSp>
          <p:nvCxnSpPr>
            <p:cNvPr id="141" name="Google Shape;141;p6"/>
            <p:cNvCxnSpPr>
              <a:stCxn id="139" idx="3"/>
              <a:endCxn id="142" idx="2"/>
            </p:cNvCxnSpPr>
            <p:nvPr/>
          </p:nvCxnSpPr>
          <p:spPr>
            <a:xfrm rot="10800000" flipH="1">
              <a:off x="4819020" y="5633224"/>
              <a:ext cx="1155000" cy="574800"/>
            </a:xfrm>
            <a:prstGeom prst="bentConnector2">
              <a:avLst/>
            </a:prstGeom>
            <a:noFill/>
            <a:ln w="57150" cap="flat" cmpd="sng">
              <a:solidFill>
                <a:schemeClr val="accent2"/>
              </a:solidFill>
              <a:prstDash val="solid"/>
              <a:round/>
              <a:headEnd type="none" w="sm" len="sm"/>
              <a:tailEnd type="stealth" w="med" len="med"/>
            </a:ln>
          </p:spPr>
        </p:cxnSp>
      </p:grpSp>
      <p:grpSp>
        <p:nvGrpSpPr>
          <p:cNvPr id="146" name="Google Shape;146;p6"/>
          <p:cNvGrpSpPr/>
          <p:nvPr/>
        </p:nvGrpSpPr>
        <p:grpSpPr>
          <a:xfrm>
            <a:off x="3136546" y="1690688"/>
            <a:ext cx="5041025" cy="3942563"/>
            <a:chOff x="3136546" y="1690688"/>
            <a:chExt cx="5041025" cy="3942563"/>
          </a:xfrm>
        </p:grpSpPr>
        <p:sp>
          <p:nvSpPr>
            <p:cNvPr id="142" name="Google Shape;142;p6"/>
            <p:cNvSpPr/>
            <p:nvPr/>
          </p:nvSpPr>
          <p:spPr>
            <a:xfrm>
              <a:off x="3770502" y="1690688"/>
              <a:ext cx="4407069" cy="3942563"/>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6"/>
            <p:cNvSpPr/>
            <p:nvPr/>
          </p:nvSpPr>
          <p:spPr>
            <a:xfrm>
              <a:off x="5696378" y="2742166"/>
              <a:ext cx="2424087" cy="1155031"/>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6"/>
            <p:cNvSpPr/>
            <p:nvPr/>
          </p:nvSpPr>
          <p:spPr>
            <a:xfrm>
              <a:off x="3897959" y="3696262"/>
              <a:ext cx="2424087" cy="819730"/>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6"/>
            <p:cNvSpPr/>
            <p:nvPr/>
          </p:nvSpPr>
          <p:spPr>
            <a:xfrm>
              <a:off x="3974925" y="1815814"/>
              <a:ext cx="2424087" cy="1155031"/>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6"/>
            <p:cNvSpPr txBox="1"/>
            <p:nvPr/>
          </p:nvSpPr>
          <p:spPr>
            <a:xfrm>
              <a:off x="3963292" y="2091293"/>
              <a:ext cx="24525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Opto-mechanical design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Electronic design</a:t>
              </a:r>
              <a:endParaRPr sz="1400" b="0" i="0" u="none" strike="noStrike" cap="none">
                <a:solidFill>
                  <a:srgbClr val="000000"/>
                </a:solidFill>
                <a:latin typeface="Arial"/>
                <a:ea typeface="Arial"/>
                <a:cs typeface="Arial"/>
                <a:sym typeface="Arial"/>
              </a:endParaRPr>
            </a:p>
          </p:txBody>
        </p:sp>
        <p:sp>
          <p:nvSpPr>
            <p:cNvPr id="151" name="Google Shape;151;p6"/>
            <p:cNvSpPr txBox="1"/>
            <p:nvPr/>
          </p:nvSpPr>
          <p:spPr>
            <a:xfrm>
              <a:off x="5947903" y="3002920"/>
              <a:ext cx="192103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Control software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Scientific Software</a:t>
              </a:r>
              <a:endParaRPr sz="1400" b="0" i="0" u="none" strike="noStrike" cap="none">
                <a:solidFill>
                  <a:srgbClr val="000000"/>
                </a:solidFill>
                <a:latin typeface="Arial"/>
                <a:ea typeface="Arial"/>
                <a:cs typeface="Arial"/>
                <a:sym typeface="Arial"/>
              </a:endParaRPr>
            </a:p>
          </p:txBody>
        </p:sp>
        <p:sp>
          <p:nvSpPr>
            <p:cNvPr id="152" name="Google Shape;152;p6"/>
            <p:cNvSpPr txBox="1"/>
            <p:nvPr/>
          </p:nvSpPr>
          <p:spPr>
            <a:xfrm>
              <a:off x="4045735" y="3891660"/>
              <a:ext cx="20197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System engineering</a:t>
              </a:r>
              <a:endParaRPr sz="1800" b="0" i="0" u="none" strike="noStrike" cap="none">
                <a:solidFill>
                  <a:schemeClr val="dk1"/>
                </a:solidFill>
                <a:latin typeface="Calibri"/>
                <a:ea typeface="Calibri"/>
                <a:cs typeface="Calibri"/>
                <a:sym typeface="Calibri"/>
              </a:endParaRPr>
            </a:p>
          </p:txBody>
        </p:sp>
        <p:sp>
          <p:nvSpPr>
            <p:cNvPr id="153" name="Google Shape;153;p6"/>
            <p:cNvSpPr/>
            <p:nvPr/>
          </p:nvSpPr>
          <p:spPr>
            <a:xfrm>
              <a:off x="6068848" y="4295241"/>
              <a:ext cx="1934713" cy="819730"/>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6"/>
            <p:cNvSpPr txBox="1"/>
            <p:nvPr/>
          </p:nvSpPr>
          <p:spPr>
            <a:xfrm>
              <a:off x="6596372" y="4498088"/>
              <a:ext cx="94256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AIV/AIT</a:t>
              </a:r>
              <a:endParaRPr sz="1400" b="0" i="0" u="none" strike="noStrike" cap="none" dirty="0">
                <a:solidFill>
                  <a:srgbClr val="000000"/>
                </a:solidFill>
                <a:latin typeface="Arial"/>
                <a:ea typeface="Arial"/>
                <a:cs typeface="Arial"/>
                <a:sym typeface="Arial"/>
              </a:endParaRPr>
            </a:p>
          </p:txBody>
        </p:sp>
        <p:cxnSp>
          <p:nvCxnSpPr>
            <p:cNvPr id="155" name="Google Shape;155;p6"/>
            <p:cNvCxnSpPr>
              <a:stCxn id="133" idx="3"/>
              <a:endCxn id="142" idx="1"/>
            </p:cNvCxnSpPr>
            <p:nvPr/>
          </p:nvCxnSpPr>
          <p:spPr>
            <a:xfrm>
              <a:off x="3136546" y="3661971"/>
              <a:ext cx="633900" cy="0"/>
            </a:xfrm>
            <a:prstGeom prst="straightConnector1">
              <a:avLst/>
            </a:prstGeom>
            <a:noFill/>
            <a:ln w="57150" cap="flat" cmpd="sng">
              <a:solidFill>
                <a:schemeClr val="accent2"/>
              </a:solidFill>
              <a:prstDash val="solid"/>
              <a:round/>
              <a:headEnd type="none" w="sm" len="sm"/>
              <a:tailEnd type="stealth" w="med" len="med"/>
            </a:ln>
          </p:spPr>
        </p:cxnSp>
        <p:sp>
          <p:nvSpPr>
            <p:cNvPr id="156" name="Google Shape;156;p6"/>
            <p:cNvSpPr/>
            <p:nvPr/>
          </p:nvSpPr>
          <p:spPr>
            <a:xfrm>
              <a:off x="4170162" y="4648228"/>
              <a:ext cx="1830852" cy="896059"/>
            </a:xfrm>
            <a:prstGeom prst="ellipse">
              <a:avLst/>
            </a:prstGeom>
            <a:gradFill>
              <a:gsLst>
                <a:gs pos="0">
                  <a:srgbClr val="B0CAE9"/>
                </a:gs>
                <a:gs pos="50000">
                  <a:srgbClr val="A1C1E4"/>
                </a:gs>
                <a:gs pos="100000">
                  <a:srgbClr val="90B8E4"/>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6"/>
            <p:cNvSpPr txBox="1"/>
            <p:nvPr/>
          </p:nvSpPr>
          <p:spPr>
            <a:xfrm>
              <a:off x="4285799" y="4908982"/>
              <a:ext cx="157318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Manufacturing</a:t>
              </a:r>
              <a:endParaRPr sz="1400" b="0" i="0" u="none" strike="noStrike" cap="none">
                <a:solidFill>
                  <a:srgbClr val="000000"/>
                </a:solidFill>
                <a:latin typeface="Arial"/>
                <a:ea typeface="Arial"/>
                <a:cs typeface="Arial"/>
                <a:sym typeface="Arial"/>
              </a:endParaRPr>
            </a:p>
          </p:txBody>
        </p:sp>
      </p:grpSp>
      <p:grpSp>
        <p:nvGrpSpPr>
          <p:cNvPr id="2" name="Gruppo 1"/>
          <p:cNvGrpSpPr/>
          <p:nvPr/>
        </p:nvGrpSpPr>
        <p:grpSpPr>
          <a:xfrm>
            <a:off x="5974163" y="547848"/>
            <a:ext cx="5384856" cy="1142914"/>
            <a:chOff x="5974163" y="547848"/>
            <a:chExt cx="5384856" cy="1142914"/>
          </a:xfrm>
        </p:grpSpPr>
        <p:sp>
          <p:nvSpPr>
            <p:cNvPr id="163" name="Google Shape;163;p6"/>
            <p:cNvSpPr/>
            <p:nvPr/>
          </p:nvSpPr>
          <p:spPr>
            <a:xfrm>
              <a:off x="8549963" y="547848"/>
              <a:ext cx="2809056" cy="633427"/>
            </a:xfrm>
            <a:prstGeom prst="roundRect">
              <a:avLst>
                <a:gd name="adj" fmla="val 16667"/>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6"/>
            <p:cNvSpPr txBox="1"/>
            <p:nvPr/>
          </p:nvSpPr>
          <p:spPr>
            <a:xfrm>
              <a:off x="9310947" y="631848"/>
              <a:ext cx="13132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Industries</a:t>
              </a:r>
              <a:endParaRPr sz="2200" b="0" i="0" u="none" strike="noStrike" cap="none">
                <a:solidFill>
                  <a:schemeClr val="dk1"/>
                </a:solidFill>
                <a:latin typeface="Calibri"/>
                <a:ea typeface="Calibri"/>
                <a:cs typeface="Calibri"/>
                <a:sym typeface="Calibri"/>
              </a:endParaRPr>
            </a:p>
          </p:txBody>
        </p:sp>
        <p:cxnSp>
          <p:nvCxnSpPr>
            <p:cNvPr id="165" name="Google Shape;165;p6"/>
            <p:cNvCxnSpPr>
              <a:stCxn id="163" idx="1"/>
              <a:endCxn id="142" idx="0"/>
            </p:cNvCxnSpPr>
            <p:nvPr/>
          </p:nvCxnSpPr>
          <p:spPr>
            <a:xfrm flipH="1">
              <a:off x="5974163" y="864562"/>
              <a:ext cx="2575800" cy="826200"/>
            </a:xfrm>
            <a:prstGeom prst="bentConnector2">
              <a:avLst/>
            </a:prstGeom>
            <a:noFill/>
            <a:ln w="57150" cap="flat" cmpd="sng">
              <a:solidFill>
                <a:schemeClr val="accent2"/>
              </a:solidFill>
              <a:prstDash val="solid"/>
              <a:round/>
              <a:headEnd type="stealth" w="med" len="med"/>
              <a:tailEnd type="stealth" w="med" len="med"/>
            </a:ln>
          </p:spPr>
        </p:cxnSp>
      </p:grpSp>
      <p:grpSp>
        <p:nvGrpSpPr>
          <p:cNvPr id="3" name="Gruppo 2"/>
          <p:cNvGrpSpPr/>
          <p:nvPr/>
        </p:nvGrpSpPr>
        <p:grpSpPr>
          <a:xfrm>
            <a:off x="8177571" y="864562"/>
            <a:ext cx="4013667" cy="4525175"/>
            <a:chOff x="8177571" y="864562"/>
            <a:chExt cx="4013667" cy="4525175"/>
          </a:xfrm>
        </p:grpSpPr>
        <p:grpSp>
          <p:nvGrpSpPr>
            <p:cNvPr id="143" name="Google Shape;143;p6"/>
            <p:cNvGrpSpPr/>
            <p:nvPr/>
          </p:nvGrpSpPr>
          <p:grpSpPr>
            <a:xfrm>
              <a:off x="8177571" y="1934202"/>
              <a:ext cx="4013667" cy="3455535"/>
              <a:chOff x="8177571" y="1934202"/>
              <a:chExt cx="4013667" cy="3455535"/>
            </a:xfrm>
          </p:grpSpPr>
          <p:pic>
            <p:nvPicPr>
              <p:cNvPr id="144" name="Google Shape;144;p6"/>
              <p:cNvPicPr preferRelativeResize="0"/>
              <p:nvPr/>
            </p:nvPicPr>
            <p:blipFill rotWithShape="1">
              <a:blip r:embed="rId3">
                <a:alphaModFix/>
              </a:blip>
              <a:srcRect/>
              <a:stretch/>
            </p:blipFill>
            <p:spPr>
              <a:xfrm>
                <a:off x="8735703" y="1934202"/>
                <a:ext cx="3455535" cy="3455535"/>
              </a:xfrm>
              <a:prstGeom prst="ellipse">
                <a:avLst/>
              </a:prstGeom>
              <a:noFill/>
              <a:ln>
                <a:noFill/>
              </a:ln>
            </p:spPr>
          </p:pic>
          <p:cxnSp>
            <p:nvCxnSpPr>
              <p:cNvPr id="145" name="Google Shape;145;p6"/>
              <p:cNvCxnSpPr>
                <a:stCxn id="142" idx="3"/>
                <a:endCxn id="144" idx="2"/>
              </p:cNvCxnSpPr>
              <p:nvPr/>
            </p:nvCxnSpPr>
            <p:spPr>
              <a:xfrm>
                <a:off x="8177571" y="3661970"/>
                <a:ext cx="558000" cy="0"/>
              </a:xfrm>
              <a:prstGeom prst="straightConnector1">
                <a:avLst/>
              </a:prstGeom>
              <a:noFill/>
              <a:ln w="57150" cap="flat" cmpd="sng">
                <a:solidFill>
                  <a:schemeClr val="accent2"/>
                </a:solidFill>
                <a:prstDash val="solid"/>
                <a:round/>
                <a:headEnd type="none" w="sm" len="sm"/>
                <a:tailEnd type="stealth" w="med" len="med"/>
              </a:ln>
            </p:spPr>
          </p:cxnSp>
        </p:grpSp>
        <p:cxnSp>
          <p:nvCxnSpPr>
            <p:cNvPr id="166" name="Google Shape;166;p6"/>
            <p:cNvCxnSpPr>
              <a:stCxn id="163" idx="3"/>
              <a:endCxn id="144" idx="0"/>
            </p:cNvCxnSpPr>
            <p:nvPr/>
          </p:nvCxnSpPr>
          <p:spPr>
            <a:xfrm flipH="1">
              <a:off x="10463519" y="864562"/>
              <a:ext cx="895500" cy="1069500"/>
            </a:xfrm>
            <a:prstGeom prst="bentConnector4">
              <a:avLst>
                <a:gd name="adj1" fmla="val -25526"/>
                <a:gd name="adj2" fmla="val 64805"/>
              </a:avLst>
            </a:prstGeom>
            <a:noFill/>
            <a:ln w="57150" cap="flat" cmpd="sng">
              <a:solidFill>
                <a:schemeClr val="accent2"/>
              </a:solidFill>
              <a:prstDash val="solid"/>
              <a:round/>
              <a:headEnd type="none" w="sm" len="sm"/>
              <a:tailEnd type="stealth" w="med" len="med"/>
            </a:ln>
          </p:spPr>
        </p:cxnSp>
      </p:grpSp>
      <p:grpSp>
        <p:nvGrpSpPr>
          <p:cNvPr id="158" name="Google Shape;158;p6"/>
          <p:cNvGrpSpPr/>
          <p:nvPr/>
        </p:nvGrpSpPr>
        <p:grpSpPr>
          <a:xfrm>
            <a:off x="6046886" y="5093648"/>
            <a:ext cx="6206914" cy="1821323"/>
            <a:chOff x="6046886" y="5093648"/>
            <a:chExt cx="6206914" cy="1821323"/>
          </a:xfrm>
        </p:grpSpPr>
        <p:sp>
          <p:nvSpPr>
            <p:cNvPr id="159" name="Google Shape;159;p6"/>
            <p:cNvSpPr txBox="1"/>
            <p:nvPr/>
          </p:nvSpPr>
          <p:spPr>
            <a:xfrm>
              <a:off x="6046886" y="5828649"/>
              <a:ext cx="268868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Happy astronomers</a:t>
              </a:r>
              <a:endParaRPr sz="24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Tired Engineers</a:t>
              </a:r>
              <a:endParaRPr sz="2400" b="0" i="0" u="none" strike="noStrike" cap="none" dirty="0">
                <a:solidFill>
                  <a:schemeClr val="dk1"/>
                </a:solidFill>
                <a:latin typeface="Calibri"/>
                <a:ea typeface="Calibri"/>
                <a:cs typeface="Calibri"/>
                <a:sym typeface="Calibri"/>
              </a:endParaRPr>
            </a:p>
          </p:txBody>
        </p:sp>
        <p:pic>
          <p:nvPicPr>
            <p:cNvPr id="160" name="Google Shape;160;p6"/>
            <p:cNvPicPr preferRelativeResize="0"/>
            <p:nvPr/>
          </p:nvPicPr>
          <p:blipFill rotWithShape="1">
            <a:blip r:embed="rId4">
              <a:alphaModFix/>
            </a:blip>
            <a:srcRect/>
            <a:stretch/>
          </p:blipFill>
          <p:spPr>
            <a:xfrm>
              <a:off x="8719461" y="5093648"/>
              <a:ext cx="1800000" cy="1800000"/>
            </a:xfrm>
            <a:prstGeom prst="ellipse">
              <a:avLst/>
            </a:prstGeom>
            <a:noFill/>
            <a:ln>
              <a:noFill/>
            </a:ln>
          </p:spPr>
        </p:pic>
        <p:pic>
          <p:nvPicPr>
            <p:cNvPr id="161" name="Google Shape;161;p6"/>
            <p:cNvPicPr preferRelativeResize="0"/>
            <p:nvPr/>
          </p:nvPicPr>
          <p:blipFill rotWithShape="1">
            <a:blip r:embed="rId5">
              <a:alphaModFix/>
            </a:blip>
            <a:srcRect/>
            <a:stretch/>
          </p:blipFill>
          <p:spPr>
            <a:xfrm>
              <a:off x="10453800" y="5114971"/>
              <a:ext cx="1800000" cy="1800000"/>
            </a:xfrm>
            <a:prstGeom prst="ellipse">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
                                        </p:tgtEl>
                                        <p:attrNameLst>
                                          <p:attrName>style.visibility</p:attrName>
                                        </p:attrNameLst>
                                      </p:cBhvr>
                                      <p:to>
                                        <p:strVal val="visible"/>
                                      </p:to>
                                    </p:set>
                                    <p:animEffect transition="in" filter="fade">
                                      <p:cBhvr>
                                        <p:cTn id="17" dur="500"/>
                                        <p:tgtEl>
                                          <p:spTgt spid="1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Optical telescopes</a:t>
            </a:r>
            <a:endParaRPr/>
          </a:p>
        </p:txBody>
      </p:sp>
      <p:sp>
        <p:nvSpPr>
          <p:cNvPr id="172" name="Google Shape;172;p7"/>
          <p:cNvSpPr txBox="1">
            <a:spLocks noGrp="1"/>
          </p:cNvSpPr>
          <p:nvPr>
            <p:ph type="body" idx="1"/>
          </p:nvPr>
        </p:nvSpPr>
        <p:spPr>
          <a:xfrm>
            <a:off x="666622" y="1526501"/>
            <a:ext cx="7222958" cy="463993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b="1" dirty="0"/>
              <a:t>TNG</a:t>
            </a:r>
            <a:r>
              <a:rPr lang="en-US" dirty="0"/>
              <a:t> – La Palma (Spain): 3.6 m telescope. </a:t>
            </a:r>
            <a:br>
              <a:rPr lang="en-US" dirty="0"/>
            </a:br>
            <a:r>
              <a:rPr lang="en-US" dirty="0"/>
              <a:t>Set of instruments:</a:t>
            </a:r>
            <a:endParaRPr dirty="0"/>
          </a:p>
          <a:p>
            <a:pPr marL="685800" lvl="1" indent="-228600" algn="l" rtl="0">
              <a:lnSpc>
                <a:spcPct val="90000"/>
              </a:lnSpc>
              <a:spcBef>
                <a:spcPts val="500"/>
              </a:spcBef>
              <a:spcAft>
                <a:spcPts val="0"/>
              </a:spcAft>
              <a:buClr>
                <a:schemeClr val="dk1"/>
              </a:buClr>
              <a:buSzPct val="100000"/>
              <a:buChar char="•"/>
            </a:pPr>
            <a:r>
              <a:rPr lang="en-US" dirty="0"/>
              <a:t>HARPS-North: Radial velocity Planet Searcher in North hemisphere;</a:t>
            </a:r>
            <a:endParaRPr dirty="0"/>
          </a:p>
          <a:p>
            <a:pPr marL="685800" lvl="1" indent="-228600" algn="l" rtl="0">
              <a:lnSpc>
                <a:spcPct val="90000"/>
              </a:lnSpc>
              <a:spcBef>
                <a:spcPts val="500"/>
              </a:spcBef>
              <a:spcAft>
                <a:spcPts val="0"/>
              </a:spcAft>
              <a:buClr>
                <a:schemeClr val="dk1"/>
              </a:buClr>
              <a:buSzPct val="100000"/>
              <a:buChar char="•"/>
            </a:pPr>
            <a:r>
              <a:rPr lang="en-US" dirty="0"/>
              <a:t>GIANO: near IR high resolution echelle spectrograph</a:t>
            </a:r>
            <a:endParaRPr dirty="0"/>
          </a:p>
          <a:p>
            <a:pPr marL="685800" lvl="1" indent="-228600" algn="l" rtl="0">
              <a:lnSpc>
                <a:spcPct val="90000"/>
              </a:lnSpc>
              <a:spcBef>
                <a:spcPts val="500"/>
              </a:spcBef>
              <a:spcAft>
                <a:spcPts val="0"/>
              </a:spcAft>
              <a:buClr>
                <a:schemeClr val="dk1"/>
              </a:buClr>
              <a:buSzPct val="100000"/>
              <a:buChar char="•"/>
            </a:pPr>
            <a:r>
              <a:rPr lang="en-US" dirty="0"/>
              <a:t>DOLORES: low res </a:t>
            </a:r>
            <a:r>
              <a:rPr lang="en-US" dirty="0" err="1"/>
              <a:t>multiobject</a:t>
            </a:r>
            <a:r>
              <a:rPr lang="en-US" dirty="0"/>
              <a:t> spectrograph in the </a:t>
            </a:r>
            <a:r>
              <a:rPr lang="en-US" dirty="0" smtClean="0"/>
              <a:t>visible</a:t>
            </a:r>
          </a:p>
          <a:p>
            <a:pPr marL="685800" lvl="1" indent="-228600">
              <a:buSzPct val="100000"/>
            </a:pPr>
            <a:r>
              <a:rPr lang="en-US" dirty="0"/>
              <a:t> </a:t>
            </a:r>
            <a:r>
              <a:rPr lang="en-US" dirty="0" err="1"/>
              <a:t>SiFAP</a:t>
            </a:r>
            <a:r>
              <a:rPr lang="en-US" dirty="0"/>
              <a:t> (Silicon Fast Astronomical Photometer) </a:t>
            </a:r>
            <a:r>
              <a:rPr lang="en-US" dirty="0" smtClean="0"/>
              <a:t>to detect </a:t>
            </a:r>
            <a:r>
              <a:rPr lang="en-US" dirty="0"/>
              <a:t>optical pulses from transitional millisecond pulsars and from other slower neutron </a:t>
            </a:r>
            <a:r>
              <a:rPr lang="en-US" dirty="0" smtClean="0"/>
              <a:t>stars.</a:t>
            </a:r>
            <a:endParaRPr dirty="0"/>
          </a:p>
          <a:p>
            <a:pPr marL="228600" lvl="0" indent="-228600">
              <a:buSzPct val="100000"/>
            </a:pPr>
            <a:r>
              <a:rPr lang="en-US" b="1" dirty="0" smtClean="0"/>
              <a:t>REM</a:t>
            </a:r>
            <a:r>
              <a:rPr lang="en-US" dirty="0" smtClean="0"/>
              <a:t> </a:t>
            </a:r>
            <a:r>
              <a:rPr lang="en-US" dirty="0"/>
              <a:t>– La </a:t>
            </a:r>
            <a:r>
              <a:rPr lang="en-US" dirty="0" smtClean="0"/>
              <a:t>Silla (Chile): </a:t>
            </a:r>
            <a:r>
              <a:rPr lang="en-US" dirty="0"/>
              <a:t>0.6 m fast robotic </a:t>
            </a:r>
            <a:r>
              <a:rPr lang="en-US" dirty="0" smtClean="0"/>
              <a:t>telescope</a:t>
            </a:r>
            <a:endParaRPr lang="en-US" b="1" dirty="0" smtClean="0"/>
          </a:p>
          <a:p>
            <a:pPr marL="685800" lvl="1" indent="-228600">
              <a:buSzPct val="100000"/>
            </a:pPr>
            <a:r>
              <a:rPr lang="en-US" dirty="0"/>
              <a:t>REMIR, infrared (</a:t>
            </a:r>
            <a:r>
              <a:rPr lang="en-US" dirty="0" err="1"/>
              <a:t>zJHK</a:t>
            </a:r>
            <a:r>
              <a:rPr lang="en-US" dirty="0"/>
              <a:t>') camera;</a:t>
            </a:r>
          </a:p>
          <a:p>
            <a:pPr marL="685800" lvl="1" indent="-228600">
              <a:buSzPct val="100000"/>
            </a:pPr>
            <a:r>
              <a:rPr lang="en-US" dirty="0"/>
              <a:t>ROSS2, multi-channel visible imaging camera</a:t>
            </a:r>
            <a:r>
              <a:rPr lang="en-US" dirty="0" smtClean="0"/>
              <a:t>.</a:t>
            </a:r>
            <a:endParaRPr lang="en-US" b="1" dirty="0"/>
          </a:p>
          <a:p>
            <a:pPr marL="228600" lvl="0" indent="-228600" algn="l" rtl="0">
              <a:lnSpc>
                <a:spcPct val="90000"/>
              </a:lnSpc>
              <a:spcBef>
                <a:spcPts val="1000"/>
              </a:spcBef>
              <a:spcAft>
                <a:spcPts val="0"/>
              </a:spcAft>
              <a:buClr>
                <a:schemeClr val="dk1"/>
              </a:buClr>
              <a:buSzPct val="100000"/>
              <a:buChar char="•"/>
            </a:pPr>
            <a:r>
              <a:rPr lang="en-US" b="1" dirty="0" err="1" smtClean="0"/>
              <a:t>Copernico</a:t>
            </a:r>
            <a:r>
              <a:rPr lang="en-US" dirty="0" smtClean="0"/>
              <a:t> </a:t>
            </a:r>
            <a:r>
              <a:rPr lang="en-US" dirty="0"/>
              <a:t>– Asiago: 1.8 </a:t>
            </a:r>
            <a:r>
              <a:rPr lang="en-US" dirty="0" smtClean="0"/>
              <a:t>m telescope. </a:t>
            </a:r>
            <a:r>
              <a:rPr lang="en-US" dirty="0"/>
              <a:t>Instruments:</a:t>
            </a:r>
            <a:endParaRPr dirty="0"/>
          </a:p>
          <a:p>
            <a:pPr marL="685800" lvl="1" indent="-228600" algn="l" rtl="0">
              <a:lnSpc>
                <a:spcPct val="90000"/>
              </a:lnSpc>
              <a:spcBef>
                <a:spcPts val="500"/>
              </a:spcBef>
              <a:spcAft>
                <a:spcPts val="0"/>
              </a:spcAft>
              <a:buClr>
                <a:schemeClr val="dk1"/>
              </a:buClr>
              <a:buSzPct val="100000"/>
              <a:buChar char="•"/>
            </a:pPr>
            <a:r>
              <a:rPr lang="en-US" dirty="0"/>
              <a:t>AFOSC: low res </a:t>
            </a:r>
            <a:r>
              <a:rPr lang="en-US" dirty="0" err="1"/>
              <a:t>multiobject</a:t>
            </a:r>
            <a:r>
              <a:rPr lang="en-US" dirty="0"/>
              <a:t> spectrograph in the visible;</a:t>
            </a:r>
            <a:endParaRPr dirty="0"/>
          </a:p>
          <a:p>
            <a:pPr marL="685800" lvl="1" indent="-228600" algn="l" rtl="0">
              <a:lnSpc>
                <a:spcPct val="90000"/>
              </a:lnSpc>
              <a:spcBef>
                <a:spcPts val="500"/>
              </a:spcBef>
              <a:spcAft>
                <a:spcPts val="0"/>
              </a:spcAft>
              <a:buClr>
                <a:schemeClr val="dk1"/>
              </a:buClr>
              <a:buSzPct val="100000"/>
              <a:buChar char="•"/>
            </a:pPr>
            <a:r>
              <a:rPr lang="en-US" dirty="0" err="1"/>
              <a:t>Reosc</a:t>
            </a:r>
            <a:r>
              <a:rPr lang="en-US" dirty="0"/>
              <a:t> Echelle Spectrograph for the visible;</a:t>
            </a:r>
            <a:endParaRPr dirty="0"/>
          </a:p>
          <a:p>
            <a:pPr marL="685800" lvl="1" indent="-228600" algn="l" rtl="0">
              <a:lnSpc>
                <a:spcPct val="90000"/>
              </a:lnSpc>
              <a:spcBef>
                <a:spcPts val="500"/>
              </a:spcBef>
              <a:spcAft>
                <a:spcPts val="0"/>
              </a:spcAft>
              <a:buClr>
                <a:schemeClr val="dk1"/>
              </a:buClr>
              <a:buSzPct val="100000"/>
              <a:buChar char="•"/>
            </a:pPr>
            <a:r>
              <a:rPr lang="en-US" dirty="0" err="1"/>
              <a:t>Coudé</a:t>
            </a:r>
            <a:r>
              <a:rPr lang="en-US" dirty="0"/>
              <a:t> focus: general purpose optical bench.</a:t>
            </a:r>
            <a:endParaRPr dirty="0"/>
          </a:p>
          <a:p>
            <a:pPr marL="685800" lvl="1" indent="-87630" algn="l" rtl="0">
              <a:lnSpc>
                <a:spcPct val="90000"/>
              </a:lnSpc>
              <a:spcBef>
                <a:spcPts val="500"/>
              </a:spcBef>
              <a:spcAft>
                <a:spcPts val="0"/>
              </a:spcAft>
              <a:buClr>
                <a:schemeClr val="dk1"/>
              </a:buClr>
              <a:buSzPct val="100000"/>
              <a:buNone/>
            </a:pPr>
            <a:endParaRPr dirty="0"/>
          </a:p>
        </p:txBody>
      </p:sp>
      <p:pic>
        <p:nvPicPr>
          <p:cNvPr id="173" name="Google Shape;173;p7"/>
          <p:cNvPicPr preferRelativeResize="0"/>
          <p:nvPr/>
        </p:nvPicPr>
        <p:blipFill rotWithShape="1">
          <a:blip r:embed="rId3">
            <a:alphaModFix/>
          </a:blip>
          <a:srcRect/>
          <a:stretch/>
        </p:blipFill>
        <p:spPr>
          <a:xfrm>
            <a:off x="9088659" y="4459122"/>
            <a:ext cx="2160000" cy="2006438"/>
          </a:xfrm>
          <a:prstGeom prst="rect">
            <a:avLst/>
          </a:prstGeom>
          <a:ln>
            <a:noFill/>
          </a:ln>
          <a:effectLst>
            <a:softEdge rad="112500"/>
          </a:effectLst>
        </p:spPr>
      </p:pic>
      <p:pic>
        <p:nvPicPr>
          <p:cNvPr id="174" name="Google Shape;174;p7"/>
          <p:cNvPicPr preferRelativeResize="0"/>
          <p:nvPr/>
        </p:nvPicPr>
        <p:blipFill rotWithShape="1">
          <a:blip r:embed="rId4">
            <a:alphaModFix/>
          </a:blip>
          <a:srcRect/>
          <a:stretch/>
        </p:blipFill>
        <p:spPr>
          <a:xfrm>
            <a:off x="8728659" y="290224"/>
            <a:ext cx="2880000" cy="1908000"/>
          </a:xfrm>
          <a:prstGeom prst="rect">
            <a:avLst/>
          </a:prstGeom>
          <a:ln>
            <a:noFill/>
          </a:ln>
          <a:effectLst>
            <a:softEdge rad="112500"/>
          </a:effectLst>
        </p:spPr>
      </p:pic>
      <p:pic>
        <p:nvPicPr>
          <p:cNvPr id="175" name="Google Shape;175;p7"/>
          <p:cNvPicPr preferRelativeResize="0"/>
          <p:nvPr/>
        </p:nvPicPr>
        <p:blipFill rotWithShape="1">
          <a:blip r:embed="rId5">
            <a:alphaModFix/>
          </a:blip>
          <a:srcRect/>
          <a:stretch/>
        </p:blipFill>
        <p:spPr>
          <a:xfrm>
            <a:off x="8909131" y="2470357"/>
            <a:ext cx="2569109" cy="17166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Optical telescopes</a:t>
            </a:r>
            <a:endParaRPr/>
          </a:p>
        </p:txBody>
      </p:sp>
      <p:sp>
        <p:nvSpPr>
          <p:cNvPr id="181" name="Google Shape;181;p8"/>
          <p:cNvSpPr txBox="1">
            <a:spLocks noGrp="1"/>
          </p:cNvSpPr>
          <p:nvPr>
            <p:ph type="body" idx="1"/>
          </p:nvPr>
        </p:nvSpPr>
        <p:spPr>
          <a:xfrm>
            <a:off x="334901" y="1526501"/>
            <a:ext cx="7767515" cy="46399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dirty="0"/>
              <a:t>LBT</a:t>
            </a:r>
            <a:r>
              <a:rPr lang="en-US" dirty="0"/>
              <a:t> – Mount Graham, Arizona, 2 x 8.4 m mirrors:</a:t>
            </a:r>
            <a:endParaRPr dirty="0"/>
          </a:p>
          <a:p>
            <a:pPr marL="685800" lvl="1" indent="-228600" algn="l" rtl="0">
              <a:lnSpc>
                <a:spcPct val="90000"/>
              </a:lnSpc>
              <a:spcBef>
                <a:spcPts val="500"/>
              </a:spcBef>
              <a:spcAft>
                <a:spcPts val="0"/>
              </a:spcAft>
              <a:buClr>
                <a:schemeClr val="dk1"/>
              </a:buClr>
              <a:buSzPts val="2400"/>
              <a:buChar char="•"/>
            </a:pPr>
            <a:r>
              <a:rPr lang="en-US" b="1" dirty="0"/>
              <a:t>25% INAF </a:t>
            </a:r>
            <a:r>
              <a:rPr lang="en-US" dirty="0"/>
              <a:t>(+ Arizona + Ohio + Germany)</a:t>
            </a:r>
            <a:endParaRPr dirty="0"/>
          </a:p>
          <a:p>
            <a:pPr marL="685800" lvl="1" indent="-228600" algn="l" rtl="0">
              <a:lnSpc>
                <a:spcPct val="90000"/>
              </a:lnSpc>
              <a:spcBef>
                <a:spcPts val="500"/>
              </a:spcBef>
              <a:spcAft>
                <a:spcPts val="0"/>
              </a:spcAft>
              <a:buClr>
                <a:schemeClr val="dk1"/>
              </a:buClr>
              <a:buSzPts val="2400"/>
              <a:buChar char="•"/>
            </a:pPr>
            <a:r>
              <a:rPr lang="en-US" dirty="0"/>
              <a:t>Adaptive optics fully implemented;</a:t>
            </a:r>
            <a:endParaRPr dirty="0"/>
          </a:p>
          <a:p>
            <a:pPr marL="685800" lvl="1" indent="-228600" algn="l" rtl="0">
              <a:lnSpc>
                <a:spcPct val="90000"/>
              </a:lnSpc>
              <a:spcBef>
                <a:spcPts val="500"/>
              </a:spcBef>
              <a:spcAft>
                <a:spcPts val="0"/>
              </a:spcAft>
              <a:buClr>
                <a:schemeClr val="dk1"/>
              </a:buClr>
              <a:buSzPts val="2400"/>
              <a:buChar char="•"/>
            </a:pPr>
            <a:r>
              <a:rPr lang="en-US" dirty="0"/>
              <a:t>Interferometric mode (almost unique feature);</a:t>
            </a:r>
            <a:endParaRPr dirty="0"/>
          </a:p>
          <a:p>
            <a:pPr marL="685800" lvl="1" indent="-228600" algn="l" rtl="0">
              <a:lnSpc>
                <a:spcPct val="90000"/>
              </a:lnSpc>
              <a:spcBef>
                <a:spcPts val="500"/>
              </a:spcBef>
              <a:spcAft>
                <a:spcPts val="0"/>
              </a:spcAft>
              <a:buClr>
                <a:schemeClr val="dk1"/>
              </a:buClr>
              <a:buSzPts val="2400"/>
              <a:buChar char="•"/>
            </a:pPr>
            <a:r>
              <a:rPr lang="en-US" dirty="0"/>
              <a:t>Large suite of instruments from VIS </a:t>
            </a:r>
            <a:r>
              <a:rPr lang="en-US" dirty="0" smtClean="0"/>
              <a:t>to NIR/MIR</a:t>
            </a:r>
            <a:r>
              <a:rPr lang="en-US" dirty="0"/>
              <a:t>:</a:t>
            </a:r>
            <a:endParaRPr dirty="0"/>
          </a:p>
        </p:txBody>
      </p:sp>
      <p:pic>
        <p:nvPicPr>
          <p:cNvPr id="182" name="Google Shape;182;p8"/>
          <p:cNvPicPr preferRelativeResize="0"/>
          <p:nvPr/>
        </p:nvPicPr>
        <p:blipFill rotWithShape="1">
          <a:blip r:embed="rId3">
            <a:alphaModFix/>
          </a:blip>
          <a:srcRect/>
          <a:stretch/>
        </p:blipFill>
        <p:spPr>
          <a:xfrm>
            <a:off x="8364818" y="223454"/>
            <a:ext cx="3550225" cy="2374906"/>
          </a:xfrm>
          <a:prstGeom prst="roundRect">
            <a:avLst>
              <a:gd name="adj" fmla="val 8594"/>
            </a:avLst>
          </a:prstGeom>
          <a:solidFill>
            <a:srgbClr val="ECECEC"/>
          </a:solidFill>
          <a:ln>
            <a:noFill/>
          </a:ln>
          <a:effectLst>
            <a:reflection stA="38000" endPos="28000" dist="5000" dir="5400000" sy="-100000" algn="bl" rotWithShape="0"/>
          </a:effectLst>
        </p:spPr>
      </p:pic>
      <p:pic>
        <p:nvPicPr>
          <p:cNvPr id="183" name="Google Shape;183;p8"/>
          <p:cNvPicPr preferRelativeResize="0"/>
          <p:nvPr/>
        </p:nvPicPr>
        <p:blipFill rotWithShape="1">
          <a:blip r:embed="rId4">
            <a:alphaModFix/>
          </a:blip>
          <a:srcRect/>
          <a:stretch/>
        </p:blipFill>
        <p:spPr>
          <a:xfrm>
            <a:off x="322430" y="3614128"/>
            <a:ext cx="6938930" cy="3103167"/>
          </a:xfrm>
          <a:prstGeom prst="rect">
            <a:avLst/>
          </a:prstGeom>
          <a:noFill/>
          <a:ln>
            <a:noFill/>
          </a:ln>
        </p:spPr>
      </p:pic>
      <p:pic>
        <p:nvPicPr>
          <p:cNvPr id="184" name="Google Shape;184;p8"/>
          <p:cNvPicPr preferRelativeResize="0"/>
          <p:nvPr/>
        </p:nvPicPr>
        <p:blipFill rotWithShape="1">
          <a:blip r:embed="rId5">
            <a:alphaModFix/>
          </a:blip>
          <a:srcRect/>
          <a:stretch/>
        </p:blipFill>
        <p:spPr>
          <a:xfrm>
            <a:off x="8364818" y="3164186"/>
            <a:ext cx="3443577" cy="1672048"/>
          </a:xfrm>
          <a:prstGeom prst="rect">
            <a:avLst/>
          </a:prstGeom>
          <a:noFill/>
          <a:ln>
            <a:noFill/>
          </a:ln>
        </p:spPr>
      </p:pic>
      <p:sp>
        <p:nvSpPr>
          <p:cNvPr id="185" name="Google Shape;185;p8"/>
          <p:cNvSpPr/>
          <p:nvPr/>
        </p:nvSpPr>
        <p:spPr>
          <a:xfrm>
            <a:off x="8399593" y="4836234"/>
            <a:ext cx="16839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Adaptive optics </a:t>
            </a:r>
            <a:endParaRPr sz="1800" b="0" i="0" u="none" strike="noStrike" cap="none" dirty="0">
              <a:solidFill>
                <a:schemeClr val="dk1"/>
              </a:solidFill>
              <a:latin typeface="Calibri"/>
              <a:ea typeface="Calibri"/>
              <a:cs typeface="Calibri"/>
              <a:sym typeface="Calibri"/>
            </a:endParaRPr>
          </a:p>
        </p:txBody>
      </p:sp>
      <p:pic>
        <p:nvPicPr>
          <p:cNvPr id="186" name="Google Shape;186;p8"/>
          <p:cNvPicPr preferRelativeResize="0"/>
          <p:nvPr/>
        </p:nvPicPr>
        <p:blipFill rotWithShape="1">
          <a:blip r:embed="rId6">
            <a:alphaModFix/>
          </a:blip>
          <a:srcRect/>
          <a:stretch/>
        </p:blipFill>
        <p:spPr>
          <a:xfrm>
            <a:off x="10139930" y="4836234"/>
            <a:ext cx="1869616" cy="1805588"/>
          </a:xfrm>
          <a:prstGeom prst="rect">
            <a:avLst/>
          </a:prstGeom>
          <a:noFill/>
          <a:ln>
            <a:noFill/>
          </a:ln>
        </p:spPr>
      </p:pic>
      <p:grpSp>
        <p:nvGrpSpPr>
          <p:cNvPr id="3" name="Gruppo 2"/>
          <p:cNvGrpSpPr/>
          <p:nvPr/>
        </p:nvGrpSpPr>
        <p:grpSpPr>
          <a:xfrm>
            <a:off x="322430" y="5087566"/>
            <a:ext cx="10317648" cy="1629729"/>
            <a:chOff x="322430" y="5087566"/>
            <a:chExt cx="10317648" cy="1629729"/>
          </a:xfrm>
        </p:grpSpPr>
        <p:sp>
          <p:nvSpPr>
            <p:cNvPr id="2" name="Rettangolo 1"/>
            <p:cNvSpPr/>
            <p:nvPr/>
          </p:nvSpPr>
          <p:spPr>
            <a:xfrm>
              <a:off x="322430" y="5087566"/>
              <a:ext cx="6995280" cy="314494"/>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it-IT"/>
            </a:p>
          </p:txBody>
        </p:sp>
        <p:sp>
          <p:nvSpPr>
            <p:cNvPr id="10" name="Rettangolo 9"/>
            <p:cNvSpPr/>
            <p:nvPr/>
          </p:nvSpPr>
          <p:spPr>
            <a:xfrm>
              <a:off x="322430" y="6386308"/>
              <a:ext cx="6995280" cy="314494"/>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it-IT"/>
            </a:p>
          </p:txBody>
        </p:sp>
        <p:sp>
          <p:nvSpPr>
            <p:cNvPr id="11" name="Google Shape;185;p8"/>
            <p:cNvSpPr/>
            <p:nvPr/>
          </p:nvSpPr>
          <p:spPr>
            <a:xfrm>
              <a:off x="7602269" y="5794006"/>
              <a:ext cx="3037809" cy="923289"/>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spAutoFit/>
            </a:bodyPr>
            <a:lstStyle/>
            <a:p>
              <a:pPr lvl="0">
                <a:buSzPts val="1800"/>
              </a:pPr>
              <a:r>
                <a:rPr lang="it-IT" sz="1800" dirty="0">
                  <a:solidFill>
                    <a:schemeClr val="dk1"/>
                  </a:solidFill>
                  <a:latin typeface="Calibri"/>
                  <a:ea typeface="Calibri"/>
                  <a:cs typeface="Calibri"/>
                  <a:sym typeface="Calibri"/>
                </a:rPr>
                <a:t>SHARK-NIR </a:t>
              </a:r>
              <a:r>
                <a:rPr lang="it-IT" sz="1800" dirty="0" smtClean="0">
                  <a:solidFill>
                    <a:schemeClr val="dk1"/>
                  </a:solidFill>
                  <a:latin typeface="Calibri"/>
                  <a:ea typeface="Calibri"/>
                  <a:cs typeface="Calibri"/>
                  <a:sym typeface="Calibri"/>
                </a:rPr>
                <a:t>and </a:t>
              </a:r>
              <a:r>
                <a:rPr lang="it-IT" sz="1800" dirty="0">
                  <a:solidFill>
                    <a:schemeClr val="dk1"/>
                  </a:solidFill>
                  <a:latin typeface="Calibri"/>
                  <a:ea typeface="Calibri"/>
                  <a:cs typeface="Calibri"/>
                  <a:sym typeface="Calibri"/>
                </a:rPr>
                <a:t>SHARK-VIS </a:t>
              </a:r>
              <a:r>
                <a:rPr lang="it-IT" sz="1800" dirty="0" err="1" smtClean="0">
                  <a:solidFill>
                    <a:schemeClr val="dk1"/>
                  </a:solidFill>
                  <a:latin typeface="Calibri"/>
                  <a:ea typeface="Calibri"/>
                  <a:cs typeface="Calibri"/>
                  <a:sym typeface="Calibri"/>
                </a:rPr>
                <a:t>two</a:t>
              </a:r>
              <a:r>
                <a:rPr lang="it-IT" sz="1800" dirty="0" smtClean="0">
                  <a:solidFill>
                    <a:schemeClr val="dk1"/>
                  </a:solidFill>
                  <a:latin typeface="Calibri"/>
                  <a:ea typeface="Calibri"/>
                  <a:cs typeface="Calibri"/>
                  <a:sym typeface="Calibri"/>
                </a:rPr>
                <a:t> </a:t>
              </a:r>
              <a:r>
                <a:rPr lang="it-IT" sz="1800" dirty="0" err="1" smtClean="0">
                  <a:solidFill>
                    <a:schemeClr val="dk1"/>
                  </a:solidFill>
                  <a:latin typeface="Calibri"/>
                  <a:ea typeface="Calibri"/>
                  <a:cs typeface="Calibri"/>
                  <a:sym typeface="Calibri"/>
                </a:rPr>
                <a:t>coronographic</a:t>
              </a:r>
              <a:r>
                <a:rPr lang="it-IT" sz="1800" dirty="0" smtClean="0">
                  <a:solidFill>
                    <a:schemeClr val="dk1"/>
                  </a:solidFill>
                  <a:latin typeface="Calibri"/>
                  <a:ea typeface="Calibri"/>
                  <a:cs typeface="Calibri"/>
                  <a:sym typeface="Calibri"/>
                </a:rPr>
                <a:t> INAF </a:t>
              </a:r>
              <a:r>
                <a:rPr lang="it-IT" sz="1800" dirty="0" err="1" smtClean="0">
                  <a:solidFill>
                    <a:schemeClr val="dk1"/>
                  </a:solidFill>
                  <a:latin typeface="Calibri"/>
                  <a:ea typeface="Calibri"/>
                  <a:cs typeface="Calibri"/>
                  <a:sym typeface="Calibri"/>
                </a:rPr>
                <a:t>cameras</a:t>
              </a:r>
              <a:r>
                <a:rPr lang="it-IT" sz="1800" dirty="0" smtClean="0">
                  <a:solidFill>
                    <a:schemeClr val="dk1"/>
                  </a:solidFill>
                  <a:latin typeface="Calibri"/>
                  <a:ea typeface="Calibri"/>
                  <a:cs typeface="Calibri"/>
                  <a:sym typeface="Calibri"/>
                </a:rPr>
                <a:t> for </a:t>
              </a:r>
              <a:r>
                <a:rPr lang="it-IT" sz="1800" dirty="0" err="1" smtClean="0">
                  <a:solidFill>
                    <a:schemeClr val="dk1"/>
                  </a:solidFill>
                  <a:latin typeface="Calibri"/>
                  <a:ea typeface="Calibri"/>
                  <a:cs typeface="Calibri"/>
                  <a:sym typeface="Calibri"/>
                </a:rPr>
                <a:t>exoplanet</a:t>
              </a:r>
              <a:r>
                <a:rPr lang="it-IT" sz="1800" dirty="0" smtClean="0">
                  <a:solidFill>
                    <a:schemeClr val="dk1"/>
                  </a:solidFill>
                  <a:latin typeface="Calibri"/>
                  <a:ea typeface="Calibri"/>
                  <a:cs typeface="Calibri"/>
                  <a:sym typeface="Calibri"/>
                </a:rPr>
                <a:t> science</a:t>
              </a:r>
              <a:endParaRPr sz="1800" b="0" i="0" u="none" strike="noStrike" cap="none" dirty="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INAF – ESO</a:t>
            </a:r>
            <a:endParaRPr/>
          </a:p>
        </p:txBody>
      </p:sp>
      <p:sp>
        <p:nvSpPr>
          <p:cNvPr id="192" name="Google Shape;192;p9"/>
          <p:cNvSpPr txBox="1">
            <a:spLocks noGrp="1"/>
          </p:cNvSpPr>
          <p:nvPr>
            <p:ph type="body" idx="1"/>
          </p:nvPr>
        </p:nvSpPr>
        <p:spPr>
          <a:xfrm>
            <a:off x="272873" y="1389214"/>
            <a:ext cx="8615978" cy="463993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dirty="0"/>
              <a:t>ESO – European Southern Observatory, </a:t>
            </a:r>
            <a:r>
              <a:rPr lang="en-US" dirty="0"/>
              <a:t>Italy is part of it since 1982. INAF is leading the participation in some instrumentations for the different telescopes; </a:t>
            </a:r>
            <a:endParaRPr dirty="0"/>
          </a:p>
          <a:p>
            <a:pPr marL="228600" lvl="0" indent="-228600" algn="l" rtl="0">
              <a:lnSpc>
                <a:spcPct val="90000"/>
              </a:lnSpc>
              <a:spcBef>
                <a:spcPts val="1000"/>
              </a:spcBef>
              <a:spcAft>
                <a:spcPts val="0"/>
              </a:spcAft>
              <a:buClr>
                <a:schemeClr val="dk1"/>
              </a:buClr>
              <a:buSzPts val="2800"/>
              <a:buChar char="•"/>
            </a:pPr>
            <a:r>
              <a:rPr lang="en-US" b="1" dirty="0"/>
              <a:t>ESO leads very large observing facilities:</a:t>
            </a:r>
            <a:endParaRPr dirty="0"/>
          </a:p>
          <a:p>
            <a:pPr marL="685800" lvl="1" indent="-228600" algn="l" rtl="0">
              <a:lnSpc>
                <a:spcPct val="90000"/>
              </a:lnSpc>
              <a:spcBef>
                <a:spcPts val="500"/>
              </a:spcBef>
              <a:spcAft>
                <a:spcPts val="0"/>
              </a:spcAft>
              <a:buClr>
                <a:schemeClr val="dk1"/>
              </a:buClr>
              <a:buSzPts val="2400"/>
              <a:buChar char="•"/>
            </a:pPr>
            <a:r>
              <a:rPr lang="en-US" dirty="0"/>
              <a:t>4 Very large telescopes – VLTs (8m class telescope with a huge set of </a:t>
            </a:r>
            <a:r>
              <a:rPr lang="en-US" dirty="0" smtClean="0"/>
              <a:t>instruments from UV to MIR, </a:t>
            </a:r>
            <a:r>
              <a:rPr lang="en-US" dirty="0" err="1" smtClean="0"/>
              <a:t>img</a:t>
            </a:r>
            <a:r>
              <a:rPr lang="en-US" dirty="0" smtClean="0"/>
              <a:t>/spec);</a:t>
            </a:r>
            <a:endParaRPr dirty="0"/>
          </a:p>
          <a:p>
            <a:pPr marL="685800" lvl="1" indent="-228600" algn="l" rtl="0">
              <a:lnSpc>
                <a:spcPct val="90000"/>
              </a:lnSpc>
              <a:spcBef>
                <a:spcPts val="500"/>
              </a:spcBef>
              <a:spcAft>
                <a:spcPts val="0"/>
              </a:spcAft>
              <a:buClr>
                <a:schemeClr val="dk1"/>
              </a:buClr>
              <a:buSzPts val="2400"/>
              <a:buChar char="•"/>
            </a:pPr>
            <a:r>
              <a:rPr lang="en-US" dirty="0"/>
              <a:t>VISTA, VST (4 m size telescopes for surveys);</a:t>
            </a:r>
            <a:endParaRPr dirty="0"/>
          </a:p>
          <a:p>
            <a:pPr marL="685800" lvl="1" indent="-228600" algn="l" rtl="0">
              <a:lnSpc>
                <a:spcPct val="90000"/>
              </a:lnSpc>
              <a:spcBef>
                <a:spcPts val="500"/>
              </a:spcBef>
              <a:spcAft>
                <a:spcPts val="0"/>
              </a:spcAft>
              <a:buClr>
                <a:schemeClr val="dk1"/>
              </a:buClr>
              <a:buSzPts val="2400"/>
              <a:buChar char="•"/>
            </a:pPr>
            <a:r>
              <a:rPr lang="en-US" dirty="0"/>
              <a:t>NTT (4 m size telescope).</a:t>
            </a:r>
            <a:endParaRPr dirty="0"/>
          </a:p>
        </p:txBody>
      </p:sp>
      <p:pic>
        <p:nvPicPr>
          <p:cNvPr id="193" name="Google Shape;193;p9"/>
          <p:cNvPicPr preferRelativeResize="0"/>
          <p:nvPr/>
        </p:nvPicPr>
        <p:blipFill rotWithShape="1">
          <a:blip r:embed="rId3">
            <a:alphaModFix/>
          </a:blip>
          <a:srcRect/>
          <a:stretch/>
        </p:blipFill>
        <p:spPr>
          <a:xfrm>
            <a:off x="12497791" y="2598362"/>
            <a:ext cx="3746663" cy="2496214"/>
          </a:xfrm>
          <a:prstGeom prst="rect">
            <a:avLst/>
          </a:prstGeom>
          <a:noFill/>
          <a:ln>
            <a:noFill/>
          </a:ln>
        </p:spPr>
      </p:pic>
      <p:pic>
        <p:nvPicPr>
          <p:cNvPr id="194" name="Google Shape;194;p9"/>
          <p:cNvPicPr preferRelativeResize="0"/>
          <p:nvPr/>
        </p:nvPicPr>
        <p:blipFill rotWithShape="1">
          <a:blip r:embed="rId4">
            <a:alphaModFix/>
          </a:blip>
          <a:srcRect/>
          <a:stretch/>
        </p:blipFill>
        <p:spPr>
          <a:xfrm>
            <a:off x="13786571" y="6015528"/>
            <a:ext cx="2200275" cy="2857500"/>
          </a:xfrm>
          <a:prstGeom prst="rect">
            <a:avLst/>
          </a:prstGeom>
          <a:noFill/>
          <a:ln>
            <a:noFill/>
          </a:ln>
        </p:spPr>
      </p:pic>
      <p:pic>
        <p:nvPicPr>
          <p:cNvPr id="195" name="Google Shape;195;p9"/>
          <p:cNvPicPr preferRelativeResize="0"/>
          <p:nvPr/>
        </p:nvPicPr>
        <p:blipFill rotWithShape="1">
          <a:blip r:embed="rId5">
            <a:alphaModFix/>
          </a:blip>
          <a:srcRect/>
          <a:stretch/>
        </p:blipFill>
        <p:spPr>
          <a:xfrm>
            <a:off x="838200" y="103129"/>
            <a:ext cx="6296904" cy="400106"/>
          </a:xfrm>
          <a:prstGeom prst="rect">
            <a:avLst/>
          </a:prstGeom>
          <a:noFill/>
          <a:ln>
            <a:noFill/>
          </a:ln>
        </p:spPr>
      </p:pic>
      <p:pic>
        <p:nvPicPr>
          <p:cNvPr id="196" name="Google Shape;196;p9"/>
          <p:cNvPicPr preferRelativeResize="0"/>
          <p:nvPr/>
        </p:nvPicPr>
        <p:blipFill rotWithShape="1">
          <a:blip r:embed="rId6">
            <a:alphaModFix/>
          </a:blip>
          <a:srcRect/>
          <a:stretch/>
        </p:blipFill>
        <p:spPr>
          <a:xfrm>
            <a:off x="9081199" y="303182"/>
            <a:ext cx="2838578" cy="6183733"/>
          </a:xfrm>
          <a:prstGeom prst="rect">
            <a:avLst/>
          </a:prstGeom>
          <a:noFill/>
          <a:ln>
            <a:noFill/>
          </a:ln>
        </p:spPr>
      </p:pic>
      <p:pic>
        <p:nvPicPr>
          <p:cNvPr id="197" name="Google Shape;197;p9"/>
          <p:cNvPicPr preferRelativeResize="0"/>
          <p:nvPr/>
        </p:nvPicPr>
        <p:blipFill rotWithShape="1">
          <a:blip r:embed="rId7">
            <a:alphaModFix/>
          </a:blip>
          <a:srcRect/>
          <a:stretch/>
        </p:blipFill>
        <p:spPr>
          <a:xfrm>
            <a:off x="5671345" y="4235138"/>
            <a:ext cx="3216525" cy="2251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8" name="Google Shape;198;p9"/>
          <p:cNvPicPr preferRelativeResize="0"/>
          <p:nvPr/>
        </p:nvPicPr>
        <p:blipFill rotWithShape="1">
          <a:blip r:embed="rId8">
            <a:alphaModFix/>
          </a:blip>
          <a:srcRect/>
          <a:stretch/>
        </p:blipFill>
        <p:spPr>
          <a:xfrm>
            <a:off x="827123" y="4722726"/>
            <a:ext cx="3102389" cy="1958418"/>
          </a:xfrm>
          <a:prstGeom prst="rect">
            <a:avLst/>
          </a:prstGeom>
          <a:noFill/>
          <a:ln>
            <a:noFill/>
          </a:ln>
        </p:spPr>
      </p:pic>
      <p:sp>
        <p:nvSpPr>
          <p:cNvPr id="199" name="Google Shape;199;p9"/>
          <p:cNvSpPr/>
          <p:nvPr/>
        </p:nvSpPr>
        <p:spPr>
          <a:xfrm>
            <a:off x="9909742" y="1432560"/>
            <a:ext cx="782320" cy="335280"/>
          </a:xfrm>
          <a:prstGeom prst="ellipse">
            <a:avLst/>
          </a:pr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sp>
        <p:nvSpPr>
          <p:cNvPr id="200" name="Google Shape;200;p9"/>
          <p:cNvSpPr/>
          <p:nvPr/>
        </p:nvSpPr>
        <p:spPr>
          <a:xfrm>
            <a:off x="9774048" y="2103120"/>
            <a:ext cx="782320" cy="335280"/>
          </a:xfrm>
          <a:prstGeom prst="ellipse">
            <a:avLst/>
          </a:pr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pic>
        <p:nvPicPr>
          <p:cNvPr id="3" name="Immagine 2"/>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73349" y="4457356"/>
            <a:ext cx="1622651" cy="137172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TotalTime>
  <Words>3196</Words>
  <Application>Microsoft Office PowerPoint</Application>
  <PresentationFormat>Widescreen</PresentationFormat>
  <Paragraphs>245</Paragraphs>
  <Slides>29</Slides>
  <Notes>29</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Noto Sans Symbols</vt:lpstr>
      <vt:lpstr>Arial</vt:lpstr>
      <vt:lpstr>Open Sans</vt:lpstr>
      <vt:lpstr>Calibri</vt:lpstr>
      <vt:lpstr>Tema di Office</vt:lpstr>
      <vt:lpstr>Presentazione standard di PowerPoint</vt:lpstr>
      <vt:lpstr>OUTLINE</vt:lpstr>
      <vt:lpstr>INAF</vt:lpstr>
      <vt:lpstr>INAF – some numbers</vt:lpstr>
      <vt:lpstr>INAF – some numbers</vt:lpstr>
      <vt:lpstr>TECNO INAF – ENVIRONMENT </vt:lpstr>
      <vt:lpstr>INAF – Optical telescopes</vt:lpstr>
      <vt:lpstr>INAF – Optical telescopes</vt:lpstr>
      <vt:lpstr>INAF – ESO</vt:lpstr>
      <vt:lpstr>INAF – ESO instruments</vt:lpstr>
      <vt:lpstr>INAF – Radio Facilities</vt:lpstr>
      <vt:lpstr>INAF – Radio Facilities</vt:lpstr>
      <vt:lpstr>INAF – Radio Facilities: EVN</vt:lpstr>
      <vt:lpstr>INAF – Radio Facilities</vt:lpstr>
      <vt:lpstr>INAF – ASTRI &amp; ASTRI Miniarray </vt:lpstr>
      <vt:lpstr>INAF – GROUND BASED LARGE PROJECTS</vt:lpstr>
      <vt:lpstr>INAF – SKA</vt:lpstr>
      <vt:lpstr>INAF – SKA</vt:lpstr>
      <vt:lpstr>INAF – ELT</vt:lpstr>
      <vt:lpstr>INAF – ELT MORFEO</vt:lpstr>
      <vt:lpstr>INAF – ELT</vt:lpstr>
      <vt:lpstr>INAF – CTA</vt:lpstr>
      <vt:lpstr>INAF – SPACE PROJECTS</vt:lpstr>
      <vt:lpstr>INAF – HERMES-SP</vt:lpstr>
      <vt:lpstr>INAF – IXPE</vt:lpstr>
      <vt:lpstr>INAF – IXPE</vt:lpstr>
      <vt:lpstr>INAF – IXPE</vt:lpstr>
      <vt:lpstr>INAF – IXPE</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User</cp:lastModifiedBy>
  <cp:revision>33</cp:revision>
  <dcterms:created xsi:type="dcterms:W3CDTF">2024-06-27T14:40:20Z</dcterms:created>
  <dcterms:modified xsi:type="dcterms:W3CDTF">2024-07-10T06:45:19Z</dcterms:modified>
</cp:coreProperties>
</file>