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E96F-CB42-389E-5886-01F17414B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187E50-8CDA-B248-D7D8-20BE6BC26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7DED-00DF-1C5C-7CDE-7E926F75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48E0-E6E7-354F-376D-4BCDCEDE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2ACD8-FA0E-0A4E-E95E-63C1CF9F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6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009E8-52BA-6B1A-8593-9DB5F3AF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43266-29C9-C515-D84B-1D13D5B2F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5AA86-BD85-99AF-F465-7998FA54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1EAFF-BE51-25B7-5D7C-E66406FF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0A559-F48B-C6D7-1E30-4ACE29651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03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C9749-A1DA-8CF6-C303-E49699829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B6A4E-CAF6-D2FD-B440-09EA5B5C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4C32F-0E5A-7DD6-0AF1-08AF3609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D7BBD-1EF2-AB65-82D3-76315CF8B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7DE09-3921-EB55-0857-88845D346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13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D7D6-101B-A3EB-95EA-37E7AA02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516F1-FEF6-73E1-0AB2-62D5EFA84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BBA2-5A87-16E7-A433-AA245FEA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7E966-534D-A844-0E4C-3B374C70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5770E-DE38-719C-C7C8-45E47CEA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96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90E3C-E8F4-91A3-8D2A-081D83F0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A7BF3-06D4-2C3E-847F-AB985DAA9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50A5F-A29E-5802-C4F3-D1BECA16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996B-3E2F-447F-646B-3558D5F8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F1A21-1807-4BF3-08D0-E3FBE35C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51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8F72B-E86C-EF8C-53F4-E0FA4A6E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3B2C8-97FE-26C9-B745-DDD31B9D7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310E6-FD02-FA57-0DA2-FCDFB8C26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AF0A6-23E3-A139-6DA1-F0DDC90F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5A1AF-4F14-08BF-CDD8-2A7C3C7C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211EA-6165-DE6B-CE32-BFAB8DB8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12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8A892-EC30-294A-908F-BA8B43B2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4645D-8DFC-02E2-59ED-C11CD8CE3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8A08F-F136-E47F-7A98-4D1D0E611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10F4B-0715-90E8-5A2B-0D3D9EC90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3FA93-34F8-B662-1633-1B6ABBA97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B53240-505E-985D-FE47-DA6E5EEA0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6E1F6-3E1E-046E-717E-A6EDED7A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D245C-7DDB-4698-75B8-D393CD25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777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EE382-29BD-D4C6-D1AB-9196F06B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AC9507-7E28-BDEE-C8BA-73B805BB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D0F53-8783-D369-E1E8-430C9334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BCB40-C372-31A8-AFD7-AF37EA859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31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56875E-4A52-E466-A1C9-D9B32BCBE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6B54FD-5367-BA44-23D9-55476C2B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20515-D0FF-0A9D-F8C3-7FC4617B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84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A59F3-3641-6A5C-572E-967CF964E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D5006-D535-7C3C-A3D7-5CDC01DEF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B1CF2-EC4A-C383-09A5-42657DDEA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A7F4D-EC88-6274-75EB-B119B91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9957F-CA11-AE80-44A4-EC70209C4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85E42-F113-9673-C85B-C4268C12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28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1F97-6A4E-5068-6F0F-9139906A0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D28E45-187E-3DFE-118B-CB8A2F2BF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585B9-1419-6A5F-FC44-73F175AC2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F7923-30C1-5B19-C4EF-12CFA0FB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ED50A-A0EB-1C29-DAB8-E709EE6E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27216-8B85-1D82-C3EE-87577420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49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B5297F-DFD4-9C33-78D6-A098C51D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192B5-499D-6424-1614-1EA39E378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28F90-9C17-2958-889E-6492C99FD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AF91AA-C827-4BEE-A44B-1A1DA62F368A}" type="datetimeFigureOut">
              <a:rPr lang="it-IT" smtClean="0"/>
              <a:t>09/07/2024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CCB53-0F25-E165-25AB-CDA1BA987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E6261-73B8-B8C0-022A-D8E2CFE9F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DA098A-93D5-4965-8D59-8A311B795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4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event/41182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42378" y="377703"/>
            <a:ext cx="11680761" cy="1325563"/>
          </a:xfrm>
        </p:spPr>
        <p:txBody>
          <a:bodyPr>
            <a:normAutofit/>
          </a:bodyPr>
          <a:lstStyle/>
          <a:p>
            <a:pPr algn="ctr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FOR FUNDAMENTAL RESEARCH IN PHYSICS AND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ASTROPHYSICS:  </a:t>
            </a:r>
            <a:r>
              <a:rPr lang="en-GB" sz="2000" b="1" smtClean="0">
                <a:latin typeface="Arial" panose="020B0604020202020204" pitchFamily="34" charset="0"/>
                <a:cs typeface="Arial" panose="020B0604020202020204" pitchFamily="34" charset="0"/>
              </a:rPr>
              <a:t>Curriculum </a:t>
            </a:r>
            <a:r>
              <a:rPr lang="en-GB" sz="2000" b="1" smtClean="0">
                <a:latin typeface="Arial" panose="020B0604020202020204" pitchFamily="34" charset="0"/>
                <a:cs typeface="Arial" panose="020B0604020202020204" pitchFamily="34" charset="0"/>
              </a:rPr>
              <a:t>Mechanics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69567" y="1344401"/>
            <a:ext cx="5209094" cy="3146339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t-IT" b="1" dirty="0"/>
              <a:t> </a:t>
            </a:r>
          </a:p>
          <a:p>
            <a:pPr marL="0" indent="0">
              <a:buNone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</a:p>
          <a:p>
            <a:pPr marL="0" indent="0">
              <a:buNone/>
            </a:pPr>
            <a:r>
              <a:rPr lang="it-I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</a:t>
            </a:r>
            <a:r>
              <a:rPr lang="it-IT" sz="2600" b="1" dirty="0">
                <a:latin typeface="Arial" panose="020B0604020202020204" pitchFamily="34" charset="0"/>
                <a:cs typeface="Arial" panose="020B0604020202020204" pitchFamily="34" charset="0"/>
              </a:rPr>
              <a:t>Riva </a:t>
            </a:r>
            <a:r>
              <a:rPr lang="it-I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INAF, coordinator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Antonio 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Carcaterra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- Roma La Sapienza    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Carlo Ferraresi - Politecnico di Torino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Fabio D'Anca - INAF 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Giuliana Fiorillo - Napoli Federico II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Irene Calliari - UNIPD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Luca Esposito - Napoli Federico II 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Paolo Gorla - INFN   </a:t>
            </a:r>
            <a:b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Simone </a:t>
            </a:r>
            <a:r>
              <a:rPr lang="it-IT" sz="2600" dirty="0" err="1">
                <a:latin typeface="Arial" panose="020B0604020202020204" pitchFamily="34" charset="0"/>
                <a:cs typeface="Arial" panose="020B0604020202020204" pitchFamily="34" charset="0"/>
              </a:rPr>
              <a:t>Mancin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 - UNIPD</a:t>
            </a:r>
            <a:endParaRPr lang="en-US" altLang="en-US" sz="26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400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"/>
          </p:nvPr>
        </p:nvSpPr>
        <p:spPr>
          <a:xfrm>
            <a:off x="6014528" y="1775359"/>
            <a:ext cx="5411852" cy="373523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GB" dirty="0" smtClean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Focuses  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on the use and development of advanced methodologies and technologies in the fields of 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Additive 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manufacturing, materials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ryogenics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dirty="0" smtClean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ltra-high 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vacuum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etrology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dirty="0" smtClean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Mechatronics</a:t>
            </a:r>
          </a:p>
          <a:p>
            <a:r>
              <a:rPr lang="en-GB" dirty="0" smtClean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Multi-physics </a:t>
            </a:r>
            <a:r>
              <a:rPr lang="en-GB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simulations and analyses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4528" y="1521254"/>
            <a:ext cx="1394533" cy="639161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035969" y="5743351"/>
            <a:ext cx="104837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FFFFFF"/>
                </a:solidFill>
                <a:latin typeface="Roboto"/>
                <a:hlinkClick r:id="rId3"/>
              </a:rPr>
              <a:t>Kick-off event of the TFPA PhD course - (10th-11th July 2024)</a:t>
            </a:r>
            <a:endParaRPr lang="en-GB" sz="2800" dirty="0"/>
          </a:p>
        </p:txBody>
      </p:sp>
      <p:pic>
        <p:nvPicPr>
          <p:cNvPr id="1028" name="Picture 4" descr="https://agenda.infn.it/event/41182/attachments/119489/173216/inaf-fondo-trasparente%20(1).png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167" y="1155438"/>
            <a:ext cx="1536827" cy="7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genda.infn.it/event/41182/attachments/119489/173619/LOGO_INFN_CON_NOME_ESTESO.png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101" y="1220107"/>
            <a:ext cx="1102786" cy="64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938977" y="6314169"/>
            <a:ext cx="831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ell MT" panose="02020503060305020303" pitchFamily="18" charset="0"/>
              </a:rPr>
              <a:t>Irene Calliari, </a:t>
            </a:r>
            <a:r>
              <a:rPr lang="it-IT" dirty="0" err="1" smtClean="0">
                <a:latin typeface="Bell MT" panose="02020503060305020303" pitchFamily="18" charset="0"/>
              </a:rPr>
              <a:t>Department</a:t>
            </a:r>
            <a:r>
              <a:rPr lang="it-IT" dirty="0" smtClean="0">
                <a:latin typeface="Bell MT" panose="02020503060305020303" pitchFamily="18" charset="0"/>
              </a:rPr>
              <a:t> of Industrial Engineering, UNIPD</a:t>
            </a:r>
            <a:endParaRPr lang="en-GB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3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847754" y="79845"/>
            <a:ext cx="16831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51104" y="377370"/>
            <a:ext cx="1148486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curriculum focuses on the design, with additive and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subtractive manufacturing, of components of experimental apparatus,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accelerators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telescopes, which must meet technical specifications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particularly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stringent and require the acquisition of various skills regarding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material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characterization, cryogenics, ultra-high vacuum,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metrology,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mechatronics and simulation e multi-physics analysis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overcome current technological limitations and obtain properties thermal,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mechanical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electrical requirements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it will also be necessary to develop approaches and processes innovative manufacturing.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particular, the curriculum aims </a:t>
            </a:r>
            <a:r>
              <a:rPr lang="en-GB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</a:p>
          <a:p>
            <a:pPr algn="ctr"/>
            <a:endParaRPr lang="en-GB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develop and characterize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new metal alloys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additive manufacturing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via the Laser Powder Bed Fusion process e similar processes;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develop and implement numerical models for simulation e multi-physics analysis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optimize existing solutions, to improve performance and to reduce waste of raw materials;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carry out studies on fatigue life for components, and joints between components,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produced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via additive manufacturing in metal;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perform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corrosion studies and erosion for metal components made in metal additive manufacturing,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systems water cooling; </a:t>
            </a:r>
            <a:endParaRPr lang="en-GB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integrated cooling systems for production metal additive manufacturing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Toplogy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developments;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tungsten alloys for additive manufacturing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controlled porosity components for molten metal exchange systems;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study and develop mechanical metrology techniques for the characterization and alignment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optomechanical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systems;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technologies for improving </a:t>
            </a:r>
            <a:r>
              <a:rPr lang="en-GB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optomechanical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performance of cryogenic and high vacuum systems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structural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simulation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technologies, thermal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optical for predicting and streamlining the performance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large systems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optomechanics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9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cicle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308189"/>
              </p:ext>
            </p:extLst>
          </p:nvPr>
        </p:nvGraphicFramePr>
        <p:xfrm>
          <a:off x="414528" y="1953695"/>
          <a:ext cx="11442193" cy="4136485"/>
        </p:xfrm>
        <a:graphic>
          <a:graphicData uri="http://schemas.openxmlformats.org/drawingml/2006/table">
            <a:tbl>
              <a:tblPr/>
              <a:tblGrid>
                <a:gridCol w="2371346">
                  <a:extLst>
                    <a:ext uri="{9D8B030D-6E8A-4147-A177-3AD203B41FA5}">
                      <a16:colId xmlns:a16="http://schemas.microsoft.com/office/drawing/2014/main" val="142625349"/>
                    </a:ext>
                  </a:extLst>
                </a:gridCol>
                <a:gridCol w="652270">
                  <a:extLst>
                    <a:ext uri="{9D8B030D-6E8A-4147-A177-3AD203B41FA5}">
                      <a16:colId xmlns:a16="http://schemas.microsoft.com/office/drawing/2014/main" val="19741445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97636696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65443400"/>
                    </a:ext>
                  </a:extLst>
                </a:gridCol>
                <a:gridCol w="3121152">
                  <a:extLst>
                    <a:ext uri="{9D8B030D-6E8A-4147-A177-3AD203B41FA5}">
                      <a16:colId xmlns:a16="http://schemas.microsoft.com/office/drawing/2014/main" val="1723435753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99008712"/>
                    </a:ext>
                  </a:extLst>
                </a:gridCol>
                <a:gridCol w="1591057">
                  <a:extLst>
                    <a:ext uri="{9D8B030D-6E8A-4147-A177-3AD203B41FA5}">
                      <a16:colId xmlns:a16="http://schemas.microsoft.com/office/drawing/2014/main" val="65757908"/>
                    </a:ext>
                  </a:extLst>
                </a:gridCol>
              </a:tblGrid>
              <a:tr h="2858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 dirty="0">
                          <a:effectLst/>
                        </a:rPr>
                        <a:t>TITOLO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SEDE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TIPOLOGIA BORSA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CURRICULUM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DOTTORANDO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RELATORE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1">
                          <a:effectLst/>
                        </a:rPr>
                        <a:t>CORRELATORE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07381"/>
                  </a:ext>
                </a:extLst>
              </a:tr>
              <a:tr h="95417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Corrosion of components made by additive manufacturing for extreme applications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UNIPD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 DM 118/2023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Meccanica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Faraji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Mehrdad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mehrdad.faraji@studenti.unipd.it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mehrdadfaraji73@gmail.com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Irene Calliari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irene.calliari@unipd.it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Massimiliano Bonesso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massimiliano.bonesso@pd.infn.it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601781"/>
                  </a:ext>
                </a:extLst>
              </a:tr>
              <a:tr h="2017421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and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optimization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components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thermal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control in the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fusion and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it-IT" sz="1400" dirty="0" err="1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Astrophysics</a:t>
                      </a:r>
                      <a:r>
                        <a:rPr lang="it-IT" sz="1400" dirty="0" smtClean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through metal additive manufacturing</a:t>
                      </a:r>
                      <a:endParaRPr lang="it-IT" sz="1400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UNIPD 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 DM 118/2023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Meccanica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Valentini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Francesca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francesca.valentini.7@studenti.unipd.it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valentini.francesca.998@gmail.com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Simone Mancin</a:t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simone.mancin@unipd.it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95500"/>
                  </a:ext>
                </a:extLst>
              </a:tr>
              <a:tr h="496253">
                <a:tc>
                  <a:txBody>
                    <a:bodyPr/>
                    <a:lstStyle/>
                    <a:p>
                      <a:pPr algn="l"/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GB" sz="1400" b="1" i="0" u="none" strike="noStrike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mechatronic technologies to support fundamental physics experiments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it-IT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Roma La Sapienza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 DM 117/2023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Meccanica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Sclafani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Lorenzo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lorenzo.sclafani@studenti.unipd.it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lorenzo.sclafani98@gmail.com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 Carcaterra </a:t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antonio.carcaterra@uniroma1.it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Silvia </a:t>
                      </a:r>
                      <a:r>
                        <a:rPr lang="en-GB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Milana</a:t>
                      </a: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silvia.milana@uniroma1.it</a:t>
                      </a:r>
                    </a:p>
                  </a:txBody>
                  <a:tcPr marL="13923" marR="13923" marT="9282" marB="928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062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95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504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Bell MT</vt:lpstr>
      <vt:lpstr>inherit</vt:lpstr>
      <vt:lpstr>Roboto</vt:lpstr>
      <vt:lpstr>Wingdings</vt:lpstr>
      <vt:lpstr>Office Theme</vt:lpstr>
      <vt:lpstr>TECHNOLOGIES FOR FUNDAMENTAL RESEARCH IN PHYSICS AND ASTROPHYSICS:  Curriculum Mechanics</vt:lpstr>
      <vt:lpstr>Presentazione standard di PowerPoint</vt:lpstr>
      <vt:lpstr>39° cicle students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Irene Calliari</dc:creator>
  <cp:lastModifiedBy>calliari irene</cp:lastModifiedBy>
  <cp:revision>13</cp:revision>
  <dcterms:created xsi:type="dcterms:W3CDTF">2024-07-07T20:40:26Z</dcterms:created>
  <dcterms:modified xsi:type="dcterms:W3CDTF">2024-07-09T14:25:07Z</dcterms:modified>
</cp:coreProperties>
</file>