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8" r:id="rId9"/>
    <p:sldId id="269" r:id="rId10"/>
    <p:sldId id="263" r:id="rId11"/>
    <p:sldId id="270" r:id="rId12"/>
    <p:sldId id="264" r:id="rId13"/>
    <p:sldId id="265" r:id="rId14"/>
    <p:sldId id="266" r:id="rId15"/>
    <p:sldId id="267"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 roundtripDataSignature="AMtx7mj1wfwIe4pjZjm9Pvib7fqMQLDO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653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0" name="Google Shape;21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 name="Google Shape;14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281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990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223291" y="-256674"/>
            <a:ext cx="14426476" cy="7232312"/>
          </a:xfrm>
          <a:prstGeom prst="rect">
            <a:avLst/>
          </a:prstGeom>
          <a:noFill/>
          <a:ln>
            <a:noFill/>
          </a:ln>
        </p:spPr>
      </p:pic>
      <p:sp>
        <p:nvSpPr>
          <p:cNvPr id="85" name="Google Shape;85;p1"/>
          <p:cNvSpPr/>
          <p:nvPr/>
        </p:nvSpPr>
        <p:spPr>
          <a:xfrm>
            <a:off x="4323748" y="1393731"/>
            <a:ext cx="344825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endParaRPr sz="6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0"/>
              <a:buFont typeface="Arial"/>
              <a:buNone/>
            </a:pPr>
            <a:r>
              <a:rPr lang="it-IT" sz="6000" b="1" i="0" u="none" strike="noStrike" cap="none">
                <a:solidFill>
                  <a:schemeClr val="lt1"/>
                </a:solidFill>
                <a:latin typeface="Calibri"/>
                <a:ea typeface="Calibri"/>
                <a:cs typeface="Calibri"/>
                <a:sym typeface="Calibri"/>
              </a:rPr>
              <a:t>Astro tech</a:t>
            </a:r>
            <a:endParaRPr sz="6000" b="1" i="0" u="none" strike="noStrike" cap="none">
              <a:solidFill>
                <a:schemeClr val="lt1"/>
              </a:solidFill>
              <a:latin typeface="Calibri"/>
              <a:ea typeface="Calibri"/>
              <a:cs typeface="Calibri"/>
              <a:sym typeface="Calibri"/>
            </a:endParaRPr>
          </a:p>
        </p:txBody>
      </p:sp>
      <p:sp>
        <p:nvSpPr>
          <p:cNvPr id="86" name="Google Shape;86;p1"/>
          <p:cNvSpPr/>
          <p:nvPr/>
        </p:nvSpPr>
        <p:spPr>
          <a:xfrm>
            <a:off x="2999874" y="5335684"/>
            <a:ext cx="609600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it-IT" sz="2200" b="0" i="0" u="none" strike="noStrike" cap="none">
                <a:solidFill>
                  <a:schemeClr val="lt1"/>
                </a:solidFill>
                <a:latin typeface="Calibri"/>
                <a:ea typeface="Calibri"/>
                <a:cs typeface="Calibri"/>
                <a:sym typeface="Calibri"/>
              </a:rPr>
              <a:t>Kick-off  TFPA PhD course – July 11, 2024, Padova</a:t>
            </a:r>
            <a:endParaRPr sz="2200" b="0" i="0" u="none" strike="noStrike" cap="none">
              <a:solidFill>
                <a:schemeClr val="lt1"/>
              </a:solidFill>
              <a:latin typeface="Calibri"/>
              <a:ea typeface="Calibri"/>
              <a:cs typeface="Calibri"/>
              <a:sym typeface="Calibri"/>
            </a:endParaRPr>
          </a:p>
        </p:txBody>
      </p:sp>
      <p:sp>
        <p:nvSpPr>
          <p:cNvPr id="87" name="Google Shape;87;p1"/>
          <p:cNvSpPr/>
          <p:nvPr/>
        </p:nvSpPr>
        <p:spPr>
          <a:xfrm>
            <a:off x="2999874" y="3496806"/>
            <a:ext cx="609600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it-IT" sz="2200" b="0" i="0" u="none" strike="noStrike" cap="none">
                <a:solidFill>
                  <a:schemeClr val="lt1"/>
                </a:solidFill>
                <a:latin typeface="Calibri"/>
                <a:ea typeface="Calibri"/>
                <a:cs typeface="Calibri"/>
                <a:sym typeface="Calibri"/>
              </a:rPr>
              <a:t>Andrea Bianco</a:t>
            </a:r>
            <a:endParaRPr sz="2200" b="0" i="0" u="none" strike="noStrike" cap="none">
              <a:solidFill>
                <a:schemeClr val="lt1"/>
              </a:solidFill>
              <a:latin typeface="Calibri"/>
              <a:ea typeface="Calibri"/>
              <a:cs typeface="Calibri"/>
              <a:sym typeface="Calibri"/>
            </a:endParaRPr>
          </a:p>
        </p:txBody>
      </p:sp>
      <p:pic>
        <p:nvPicPr>
          <p:cNvPr id="88" name="Google Shape;88;p1"/>
          <p:cNvPicPr preferRelativeResize="0"/>
          <p:nvPr/>
        </p:nvPicPr>
        <p:blipFill rotWithShape="1">
          <a:blip r:embed="rId4">
            <a:alphaModFix/>
          </a:blip>
          <a:srcRect/>
          <a:stretch/>
        </p:blipFill>
        <p:spPr>
          <a:xfrm>
            <a:off x="4340830" y="698647"/>
            <a:ext cx="3414089" cy="139016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a:t>Quartz Crystal Microbalances</a:t>
            </a:r>
            <a:endParaRPr/>
          </a:p>
        </p:txBody>
      </p:sp>
      <p:sp>
        <p:nvSpPr>
          <p:cNvPr id="185" name="Google Shape;185;p7"/>
          <p:cNvSpPr txBox="1">
            <a:spLocks noGrp="1"/>
          </p:cNvSpPr>
          <p:nvPr>
            <p:ph type="body" idx="1"/>
          </p:nvPr>
        </p:nvSpPr>
        <p:spPr>
          <a:xfrm>
            <a:off x="666622" y="1526501"/>
            <a:ext cx="7222958" cy="463993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it-IT"/>
              <a:t>Quartz Crystal Microbalance (QCM) sensors used in space missions and satellite missions, for monitoring the contamination generated by outgassing processes of materials onboard satellites and sensitive payloads;</a:t>
            </a:r>
            <a:endParaRPr/>
          </a:p>
          <a:p>
            <a:pPr marL="228600" lvl="0" indent="-228600" algn="l" rtl="0">
              <a:lnSpc>
                <a:spcPct val="90000"/>
              </a:lnSpc>
              <a:spcBef>
                <a:spcPts val="1000"/>
              </a:spcBef>
              <a:spcAft>
                <a:spcPts val="0"/>
              </a:spcAft>
              <a:buClr>
                <a:schemeClr val="dk1"/>
              </a:buClr>
              <a:buSzPts val="2800"/>
              <a:buChar char="•"/>
            </a:pPr>
            <a:r>
              <a:rPr lang="it-IT"/>
              <a:t>Tiny sensors with limited mass. Very high accuracy and sensitivity;</a:t>
            </a:r>
            <a:endParaRPr/>
          </a:p>
          <a:p>
            <a:pPr marL="228600" lvl="0" indent="-228600" algn="l" rtl="0">
              <a:lnSpc>
                <a:spcPct val="90000"/>
              </a:lnSpc>
              <a:spcBef>
                <a:spcPts val="1000"/>
              </a:spcBef>
              <a:spcAft>
                <a:spcPts val="0"/>
              </a:spcAft>
              <a:buClr>
                <a:schemeClr val="dk1"/>
              </a:buClr>
              <a:buSzPts val="2800"/>
              <a:buChar char="•"/>
            </a:pPr>
            <a:r>
              <a:rPr lang="it-IT"/>
              <a:t>Combined with thermogravimetric analysis (TGA)  for material identification.</a:t>
            </a:r>
            <a:endParaRPr/>
          </a:p>
          <a:p>
            <a:pPr marL="228600" lvl="0" indent="-50800" algn="l" rtl="0">
              <a:lnSpc>
                <a:spcPct val="90000"/>
              </a:lnSpc>
              <a:spcBef>
                <a:spcPts val="1000"/>
              </a:spcBef>
              <a:spcAft>
                <a:spcPts val="0"/>
              </a:spcAft>
              <a:buClr>
                <a:schemeClr val="dk1"/>
              </a:buClr>
              <a:buSzPts val="2800"/>
              <a:buNone/>
            </a:pPr>
            <a:endParaRPr/>
          </a:p>
        </p:txBody>
      </p:sp>
      <p:pic>
        <p:nvPicPr>
          <p:cNvPr id="186" name="Google Shape;186;p7"/>
          <p:cNvPicPr preferRelativeResize="0"/>
          <p:nvPr/>
        </p:nvPicPr>
        <p:blipFill rotWithShape="1">
          <a:blip r:embed="rId3">
            <a:alphaModFix/>
          </a:blip>
          <a:srcRect/>
          <a:stretch/>
        </p:blipFill>
        <p:spPr>
          <a:xfrm>
            <a:off x="7889580" y="604271"/>
            <a:ext cx="4229690" cy="2333951"/>
          </a:xfrm>
          <a:prstGeom prst="rect">
            <a:avLst/>
          </a:prstGeom>
          <a:noFill/>
          <a:ln>
            <a:noFill/>
          </a:ln>
        </p:spPr>
      </p:pic>
      <p:pic>
        <p:nvPicPr>
          <p:cNvPr id="187" name="Google Shape;187;p7"/>
          <p:cNvPicPr preferRelativeResize="0"/>
          <p:nvPr/>
        </p:nvPicPr>
        <p:blipFill rotWithShape="1">
          <a:blip r:embed="rId4">
            <a:alphaModFix/>
          </a:blip>
          <a:srcRect/>
          <a:stretch/>
        </p:blipFill>
        <p:spPr>
          <a:xfrm>
            <a:off x="7751239" y="4051558"/>
            <a:ext cx="3740903" cy="2360165"/>
          </a:xfrm>
          <a:prstGeom prst="rect">
            <a:avLst/>
          </a:prstGeom>
          <a:noFill/>
          <a:ln>
            <a:noFill/>
          </a:ln>
        </p:spPr>
      </p:pic>
      <p:sp>
        <p:nvSpPr>
          <p:cNvPr id="188" name="Google Shape;188;p7"/>
          <p:cNvSpPr txBox="1"/>
          <p:nvPr/>
        </p:nvSpPr>
        <p:spPr>
          <a:xfrm>
            <a:off x="4153369" y="6327552"/>
            <a:ext cx="230579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1800" b="0" i="0" u="none" strike="noStrike" cap="none">
                <a:solidFill>
                  <a:schemeClr val="dk1"/>
                </a:solidFill>
                <a:latin typeface="Calibri"/>
                <a:ea typeface="Calibri"/>
                <a:cs typeface="Calibri"/>
                <a:sym typeface="Calibri"/>
              </a:rPr>
              <a:t>PI: Ernesto Palomba</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err="1" smtClean="0"/>
              <a:t>SafeAir</a:t>
            </a:r>
            <a:endParaRPr dirty="0"/>
          </a:p>
        </p:txBody>
      </p:sp>
      <p:sp>
        <p:nvSpPr>
          <p:cNvPr id="185" name="Google Shape;185;p7"/>
          <p:cNvSpPr txBox="1">
            <a:spLocks noGrp="1"/>
          </p:cNvSpPr>
          <p:nvPr>
            <p:ph type="body" idx="1"/>
          </p:nvPr>
        </p:nvSpPr>
        <p:spPr>
          <a:xfrm>
            <a:off x="666621" y="1526501"/>
            <a:ext cx="7475429" cy="4639935"/>
          </a:xfrm>
          <a:prstGeom prst="rect">
            <a:avLst/>
          </a:prstGeom>
          <a:noFill/>
          <a:ln>
            <a:noFill/>
          </a:ln>
        </p:spPr>
        <p:txBody>
          <a:bodyPr spcFirstLastPara="1" wrap="square" lIns="91425" tIns="45700" rIns="91425" bIns="45700" anchor="t" anchorCtr="0">
            <a:normAutofit/>
          </a:bodyPr>
          <a:lstStyle/>
          <a:p>
            <a:pPr marL="228600" lvl="0" indent="-228600">
              <a:spcBef>
                <a:spcPts val="0"/>
              </a:spcBef>
              <a:spcAft>
                <a:spcPts val="600"/>
              </a:spcAft>
              <a:buSzPts val="2800"/>
            </a:pPr>
            <a:r>
              <a:rPr lang="en-US" dirty="0"/>
              <a:t>SAFEAIR is a portable automatic system that uses technologies developed for space missions to Mars and on </a:t>
            </a:r>
            <a:r>
              <a:rPr lang="en-US" dirty="0" err="1"/>
              <a:t>cubesats</a:t>
            </a:r>
            <a:r>
              <a:rPr lang="en-US" dirty="0"/>
              <a:t> in Earth orbit to detect the presence of pathogens in the air on </a:t>
            </a:r>
            <a:r>
              <a:rPr lang="en-US" dirty="0" smtClean="0"/>
              <a:t>Earth, on ISS…everywhere;</a:t>
            </a:r>
          </a:p>
          <a:p>
            <a:pPr marL="228600" lvl="0" indent="-228600">
              <a:spcBef>
                <a:spcPts val="0"/>
              </a:spcBef>
              <a:spcAft>
                <a:spcPts val="600"/>
              </a:spcAft>
              <a:buSzPts val="2800"/>
            </a:pPr>
            <a:r>
              <a:rPr lang="en-US" dirty="0" smtClean="0"/>
              <a:t>Three steps: air/aerosol sampling + Nucleic acid extraction + pathogens evaluation with PCR;</a:t>
            </a:r>
          </a:p>
          <a:p>
            <a:pPr marL="228600" lvl="0" indent="-228600">
              <a:spcBef>
                <a:spcPts val="0"/>
              </a:spcBef>
              <a:spcAft>
                <a:spcPts val="600"/>
              </a:spcAft>
              <a:buSzPts val="2800"/>
            </a:pPr>
            <a:r>
              <a:rPr lang="en-US" dirty="0" smtClean="0"/>
              <a:t>Approaches to minimize the size and maximize the </a:t>
            </a:r>
            <a:r>
              <a:rPr lang="en-US" dirty="0" smtClean="0"/>
              <a:t>efficiencies.</a:t>
            </a:r>
            <a:endParaRPr lang="en-US" dirty="0" smtClean="0"/>
          </a:p>
          <a:p>
            <a:pPr marL="228600" lvl="0" indent="-228600">
              <a:spcBef>
                <a:spcPts val="0"/>
              </a:spcBef>
              <a:buSzPts val="2800"/>
            </a:pPr>
            <a:endParaRPr dirty="0"/>
          </a:p>
        </p:txBody>
      </p:sp>
      <p:sp>
        <p:nvSpPr>
          <p:cNvPr id="188" name="Google Shape;188;p7"/>
          <p:cNvSpPr txBox="1"/>
          <p:nvPr/>
        </p:nvSpPr>
        <p:spPr>
          <a:xfrm>
            <a:off x="4153369" y="6327552"/>
            <a:ext cx="351202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1800" b="0" i="0" u="none" strike="noStrike" cap="none" dirty="0">
                <a:solidFill>
                  <a:schemeClr val="dk1"/>
                </a:solidFill>
                <a:latin typeface="Calibri"/>
                <a:ea typeface="Calibri"/>
                <a:cs typeface="Calibri"/>
                <a:sym typeface="Calibri"/>
              </a:rPr>
              <a:t>PI: </a:t>
            </a:r>
            <a:r>
              <a:rPr lang="it-IT" sz="1800" b="0" i="0" u="none" strike="noStrike" cap="none" dirty="0" smtClean="0">
                <a:solidFill>
                  <a:schemeClr val="dk1"/>
                </a:solidFill>
                <a:latin typeface="Calibri"/>
                <a:ea typeface="Calibri"/>
                <a:cs typeface="Calibri"/>
                <a:sym typeface="Calibri"/>
              </a:rPr>
              <a:t>Francesca Esposito, PCT </a:t>
            </a:r>
            <a:r>
              <a:rPr lang="it-IT" sz="1800" b="0" i="0" u="none" strike="noStrike" cap="none" dirty="0" err="1" smtClean="0">
                <a:solidFill>
                  <a:schemeClr val="dk1"/>
                </a:solidFill>
                <a:latin typeface="Calibri"/>
                <a:ea typeface="Calibri"/>
                <a:cs typeface="Calibri"/>
                <a:sym typeface="Calibri"/>
              </a:rPr>
              <a:t>patent</a:t>
            </a:r>
            <a:endParaRPr sz="1800" b="0" i="0" u="none" strike="noStrike" cap="none" dirty="0">
              <a:solidFill>
                <a:schemeClr val="dk1"/>
              </a:solidFill>
              <a:latin typeface="Calibri"/>
              <a:ea typeface="Calibri"/>
              <a:cs typeface="Calibri"/>
              <a:sym typeface="Calibri"/>
            </a:endParaRPr>
          </a:p>
        </p:txBody>
      </p:sp>
      <p:pic>
        <p:nvPicPr>
          <p:cNvPr id="2" name="Immagine 1"/>
          <p:cNvPicPr>
            <a:picLocks noChangeAspect="1"/>
          </p:cNvPicPr>
          <p:nvPr/>
        </p:nvPicPr>
        <p:blipFill rotWithShape="1">
          <a:blip r:embed="rId3"/>
          <a:srcRect l="31120" r="28324"/>
          <a:stretch/>
        </p:blipFill>
        <p:spPr>
          <a:xfrm>
            <a:off x="8443608" y="4038444"/>
            <a:ext cx="2383277" cy="1768429"/>
          </a:xfrm>
          <a:prstGeom prst="rect">
            <a:avLst/>
          </a:prstGeom>
        </p:spPr>
      </p:pic>
      <p:pic>
        <p:nvPicPr>
          <p:cNvPr id="3" name="Immagine 2"/>
          <p:cNvPicPr>
            <a:picLocks noChangeAspect="1"/>
          </p:cNvPicPr>
          <p:nvPr/>
        </p:nvPicPr>
        <p:blipFill>
          <a:blip r:embed="rId4"/>
          <a:stretch>
            <a:fillRect/>
          </a:stretch>
        </p:blipFill>
        <p:spPr>
          <a:xfrm>
            <a:off x="8978831" y="113307"/>
            <a:ext cx="2930866" cy="2234483"/>
          </a:xfrm>
          <a:prstGeom prst="rect">
            <a:avLst/>
          </a:prstGeom>
        </p:spPr>
      </p:pic>
      <p:pic>
        <p:nvPicPr>
          <p:cNvPr id="9" name="Immagine 8"/>
          <p:cNvPicPr>
            <a:picLocks noChangeAspect="1"/>
          </p:cNvPicPr>
          <p:nvPr/>
        </p:nvPicPr>
        <p:blipFill rotWithShape="1">
          <a:blip r:embed="rId3"/>
          <a:srcRect r="72135"/>
          <a:stretch/>
        </p:blipFill>
        <p:spPr>
          <a:xfrm>
            <a:off x="10008140" y="2396012"/>
            <a:ext cx="1637490" cy="1768429"/>
          </a:xfrm>
          <a:prstGeom prst="rect">
            <a:avLst/>
          </a:prstGeom>
        </p:spPr>
      </p:pic>
      <p:pic>
        <p:nvPicPr>
          <p:cNvPr id="10" name="Immagine 9"/>
          <p:cNvPicPr>
            <a:picLocks noChangeAspect="1"/>
          </p:cNvPicPr>
          <p:nvPr/>
        </p:nvPicPr>
        <p:blipFill rotWithShape="1">
          <a:blip r:embed="rId3"/>
          <a:srcRect l="74711"/>
          <a:stretch/>
        </p:blipFill>
        <p:spPr>
          <a:xfrm>
            <a:off x="10398868" y="4743768"/>
            <a:ext cx="1486142" cy="1768429"/>
          </a:xfrm>
          <a:prstGeom prst="rect">
            <a:avLst/>
          </a:prstGeom>
        </p:spPr>
      </p:pic>
    </p:spTree>
    <p:extLst>
      <p:ext uri="{BB962C8B-B14F-4D97-AF65-F5344CB8AC3E}">
        <p14:creationId xmlns:p14="http://schemas.microsoft.com/office/powerpoint/2010/main" val="2948249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a:t>Beatrix</a:t>
            </a:r>
            <a:endParaRPr/>
          </a:p>
        </p:txBody>
      </p:sp>
      <p:sp>
        <p:nvSpPr>
          <p:cNvPr id="194" name="Google Shape;194;p8"/>
          <p:cNvSpPr txBox="1">
            <a:spLocks noGrp="1"/>
          </p:cNvSpPr>
          <p:nvPr>
            <p:ph type="body" idx="1"/>
          </p:nvPr>
        </p:nvSpPr>
        <p:spPr>
          <a:xfrm>
            <a:off x="666622" y="1526501"/>
            <a:ext cx="7222958" cy="463993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it-IT"/>
              <a:t>A unique facility that creates a large collimated and monochromatic X-ray beam to test X-ray optics for space missions;</a:t>
            </a:r>
            <a:endParaRPr/>
          </a:p>
          <a:p>
            <a:pPr marL="228600" lvl="0" indent="-228600" algn="l" rtl="0">
              <a:lnSpc>
                <a:spcPct val="90000"/>
              </a:lnSpc>
              <a:spcBef>
                <a:spcPts val="1000"/>
              </a:spcBef>
              <a:spcAft>
                <a:spcPts val="0"/>
              </a:spcAft>
              <a:buClr>
                <a:schemeClr val="dk1"/>
              </a:buClr>
              <a:buSzPts val="2800"/>
              <a:buChar char="•"/>
            </a:pPr>
            <a:r>
              <a:rPr lang="it-IT"/>
              <a:t>Scope: acceptance X-ray test before integration of the 500 Mirror Modules composing the optics;</a:t>
            </a:r>
            <a:endParaRPr/>
          </a:p>
          <a:p>
            <a:pPr marL="228600" lvl="0" indent="-228600" algn="l" rtl="0">
              <a:lnSpc>
                <a:spcPct val="90000"/>
              </a:lnSpc>
              <a:spcBef>
                <a:spcPts val="1000"/>
              </a:spcBef>
              <a:spcAft>
                <a:spcPts val="0"/>
              </a:spcAft>
              <a:buClr>
                <a:schemeClr val="dk1"/>
              </a:buClr>
              <a:buSzPts val="2800"/>
              <a:buChar char="•"/>
            </a:pPr>
            <a:r>
              <a:rPr lang="it-IT"/>
              <a:t>The beam is large enough to illuminate the whole module and, at the same time, the size of the instrument is relatively small;</a:t>
            </a:r>
            <a:endParaRPr/>
          </a:p>
          <a:p>
            <a:pPr marL="228600" lvl="0" indent="-228600" algn="l" rtl="0">
              <a:lnSpc>
                <a:spcPct val="90000"/>
              </a:lnSpc>
              <a:spcBef>
                <a:spcPts val="1000"/>
              </a:spcBef>
              <a:spcAft>
                <a:spcPts val="0"/>
              </a:spcAft>
              <a:buClr>
                <a:schemeClr val="dk1"/>
              </a:buClr>
              <a:buSzPts val="2800"/>
              <a:buChar char="•"/>
            </a:pPr>
            <a:r>
              <a:rPr lang="it-IT"/>
              <a:t>Versatile facility.</a:t>
            </a:r>
            <a:endParaRPr/>
          </a:p>
        </p:txBody>
      </p:sp>
      <p:pic>
        <p:nvPicPr>
          <p:cNvPr id="195" name="Google Shape;195;p8"/>
          <p:cNvPicPr preferRelativeResize="0"/>
          <p:nvPr/>
        </p:nvPicPr>
        <p:blipFill rotWithShape="1">
          <a:blip r:embed="rId3">
            <a:alphaModFix/>
          </a:blip>
          <a:srcRect/>
          <a:stretch/>
        </p:blipFill>
        <p:spPr>
          <a:xfrm>
            <a:off x="7889580" y="3560224"/>
            <a:ext cx="4271370" cy="2397517"/>
          </a:xfrm>
          <a:prstGeom prst="rect">
            <a:avLst/>
          </a:prstGeom>
          <a:noFill/>
          <a:ln>
            <a:noFill/>
          </a:ln>
        </p:spPr>
      </p:pic>
      <p:pic>
        <p:nvPicPr>
          <p:cNvPr id="196" name="Google Shape;196;p8"/>
          <p:cNvPicPr preferRelativeResize="0"/>
          <p:nvPr/>
        </p:nvPicPr>
        <p:blipFill rotWithShape="1">
          <a:blip r:embed="rId4">
            <a:alphaModFix/>
          </a:blip>
          <a:srcRect/>
          <a:stretch/>
        </p:blipFill>
        <p:spPr>
          <a:xfrm>
            <a:off x="7785049" y="99677"/>
            <a:ext cx="4270316" cy="2853648"/>
          </a:xfrm>
          <a:prstGeom prst="rect">
            <a:avLst/>
          </a:prstGeom>
          <a:noFill/>
          <a:ln>
            <a:noFill/>
          </a:ln>
        </p:spPr>
      </p:pic>
      <p:sp>
        <p:nvSpPr>
          <p:cNvPr id="197" name="Google Shape;197;p8"/>
          <p:cNvSpPr txBox="1"/>
          <p:nvPr/>
        </p:nvSpPr>
        <p:spPr>
          <a:xfrm>
            <a:off x="4153369" y="6327552"/>
            <a:ext cx="19220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PI: Bianca Salmaso</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smtClean="0"/>
              <a:t>             </a:t>
            </a:r>
            <a:r>
              <a:rPr lang="it-IT" dirty="0"/>
              <a:t>NATIONAL </a:t>
            </a:r>
            <a:r>
              <a:rPr lang="it-IT" dirty="0" smtClean="0"/>
              <a:t>LABORATORY</a:t>
            </a:r>
            <a:endParaRPr dirty="0"/>
          </a:p>
        </p:txBody>
      </p:sp>
      <p:sp>
        <p:nvSpPr>
          <p:cNvPr id="203" name="Google Shape;203;p9"/>
          <p:cNvSpPr txBox="1">
            <a:spLocks noGrp="1"/>
          </p:cNvSpPr>
          <p:nvPr>
            <p:ph type="body" idx="1"/>
          </p:nvPr>
        </p:nvSpPr>
        <p:spPr>
          <a:xfrm>
            <a:off x="373812" y="2119888"/>
            <a:ext cx="8215712" cy="4639935"/>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800"/>
              <a:buChar char="•"/>
            </a:pPr>
            <a:r>
              <a:rPr lang="it-IT" b="1" dirty="0"/>
              <a:t>ADONI</a:t>
            </a:r>
            <a:r>
              <a:rPr lang="it-IT" dirty="0"/>
              <a:t> </a:t>
            </a:r>
            <a:r>
              <a:rPr lang="it-IT" dirty="0" err="1"/>
              <a:t>is</a:t>
            </a:r>
            <a:r>
              <a:rPr lang="it-IT" dirty="0"/>
              <a:t> the </a:t>
            </a:r>
            <a:r>
              <a:rPr lang="it-IT" dirty="0" err="1"/>
              <a:t>italian</a:t>
            </a:r>
            <a:r>
              <a:rPr lang="it-IT" dirty="0"/>
              <a:t> community of </a:t>
            </a:r>
            <a:r>
              <a:rPr lang="it-IT" dirty="0" err="1"/>
              <a:t>researchers</a:t>
            </a:r>
            <a:r>
              <a:rPr lang="it-IT" dirty="0"/>
              <a:t> and </a:t>
            </a:r>
            <a:r>
              <a:rPr lang="it-IT" dirty="0" err="1"/>
              <a:t>scientist</a:t>
            </a:r>
            <a:r>
              <a:rPr lang="it-IT" dirty="0"/>
              <a:t> </a:t>
            </a:r>
            <a:r>
              <a:rPr lang="it-IT" dirty="0" err="1"/>
              <a:t>working</a:t>
            </a:r>
            <a:r>
              <a:rPr lang="it-IT" dirty="0"/>
              <a:t> in the </a:t>
            </a:r>
            <a:r>
              <a:rPr lang="it-IT" dirty="0" err="1"/>
              <a:t>field</a:t>
            </a:r>
            <a:r>
              <a:rPr lang="it-IT" dirty="0"/>
              <a:t> of </a:t>
            </a:r>
            <a:r>
              <a:rPr lang="it-IT" dirty="0" err="1"/>
              <a:t>adaptive</a:t>
            </a:r>
            <a:r>
              <a:rPr lang="it-IT" dirty="0"/>
              <a:t> </a:t>
            </a:r>
            <a:r>
              <a:rPr lang="it-IT" dirty="0" err="1"/>
              <a:t>optics</a:t>
            </a:r>
            <a:r>
              <a:rPr lang="it-IT" dirty="0"/>
              <a:t>.</a:t>
            </a:r>
            <a:endParaRPr dirty="0"/>
          </a:p>
          <a:p>
            <a:pPr marL="228600" lvl="0" indent="-228600" algn="l" rtl="0">
              <a:lnSpc>
                <a:spcPct val="90000"/>
              </a:lnSpc>
              <a:spcBef>
                <a:spcPts val="1000"/>
              </a:spcBef>
              <a:spcAft>
                <a:spcPts val="0"/>
              </a:spcAft>
              <a:buClr>
                <a:schemeClr val="dk1"/>
              </a:buClr>
              <a:buSzPts val="2800"/>
              <a:buChar char="•"/>
            </a:pPr>
            <a:r>
              <a:rPr lang="it-IT" dirty="0" err="1"/>
              <a:t>It</a:t>
            </a:r>
            <a:r>
              <a:rPr lang="it-IT" dirty="0"/>
              <a:t> </a:t>
            </a:r>
            <a:r>
              <a:rPr lang="it-IT" dirty="0" err="1"/>
              <a:t>gathers</a:t>
            </a:r>
            <a:r>
              <a:rPr lang="it-IT" dirty="0"/>
              <a:t> </a:t>
            </a:r>
            <a:r>
              <a:rPr lang="it-IT" dirty="0" err="1"/>
              <a:t>together</a:t>
            </a:r>
            <a:r>
              <a:rPr lang="it-IT" dirty="0"/>
              <a:t> </a:t>
            </a:r>
            <a:r>
              <a:rPr lang="it-IT" dirty="0" err="1"/>
              <a:t>astronomers</a:t>
            </a:r>
            <a:r>
              <a:rPr lang="it-IT" dirty="0"/>
              <a:t> and </a:t>
            </a:r>
            <a:r>
              <a:rPr lang="it-IT" dirty="0" err="1"/>
              <a:t>technologists</a:t>
            </a:r>
            <a:r>
              <a:rPr lang="it-IT" dirty="0"/>
              <a:t> from INAF and </a:t>
            </a:r>
            <a:r>
              <a:rPr lang="it-IT" dirty="0" err="1"/>
              <a:t>other</a:t>
            </a:r>
            <a:r>
              <a:rPr lang="it-IT" dirty="0"/>
              <a:t> </a:t>
            </a:r>
            <a:r>
              <a:rPr lang="it-IT" dirty="0" err="1"/>
              <a:t>institutes</a:t>
            </a:r>
            <a:r>
              <a:rPr lang="it-IT" dirty="0"/>
              <a:t> and </a:t>
            </a:r>
            <a:r>
              <a:rPr lang="it-IT" dirty="0" err="1"/>
              <a:t>universities</a:t>
            </a:r>
            <a:r>
              <a:rPr lang="it-IT" dirty="0"/>
              <a:t>, for the </a:t>
            </a:r>
            <a:r>
              <a:rPr lang="it-IT" dirty="0" err="1"/>
              <a:t>study</a:t>
            </a:r>
            <a:r>
              <a:rPr lang="it-IT" dirty="0"/>
              <a:t>, </a:t>
            </a:r>
            <a:r>
              <a:rPr lang="it-IT" dirty="0" err="1"/>
              <a:t>development</a:t>
            </a:r>
            <a:r>
              <a:rPr lang="it-IT" dirty="0"/>
              <a:t> and </a:t>
            </a:r>
            <a:r>
              <a:rPr lang="it-IT" dirty="0" err="1"/>
              <a:t>implementations</a:t>
            </a:r>
            <a:r>
              <a:rPr lang="it-IT" dirty="0"/>
              <a:t> of </a:t>
            </a:r>
            <a:r>
              <a:rPr lang="it-IT" dirty="0" err="1"/>
              <a:t>novel</a:t>
            </a:r>
            <a:r>
              <a:rPr lang="it-IT" dirty="0"/>
              <a:t> </a:t>
            </a:r>
            <a:r>
              <a:rPr lang="it-IT" dirty="0" err="1"/>
              <a:t>technologies</a:t>
            </a:r>
            <a:r>
              <a:rPr lang="it-IT" dirty="0"/>
              <a:t> for </a:t>
            </a:r>
            <a:r>
              <a:rPr lang="it-IT" dirty="0" err="1"/>
              <a:t>astronomical</a:t>
            </a:r>
            <a:r>
              <a:rPr lang="it-IT" dirty="0"/>
              <a:t> </a:t>
            </a:r>
            <a:r>
              <a:rPr lang="it-IT" dirty="0" err="1"/>
              <a:t>imaging</a:t>
            </a:r>
            <a:r>
              <a:rPr lang="it-IT" dirty="0"/>
              <a:t>, </a:t>
            </a:r>
            <a:r>
              <a:rPr lang="it-IT" dirty="0" err="1"/>
              <a:t>both</a:t>
            </a:r>
            <a:r>
              <a:rPr lang="it-IT" dirty="0"/>
              <a:t> from </a:t>
            </a:r>
            <a:r>
              <a:rPr lang="it-IT" dirty="0" err="1"/>
              <a:t>ground</a:t>
            </a:r>
            <a:r>
              <a:rPr lang="it-IT" dirty="0"/>
              <a:t> and </a:t>
            </a:r>
            <a:r>
              <a:rPr lang="it-IT" dirty="0" err="1"/>
              <a:t>space</a:t>
            </a:r>
            <a:r>
              <a:rPr lang="it-IT" dirty="0"/>
              <a:t>;</a:t>
            </a:r>
            <a:endParaRPr dirty="0"/>
          </a:p>
          <a:p>
            <a:pPr marL="228600" lvl="0" indent="-228600" algn="l" rtl="0">
              <a:lnSpc>
                <a:spcPct val="90000"/>
              </a:lnSpc>
              <a:spcBef>
                <a:spcPts val="1000"/>
              </a:spcBef>
              <a:spcAft>
                <a:spcPts val="0"/>
              </a:spcAft>
              <a:buClr>
                <a:schemeClr val="dk1"/>
              </a:buClr>
              <a:buSzPts val="2800"/>
              <a:buChar char="•"/>
            </a:pPr>
            <a:r>
              <a:rPr lang="it-IT" dirty="0" err="1"/>
              <a:t>Example</a:t>
            </a:r>
            <a:r>
              <a:rPr lang="it-IT" dirty="0"/>
              <a:t> </a:t>
            </a:r>
            <a:r>
              <a:rPr lang="it-IT" b="1" dirty="0"/>
              <a:t>SPLATT</a:t>
            </a:r>
            <a:r>
              <a:rPr lang="it-IT" dirty="0"/>
              <a:t> </a:t>
            </a:r>
            <a:r>
              <a:rPr lang="it-IT" dirty="0" err="1"/>
              <a:t>project</a:t>
            </a:r>
            <a:r>
              <a:rPr lang="it-IT" dirty="0"/>
              <a:t> </a:t>
            </a:r>
            <a:r>
              <a:rPr lang="it-IT" dirty="0" err="1"/>
              <a:t>aims</a:t>
            </a:r>
            <a:r>
              <a:rPr lang="it-IT" dirty="0"/>
              <a:t> </a:t>
            </a:r>
            <a:r>
              <a:rPr lang="it-IT" dirty="0" err="1"/>
              <a:t>at</a:t>
            </a:r>
            <a:r>
              <a:rPr lang="it-IT" dirty="0"/>
              <a:t> </a:t>
            </a:r>
            <a:r>
              <a:rPr lang="it-IT" dirty="0" err="1"/>
              <a:t>investigating</a:t>
            </a:r>
            <a:r>
              <a:rPr lang="it-IT" dirty="0"/>
              <a:t> </a:t>
            </a:r>
            <a:r>
              <a:rPr lang="it-IT" dirty="0" err="1"/>
              <a:t>two</a:t>
            </a:r>
            <a:r>
              <a:rPr lang="it-IT" dirty="0"/>
              <a:t> </a:t>
            </a:r>
            <a:r>
              <a:rPr lang="it-IT" dirty="0" err="1"/>
              <a:t>key</a:t>
            </a:r>
            <a:r>
              <a:rPr lang="it-IT" dirty="0"/>
              <a:t> </a:t>
            </a:r>
            <a:r>
              <a:rPr lang="it-IT" dirty="0" err="1"/>
              <a:t>elements</a:t>
            </a:r>
            <a:r>
              <a:rPr lang="it-IT" dirty="0"/>
              <a:t>: </a:t>
            </a:r>
            <a:r>
              <a:rPr lang="it-IT" dirty="0" err="1"/>
              <a:t>contactless</a:t>
            </a:r>
            <a:r>
              <a:rPr lang="it-IT" dirty="0"/>
              <a:t> DM </a:t>
            </a:r>
            <a:r>
              <a:rPr lang="it-IT" dirty="0" err="1"/>
              <a:t>as</a:t>
            </a:r>
            <a:r>
              <a:rPr lang="it-IT" dirty="0"/>
              <a:t> </a:t>
            </a:r>
            <a:r>
              <a:rPr lang="it-IT" dirty="0" err="1"/>
              <a:t>segments</a:t>
            </a:r>
            <a:r>
              <a:rPr lang="it-IT" dirty="0"/>
              <a:t> of an </a:t>
            </a:r>
            <a:r>
              <a:rPr lang="it-IT" dirty="0" err="1"/>
              <a:t>active</a:t>
            </a:r>
            <a:r>
              <a:rPr lang="it-IT" dirty="0"/>
              <a:t> </a:t>
            </a:r>
            <a:r>
              <a:rPr lang="it-IT" dirty="0" err="1"/>
              <a:t>primary</a:t>
            </a:r>
            <a:r>
              <a:rPr lang="it-IT" dirty="0"/>
              <a:t> </a:t>
            </a:r>
            <a:r>
              <a:rPr lang="it-IT" dirty="0" err="1"/>
              <a:t>mirror</a:t>
            </a:r>
            <a:r>
              <a:rPr lang="it-IT" dirty="0"/>
              <a:t> for </a:t>
            </a:r>
            <a:r>
              <a:rPr lang="it-IT" dirty="0" err="1"/>
              <a:t>space</a:t>
            </a:r>
            <a:r>
              <a:rPr lang="it-IT" dirty="0"/>
              <a:t> </a:t>
            </a:r>
            <a:r>
              <a:rPr lang="it-IT" dirty="0" err="1" smtClean="0"/>
              <a:t>applications</a:t>
            </a:r>
            <a:r>
              <a:rPr lang="it-IT" dirty="0" smtClean="0"/>
              <a:t>;</a:t>
            </a:r>
          </a:p>
          <a:p>
            <a:pPr marL="228600" lvl="0" indent="-228600">
              <a:buSzPts val="2800"/>
            </a:pPr>
            <a:r>
              <a:rPr lang="en-US" dirty="0" smtClean="0"/>
              <a:t>Testing facility </a:t>
            </a:r>
            <a:r>
              <a:rPr lang="en-US" dirty="0"/>
              <a:t>at the </a:t>
            </a:r>
            <a:r>
              <a:rPr lang="en-US" dirty="0" err="1"/>
              <a:t>Coudé</a:t>
            </a:r>
            <a:r>
              <a:rPr lang="en-US" dirty="0"/>
              <a:t> focus of the </a:t>
            </a:r>
            <a:r>
              <a:rPr lang="en-US" dirty="0" err="1"/>
              <a:t>Copernico</a:t>
            </a:r>
            <a:r>
              <a:rPr lang="en-US" dirty="0"/>
              <a:t> Telescope </a:t>
            </a:r>
            <a:r>
              <a:rPr lang="en-US" dirty="0" smtClean="0"/>
              <a:t>for </a:t>
            </a:r>
            <a:r>
              <a:rPr lang="en-US" dirty="0"/>
              <a:t>on-sky experimentation, a permanent laboratory with the aim of hosting visiting multi-purpose instrumentation that may be directly tested on sky. </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204" name="Google Shape;204;p9"/>
          <p:cNvPicPr preferRelativeResize="0"/>
          <p:nvPr/>
        </p:nvPicPr>
        <p:blipFill rotWithShape="1">
          <a:blip r:embed="rId3">
            <a:alphaModFix/>
          </a:blip>
          <a:srcRect/>
          <a:stretch/>
        </p:blipFill>
        <p:spPr>
          <a:xfrm>
            <a:off x="9322287" y="143228"/>
            <a:ext cx="2232783" cy="1976660"/>
          </a:xfrm>
          <a:prstGeom prst="rect">
            <a:avLst/>
          </a:prstGeom>
          <a:ln>
            <a:noFill/>
          </a:ln>
          <a:effectLst>
            <a:softEdge rad="112500"/>
          </a:effectLst>
        </p:spPr>
      </p:pic>
      <p:sp>
        <p:nvSpPr>
          <p:cNvPr id="205" name="Google Shape;205;p9"/>
          <p:cNvSpPr/>
          <p:nvPr/>
        </p:nvSpPr>
        <p:spPr>
          <a:xfrm>
            <a:off x="8894409" y="2067908"/>
            <a:ext cx="308853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Credit: Martin </a:t>
            </a:r>
            <a:r>
              <a:rPr lang="it-IT" sz="1800" b="0" i="0" u="none" strike="noStrike" cap="none" dirty="0" err="1">
                <a:solidFill>
                  <a:schemeClr val="dk1"/>
                </a:solidFill>
                <a:latin typeface="Calibri"/>
                <a:ea typeface="Calibri"/>
                <a:cs typeface="Calibri"/>
                <a:sym typeface="Calibri"/>
              </a:rPr>
              <a:t>Kornmesser</a:t>
            </a:r>
            <a:r>
              <a:rPr lang="it-IT" sz="1800" b="0" i="0" u="none" strike="noStrike" cap="none" dirty="0">
                <a:solidFill>
                  <a:schemeClr val="dk1"/>
                </a:solidFill>
                <a:latin typeface="Calibri"/>
                <a:ea typeface="Calibri"/>
                <a:cs typeface="Calibri"/>
                <a:sym typeface="Calibri"/>
              </a:rPr>
              <a:t>/</a:t>
            </a:r>
            <a:r>
              <a:rPr lang="it-IT" sz="1800" b="0" i="0" u="none" strike="noStrike" cap="none" dirty="0" err="1">
                <a:solidFill>
                  <a:schemeClr val="dk1"/>
                </a:solidFill>
                <a:latin typeface="Calibri"/>
                <a:ea typeface="Calibri"/>
                <a:cs typeface="Calibri"/>
                <a:sym typeface="Calibri"/>
              </a:rPr>
              <a:t>Eso</a:t>
            </a:r>
            <a:endParaRPr sz="1800" b="0" i="0" u="none" strike="noStrike" cap="none" dirty="0">
              <a:solidFill>
                <a:schemeClr val="dk1"/>
              </a:solidFill>
              <a:latin typeface="Calibri"/>
              <a:ea typeface="Calibri"/>
              <a:cs typeface="Calibri"/>
              <a:sym typeface="Calibri"/>
            </a:endParaRPr>
          </a:p>
        </p:txBody>
      </p:sp>
      <p:pic>
        <p:nvPicPr>
          <p:cNvPr id="206" name="Google Shape;206;p9"/>
          <p:cNvPicPr preferRelativeResize="0"/>
          <p:nvPr/>
        </p:nvPicPr>
        <p:blipFill rotWithShape="1">
          <a:blip r:embed="rId4">
            <a:alphaModFix/>
          </a:blip>
          <a:srcRect/>
          <a:stretch/>
        </p:blipFill>
        <p:spPr>
          <a:xfrm>
            <a:off x="8548517" y="2511152"/>
            <a:ext cx="1980301" cy="1993140"/>
          </a:xfrm>
          <a:prstGeom prst="rect">
            <a:avLst/>
          </a:prstGeom>
          <a:ln>
            <a:noFill/>
          </a:ln>
          <a:effectLst>
            <a:softEdge rad="112500"/>
          </a:effectLst>
        </p:spPr>
      </p:pic>
      <p:sp>
        <p:nvSpPr>
          <p:cNvPr id="207" name="Google Shape;207;p9"/>
          <p:cNvSpPr/>
          <p:nvPr/>
        </p:nvSpPr>
        <p:spPr>
          <a:xfrm>
            <a:off x="8425926" y="4427570"/>
            <a:ext cx="22254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Credit: Runa </a:t>
            </a:r>
            <a:r>
              <a:rPr lang="it-IT" sz="1800" b="0" i="0" u="none" strike="noStrike" cap="none" dirty="0" err="1">
                <a:solidFill>
                  <a:schemeClr val="dk1"/>
                </a:solidFill>
                <a:latin typeface="Calibri"/>
                <a:ea typeface="Calibri"/>
                <a:cs typeface="Calibri"/>
                <a:sym typeface="Calibri"/>
              </a:rPr>
              <a:t>Briguglio</a:t>
            </a:r>
            <a:endParaRPr sz="1800" b="0" i="0" u="none" strike="noStrike" cap="none" dirty="0">
              <a:solidFill>
                <a:schemeClr val="dk1"/>
              </a:solidFill>
              <a:latin typeface="Calibri"/>
              <a:ea typeface="Calibri"/>
              <a:cs typeface="Calibri"/>
              <a:sym typeface="Calibri"/>
            </a:endParaRPr>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754" y="365125"/>
            <a:ext cx="1811250" cy="1432627"/>
          </a:xfrm>
          <a:prstGeom prst="rect">
            <a:avLst/>
          </a:prstGeom>
        </p:spPr>
      </p:pic>
      <p:pic>
        <p:nvPicPr>
          <p:cNvPr id="4" name="Immagine 3"/>
          <p:cNvPicPr>
            <a:picLocks noChangeAspect="1"/>
          </p:cNvPicPr>
          <p:nvPr/>
        </p:nvPicPr>
        <p:blipFill>
          <a:blip r:embed="rId6"/>
          <a:stretch>
            <a:fillRect/>
          </a:stretch>
        </p:blipFill>
        <p:spPr>
          <a:xfrm>
            <a:off x="10605719" y="4226290"/>
            <a:ext cx="1586281" cy="2387350"/>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a:t>PNRR - STILES</a:t>
            </a:r>
            <a:endParaRPr/>
          </a:p>
        </p:txBody>
      </p:sp>
      <p:sp>
        <p:nvSpPr>
          <p:cNvPr id="213" name="Google Shape;213;p10"/>
          <p:cNvSpPr txBox="1">
            <a:spLocks noGrp="1"/>
          </p:cNvSpPr>
          <p:nvPr>
            <p:ph type="body" idx="1"/>
          </p:nvPr>
        </p:nvSpPr>
        <p:spPr>
          <a:xfrm>
            <a:off x="156000" y="1526501"/>
            <a:ext cx="10430720" cy="5260379"/>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ct val="100000"/>
              <a:buNone/>
            </a:pPr>
            <a:r>
              <a:rPr lang="it-IT"/>
              <a:t>Strengthening the Italian leadership in ELT and SKA (STILES) is a 80 M€ project aiming at:</a:t>
            </a:r>
            <a:endParaRPr/>
          </a:p>
          <a:p>
            <a:pPr marL="685800" lvl="1" indent="-228600" algn="l" rtl="0">
              <a:lnSpc>
                <a:spcPct val="90000"/>
              </a:lnSpc>
              <a:spcBef>
                <a:spcPts val="1100"/>
              </a:spcBef>
              <a:spcAft>
                <a:spcPts val="0"/>
              </a:spcAft>
              <a:buClr>
                <a:schemeClr val="dk1"/>
              </a:buClr>
              <a:buSzPct val="100000"/>
              <a:buChar char="•"/>
            </a:pPr>
            <a:r>
              <a:rPr lang="it-IT" sz="2900" b="1"/>
              <a:t>Direct upgrade of the observation capabilities of ELT and SKA</a:t>
            </a:r>
            <a:r>
              <a:rPr lang="it-IT" sz="2900"/>
              <a:t>, thanks to the construction of instrumentation for ELT and SKA and for their respective precursors VLT/LBT and MeerKAT;</a:t>
            </a:r>
            <a:endParaRPr sz="2900"/>
          </a:p>
          <a:p>
            <a:pPr marL="685800" lvl="1" indent="-228600" algn="l" rtl="0">
              <a:lnSpc>
                <a:spcPct val="90000"/>
              </a:lnSpc>
              <a:spcBef>
                <a:spcPts val="1100"/>
              </a:spcBef>
              <a:spcAft>
                <a:spcPts val="0"/>
              </a:spcAft>
              <a:buClr>
                <a:schemeClr val="dk1"/>
              </a:buClr>
              <a:buSzPct val="100000"/>
              <a:buChar char="•"/>
            </a:pPr>
            <a:r>
              <a:rPr lang="it-IT" sz="2900" b="1"/>
              <a:t>Investments in information technology</a:t>
            </a:r>
            <a:r>
              <a:rPr lang="it-IT" sz="2900"/>
              <a:t>, acquiring HW and SW infrastructures fundamental for the development of new tools and the analysis of their data. These include a </a:t>
            </a:r>
            <a:r>
              <a:rPr lang="it-IT" sz="2900" b="1"/>
              <a:t>high-performance computing center</a:t>
            </a:r>
            <a:r>
              <a:rPr lang="it-IT" sz="2900"/>
              <a:t> and machine learning-based software tools for data analysis, as well as a </a:t>
            </a:r>
            <a:r>
              <a:rPr lang="it-IT" sz="2900" b="1"/>
              <a:t>Concurrent Design Facility </a:t>
            </a:r>
            <a:r>
              <a:rPr lang="it-IT" sz="2900"/>
              <a:t>and other infrastructure for tool development;</a:t>
            </a:r>
            <a:endParaRPr sz="2900"/>
          </a:p>
          <a:p>
            <a:pPr marL="685800" lvl="1" indent="-228600" algn="l" rtl="0">
              <a:lnSpc>
                <a:spcPct val="90000"/>
              </a:lnSpc>
              <a:spcBef>
                <a:spcPts val="1100"/>
              </a:spcBef>
              <a:spcAft>
                <a:spcPts val="0"/>
              </a:spcAft>
              <a:buClr>
                <a:schemeClr val="dk1"/>
              </a:buClr>
              <a:buSzPct val="100000"/>
              <a:buChar char="•"/>
            </a:pPr>
            <a:r>
              <a:rPr lang="it-IT" sz="2900" b="1"/>
              <a:t>Development of laboratories for the study of "exo-atmospheric" conditions</a:t>
            </a:r>
            <a:r>
              <a:rPr lang="it-IT" sz="2900"/>
              <a:t>, which will allow us to study physical states that have never been observed on Earth, offering us crucial advantages in understanding and interpreting data from ELT instruments;</a:t>
            </a:r>
            <a:endParaRPr sz="2900"/>
          </a:p>
          <a:p>
            <a:pPr marL="685800" lvl="1" indent="-228600" algn="l" rtl="0">
              <a:lnSpc>
                <a:spcPct val="90000"/>
              </a:lnSpc>
              <a:spcBef>
                <a:spcPts val="1100"/>
              </a:spcBef>
              <a:spcAft>
                <a:spcPts val="0"/>
              </a:spcAft>
              <a:buClr>
                <a:schemeClr val="dk1"/>
              </a:buClr>
              <a:buSzPct val="100000"/>
              <a:buChar char="•"/>
            </a:pPr>
            <a:r>
              <a:rPr lang="it-IT" sz="2900" b="1"/>
              <a:t>Development of experiments and R&amp;D laboratories. </a:t>
            </a:r>
            <a:r>
              <a:rPr lang="it-IT" sz="2900"/>
              <a:t>The goal is to invest in our laboratories to invent and explore new technologies in different fields (adaptive optics, optical detectors and radio receivers) and apply them to the astronomical sector;</a:t>
            </a:r>
            <a:endParaRPr sz="2900"/>
          </a:p>
          <a:p>
            <a:pPr marL="685800" lvl="1" indent="-228600" algn="l" rtl="0">
              <a:lnSpc>
                <a:spcPct val="90000"/>
              </a:lnSpc>
              <a:spcBef>
                <a:spcPts val="1100"/>
              </a:spcBef>
              <a:spcAft>
                <a:spcPts val="0"/>
              </a:spcAft>
              <a:buClr>
                <a:schemeClr val="dk1"/>
              </a:buClr>
              <a:buSzPct val="100000"/>
              <a:buChar char="•"/>
            </a:pPr>
            <a:r>
              <a:rPr lang="it-IT" sz="2900" b="1"/>
              <a:t>National infrastructures for instrumentation verification. </a:t>
            </a:r>
            <a:r>
              <a:rPr lang="it-IT" sz="2900"/>
              <a:t>A network of facilities will be created capable of providing general services (such as opto-mechanical design and production) and multipurpose facilities for the characterization of tools and methods. These coordinated structures will be available to all Italian and international technology groups.</a:t>
            </a:r>
            <a:endParaRPr sz="2900"/>
          </a:p>
        </p:txBody>
      </p:sp>
      <p:pic>
        <p:nvPicPr>
          <p:cNvPr id="214" name="Google Shape;214;p10"/>
          <p:cNvPicPr preferRelativeResize="0"/>
          <p:nvPr/>
        </p:nvPicPr>
        <p:blipFill rotWithShape="1">
          <a:blip r:embed="rId3">
            <a:alphaModFix/>
          </a:blip>
          <a:srcRect/>
          <a:stretch/>
        </p:blipFill>
        <p:spPr>
          <a:xfrm>
            <a:off x="156000" y="141787"/>
            <a:ext cx="11880000" cy="446676"/>
          </a:xfrm>
          <a:prstGeom prst="rect">
            <a:avLst/>
          </a:prstGeom>
          <a:noFill/>
          <a:ln>
            <a:noFill/>
          </a:ln>
        </p:spPr>
      </p:pic>
      <p:sp>
        <p:nvSpPr>
          <p:cNvPr id="215" name="Google Shape;215;p10"/>
          <p:cNvSpPr/>
          <p:nvPr/>
        </p:nvSpPr>
        <p:spPr>
          <a:xfrm>
            <a:off x="297044" y="6271063"/>
            <a:ext cx="4226318" cy="369332"/>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https://pnrr.inaf.it/progetto-stiles/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a:t>CONCLUSIONS</a:t>
            </a:r>
            <a:endParaRPr dirty="0"/>
          </a:p>
        </p:txBody>
      </p:sp>
      <p:sp>
        <p:nvSpPr>
          <p:cNvPr id="221" name="Google Shape;221;p11"/>
          <p:cNvSpPr txBox="1">
            <a:spLocks noGrp="1"/>
          </p:cNvSpPr>
          <p:nvPr>
            <p:ph type="body" idx="1"/>
          </p:nvPr>
        </p:nvSpPr>
        <p:spPr>
          <a:xfrm>
            <a:off x="259492" y="1825624"/>
            <a:ext cx="11287239" cy="44862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1200"/>
              </a:spcAft>
              <a:buClr>
                <a:schemeClr val="dk1"/>
              </a:buClr>
              <a:buSzPts val="2800"/>
              <a:buChar char="•"/>
            </a:pPr>
            <a:r>
              <a:rPr lang="it-IT" dirty="0"/>
              <a:t>R&amp;D </a:t>
            </a:r>
            <a:r>
              <a:rPr lang="it-IT" dirty="0" err="1"/>
              <a:t>activities</a:t>
            </a:r>
            <a:r>
              <a:rPr lang="it-IT" dirty="0"/>
              <a:t> </a:t>
            </a:r>
            <a:r>
              <a:rPr lang="it-IT" dirty="0" err="1"/>
              <a:t>crucial</a:t>
            </a:r>
            <a:r>
              <a:rPr lang="it-IT" dirty="0"/>
              <a:t> for </a:t>
            </a:r>
            <a:r>
              <a:rPr lang="it-IT" dirty="0" err="1"/>
              <a:t>improving</a:t>
            </a:r>
            <a:r>
              <a:rPr lang="it-IT" dirty="0"/>
              <a:t> the performances of new </a:t>
            </a:r>
            <a:r>
              <a:rPr lang="it-IT" dirty="0" err="1"/>
              <a:t>instruments</a:t>
            </a:r>
            <a:r>
              <a:rPr lang="it-IT" dirty="0"/>
              <a:t>;</a:t>
            </a:r>
            <a:endParaRPr dirty="0"/>
          </a:p>
          <a:p>
            <a:pPr marL="228600" lvl="0" indent="-228600" algn="l" rtl="0">
              <a:lnSpc>
                <a:spcPct val="90000"/>
              </a:lnSpc>
              <a:spcBef>
                <a:spcPts val="0"/>
              </a:spcBef>
              <a:spcAft>
                <a:spcPts val="1200"/>
              </a:spcAft>
              <a:buClr>
                <a:schemeClr val="dk1"/>
              </a:buClr>
              <a:buSzPts val="2800"/>
              <a:buChar char="•"/>
            </a:pPr>
            <a:r>
              <a:rPr lang="it-IT" dirty="0"/>
              <a:t>INAF </a:t>
            </a:r>
            <a:r>
              <a:rPr lang="it-IT" dirty="0" err="1"/>
              <a:t>is</a:t>
            </a:r>
            <a:r>
              <a:rPr lang="it-IT" dirty="0"/>
              <a:t> </a:t>
            </a:r>
            <a:r>
              <a:rPr lang="it-IT" dirty="0" err="1"/>
              <a:t>involved</a:t>
            </a:r>
            <a:r>
              <a:rPr lang="it-IT" dirty="0"/>
              <a:t> in </a:t>
            </a:r>
            <a:r>
              <a:rPr lang="it-IT" dirty="0" err="1"/>
              <a:t>many</a:t>
            </a:r>
            <a:r>
              <a:rPr lang="it-IT" dirty="0"/>
              <a:t> R&amp;D </a:t>
            </a:r>
            <a:r>
              <a:rPr lang="it-IT" dirty="0" err="1"/>
              <a:t>activities</a:t>
            </a:r>
            <a:r>
              <a:rPr lang="it-IT" dirty="0"/>
              <a:t> in </a:t>
            </a:r>
            <a:r>
              <a:rPr lang="it-IT" dirty="0" err="1"/>
              <a:t>collaboration</a:t>
            </a:r>
            <a:r>
              <a:rPr lang="it-IT" dirty="0"/>
              <a:t> with </a:t>
            </a:r>
            <a:r>
              <a:rPr lang="it-IT" dirty="0" err="1"/>
              <a:t>universities</a:t>
            </a:r>
            <a:r>
              <a:rPr lang="it-IT" dirty="0"/>
              <a:t>, INFN, ASI, CNR;</a:t>
            </a:r>
            <a:endParaRPr dirty="0"/>
          </a:p>
          <a:p>
            <a:pPr marL="228600" lvl="0" indent="-228600" algn="l" rtl="0">
              <a:lnSpc>
                <a:spcPct val="90000"/>
              </a:lnSpc>
              <a:spcBef>
                <a:spcPts val="0"/>
              </a:spcBef>
              <a:spcAft>
                <a:spcPts val="1200"/>
              </a:spcAft>
              <a:buClr>
                <a:schemeClr val="dk1"/>
              </a:buClr>
              <a:buSzPts val="2800"/>
              <a:buChar char="•"/>
            </a:pPr>
            <a:r>
              <a:rPr lang="it-IT" dirty="0" err="1"/>
              <a:t>Important</a:t>
            </a:r>
            <a:r>
              <a:rPr lang="it-IT" dirty="0"/>
              <a:t> </a:t>
            </a:r>
            <a:r>
              <a:rPr lang="it-IT" dirty="0" err="1"/>
              <a:t>international</a:t>
            </a:r>
            <a:r>
              <a:rPr lang="it-IT" dirty="0"/>
              <a:t> </a:t>
            </a:r>
            <a:r>
              <a:rPr lang="it-IT" dirty="0" err="1"/>
              <a:t>role</a:t>
            </a:r>
            <a:r>
              <a:rPr lang="it-IT" dirty="0"/>
              <a:t> in </a:t>
            </a:r>
            <a:r>
              <a:rPr lang="it-IT" dirty="0" err="1"/>
              <a:t>specific</a:t>
            </a:r>
            <a:r>
              <a:rPr lang="it-IT" dirty="0"/>
              <a:t> </a:t>
            </a:r>
            <a:r>
              <a:rPr lang="it-IT" dirty="0" err="1"/>
              <a:t>areas</a:t>
            </a:r>
            <a:r>
              <a:rPr lang="it-IT" dirty="0"/>
              <a:t> (</a:t>
            </a:r>
            <a:r>
              <a:rPr lang="it-IT" dirty="0" err="1"/>
              <a:t>such</a:t>
            </a:r>
            <a:r>
              <a:rPr lang="it-IT" dirty="0"/>
              <a:t> </a:t>
            </a:r>
            <a:r>
              <a:rPr lang="it-IT" dirty="0" err="1"/>
              <a:t>as</a:t>
            </a:r>
            <a:r>
              <a:rPr lang="it-IT" dirty="0"/>
              <a:t> </a:t>
            </a:r>
            <a:r>
              <a:rPr lang="it-IT" dirty="0" err="1"/>
              <a:t>adaptive</a:t>
            </a:r>
            <a:r>
              <a:rPr lang="it-IT" dirty="0"/>
              <a:t> </a:t>
            </a:r>
            <a:r>
              <a:rPr lang="it-IT" dirty="0" err="1"/>
              <a:t>optics</a:t>
            </a:r>
            <a:r>
              <a:rPr lang="it-IT" dirty="0"/>
              <a:t>, radio </a:t>
            </a:r>
            <a:r>
              <a:rPr lang="it-IT" dirty="0" err="1"/>
              <a:t>technologies</a:t>
            </a:r>
            <a:r>
              <a:rPr lang="it-IT" dirty="0"/>
              <a:t>,…)</a:t>
            </a:r>
            <a:endParaRPr dirty="0"/>
          </a:p>
          <a:p>
            <a:pPr marL="228600" lvl="0" indent="-228600" algn="l" rtl="0">
              <a:lnSpc>
                <a:spcPct val="90000"/>
              </a:lnSpc>
              <a:spcBef>
                <a:spcPts val="0"/>
              </a:spcBef>
              <a:spcAft>
                <a:spcPts val="1200"/>
              </a:spcAft>
              <a:buClr>
                <a:schemeClr val="dk1"/>
              </a:buClr>
              <a:buSzPts val="2800"/>
              <a:buChar char="•"/>
            </a:pPr>
            <a:r>
              <a:rPr lang="it-IT" dirty="0" err="1"/>
              <a:t>Still</a:t>
            </a:r>
            <a:r>
              <a:rPr lang="it-IT" dirty="0"/>
              <a:t> to </a:t>
            </a:r>
            <a:r>
              <a:rPr lang="it-IT" dirty="0" err="1"/>
              <a:t>improve</a:t>
            </a:r>
            <a:r>
              <a:rPr lang="it-IT" dirty="0"/>
              <a:t> the </a:t>
            </a:r>
            <a:r>
              <a:rPr lang="it-IT" dirty="0" err="1"/>
              <a:t>paths</a:t>
            </a:r>
            <a:r>
              <a:rPr lang="it-IT" dirty="0"/>
              <a:t> to </a:t>
            </a:r>
            <a:r>
              <a:rPr lang="it-IT" dirty="0" err="1"/>
              <a:t>fully</a:t>
            </a:r>
            <a:r>
              <a:rPr lang="it-IT" dirty="0"/>
              <a:t> exploit the </a:t>
            </a:r>
            <a:r>
              <a:rPr lang="it-IT" dirty="0" err="1"/>
              <a:t>ideas</a:t>
            </a:r>
            <a:r>
              <a:rPr lang="it-IT" dirty="0"/>
              <a:t>/</a:t>
            </a:r>
            <a:r>
              <a:rPr lang="it-IT" dirty="0" err="1"/>
              <a:t>results</a:t>
            </a:r>
            <a:r>
              <a:rPr lang="it-IT" dirty="0"/>
              <a:t> (</a:t>
            </a:r>
            <a:r>
              <a:rPr lang="it-IT" dirty="0" err="1"/>
              <a:t>patents</a:t>
            </a:r>
            <a:r>
              <a:rPr lang="it-IT" dirty="0"/>
              <a:t>, industrial engagement).</a:t>
            </a:r>
            <a:endParaRPr dirty="0"/>
          </a:p>
          <a:p>
            <a:pPr marL="228600" lvl="0" indent="-228600" algn="l" rtl="0">
              <a:lnSpc>
                <a:spcPct val="90000"/>
              </a:lnSpc>
              <a:spcBef>
                <a:spcPts val="0"/>
              </a:spcBef>
              <a:spcAft>
                <a:spcPts val="1200"/>
              </a:spcAft>
              <a:buClr>
                <a:schemeClr val="dk1"/>
              </a:buClr>
              <a:buSzPts val="2800"/>
              <a:buChar char="•"/>
            </a:pPr>
            <a:r>
              <a:rPr lang="it-IT" dirty="0" err="1"/>
              <a:t>Different</a:t>
            </a:r>
            <a:r>
              <a:rPr lang="it-IT" dirty="0"/>
              <a:t> </a:t>
            </a:r>
            <a:r>
              <a:rPr lang="it-IT" dirty="0" err="1"/>
              <a:t>possibilities</a:t>
            </a:r>
            <a:r>
              <a:rPr lang="it-IT" dirty="0"/>
              <a:t> to </a:t>
            </a:r>
            <a:r>
              <a:rPr lang="it-IT" dirty="0" err="1"/>
              <a:t>have</a:t>
            </a:r>
            <a:r>
              <a:rPr lang="it-IT" dirty="0"/>
              <a:t> funds </a:t>
            </a:r>
            <a:r>
              <a:rPr lang="it-IT" dirty="0" err="1"/>
              <a:t>both</a:t>
            </a:r>
            <a:r>
              <a:rPr lang="it-IT" dirty="0"/>
              <a:t> inside INAF and from </a:t>
            </a:r>
            <a:r>
              <a:rPr lang="it-IT" dirty="0" err="1"/>
              <a:t>other</a:t>
            </a:r>
            <a:r>
              <a:rPr lang="it-IT" dirty="0"/>
              <a:t> </a:t>
            </a:r>
            <a:r>
              <a:rPr lang="it-IT" dirty="0" err="1" smtClean="0"/>
              <a:t>agencies</a:t>
            </a:r>
            <a:r>
              <a:rPr lang="it-IT" dirty="0" smtClean="0"/>
              <a:t>/</a:t>
            </a:r>
            <a:r>
              <a:rPr lang="it-IT" dirty="0" err="1" smtClean="0"/>
              <a:t>entities</a:t>
            </a:r>
            <a:r>
              <a:rPr lang="it-IT" dirty="0" smtClean="0"/>
              <a:t> </a:t>
            </a:r>
            <a:r>
              <a:rPr lang="it-IT" dirty="0"/>
              <a:t>(EC, ASI, ESA,…).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a:t>TECNO INAF – ENVIRONMENT </a:t>
            </a:r>
            <a:endParaRPr/>
          </a:p>
        </p:txBody>
      </p:sp>
      <p:grpSp>
        <p:nvGrpSpPr>
          <p:cNvPr id="94" name="Google Shape;94;p2"/>
          <p:cNvGrpSpPr/>
          <p:nvPr/>
        </p:nvGrpSpPr>
        <p:grpSpPr>
          <a:xfrm>
            <a:off x="208272" y="1690689"/>
            <a:ext cx="2928274" cy="3942563"/>
            <a:chOff x="208272" y="1690689"/>
            <a:chExt cx="2928274" cy="3942563"/>
          </a:xfrm>
        </p:grpSpPr>
        <p:sp>
          <p:nvSpPr>
            <p:cNvPr id="95" name="Google Shape;95;p2"/>
            <p:cNvSpPr/>
            <p:nvPr/>
          </p:nvSpPr>
          <p:spPr>
            <a:xfrm>
              <a:off x="208272" y="1690689"/>
              <a:ext cx="2928274" cy="3942563"/>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2"/>
            <p:cNvSpPr/>
            <p:nvPr/>
          </p:nvSpPr>
          <p:spPr>
            <a:xfrm>
              <a:off x="463354" y="2005013"/>
              <a:ext cx="2424087" cy="1931663"/>
            </a:xfrm>
            <a:prstGeom prst="ellipse">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2"/>
            <p:cNvSpPr txBox="1"/>
            <p:nvPr/>
          </p:nvSpPr>
          <p:spPr>
            <a:xfrm>
              <a:off x="714033" y="2437698"/>
              <a:ext cx="187801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chemeClr val="dk1"/>
                  </a:solidFill>
                  <a:latin typeface="Calibri"/>
                  <a:ea typeface="Calibri"/>
                  <a:cs typeface="Calibri"/>
                  <a:sym typeface="Calibri"/>
                </a:rPr>
                <a:t>Astronomical</a:t>
              </a:r>
              <a:endParaRPr sz="2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chemeClr val="dk1"/>
                  </a:solidFill>
                  <a:latin typeface="Calibri"/>
                  <a:ea typeface="Calibri"/>
                  <a:cs typeface="Calibri"/>
                  <a:sym typeface="Calibri"/>
                </a:rPr>
                <a:t>And AstroPh</a:t>
              </a:r>
              <a:endParaRPr sz="2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chemeClr val="dk1"/>
                  </a:solidFill>
                  <a:latin typeface="Calibri"/>
                  <a:ea typeface="Calibri"/>
                  <a:cs typeface="Calibri"/>
                  <a:sym typeface="Calibri"/>
                </a:rPr>
                <a:t> Challanges</a:t>
              </a:r>
              <a:endParaRPr sz="1800" b="1" i="0" u="none" strike="noStrike" cap="none">
                <a:solidFill>
                  <a:schemeClr val="dk1"/>
                </a:solidFill>
                <a:latin typeface="Calibri"/>
                <a:ea typeface="Calibri"/>
                <a:cs typeface="Calibri"/>
                <a:sym typeface="Calibri"/>
              </a:endParaRPr>
            </a:p>
          </p:txBody>
        </p:sp>
        <p:sp>
          <p:nvSpPr>
            <p:cNvPr id="98" name="Google Shape;98;p2"/>
            <p:cNvSpPr txBox="1"/>
            <p:nvPr/>
          </p:nvSpPr>
          <p:spPr>
            <a:xfrm>
              <a:off x="675818" y="5042468"/>
              <a:ext cx="19544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chemeClr val="dk1"/>
                  </a:solidFill>
                  <a:latin typeface="Calibri"/>
                  <a:ea typeface="Calibri"/>
                  <a:cs typeface="Calibri"/>
                  <a:sym typeface="Calibri"/>
                </a:rPr>
                <a:t>Tech requirements</a:t>
              </a:r>
              <a:endParaRPr sz="1800" b="1" i="0" u="none" strike="noStrike" cap="none">
                <a:solidFill>
                  <a:schemeClr val="dk1"/>
                </a:solidFill>
                <a:latin typeface="Calibri"/>
                <a:ea typeface="Calibri"/>
                <a:cs typeface="Calibri"/>
                <a:sym typeface="Calibri"/>
              </a:endParaRPr>
            </a:p>
          </p:txBody>
        </p:sp>
        <p:cxnSp>
          <p:nvCxnSpPr>
            <p:cNvPr id="99" name="Google Shape;99;p2"/>
            <p:cNvCxnSpPr>
              <a:stCxn id="98" idx="0"/>
              <a:endCxn id="97" idx="2"/>
            </p:cNvCxnSpPr>
            <p:nvPr/>
          </p:nvCxnSpPr>
          <p:spPr>
            <a:xfrm rot="10800000">
              <a:off x="1653041" y="3638168"/>
              <a:ext cx="0" cy="1404300"/>
            </a:xfrm>
            <a:prstGeom prst="straightConnector1">
              <a:avLst/>
            </a:prstGeom>
            <a:noFill/>
            <a:ln w="57150" cap="flat" cmpd="sng">
              <a:solidFill>
                <a:schemeClr val="accent2"/>
              </a:solidFill>
              <a:prstDash val="solid"/>
              <a:round/>
              <a:headEnd type="stealth" w="med" len="med"/>
              <a:tailEnd type="stealth" w="med" len="med"/>
            </a:ln>
          </p:spPr>
        </p:cxnSp>
      </p:grpSp>
      <p:grpSp>
        <p:nvGrpSpPr>
          <p:cNvPr id="100" name="Google Shape;100;p2"/>
          <p:cNvGrpSpPr/>
          <p:nvPr/>
        </p:nvGrpSpPr>
        <p:grpSpPr>
          <a:xfrm>
            <a:off x="2009964" y="5633224"/>
            <a:ext cx="3964056" cy="891513"/>
            <a:chOff x="2009964" y="5633224"/>
            <a:chExt cx="3964056" cy="891513"/>
          </a:xfrm>
        </p:grpSpPr>
        <p:sp>
          <p:nvSpPr>
            <p:cNvPr id="101" name="Google Shape;101;p2"/>
            <p:cNvSpPr/>
            <p:nvPr/>
          </p:nvSpPr>
          <p:spPr>
            <a:xfrm>
              <a:off x="2009964" y="5891310"/>
              <a:ext cx="2809056" cy="633427"/>
            </a:xfrm>
            <a:prstGeom prst="roundRect">
              <a:avLst>
                <a:gd name="adj" fmla="val 16667"/>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2"/>
            <p:cNvSpPr txBox="1"/>
            <p:nvPr/>
          </p:nvSpPr>
          <p:spPr>
            <a:xfrm>
              <a:off x="2086399" y="5975310"/>
              <a:ext cx="2682337"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it-IT" sz="2200" b="0" i="0" u="none" strike="noStrike" cap="none">
                  <a:solidFill>
                    <a:schemeClr val="dk1"/>
                  </a:solidFill>
                  <a:latin typeface="Calibri"/>
                  <a:ea typeface="Calibri"/>
                  <a:cs typeface="Calibri"/>
                  <a:sym typeface="Calibri"/>
                </a:rPr>
                <a:t>Enabling technologies</a:t>
              </a:r>
              <a:endParaRPr sz="2200" b="0" i="0" u="none" strike="noStrike" cap="none">
                <a:solidFill>
                  <a:schemeClr val="dk1"/>
                </a:solidFill>
                <a:latin typeface="Calibri"/>
                <a:ea typeface="Calibri"/>
                <a:cs typeface="Calibri"/>
                <a:sym typeface="Calibri"/>
              </a:endParaRPr>
            </a:p>
          </p:txBody>
        </p:sp>
        <p:cxnSp>
          <p:nvCxnSpPr>
            <p:cNvPr id="103" name="Google Shape;103;p2"/>
            <p:cNvCxnSpPr>
              <a:stCxn id="101" idx="3"/>
              <a:endCxn id="104" idx="2"/>
            </p:cNvCxnSpPr>
            <p:nvPr/>
          </p:nvCxnSpPr>
          <p:spPr>
            <a:xfrm rot="10800000" flipH="1">
              <a:off x="4819020" y="5633224"/>
              <a:ext cx="1155000" cy="574800"/>
            </a:xfrm>
            <a:prstGeom prst="bentConnector2">
              <a:avLst/>
            </a:prstGeom>
            <a:noFill/>
            <a:ln w="57150" cap="flat" cmpd="sng">
              <a:solidFill>
                <a:schemeClr val="accent2"/>
              </a:solidFill>
              <a:prstDash val="solid"/>
              <a:round/>
              <a:headEnd type="none" w="sm" len="sm"/>
              <a:tailEnd type="stealth" w="med" len="med"/>
            </a:ln>
          </p:spPr>
        </p:cxnSp>
      </p:grpSp>
      <p:grpSp>
        <p:nvGrpSpPr>
          <p:cNvPr id="105" name="Google Shape;105;p2"/>
          <p:cNvGrpSpPr/>
          <p:nvPr/>
        </p:nvGrpSpPr>
        <p:grpSpPr>
          <a:xfrm>
            <a:off x="8177571" y="1934202"/>
            <a:ext cx="4013667" cy="3455535"/>
            <a:chOff x="8177571" y="1934202"/>
            <a:chExt cx="4013667" cy="3455535"/>
          </a:xfrm>
        </p:grpSpPr>
        <p:pic>
          <p:nvPicPr>
            <p:cNvPr id="106" name="Google Shape;106;p2"/>
            <p:cNvPicPr preferRelativeResize="0"/>
            <p:nvPr/>
          </p:nvPicPr>
          <p:blipFill rotWithShape="1">
            <a:blip r:embed="rId3">
              <a:alphaModFix/>
            </a:blip>
            <a:srcRect/>
            <a:stretch/>
          </p:blipFill>
          <p:spPr>
            <a:xfrm>
              <a:off x="8735703" y="1934202"/>
              <a:ext cx="3455535" cy="3455535"/>
            </a:xfrm>
            <a:prstGeom prst="ellipse">
              <a:avLst/>
            </a:prstGeom>
            <a:noFill/>
            <a:ln>
              <a:noFill/>
            </a:ln>
          </p:spPr>
        </p:pic>
        <p:cxnSp>
          <p:nvCxnSpPr>
            <p:cNvPr id="107" name="Google Shape;107;p2"/>
            <p:cNvCxnSpPr>
              <a:stCxn id="104" idx="3"/>
              <a:endCxn id="106" idx="2"/>
            </p:cNvCxnSpPr>
            <p:nvPr/>
          </p:nvCxnSpPr>
          <p:spPr>
            <a:xfrm>
              <a:off x="8177571" y="3661970"/>
              <a:ext cx="558000" cy="0"/>
            </a:xfrm>
            <a:prstGeom prst="straightConnector1">
              <a:avLst/>
            </a:prstGeom>
            <a:noFill/>
            <a:ln w="57150" cap="flat" cmpd="sng">
              <a:solidFill>
                <a:schemeClr val="accent2"/>
              </a:solidFill>
              <a:prstDash val="solid"/>
              <a:round/>
              <a:headEnd type="none" w="sm" len="sm"/>
              <a:tailEnd type="stealth" w="med" len="med"/>
            </a:ln>
          </p:spPr>
        </p:cxnSp>
      </p:grpSp>
      <p:grpSp>
        <p:nvGrpSpPr>
          <p:cNvPr id="108" name="Google Shape;108;p2"/>
          <p:cNvGrpSpPr/>
          <p:nvPr/>
        </p:nvGrpSpPr>
        <p:grpSpPr>
          <a:xfrm>
            <a:off x="3136546" y="1690688"/>
            <a:ext cx="5041025" cy="3942563"/>
            <a:chOff x="3136546" y="1690688"/>
            <a:chExt cx="5041025" cy="3942563"/>
          </a:xfrm>
        </p:grpSpPr>
        <p:sp>
          <p:nvSpPr>
            <p:cNvPr id="104" name="Google Shape;104;p2"/>
            <p:cNvSpPr/>
            <p:nvPr/>
          </p:nvSpPr>
          <p:spPr>
            <a:xfrm>
              <a:off x="3770502" y="1690688"/>
              <a:ext cx="4407069" cy="3942563"/>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2"/>
            <p:cNvSpPr/>
            <p:nvPr/>
          </p:nvSpPr>
          <p:spPr>
            <a:xfrm>
              <a:off x="5696378" y="2742166"/>
              <a:ext cx="2424087" cy="1155031"/>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2"/>
            <p:cNvSpPr/>
            <p:nvPr/>
          </p:nvSpPr>
          <p:spPr>
            <a:xfrm>
              <a:off x="3897959" y="3696262"/>
              <a:ext cx="2424087" cy="819730"/>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2"/>
            <p:cNvSpPr/>
            <p:nvPr/>
          </p:nvSpPr>
          <p:spPr>
            <a:xfrm>
              <a:off x="3974925" y="1815814"/>
              <a:ext cx="2424087" cy="1155031"/>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2"/>
            <p:cNvSpPr txBox="1"/>
            <p:nvPr/>
          </p:nvSpPr>
          <p:spPr>
            <a:xfrm>
              <a:off x="3963292" y="2091293"/>
              <a:ext cx="245253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Opto-mechanical design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Electronic design</a:t>
              </a:r>
              <a:endParaRPr sz="1400" b="0" i="0" u="none" strike="noStrike" cap="none">
                <a:solidFill>
                  <a:srgbClr val="000000"/>
                </a:solidFill>
                <a:latin typeface="Arial"/>
                <a:ea typeface="Arial"/>
                <a:cs typeface="Arial"/>
                <a:sym typeface="Arial"/>
              </a:endParaRPr>
            </a:p>
          </p:txBody>
        </p:sp>
        <p:sp>
          <p:nvSpPr>
            <p:cNvPr id="113" name="Google Shape;113;p2"/>
            <p:cNvSpPr txBox="1"/>
            <p:nvPr/>
          </p:nvSpPr>
          <p:spPr>
            <a:xfrm>
              <a:off x="5947903" y="3002920"/>
              <a:ext cx="192103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Control software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Scientific Software</a:t>
              </a:r>
              <a:endParaRPr sz="1400" b="0" i="0" u="none" strike="noStrike" cap="none">
                <a:solidFill>
                  <a:srgbClr val="000000"/>
                </a:solidFill>
                <a:latin typeface="Arial"/>
                <a:ea typeface="Arial"/>
                <a:cs typeface="Arial"/>
                <a:sym typeface="Arial"/>
              </a:endParaRPr>
            </a:p>
          </p:txBody>
        </p:sp>
        <p:sp>
          <p:nvSpPr>
            <p:cNvPr id="114" name="Google Shape;114;p2"/>
            <p:cNvSpPr txBox="1"/>
            <p:nvPr/>
          </p:nvSpPr>
          <p:spPr>
            <a:xfrm>
              <a:off x="4045735" y="3891660"/>
              <a:ext cx="20197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System engineering</a:t>
              </a:r>
              <a:endParaRPr sz="1800" b="0" i="0" u="none" strike="noStrike" cap="none">
                <a:solidFill>
                  <a:schemeClr val="dk1"/>
                </a:solidFill>
                <a:latin typeface="Calibri"/>
                <a:ea typeface="Calibri"/>
                <a:cs typeface="Calibri"/>
                <a:sym typeface="Calibri"/>
              </a:endParaRPr>
            </a:p>
          </p:txBody>
        </p:sp>
        <p:sp>
          <p:nvSpPr>
            <p:cNvPr id="115" name="Google Shape;115;p2"/>
            <p:cNvSpPr/>
            <p:nvPr/>
          </p:nvSpPr>
          <p:spPr>
            <a:xfrm>
              <a:off x="6068848" y="4295241"/>
              <a:ext cx="1934713" cy="819730"/>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2"/>
            <p:cNvSpPr txBox="1"/>
            <p:nvPr/>
          </p:nvSpPr>
          <p:spPr>
            <a:xfrm>
              <a:off x="6596372" y="4498088"/>
              <a:ext cx="87966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AIV/AIT</a:t>
              </a:r>
              <a:endParaRPr sz="1400" b="0" i="0" u="none" strike="noStrike" cap="none">
                <a:solidFill>
                  <a:srgbClr val="000000"/>
                </a:solidFill>
                <a:latin typeface="Arial"/>
                <a:ea typeface="Arial"/>
                <a:cs typeface="Arial"/>
                <a:sym typeface="Arial"/>
              </a:endParaRPr>
            </a:p>
          </p:txBody>
        </p:sp>
        <p:cxnSp>
          <p:nvCxnSpPr>
            <p:cNvPr id="117" name="Google Shape;117;p2"/>
            <p:cNvCxnSpPr>
              <a:stCxn id="95" idx="3"/>
              <a:endCxn id="104" idx="1"/>
            </p:cNvCxnSpPr>
            <p:nvPr/>
          </p:nvCxnSpPr>
          <p:spPr>
            <a:xfrm>
              <a:off x="3136546" y="3661971"/>
              <a:ext cx="633900" cy="0"/>
            </a:xfrm>
            <a:prstGeom prst="straightConnector1">
              <a:avLst/>
            </a:prstGeom>
            <a:noFill/>
            <a:ln w="57150" cap="flat" cmpd="sng">
              <a:solidFill>
                <a:schemeClr val="accent2"/>
              </a:solidFill>
              <a:prstDash val="solid"/>
              <a:round/>
              <a:headEnd type="none" w="sm" len="sm"/>
              <a:tailEnd type="stealth" w="med" len="med"/>
            </a:ln>
          </p:spPr>
        </p:cxnSp>
        <p:sp>
          <p:nvSpPr>
            <p:cNvPr id="118" name="Google Shape;118;p2"/>
            <p:cNvSpPr/>
            <p:nvPr/>
          </p:nvSpPr>
          <p:spPr>
            <a:xfrm>
              <a:off x="4170162" y="4648228"/>
              <a:ext cx="1830852" cy="896059"/>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2"/>
            <p:cNvSpPr txBox="1"/>
            <p:nvPr/>
          </p:nvSpPr>
          <p:spPr>
            <a:xfrm>
              <a:off x="4285799" y="4908982"/>
              <a:ext cx="157318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Manufacturing</a:t>
              </a:r>
              <a:endParaRPr sz="1400" b="0" i="0" u="none" strike="noStrike" cap="none">
                <a:solidFill>
                  <a:srgbClr val="000000"/>
                </a:solidFill>
                <a:latin typeface="Arial"/>
                <a:ea typeface="Arial"/>
                <a:cs typeface="Arial"/>
                <a:sym typeface="Arial"/>
              </a:endParaRPr>
            </a:p>
          </p:txBody>
        </p:sp>
      </p:grpSp>
      <p:grpSp>
        <p:nvGrpSpPr>
          <p:cNvPr id="120" name="Google Shape;120;p2"/>
          <p:cNvGrpSpPr/>
          <p:nvPr/>
        </p:nvGrpSpPr>
        <p:grpSpPr>
          <a:xfrm>
            <a:off x="6141707" y="5117545"/>
            <a:ext cx="6112093" cy="1866164"/>
            <a:chOff x="6141707" y="5117545"/>
            <a:chExt cx="6112093" cy="1866164"/>
          </a:xfrm>
        </p:grpSpPr>
        <p:sp>
          <p:nvSpPr>
            <p:cNvPr id="121" name="Google Shape;121;p2"/>
            <p:cNvSpPr txBox="1"/>
            <p:nvPr/>
          </p:nvSpPr>
          <p:spPr>
            <a:xfrm>
              <a:off x="6141707" y="5824684"/>
              <a:ext cx="268868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chemeClr val="dk1"/>
                  </a:solidFill>
                  <a:latin typeface="Calibri"/>
                  <a:ea typeface="Calibri"/>
                  <a:cs typeface="Calibri"/>
                  <a:sym typeface="Calibri"/>
                </a:rPr>
                <a:t>Happy astronomers</a:t>
              </a:r>
              <a:endParaRPr sz="2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chemeClr val="dk1"/>
                  </a:solidFill>
                  <a:latin typeface="Calibri"/>
                  <a:ea typeface="Calibri"/>
                  <a:cs typeface="Calibri"/>
                  <a:sym typeface="Calibri"/>
                </a:rPr>
                <a:t>Tired Engineers</a:t>
              </a:r>
              <a:endParaRPr sz="2400" b="0" i="0" u="none" strike="noStrike" cap="none">
                <a:solidFill>
                  <a:schemeClr val="dk1"/>
                </a:solidFill>
                <a:latin typeface="Calibri"/>
                <a:ea typeface="Calibri"/>
                <a:cs typeface="Calibri"/>
                <a:sym typeface="Calibri"/>
              </a:endParaRPr>
            </a:p>
          </p:txBody>
        </p:sp>
        <p:pic>
          <p:nvPicPr>
            <p:cNvPr id="122" name="Google Shape;122;p2"/>
            <p:cNvPicPr preferRelativeResize="0"/>
            <p:nvPr/>
          </p:nvPicPr>
          <p:blipFill rotWithShape="1">
            <a:blip r:embed="rId4">
              <a:alphaModFix/>
            </a:blip>
            <a:srcRect/>
            <a:stretch/>
          </p:blipFill>
          <p:spPr>
            <a:xfrm>
              <a:off x="8735703" y="5117545"/>
              <a:ext cx="1800000" cy="1800000"/>
            </a:xfrm>
            <a:prstGeom prst="ellipse">
              <a:avLst/>
            </a:prstGeom>
            <a:noFill/>
            <a:ln>
              <a:noFill/>
            </a:ln>
          </p:spPr>
        </p:pic>
        <p:pic>
          <p:nvPicPr>
            <p:cNvPr id="123" name="Google Shape;123;p2"/>
            <p:cNvPicPr preferRelativeResize="0"/>
            <p:nvPr/>
          </p:nvPicPr>
          <p:blipFill rotWithShape="1">
            <a:blip r:embed="rId5">
              <a:alphaModFix/>
            </a:blip>
            <a:srcRect/>
            <a:stretch/>
          </p:blipFill>
          <p:spPr>
            <a:xfrm>
              <a:off x="10453800" y="5183709"/>
              <a:ext cx="1800000" cy="1800000"/>
            </a:xfrm>
            <a:prstGeom prst="ellipse">
              <a:avLst/>
            </a:prstGeom>
            <a:noFill/>
            <a:ln>
              <a:noFill/>
            </a:ln>
          </p:spPr>
        </p:pic>
      </p:grpSp>
      <p:grpSp>
        <p:nvGrpSpPr>
          <p:cNvPr id="124" name="Google Shape;124;p2"/>
          <p:cNvGrpSpPr/>
          <p:nvPr/>
        </p:nvGrpSpPr>
        <p:grpSpPr>
          <a:xfrm>
            <a:off x="5974163" y="547848"/>
            <a:ext cx="5384856" cy="1386213"/>
            <a:chOff x="5974163" y="547848"/>
            <a:chExt cx="5384856" cy="1386213"/>
          </a:xfrm>
        </p:grpSpPr>
        <p:sp>
          <p:nvSpPr>
            <p:cNvPr id="125" name="Google Shape;125;p2"/>
            <p:cNvSpPr/>
            <p:nvPr/>
          </p:nvSpPr>
          <p:spPr>
            <a:xfrm>
              <a:off x="8549963" y="547848"/>
              <a:ext cx="2809056" cy="633427"/>
            </a:xfrm>
            <a:prstGeom prst="roundRect">
              <a:avLst>
                <a:gd name="adj" fmla="val 16667"/>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2"/>
            <p:cNvSpPr txBox="1"/>
            <p:nvPr/>
          </p:nvSpPr>
          <p:spPr>
            <a:xfrm>
              <a:off x="9310947" y="631848"/>
              <a:ext cx="13132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it-IT" sz="2200" b="0" i="0" u="none" strike="noStrike" cap="none">
                  <a:solidFill>
                    <a:schemeClr val="dk1"/>
                  </a:solidFill>
                  <a:latin typeface="Calibri"/>
                  <a:ea typeface="Calibri"/>
                  <a:cs typeface="Calibri"/>
                  <a:sym typeface="Calibri"/>
                </a:rPr>
                <a:t>Industries</a:t>
              </a:r>
              <a:endParaRPr sz="2200" b="0" i="0" u="none" strike="noStrike" cap="none">
                <a:solidFill>
                  <a:schemeClr val="dk1"/>
                </a:solidFill>
                <a:latin typeface="Calibri"/>
                <a:ea typeface="Calibri"/>
                <a:cs typeface="Calibri"/>
                <a:sym typeface="Calibri"/>
              </a:endParaRPr>
            </a:p>
          </p:txBody>
        </p:sp>
        <p:cxnSp>
          <p:nvCxnSpPr>
            <p:cNvPr id="127" name="Google Shape;127;p2"/>
            <p:cNvCxnSpPr>
              <a:stCxn id="125" idx="1"/>
              <a:endCxn id="104" idx="0"/>
            </p:cNvCxnSpPr>
            <p:nvPr/>
          </p:nvCxnSpPr>
          <p:spPr>
            <a:xfrm flipH="1">
              <a:off x="5974163" y="864562"/>
              <a:ext cx="2575800" cy="826200"/>
            </a:xfrm>
            <a:prstGeom prst="bentConnector2">
              <a:avLst/>
            </a:prstGeom>
            <a:noFill/>
            <a:ln w="57150" cap="flat" cmpd="sng">
              <a:solidFill>
                <a:schemeClr val="accent2"/>
              </a:solidFill>
              <a:prstDash val="solid"/>
              <a:round/>
              <a:headEnd type="stealth" w="med" len="med"/>
              <a:tailEnd type="stealth" w="med" len="med"/>
            </a:ln>
          </p:spPr>
        </p:cxnSp>
        <p:cxnSp>
          <p:nvCxnSpPr>
            <p:cNvPr id="128" name="Google Shape;128;p2"/>
            <p:cNvCxnSpPr>
              <a:stCxn id="125" idx="3"/>
              <a:endCxn id="106" idx="0"/>
            </p:cNvCxnSpPr>
            <p:nvPr/>
          </p:nvCxnSpPr>
          <p:spPr>
            <a:xfrm flipH="1">
              <a:off x="10463519" y="864562"/>
              <a:ext cx="895500" cy="1069500"/>
            </a:xfrm>
            <a:prstGeom prst="bentConnector4">
              <a:avLst>
                <a:gd name="adj1" fmla="val -25526"/>
                <a:gd name="adj2" fmla="val 64805"/>
              </a:avLst>
            </a:prstGeom>
            <a:noFill/>
            <a:ln w="57150" cap="flat" cmpd="sng">
              <a:solidFill>
                <a:schemeClr val="accent2"/>
              </a:solidFill>
              <a:prstDash val="solid"/>
              <a:round/>
              <a:headEnd type="none" w="sm" len="sm"/>
              <a:tailEnd type="stealth" w="med" len="med"/>
            </a:ln>
          </p:spPr>
        </p:cxnSp>
      </p:grpSp>
      <p:grpSp>
        <p:nvGrpSpPr>
          <p:cNvPr id="129" name="Google Shape;129;p2"/>
          <p:cNvGrpSpPr/>
          <p:nvPr/>
        </p:nvGrpSpPr>
        <p:grpSpPr>
          <a:xfrm>
            <a:off x="1287890" y="3045043"/>
            <a:ext cx="6245251" cy="1715217"/>
            <a:chOff x="1287890" y="3045043"/>
            <a:chExt cx="6245251" cy="1715217"/>
          </a:xfrm>
        </p:grpSpPr>
        <p:sp>
          <p:nvSpPr>
            <p:cNvPr id="130" name="Google Shape;130;p2"/>
            <p:cNvSpPr/>
            <p:nvPr/>
          </p:nvSpPr>
          <p:spPr>
            <a:xfrm>
              <a:off x="1287890" y="3045043"/>
              <a:ext cx="6245251" cy="1112907"/>
            </a:xfrm>
            <a:prstGeom prst="roundRect">
              <a:avLst>
                <a:gd name="adj" fmla="val 16667"/>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2"/>
            <p:cNvSpPr txBox="1"/>
            <p:nvPr/>
          </p:nvSpPr>
          <p:spPr>
            <a:xfrm>
              <a:off x="1287890" y="3129044"/>
              <a:ext cx="6188146" cy="16312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it-IT" sz="5000" b="0" i="0" u="none" strike="noStrike" cap="none">
                  <a:solidFill>
                    <a:schemeClr val="dk1"/>
                  </a:solidFill>
                  <a:latin typeface="Calibri"/>
                  <a:ea typeface="Calibri"/>
                  <a:cs typeface="Calibri"/>
                  <a:sym typeface="Calibri"/>
                </a:rPr>
                <a:t>Enabling technologies</a:t>
              </a:r>
              <a:endParaRPr sz="50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0"/>
                                        </p:tgtEl>
                                      </p:cBhvr>
                                    </p:animEffect>
                                    <p:set>
                                      <p:cBhvr>
                                        <p:cTn id="7" dur="1" fill="hold">
                                          <p:stCondLst>
                                            <p:cond delay="500"/>
                                          </p:stCondLst>
                                        </p:cTn>
                                        <p:tgtEl>
                                          <p:spTgt spid="10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1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a:t>TECNO INAF – R&amp;D </a:t>
            </a:r>
            <a:endParaRPr/>
          </a:p>
        </p:txBody>
      </p:sp>
      <p:sp>
        <p:nvSpPr>
          <p:cNvPr id="137" name="Google Shape;137;p3"/>
          <p:cNvSpPr txBox="1">
            <a:spLocks noGrp="1"/>
          </p:cNvSpPr>
          <p:nvPr>
            <p:ph type="body" idx="1"/>
          </p:nvPr>
        </p:nvSpPr>
        <p:spPr>
          <a:xfrm>
            <a:off x="666622" y="1526501"/>
            <a:ext cx="7222958" cy="463993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it-IT" b="1" dirty="0"/>
              <a:t>R&amp;D in new </a:t>
            </a:r>
            <a:r>
              <a:rPr lang="it-IT" b="1" dirty="0" err="1"/>
              <a:t>technologies</a:t>
            </a:r>
            <a:r>
              <a:rPr lang="it-IT" b="1" dirty="0"/>
              <a:t> </a:t>
            </a:r>
            <a:r>
              <a:rPr lang="it-IT" b="1" dirty="0" err="1"/>
              <a:t>is</a:t>
            </a:r>
            <a:r>
              <a:rPr lang="it-IT" b="1" dirty="0"/>
              <a:t> </a:t>
            </a:r>
            <a:r>
              <a:rPr lang="it-IT" b="1" dirty="0" err="1"/>
              <a:t>crucial</a:t>
            </a:r>
            <a:r>
              <a:rPr lang="it-IT" b="1" dirty="0"/>
              <a:t> to:</a:t>
            </a:r>
            <a:endParaRPr dirty="0"/>
          </a:p>
          <a:p>
            <a:pPr marL="685800" lvl="1" indent="-228600" algn="l" rtl="0">
              <a:lnSpc>
                <a:spcPct val="90000"/>
              </a:lnSpc>
              <a:spcBef>
                <a:spcPts val="500"/>
              </a:spcBef>
              <a:spcAft>
                <a:spcPts val="0"/>
              </a:spcAft>
              <a:buClr>
                <a:schemeClr val="dk1"/>
              </a:buClr>
              <a:buSzPct val="100000"/>
              <a:buChar char="•"/>
            </a:pPr>
            <a:r>
              <a:rPr lang="it-IT" dirty="0"/>
              <a:t>Reduce the (future) </a:t>
            </a:r>
            <a:r>
              <a:rPr lang="it-IT" dirty="0" err="1"/>
              <a:t>risks</a:t>
            </a:r>
            <a:r>
              <a:rPr lang="it-IT" dirty="0"/>
              <a:t>;</a:t>
            </a:r>
            <a:endParaRPr dirty="0"/>
          </a:p>
          <a:p>
            <a:pPr marL="685800" lvl="1" indent="-228600" algn="l" rtl="0">
              <a:lnSpc>
                <a:spcPct val="90000"/>
              </a:lnSpc>
              <a:spcBef>
                <a:spcPts val="500"/>
              </a:spcBef>
              <a:spcAft>
                <a:spcPts val="0"/>
              </a:spcAft>
              <a:buClr>
                <a:schemeClr val="dk1"/>
              </a:buClr>
              <a:buSzPct val="100000"/>
              <a:buChar char="•"/>
            </a:pPr>
            <a:r>
              <a:rPr lang="it-IT" dirty="0" err="1"/>
              <a:t>Simplify</a:t>
            </a:r>
            <a:r>
              <a:rPr lang="it-IT" dirty="0"/>
              <a:t> the </a:t>
            </a:r>
            <a:r>
              <a:rPr lang="it-IT" dirty="0" err="1"/>
              <a:t>instrumentation</a:t>
            </a:r>
            <a:r>
              <a:rPr lang="it-IT" dirty="0"/>
              <a:t>;</a:t>
            </a:r>
            <a:endParaRPr dirty="0"/>
          </a:p>
          <a:p>
            <a:pPr marL="685800" lvl="1" indent="-228600" algn="l" rtl="0">
              <a:lnSpc>
                <a:spcPct val="90000"/>
              </a:lnSpc>
              <a:spcBef>
                <a:spcPts val="500"/>
              </a:spcBef>
              <a:spcAft>
                <a:spcPts val="0"/>
              </a:spcAft>
              <a:buClr>
                <a:schemeClr val="dk1"/>
              </a:buClr>
              <a:buSzPct val="100000"/>
              <a:buChar char="•"/>
            </a:pPr>
            <a:r>
              <a:rPr lang="it-IT" dirty="0" err="1"/>
              <a:t>Improve</a:t>
            </a:r>
            <a:r>
              <a:rPr lang="it-IT" dirty="0"/>
              <a:t> the </a:t>
            </a:r>
            <a:r>
              <a:rPr lang="it-IT" dirty="0" err="1"/>
              <a:t>instrument</a:t>
            </a:r>
            <a:r>
              <a:rPr lang="it-IT" dirty="0"/>
              <a:t> performances.</a:t>
            </a:r>
            <a:endParaRPr dirty="0"/>
          </a:p>
          <a:p>
            <a:pPr marL="228600" lvl="0" indent="-228600" algn="l" rtl="0">
              <a:lnSpc>
                <a:spcPct val="90000"/>
              </a:lnSpc>
              <a:spcBef>
                <a:spcPts val="1000"/>
              </a:spcBef>
              <a:spcAft>
                <a:spcPts val="0"/>
              </a:spcAft>
              <a:buClr>
                <a:schemeClr val="dk1"/>
              </a:buClr>
              <a:buSzPct val="100000"/>
              <a:buChar char="•"/>
            </a:pPr>
            <a:r>
              <a:rPr lang="it-IT" b="1" dirty="0"/>
              <a:t>New </a:t>
            </a:r>
            <a:r>
              <a:rPr lang="it-IT" b="1" dirty="0" err="1"/>
              <a:t>ideas</a:t>
            </a:r>
            <a:r>
              <a:rPr lang="it-IT" b="1" dirty="0"/>
              <a:t>, </a:t>
            </a:r>
            <a:r>
              <a:rPr lang="it-IT" b="1" dirty="0" err="1"/>
              <a:t>concepts</a:t>
            </a:r>
            <a:r>
              <a:rPr lang="it-IT" b="1" dirty="0"/>
              <a:t>: </a:t>
            </a:r>
            <a:r>
              <a:rPr lang="it-IT" b="1" dirty="0" err="1"/>
              <a:t>fundamental</a:t>
            </a:r>
            <a:r>
              <a:rPr lang="it-IT" b="1" dirty="0"/>
              <a:t> R&amp;D</a:t>
            </a:r>
            <a:r>
              <a:rPr lang="it-IT" dirty="0"/>
              <a:t>;</a:t>
            </a:r>
            <a:endParaRPr dirty="0"/>
          </a:p>
          <a:p>
            <a:pPr marL="228600" lvl="0" indent="-228600" algn="l" rtl="0">
              <a:lnSpc>
                <a:spcPct val="90000"/>
              </a:lnSpc>
              <a:spcBef>
                <a:spcPts val="1000"/>
              </a:spcBef>
              <a:spcAft>
                <a:spcPts val="0"/>
              </a:spcAft>
              <a:buClr>
                <a:schemeClr val="dk1"/>
              </a:buClr>
              <a:buSzPct val="100000"/>
              <a:buChar char="•"/>
            </a:pPr>
            <a:r>
              <a:rPr lang="it-IT" b="1" dirty="0" err="1"/>
              <a:t>Increase</a:t>
            </a:r>
            <a:r>
              <a:rPr lang="it-IT" b="1" dirty="0"/>
              <a:t> the TRL </a:t>
            </a:r>
            <a:r>
              <a:rPr lang="it-IT" dirty="0"/>
              <a:t>of a </a:t>
            </a:r>
            <a:r>
              <a:rPr lang="it-IT" dirty="0" err="1"/>
              <a:t>technology</a:t>
            </a:r>
            <a:r>
              <a:rPr lang="it-IT" dirty="0"/>
              <a:t> to a </a:t>
            </a:r>
            <a:r>
              <a:rPr lang="it-IT" dirty="0" err="1"/>
              <a:t>level</a:t>
            </a:r>
            <a:r>
              <a:rPr lang="it-IT" dirty="0"/>
              <a:t> </a:t>
            </a:r>
            <a:r>
              <a:rPr lang="it-IT" dirty="0" err="1"/>
              <a:t>suitable</a:t>
            </a:r>
            <a:r>
              <a:rPr lang="it-IT" dirty="0"/>
              <a:t> for </a:t>
            </a:r>
            <a:r>
              <a:rPr lang="it-IT" dirty="0" err="1"/>
              <a:t>being</a:t>
            </a:r>
            <a:r>
              <a:rPr lang="it-IT" dirty="0"/>
              <a:t> </a:t>
            </a:r>
            <a:r>
              <a:rPr lang="it-IT" dirty="0" err="1"/>
              <a:t>considered</a:t>
            </a:r>
            <a:r>
              <a:rPr lang="it-IT" dirty="0"/>
              <a:t> in new </a:t>
            </a:r>
            <a:r>
              <a:rPr lang="it-IT" dirty="0" err="1"/>
              <a:t>missions</a:t>
            </a:r>
            <a:r>
              <a:rPr lang="it-IT" dirty="0"/>
              <a:t>/</a:t>
            </a:r>
            <a:r>
              <a:rPr lang="it-IT" dirty="0" err="1"/>
              <a:t>facilities</a:t>
            </a:r>
            <a:r>
              <a:rPr lang="it-IT" dirty="0"/>
              <a:t>;</a:t>
            </a:r>
            <a:endParaRPr dirty="0"/>
          </a:p>
          <a:p>
            <a:pPr marL="228600" lvl="0" indent="-228600" algn="l" rtl="0">
              <a:lnSpc>
                <a:spcPct val="90000"/>
              </a:lnSpc>
              <a:spcBef>
                <a:spcPts val="1000"/>
              </a:spcBef>
              <a:spcAft>
                <a:spcPts val="0"/>
              </a:spcAft>
              <a:buClr>
                <a:schemeClr val="dk1"/>
              </a:buClr>
              <a:buSzPct val="100000"/>
              <a:buChar char="•"/>
            </a:pPr>
            <a:r>
              <a:rPr lang="it-IT" b="1" dirty="0" err="1"/>
              <a:t>Patenting</a:t>
            </a:r>
            <a:r>
              <a:rPr lang="it-IT" dirty="0"/>
              <a:t> of the </a:t>
            </a:r>
            <a:r>
              <a:rPr lang="it-IT" dirty="0" err="1"/>
              <a:t>ideas</a:t>
            </a:r>
            <a:r>
              <a:rPr lang="it-IT" dirty="0"/>
              <a:t>;</a:t>
            </a:r>
            <a:endParaRPr dirty="0"/>
          </a:p>
          <a:p>
            <a:pPr marL="228600" lvl="0" indent="-228600" algn="l" rtl="0">
              <a:lnSpc>
                <a:spcPct val="90000"/>
              </a:lnSpc>
              <a:spcBef>
                <a:spcPts val="1000"/>
              </a:spcBef>
              <a:spcAft>
                <a:spcPts val="0"/>
              </a:spcAft>
              <a:buClr>
                <a:schemeClr val="dk1"/>
              </a:buClr>
              <a:buSzPct val="100000"/>
              <a:buChar char="•"/>
            </a:pPr>
            <a:r>
              <a:rPr lang="it-IT" b="1" dirty="0"/>
              <a:t>Involve </a:t>
            </a:r>
            <a:r>
              <a:rPr lang="it-IT" b="1" dirty="0" err="1"/>
              <a:t>industries</a:t>
            </a:r>
            <a:r>
              <a:rPr lang="it-IT" b="1" dirty="0"/>
              <a:t> </a:t>
            </a:r>
            <a:r>
              <a:rPr lang="it-IT" dirty="0"/>
              <a:t>for </a:t>
            </a:r>
            <a:r>
              <a:rPr lang="it-IT" dirty="0" err="1"/>
              <a:t>taking</a:t>
            </a:r>
            <a:r>
              <a:rPr lang="it-IT" dirty="0"/>
              <a:t> care of the </a:t>
            </a:r>
            <a:r>
              <a:rPr lang="it-IT" dirty="0" err="1"/>
              <a:t>final</a:t>
            </a:r>
            <a:r>
              <a:rPr lang="it-IT" dirty="0"/>
              <a:t> manufacturing/production;</a:t>
            </a:r>
            <a:endParaRPr dirty="0"/>
          </a:p>
          <a:p>
            <a:pPr marL="228600" lvl="0" indent="-228600" algn="l" rtl="0">
              <a:lnSpc>
                <a:spcPct val="90000"/>
              </a:lnSpc>
              <a:spcBef>
                <a:spcPts val="1000"/>
              </a:spcBef>
              <a:spcAft>
                <a:spcPts val="0"/>
              </a:spcAft>
              <a:buClr>
                <a:schemeClr val="dk1"/>
              </a:buClr>
              <a:buSzPct val="100000"/>
              <a:buChar char="•"/>
            </a:pPr>
            <a:r>
              <a:rPr lang="it-IT" b="1" dirty="0"/>
              <a:t>Spin-off, start-up</a:t>
            </a:r>
            <a:r>
              <a:rPr lang="it-IT" dirty="0"/>
              <a:t>;</a:t>
            </a:r>
            <a:endParaRPr dirty="0"/>
          </a:p>
          <a:p>
            <a:pPr marL="228600" lvl="0" indent="-228600" algn="l" rtl="0">
              <a:lnSpc>
                <a:spcPct val="90000"/>
              </a:lnSpc>
              <a:spcBef>
                <a:spcPts val="1000"/>
              </a:spcBef>
              <a:spcAft>
                <a:spcPts val="0"/>
              </a:spcAft>
              <a:buClr>
                <a:schemeClr val="dk1"/>
              </a:buClr>
              <a:buSzPct val="100000"/>
              <a:buChar char="•"/>
            </a:pPr>
            <a:r>
              <a:rPr lang="it-IT" b="1" dirty="0" err="1"/>
              <a:t>Laboratories</a:t>
            </a:r>
            <a:r>
              <a:rPr lang="it-IT" b="1" dirty="0"/>
              <a:t> and </a:t>
            </a:r>
            <a:r>
              <a:rPr lang="it-IT" b="1" dirty="0" err="1" smtClean="0"/>
              <a:t>facilities</a:t>
            </a:r>
            <a:r>
              <a:rPr lang="it-IT" b="1" dirty="0" smtClean="0"/>
              <a:t> </a:t>
            </a:r>
            <a:r>
              <a:rPr lang="it-IT" dirty="0" smtClean="0"/>
              <a:t>to </a:t>
            </a:r>
            <a:r>
              <a:rPr lang="it-IT" dirty="0" err="1" smtClean="0"/>
              <a:t>support</a:t>
            </a:r>
            <a:r>
              <a:rPr lang="it-IT" dirty="0" smtClean="0"/>
              <a:t> the R&amp;D and </a:t>
            </a:r>
            <a:r>
              <a:rPr lang="it-IT" dirty="0" err="1" smtClean="0"/>
              <a:t>as</a:t>
            </a:r>
            <a:r>
              <a:rPr lang="it-IT" dirty="0" smtClean="0"/>
              <a:t> </a:t>
            </a:r>
            <a:r>
              <a:rPr lang="it-IT" dirty="0" err="1" smtClean="0"/>
              <a:t>international</a:t>
            </a:r>
            <a:r>
              <a:rPr lang="it-IT" dirty="0" smtClean="0"/>
              <a:t> </a:t>
            </a:r>
            <a:r>
              <a:rPr lang="it-IT" dirty="0" err="1" smtClean="0"/>
              <a:t>facilities</a:t>
            </a:r>
            <a:r>
              <a:rPr lang="it-IT" dirty="0" smtClean="0"/>
              <a:t> </a:t>
            </a:r>
            <a:r>
              <a:rPr lang="it-IT" dirty="0" err="1" smtClean="0"/>
              <a:t>available</a:t>
            </a:r>
            <a:r>
              <a:rPr lang="it-IT" dirty="0" smtClean="0"/>
              <a:t> for the </a:t>
            </a:r>
            <a:r>
              <a:rPr lang="it-IT" dirty="0" err="1" smtClean="0"/>
              <a:t>scientific</a:t>
            </a:r>
            <a:r>
              <a:rPr lang="it-IT" dirty="0" smtClean="0"/>
              <a:t> community.</a:t>
            </a:r>
            <a:endParaRPr dirty="0"/>
          </a:p>
        </p:txBody>
      </p:sp>
      <p:pic>
        <p:nvPicPr>
          <p:cNvPr id="138" name="Google Shape;138;p3"/>
          <p:cNvPicPr preferRelativeResize="0"/>
          <p:nvPr/>
        </p:nvPicPr>
        <p:blipFill rotWithShape="1">
          <a:blip r:embed="rId3">
            <a:alphaModFix/>
          </a:blip>
          <a:srcRect/>
          <a:stretch/>
        </p:blipFill>
        <p:spPr>
          <a:xfrm rot="-1301272">
            <a:off x="8041636" y="2565021"/>
            <a:ext cx="2219638" cy="1248103"/>
          </a:xfrm>
          <a:prstGeom prst="rect">
            <a:avLst/>
          </a:prstGeom>
          <a:noFill/>
          <a:ln>
            <a:noFill/>
          </a:ln>
        </p:spPr>
      </p:pic>
      <p:pic>
        <p:nvPicPr>
          <p:cNvPr id="139" name="Google Shape;139;p3"/>
          <p:cNvPicPr preferRelativeResize="0"/>
          <p:nvPr/>
        </p:nvPicPr>
        <p:blipFill rotWithShape="1">
          <a:blip r:embed="rId4">
            <a:alphaModFix/>
          </a:blip>
          <a:srcRect/>
          <a:stretch/>
        </p:blipFill>
        <p:spPr>
          <a:xfrm>
            <a:off x="9621088" y="3580732"/>
            <a:ext cx="2326876" cy="2213449"/>
          </a:xfrm>
          <a:prstGeom prst="rect">
            <a:avLst/>
          </a:prstGeom>
          <a:noFill/>
          <a:ln>
            <a:noFill/>
          </a:ln>
        </p:spPr>
      </p:pic>
      <p:pic>
        <p:nvPicPr>
          <p:cNvPr id="140" name="Google Shape;140;p3"/>
          <p:cNvPicPr preferRelativeResize="0"/>
          <p:nvPr/>
        </p:nvPicPr>
        <p:blipFill rotWithShape="1">
          <a:blip r:embed="rId5">
            <a:alphaModFix/>
          </a:blip>
          <a:srcRect/>
          <a:stretch/>
        </p:blipFill>
        <p:spPr>
          <a:xfrm>
            <a:off x="7355873" y="4534467"/>
            <a:ext cx="2160000" cy="2140344"/>
          </a:xfrm>
          <a:prstGeom prst="rect">
            <a:avLst/>
          </a:prstGeom>
          <a:noFill/>
          <a:ln>
            <a:noFill/>
          </a:ln>
        </p:spPr>
      </p:pic>
      <p:pic>
        <p:nvPicPr>
          <p:cNvPr id="141" name="Google Shape;141;p3"/>
          <p:cNvPicPr preferRelativeResize="0"/>
          <p:nvPr/>
        </p:nvPicPr>
        <p:blipFill rotWithShape="1">
          <a:blip r:embed="rId6">
            <a:alphaModFix/>
          </a:blip>
          <a:srcRect/>
          <a:stretch/>
        </p:blipFill>
        <p:spPr>
          <a:xfrm>
            <a:off x="7679151" y="480551"/>
            <a:ext cx="3463015" cy="1943757"/>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a:t>ATHENA sensors</a:t>
            </a:r>
            <a:endParaRPr/>
          </a:p>
        </p:txBody>
      </p:sp>
      <p:sp>
        <p:nvSpPr>
          <p:cNvPr id="147" name="Google Shape;147;p4"/>
          <p:cNvSpPr txBox="1">
            <a:spLocks noGrp="1"/>
          </p:cNvSpPr>
          <p:nvPr>
            <p:ph type="body" idx="1"/>
          </p:nvPr>
        </p:nvSpPr>
        <p:spPr>
          <a:xfrm>
            <a:off x="666622" y="1526501"/>
            <a:ext cx="7222958" cy="4639935"/>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it-IT" b="1"/>
              <a:t>Advanced Telescope for High Energy Astrophysics (ATHENA) </a:t>
            </a:r>
            <a:r>
              <a:rPr lang="it-IT"/>
              <a:t>is an X-ray telescope and is the second large mission selected by ESA;</a:t>
            </a:r>
            <a:endParaRPr/>
          </a:p>
          <a:p>
            <a:pPr marL="228600" lvl="0" indent="-228600" algn="l" rtl="0">
              <a:lnSpc>
                <a:spcPct val="90000"/>
              </a:lnSpc>
              <a:spcBef>
                <a:spcPts val="1000"/>
              </a:spcBef>
              <a:spcAft>
                <a:spcPts val="0"/>
              </a:spcAft>
              <a:buClr>
                <a:schemeClr val="dk1"/>
              </a:buClr>
              <a:buSzPct val="100000"/>
              <a:buChar char="•"/>
            </a:pPr>
            <a:r>
              <a:rPr lang="it-IT"/>
              <a:t>The Cryogenic AntiCoincidence Detector is based on superconductive thermometer called TES (Transition Edge Sensor) working at 50 mK;</a:t>
            </a:r>
            <a:endParaRPr/>
          </a:p>
          <a:p>
            <a:pPr marL="228600" lvl="0" indent="-228600" algn="l" rtl="0">
              <a:lnSpc>
                <a:spcPct val="90000"/>
              </a:lnSpc>
              <a:spcBef>
                <a:spcPts val="1000"/>
              </a:spcBef>
              <a:spcAft>
                <a:spcPts val="0"/>
              </a:spcAft>
              <a:buClr>
                <a:schemeClr val="dk1"/>
              </a:buClr>
              <a:buSzPct val="100000"/>
              <a:buChar char="•"/>
            </a:pPr>
            <a:r>
              <a:rPr lang="it-IT"/>
              <a:t>The energy deposited by a particle heats an absorber and its temperature increases. The TES is a very sensitive thermometer temperature variation (&lt;&lt; 0.001°C). The detector response is an electric pulse lasts in few ms.</a:t>
            </a:r>
            <a:endParaRPr/>
          </a:p>
          <a:p>
            <a:pPr marL="228600" lvl="0" indent="-64135" algn="l" rtl="0">
              <a:lnSpc>
                <a:spcPct val="90000"/>
              </a:lnSpc>
              <a:spcBef>
                <a:spcPts val="1000"/>
              </a:spcBef>
              <a:spcAft>
                <a:spcPts val="0"/>
              </a:spcAft>
              <a:buClr>
                <a:schemeClr val="dk1"/>
              </a:buClr>
              <a:buSzPct val="100000"/>
              <a:buNone/>
            </a:pPr>
            <a:endParaRPr/>
          </a:p>
        </p:txBody>
      </p:sp>
      <p:pic>
        <p:nvPicPr>
          <p:cNvPr id="148" name="Google Shape;148;p4"/>
          <p:cNvPicPr preferRelativeResize="0"/>
          <p:nvPr/>
        </p:nvPicPr>
        <p:blipFill rotWithShape="1">
          <a:blip r:embed="rId3">
            <a:alphaModFix/>
          </a:blip>
          <a:srcRect/>
          <a:stretch/>
        </p:blipFill>
        <p:spPr>
          <a:xfrm>
            <a:off x="7313392" y="4618019"/>
            <a:ext cx="3037883" cy="2239981"/>
          </a:xfrm>
          <a:prstGeom prst="rect">
            <a:avLst/>
          </a:prstGeom>
          <a:noFill/>
          <a:ln>
            <a:noFill/>
          </a:ln>
        </p:spPr>
      </p:pic>
      <p:pic>
        <p:nvPicPr>
          <p:cNvPr id="149" name="Google Shape;149;p4"/>
          <p:cNvPicPr preferRelativeResize="0"/>
          <p:nvPr/>
        </p:nvPicPr>
        <p:blipFill rotWithShape="1">
          <a:blip r:embed="rId4">
            <a:alphaModFix/>
          </a:blip>
          <a:srcRect/>
          <a:stretch/>
        </p:blipFill>
        <p:spPr>
          <a:xfrm>
            <a:off x="9775087" y="2517118"/>
            <a:ext cx="2416913" cy="3068071"/>
          </a:xfrm>
          <a:prstGeom prst="rect">
            <a:avLst/>
          </a:prstGeom>
          <a:noFill/>
          <a:ln>
            <a:noFill/>
          </a:ln>
        </p:spPr>
      </p:pic>
      <p:pic>
        <p:nvPicPr>
          <p:cNvPr id="150" name="Google Shape;150;p4"/>
          <p:cNvPicPr preferRelativeResize="0"/>
          <p:nvPr/>
        </p:nvPicPr>
        <p:blipFill rotWithShape="1">
          <a:blip r:embed="rId5">
            <a:alphaModFix/>
          </a:blip>
          <a:srcRect/>
          <a:stretch/>
        </p:blipFill>
        <p:spPr>
          <a:xfrm>
            <a:off x="8600957" y="336095"/>
            <a:ext cx="2869324" cy="2151993"/>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a:t>Radio technologies</a:t>
            </a:r>
            <a:endParaRPr/>
          </a:p>
        </p:txBody>
      </p:sp>
      <p:sp>
        <p:nvSpPr>
          <p:cNvPr id="156" name="Google Shape;156;p24"/>
          <p:cNvSpPr txBox="1">
            <a:spLocks noGrp="1"/>
          </p:cNvSpPr>
          <p:nvPr>
            <p:ph type="body" idx="1"/>
          </p:nvPr>
        </p:nvSpPr>
        <p:spPr>
          <a:xfrm>
            <a:off x="666621" y="1526501"/>
            <a:ext cx="7865741" cy="4639935"/>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it-IT"/>
              <a:t>New technologies for both single dish and low freq. Arrays have been developing;</a:t>
            </a:r>
            <a:endParaRPr/>
          </a:p>
          <a:p>
            <a:pPr marL="228600" lvl="0" indent="-228600" algn="l" rtl="0">
              <a:lnSpc>
                <a:spcPct val="90000"/>
              </a:lnSpc>
              <a:spcBef>
                <a:spcPts val="1000"/>
              </a:spcBef>
              <a:spcAft>
                <a:spcPts val="0"/>
              </a:spcAft>
              <a:buClr>
                <a:schemeClr val="dk1"/>
              </a:buClr>
              <a:buSzPct val="100000"/>
              <a:buChar char="•"/>
            </a:pPr>
            <a:r>
              <a:rPr lang="it-IT" b="1"/>
              <a:t>Multi-feed receivers: </a:t>
            </a:r>
            <a:r>
              <a:rPr lang="it-IT"/>
              <a:t>multiple receiving chains (up to tens of units) help in: the production of extended radio sky maps, in less time and with a better accuracy with respect to the classic single- or double-feed architectures;</a:t>
            </a:r>
            <a:endParaRPr/>
          </a:p>
          <a:p>
            <a:pPr marL="228600" lvl="0" indent="-228600" algn="l" rtl="0">
              <a:lnSpc>
                <a:spcPct val="90000"/>
              </a:lnSpc>
              <a:spcBef>
                <a:spcPts val="1000"/>
              </a:spcBef>
              <a:spcAft>
                <a:spcPts val="0"/>
              </a:spcAft>
              <a:buClr>
                <a:schemeClr val="dk1"/>
              </a:buClr>
              <a:buSzPct val="100000"/>
              <a:buChar char="•"/>
            </a:pPr>
            <a:r>
              <a:rPr lang="it-IT" b="1"/>
              <a:t>Skala: </a:t>
            </a:r>
            <a:r>
              <a:rPr lang="it-IT"/>
              <a:t>design @INAF-IRA of the low freq antennas for SKA-LOW together with Low Noise amplifier and RFoF (Radio Frequency over Fibre) technology. </a:t>
            </a:r>
            <a:r>
              <a:rPr lang="it-IT" b="1"/>
              <a:t>SKALA 4.1AL </a:t>
            </a:r>
            <a:r>
              <a:rPr lang="it-IT"/>
              <a:t>is the name of the prototype mounted at AAVS2 (Aperture Array Verification System 2.0).</a:t>
            </a:r>
            <a:endParaRPr/>
          </a:p>
          <a:p>
            <a:pPr marL="228600" lvl="0" indent="-64135" algn="l" rtl="0">
              <a:lnSpc>
                <a:spcPct val="90000"/>
              </a:lnSpc>
              <a:spcBef>
                <a:spcPts val="1000"/>
              </a:spcBef>
              <a:spcAft>
                <a:spcPts val="0"/>
              </a:spcAft>
              <a:buClr>
                <a:schemeClr val="dk1"/>
              </a:buClr>
              <a:buSzPct val="100000"/>
              <a:buNone/>
            </a:pPr>
            <a:endParaRPr/>
          </a:p>
        </p:txBody>
      </p:sp>
      <p:pic>
        <p:nvPicPr>
          <p:cNvPr id="157" name="Google Shape;157;p24"/>
          <p:cNvPicPr preferRelativeResize="0"/>
          <p:nvPr/>
        </p:nvPicPr>
        <p:blipFill rotWithShape="1">
          <a:blip r:embed="rId3">
            <a:alphaModFix/>
          </a:blip>
          <a:srcRect/>
          <a:stretch/>
        </p:blipFill>
        <p:spPr>
          <a:xfrm>
            <a:off x="9398992" y="411445"/>
            <a:ext cx="1940594" cy="2925445"/>
          </a:xfrm>
          <a:prstGeom prst="rect">
            <a:avLst/>
          </a:prstGeom>
          <a:noFill/>
          <a:ln>
            <a:noFill/>
          </a:ln>
        </p:spPr>
      </p:pic>
      <p:sp>
        <p:nvSpPr>
          <p:cNvPr id="158" name="Google Shape;158;p24"/>
          <p:cNvSpPr/>
          <p:nvPr/>
        </p:nvSpPr>
        <p:spPr>
          <a:xfrm>
            <a:off x="8546577" y="3374564"/>
            <a:ext cx="36454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INAF-IRA 33-50 GHz 19-pixel receiver</a:t>
            </a:r>
            <a:endParaRPr sz="1800" b="0" i="0" u="none" strike="noStrike" cap="none">
              <a:solidFill>
                <a:schemeClr val="dk1"/>
              </a:solidFill>
              <a:latin typeface="Calibri"/>
              <a:ea typeface="Calibri"/>
              <a:cs typeface="Calibri"/>
              <a:sym typeface="Calibri"/>
            </a:endParaRPr>
          </a:p>
        </p:txBody>
      </p:sp>
      <p:sp>
        <p:nvSpPr>
          <p:cNvPr id="159" name="Google Shape;159;p24"/>
          <p:cNvSpPr/>
          <p:nvPr/>
        </p:nvSpPr>
        <p:spPr>
          <a:xfrm>
            <a:off x="8873751" y="6508234"/>
            <a:ext cx="29910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https://youtu.be/lBkhmrccPdI</a:t>
            </a:r>
            <a:endParaRPr sz="1400" b="0" i="0" u="none" strike="noStrike" cap="none">
              <a:solidFill>
                <a:srgbClr val="000000"/>
              </a:solidFill>
              <a:latin typeface="Arial"/>
              <a:ea typeface="Arial"/>
              <a:cs typeface="Arial"/>
              <a:sym typeface="Arial"/>
            </a:endParaRPr>
          </a:p>
        </p:txBody>
      </p:sp>
      <p:pic>
        <p:nvPicPr>
          <p:cNvPr id="160" name="Google Shape;160;p24"/>
          <p:cNvPicPr preferRelativeResize="0"/>
          <p:nvPr/>
        </p:nvPicPr>
        <p:blipFill rotWithShape="1">
          <a:blip r:embed="rId4">
            <a:alphaModFix/>
          </a:blip>
          <a:srcRect/>
          <a:stretch/>
        </p:blipFill>
        <p:spPr>
          <a:xfrm>
            <a:off x="8942692" y="4047148"/>
            <a:ext cx="2922134" cy="246108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a:t>Radio technologies: PAF</a:t>
            </a:r>
            <a:endParaRPr/>
          </a:p>
        </p:txBody>
      </p:sp>
      <p:sp>
        <p:nvSpPr>
          <p:cNvPr id="166" name="Google Shape;166;p5"/>
          <p:cNvSpPr txBox="1">
            <a:spLocks noGrp="1"/>
          </p:cNvSpPr>
          <p:nvPr>
            <p:ph type="body" idx="1"/>
          </p:nvPr>
        </p:nvSpPr>
        <p:spPr>
          <a:xfrm>
            <a:off x="573933" y="1526501"/>
            <a:ext cx="7665395" cy="4639935"/>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SzPct val="100000"/>
              <a:buChar char="•"/>
            </a:pPr>
            <a:r>
              <a:rPr lang="it-IT" dirty="0"/>
              <a:t>A </a:t>
            </a:r>
            <a:r>
              <a:rPr lang="it-IT" dirty="0" err="1"/>
              <a:t>Phased</a:t>
            </a:r>
            <a:r>
              <a:rPr lang="it-IT" dirty="0"/>
              <a:t> Array </a:t>
            </a:r>
            <a:r>
              <a:rPr lang="it-IT" dirty="0" err="1"/>
              <a:t>Feed</a:t>
            </a:r>
            <a:r>
              <a:rPr lang="it-IT" dirty="0"/>
              <a:t> (PAF) </a:t>
            </a:r>
            <a:r>
              <a:rPr lang="it-IT" dirty="0" err="1"/>
              <a:t>is</a:t>
            </a:r>
            <a:r>
              <a:rPr lang="it-IT" dirty="0"/>
              <a:t> an array of </a:t>
            </a:r>
            <a:r>
              <a:rPr lang="it-IT" dirty="0" err="1"/>
              <a:t>densely</a:t>
            </a:r>
            <a:r>
              <a:rPr lang="it-IT" dirty="0"/>
              <a:t> </a:t>
            </a:r>
            <a:r>
              <a:rPr lang="it-IT" dirty="0" err="1"/>
              <a:t>packed</a:t>
            </a:r>
            <a:r>
              <a:rPr lang="it-IT" dirty="0"/>
              <a:t> </a:t>
            </a:r>
            <a:r>
              <a:rPr lang="it-IT" dirty="0" err="1"/>
              <a:t>receiving</a:t>
            </a:r>
            <a:r>
              <a:rPr lang="it-IT" dirty="0"/>
              <a:t> </a:t>
            </a:r>
            <a:r>
              <a:rPr lang="it-IT" dirty="0" err="1"/>
              <a:t>antennas</a:t>
            </a:r>
            <a:r>
              <a:rPr lang="it-IT" dirty="0"/>
              <a:t> </a:t>
            </a:r>
            <a:r>
              <a:rPr lang="it-IT" dirty="0" err="1"/>
              <a:t>placed</a:t>
            </a:r>
            <a:r>
              <a:rPr lang="it-IT" dirty="0"/>
              <a:t> </a:t>
            </a:r>
            <a:r>
              <a:rPr lang="it-IT" dirty="0" err="1"/>
              <a:t>at</a:t>
            </a:r>
            <a:r>
              <a:rPr lang="it-IT" dirty="0"/>
              <a:t> the </a:t>
            </a:r>
            <a:r>
              <a:rPr lang="it-IT" dirty="0" err="1"/>
              <a:t>focal</a:t>
            </a:r>
            <a:r>
              <a:rPr lang="it-IT" dirty="0"/>
              <a:t> </a:t>
            </a:r>
            <a:r>
              <a:rPr lang="it-IT" dirty="0" err="1"/>
              <a:t>plane</a:t>
            </a:r>
            <a:r>
              <a:rPr lang="it-IT" dirty="0"/>
              <a:t> of a radio </a:t>
            </a:r>
            <a:r>
              <a:rPr lang="it-IT" dirty="0" err="1"/>
              <a:t>telescope</a:t>
            </a:r>
            <a:r>
              <a:rPr lang="it-IT" dirty="0"/>
              <a:t> </a:t>
            </a:r>
            <a:r>
              <a:rPr lang="it-IT" dirty="0" err="1"/>
              <a:t>enabling</a:t>
            </a:r>
            <a:r>
              <a:rPr lang="it-IT" dirty="0"/>
              <a:t> to </a:t>
            </a:r>
            <a:r>
              <a:rPr lang="it-IT" dirty="0" err="1"/>
              <a:t>electronically</a:t>
            </a:r>
            <a:r>
              <a:rPr lang="it-IT" dirty="0"/>
              <a:t> </a:t>
            </a:r>
            <a:r>
              <a:rPr lang="it-IT" dirty="0" err="1"/>
              <a:t>synthesize</a:t>
            </a:r>
            <a:r>
              <a:rPr lang="it-IT" dirty="0"/>
              <a:t> </a:t>
            </a:r>
            <a:r>
              <a:rPr lang="it-IT" dirty="0" err="1"/>
              <a:t>dozens</a:t>
            </a:r>
            <a:r>
              <a:rPr lang="it-IT" dirty="0"/>
              <a:t> of </a:t>
            </a:r>
            <a:r>
              <a:rPr lang="it-IT" dirty="0" err="1"/>
              <a:t>simultaneous</a:t>
            </a:r>
            <a:r>
              <a:rPr lang="it-IT" dirty="0"/>
              <a:t> </a:t>
            </a:r>
            <a:r>
              <a:rPr lang="it-IT" dirty="0" err="1"/>
              <a:t>beams</a:t>
            </a:r>
            <a:r>
              <a:rPr lang="it-IT" dirty="0"/>
              <a:t> in the </a:t>
            </a:r>
            <a:r>
              <a:rPr lang="it-IT" dirty="0" err="1"/>
              <a:t>sky</a:t>
            </a:r>
            <a:r>
              <a:rPr lang="it-IT" dirty="0"/>
              <a:t>. </a:t>
            </a:r>
            <a:endParaRPr dirty="0"/>
          </a:p>
          <a:p>
            <a:pPr marL="228600" lvl="0" indent="-228600" algn="l" rtl="0">
              <a:lnSpc>
                <a:spcPct val="90000"/>
              </a:lnSpc>
              <a:spcBef>
                <a:spcPts val="600"/>
              </a:spcBef>
              <a:spcAft>
                <a:spcPts val="0"/>
              </a:spcAft>
              <a:buSzPct val="100000"/>
              <a:buChar char="•"/>
            </a:pPr>
            <a:r>
              <a:rPr lang="it-IT" dirty="0"/>
              <a:t>A PAF </a:t>
            </a:r>
            <a:r>
              <a:rPr lang="it-IT" dirty="0" err="1"/>
              <a:t>is</a:t>
            </a:r>
            <a:r>
              <a:rPr lang="it-IT" dirty="0"/>
              <a:t> a multi-</a:t>
            </a:r>
            <a:r>
              <a:rPr lang="it-IT" dirty="0" err="1"/>
              <a:t>beam</a:t>
            </a:r>
            <a:r>
              <a:rPr lang="it-IT" dirty="0"/>
              <a:t> radio camera </a:t>
            </a:r>
            <a:r>
              <a:rPr lang="it-IT" dirty="0" err="1"/>
              <a:t>that</a:t>
            </a:r>
            <a:r>
              <a:rPr lang="it-IT" dirty="0"/>
              <a:t> </a:t>
            </a:r>
            <a:r>
              <a:rPr lang="it-IT" dirty="0" err="1"/>
              <a:t>enables</a:t>
            </a:r>
            <a:r>
              <a:rPr lang="it-IT" dirty="0"/>
              <a:t> </a:t>
            </a:r>
            <a:r>
              <a:rPr lang="it-IT" dirty="0" err="1"/>
              <a:t>observing</a:t>
            </a:r>
            <a:r>
              <a:rPr lang="it-IT" dirty="0"/>
              <a:t> a large </a:t>
            </a:r>
            <a:r>
              <a:rPr lang="it-IT" dirty="0" err="1"/>
              <a:t>angular</a:t>
            </a:r>
            <a:r>
              <a:rPr lang="it-IT" dirty="0"/>
              <a:t> area in the </a:t>
            </a:r>
            <a:r>
              <a:rPr lang="it-IT" dirty="0" err="1"/>
              <a:t>sky</a:t>
            </a:r>
            <a:r>
              <a:rPr lang="it-IT" dirty="0"/>
              <a:t> with high </a:t>
            </a:r>
            <a:r>
              <a:rPr lang="it-IT" dirty="0" err="1"/>
              <a:t>sensitivity</a:t>
            </a:r>
            <a:r>
              <a:rPr lang="it-IT" dirty="0"/>
              <a:t>, </a:t>
            </a:r>
            <a:r>
              <a:rPr lang="it-IT" dirty="0" err="1"/>
              <a:t>thus</a:t>
            </a:r>
            <a:r>
              <a:rPr lang="it-IT" dirty="0"/>
              <a:t> </a:t>
            </a:r>
            <a:r>
              <a:rPr lang="it-IT" dirty="0" err="1"/>
              <a:t>achieving</a:t>
            </a:r>
            <a:r>
              <a:rPr lang="it-IT" dirty="0"/>
              <a:t> a high </a:t>
            </a:r>
            <a:r>
              <a:rPr lang="it-IT" dirty="0" err="1"/>
              <a:t>survey</a:t>
            </a:r>
            <a:r>
              <a:rPr lang="it-IT" dirty="0"/>
              <a:t> </a:t>
            </a:r>
            <a:r>
              <a:rPr lang="it-IT" dirty="0" err="1"/>
              <a:t>speed</a:t>
            </a:r>
            <a:r>
              <a:rPr lang="it-IT" dirty="0"/>
              <a:t> of </a:t>
            </a:r>
            <a:r>
              <a:rPr lang="it-IT" dirty="0" err="1"/>
              <a:t>extended</a:t>
            </a:r>
            <a:r>
              <a:rPr lang="it-IT" dirty="0"/>
              <a:t> radio </a:t>
            </a:r>
            <a:r>
              <a:rPr lang="it-IT" dirty="0" err="1"/>
              <a:t>astronomy</a:t>
            </a:r>
            <a:r>
              <a:rPr lang="it-IT" dirty="0"/>
              <a:t> </a:t>
            </a:r>
            <a:r>
              <a:rPr lang="it-IT" dirty="0" err="1"/>
              <a:t>sources</a:t>
            </a:r>
            <a:r>
              <a:rPr lang="it-IT" dirty="0"/>
              <a:t>.</a:t>
            </a:r>
            <a:endParaRPr dirty="0"/>
          </a:p>
          <a:p>
            <a:pPr marL="228600" lvl="0" indent="-228600" algn="l" rtl="0">
              <a:lnSpc>
                <a:spcPct val="90000"/>
              </a:lnSpc>
              <a:spcBef>
                <a:spcPts val="600"/>
              </a:spcBef>
              <a:spcAft>
                <a:spcPts val="0"/>
              </a:spcAft>
              <a:buSzPct val="100000"/>
              <a:buChar char="•"/>
            </a:pPr>
            <a:r>
              <a:rPr lang="it-IT" dirty="0"/>
              <a:t>The antenna </a:t>
            </a:r>
            <a:r>
              <a:rPr lang="it-IT" dirty="0" err="1"/>
              <a:t>elements</a:t>
            </a:r>
            <a:r>
              <a:rPr lang="it-IT" dirty="0"/>
              <a:t> </a:t>
            </a:r>
            <a:r>
              <a:rPr lang="it-IT" dirty="0" err="1"/>
              <a:t>act</a:t>
            </a:r>
            <a:r>
              <a:rPr lang="it-IT" dirty="0"/>
              <a:t> </a:t>
            </a:r>
            <a:r>
              <a:rPr lang="it-IT" dirty="0" err="1"/>
              <a:t>as</a:t>
            </a:r>
            <a:r>
              <a:rPr lang="it-IT" dirty="0"/>
              <a:t> </a:t>
            </a:r>
            <a:r>
              <a:rPr lang="it-IT" dirty="0" err="1"/>
              <a:t>sensors</a:t>
            </a:r>
            <a:r>
              <a:rPr lang="it-IT" dirty="0"/>
              <a:t> of the </a:t>
            </a:r>
            <a:r>
              <a:rPr lang="it-IT" dirty="0" err="1"/>
              <a:t>electromagnetic</a:t>
            </a:r>
            <a:r>
              <a:rPr lang="it-IT" dirty="0"/>
              <a:t> </a:t>
            </a:r>
            <a:r>
              <a:rPr lang="it-IT" dirty="0" err="1"/>
              <a:t>field</a:t>
            </a:r>
            <a:r>
              <a:rPr lang="it-IT" dirty="0"/>
              <a:t> </a:t>
            </a:r>
            <a:r>
              <a:rPr lang="it-IT" dirty="0" err="1"/>
              <a:t>across</a:t>
            </a:r>
            <a:r>
              <a:rPr lang="it-IT" dirty="0"/>
              <a:t> the </a:t>
            </a:r>
            <a:r>
              <a:rPr lang="it-IT" dirty="0" err="1"/>
              <a:t>focal</a:t>
            </a:r>
            <a:r>
              <a:rPr lang="it-IT" dirty="0"/>
              <a:t> </a:t>
            </a:r>
            <a:r>
              <a:rPr lang="it-IT" dirty="0" err="1"/>
              <a:t>plane</a:t>
            </a:r>
            <a:r>
              <a:rPr lang="it-IT" dirty="0"/>
              <a:t>. </a:t>
            </a:r>
            <a:endParaRPr dirty="0"/>
          </a:p>
          <a:p>
            <a:pPr marL="228600" lvl="0" indent="-228600" algn="l" rtl="0">
              <a:lnSpc>
                <a:spcPct val="90000"/>
              </a:lnSpc>
              <a:spcBef>
                <a:spcPts val="600"/>
              </a:spcBef>
              <a:spcAft>
                <a:spcPts val="600"/>
              </a:spcAft>
              <a:buSzPct val="100000"/>
              <a:buChar char="•"/>
            </a:pPr>
            <a:r>
              <a:rPr lang="it-IT" dirty="0"/>
              <a:t>The </a:t>
            </a:r>
            <a:r>
              <a:rPr lang="it-IT" dirty="0" err="1"/>
              <a:t>outputs</a:t>
            </a:r>
            <a:r>
              <a:rPr lang="it-IT" dirty="0"/>
              <a:t> of the </a:t>
            </a:r>
            <a:r>
              <a:rPr lang="it-IT" dirty="0" err="1"/>
              <a:t>receivers</a:t>
            </a:r>
            <a:r>
              <a:rPr lang="it-IT" dirty="0"/>
              <a:t> are </a:t>
            </a:r>
            <a:r>
              <a:rPr lang="it-IT" dirty="0" err="1"/>
              <a:t>coherently</a:t>
            </a:r>
            <a:r>
              <a:rPr lang="it-IT" dirty="0"/>
              <a:t> </a:t>
            </a:r>
            <a:r>
              <a:rPr lang="it-IT" dirty="0" err="1"/>
              <a:t>combined</a:t>
            </a:r>
            <a:r>
              <a:rPr lang="it-IT" dirty="0"/>
              <a:t> in </a:t>
            </a:r>
            <a:r>
              <a:rPr lang="it-IT" dirty="0" err="1"/>
              <a:t>beamformers</a:t>
            </a:r>
            <a:r>
              <a:rPr lang="it-IT" dirty="0"/>
              <a:t> with appropriate </a:t>
            </a:r>
            <a:r>
              <a:rPr lang="it-IT" dirty="0" err="1"/>
              <a:t>weights</a:t>
            </a:r>
            <a:r>
              <a:rPr lang="it-IT" dirty="0"/>
              <a:t> to </a:t>
            </a:r>
            <a:r>
              <a:rPr lang="it-IT" dirty="0" err="1"/>
              <a:t>synthesize</a:t>
            </a:r>
            <a:r>
              <a:rPr lang="it-IT" dirty="0"/>
              <a:t> </a:t>
            </a:r>
            <a:r>
              <a:rPr lang="it-IT" dirty="0" err="1"/>
              <a:t>several</a:t>
            </a:r>
            <a:r>
              <a:rPr lang="it-IT" dirty="0"/>
              <a:t> discrete </a:t>
            </a:r>
            <a:r>
              <a:rPr lang="it-IT" dirty="0" err="1"/>
              <a:t>beams</a:t>
            </a:r>
            <a:r>
              <a:rPr lang="it-IT" dirty="0"/>
              <a:t>. </a:t>
            </a:r>
            <a:endParaRPr dirty="0"/>
          </a:p>
        </p:txBody>
      </p:sp>
      <p:pic>
        <p:nvPicPr>
          <p:cNvPr id="167" name="Google Shape;167;p5"/>
          <p:cNvPicPr preferRelativeResize="0"/>
          <p:nvPr/>
        </p:nvPicPr>
        <p:blipFill rotWithShape="1">
          <a:blip r:embed="rId3">
            <a:alphaModFix/>
          </a:blip>
          <a:srcRect/>
          <a:stretch/>
        </p:blipFill>
        <p:spPr>
          <a:xfrm>
            <a:off x="8239328" y="472407"/>
            <a:ext cx="3622680" cy="1948368"/>
          </a:xfrm>
          <a:prstGeom prst="rect">
            <a:avLst/>
          </a:prstGeom>
          <a:noFill/>
          <a:ln>
            <a:noFill/>
          </a:ln>
        </p:spPr>
      </p:pic>
      <p:pic>
        <p:nvPicPr>
          <p:cNvPr id="168" name="Google Shape;168;p5"/>
          <p:cNvPicPr preferRelativeResize="0"/>
          <p:nvPr/>
        </p:nvPicPr>
        <p:blipFill rotWithShape="1">
          <a:blip r:embed="rId4">
            <a:alphaModFix/>
          </a:blip>
          <a:srcRect/>
          <a:stretch/>
        </p:blipFill>
        <p:spPr>
          <a:xfrm>
            <a:off x="8617155" y="2768181"/>
            <a:ext cx="2867025" cy="1590675"/>
          </a:xfrm>
          <a:prstGeom prst="rect">
            <a:avLst/>
          </a:prstGeom>
          <a:noFill/>
          <a:ln>
            <a:noFill/>
          </a:ln>
        </p:spPr>
      </p:pic>
      <p:sp>
        <p:nvSpPr>
          <p:cNvPr id="169" name="Google Shape;169;p5"/>
          <p:cNvSpPr txBox="1"/>
          <p:nvPr/>
        </p:nvSpPr>
        <p:spPr>
          <a:xfrm>
            <a:off x="4153369" y="6327552"/>
            <a:ext cx="252953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PI: A. Navarrini, T. Pisanu</a:t>
            </a:r>
            <a:endParaRPr sz="1800" b="0" i="0" u="none" strike="noStrike" cap="none">
              <a:solidFill>
                <a:schemeClr val="dk1"/>
              </a:solidFill>
              <a:latin typeface="Calibri"/>
              <a:ea typeface="Calibri"/>
              <a:cs typeface="Calibri"/>
              <a:sym typeface="Calibri"/>
            </a:endParaRPr>
          </a:p>
        </p:txBody>
      </p:sp>
      <p:pic>
        <p:nvPicPr>
          <p:cNvPr id="2" name="Immagine 1"/>
          <p:cNvPicPr>
            <a:picLocks noChangeAspect="1"/>
          </p:cNvPicPr>
          <p:nvPr/>
        </p:nvPicPr>
        <p:blipFill>
          <a:blip r:embed="rId5"/>
          <a:stretch>
            <a:fillRect/>
          </a:stretch>
        </p:blipFill>
        <p:spPr>
          <a:xfrm>
            <a:off x="8533018" y="4706262"/>
            <a:ext cx="2951162" cy="196233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a:t>Volume Phase Holographic Gratings</a:t>
            </a:r>
            <a:endParaRPr/>
          </a:p>
        </p:txBody>
      </p:sp>
      <p:sp>
        <p:nvSpPr>
          <p:cNvPr id="175" name="Google Shape;175;p6"/>
          <p:cNvSpPr txBox="1">
            <a:spLocks noGrp="1"/>
          </p:cNvSpPr>
          <p:nvPr>
            <p:ph type="body" idx="1"/>
          </p:nvPr>
        </p:nvSpPr>
        <p:spPr>
          <a:xfrm>
            <a:off x="666621" y="1526501"/>
            <a:ext cx="7485985" cy="463993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it-IT"/>
              <a:t>Diffraction gratings with very high diffraction efficiency for the Vis-NIR spectrographs;</a:t>
            </a:r>
            <a:endParaRPr/>
          </a:p>
          <a:p>
            <a:pPr marL="228600" lvl="0" indent="-228600" algn="l" rtl="0">
              <a:lnSpc>
                <a:spcPct val="90000"/>
              </a:lnSpc>
              <a:spcBef>
                <a:spcPts val="1000"/>
              </a:spcBef>
              <a:spcAft>
                <a:spcPts val="0"/>
              </a:spcAft>
              <a:buClr>
                <a:schemeClr val="dk1"/>
              </a:buClr>
              <a:buSzPts val="2800"/>
              <a:buChar char="•"/>
            </a:pPr>
            <a:r>
              <a:rPr lang="it-IT"/>
              <a:t>Innovative manufacturing process based on polymeric materials to make easier and reliable the production;</a:t>
            </a:r>
            <a:endParaRPr/>
          </a:p>
          <a:p>
            <a:pPr marL="228600" lvl="0" indent="-228600" algn="l" rtl="0">
              <a:lnSpc>
                <a:spcPct val="90000"/>
              </a:lnSpc>
              <a:spcBef>
                <a:spcPts val="1000"/>
              </a:spcBef>
              <a:spcAft>
                <a:spcPts val="0"/>
              </a:spcAft>
              <a:buClr>
                <a:schemeClr val="dk1"/>
              </a:buClr>
              <a:buSzPts val="2800"/>
              <a:buChar char="•"/>
            </a:pPr>
            <a:r>
              <a:rPr lang="it-IT"/>
              <a:t>Size up to 200 mm at the moment; next year 450 mm elements.</a:t>
            </a:r>
            <a:endParaRPr/>
          </a:p>
          <a:p>
            <a:pPr marL="228600" lvl="0" indent="-50800" algn="l" rtl="0">
              <a:lnSpc>
                <a:spcPct val="90000"/>
              </a:lnSpc>
              <a:spcBef>
                <a:spcPts val="1000"/>
              </a:spcBef>
              <a:spcAft>
                <a:spcPts val="0"/>
              </a:spcAft>
              <a:buClr>
                <a:schemeClr val="dk1"/>
              </a:buClr>
              <a:buSzPts val="2800"/>
              <a:buNone/>
            </a:pPr>
            <a:endParaRPr/>
          </a:p>
        </p:txBody>
      </p:sp>
      <p:pic>
        <p:nvPicPr>
          <p:cNvPr id="176" name="Google Shape;176;p6"/>
          <p:cNvPicPr preferRelativeResize="0"/>
          <p:nvPr/>
        </p:nvPicPr>
        <p:blipFill rotWithShape="1">
          <a:blip r:embed="rId3">
            <a:alphaModFix/>
          </a:blip>
          <a:srcRect/>
          <a:stretch/>
        </p:blipFill>
        <p:spPr>
          <a:xfrm>
            <a:off x="8152607" y="2155639"/>
            <a:ext cx="3201193" cy="2254811"/>
          </a:xfrm>
          <a:prstGeom prst="rect">
            <a:avLst/>
          </a:prstGeom>
          <a:noFill/>
          <a:ln>
            <a:noFill/>
          </a:ln>
        </p:spPr>
      </p:pic>
      <p:pic>
        <p:nvPicPr>
          <p:cNvPr id="177" name="Google Shape;177;p6"/>
          <p:cNvPicPr preferRelativeResize="0"/>
          <p:nvPr/>
        </p:nvPicPr>
        <p:blipFill rotWithShape="1">
          <a:blip r:embed="rId4">
            <a:alphaModFix/>
          </a:blip>
          <a:srcRect/>
          <a:stretch/>
        </p:blipFill>
        <p:spPr>
          <a:xfrm>
            <a:off x="5434229" y="4713555"/>
            <a:ext cx="6498621" cy="1942526"/>
          </a:xfrm>
          <a:prstGeom prst="rect">
            <a:avLst/>
          </a:prstGeom>
          <a:noFill/>
          <a:ln>
            <a:noFill/>
          </a:ln>
        </p:spPr>
      </p:pic>
      <p:pic>
        <p:nvPicPr>
          <p:cNvPr id="178" name="Google Shape;178;p6"/>
          <p:cNvPicPr preferRelativeResize="0"/>
          <p:nvPr/>
        </p:nvPicPr>
        <p:blipFill rotWithShape="1">
          <a:blip r:embed="rId5">
            <a:alphaModFix/>
          </a:blip>
          <a:srcRect/>
          <a:stretch/>
        </p:blipFill>
        <p:spPr>
          <a:xfrm>
            <a:off x="9329936" y="237983"/>
            <a:ext cx="2602914" cy="1790514"/>
          </a:xfrm>
          <a:prstGeom prst="rect">
            <a:avLst/>
          </a:prstGeom>
          <a:noFill/>
          <a:ln>
            <a:noFill/>
          </a:ln>
        </p:spPr>
      </p:pic>
      <p:pic>
        <p:nvPicPr>
          <p:cNvPr id="179" name="Google Shape;179;p6"/>
          <p:cNvPicPr preferRelativeResize="0"/>
          <p:nvPr/>
        </p:nvPicPr>
        <p:blipFill rotWithShape="1">
          <a:blip r:embed="rId6">
            <a:alphaModFix/>
          </a:blip>
          <a:srcRect/>
          <a:stretch/>
        </p:blipFill>
        <p:spPr>
          <a:xfrm>
            <a:off x="1496163" y="4566211"/>
            <a:ext cx="3359016" cy="21373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smtClean="0"/>
              <a:t>MEZZOCIELO</a:t>
            </a:r>
            <a:endParaRPr dirty="0"/>
          </a:p>
        </p:txBody>
      </p:sp>
      <p:sp>
        <p:nvSpPr>
          <p:cNvPr id="175" name="Google Shape;175;p6"/>
          <p:cNvSpPr txBox="1">
            <a:spLocks noGrp="1"/>
          </p:cNvSpPr>
          <p:nvPr>
            <p:ph type="body" idx="1"/>
          </p:nvPr>
        </p:nvSpPr>
        <p:spPr>
          <a:xfrm>
            <a:off x="666621" y="1526501"/>
            <a:ext cx="7738077" cy="4639935"/>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spcBef>
                <a:spcPts val="0"/>
              </a:spcBef>
              <a:spcAft>
                <a:spcPts val="600"/>
              </a:spcAft>
              <a:buSzPts val="2800"/>
            </a:pPr>
            <a:r>
              <a:rPr lang="en-US" dirty="0" err="1"/>
              <a:t>Mezzocielo</a:t>
            </a:r>
            <a:r>
              <a:rPr lang="en-US" dirty="0"/>
              <a:t> (or "half of the sky") is a concept for a single large monocentric optical system composed by a tessellated </a:t>
            </a:r>
            <a:r>
              <a:rPr lang="en-US" dirty="0" smtClean="0"/>
              <a:t>spherical </a:t>
            </a:r>
            <a:r>
              <a:rPr lang="en-US" dirty="0"/>
              <a:t>container filled with low refractive index liquid </a:t>
            </a:r>
            <a:r>
              <a:rPr lang="en-US" dirty="0" smtClean="0"/>
              <a:t>characterized </a:t>
            </a:r>
            <a:r>
              <a:rPr lang="en-US" dirty="0"/>
              <a:t>by an extremely high </a:t>
            </a:r>
            <a:r>
              <a:rPr lang="en-US" dirty="0" smtClean="0"/>
              <a:t>transparency</a:t>
            </a:r>
            <a:r>
              <a:rPr lang="en-US" dirty="0"/>
              <a:t>;</a:t>
            </a:r>
            <a:endParaRPr lang="en-US" dirty="0" smtClean="0"/>
          </a:p>
          <a:p>
            <a:pPr marL="228600" lvl="0" indent="-228600">
              <a:spcBef>
                <a:spcPts val="0"/>
              </a:spcBef>
              <a:spcAft>
                <a:spcPts val="600"/>
              </a:spcAft>
              <a:buSzPts val="2800"/>
            </a:pPr>
            <a:r>
              <a:rPr lang="en-US" dirty="0" smtClean="0"/>
              <a:t>This </a:t>
            </a:r>
            <a:r>
              <a:rPr lang="en-US" dirty="0"/>
              <a:t>system </a:t>
            </a:r>
            <a:r>
              <a:rPr lang="en-US" dirty="0" smtClean="0"/>
              <a:t>allows </a:t>
            </a:r>
            <a:r>
              <a:rPr lang="en-US" dirty="0"/>
              <a:t>for a continuous monitoring of the whole sky with a large number of mass produced correcting </a:t>
            </a:r>
            <a:r>
              <a:rPr lang="en-US" dirty="0" smtClean="0"/>
              <a:t>cameras;</a:t>
            </a:r>
          </a:p>
          <a:p>
            <a:pPr marL="228600" lvl="0" indent="-228600">
              <a:spcBef>
                <a:spcPts val="0"/>
              </a:spcBef>
              <a:spcAft>
                <a:spcPts val="600"/>
              </a:spcAft>
              <a:buSzPts val="2800"/>
            </a:pPr>
            <a:r>
              <a:rPr lang="en-US" dirty="0"/>
              <a:t>Assuming a one meter class equivalent </a:t>
            </a:r>
            <a:r>
              <a:rPr lang="en-US" dirty="0" smtClean="0"/>
              <a:t>aperture: collect </a:t>
            </a:r>
            <a:r>
              <a:rPr lang="en-US" dirty="0"/>
              <a:t>simultaneously only half of the half of the sky, corresponding to an equivalent of 10 thousand </a:t>
            </a:r>
            <a:r>
              <a:rPr lang="en-US" dirty="0" smtClean="0"/>
              <a:t>square </a:t>
            </a:r>
            <a:r>
              <a:rPr lang="en-US" dirty="0"/>
              <a:t>degrees, the covered </a:t>
            </a:r>
            <a:r>
              <a:rPr lang="en-US" dirty="0" err="1"/>
              <a:t>FoV</a:t>
            </a:r>
            <a:r>
              <a:rPr lang="en-US" dirty="0"/>
              <a:t> is largely superior to most of the astronomical instrument in </a:t>
            </a:r>
            <a:r>
              <a:rPr lang="en-US" dirty="0" smtClean="0"/>
              <a:t>use.</a:t>
            </a:r>
            <a:endParaRPr dirty="0"/>
          </a:p>
        </p:txBody>
      </p:sp>
      <p:pic>
        <p:nvPicPr>
          <p:cNvPr id="2" name="Immagine 1"/>
          <p:cNvPicPr>
            <a:picLocks noChangeAspect="1"/>
          </p:cNvPicPr>
          <p:nvPr/>
        </p:nvPicPr>
        <p:blipFill>
          <a:blip r:embed="rId3"/>
          <a:stretch>
            <a:fillRect/>
          </a:stretch>
        </p:blipFill>
        <p:spPr>
          <a:xfrm>
            <a:off x="8736033" y="3285445"/>
            <a:ext cx="3025685" cy="2491438"/>
          </a:xfrm>
          <a:prstGeom prst="rect">
            <a:avLst/>
          </a:prstGeom>
        </p:spPr>
      </p:pic>
      <p:pic>
        <p:nvPicPr>
          <p:cNvPr id="3" name="Immagine 2"/>
          <p:cNvPicPr>
            <a:picLocks noChangeAspect="1"/>
          </p:cNvPicPr>
          <p:nvPr/>
        </p:nvPicPr>
        <p:blipFill>
          <a:blip r:embed="rId4"/>
          <a:stretch>
            <a:fillRect/>
          </a:stretch>
        </p:blipFill>
        <p:spPr>
          <a:xfrm>
            <a:off x="8404698" y="321877"/>
            <a:ext cx="3688356" cy="2409247"/>
          </a:xfrm>
          <a:prstGeom prst="rect">
            <a:avLst/>
          </a:prstGeom>
        </p:spPr>
      </p:pic>
      <p:sp>
        <p:nvSpPr>
          <p:cNvPr id="4" name="CasellaDiTesto 3"/>
          <p:cNvSpPr txBox="1"/>
          <p:nvPr/>
        </p:nvSpPr>
        <p:spPr>
          <a:xfrm>
            <a:off x="2752928" y="6284068"/>
            <a:ext cx="2236510" cy="307777"/>
          </a:xfrm>
          <a:prstGeom prst="rect">
            <a:avLst/>
          </a:prstGeom>
          <a:noFill/>
        </p:spPr>
        <p:txBody>
          <a:bodyPr wrap="none" rtlCol="0">
            <a:spAutoFit/>
          </a:bodyPr>
          <a:lstStyle/>
          <a:p>
            <a:r>
              <a:rPr lang="it-IT" dirty="0" smtClean="0"/>
              <a:t>IDEA: Roberto Ragazzoni</a:t>
            </a:r>
            <a:endParaRPr lang="it-IT" dirty="0"/>
          </a:p>
        </p:txBody>
      </p:sp>
    </p:spTree>
    <p:extLst>
      <p:ext uri="{BB962C8B-B14F-4D97-AF65-F5344CB8AC3E}">
        <p14:creationId xmlns:p14="http://schemas.microsoft.com/office/powerpoint/2010/main" val="392368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it-IT" dirty="0" smtClean="0"/>
              <a:t>PANCAM</a:t>
            </a:r>
            <a:endParaRPr dirty="0"/>
          </a:p>
        </p:txBody>
      </p:sp>
      <p:sp>
        <p:nvSpPr>
          <p:cNvPr id="175" name="Google Shape;175;p6"/>
          <p:cNvSpPr txBox="1">
            <a:spLocks noGrp="1"/>
          </p:cNvSpPr>
          <p:nvPr>
            <p:ph type="body" idx="1"/>
          </p:nvPr>
        </p:nvSpPr>
        <p:spPr>
          <a:xfrm>
            <a:off x="666622" y="1526501"/>
            <a:ext cx="6974110" cy="4639935"/>
          </a:xfrm>
          <a:prstGeom prst="rect">
            <a:avLst/>
          </a:prstGeom>
          <a:noFill/>
          <a:ln>
            <a:noFill/>
          </a:ln>
        </p:spPr>
        <p:txBody>
          <a:bodyPr spcFirstLastPara="1" wrap="square" lIns="91425" tIns="45700" rIns="91425" bIns="45700" anchor="t" anchorCtr="0">
            <a:normAutofit/>
          </a:bodyPr>
          <a:lstStyle/>
          <a:p>
            <a:pPr marL="228600" lvl="0" indent="-228600">
              <a:spcBef>
                <a:spcPts val="0"/>
              </a:spcBef>
              <a:spcAft>
                <a:spcPts val="600"/>
              </a:spcAft>
              <a:buSzPts val="2800"/>
            </a:pPr>
            <a:r>
              <a:rPr lang="pt-BR" dirty="0"/>
              <a:t>PANCAM - Bifocal Panoramic Camera for Lunar </a:t>
            </a:r>
            <a:r>
              <a:rPr lang="pt-BR" dirty="0" smtClean="0"/>
              <a:t>Explorations;</a:t>
            </a:r>
          </a:p>
          <a:p>
            <a:pPr marL="228600" lvl="0" indent="-228600">
              <a:spcBef>
                <a:spcPts val="0"/>
              </a:spcBef>
              <a:spcAft>
                <a:spcPts val="600"/>
              </a:spcAft>
              <a:buSzPts val="2800"/>
            </a:pPr>
            <a:r>
              <a:rPr lang="pt-BR" dirty="0" smtClean="0"/>
              <a:t>It is a bifocal panoramic lens with: 360° azimuth and 100° zenithal FoV +  20° FoV;</a:t>
            </a:r>
          </a:p>
          <a:p>
            <a:pPr marL="228600" lvl="0" indent="-228600">
              <a:spcBef>
                <a:spcPts val="0"/>
              </a:spcBef>
              <a:spcAft>
                <a:spcPts val="600"/>
              </a:spcAft>
              <a:buSzPts val="2800"/>
            </a:pPr>
            <a:r>
              <a:rPr lang="pt-BR" dirty="0" smtClean="0"/>
              <a:t>Two magnifications at the same time;</a:t>
            </a:r>
          </a:p>
          <a:p>
            <a:pPr marL="228600" lvl="0" indent="-228600">
              <a:spcBef>
                <a:spcPts val="0"/>
              </a:spcBef>
              <a:spcAft>
                <a:spcPts val="600"/>
              </a:spcAft>
              <a:buSzPts val="2800"/>
            </a:pPr>
            <a:r>
              <a:rPr lang="pt-BR" dirty="0" smtClean="0"/>
              <a:t>Combination of more than one camera;</a:t>
            </a:r>
          </a:p>
          <a:p>
            <a:pPr marL="228600" lvl="0" indent="-228600">
              <a:spcBef>
                <a:spcPts val="0"/>
              </a:spcBef>
              <a:spcAft>
                <a:spcPts val="600"/>
              </a:spcAft>
              <a:buSzPts val="2800"/>
            </a:pPr>
            <a:r>
              <a:rPr lang="pt-BR" dirty="0" smtClean="0"/>
              <a:t>Applications to Lunar surface monitoring;</a:t>
            </a:r>
          </a:p>
          <a:p>
            <a:pPr marL="228600" lvl="0" indent="-228600">
              <a:spcBef>
                <a:spcPts val="0"/>
              </a:spcBef>
              <a:spcAft>
                <a:spcPts val="600"/>
              </a:spcAft>
              <a:buSzPts val="2800"/>
            </a:pPr>
            <a:r>
              <a:rPr lang="pt-BR" dirty="0" smtClean="0"/>
              <a:t>Exploration of lunar caves</a:t>
            </a:r>
          </a:p>
          <a:p>
            <a:pPr marL="228600" lvl="0" indent="-228600">
              <a:spcBef>
                <a:spcPts val="0"/>
              </a:spcBef>
              <a:spcAft>
                <a:spcPts val="600"/>
              </a:spcAft>
              <a:buSzPts val="2800"/>
            </a:pPr>
            <a:endParaRPr dirty="0"/>
          </a:p>
        </p:txBody>
      </p:sp>
      <p:sp>
        <p:nvSpPr>
          <p:cNvPr id="4" name="CasellaDiTesto 3"/>
          <p:cNvSpPr txBox="1"/>
          <p:nvPr/>
        </p:nvSpPr>
        <p:spPr>
          <a:xfrm>
            <a:off x="2752928" y="6284068"/>
            <a:ext cx="2016899" cy="307777"/>
          </a:xfrm>
          <a:prstGeom prst="rect">
            <a:avLst/>
          </a:prstGeom>
          <a:noFill/>
        </p:spPr>
        <p:txBody>
          <a:bodyPr wrap="none" rtlCol="0">
            <a:spAutoFit/>
          </a:bodyPr>
          <a:lstStyle/>
          <a:p>
            <a:r>
              <a:rPr lang="it-IT" dirty="0" smtClean="0"/>
              <a:t>PI: Claudio </a:t>
            </a:r>
            <a:r>
              <a:rPr lang="it-IT" dirty="0" err="1" smtClean="0"/>
              <a:t>Pernechele</a:t>
            </a:r>
            <a:endParaRPr lang="it-IT" dirty="0"/>
          </a:p>
        </p:txBody>
      </p:sp>
      <p:pic>
        <p:nvPicPr>
          <p:cNvPr id="5" name="Immagine 4"/>
          <p:cNvPicPr>
            <a:picLocks noChangeAspect="1"/>
          </p:cNvPicPr>
          <p:nvPr/>
        </p:nvPicPr>
        <p:blipFill rotWithShape="1">
          <a:blip r:embed="rId3"/>
          <a:srcRect r="23673"/>
          <a:stretch/>
        </p:blipFill>
        <p:spPr>
          <a:xfrm>
            <a:off x="7764963" y="219491"/>
            <a:ext cx="4228573" cy="2766901"/>
          </a:xfrm>
          <a:prstGeom prst="rect">
            <a:avLst/>
          </a:prstGeom>
        </p:spPr>
      </p:pic>
      <p:pic>
        <p:nvPicPr>
          <p:cNvPr id="7" name="Immagine 6"/>
          <p:cNvPicPr>
            <a:picLocks noChangeAspect="1"/>
          </p:cNvPicPr>
          <p:nvPr/>
        </p:nvPicPr>
        <p:blipFill>
          <a:blip r:embed="rId4"/>
          <a:stretch>
            <a:fillRect/>
          </a:stretch>
        </p:blipFill>
        <p:spPr>
          <a:xfrm>
            <a:off x="6477951" y="265978"/>
            <a:ext cx="1162781" cy="1142891"/>
          </a:xfrm>
          <a:prstGeom prst="rect">
            <a:avLst/>
          </a:prstGeom>
        </p:spPr>
      </p:pic>
      <p:pic>
        <p:nvPicPr>
          <p:cNvPr id="8" name="Immagine 7"/>
          <p:cNvPicPr>
            <a:picLocks noChangeAspect="1"/>
          </p:cNvPicPr>
          <p:nvPr/>
        </p:nvPicPr>
        <p:blipFill>
          <a:blip r:embed="rId5"/>
          <a:stretch>
            <a:fillRect/>
          </a:stretch>
        </p:blipFill>
        <p:spPr>
          <a:xfrm>
            <a:off x="7265971" y="3300772"/>
            <a:ext cx="4727565" cy="2844981"/>
          </a:xfrm>
          <a:prstGeom prst="rect">
            <a:avLst/>
          </a:prstGeom>
        </p:spPr>
      </p:pic>
    </p:spTree>
    <p:extLst>
      <p:ext uri="{BB962C8B-B14F-4D97-AF65-F5344CB8AC3E}">
        <p14:creationId xmlns:p14="http://schemas.microsoft.com/office/powerpoint/2010/main" val="1231595178"/>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TotalTime>
  <Words>1303</Words>
  <Application>Microsoft Office PowerPoint</Application>
  <PresentationFormat>Widescreen</PresentationFormat>
  <Paragraphs>102</Paragraphs>
  <Slides>15</Slides>
  <Notes>15</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15</vt:i4>
      </vt:variant>
    </vt:vector>
  </HeadingPairs>
  <TitlesOfParts>
    <vt:vector size="18" baseType="lpstr">
      <vt:lpstr>Arial</vt:lpstr>
      <vt:lpstr>Calibri</vt:lpstr>
      <vt:lpstr>Tema di Office</vt:lpstr>
      <vt:lpstr>Presentazione standard di PowerPoint</vt:lpstr>
      <vt:lpstr>TECNO INAF – ENVIRONMENT </vt:lpstr>
      <vt:lpstr>TECNO INAF – R&amp;D </vt:lpstr>
      <vt:lpstr>ATHENA sensors</vt:lpstr>
      <vt:lpstr>Radio technologies</vt:lpstr>
      <vt:lpstr>Radio technologies: PAF</vt:lpstr>
      <vt:lpstr>Volume Phase Holographic Gratings</vt:lpstr>
      <vt:lpstr>MEZZOCIELO</vt:lpstr>
      <vt:lpstr>PANCAM</vt:lpstr>
      <vt:lpstr>Quartz Crystal Microbalances</vt:lpstr>
      <vt:lpstr>SafeAir</vt:lpstr>
      <vt:lpstr>Beatrix</vt:lpstr>
      <vt:lpstr>             NATIONAL LABORATORY</vt:lpstr>
      <vt:lpstr>PNRR - STILES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User</cp:lastModifiedBy>
  <cp:revision>12</cp:revision>
  <dcterms:created xsi:type="dcterms:W3CDTF">2024-06-27T14:40:20Z</dcterms:created>
  <dcterms:modified xsi:type="dcterms:W3CDTF">2024-07-10T05:38:55Z</dcterms:modified>
</cp:coreProperties>
</file>