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52"/>
    <p:restoredTop sz="79680"/>
  </p:normalViewPr>
  <p:slideViewPr>
    <p:cSldViewPr snapToGrid="0">
      <p:cViewPr varScale="1">
        <p:scale>
          <a:sx n="52" d="100"/>
          <a:sy n="52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0127-F436-E685-0548-9FD54A524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EEC1E1-3B0B-BE17-C291-1187B6326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0F099-BBB9-C612-8F5E-D703C446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758FC-26BD-D015-FBA6-FF8665FB0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96813-67D9-255F-9867-C34BDC384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429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AF8DE-960F-DDA8-F7DD-01F25AEA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6C14F-3FEA-6F49-E689-2D5AAECB4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46E93-A511-2A96-2704-7F51F915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5D489-48E8-4728-BADF-0FA6E91E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5D53B-A34A-334E-1AD9-B3503871D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5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279A72-3BAC-5583-BDD7-93E0BA4766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9C2C49-20ED-35E4-FA1E-1261D7998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55CAE-5AAE-4DD3-AF7C-1DD4CF5E8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57A02-619E-FB18-EF91-3A323F83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B6BEA-9E47-F15D-4FDB-95AFF7818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2A74C-CDA1-DC97-725C-956326B8F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EC70-80F5-B3EE-7135-4D78DE849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426E7-355F-C15B-256B-D4AB668C5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0F7D9-57DE-5FBA-3362-B12163DD3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72E0-97BE-0F3E-504A-74F503954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87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DE29-E95E-1F2D-8997-3988D3C3A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6D86A-0D58-A9E9-01B3-BEB96859C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5520B-64D7-E235-F0EF-CB6D958D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30689-3BA7-58F0-2109-4D3D650FE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0EB4-E121-4C02-4402-97D361E4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78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7A592-7B41-8E63-F075-1CBC79240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2CAFA-5A8F-190A-ABD0-D5116FCF5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6F8949-EAFC-C735-5793-EA06061B3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C82DC-8AFE-AC4B-E464-F4819B87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645FC-2889-0387-EC98-CEA27EB30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6260F-741E-4D64-1B8D-025238DC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67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28CA-43A9-F433-8690-E7D14854E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0B424-E913-E85E-0180-ABF22F8C6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E08B0-7377-7686-5D95-8A25D5F28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B699F-920C-FC63-23E8-E89B7CAA9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29C11A-645F-76A4-8EB8-71780634D7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5CB60-B939-33C0-7778-B651DB33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DF8692-98CD-F0E1-0574-F0115180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0A09D0-1CA4-498E-4432-63A882BF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02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401FF-FFD5-ED0E-281B-1FA9DBAE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4C11E8-7A50-C9F7-8F63-F5548EBB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C4592-0943-FB36-9088-BC451C47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25DA0-8273-A694-6D28-7756413A9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03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516C75-4F7E-EA19-3332-CF40C6CE4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AB1B5-2F38-82A4-D245-7B5FCD95B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7F124-7280-C45C-AAD3-F80442FAF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90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E36C3-068C-2BAF-E5A3-00C4B282F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67A77-4619-1BF9-B43F-FACA9ABA5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06E490-C167-68D2-C5C3-2D6B49ECA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84297-FFEF-9A53-4FAC-616A0E5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F7DA2-07C2-C050-8851-8140352D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30291-75BC-F250-5598-C923FB45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5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49113-7CD0-D6E3-9466-C99536ED6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444B0-4AA8-21E9-744D-E883EB9C5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8CAB4-375E-718E-B512-9E93B5ADA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AE864-96D0-6386-CF67-CBF5EFFE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F2056-CC13-D5AE-84F0-D5A9FBBA8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7255B-3951-8E55-0E7D-B2CE8A03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96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3FB900-ED6D-CFA8-EB98-3522094DF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C21DB-C4D8-E8C7-0E51-5305B09BC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94C3C-1DD3-3F38-0800-BE35CF66B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38492-569E-514B-AFE3-A7F8C852A6B3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1B1E1-D07C-089F-7F8E-1F347115B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DBA17-DE4B-EF41-C6AF-E902FE200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4C4CDE-1AAE-5F48-8CFC-BA154B176C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14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23F16-0C19-138F-C494-CF524E6577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News 17 Aprile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CFC0E6-4B14-0A5A-34B3-0791B0513F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68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AC8B-07EB-59B9-650A-467299089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outline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A23C2-8171-682E-0AE6-3A9C6BA4C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Open calls: status</a:t>
            </a:r>
          </a:p>
          <a:p>
            <a:r>
              <a:rPr lang="it-IT" dirty="0"/>
              <a:t>RAC</a:t>
            </a:r>
          </a:p>
        </p:txBody>
      </p:sp>
    </p:spTree>
    <p:extLst>
      <p:ext uri="{BB962C8B-B14F-4D97-AF65-F5344CB8AC3E}">
        <p14:creationId xmlns:p14="http://schemas.microsoft.com/office/powerpoint/2010/main" val="137440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401FA-F4EC-C927-6521-48A05265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Stato open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398C0-E201-A519-F924-1D80E383D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Commissione fatta, credo per estrazione (?)</a:t>
            </a:r>
          </a:p>
          <a:p>
            <a:r>
              <a:rPr lang="it-IT" dirty="0"/>
              <a:t>Per scelta INFN sono dipendenti (esterni avrebbero dovuto chiedere permesso al solo rettore … con tempi ancora </a:t>
            </a:r>
            <a:r>
              <a:rPr lang="it-IT" dirty="0" err="1"/>
              <a:t>piu’</a:t>
            </a:r>
            <a:r>
              <a:rPr lang="it-IT" dirty="0"/>
              <a:t> allungati)</a:t>
            </a:r>
          </a:p>
          <a:p>
            <a:r>
              <a:rPr lang="it-IT" dirty="0"/>
              <a:t>Un po’ di statistica: nessun numero preciso o nome, non li so neppure io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04FDB2-D3B4-C3E2-F00B-2589A1524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4848097"/>
            <a:ext cx="7772400" cy="200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3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D47BF-FB36-3E40-AC8A-E22D1A0CB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98677-F801-8B5F-1EE0-F1F141261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14 domande pervenute</a:t>
            </a:r>
          </a:p>
          <a:p>
            <a:r>
              <a:rPr lang="it-IT" dirty="0"/>
              <a:t>Di cui</a:t>
            </a:r>
          </a:p>
          <a:p>
            <a:pPr lvl="1"/>
            <a:r>
              <a:rPr lang="it-IT" dirty="0"/>
              <a:t>3 industrie</a:t>
            </a:r>
          </a:p>
          <a:p>
            <a:pPr lvl="1"/>
            <a:r>
              <a:rPr lang="it-IT" dirty="0"/>
              <a:t>2 sud</a:t>
            </a:r>
          </a:p>
          <a:p>
            <a:r>
              <a:rPr lang="it-IT" dirty="0"/>
              <a:t>Hub </a:t>
            </a:r>
            <a:r>
              <a:rPr lang="it-IT" dirty="0" err="1"/>
              <a:t>e’</a:t>
            </a:r>
            <a:r>
              <a:rPr lang="it-IT" dirty="0"/>
              <a:t> molto contento … per ora l’esito migliore. </a:t>
            </a:r>
            <a:r>
              <a:rPr lang="it-IT" dirty="0" err="1"/>
              <a:t>Pero’</a:t>
            </a:r>
            <a:endParaRPr lang="it-IT" dirty="0"/>
          </a:p>
          <a:p>
            <a:pPr lvl="1"/>
            <a:r>
              <a:rPr lang="it-IT" dirty="0"/>
              <a:t>Non tutto oro quello che luccica:</a:t>
            </a:r>
          </a:p>
          <a:p>
            <a:pPr lvl="2"/>
            <a:r>
              <a:rPr lang="it-IT" dirty="0"/>
              <a:t>Almeno 4 domande aspettate non arrivate all’ultimo secondo</a:t>
            </a:r>
          </a:p>
          <a:p>
            <a:pPr lvl="2"/>
            <a:r>
              <a:rPr lang="it-IT" dirty="0"/>
              <a:t>Non tutti gli obiettivi riempiti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4F8C75-020F-6B46-85C5-29D3C1524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691" y="2314921"/>
            <a:ext cx="7582220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82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1D00-06A2-355D-22B2-2F6B9BA4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2721"/>
            <a:ext cx="10515600" cy="1325563"/>
          </a:xfrm>
        </p:spPr>
        <p:txBody>
          <a:bodyPr/>
          <a:lstStyle/>
          <a:p>
            <a:r>
              <a:rPr lang="it-IT" dirty="0"/>
              <a:t>obiettivi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24055-E86C-E3CE-87EB-367C7ED6D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81091"/>
              </p:ext>
            </p:extLst>
          </p:nvPr>
        </p:nvGraphicFramePr>
        <p:xfrm>
          <a:off x="241018" y="745739"/>
          <a:ext cx="4888044" cy="5999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051">
                  <a:extLst>
                    <a:ext uri="{9D8B030D-6E8A-4147-A177-3AD203B41FA5}">
                      <a16:colId xmlns:a16="http://schemas.microsoft.com/office/drawing/2014/main" val="607248540"/>
                    </a:ext>
                  </a:extLst>
                </a:gridCol>
                <a:gridCol w="2569207">
                  <a:extLst>
                    <a:ext uri="{9D8B030D-6E8A-4147-A177-3AD203B41FA5}">
                      <a16:colId xmlns:a16="http://schemas.microsoft.com/office/drawing/2014/main" val="3353306308"/>
                    </a:ext>
                  </a:extLst>
                </a:gridCol>
                <a:gridCol w="953393">
                  <a:extLst>
                    <a:ext uri="{9D8B030D-6E8A-4147-A177-3AD203B41FA5}">
                      <a16:colId xmlns:a16="http://schemas.microsoft.com/office/drawing/2014/main" val="2172275165"/>
                    </a:ext>
                  </a:extLst>
                </a:gridCol>
                <a:gridCol w="953393">
                  <a:extLst>
                    <a:ext uri="{9D8B030D-6E8A-4147-A177-3AD203B41FA5}">
                      <a16:colId xmlns:a16="http://schemas.microsoft.com/office/drawing/2014/main" val="3845499565"/>
                    </a:ext>
                  </a:extLst>
                </a:gridCol>
              </a:tblGrid>
              <a:tr h="279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N. area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927" marR="2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Area tematica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927" marR="2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Vincoli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927" marR="2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PROPOSTE</a:t>
                      </a:r>
                    </a:p>
                  </a:txBody>
                  <a:tcPr marL="28927" marR="28927" marT="0" marB="0"/>
                </a:tc>
                <a:extLst>
                  <a:ext uri="{0D108BD9-81ED-4DB2-BD59-A6C34878D82A}">
                    <a16:rowId xmlns:a16="http://schemas.microsoft.com/office/drawing/2014/main" val="3434865380"/>
                  </a:ext>
                </a:extLst>
              </a:tr>
              <a:tr h="753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PUB1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Development of data acquisition and trigger strategies in the context high background,  rare event experiment, using acceleration on hybrid CPU/FPGA architectures, in the context of the activities of the Spoke2 in ICSC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Per beneficiari pubblici</a:t>
                      </a:r>
                      <a:endParaRPr lang="en-IT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1782519570"/>
                  </a:ext>
                </a:extLst>
              </a:tr>
              <a:tr h="753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PUB2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Development of a multipurpose/multi experiment high level cloud infrastructure for small/medium </a:t>
                      </a:r>
                      <a:r>
                        <a:rPr lang="en-US" sz="1000" dirty="0" err="1">
                          <a:effectLst/>
                        </a:rPr>
                        <a:t>astroparticle</a:t>
                      </a:r>
                      <a:r>
                        <a:rPr lang="en-US" sz="1000" dirty="0">
                          <a:effectLst/>
                        </a:rPr>
                        <a:t> experiments, on the infrastructure of ICSC and for the benefit of Spoke 2 use cases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pubblici</a:t>
                      </a:r>
                      <a:endParaRPr lang="en-IT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875343700"/>
                  </a:ext>
                </a:extLst>
              </a:tr>
              <a:tr h="610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PUB3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Development of a GPU library for massively parallelized simulations of QCD and QCD+QED on the lattice in the context of the activities of the Spoke2 in ICSC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pubblici</a:t>
                      </a:r>
                      <a:endParaRPr lang="en-IT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4181892956"/>
                  </a:ext>
                </a:extLst>
              </a:tr>
              <a:tr h="557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PUB4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Development and performance optimization of typical simulation codes in HEP and Astro, for the use cases of Spoke 2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Per beneficiari pubblici</a:t>
                      </a:r>
                      <a:endParaRPr lang="en-IT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3487120419"/>
                  </a:ext>
                </a:extLst>
              </a:tr>
              <a:tr h="557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PUB5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Advanced algorithms for GW experiments (Virgo and ET) in the context of the activities of the Spoke2 in ICSC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Per beneficiari pubblici</a:t>
                      </a:r>
                      <a:endParaRPr lang="en-IT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3893375575"/>
                  </a:ext>
                </a:extLst>
              </a:tr>
              <a:tr h="610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PUB6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Studying  the quantum Boltzmann equation neutrino </a:t>
                      </a:r>
                      <a:r>
                        <a:rPr lang="en-US" sz="1000" dirty="0" err="1">
                          <a:effectLst/>
                        </a:rPr>
                        <a:t>flavour</a:t>
                      </a:r>
                      <a:r>
                        <a:rPr lang="en-US" sz="1000" dirty="0">
                          <a:effectLst/>
                        </a:rPr>
                        <a:t> conversion in a dense environment in the context of the activities of the Spoke2 in ICSC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Per beneficiari pubblici</a:t>
                      </a:r>
                      <a:endParaRPr lang="en-IT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2971796977"/>
                  </a:ext>
                </a:extLst>
              </a:tr>
              <a:tr h="557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PUB7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Development of algorithms for  boosted topologies at LHC/FCC, in the context of the activities of the Spoke2 in ICSC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Per beneficiari pubblici</a:t>
                      </a:r>
                      <a:endParaRPr lang="en-IT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2107465018"/>
                  </a:ext>
                </a:extLst>
              </a:tr>
              <a:tr h="557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PUB8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Accelerated analysis of Astrophysical data in the Photon Counting Big Data era, in the context of the activities of the Spoke2 in ICSC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pubblici</a:t>
                      </a:r>
                      <a:endParaRPr lang="en-IT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2133589667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E9B23C4-3B4B-881E-0096-FA869E994C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133881"/>
              </p:ext>
            </p:extLst>
          </p:nvPr>
        </p:nvGraphicFramePr>
        <p:xfrm>
          <a:off x="6096000" y="316593"/>
          <a:ext cx="5682703" cy="6291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084">
                  <a:extLst>
                    <a:ext uri="{9D8B030D-6E8A-4147-A177-3AD203B41FA5}">
                      <a16:colId xmlns:a16="http://schemas.microsoft.com/office/drawing/2014/main" val="607248540"/>
                    </a:ext>
                  </a:extLst>
                </a:gridCol>
                <a:gridCol w="2977679">
                  <a:extLst>
                    <a:ext uri="{9D8B030D-6E8A-4147-A177-3AD203B41FA5}">
                      <a16:colId xmlns:a16="http://schemas.microsoft.com/office/drawing/2014/main" val="3353306308"/>
                    </a:ext>
                  </a:extLst>
                </a:gridCol>
                <a:gridCol w="1104970">
                  <a:extLst>
                    <a:ext uri="{9D8B030D-6E8A-4147-A177-3AD203B41FA5}">
                      <a16:colId xmlns:a16="http://schemas.microsoft.com/office/drawing/2014/main" val="2172275165"/>
                    </a:ext>
                  </a:extLst>
                </a:gridCol>
                <a:gridCol w="1104970">
                  <a:extLst>
                    <a:ext uri="{9D8B030D-6E8A-4147-A177-3AD203B41FA5}">
                      <a16:colId xmlns:a16="http://schemas.microsoft.com/office/drawing/2014/main" val="3735155913"/>
                    </a:ext>
                  </a:extLst>
                </a:gridCol>
              </a:tblGrid>
              <a:tr h="317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N. area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927" marR="2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Area tematica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927" marR="2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Vincoli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927" marR="28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PROPOSTE</a:t>
                      </a:r>
                    </a:p>
                  </a:txBody>
                  <a:tcPr marL="28927" marR="28927" marT="0" marB="0"/>
                </a:tc>
                <a:extLst>
                  <a:ext uri="{0D108BD9-81ED-4DB2-BD59-A6C34878D82A}">
                    <a16:rowId xmlns:a16="http://schemas.microsoft.com/office/drawing/2014/main" val="3434865380"/>
                  </a:ext>
                </a:extLst>
              </a:tr>
              <a:tr h="99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IND1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Data Management </a:t>
                      </a:r>
                      <a:r>
                        <a:rPr lang="en-US" sz="1000" dirty="0" err="1">
                          <a:effectLst/>
                        </a:rPr>
                        <a:t>PoCs</a:t>
                      </a:r>
                      <a:r>
                        <a:rPr lang="en-US" sz="1000" dirty="0">
                          <a:effectLst/>
                        </a:rPr>
                        <a:t>/pilots with Spoke 2 solutions in industrial environments (</a:t>
                      </a:r>
                      <a:r>
                        <a:rPr lang="en-US" sz="1000" dirty="0" err="1">
                          <a:effectLst/>
                        </a:rPr>
                        <a:t>datalake</a:t>
                      </a:r>
                      <a:r>
                        <a:rPr lang="en-US" sz="1000" dirty="0">
                          <a:effectLst/>
                        </a:rPr>
                        <a:t>, distributed computing, …)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privati; non utilizzabile “Ricerca Fondamentale”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683040694"/>
                  </a:ext>
                </a:extLst>
              </a:tr>
              <a:tr h="99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IND2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Solutions, implementation and deployment of a computing PoC based on the ARM architecture</a:t>
                      </a:r>
                      <a:endParaRPr lang="en-IT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privati; non utilizzabile “Ricerca Fondamentale”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1279365406"/>
                  </a:ext>
                </a:extLst>
              </a:tr>
              <a:tr h="99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IND3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Porting and optimization (on GPU, on FPGA,  on CPU) of algorithms of interest of </a:t>
                      </a:r>
                      <a:r>
                        <a:rPr lang="en-US" sz="1000" dirty="0" err="1">
                          <a:effectLst/>
                        </a:rPr>
                        <a:t>AstroParticle</a:t>
                      </a:r>
                      <a:r>
                        <a:rPr lang="en-US" sz="1000" dirty="0">
                          <a:effectLst/>
                        </a:rPr>
                        <a:t> experiments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privati; non utilizzabile “Ricerca Fondamentale”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3869740494"/>
                  </a:ext>
                </a:extLst>
              </a:tr>
              <a:tr h="99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IND4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Realization of tools and pilots for the Space Economy domain, using the infrastructure of the ICSC (portals, market exchange, algorithms, services, …)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privati; non utilizzabile “Ricerca Fondamentale”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3038079439"/>
                  </a:ext>
                </a:extLst>
              </a:tr>
              <a:tr h="99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IND5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Heterogeneous industrial use cases on the Spoke 2 platforms (GPU + FPGA + ARM)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Per beneficiari privati; non utilizzabile “Ricerca Fondamentale”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3280434740"/>
                  </a:ext>
                </a:extLst>
              </a:tr>
              <a:tr h="99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IND6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Profiling, code engineering and code quality on Spoke 2 code repositories</a:t>
                      </a:r>
                      <a:endParaRPr lang="en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Per beneficiari privati; non utilizzabile “Ricerca Fondamentale”</a:t>
                      </a: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784" marR="26784" marT="26784" marB="26784"/>
                </a:tc>
                <a:extLst>
                  <a:ext uri="{0D108BD9-81ED-4DB2-BD59-A6C34878D82A}">
                    <a16:rowId xmlns:a16="http://schemas.microsoft.com/office/drawing/2014/main" val="1842022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95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FACD-DC47-B1D4-A518-57F3B78F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succede adesso?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16162-006D-36EF-9857-7E041A70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Nella pratica, «non lo so»</a:t>
            </a:r>
          </a:p>
          <a:p>
            <a:r>
              <a:rPr lang="it-IT" dirty="0"/>
              <a:t>Ci sono alcune proposte «fallate» (per esempio non hanno firmato digitalmente)</a:t>
            </a:r>
          </a:p>
          <a:p>
            <a:pPr lvl="1"/>
            <a:r>
              <a:rPr lang="it-IT" dirty="0"/>
              <a:t>Il DG sembra propenso ad andare in «soccorso istruttorio», visto che nessuno </a:t>
            </a:r>
            <a:r>
              <a:rPr lang="it-IT" dirty="0" err="1"/>
              <a:t>puo’</a:t>
            </a:r>
            <a:r>
              <a:rPr lang="it-IT" dirty="0"/>
              <a:t> fare ricorso (</a:t>
            </a:r>
            <a:r>
              <a:rPr lang="it-IT" dirty="0" err="1"/>
              <a:t>c’e’</a:t>
            </a:r>
            <a:r>
              <a:rPr lang="it-IT" dirty="0"/>
              <a:t> budget per tutte)</a:t>
            </a:r>
          </a:p>
          <a:p>
            <a:pPr lvl="1"/>
            <a:r>
              <a:rPr lang="it-IT" dirty="0"/>
              <a:t>Poi … boh</a:t>
            </a:r>
          </a:p>
          <a:p>
            <a:pPr lvl="1"/>
            <a:r>
              <a:rPr lang="it-IT" dirty="0"/>
              <a:t>Comunque, a meno di casi patologici, ricordiamoci che messaggio dell’hub </a:t>
            </a:r>
            <a:r>
              <a:rPr lang="it-IT" dirty="0" err="1"/>
              <a:t>e’</a:t>
            </a:r>
            <a:r>
              <a:rPr lang="it-IT" dirty="0"/>
              <a:t> «usare il budget»</a:t>
            </a:r>
          </a:p>
        </p:txBody>
      </p:sp>
    </p:spTree>
    <p:extLst>
      <p:ext uri="{BB962C8B-B14F-4D97-AF65-F5344CB8AC3E}">
        <p14:creationId xmlns:p14="http://schemas.microsoft.com/office/powerpoint/2010/main" val="332558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34A1-F428-9676-6D68-FD01746D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Prossimo </a:t>
            </a:r>
            <a:r>
              <a:rPr lang="it-IT" dirty="0"/>
              <a:t>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B32DD-2A66-E087-F734-C111F0D24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 Maggio ore 12</a:t>
            </a:r>
          </a:p>
        </p:txBody>
      </p:sp>
    </p:spTree>
    <p:extLst>
      <p:ext uri="{BB962C8B-B14F-4D97-AF65-F5344CB8AC3E}">
        <p14:creationId xmlns:p14="http://schemas.microsoft.com/office/powerpoint/2010/main" val="391697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E7E86-E489-6D0E-B210-C3C32B2C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458F-C54E-9838-5784-3BF9C17AA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Onestamente, successo inaspettato</a:t>
            </a:r>
          </a:p>
          <a:p>
            <a:r>
              <a:rPr lang="it-IT" dirty="0"/>
              <a:t>Tutto approvato, anche gli IG e le richieste non </a:t>
            </a:r>
            <a:r>
              <a:rPr lang="it-IT" dirty="0" err="1"/>
              <a:t>flagship</a:t>
            </a:r>
            <a:endParaRPr lang="it-IT" dirty="0"/>
          </a:p>
          <a:p>
            <a:r>
              <a:rPr lang="it-IT" dirty="0"/>
              <a:t>«vi dico solo a voce cosa penso»</a:t>
            </a:r>
          </a:p>
          <a:p>
            <a:r>
              <a:rPr lang="it-IT" dirty="0"/>
              <a:t>Segnalateci problemi (uno con </a:t>
            </a:r>
            <a:r>
              <a:rPr lang="it-IT" dirty="0" err="1"/>
              <a:t>Milotti</a:t>
            </a:r>
            <a:r>
              <a:rPr lang="it-IT" dirty="0"/>
              <a:t> </a:t>
            </a:r>
            <a:r>
              <a:rPr lang="it-IT" dirty="0" err="1"/>
              <a:t>gia’</a:t>
            </a:r>
            <a:r>
              <a:rPr lang="it-IT" dirty="0"/>
              <a:t> segnalato e </a:t>
            </a:r>
            <a:r>
              <a:rPr lang="it-IT" dirty="0" err="1"/>
              <a:t>gia’</a:t>
            </a:r>
            <a:r>
              <a:rPr lang="it-IT" dirty="0"/>
              <a:t> risolto)</a:t>
            </a:r>
          </a:p>
          <a:p>
            <a:r>
              <a:rPr lang="it-IT" dirty="0"/>
              <a:t>Almeno la parte CINECA dovrebbe essere assegnata in tempi molto brevi; per la parte INFN un po’ </a:t>
            </a:r>
            <a:r>
              <a:rPr lang="it-IT" dirty="0" err="1"/>
              <a:t>piu’</a:t>
            </a:r>
            <a:r>
              <a:rPr lang="it-IT" dirty="0"/>
              <a:t> di dubbi …</a:t>
            </a:r>
          </a:p>
          <a:p>
            <a:endParaRPr lang="it-IT" dirty="0"/>
          </a:p>
          <a:p>
            <a:r>
              <a:rPr lang="it-IT" dirty="0"/>
              <a:t>Come detto prima, in ogni fare segnalateci </a:t>
            </a:r>
            <a:r>
              <a:rPr lang="it-IT" dirty="0" err="1"/>
              <a:t>criticita’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8799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701</Words>
  <Application>Microsoft Macintosh PowerPoint</Application>
  <PresentationFormat>Widescreen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News 17 Aprile 2024</vt:lpstr>
      <vt:lpstr>outline</vt:lpstr>
      <vt:lpstr>Stato open calls</vt:lpstr>
      <vt:lpstr>Open calls</vt:lpstr>
      <vt:lpstr>obiettivi</vt:lpstr>
      <vt:lpstr>Che succede adesso?</vt:lpstr>
      <vt:lpstr>Prossimo meeting</vt:lpstr>
      <vt:lpstr>RAC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17 Aprile 2024</dc:title>
  <dc:creator>Tommaso Boccali</dc:creator>
  <cp:lastModifiedBy>Tommaso Boccali</cp:lastModifiedBy>
  <cp:revision>3</cp:revision>
  <dcterms:created xsi:type="dcterms:W3CDTF">2024-04-15T15:53:57Z</dcterms:created>
  <dcterms:modified xsi:type="dcterms:W3CDTF">2024-04-17T13:38:29Z</dcterms:modified>
</cp:coreProperties>
</file>