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5143500" cx="9144000"/>
  <p:notesSz cx="6858000" cy="9144000"/>
  <p:embeddedFontLst>
    <p:embeddedFont>
      <p:font typeface="Lobster"/>
      <p:regular r:id="rId2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10" Type="http://schemas.openxmlformats.org/officeDocument/2006/relationships/slide" Target="slides/slide5.xml"/><Relationship Id="rId21" Type="http://schemas.openxmlformats.org/officeDocument/2006/relationships/font" Target="fonts/Lobster-regular.fntdata"/><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e0b5ba07f5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2e0b5ba07f5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e2375a004c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2e2375a004c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2e2375a004c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2e2375a004c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2e2375a004c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2e2375a004c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2e2375a004c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2e2375a004c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2e2940ae7d7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2e2940ae7d7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2e2940ae7d7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2e2940ae7d7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2e2940ae7d7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2e2940ae7d7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2e0b5ba07f5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2e0b5ba07f5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2e0b5ba07f5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2e0b5ba07f5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2e0b5ba07f5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2e0b5ba07f5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2e1b39c18ba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2e1b39c18ba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2e2375a004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2e2375a004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2e0b5ba07f5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2e0b5ba07f5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it"/>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1.png"/><Relationship Id="rId4" Type="http://schemas.openxmlformats.org/officeDocument/2006/relationships/image" Target="../media/image9.png"/><Relationship Id="rId5" Type="http://schemas.openxmlformats.org/officeDocument/2006/relationships/hyperlink" Target="https://observing.docs.ligo.org/plan/" TargetMode="External"/><Relationship Id="rId6" Type="http://schemas.openxmlformats.org/officeDocument/2006/relationships/hyperlink" Target="https://www.ligo.org/news.php"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8.png"/><Relationship Id="rId4" Type="http://schemas.openxmlformats.org/officeDocument/2006/relationships/hyperlink" Target="https://doi.org/10.1103/PhysRevD.93.122003"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3.gif"/><Relationship Id="rId4" Type="http://schemas.openxmlformats.org/officeDocument/2006/relationships/hyperlink" Target="https://doi.org/10.1103/PhysRevLett.119.161101"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2.png"/><Relationship Id="rId4" Type="http://schemas.openxmlformats.org/officeDocument/2006/relationships/hyperlink" Target="https://doi.org/10.1103/PhysRevLett.125.101102"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4.png"/><Relationship Id="rId4" Type="http://schemas.openxmlformats.org/officeDocument/2006/relationships/hyperlink" Target="https://doi.org/10.48550/arXiv.2404.04248"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jpg"/><Relationship Id="rId4" Type="http://schemas.openxmlformats.org/officeDocument/2006/relationships/image" Target="../media/image3.png"/><Relationship Id="rId5"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2.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7.jpg"/><Relationship Id="rId4" Type="http://schemas.openxmlformats.org/officeDocument/2006/relationships/image" Target="../media/image17.jpg"/><Relationship Id="rId5" Type="http://schemas.openxmlformats.org/officeDocument/2006/relationships/image" Target="../media/image2.jpg"/><Relationship Id="rId6" Type="http://schemas.openxmlformats.org/officeDocument/2006/relationships/image" Target="../media/image2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4.jpg"/><Relationship Id="rId4" Type="http://schemas.openxmlformats.org/officeDocument/2006/relationships/image" Target="../media/image19.jpg"/><Relationship Id="rId5" Type="http://schemas.openxmlformats.org/officeDocument/2006/relationships/image" Target="../media/image8.jpg"/><Relationship Id="rId6" Type="http://schemas.openxmlformats.org/officeDocument/2006/relationships/image" Target="../media/image10.jpg"/><Relationship Id="rId7"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hyperlink" Target="http://www.youtube.com/watch?v=tQ_teIUb3tE" TargetMode="External"/><Relationship Id="rId4" Type="http://schemas.openxmlformats.org/officeDocument/2006/relationships/image" Target="../media/image1.jpg"/><Relationship Id="rId5" Type="http://schemas.openxmlformats.org/officeDocument/2006/relationships/hyperlink" Target="https://www.youtube.com/watch?v=tQ_teIUb3tE" TargetMode="External"/><Relationship Id="rId6" Type="http://schemas.openxmlformats.org/officeDocument/2006/relationships/hyperlink" Target="https://www.youtube.com/@LIGOLabCaltechMIT"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6.png"/><Relationship Id="rId4" Type="http://schemas.openxmlformats.org/officeDocument/2006/relationships/hyperlink" Target="https://www.virgo-gw.eu/science/detector/optical-layout/"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3.jp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b="11289" l="1200" r="1210" t="6365"/>
          <a:stretch/>
        </p:blipFill>
        <p:spPr>
          <a:xfrm>
            <a:off x="0" y="0"/>
            <a:ext cx="9144000" cy="5143501"/>
          </a:xfrm>
          <a:prstGeom prst="rect">
            <a:avLst/>
          </a:prstGeom>
          <a:noFill/>
          <a:ln>
            <a:noFill/>
          </a:ln>
        </p:spPr>
      </p:pic>
      <p:sp>
        <p:nvSpPr>
          <p:cNvPr id="55" name="Google Shape;55;p13"/>
          <p:cNvSpPr/>
          <p:nvPr/>
        </p:nvSpPr>
        <p:spPr>
          <a:xfrm flipH="1" rot="5400000">
            <a:off x="-1011862" y="-735712"/>
            <a:ext cx="5132350" cy="6603775"/>
          </a:xfrm>
          <a:prstGeom prst="flowChartManualInput">
            <a:avLst/>
          </a:prstGeom>
          <a:solidFill>
            <a:srgbClr val="0D0D0D">
              <a:alpha val="443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6" name="Google Shape;56;p13"/>
          <p:cNvSpPr txBox="1"/>
          <p:nvPr>
            <p:ph type="ctrTitle"/>
          </p:nvPr>
        </p:nvSpPr>
        <p:spPr>
          <a:xfrm>
            <a:off x="111125" y="464650"/>
            <a:ext cx="4030200" cy="2373300"/>
          </a:xfrm>
          <a:prstGeom prst="rect">
            <a:avLst/>
          </a:prstGeom>
          <a:noFill/>
        </p:spPr>
        <p:txBody>
          <a:bodyPr anchorCtr="0" anchor="ctr" bIns="91425" lIns="91425" spcFirstLastPara="1" rIns="91425" wrap="square" tIns="91425">
            <a:noAutofit/>
          </a:bodyPr>
          <a:lstStyle/>
          <a:p>
            <a:pPr indent="0" lvl="0" marL="0" rtl="0" algn="ctr">
              <a:spcBef>
                <a:spcPts val="0"/>
              </a:spcBef>
              <a:spcAft>
                <a:spcPts val="0"/>
              </a:spcAft>
              <a:buSzPts val="990"/>
              <a:buNone/>
            </a:pPr>
            <a:r>
              <a:rPr lang="it" sz="3380">
                <a:solidFill>
                  <a:schemeClr val="lt1"/>
                </a:solidFill>
                <a:latin typeface="Times New Roman"/>
                <a:ea typeface="Times New Roman"/>
                <a:cs typeface="Times New Roman"/>
                <a:sym typeface="Times New Roman"/>
              </a:rPr>
              <a:t>Gravitational Wa</a:t>
            </a:r>
            <a:r>
              <a:rPr lang="it" sz="3380">
                <a:solidFill>
                  <a:schemeClr val="lt1"/>
                </a:solidFill>
                <a:latin typeface="Times New Roman"/>
                <a:ea typeface="Times New Roman"/>
                <a:cs typeface="Times New Roman"/>
                <a:sym typeface="Times New Roman"/>
              </a:rPr>
              <a:t>v</a:t>
            </a:r>
            <a:r>
              <a:rPr lang="it" sz="3380">
                <a:solidFill>
                  <a:schemeClr val="lt1"/>
                </a:solidFill>
                <a:latin typeface="Times New Roman"/>
                <a:ea typeface="Times New Roman"/>
                <a:cs typeface="Times New Roman"/>
                <a:sym typeface="Times New Roman"/>
              </a:rPr>
              <a:t>es Chronicles: </a:t>
            </a:r>
            <a:endParaRPr sz="3380">
              <a:solidFill>
                <a:schemeClr val="lt1"/>
              </a:solidFill>
              <a:latin typeface="Times New Roman"/>
              <a:ea typeface="Times New Roman"/>
              <a:cs typeface="Times New Roman"/>
              <a:sym typeface="Times New Roman"/>
            </a:endParaRPr>
          </a:p>
          <a:p>
            <a:pPr indent="0" lvl="0" marL="0" rtl="0" algn="ctr">
              <a:spcBef>
                <a:spcPts val="0"/>
              </a:spcBef>
              <a:spcAft>
                <a:spcPts val="0"/>
              </a:spcAft>
              <a:buSzPts val="990"/>
              <a:buNone/>
            </a:pPr>
            <a:r>
              <a:rPr lang="it" sz="3380">
                <a:solidFill>
                  <a:schemeClr val="lt1"/>
                </a:solidFill>
                <a:latin typeface="Times New Roman"/>
                <a:ea typeface="Times New Roman"/>
                <a:cs typeface="Times New Roman"/>
                <a:sym typeface="Times New Roman"/>
              </a:rPr>
              <a:t>Highlights from the LIGO-Virgo-KAGRA</a:t>
            </a:r>
            <a:endParaRPr sz="3380">
              <a:solidFill>
                <a:schemeClr val="lt1"/>
              </a:solidFill>
              <a:latin typeface="Times New Roman"/>
              <a:ea typeface="Times New Roman"/>
              <a:cs typeface="Times New Roman"/>
              <a:sym typeface="Times New Roman"/>
            </a:endParaRPr>
          </a:p>
          <a:p>
            <a:pPr indent="0" lvl="0" marL="0" rtl="0" algn="ctr">
              <a:spcBef>
                <a:spcPts val="0"/>
              </a:spcBef>
              <a:spcAft>
                <a:spcPts val="0"/>
              </a:spcAft>
              <a:buSzPts val="990"/>
              <a:buNone/>
            </a:pPr>
            <a:r>
              <a:rPr lang="it" sz="3380">
                <a:solidFill>
                  <a:schemeClr val="lt1"/>
                </a:solidFill>
                <a:latin typeface="Times New Roman"/>
                <a:ea typeface="Times New Roman"/>
                <a:cs typeface="Times New Roman"/>
                <a:sym typeface="Times New Roman"/>
              </a:rPr>
              <a:t>Collaboration</a:t>
            </a:r>
            <a:endParaRPr sz="3380">
              <a:solidFill>
                <a:schemeClr val="lt1"/>
              </a:solidFill>
              <a:latin typeface="Times New Roman"/>
              <a:ea typeface="Times New Roman"/>
              <a:cs typeface="Times New Roman"/>
              <a:sym typeface="Times New Roman"/>
            </a:endParaRPr>
          </a:p>
        </p:txBody>
      </p:sp>
      <p:sp>
        <p:nvSpPr>
          <p:cNvPr id="57" name="Google Shape;57;p13"/>
          <p:cNvSpPr txBox="1"/>
          <p:nvPr/>
        </p:nvSpPr>
        <p:spPr>
          <a:xfrm>
            <a:off x="885875" y="3240550"/>
            <a:ext cx="2480700" cy="738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it" sz="1800">
                <a:solidFill>
                  <a:schemeClr val="lt1"/>
                </a:solidFill>
              </a:rPr>
              <a:t>Lorenzo Piccari</a:t>
            </a:r>
            <a:endParaRPr sz="1800">
              <a:solidFill>
                <a:schemeClr val="lt1"/>
              </a:solidFill>
            </a:endParaRPr>
          </a:p>
          <a:p>
            <a:pPr indent="0" lvl="0" marL="0" rtl="0" algn="ctr">
              <a:spcBef>
                <a:spcPts val="0"/>
              </a:spcBef>
              <a:spcAft>
                <a:spcPts val="0"/>
              </a:spcAft>
              <a:buNone/>
            </a:pPr>
            <a:r>
              <a:rPr lang="it" sz="1800">
                <a:solidFill>
                  <a:schemeClr val="lt1"/>
                </a:solidFill>
              </a:rPr>
              <a:t>PhD - 39° </a:t>
            </a:r>
            <a:r>
              <a:rPr lang="it" sz="1800">
                <a:solidFill>
                  <a:schemeClr val="lt1"/>
                </a:solidFill>
              </a:rPr>
              <a:t>Cycle</a:t>
            </a:r>
            <a:r>
              <a:rPr lang="it" sz="1800">
                <a:solidFill>
                  <a:schemeClr val="lt1"/>
                </a:solidFill>
              </a:rPr>
              <a:t> </a:t>
            </a:r>
            <a:endParaRPr sz="1800">
              <a:solidFill>
                <a:schemeClr val="lt1"/>
              </a:solidFill>
            </a:endParaRPr>
          </a:p>
        </p:txBody>
      </p:sp>
      <p:pic>
        <p:nvPicPr>
          <p:cNvPr id="58" name="Google Shape;58;p13" title="LVK_white.png"/>
          <p:cNvPicPr preferRelativeResize="0"/>
          <p:nvPr/>
        </p:nvPicPr>
        <p:blipFill>
          <a:blip r:embed="rId4">
            <a:alphaModFix/>
          </a:blip>
          <a:stretch>
            <a:fillRect/>
          </a:stretch>
        </p:blipFill>
        <p:spPr>
          <a:xfrm>
            <a:off x="1354950" y="3737375"/>
            <a:ext cx="1542551" cy="14061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22"/>
          <p:cNvSpPr txBox="1"/>
          <p:nvPr>
            <p:ph idx="1" type="body"/>
          </p:nvPr>
        </p:nvSpPr>
        <p:spPr>
          <a:xfrm>
            <a:off x="154050" y="572700"/>
            <a:ext cx="8835900" cy="1720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it" sz="1500">
                <a:solidFill>
                  <a:schemeClr val="dk1"/>
                </a:solidFill>
                <a:latin typeface="Courier New"/>
                <a:ea typeface="Courier New"/>
                <a:cs typeface="Courier New"/>
                <a:sym typeface="Courier New"/>
              </a:rPr>
              <a:t>90 events in the first 3 </a:t>
            </a:r>
            <a:r>
              <a:rPr b="1" lang="it" sz="1500">
                <a:solidFill>
                  <a:schemeClr val="dk1"/>
                </a:solidFill>
                <a:latin typeface="Courier New"/>
                <a:ea typeface="Courier New"/>
                <a:cs typeface="Courier New"/>
                <a:sym typeface="Courier New"/>
              </a:rPr>
              <a:t>observing runs</a:t>
            </a:r>
            <a:r>
              <a:rPr lang="it" sz="1500">
                <a:solidFill>
                  <a:schemeClr val="dk1"/>
                </a:solidFill>
                <a:latin typeface="Courier New"/>
                <a:ea typeface="Courier New"/>
                <a:cs typeface="Courier New"/>
                <a:sym typeface="Courier New"/>
              </a:rPr>
              <a:t>, abundantly more than 100 considering also the ongoing fourth observing run (started in May 2023) </a:t>
            </a:r>
            <a:endParaRPr sz="1500">
              <a:solidFill>
                <a:schemeClr val="dk1"/>
              </a:solidFill>
              <a:latin typeface="Courier New"/>
              <a:ea typeface="Courier New"/>
              <a:cs typeface="Courier New"/>
              <a:sym typeface="Courier New"/>
            </a:endParaRPr>
          </a:p>
          <a:p>
            <a:pPr indent="0" lvl="0" marL="0" rtl="0" algn="l">
              <a:spcBef>
                <a:spcPts val="1200"/>
              </a:spcBef>
              <a:spcAft>
                <a:spcPts val="1200"/>
              </a:spcAft>
              <a:buNone/>
            </a:pPr>
            <a:r>
              <a:rPr lang="it" sz="1500">
                <a:solidFill>
                  <a:schemeClr val="dk1"/>
                </a:solidFill>
                <a:latin typeface="Courier New"/>
                <a:ea typeface="Courier New"/>
                <a:cs typeface="Courier New"/>
                <a:sym typeface="Courier New"/>
              </a:rPr>
              <a:t>Mostly BBH, but a handful compatible with the presence of at least one Neutron Star in the binary (NSBH, BNS). </a:t>
            </a:r>
            <a:endParaRPr sz="1500">
              <a:solidFill>
                <a:schemeClr val="dk1"/>
              </a:solidFill>
              <a:latin typeface="Courier New"/>
              <a:ea typeface="Courier New"/>
              <a:cs typeface="Courier New"/>
              <a:sym typeface="Courier New"/>
            </a:endParaRPr>
          </a:p>
        </p:txBody>
      </p:sp>
      <p:sp>
        <p:nvSpPr>
          <p:cNvPr id="160" name="Google Shape;160;p22"/>
          <p:cNvSpPr txBox="1"/>
          <p:nvPr>
            <p:ph type="title"/>
          </p:nvPr>
        </p:nvSpPr>
        <p:spPr>
          <a:xfrm>
            <a:off x="0" y="0"/>
            <a:ext cx="9144000" cy="572700"/>
          </a:xfrm>
          <a:prstGeom prst="rect">
            <a:avLst/>
          </a:prstGeom>
          <a:solidFill>
            <a:srgbClr val="00CFFF">
              <a:alpha val="50000"/>
            </a:srgbClr>
          </a:solidFill>
          <a:ln cap="flat" cmpd="sng" w="38100">
            <a:solidFill>
              <a:srgbClr val="1155CC"/>
            </a:solidFill>
            <a:prstDash val="solid"/>
            <a:round/>
            <a:headEnd len="sm" w="sm" type="none"/>
            <a:tailEnd len="sm" w="sm" type="none"/>
          </a:ln>
        </p:spPr>
        <p:txBody>
          <a:bodyPr anchorCtr="0" anchor="ctr" bIns="91425" lIns="91425" spcFirstLastPara="1" rIns="91425" wrap="square" tIns="91425">
            <a:normAutofit fontScale="90000"/>
          </a:bodyPr>
          <a:lstStyle/>
          <a:p>
            <a:pPr indent="0" lvl="0" marL="0" rtl="0" algn="ctr">
              <a:spcBef>
                <a:spcPts val="0"/>
              </a:spcBef>
              <a:spcAft>
                <a:spcPts val="0"/>
              </a:spcAft>
              <a:buNone/>
            </a:pPr>
            <a:r>
              <a:rPr b="1" lang="it">
                <a:latin typeface="Courier New"/>
                <a:ea typeface="Courier New"/>
                <a:cs typeface="Courier New"/>
                <a:sym typeface="Courier New"/>
              </a:rPr>
              <a:t>LIGO-Virgo-KAGRA observations so far</a:t>
            </a:r>
            <a:endParaRPr b="1">
              <a:latin typeface="Courier New"/>
              <a:ea typeface="Courier New"/>
              <a:cs typeface="Courier New"/>
              <a:sym typeface="Courier New"/>
            </a:endParaRPr>
          </a:p>
        </p:txBody>
      </p:sp>
      <p:pic>
        <p:nvPicPr>
          <p:cNvPr id="161" name="Google Shape;161;p22"/>
          <p:cNvPicPr preferRelativeResize="0"/>
          <p:nvPr/>
        </p:nvPicPr>
        <p:blipFill rotWithShape="1">
          <a:blip r:embed="rId3">
            <a:alphaModFix/>
          </a:blip>
          <a:srcRect b="3612" l="1221" r="2559" t="14474"/>
          <a:stretch/>
        </p:blipFill>
        <p:spPr>
          <a:xfrm>
            <a:off x="77825" y="1928350"/>
            <a:ext cx="5253160" cy="3161824"/>
          </a:xfrm>
          <a:prstGeom prst="rect">
            <a:avLst/>
          </a:prstGeom>
          <a:noFill/>
          <a:ln>
            <a:noFill/>
          </a:ln>
        </p:spPr>
      </p:pic>
      <p:pic>
        <p:nvPicPr>
          <p:cNvPr id="162" name="Google Shape;162;p22"/>
          <p:cNvPicPr preferRelativeResize="0"/>
          <p:nvPr/>
        </p:nvPicPr>
        <p:blipFill>
          <a:blip r:embed="rId4">
            <a:alphaModFix/>
          </a:blip>
          <a:stretch>
            <a:fillRect/>
          </a:stretch>
        </p:blipFill>
        <p:spPr>
          <a:xfrm>
            <a:off x="5109975" y="2355050"/>
            <a:ext cx="3954724" cy="1660701"/>
          </a:xfrm>
          <a:prstGeom prst="rect">
            <a:avLst/>
          </a:prstGeom>
          <a:noFill/>
          <a:ln>
            <a:noFill/>
          </a:ln>
        </p:spPr>
      </p:pic>
      <p:sp>
        <p:nvSpPr>
          <p:cNvPr id="163" name="Google Shape;163;p22"/>
          <p:cNvSpPr txBox="1"/>
          <p:nvPr/>
        </p:nvSpPr>
        <p:spPr>
          <a:xfrm>
            <a:off x="6824000" y="4077600"/>
            <a:ext cx="2240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000" u="sng">
                <a:solidFill>
                  <a:schemeClr val="hlink"/>
                </a:solidFill>
                <a:hlinkClick r:id="rId5"/>
              </a:rPr>
              <a:t>https://observing.docs.ligo.org/plan/</a:t>
            </a:r>
            <a:endParaRPr sz="1000">
              <a:solidFill>
                <a:schemeClr val="dk2"/>
              </a:solidFill>
            </a:endParaRPr>
          </a:p>
        </p:txBody>
      </p:sp>
      <p:sp>
        <p:nvSpPr>
          <p:cNvPr id="164" name="Google Shape;164;p22"/>
          <p:cNvSpPr txBox="1"/>
          <p:nvPr/>
        </p:nvSpPr>
        <p:spPr>
          <a:xfrm>
            <a:off x="5330975" y="4751475"/>
            <a:ext cx="2240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000" u="sng">
                <a:solidFill>
                  <a:schemeClr val="hlink"/>
                </a:solidFill>
                <a:hlinkClick r:id="rId6"/>
              </a:rPr>
              <a:t>https://www.ligo.org/news.php</a:t>
            </a:r>
            <a:endParaRPr sz="1000">
              <a:solidFill>
                <a:schemeClr val="dk2"/>
              </a:solidFill>
            </a:endParaRPr>
          </a:p>
        </p:txBody>
      </p:sp>
      <p:sp>
        <p:nvSpPr>
          <p:cNvPr id="165" name="Google Shape;165;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it" sz="1500"/>
              <a:t>‹#›</a:t>
            </a:fld>
            <a:endParaRPr sz="15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3"/>
          <p:cNvSpPr txBox="1"/>
          <p:nvPr>
            <p:ph type="title"/>
          </p:nvPr>
        </p:nvSpPr>
        <p:spPr>
          <a:xfrm>
            <a:off x="0" y="0"/>
            <a:ext cx="9144000" cy="572700"/>
          </a:xfrm>
          <a:prstGeom prst="rect">
            <a:avLst/>
          </a:prstGeom>
          <a:solidFill>
            <a:srgbClr val="00CFFF">
              <a:alpha val="50000"/>
            </a:srgbClr>
          </a:solidFill>
          <a:ln cap="flat" cmpd="sng" w="38100">
            <a:solidFill>
              <a:srgbClr val="1155CC"/>
            </a:solidFill>
            <a:prstDash val="solid"/>
            <a:round/>
            <a:headEnd len="sm" w="sm" type="none"/>
            <a:tailEnd len="sm" w="sm" type="none"/>
          </a:ln>
        </p:spPr>
        <p:txBody>
          <a:bodyPr anchorCtr="0" anchor="ctr" bIns="91425" lIns="91425" spcFirstLastPara="1" rIns="91425" wrap="square" tIns="91425">
            <a:normAutofit fontScale="90000"/>
          </a:bodyPr>
          <a:lstStyle/>
          <a:p>
            <a:pPr indent="0" lvl="0" marL="0" rtl="0" algn="ctr">
              <a:spcBef>
                <a:spcPts val="0"/>
              </a:spcBef>
              <a:spcAft>
                <a:spcPts val="0"/>
              </a:spcAft>
              <a:buNone/>
            </a:pPr>
            <a:r>
              <a:rPr b="1" lang="it">
                <a:latin typeface="Courier New"/>
                <a:ea typeface="Courier New"/>
                <a:cs typeface="Courier New"/>
                <a:sym typeface="Courier New"/>
              </a:rPr>
              <a:t>GW150914 - You never forget the first time!</a:t>
            </a:r>
            <a:endParaRPr b="1">
              <a:latin typeface="Courier New"/>
              <a:ea typeface="Courier New"/>
              <a:cs typeface="Courier New"/>
              <a:sym typeface="Courier New"/>
            </a:endParaRPr>
          </a:p>
        </p:txBody>
      </p:sp>
      <p:pic>
        <p:nvPicPr>
          <p:cNvPr id="171" name="Google Shape;171;p23"/>
          <p:cNvPicPr preferRelativeResize="0"/>
          <p:nvPr/>
        </p:nvPicPr>
        <p:blipFill rotWithShape="1">
          <a:blip r:embed="rId3">
            <a:alphaModFix/>
          </a:blip>
          <a:srcRect b="7656" l="31084" r="16496" t="17860"/>
          <a:stretch/>
        </p:blipFill>
        <p:spPr>
          <a:xfrm>
            <a:off x="3939950" y="690450"/>
            <a:ext cx="5164524" cy="4127826"/>
          </a:xfrm>
          <a:prstGeom prst="rect">
            <a:avLst/>
          </a:prstGeom>
          <a:noFill/>
          <a:ln>
            <a:noFill/>
          </a:ln>
        </p:spPr>
      </p:pic>
      <p:sp>
        <p:nvSpPr>
          <p:cNvPr id="172" name="Google Shape;172;p23"/>
          <p:cNvSpPr txBox="1"/>
          <p:nvPr/>
        </p:nvSpPr>
        <p:spPr>
          <a:xfrm>
            <a:off x="82550" y="690450"/>
            <a:ext cx="3857400" cy="2031900"/>
          </a:xfrm>
          <a:prstGeom prst="rect">
            <a:avLst/>
          </a:prstGeom>
          <a:noFill/>
          <a:ln cap="flat" cmpd="sng" w="38100">
            <a:solidFill>
              <a:srgbClr val="1155CC"/>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it" sz="1500">
                <a:solidFill>
                  <a:schemeClr val="dk1"/>
                </a:solidFill>
                <a:latin typeface="Courier New"/>
                <a:ea typeface="Courier New"/>
                <a:cs typeface="Courier New"/>
                <a:sym typeface="Courier New"/>
              </a:rPr>
              <a:t>Source: </a:t>
            </a:r>
            <a:r>
              <a:rPr b="1" lang="it" sz="1500">
                <a:solidFill>
                  <a:schemeClr val="dk1"/>
                </a:solidFill>
                <a:latin typeface="Courier New"/>
                <a:ea typeface="Courier New"/>
                <a:cs typeface="Courier New"/>
                <a:sym typeface="Courier New"/>
              </a:rPr>
              <a:t>Binary Black Hole</a:t>
            </a:r>
            <a:endParaRPr b="1" sz="1500">
              <a:solidFill>
                <a:schemeClr val="dk1"/>
              </a:solidFill>
              <a:latin typeface="Courier New"/>
              <a:ea typeface="Courier New"/>
              <a:cs typeface="Courier New"/>
              <a:sym typeface="Courier New"/>
            </a:endParaRPr>
          </a:p>
          <a:p>
            <a:pPr indent="0" lvl="0" marL="0" rtl="0" algn="l">
              <a:spcBef>
                <a:spcPts val="0"/>
              </a:spcBef>
              <a:spcAft>
                <a:spcPts val="0"/>
              </a:spcAft>
              <a:buNone/>
            </a:pPr>
            <a:r>
              <a:t/>
            </a:r>
            <a:endParaRPr b="1" sz="1500">
              <a:solidFill>
                <a:schemeClr val="dk1"/>
              </a:solidFill>
              <a:latin typeface="Courier New"/>
              <a:ea typeface="Courier New"/>
              <a:cs typeface="Courier New"/>
              <a:sym typeface="Courier New"/>
            </a:endParaRPr>
          </a:p>
          <a:p>
            <a:pPr indent="0" lvl="0" marL="0" rtl="0" algn="l">
              <a:spcBef>
                <a:spcPts val="0"/>
              </a:spcBef>
              <a:spcAft>
                <a:spcPts val="0"/>
              </a:spcAft>
              <a:buNone/>
            </a:pPr>
            <a:r>
              <a:rPr lang="it" sz="1500">
                <a:solidFill>
                  <a:schemeClr val="dk1"/>
                </a:solidFill>
                <a:latin typeface="Courier New"/>
                <a:ea typeface="Courier New"/>
                <a:cs typeface="Courier New"/>
                <a:sym typeface="Courier New"/>
              </a:rPr>
              <a:t>Component masses:</a:t>
            </a:r>
            <a:endParaRPr sz="1500">
              <a:solidFill>
                <a:schemeClr val="dk1"/>
              </a:solidFill>
              <a:latin typeface="Courier New"/>
              <a:ea typeface="Courier New"/>
              <a:cs typeface="Courier New"/>
              <a:sym typeface="Courier New"/>
            </a:endParaRPr>
          </a:p>
          <a:p>
            <a:pPr indent="-323850" lvl="0" marL="457200" rtl="0" algn="l">
              <a:spcBef>
                <a:spcPts val="0"/>
              </a:spcBef>
              <a:spcAft>
                <a:spcPts val="0"/>
              </a:spcAft>
              <a:buClr>
                <a:schemeClr val="dk1"/>
              </a:buClr>
              <a:buSzPts val="1500"/>
              <a:buFont typeface="Courier New"/>
              <a:buChar char="➔"/>
            </a:pPr>
            <a:r>
              <a:rPr lang="it" sz="1500">
                <a:solidFill>
                  <a:schemeClr val="dk1"/>
                </a:solidFill>
                <a:latin typeface="Courier New"/>
                <a:ea typeface="Courier New"/>
                <a:cs typeface="Courier New"/>
                <a:sym typeface="Courier New"/>
              </a:rPr>
              <a:t>m1 = </a:t>
            </a:r>
            <a:r>
              <a:rPr b="1" lang="it" sz="1500">
                <a:solidFill>
                  <a:schemeClr val="dk1"/>
                </a:solidFill>
                <a:latin typeface="Courier New"/>
                <a:ea typeface="Courier New"/>
                <a:cs typeface="Courier New"/>
                <a:sym typeface="Courier New"/>
              </a:rPr>
              <a:t>35</a:t>
            </a:r>
            <a:r>
              <a:rPr b="1" baseline="30000" lang="it" sz="1500">
                <a:solidFill>
                  <a:schemeClr val="dk1"/>
                </a:solidFill>
                <a:latin typeface="Courier New"/>
                <a:ea typeface="Courier New"/>
                <a:cs typeface="Courier New"/>
                <a:sym typeface="Courier New"/>
              </a:rPr>
              <a:t>+5</a:t>
            </a:r>
            <a:r>
              <a:rPr b="1" baseline="-25000" lang="it" sz="1500">
                <a:solidFill>
                  <a:schemeClr val="dk1"/>
                </a:solidFill>
                <a:latin typeface="Courier New"/>
                <a:ea typeface="Courier New"/>
                <a:cs typeface="Courier New"/>
                <a:sym typeface="Courier New"/>
              </a:rPr>
              <a:t>-3 </a:t>
            </a:r>
            <a:r>
              <a:rPr b="1" lang="it" sz="1500">
                <a:solidFill>
                  <a:schemeClr val="dk1"/>
                </a:solidFill>
                <a:latin typeface="Courier New"/>
                <a:ea typeface="Courier New"/>
                <a:cs typeface="Courier New"/>
                <a:sym typeface="Courier New"/>
              </a:rPr>
              <a:t>M</a:t>
            </a:r>
            <a:r>
              <a:rPr b="1" baseline="-25000" lang="it" sz="1500">
                <a:solidFill>
                  <a:schemeClr val="dk1"/>
                </a:solidFill>
                <a:latin typeface="Courier New"/>
                <a:ea typeface="Courier New"/>
                <a:cs typeface="Courier New"/>
                <a:sym typeface="Courier New"/>
              </a:rPr>
              <a:t>☉</a:t>
            </a:r>
            <a:endParaRPr b="1" sz="1500">
              <a:solidFill>
                <a:schemeClr val="dk1"/>
              </a:solidFill>
              <a:latin typeface="Courier New"/>
              <a:ea typeface="Courier New"/>
              <a:cs typeface="Courier New"/>
              <a:sym typeface="Courier New"/>
            </a:endParaRPr>
          </a:p>
          <a:p>
            <a:pPr indent="-323850" lvl="0" marL="457200" rtl="0" algn="l">
              <a:spcBef>
                <a:spcPts val="0"/>
              </a:spcBef>
              <a:spcAft>
                <a:spcPts val="0"/>
              </a:spcAft>
              <a:buClr>
                <a:schemeClr val="dk1"/>
              </a:buClr>
              <a:buSzPts val="1500"/>
              <a:buFont typeface="Courier New"/>
              <a:buChar char="➔"/>
            </a:pPr>
            <a:r>
              <a:rPr lang="it" sz="1500">
                <a:solidFill>
                  <a:schemeClr val="dk1"/>
                </a:solidFill>
                <a:latin typeface="Courier New"/>
                <a:ea typeface="Courier New"/>
                <a:cs typeface="Courier New"/>
                <a:sym typeface="Courier New"/>
              </a:rPr>
              <a:t>m2 = </a:t>
            </a:r>
            <a:r>
              <a:rPr b="1" lang="it" sz="1500">
                <a:solidFill>
                  <a:schemeClr val="dk1"/>
                </a:solidFill>
                <a:latin typeface="Courier New"/>
                <a:ea typeface="Courier New"/>
                <a:cs typeface="Courier New"/>
                <a:sym typeface="Courier New"/>
              </a:rPr>
              <a:t>30</a:t>
            </a:r>
            <a:r>
              <a:rPr b="1" baseline="30000" lang="it" sz="1500">
                <a:solidFill>
                  <a:schemeClr val="dk1"/>
                </a:solidFill>
                <a:latin typeface="Courier New"/>
                <a:ea typeface="Courier New"/>
                <a:cs typeface="Courier New"/>
                <a:sym typeface="Courier New"/>
              </a:rPr>
              <a:t>+3</a:t>
            </a:r>
            <a:r>
              <a:rPr b="1" baseline="-25000" lang="it" sz="1500">
                <a:solidFill>
                  <a:schemeClr val="dk1"/>
                </a:solidFill>
                <a:latin typeface="Courier New"/>
                <a:ea typeface="Courier New"/>
                <a:cs typeface="Courier New"/>
                <a:sym typeface="Courier New"/>
              </a:rPr>
              <a:t>-4 </a:t>
            </a:r>
            <a:r>
              <a:rPr b="1" lang="it" sz="1500">
                <a:solidFill>
                  <a:schemeClr val="dk1"/>
                </a:solidFill>
                <a:latin typeface="Courier New"/>
                <a:ea typeface="Courier New"/>
                <a:cs typeface="Courier New"/>
                <a:sym typeface="Courier New"/>
              </a:rPr>
              <a:t>M</a:t>
            </a:r>
            <a:r>
              <a:rPr b="1" baseline="-25000" lang="it" sz="1500">
                <a:solidFill>
                  <a:schemeClr val="dk1"/>
                </a:solidFill>
                <a:latin typeface="Courier New"/>
                <a:ea typeface="Courier New"/>
                <a:cs typeface="Courier New"/>
                <a:sym typeface="Courier New"/>
              </a:rPr>
              <a:t>☉</a:t>
            </a:r>
            <a:endParaRPr b="1" sz="1500">
              <a:solidFill>
                <a:schemeClr val="dk1"/>
              </a:solidFill>
              <a:latin typeface="Courier New"/>
              <a:ea typeface="Courier New"/>
              <a:cs typeface="Courier New"/>
              <a:sym typeface="Courier New"/>
            </a:endParaRPr>
          </a:p>
          <a:p>
            <a:pPr indent="0" lvl="0" marL="0" rtl="0" algn="l">
              <a:spcBef>
                <a:spcPts val="0"/>
              </a:spcBef>
              <a:spcAft>
                <a:spcPts val="0"/>
              </a:spcAft>
              <a:buNone/>
            </a:pPr>
            <a:r>
              <a:t/>
            </a:r>
            <a:endParaRPr sz="1500">
              <a:solidFill>
                <a:schemeClr val="dk1"/>
              </a:solidFill>
              <a:latin typeface="Courier New"/>
              <a:ea typeface="Courier New"/>
              <a:cs typeface="Courier New"/>
              <a:sym typeface="Courier New"/>
            </a:endParaRPr>
          </a:p>
          <a:p>
            <a:pPr indent="0" lvl="0" marL="0" rtl="0" algn="l">
              <a:spcBef>
                <a:spcPts val="0"/>
              </a:spcBef>
              <a:spcAft>
                <a:spcPts val="0"/>
              </a:spcAft>
              <a:buNone/>
            </a:pPr>
            <a:r>
              <a:rPr lang="it" sz="1500">
                <a:solidFill>
                  <a:schemeClr val="dk1"/>
                </a:solidFill>
                <a:latin typeface="Courier New"/>
                <a:ea typeface="Courier New"/>
                <a:cs typeface="Courier New"/>
                <a:sym typeface="Courier New"/>
              </a:rPr>
              <a:t>Mass of the merge product:</a:t>
            </a:r>
            <a:endParaRPr sz="1500">
              <a:solidFill>
                <a:schemeClr val="dk1"/>
              </a:solidFill>
              <a:latin typeface="Courier New"/>
              <a:ea typeface="Courier New"/>
              <a:cs typeface="Courier New"/>
              <a:sym typeface="Courier New"/>
            </a:endParaRPr>
          </a:p>
          <a:p>
            <a:pPr indent="-323850" lvl="0" marL="457200" rtl="0" algn="l">
              <a:spcBef>
                <a:spcPts val="0"/>
              </a:spcBef>
              <a:spcAft>
                <a:spcPts val="0"/>
              </a:spcAft>
              <a:buClr>
                <a:schemeClr val="dk1"/>
              </a:buClr>
              <a:buSzPts val="1500"/>
              <a:buFont typeface="Courier New"/>
              <a:buChar char="➔"/>
            </a:pPr>
            <a:r>
              <a:rPr lang="it" sz="1500">
                <a:solidFill>
                  <a:schemeClr val="dk1"/>
                </a:solidFill>
                <a:latin typeface="Courier New"/>
                <a:ea typeface="Courier New"/>
                <a:cs typeface="Courier New"/>
                <a:sym typeface="Courier New"/>
              </a:rPr>
              <a:t>M</a:t>
            </a:r>
            <a:r>
              <a:rPr baseline="-25000" lang="it" sz="1500">
                <a:solidFill>
                  <a:schemeClr val="dk1"/>
                </a:solidFill>
                <a:latin typeface="Courier New"/>
                <a:ea typeface="Courier New"/>
                <a:cs typeface="Courier New"/>
                <a:sym typeface="Courier New"/>
              </a:rPr>
              <a:t>fin</a:t>
            </a:r>
            <a:r>
              <a:rPr lang="it" sz="1500">
                <a:solidFill>
                  <a:schemeClr val="dk1"/>
                </a:solidFill>
                <a:latin typeface="Courier New"/>
                <a:ea typeface="Courier New"/>
                <a:cs typeface="Courier New"/>
                <a:sym typeface="Courier New"/>
              </a:rPr>
              <a:t>= </a:t>
            </a:r>
            <a:r>
              <a:rPr b="1" lang="it" sz="1500">
                <a:solidFill>
                  <a:schemeClr val="dk1"/>
                </a:solidFill>
                <a:latin typeface="Courier New"/>
                <a:ea typeface="Courier New"/>
                <a:cs typeface="Courier New"/>
                <a:sym typeface="Courier New"/>
              </a:rPr>
              <a:t>63</a:t>
            </a:r>
            <a:r>
              <a:rPr b="1" baseline="30000" lang="it" sz="1500">
                <a:solidFill>
                  <a:schemeClr val="dk1"/>
                </a:solidFill>
                <a:latin typeface="Courier New"/>
                <a:ea typeface="Courier New"/>
                <a:cs typeface="Courier New"/>
                <a:sym typeface="Courier New"/>
              </a:rPr>
              <a:t>+3</a:t>
            </a:r>
            <a:r>
              <a:rPr b="1" baseline="-25000" lang="it" sz="1500">
                <a:solidFill>
                  <a:schemeClr val="dk1"/>
                </a:solidFill>
                <a:latin typeface="Courier New"/>
                <a:ea typeface="Courier New"/>
                <a:cs typeface="Courier New"/>
                <a:sym typeface="Courier New"/>
              </a:rPr>
              <a:t>-3</a:t>
            </a:r>
            <a:r>
              <a:rPr b="1" lang="it" sz="1500">
                <a:solidFill>
                  <a:schemeClr val="dk1"/>
                </a:solidFill>
                <a:latin typeface="Courier New"/>
                <a:ea typeface="Courier New"/>
                <a:cs typeface="Courier New"/>
                <a:sym typeface="Courier New"/>
              </a:rPr>
              <a:t>M</a:t>
            </a:r>
            <a:r>
              <a:rPr b="1" baseline="-25000" lang="it" sz="1500">
                <a:solidFill>
                  <a:schemeClr val="dk1"/>
                </a:solidFill>
                <a:latin typeface="Courier New"/>
                <a:ea typeface="Courier New"/>
                <a:cs typeface="Courier New"/>
                <a:sym typeface="Courier New"/>
              </a:rPr>
              <a:t>☉</a:t>
            </a:r>
            <a:r>
              <a:rPr b="1" lang="it" sz="1500">
                <a:solidFill>
                  <a:schemeClr val="dk1"/>
                </a:solidFill>
                <a:latin typeface="Courier New"/>
                <a:ea typeface="Courier New"/>
                <a:cs typeface="Courier New"/>
                <a:sym typeface="Courier New"/>
              </a:rPr>
              <a:t> </a:t>
            </a:r>
            <a:endParaRPr b="1" sz="1500">
              <a:solidFill>
                <a:schemeClr val="dk1"/>
              </a:solidFill>
              <a:latin typeface="Courier New"/>
              <a:ea typeface="Courier New"/>
              <a:cs typeface="Courier New"/>
              <a:sym typeface="Courier New"/>
            </a:endParaRPr>
          </a:p>
        </p:txBody>
      </p:sp>
      <p:sp>
        <p:nvSpPr>
          <p:cNvPr id="173" name="Google Shape;173;p23"/>
          <p:cNvSpPr txBox="1"/>
          <p:nvPr/>
        </p:nvSpPr>
        <p:spPr>
          <a:xfrm>
            <a:off x="82550" y="2840100"/>
            <a:ext cx="3857400" cy="2262600"/>
          </a:xfrm>
          <a:prstGeom prst="rect">
            <a:avLst/>
          </a:prstGeom>
          <a:noFill/>
          <a:ln>
            <a:noFill/>
          </a:ln>
        </p:spPr>
        <p:txBody>
          <a:bodyPr anchorCtr="0" anchor="t" bIns="91425" lIns="91425" spcFirstLastPara="1" rIns="91425" wrap="square" tIns="91425">
            <a:spAutoFit/>
          </a:bodyPr>
          <a:lstStyle/>
          <a:p>
            <a:pPr indent="-323850" lvl="0" marL="457200" rtl="0" algn="l">
              <a:spcBef>
                <a:spcPts val="0"/>
              </a:spcBef>
              <a:spcAft>
                <a:spcPts val="0"/>
              </a:spcAft>
              <a:buClr>
                <a:schemeClr val="dk1"/>
              </a:buClr>
              <a:buSzPts val="1500"/>
              <a:buFont typeface="Courier New"/>
              <a:buChar char="●"/>
            </a:pPr>
            <a:r>
              <a:rPr lang="it" sz="1500">
                <a:solidFill>
                  <a:schemeClr val="dk1"/>
                </a:solidFill>
                <a:latin typeface="Courier New"/>
                <a:ea typeface="Courier New"/>
                <a:cs typeface="Courier New"/>
                <a:sym typeface="Courier New"/>
              </a:rPr>
              <a:t>Final BH more massive than any other found in the stellar-mass range.</a:t>
            </a:r>
            <a:br>
              <a:rPr lang="it" sz="1500">
                <a:solidFill>
                  <a:schemeClr val="dk1"/>
                </a:solidFill>
                <a:latin typeface="Courier New"/>
                <a:ea typeface="Courier New"/>
                <a:cs typeface="Courier New"/>
                <a:sym typeface="Courier New"/>
              </a:rPr>
            </a:br>
            <a:endParaRPr sz="1500">
              <a:solidFill>
                <a:schemeClr val="dk1"/>
              </a:solidFill>
              <a:latin typeface="Courier New"/>
              <a:ea typeface="Courier New"/>
              <a:cs typeface="Courier New"/>
              <a:sym typeface="Courier New"/>
            </a:endParaRPr>
          </a:p>
          <a:p>
            <a:pPr indent="-323850" lvl="0" marL="457200" rtl="0" algn="l">
              <a:spcBef>
                <a:spcPts val="0"/>
              </a:spcBef>
              <a:spcAft>
                <a:spcPts val="0"/>
              </a:spcAft>
              <a:buClr>
                <a:schemeClr val="dk1"/>
              </a:buClr>
              <a:buSzPts val="1500"/>
              <a:buFont typeface="Courier New"/>
              <a:buChar char="●"/>
            </a:pPr>
            <a:r>
              <a:rPr lang="it" sz="1500">
                <a:solidFill>
                  <a:schemeClr val="dk1"/>
                </a:solidFill>
                <a:latin typeface="Courier New"/>
                <a:ea typeface="Courier New"/>
                <a:cs typeface="Courier New"/>
                <a:sym typeface="Courier New"/>
              </a:rPr>
              <a:t>First observational evidence that BBH actually form in nature, with properties consistent with merge in the local universe</a:t>
            </a:r>
            <a:endParaRPr sz="1500">
              <a:solidFill>
                <a:schemeClr val="dk1"/>
              </a:solidFill>
              <a:latin typeface="Courier New"/>
              <a:ea typeface="Courier New"/>
              <a:cs typeface="Courier New"/>
              <a:sym typeface="Courier New"/>
            </a:endParaRPr>
          </a:p>
        </p:txBody>
      </p:sp>
      <p:sp>
        <p:nvSpPr>
          <p:cNvPr id="174" name="Google Shape;174;p23"/>
          <p:cNvSpPr txBox="1"/>
          <p:nvPr/>
        </p:nvSpPr>
        <p:spPr>
          <a:xfrm>
            <a:off x="3430800" y="4769700"/>
            <a:ext cx="51645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100">
                <a:latin typeface="Courier New"/>
                <a:ea typeface="Courier New"/>
                <a:cs typeface="Courier New"/>
                <a:sym typeface="Courier New"/>
              </a:rPr>
              <a:t>Discovery paper: </a:t>
            </a:r>
            <a:r>
              <a:rPr lang="it" sz="1100" u="sng">
                <a:solidFill>
                  <a:schemeClr val="hlink"/>
                </a:solidFill>
                <a:latin typeface="Courier New"/>
                <a:ea typeface="Courier New"/>
                <a:cs typeface="Courier New"/>
                <a:sym typeface="Courier New"/>
                <a:hlinkClick r:id="rId4"/>
              </a:rPr>
              <a:t>https://doi.org/10.1103/PhysRevD.93.122003</a:t>
            </a:r>
            <a:endParaRPr sz="1100">
              <a:solidFill>
                <a:schemeClr val="dk2"/>
              </a:solidFill>
              <a:latin typeface="Courier New"/>
              <a:ea typeface="Courier New"/>
              <a:cs typeface="Courier New"/>
              <a:sym typeface="Courier New"/>
            </a:endParaRPr>
          </a:p>
        </p:txBody>
      </p:sp>
      <p:sp>
        <p:nvSpPr>
          <p:cNvPr id="175" name="Google Shape;175;p23"/>
          <p:cNvSpPr txBox="1"/>
          <p:nvPr>
            <p:ph idx="12" type="sldNum"/>
          </p:nvPr>
        </p:nvSpPr>
        <p:spPr>
          <a:xfrm>
            <a:off x="8595308" y="4749892"/>
            <a:ext cx="5487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it" sz="1500"/>
              <a:t>‹#›</a:t>
            </a:fld>
            <a:endParaRPr sz="15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24"/>
          <p:cNvSpPr txBox="1"/>
          <p:nvPr>
            <p:ph type="title"/>
          </p:nvPr>
        </p:nvSpPr>
        <p:spPr>
          <a:xfrm>
            <a:off x="0" y="0"/>
            <a:ext cx="9144000" cy="572700"/>
          </a:xfrm>
          <a:prstGeom prst="rect">
            <a:avLst/>
          </a:prstGeom>
          <a:solidFill>
            <a:srgbClr val="00CFFF">
              <a:alpha val="50000"/>
            </a:srgbClr>
          </a:solidFill>
          <a:ln cap="flat" cmpd="sng" w="38100">
            <a:solidFill>
              <a:srgbClr val="1155CC"/>
            </a:solidFill>
            <a:prstDash val="solid"/>
            <a:round/>
            <a:headEnd len="sm" w="sm" type="none"/>
            <a:tailEnd len="sm" w="sm" type="none"/>
          </a:ln>
        </p:spPr>
        <p:txBody>
          <a:bodyPr anchorCtr="0" anchor="ctr" bIns="91425" lIns="91425" spcFirstLastPara="1" rIns="91425" wrap="square" tIns="91425">
            <a:normAutofit fontScale="90000"/>
          </a:bodyPr>
          <a:lstStyle/>
          <a:p>
            <a:pPr indent="0" lvl="0" marL="0" rtl="0" algn="ctr">
              <a:spcBef>
                <a:spcPts val="0"/>
              </a:spcBef>
              <a:spcAft>
                <a:spcPts val="0"/>
              </a:spcAft>
              <a:buNone/>
            </a:pPr>
            <a:r>
              <a:rPr b="1" lang="it">
                <a:latin typeface="Courier New"/>
                <a:ea typeface="Courier New"/>
                <a:cs typeface="Courier New"/>
                <a:sym typeface="Courier New"/>
              </a:rPr>
              <a:t>GW170817 - </a:t>
            </a:r>
            <a:r>
              <a:rPr b="1" lang="it" sz="2355">
                <a:latin typeface="Courier New"/>
                <a:ea typeface="Courier New"/>
                <a:cs typeface="Courier New"/>
                <a:sym typeface="Courier New"/>
              </a:rPr>
              <a:t>The birth of GW </a:t>
            </a:r>
            <a:r>
              <a:rPr b="1" lang="it" sz="2355">
                <a:latin typeface="Courier New"/>
                <a:ea typeface="Courier New"/>
                <a:cs typeface="Courier New"/>
                <a:sym typeface="Courier New"/>
              </a:rPr>
              <a:t>multi messenger</a:t>
            </a:r>
            <a:r>
              <a:rPr b="1" lang="it" sz="2355">
                <a:latin typeface="Courier New"/>
                <a:ea typeface="Courier New"/>
                <a:cs typeface="Courier New"/>
                <a:sym typeface="Courier New"/>
              </a:rPr>
              <a:t> astronomy</a:t>
            </a:r>
            <a:endParaRPr b="1" sz="2355">
              <a:latin typeface="Courier New"/>
              <a:ea typeface="Courier New"/>
              <a:cs typeface="Courier New"/>
              <a:sym typeface="Courier New"/>
            </a:endParaRPr>
          </a:p>
        </p:txBody>
      </p:sp>
      <p:sp>
        <p:nvSpPr>
          <p:cNvPr id="181" name="Google Shape;181;p24"/>
          <p:cNvSpPr txBox="1"/>
          <p:nvPr/>
        </p:nvSpPr>
        <p:spPr>
          <a:xfrm>
            <a:off x="82550" y="745650"/>
            <a:ext cx="3857400" cy="1569900"/>
          </a:xfrm>
          <a:prstGeom prst="rect">
            <a:avLst/>
          </a:prstGeom>
          <a:noFill/>
          <a:ln cap="flat" cmpd="sng" w="38100">
            <a:solidFill>
              <a:srgbClr val="1155CC"/>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it" sz="1500">
                <a:solidFill>
                  <a:schemeClr val="dk1"/>
                </a:solidFill>
                <a:latin typeface="Courier New"/>
                <a:ea typeface="Courier New"/>
                <a:cs typeface="Courier New"/>
                <a:sym typeface="Courier New"/>
              </a:rPr>
              <a:t>Source: </a:t>
            </a:r>
            <a:r>
              <a:rPr b="1" lang="it" sz="1500">
                <a:solidFill>
                  <a:schemeClr val="dk1"/>
                </a:solidFill>
                <a:latin typeface="Courier New"/>
                <a:ea typeface="Courier New"/>
                <a:cs typeface="Courier New"/>
                <a:sym typeface="Courier New"/>
              </a:rPr>
              <a:t>Binary Neutron Star</a:t>
            </a:r>
            <a:endParaRPr b="1" sz="1500">
              <a:solidFill>
                <a:schemeClr val="dk1"/>
              </a:solidFill>
              <a:latin typeface="Courier New"/>
              <a:ea typeface="Courier New"/>
              <a:cs typeface="Courier New"/>
              <a:sym typeface="Courier New"/>
            </a:endParaRPr>
          </a:p>
          <a:p>
            <a:pPr indent="0" lvl="0" marL="0" rtl="0" algn="l">
              <a:spcBef>
                <a:spcPts val="0"/>
              </a:spcBef>
              <a:spcAft>
                <a:spcPts val="0"/>
              </a:spcAft>
              <a:buNone/>
            </a:pPr>
            <a:r>
              <a:t/>
            </a:r>
            <a:endParaRPr b="1" sz="1500">
              <a:solidFill>
                <a:schemeClr val="dk1"/>
              </a:solidFill>
              <a:latin typeface="Courier New"/>
              <a:ea typeface="Courier New"/>
              <a:cs typeface="Courier New"/>
              <a:sym typeface="Courier New"/>
            </a:endParaRPr>
          </a:p>
          <a:p>
            <a:pPr indent="0" lvl="0" marL="0" rtl="0" algn="l">
              <a:spcBef>
                <a:spcPts val="0"/>
              </a:spcBef>
              <a:spcAft>
                <a:spcPts val="0"/>
              </a:spcAft>
              <a:buNone/>
            </a:pPr>
            <a:r>
              <a:rPr lang="it" sz="1500">
                <a:solidFill>
                  <a:schemeClr val="dk1"/>
                </a:solidFill>
                <a:latin typeface="Courier New"/>
                <a:ea typeface="Courier New"/>
                <a:cs typeface="Courier New"/>
                <a:sym typeface="Courier New"/>
              </a:rPr>
              <a:t>Component masses compatible</a:t>
            </a:r>
            <a:r>
              <a:rPr lang="it" sz="1500">
                <a:solidFill>
                  <a:schemeClr val="dk1"/>
                </a:solidFill>
                <a:latin typeface="Courier New"/>
                <a:ea typeface="Courier New"/>
                <a:cs typeface="Courier New"/>
                <a:sym typeface="Courier New"/>
              </a:rPr>
              <a:t> with</a:t>
            </a:r>
            <a:br>
              <a:rPr lang="it" sz="1500">
                <a:solidFill>
                  <a:schemeClr val="dk1"/>
                </a:solidFill>
                <a:latin typeface="Courier New"/>
                <a:ea typeface="Courier New"/>
                <a:cs typeface="Courier New"/>
                <a:sym typeface="Courier New"/>
              </a:rPr>
            </a:br>
            <a:r>
              <a:rPr lang="it" sz="1500">
                <a:solidFill>
                  <a:schemeClr val="dk1"/>
                </a:solidFill>
                <a:latin typeface="Courier New"/>
                <a:ea typeface="Courier New"/>
                <a:cs typeface="Courier New"/>
                <a:sym typeface="Courier New"/>
              </a:rPr>
              <a:t>neutron stars:</a:t>
            </a:r>
            <a:endParaRPr sz="1500">
              <a:solidFill>
                <a:schemeClr val="dk1"/>
              </a:solidFill>
              <a:latin typeface="Courier New"/>
              <a:ea typeface="Courier New"/>
              <a:cs typeface="Courier New"/>
              <a:sym typeface="Courier New"/>
            </a:endParaRPr>
          </a:p>
          <a:p>
            <a:pPr indent="-323850" lvl="0" marL="457200" rtl="0" algn="l">
              <a:spcBef>
                <a:spcPts val="0"/>
              </a:spcBef>
              <a:spcAft>
                <a:spcPts val="0"/>
              </a:spcAft>
              <a:buClr>
                <a:schemeClr val="dk1"/>
              </a:buClr>
              <a:buSzPts val="1500"/>
              <a:buFont typeface="Courier New"/>
              <a:buChar char="➔"/>
            </a:pPr>
            <a:r>
              <a:rPr lang="it" sz="1500">
                <a:solidFill>
                  <a:schemeClr val="dk1"/>
                </a:solidFill>
                <a:latin typeface="Courier New"/>
                <a:ea typeface="Courier New"/>
                <a:cs typeface="Courier New"/>
                <a:sym typeface="Courier New"/>
              </a:rPr>
              <a:t>m1 = </a:t>
            </a:r>
            <a:r>
              <a:rPr b="1" lang="it" sz="1500">
                <a:solidFill>
                  <a:schemeClr val="dk1"/>
                </a:solidFill>
                <a:latin typeface="Courier New"/>
                <a:ea typeface="Courier New"/>
                <a:cs typeface="Courier New"/>
                <a:sym typeface="Courier New"/>
              </a:rPr>
              <a:t>[1.36; 1.89]</a:t>
            </a:r>
            <a:r>
              <a:rPr b="1" baseline="-25000" lang="it" sz="1500">
                <a:solidFill>
                  <a:schemeClr val="dk1"/>
                </a:solidFill>
                <a:latin typeface="Courier New"/>
                <a:ea typeface="Courier New"/>
                <a:cs typeface="Courier New"/>
                <a:sym typeface="Courier New"/>
              </a:rPr>
              <a:t> </a:t>
            </a:r>
            <a:r>
              <a:rPr b="1" lang="it" sz="1500">
                <a:solidFill>
                  <a:schemeClr val="dk1"/>
                </a:solidFill>
                <a:latin typeface="Courier New"/>
                <a:ea typeface="Courier New"/>
                <a:cs typeface="Courier New"/>
                <a:sym typeface="Courier New"/>
              </a:rPr>
              <a:t>M</a:t>
            </a:r>
            <a:r>
              <a:rPr b="1" baseline="-25000" lang="it" sz="1500">
                <a:solidFill>
                  <a:schemeClr val="dk1"/>
                </a:solidFill>
                <a:latin typeface="Courier New"/>
                <a:ea typeface="Courier New"/>
                <a:cs typeface="Courier New"/>
                <a:sym typeface="Courier New"/>
              </a:rPr>
              <a:t>☉</a:t>
            </a:r>
            <a:endParaRPr b="1" sz="1500">
              <a:solidFill>
                <a:schemeClr val="dk1"/>
              </a:solidFill>
              <a:latin typeface="Courier New"/>
              <a:ea typeface="Courier New"/>
              <a:cs typeface="Courier New"/>
              <a:sym typeface="Courier New"/>
            </a:endParaRPr>
          </a:p>
          <a:p>
            <a:pPr indent="-323850" lvl="0" marL="457200" rtl="0" algn="l">
              <a:spcBef>
                <a:spcPts val="0"/>
              </a:spcBef>
              <a:spcAft>
                <a:spcPts val="0"/>
              </a:spcAft>
              <a:buClr>
                <a:schemeClr val="dk1"/>
              </a:buClr>
              <a:buSzPts val="1500"/>
              <a:buFont typeface="Courier New"/>
              <a:buChar char="➔"/>
            </a:pPr>
            <a:r>
              <a:rPr lang="it" sz="1500">
                <a:solidFill>
                  <a:schemeClr val="dk1"/>
                </a:solidFill>
                <a:latin typeface="Courier New"/>
                <a:ea typeface="Courier New"/>
                <a:cs typeface="Courier New"/>
                <a:sym typeface="Courier New"/>
              </a:rPr>
              <a:t>m2 = </a:t>
            </a:r>
            <a:r>
              <a:rPr b="1" lang="it" sz="1500">
                <a:solidFill>
                  <a:schemeClr val="dk1"/>
                </a:solidFill>
                <a:latin typeface="Courier New"/>
                <a:ea typeface="Courier New"/>
                <a:cs typeface="Courier New"/>
                <a:sym typeface="Courier New"/>
              </a:rPr>
              <a:t>[1.00 1.36]</a:t>
            </a:r>
            <a:r>
              <a:rPr b="1" baseline="-25000" lang="it" sz="1500">
                <a:solidFill>
                  <a:schemeClr val="dk1"/>
                </a:solidFill>
                <a:latin typeface="Courier New"/>
                <a:ea typeface="Courier New"/>
                <a:cs typeface="Courier New"/>
                <a:sym typeface="Courier New"/>
              </a:rPr>
              <a:t> </a:t>
            </a:r>
            <a:r>
              <a:rPr b="1" lang="it" sz="1500">
                <a:solidFill>
                  <a:schemeClr val="dk1"/>
                </a:solidFill>
                <a:latin typeface="Courier New"/>
                <a:ea typeface="Courier New"/>
                <a:cs typeface="Courier New"/>
                <a:sym typeface="Courier New"/>
              </a:rPr>
              <a:t>M</a:t>
            </a:r>
            <a:r>
              <a:rPr b="1" baseline="-25000" lang="it" sz="1500">
                <a:solidFill>
                  <a:schemeClr val="dk1"/>
                </a:solidFill>
                <a:latin typeface="Courier New"/>
                <a:ea typeface="Courier New"/>
                <a:cs typeface="Courier New"/>
                <a:sym typeface="Courier New"/>
              </a:rPr>
              <a:t>☉</a:t>
            </a:r>
            <a:endParaRPr b="1" sz="1500">
              <a:solidFill>
                <a:schemeClr val="dk1"/>
              </a:solidFill>
              <a:latin typeface="Courier New"/>
              <a:ea typeface="Courier New"/>
              <a:cs typeface="Courier New"/>
              <a:sym typeface="Courier New"/>
            </a:endParaRPr>
          </a:p>
        </p:txBody>
      </p:sp>
      <p:pic>
        <p:nvPicPr>
          <p:cNvPr id="182" name="Google Shape;182;p24" title="Short_Gamma_Ray_Burst.gif"/>
          <p:cNvPicPr preferRelativeResize="0"/>
          <p:nvPr/>
        </p:nvPicPr>
        <p:blipFill>
          <a:blip r:embed="rId3">
            <a:alphaModFix/>
          </a:blip>
          <a:stretch>
            <a:fillRect/>
          </a:stretch>
        </p:blipFill>
        <p:spPr>
          <a:xfrm>
            <a:off x="4092350" y="734350"/>
            <a:ext cx="4899250" cy="2755828"/>
          </a:xfrm>
          <a:prstGeom prst="rect">
            <a:avLst/>
          </a:prstGeom>
          <a:noFill/>
          <a:ln>
            <a:noFill/>
          </a:ln>
        </p:spPr>
      </p:pic>
      <p:sp>
        <p:nvSpPr>
          <p:cNvPr id="183" name="Google Shape;183;p24"/>
          <p:cNvSpPr txBox="1"/>
          <p:nvPr/>
        </p:nvSpPr>
        <p:spPr>
          <a:xfrm>
            <a:off x="82550" y="2415925"/>
            <a:ext cx="3951000" cy="2262600"/>
          </a:xfrm>
          <a:prstGeom prst="rect">
            <a:avLst/>
          </a:prstGeom>
          <a:noFill/>
          <a:ln>
            <a:noFill/>
          </a:ln>
        </p:spPr>
        <p:txBody>
          <a:bodyPr anchorCtr="0" anchor="t" bIns="91425" lIns="91425" spcFirstLastPara="1" rIns="91425" wrap="square" tIns="91425">
            <a:spAutoFit/>
          </a:bodyPr>
          <a:lstStyle/>
          <a:p>
            <a:pPr indent="-323850" lvl="0" marL="457200" rtl="0" algn="l">
              <a:spcBef>
                <a:spcPts val="0"/>
              </a:spcBef>
              <a:spcAft>
                <a:spcPts val="0"/>
              </a:spcAft>
              <a:buClr>
                <a:schemeClr val="dk1"/>
              </a:buClr>
              <a:buSzPts val="1500"/>
              <a:buFont typeface="Courier New"/>
              <a:buChar char="●"/>
            </a:pPr>
            <a:r>
              <a:rPr lang="it" sz="1500">
                <a:solidFill>
                  <a:schemeClr val="dk1"/>
                </a:solidFill>
                <a:latin typeface="Courier New"/>
                <a:ea typeface="Courier New"/>
                <a:cs typeface="Courier New"/>
                <a:sym typeface="Courier New"/>
              </a:rPr>
              <a:t>The first LVK detection of</a:t>
            </a:r>
            <a:br>
              <a:rPr lang="it" sz="1500">
                <a:solidFill>
                  <a:schemeClr val="dk1"/>
                </a:solidFill>
                <a:latin typeface="Courier New"/>
                <a:ea typeface="Courier New"/>
                <a:cs typeface="Courier New"/>
                <a:sym typeface="Courier New"/>
              </a:rPr>
            </a:br>
            <a:r>
              <a:rPr lang="it" sz="1500">
                <a:solidFill>
                  <a:schemeClr val="dk1"/>
                </a:solidFill>
                <a:latin typeface="Courier New"/>
                <a:ea typeface="Courier New"/>
                <a:cs typeface="Courier New"/>
                <a:sym typeface="Courier New"/>
              </a:rPr>
              <a:t>a BNS </a:t>
            </a:r>
            <a:br>
              <a:rPr lang="it" sz="1500">
                <a:solidFill>
                  <a:schemeClr val="dk1"/>
                </a:solidFill>
                <a:latin typeface="Courier New"/>
                <a:ea typeface="Courier New"/>
                <a:cs typeface="Courier New"/>
                <a:sym typeface="Courier New"/>
              </a:rPr>
            </a:br>
            <a:endParaRPr sz="1500">
              <a:solidFill>
                <a:schemeClr val="dk1"/>
              </a:solidFill>
              <a:latin typeface="Courier New"/>
              <a:ea typeface="Courier New"/>
              <a:cs typeface="Courier New"/>
              <a:sym typeface="Courier New"/>
            </a:endParaRPr>
          </a:p>
          <a:p>
            <a:pPr indent="-323850" lvl="0" marL="457200" rtl="0" algn="l">
              <a:spcBef>
                <a:spcPts val="0"/>
              </a:spcBef>
              <a:spcAft>
                <a:spcPts val="0"/>
              </a:spcAft>
              <a:buClr>
                <a:schemeClr val="dk1"/>
              </a:buClr>
              <a:buSzPts val="1500"/>
              <a:buFont typeface="Courier New"/>
              <a:buChar char="●"/>
            </a:pPr>
            <a:r>
              <a:rPr lang="it" sz="1500">
                <a:solidFill>
                  <a:schemeClr val="dk1"/>
                </a:solidFill>
                <a:latin typeface="Courier New"/>
                <a:ea typeface="Courier New"/>
                <a:cs typeface="Courier New"/>
                <a:sym typeface="Courier New"/>
              </a:rPr>
              <a:t>The first, and the only to date, multimessenger observation involving</a:t>
            </a:r>
            <a:br>
              <a:rPr lang="it" sz="1500">
                <a:solidFill>
                  <a:schemeClr val="dk1"/>
                </a:solidFill>
                <a:latin typeface="Courier New"/>
                <a:ea typeface="Courier New"/>
                <a:cs typeface="Courier New"/>
                <a:sym typeface="Courier New"/>
              </a:rPr>
            </a:br>
            <a:r>
              <a:rPr lang="it" sz="1500">
                <a:solidFill>
                  <a:schemeClr val="dk1"/>
                </a:solidFill>
                <a:latin typeface="Courier New"/>
                <a:ea typeface="Courier New"/>
                <a:cs typeface="Courier New"/>
                <a:sym typeface="Courier New"/>
              </a:rPr>
              <a:t>Gravitational waves:</a:t>
            </a:r>
            <a:endParaRPr sz="1500">
              <a:solidFill>
                <a:schemeClr val="dk1"/>
              </a:solidFill>
              <a:latin typeface="Courier New"/>
              <a:ea typeface="Courier New"/>
              <a:cs typeface="Courier New"/>
              <a:sym typeface="Courier New"/>
            </a:endParaRPr>
          </a:p>
          <a:p>
            <a:pPr indent="-323850" lvl="1" marL="914400" rtl="0" algn="l">
              <a:spcBef>
                <a:spcPts val="0"/>
              </a:spcBef>
              <a:spcAft>
                <a:spcPts val="0"/>
              </a:spcAft>
              <a:buClr>
                <a:schemeClr val="dk1"/>
              </a:buClr>
              <a:buSzPts val="1500"/>
              <a:buFont typeface="Courier New"/>
              <a:buChar char="○"/>
            </a:pPr>
            <a:r>
              <a:rPr b="1" lang="it" sz="1500">
                <a:solidFill>
                  <a:schemeClr val="dk1"/>
                </a:solidFill>
                <a:latin typeface="Courier New"/>
                <a:ea typeface="Courier New"/>
                <a:cs typeface="Courier New"/>
                <a:sym typeface="Courier New"/>
              </a:rPr>
              <a:t>Short Gamma Ray Burst</a:t>
            </a:r>
            <a:endParaRPr b="1" sz="1500">
              <a:solidFill>
                <a:schemeClr val="dk1"/>
              </a:solidFill>
              <a:latin typeface="Courier New"/>
              <a:ea typeface="Courier New"/>
              <a:cs typeface="Courier New"/>
              <a:sym typeface="Courier New"/>
            </a:endParaRPr>
          </a:p>
          <a:p>
            <a:pPr indent="-323850" lvl="1" marL="914400" rtl="0" algn="l">
              <a:spcBef>
                <a:spcPts val="0"/>
              </a:spcBef>
              <a:spcAft>
                <a:spcPts val="0"/>
              </a:spcAft>
              <a:buClr>
                <a:schemeClr val="dk1"/>
              </a:buClr>
              <a:buSzPts val="1500"/>
              <a:buFont typeface="Courier New"/>
              <a:buChar char="○"/>
            </a:pPr>
            <a:r>
              <a:rPr b="1" lang="it" sz="1500">
                <a:solidFill>
                  <a:schemeClr val="dk1"/>
                </a:solidFill>
                <a:latin typeface="Courier New"/>
                <a:ea typeface="Courier New"/>
                <a:cs typeface="Courier New"/>
                <a:sym typeface="Courier New"/>
              </a:rPr>
              <a:t>Kilonova</a:t>
            </a:r>
            <a:endParaRPr b="1" sz="1500">
              <a:solidFill>
                <a:schemeClr val="dk1"/>
              </a:solidFill>
              <a:latin typeface="Courier New"/>
              <a:ea typeface="Courier New"/>
              <a:cs typeface="Courier New"/>
              <a:sym typeface="Courier New"/>
            </a:endParaRPr>
          </a:p>
        </p:txBody>
      </p:sp>
      <p:sp>
        <p:nvSpPr>
          <p:cNvPr id="184" name="Google Shape;184;p24"/>
          <p:cNvSpPr txBox="1"/>
          <p:nvPr/>
        </p:nvSpPr>
        <p:spPr>
          <a:xfrm>
            <a:off x="5013975" y="3940875"/>
            <a:ext cx="4144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sp>
        <p:nvSpPr>
          <p:cNvPr id="185" name="Google Shape;185;p24"/>
          <p:cNvSpPr txBox="1"/>
          <p:nvPr/>
        </p:nvSpPr>
        <p:spPr>
          <a:xfrm>
            <a:off x="4092350" y="3651825"/>
            <a:ext cx="4899300" cy="1339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500">
                <a:solidFill>
                  <a:schemeClr val="dk1"/>
                </a:solidFill>
                <a:latin typeface="Courier New"/>
                <a:ea typeface="Courier New"/>
                <a:cs typeface="Courier New"/>
                <a:sym typeface="Courier New"/>
              </a:rPr>
              <a:t>The </a:t>
            </a:r>
            <a:r>
              <a:rPr lang="it" sz="1500">
                <a:solidFill>
                  <a:schemeClr val="dk1"/>
                </a:solidFill>
                <a:latin typeface="Courier New"/>
                <a:ea typeface="Courier New"/>
                <a:cs typeface="Courier New"/>
                <a:sym typeface="Courier New"/>
              </a:rPr>
              <a:t>unprecedented </a:t>
            </a:r>
            <a:r>
              <a:rPr lang="it" sz="1500">
                <a:solidFill>
                  <a:schemeClr val="dk1"/>
                </a:solidFill>
                <a:latin typeface="Courier New"/>
                <a:ea typeface="Courier New"/>
                <a:cs typeface="Courier New"/>
                <a:sym typeface="Courier New"/>
              </a:rPr>
              <a:t>joint GW-EM observation provided insight on astrophysics, dense matter, gravitation and cosmology (sGRB origin, NS equation of state, new tests of GR, Hubble tension, …)</a:t>
            </a:r>
            <a:endParaRPr sz="1500">
              <a:solidFill>
                <a:schemeClr val="dk1"/>
              </a:solidFill>
              <a:latin typeface="Courier New"/>
              <a:ea typeface="Courier New"/>
              <a:cs typeface="Courier New"/>
              <a:sym typeface="Courier New"/>
            </a:endParaRPr>
          </a:p>
        </p:txBody>
      </p:sp>
      <p:sp>
        <p:nvSpPr>
          <p:cNvPr id="186" name="Google Shape;186;p24"/>
          <p:cNvSpPr txBox="1"/>
          <p:nvPr/>
        </p:nvSpPr>
        <p:spPr>
          <a:xfrm>
            <a:off x="-5500" y="4678525"/>
            <a:ext cx="41445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100">
                <a:latin typeface="Courier New"/>
                <a:ea typeface="Courier New"/>
                <a:cs typeface="Courier New"/>
                <a:sym typeface="Courier New"/>
              </a:rPr>
              <a:t>Discovery paper: </a:t>
            </a:r>
            <a:r>
              <a:rPr lang="it" sz="1100" u="sng">
                <a:solidFill>
                  <a:schemeClr val="hlink"/>
                </a:solidFill>
                <a:highlight>
                  <a:srgbClr val="FFFFFF"/>
                </a:highlight>
                <a:latin typeface="Courier New"/>
                <a:ea typeface="Courier New"/>
                <a:cs typeface="Courier New"/>
                <a:sym typeface="Courier New"/>
                <a:hlinkClick r:id="rId4"/>
              </a:rPr>
              <a:t>https://doi.org/10.1103/PhysRevLett.119.161101</a:t>
            </a:r>
            <a:endParaRPr sz="1100">
              <a:solidFill>
                <a:schemeClr val="dk2"/>
              </a:solidFill>
              <a:latin typeface="Courier New"/>
              <a:ea typeface="Courier New"/>
              <a:cs typeface="Courier New"/>
              <a:sym typeface="Courier New"/>
            </a:endParaRPr>
          </a:p>
        </p:txBody>
      </p:sp>
      <p:sp>
        <p:nvSpPr>
          <p:cNvPr id="187" name="Google Shape;187;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it" sz="1500"/>
              <a:t>‹#›</a:t>
            </a:fld>
            <a:endParaRPr sz="15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25"/>
          <p:cNvSpPr txBox="1"/>
          <p:nvPr>
            <p:ph type="title"/>
          </p:nvPr>
        </p:nvSpPr>
        <p:spPr>
          <a:xfrm>
            <a:off x="0" y="0"/>
            <a:ext cx="9144000" cy="572700"/>
          </a:xfrm>
          <a:prstGeom prst="rect">
            <a:avLst/>
          </a:prstGeom>
          <a:solidFill>
            <a:srgbClr val="00CFFF">
              <a:alpha val="50000"/>
            </a:srgbClr>
          </a:solidFill>
          <a:ln cap="flat" cmpd="sng" w="38100">
            <a:solidFill>
              <a:srgbClr val="1155CC"/>
            </a:solidFill>
            <a:prstDash val="solid"/>
            <a:round/>
            <a:headEnd len="sm" w="sm" type="none"/>
            <a:tailEnd len="sm" w="sm" type="none"/>
          </a:ln>
        </p:spPr>
        <p:txBody>
          <a:bodyPr anchorCtr="0" anchor="ctr" bIns="91425" lIns="91425" spcFirstLastPara="1" rIns="91425" wrap="square" tIns="91425">
            <a:normAutofit fontScale="90000"/>
          </a:bodyPr>
          <a:lstStyle/>
          <a:p>
            <a:pPr indent="0" lvl="0" marL="0" rtl="0" algn="ctr">
              <a:spcBef>
                <a:spcPts val="0"/>
              </a:spcBef>
              <a:spcAft>
                <a:spcPts val="0"/>
              </a:spcAft>
              <a:buNone/>
            </a:pPr>
            <a:r>
              <a:rPr b="1" lang="it">
                <a:latin typeface="Courier New"/>
                <a:ea typeface="Courier New"/>
                <a:cs typeface="Courier New"/>
                <a:sym typeface="Courier New"/>
              </a:rPr>
              <a:t>GW190521 - The Big One</a:t>
            </a:r>
            <a:endParaRPr b="1">
              <a:latin typeface="Courier New"/>
              <a:ea typeface="Courier New"/>
              <a:cs typeface="Courier New"/>
              <a:sym typeface="Courier New"/>
            </a:endParaRPr>
          </a:p>
        </p:txBody>
      </p:sp>
      <p:sp>
        <p:nvSpPr>
          <p:cNvPr id="193" name="Google Shape;193;p25"/>
          <p:cNvSpPr txBox="1"/>
          <p:nvPr/>
        </p:nvSpPr>
        <p:spPr>
          <a:xfrm>
            <a:off x="82550" y="690450"/>
            <a:ext cx="3857400" cy="2031900"/>
          </a:xfrm>
          <a:prstGeom prst="rect">
            <a:avLst/>
          </a:prstGeom>
          <a:noFill/>
          <a:ln cap="flat" cmpd="sng" w="38100">
            <a:solidFill>
              <a:srgbClr val="1155CC"/>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it" sz="1500">
                <a:solidFill>
                  <a:schemeClr val="dk1"/>
                </a:solidFill>
                <a:latin typeface="Courier New"/>
                <a:ea typeface="Courier New"/>
                <a:cs typeface="Courier New"/>
                <a:sym typeface="Courier New"/>
              </a:rPr>
              <a:t>Source: </a:t>
            </a:r>
            <a:r>
              <a:rPr b="1" lang="it" sz="1500">
                <a:solidFill>
                  <a:schemeClr val="dk1"/>
                </a:solidFill>
                <a:latin typeface="Courier New"/>
                <a:ea typeface="Courier New"/>
                <a:cs typeface="Courier New"/>
                <a:sym typeface="Courier New"/>
              </a:rPr>
              <a:t>Binary Black Hole</a:t>
            </a:r>
            <a:endParaRPr b="1" sz="1500">
              <a:solidFill>
                <a:schemeClr val="dk1"/>
              </a:solidFill>
              <a:latin typeface="Courier New"/>
              <a:ea typeface="Courier New"/>
              <a:cs typeface="Courier New"/>
              <a:sym typeface="Courier New"/>
            </a:endParaRPr>
          </a:p>
          <a:p>
            <a:pPr indent="0" lvl="0" marL="0" rtl="0" algn="l">
              <a:spcBef>
                <a:spcPts val="0"/>
              </a:spcBef>
              <a:spcAft>
                <a:spcPts val="0"/>
              </a:spcAft>
              <a:buNone/>
            </a:pPr>
            <a:r>
              <a:t/>
            </a:r>
            <a:endParaRPr b="1" sz="1500">
              <a:solidFill>
                <a:schemeClr val="dk1"/>
              </a:solidFill>
              <a:latin typeface="Courier New"/>
              <a:ea typeface="Courier New"/>
              <a:cs typeface="Courier New"/>
              <a:sym typeface="Courier New"/>
            </a:endParaRPr>
          </a:p>
          <a:p>
            <a:pPr indent="0" lvl="0" marL="0" rtl="0" algn="l">
              <a:spcBef>
                <a:spcPts val="0"/>
              </a:spcBef>
              <a:spcAft>
                <a:spcPts val="0"/>
              </a:spcAft>
              <a:buNone/>
            </a:pPr>
            <a:r>
              <a:rPr lang="it" sz="1500">
                <a:solidFill>
                  <a:schemeClr val="dk1"/>
                </a:solidFill>
                <a:latin typeface="Courier New"/>
                <a:ea typeface="Courier New"/>
                <a:cs typeface="Courier New"/>
                <a:sym typeface="Courier New"/>
              </a:rPr>
              <a:t>Component masses:</a:t>
            </a:r>
            <a:endParaRPr sz="1500">
              <a:solidFill>
                <a:schemeClr val="dk1"/>
              </a:solidFill>
              <a:latin typeface="Courier New"/>
              <a:ea typeface="Courier New"/>
              <a:cs typeface="Courier New"/>
              <a:sym typeface="Courier New"/>
            </a:endParaRPr>
          </a:p>
          <a:p>
            <a:pPr indent="-323850" lvl="0" marL="457200" rtl="0" algn="l">
              <a:spcBef>
                <a:spcPts val="0"/>
              </a:spcBef>
              <a:spcAft>
                <a:spcPts val="0"/>
              </a:spcAft>
              <a:buClr>
                <a:schemeClr val="dk1"/>
              </a:buClr>
              <a:buSzPts val="1500"/>
              <a:buFont typeface="Courier New"/>
              <a:buChar char="➔"/>
            </a:pPr>
            <a:r>
              <a:rPr lang="it" sz="1500">
                <a:solidFill>
                  <a:schemeClr val="dk1"/>
                </a:solidFill>
                <a:latin typeface="Courier New"/>
                <a:ea typeface="Courier New"/>
                <a:cs typeface="Courier New"/>
                <a:sym typeface="Courier New"/>
              </a:rPr>
              <a:t>m1 = </a:t>
            </a:r>
            <a:r>
              <a:rPr b="1" lang="it" sz="1500">
                <a:solidFill>
                  <a:schemeClr val="dk1"/>
                </a:solidFill>
                <a:latin typeface="Courier New"/>
                <a:ea typeface="Courier New"/>
                <a:cs typeface="Courier New"/>
                <a:sym typeface="Courier New"/>
              </a:rPr>
              <a:t>85</a:t>
            </a:r>
            <a:r>
              <a:rPr b="1" baseline="30000" lang="it" sz="1500">
                <a:solidFill>
                  <a:schemeClr val="dk1"/>
                </a:solidFill>
                <a:latin typeface="Courier New"/>
                <a:ea typeface="Courier New"/>
                <a:cs typeface="Courier New"/>
                <a:sym typeface="Courier New"/>
              </a:rPr>
              <a:t>+21</a:t>
            </a:r>
            <a:r>
              <a:rPr b="1" baseline="-25000" lang="it" sz="1500">
                <a:solidFill>
                  <a:schemeClr val="dk1"/>
                </a:solidFill>
                <a:latin typeface="Courier New"/>
                <a:ea typeface="Courier New"/>
                <a:cs typeface="Courier New"/>
                <a:sym typeface="Courier New"/>
              </a:rPr>
              <a:t>-14 </a:t>
            </a:r>
            <a:r>
              <a:rPr b="1" lang="it" sz="1500">
                <a:solidFill>
                  <a:schemeClr val="dk1"/>
                </a:solidFill>
                <a:latin typeface="Courier New"/>
                <a:ea typeface="Courier New"/>
                <a:cs typeface="Courier New"/>
                <a:sym typeface="Courier New"/>
              </a:rPr>
              <a:t>M</a:t>
            </a:r>
            <a:r>
              <a:rPr b="1" baseline="-25000" lang="it" sz="1500">
                <a:solidFill>
                  <a:schemeClr val="dk1"/>
                </a:solidFill>
                <a:latin typeface="Courier New"/>
                <a:ea typeface="Courier New"/>
                <a:cs typeface="Courier New"/>
                <a:sym typeface="Courier New"/>
              </a:rPr>
              <a:t>☉</a:t>
            </a:r>
            <a:endParaRPr b="1" sz="1500">
              <a:solidFill>
                <a:schemeClr val="dk1"/>
              </a:solidFill>
              <a:latin typeface="Courier New"/>
              <a:ea typeface="Courier New"/>
              <a:cs typeface="Courier New"/>
              <a:sym typeface="Courier New"/>
            </a:endParaRPr>
          </a:p>
          <a:p>
            <a:pPr indent="-323850" lvl="0" marL="457200" rtl="0" algn="l">
              <a:spcBef>
                <a:spcPts val="0"/>
              </a:spcBef>
              <a:spcAft>
                <a:spcPts val="0"/>
              </a:spcAft>
              <a:buClr>
                <a:schemeClr val="dk1"/>
              </a:buClr>
              <a:buSzPts val="1500"/>
              <a:buFont typeface="Courier New"/>
              <a:buChar char="➔"/>
            </a:pPr>
            <a:r>
              <a:rPr lang="it" sz="1500">
                <a:solidFill>
                  <a:schemeClr val="dk1"/>
                </a:solidFill>
                <a:latin typeface="Courier New"/>
                <a:ea typeface="Courier New"/>
                <a:cs typeface="Courier New"/>
                <a:sym typeface="Courier New"/>
              </a:rPr>
              <a:t>m2 = </a:t>
            </a:r>
            <a:r>
              <a:rPr b="1" lang="it" sz="1500">
                <a:solidFill>
                  <a:schemeClr val="dk1"/>
                </a:solidFill>
                <a:latin typeface="Courier New"/>
                <a:ea typeface="Courier New"/>
                <a:cs typeface="Courier New"/>
                <a:sym typeface="Courier New"/>
              </a:rPr>
              <a:t>66</a:t>
            </a:r>
            <a:r>
              <a:rPr b="1" baseline="30000" lang="it" sz="1500">
                <a:solidFill>
                  <a:schemeClr val="dk1"/>
                </a:solidFill>
                <a:latin typeface="Courier New"/>
                <a:ea typeface="Courier New"/>
                <a:cs typeface="Courier New"/>
                <a:sym typeface="Courier New"/>
              </a:rPr>
              <a:t>+17</a:t>
            </a:r>
            <a:r>
              <a:rPr b="1" baseline="-25000" lang="it" sz="1500">
                <a:solidFill>
                  <a:schemeClr val="dk1"/>
                </a:solidFill>
                <a:latin typeface="Courier New"/>
                <a:ea typeface="Courier New"/>
                <a:cs typeface="Courier New"/>
                <a:sym typeface="Courier New"/>
              </a:rPr>
              <a:t>-18 </a:t>
            </a:r>
            <a:r>
              <a:rPr b="1" lang="it" sz="1500">
                <a:solidFill>
                  <a:schemeClr val="dk1"/>
                </a:solidFill>
                <a:latin typeface="Courier New"/>
                <a:ea typeface="Courier New"/>
                <a:cs typeface="Courier New"/>
                <a:sym typeface="Courier New"/>
              </a:rPr>
              <a:t>M</a:t>
            </a:r>
            <a:r>
              <a:rPr b="1" baseline="-25000" lang="it" sz="1500">
                <a:solidFill>
                  <a:schemeClr val="dk1"/>
                </a:solidFill>
                <a:latin typeface="Courier New"/>
                <a:ea typeface="Courier New"/>
                <a:cs typeface="Courier New"/>
                <a:sym typeface="Courier New"/>
              </a:rPr>
              <a:t>☉</a:t>
            </a:r>
            <a:endParaRPr b="1" sz="1500">
              <a:solidFill>
                <a:schemeClr val="dk1"/>
              </a:solidFill>
              <a:latin typeface="Courier New"/>
              <a:ea typeface="Courier New"/>
              <a:cs typeface="Courier New"/>
              <a:sym typeface="Courier New"/>
            </a:endParaRPr>
          </a:p>
          <a:p>
            <a:pPr indent="0" lvl="0" marL="0" rtl="0" algn="l">
              <a:spcBef>
                <a:spcPts val="0"/>
              </a:spcBef>
              <a:spcAft>
                <a:spcPts val="0"/>
              </a:spcAft>
              <a:buNone/>
            </a:pPr>
            <a:r>
              <a:t/>
            </a:r>
            <a:endParaRPr sz="1500">
              <a:solidFill>
                <a:schemeClr val="dk1"/>
              </a:solidFill>
              <a:latin typeface="Courier New"/>
              <a:ea typeface="Courier New"/>
              <a:cs typeface="Courier New"/>
              <a:sym typeface="Courier New"/>
            </a:endParaRPr>
          </a:p>
          <a:p>
            <a:pPr indent="0" lvl="0" marL="0" rtl="0" algn="l">
              <a:spcBef>
                <a:spcPts val="0"/>
              </a:spcBef>
              <a:spcAft>
                <a:spcPts val="0"/>
              </a:spcAft>
              <a:buNone/>
            </a:pPr>
            <a:r>
              <a:rPr lang="it" sz="1500">
                <a:solidFill>
                  <a:schemeClr val="dk1"/>
                </a:solidFill>
                <a:latin typeface="Courier New"/>
                <a:ea typeface="Courier New"/>
                <a:cs typeface="Courier New"/>
                <a:sym typeface="Courier New"/>
              </a:rPr>
              <a:t>Mass of the merge product:</a:t>
            </a:r>
            <a:endParaRPr sz="1500">
              <a:solidFill>
                <a:schemeClr val="dk1"/>
              </a:solidFill>
              <a:latin typeface="Courier New"/>
              <a:ea typeface="Courier New"/>
              <a:cs typeface="Courier New"/>
              <a:sym typeface="Courier New"/>
            </a:endParaRPr>
          </a:p>
          <a:p>
            <a:pPr indent="-323850" lvl="0" marL="457200" rtl="0" algn="l">
              <a:spcBef>
                <a:spcPts val="0"/>
              </a:spcBef>
              <a:spcAft>
                <a:spcPts val="0"/>
              </a:spcAft>
              <a:buClr>
                <a:schemeClr val="dk1"/>
              </a:buClr>
              <a:buSzPts val="1500"/>
              <a:buFont typeface="Courier New"/>
              <a:buChar char="➔"/>
            </a:pPr>
            <a:r>
              <a:rPr lang="it" sz="1500">
                <a:solidFill>
                  <a:schemeClr val="dk1"/>
                </a:solidFill>
                <a:latin typeface="Courier New"/>
                <a:ea typeface="Courier New"/>
                <a:cs typeface="Courier New"/>
                <a:sym typeface="Courier New"/>
              </a:rPr>
              <a:t>M</a:t>
            </a:r>
            <a:r>
              <a:rPr baseline="-25000" lang="it" sz="1500">
                <a:solidFill>
                  <a:schemeClr val="dk1"/>
                </a:solidFill>
                <a:latin typeface="Courier New"/>
                <a:ea typeface="Courier New"/>
                <a:cs typeface="Courier New"/>
                <a:sym typeface="Courier New"/>
              </a:rPr>
              <a:t>fin</a:t>
            </a:r>
            <a:r>
              <a:rPr lang="it" sz="1500">
                <a:solidFill>
                  <a:schemeClr val="dk1"/>
                </a:solidFill>
                <a:latin typeface="Courier New"/>
                <a:ea typeface="Courier New"/>
                <a:cs typeface="Courier New"/>
                <a:sym typeface="Courier New"/>
              </a:rPr>
              <a:t>= </a:t>
            </a:r>
            <a:r>
              <a:rPr b="1" lang="it" sz="1500">
                <a:solidFill>
                  <a:schemeClr val="dk1"/>
                </a:solidFill>
                <a:latin typeface="Courier New"/>
                <a:ea typeface="Courier New"/>
                <a:cs typeface="Courier New"/>
                <a:sym typeface="Courier New"/>
              </a:rPr>
              <a:t>142</a:t>
            </a:r>
            <a:r>
              <a:rPr b="1" baseline="30000" lang="it" sz="1500">
                <a:solidFill>
                  <a:schemeClr val="dk1"/>
                </a:solidFill>
                <a:latin typeface="Courier New"/>
                <a:ea typeface="Courier New"/>
                <a:cs typeface="Courier New"/>
                <a:sym typeface="Courier New"/>
              </a:rPr>
              <a:t>+28</a:t>
            </a:r>
            <a:r>
              <a:rPr b="1" baseline="-25000" lang="it" sz="1500">
                <a:solidFill>
                  <a:schemeClr val="dk1"/>
                </a:solidFill>
                <a:latin typeface="Courier New"/>
                <a:ea typeface="Courier New"/>
                <a:cs typeface="Courier New"/>
                <a:sym typeface="Courier New"/>
              </a:rPr>
              <a:t>-16</a:t>
            </a:r>
            <a:r>
              <a:rPr b="1" lang="it" sz="1500">
                <a:solidFill>
                  <a:schemeClr val="dk1"/>
                </a:solidFill>
                <a:latin typeface="Courier New"/>
                <a:ea typeface="Courier New"/>
                <a:cs typeface="Courier New"/>
                <a:sym typeface="Courier New"/>
              </a:rPr>
              <a:t>M</a:t>
            </a:r>
            <a:r>
              <a:rPr b="1" baseline="-25000" lang="it" sz="1500">
                <a:solidFill>
                  <a:schemeClr val="dk1"/>
                </a:solidFill>
                <a:latin typeface="Courier New"/>
                <a:ea typeface="Courier New"/>
                <a:cs typeface="Courier New"/>
                <a:sym typeface="Courier New"/>
              </a:rPr>
              <a:t>☉</a:t>
            </a:r>
            <a:r>
              <a:rPr b="1" lang="it" sz="1500">
                <a:solidFill>
                  <a:schemeClr val="dk1"/>
                </a:solidFill>
                <a:latin typeface="Courier New"/>
                <a:ea typeface="Courier New"/>
                <a:cs typeface="Courier New"/>
                <a:sym typeface="Courier New"/>
              </a:rPr>
              <a:t> </a:t>
            </a:r>
            <a:endParaRPr b="1" sz="1500">
              <a:solidFill>
                <a:schemeClr val="dk1"/>
              </a:solidFill>
              <a:latin typeface="Courier New"/>
              <a:ea typeface="Courier New"/>
              <a:cs typeface="Courier New"/>
              <a:sym typeface="Courier New"/>
            </a:endParaRPr>
          </a:p>
        </p:txBody>
      </p:sp>
      <p:sp>
        <p:nvSpPr>
          <p:cNvPr id="194" name="Google Shape;194;p25"/>
          <p:cNvSpPr txBox="1"/>
          <p:nvPr/>
        </p:nvSpPr>
        <p:spPr>
          <a:xfrm>
            <a:off x="0" y="2840100"/>
            <a:ext cx="4553100" cy="255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a:solidFill>
                  <a:schemeClr val="dk1"/>
                </a:solidFill>
                <a:latin typeface="Courier New"/>
                <a:ea typeface="Courier New"/>
                <a:cs typeface="Courier New"/>
                <a:sym typeface="Courier New"/>
              </a:rPr>
              <a:t>Challenged our understanding</a:t>
            </a:r>
            <a:br>
              <a:rPr lang="it">
                <a:solidFill>
                  <a:schemeClr val="dk1"/>
                </a:solidFill>
                <a:latin typeface="Courier New"/>
                <a:ea typeface="Courier New"/>
                <a:cs typeface="Courier New"/>
                <a:sym typeface="Courier New"/>
              </a:rPr>
            </a:br>
            <a:r>
              <a:rPr lang="it">
                <a:solidFill>
                  <a:schemeClr val="dk1"/>
                </a:solidFill>
                <a:latin typeface="Courier New"/>
                <a:ea typeface="Courier New"/>
                <a:cs typeface="Courier New"/>
                <a:sym typeface="Courier New"/>
              </a:rPr>
              <a:t>of black hole formation:</a:t>
            </a:r>
            <a:endParaRPr>
              <a:solidFill>
                <a:schemeClr val="dk1"/>
              </a:solidFill>
              <a:latin typeface="Courier New"/>
              <a:ea typeface="Courier New"/>
              <a:cs typeface="Courier New"/>
              <a:sym typeface="Courier New"/>
            </a:endParaRPr>
          </a:p>
          <a:p>
            <a:pPr indent="-317500" lvl="0" marL="457200" rtl="0" algn="l">
              <a:spcBef>
                <a:spcPts val="0"/>
              </a:spcBef>
              <a:spcAft>
                <a:spcPts val="0"/>
              </a:spcAft>
              <a:buClr>
                <a:schemeClr val="dk1"/>
              </a:buClr>
              <a:buSzPts val="1400"/>
              <a:buFont typeface="Courier New"/>
              <a:buChar char="●"/>
            </a:pPr>
            <a:r>
              <a:rPr lang="it">
                <a:solidFill>
                  <a:schemeClr val="dk1"/>
                </a:solidFill>
                <a:latin typeface="Courier New"/>
                <a:ea typeface="Courier New"/>
                <a:cs typeface="Courier New"/>
                <a:sym typeface="Courier New"/>
              </a:rPr>
              <a:t>The primary mass falls</a:t>
            </a:r>
            <a:br>
              <a:rPr lang="it">
                <a:solidFill>
                  <a:schemeClr val="dk1"/>
                </a:solidFill>
                <a:latin typeface="Courier New"/>
                <a:ea typeface="Courier New"/>
                <a:cs typeface="Courier New"/>
                <a:sym typeface="Courier New"/>
              </a:rPr>
            </a:br>
            <a:r>
              <a:rPr lang="it">
                <a:solidFill>
                  <a:schemeClr val="dk1"/>
                </a:solidFill>
                <a:latin typeface="Courier New"/>
                <a:ea typeface="Courier New"/>
                <a:cs typeface="Courier New"/>
                <a:sym typeface="Courier New"/>
              </a:rPr>
              <a:t>in the </a:t>
            </a:r>
            <a:r>
              <a:rPr b="1" lang="it">
                <a:solidFill>
                  <a:schemeClr val="dk1"/>
                </a:solidFill>
                <a:latin typeface="Courier New"/>
                <a:ea typeface="Courier New"/>
                <a:cs typeface="Courier New"/>
                <a:sym typeface="Courier New"/>
              </a:rPr>
              <a:t>Pair Instability</a:t>
            </a:r>
            <a:br>
              <a:rPr b="1" lang="it">
                <a:solidFill>
                  <a:schemeClr val="dk1"/>
                </a:solidFill>
                <a:latin typeface="Courier New"/>
                <a:ea typeface="Courier New"/>
                <a:cs typeface="Courier New"/>
                <a:sym typeface="Courier New"/>
              </a:rPr>
            </a:br>
            <a:r>
              <a:rPr b="1" lang="it">
                <a:solidFill>
                  <a:schemeClr val="dk1"/>
                </a:solidFill>
                <a:latin typeface="Courier New"/>
                <a:ea typeface="Courier New"/>
                <a:cs typeface="Courier New"/>
                <a:sym typeface="Courier New"/>
              </a:rPr>
              <a:t>mass gap</a:t>
            </a:r>
            <a:br>
              <a:rPr b="1" lang="it">
                <a:solidFill>
                  <a:schemeClr val="dk1"/>
                </a:solidFill>
                <a:latin typeface="Courier New"/>
                <a:ea typeface="Courier New"/>
                <a:cs typeface="Courier New"/>
                <a:sym typeface="Courier New"/>
              </a:rPr>
            </a:br>
            <a:endParaRPr b="1">
              <a:solidFill>
                <a:schemeClr val="dk1"/>
              </a:solidFill>
              <a:latin typeface="Courier New"/>
              <a:ea typeface="Courier New"/>
              <a:cs typeface="Courier New"/>
              <a:sym typeface="Courier New"/>
            </a:endParaRPr>
          </a:p>
          <a:p>
            <a:pPr indent="-317500" lvl="0" marL="457200" rtl="0" algn="l">
              <a:spcBef>
                <a:spcPts val="0"/>
              </a:spcBef>
              <a:spcAft>
                <a:spcPts val="0"/>
              </a:spcAft>
              <a:buClr>
                <a:schemeClr val="dk1"/>
              </a:buClr>
              <a:buSzPts val="1400"/>
              <a:buFont typeface="Courier New"/>
              <a:buChar char="●"/>
            </a:pPr>
            <a:r>
              <a:rPr lang="it">
                <a:solidFill>
                  <a:schemeClr val="dk1"/>
                </a:solidFill>
                <a:latin typeface="Courier New"/>
                <a:ea typeface="Courier New"/>
                <a:cs typeface="Courier New"/>
                <a:sym typeface="Courier New"/>
              </a:rPr>
              <a:t>The final product falls </a:t>
            </a:r>
            <a:br>
              <a:rPr lang="it">
                <a:solidFill>
                  <a:schemeClr val="dk1"/>
                </a:solidFill>
                <a:latin typeface="Courier New"/>
                <a:ea typeface="Courier New"/>
                <a:cs typeface="Courier New"/>
                <a:sym typeface="Courier New"/>
              </a:rPr>
            </a:br>
            <a:r>
              <a:rPr lang="it">
                <a:solidFill>
                  <a:schemeClr val="dk1"/>
                </a:solidFill>
                <a:latin typeface="Courier New"/>
                <a:ea typeface="Courier New"/>
                <a:cs typeface="Courier New"/>
                <a:sym typeface="Courier New"/>
              </a:rPr>
              <a:t>in the </a:t>
            </a:r>
            <a:r>
              <a:rPr b="1" lang="it">
                <a:solidFill>
                  <a:schemeClr val="dk1"/>
                </a:solidFill>
                <a:latin typeface="Courier New"/>
                <a:ea typeface="Courier New"/>
                <a:cs typeface="Courier New"/>
                <a:sym typeface="Courier New"/>
              </a:rPr>
              <a:t>Intermediate Mass </a:t>
            </a:r>
            <a:br>
              <a:rPr b="1" lang="it">
                <a:solidFill>
                  <a:schemeClr val="dk1"/>
                </a:solidFill>
                <a:latin typeface="Courier New"/>
                <a:ea typeface="Courier New"/>
                <a:cs typeface="Courier New"/>
                <a:sym typeface="Courier New"/>
              </a:rPr>
            </a:br>
            <a:r>
              <a:rPr b="1" lang="it">
                <a:solidFill>
                  <a:schemeClr val="dk1"/>
                </a:solidFill>
                <a:latin typeface="Courier New"/>
                <a:ea typeface="Courier New"/>
                <a:cs typeface="Courier New"/>
                <a:sym typeface="Courier New"/>
              </a:rPr>
              <a:t>Black Holes </a:t>
            </a:r>
            <a:r>
              <a:rPr lang="it">
                <a:solidFill>
                  <a:schemeClr val="dk1"/>
                </a:solidFill>
                <a:latin typeface="Courier New"/>
                <a:ea typeface="Courier New"/>
                <a:cs typeface="Courier New"/>
                <a:sym typeface="Courier New"/>
              </a:rPr>
              <a:t>(IMBHs)</a:t>
            </a:r>
            <a:br>
              <a:rPr lang="it">
                <a:solidFill>
                  <a:schemeClr val="dk1"/>
                </a:solidFill>
                <a:latin typeface="Courier New"/>
                <a:ea typeface="Courier New"/>
                <a:cs typeface="Courier New"/>
                <a:sym typeface="Courier New"/>
              </a:rPr>
            </a:br>
            <a:r>
              <a:rPr lang="it">
                <a:solidFill>
                  <a:schemeClr val="dk1"/>
                </a:solidFill>
                <a:latin typeface="Courier New"/>
                <a:ea typeface="Courier New"/>
                <a:cs typeface="Courier New"/>
                <a:sym typeface="Courier New"/>
              </a:rPr>
              <a:t>Category</a:t>
            </a:r>
            <a:endParaRPr>
              <a:solidFill>
                <a:schemeClr val="dk1"/>
              </a:solidFill>
              <a:latin typeface="Courier New"/>
              <a:ea typeface="Courier New"/>
              <a:cs typeface="Courier New"/>
              <a:sym typeface="Courier New"/>
            </a:endParaRPr>
          </a:p>
        </p:txBody>
      </p:sp>
      <p:pic>
        <p:nvPicPr>
          <p:cNvPr id="195" name="Google Shape;195;p25" title="Screenshot 2024-06-04 alle 18.27.54.png"/>
          <p:cNvPicPr preferRelativeResize="0"/>
          <p:nvPr/>
        </p:nvPicPr>
        <p:blipFill>
          <a:blip r:embed="rId3">
            <a:alphaModFix/>
          </a:blip>
          <a:stretch>
            <a:fillRect/>
          </a:stretch>
        </p:blipFill>
        <p:spPr>
          <a:xfrm>
            <a:off x="3214250" y="1498100"/>
            <a:ext cx="5848099" cy="2954751"/>
          </a:xfrm>
          <a:prstGeom prst="rect">
            <a:avLst/>
          </a:prstGeom>
          <a:noFill/>
          <a:ln cap="flat" cmpd="sng" w="38100">
            <a:solidFill>
              <a:srgbClr val="1155CC"/>
            </a:solidFill>
            <a:prstDash val="solid"/>
            <a:round/>
            <a:headEnd len="sm" w="sm" type="none"/>
            <a:tailEnd len="sm" w="sm" type="none"/>
          </a:ln>
        </p:spPr>
      </p:pic>
      <p:sp>
        <p:nvSpPr>
          <p:cNvPr id="196" name="Google Shape;196;p25"/>
          <p:cNvSpPr txBox="1"/>
          <p:nvPr/>
        </p:nvSpPr>
        <p:spPr>
          <a:xfrm>
            <a:off x="3938400" y="4598425"/>
            <a:ext cx="4399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100">
                <a:latin typeface="Courier New"/>
                <a:ea typeface="Courier New"/>
                <a:cs typeface="Courier New"/>
                <a:sym typeface="Courier New"/>
              </a:rPr>
              <a:t>Discovery paper: </a:t>
            </a:r>
            <a:r>
              <a:rPr lang="it" sz="1100" u="sng">
                <a:solidFill>
                  <a:schemeClr val="hlink"/>
                </a:solidFill>
                <a:highlight>
                  <a:srgbClr val="FFFFFF"/>
                </a:highlight>
                <a:latin typeface="Courier New"/>
                <a:ea typeface="Courier New"/>
                <a:cs typeface="Courier New"/>
                <a:sym typeface="Courier New"/>
                <a:hlinkClick r:id="rId4"/>
              </a:rPr>
              <a:t>https://doi.org/10.1103/PhysRevLett.125.101102</a:t>
            </a:r>
            <a:endParaRPr sz="1100">
              <a:solidFill>
                <a:schemeClr val="dk2"/>
              </a:solidFill>
              <a:latin typeface="Courier New"/>
              <a:ea typeface="Courier New"/>
              <a:cs typeface="Courier New"/>
              <a:sym typeface="Courier New"/>
            </a:endParaRPr>
          </a:p>
        </p:txBody>
      </p:sp>
      <p:sp>
        <p:nvSpPr>
          <p:cNvPr id="197" name="Google Shape;197;p2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it" sz="1500"/>
              <a:t>‹#›</a:t>
            </a:fld>
            <a:endParaRPr sz="15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26"/>
          <p:cNvSpPr txBox="1"/>
          <p:nvPr>
            <p:ph type="title"/>
          </p:nvPr>
        </p:nvSpPr>
        <p:spPr>
          <a:xfrm>
            <a:off x="0" y="0"/>
            <a:ext cx="9144000" cy="572700"/>
          </a:xfrm>
          <a:prstGeom prst="rect">
            <a:avLst/>
          </a:prstGeom>
          <a:solidFill>
            <a:srgbClr val="00CFFF">
              <a:alpha val="50000"/>
            </a:srgbClr>
          </a:solidFill>
          <a:ln cap="flat" cmpd="sng" w="38100">
            <a:solidFill>
              <a:srgbClr val="1155CC"/>
            </a:solidFill>
            <a:prstDash val="solid"/>
            <a:round/>
            <a:headEnd len="sm" w="sm" type="none"/>
            <a:tailEnd len="sm" w="sm" type="none"/>
          </a:ln>
        </p:spPr>
        <p:txBody>
          <a:bodyPr anchorCtr="0" anchor="ctr" bIns="91425" lIns="91425" spcFirstLastPara="1" rIns="91425" wrap="square" tIns="91425">
            <a:normAutofit fontScale="90000"/>
          </a:bodyPr>
          <a:lstStyle/>
          <a:p>
            <a:pPr indent="0" lvl="0" marL="0" rtl="0" algn="ctr">
              <a:spcBef>
                <a:spcPts val="0"/>
              </a:spcBef>
              <a:spcAft>
                <a:spcPts val="0"/>
              </a:spcAft>
              <a:buNone/>
            </a:pPr>
            <a:r>
              <a:rPr b="1" lang="it">
                <a:latin typeface="Courier New"/>
                <a:ea typeface="Courier New"/>
                <a:cs typeface="Courier New"/>
                <a:sym typeface="Courier New"/>
              </a:rPr>
              <a:t>GW230529</a:t>
            </a:r>
            <a:r>
              <a:rPr b="1" lang="it">
                <a:latin typeface="Courier New"/>
                <a:ea typeface="Courier New"/>
                <a:cs typeface="Courier New"/>
                <a:sym typeface="Courier New"/>
              </a:rPr>
              <a:t> - The first exceptional event in O4</a:t>
            </a:r>
            <a:endParaRPr b="1">
              <a:latin typeface="Courier New"/>
              <a:ea typeface="Courier New"/>
              <a:cs typeface="Courier New"/>
              <a:sym typeface="Courier New"/>
            </a:endParaRPr>
          </a:p>
        </p:txBody>
      </p:sp>
      <p:sp>
        <p:nvSpPr>
          <p:cNvPr id="203" name="Google Shape;203;p26"/>
          <p:cNvSpPr txBox="1"/>
          <p:nvPr/>
        </p:nvSpPr>
        <p:spPr>
          <a:xfrm>
            <a:off x="82550" y="690450"/>
            <a:ext cx="7679100" cy="1339200"/>
          </a:xfrm>
          <a:prstGeom prst="rect">
            <a:avLst/>
          </a:prstGeom>
          <a:noFill/>
          <a:ln cap="flat" cmpd="sng" w="38100">
            <a:solidFill>
              <a:srgbClr val="1155CC"/>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it" sz="1500">
                <a:solidFill>
                  <a:schemeClr val="dk1"/>
                </a:solidFill>
                <a:latin typeface="Courier New"/>
                <a:ea typeface="Courier New"/>
                <a:cs typeface="Courier New"/>
                <a:sym typeface="Courier New"/>
              </a:rPr>
              <a:t>Source: </a:t>
            </a:r>
            <a:r>
              <a:rPr b="1" lang="it" sz="1500">
                <a:solidFill>
                  <a:schemeClr val="dk1"/>
                </a:solidFill>
                <a:latin typeface="Courier New"/>
                <a:ea typeface="Courier New"/>
                <a:cs typeface="Courier New"/>
                <a:sym typeface="Courier New"/>
              </a:rPr>
              <a:t>Black Hole - Neutron Star system (with high probability)  </a:t>
            </a:r>
            <a:endParaRPr b="1" sz="1500">
              <a:solidFill>
                <a:schemeClr val="dk1"/>
              </a:solidFill>
              <a:latin typeface="Courier New"/>
              <a:ea typeface="Courier New"/>
              <a:cs typeface="Courier New"/>
              <a:sym typeface="Courier New"/>
            </a:endParaRPr>
          </a:p>
          <a:p>
            <a:pPr indent="0" lvl="0" marL="0" rtl="0" algn="l">
              <a:spcBef>
                <a:spcPts val="0"/>
              </a:spcBef>
              <a:spcAft>
                <a:spcPts val="0"/>
              </a:spcAft>
              <a:buNone/>
            </a:pPr>
            <a:r>
              <a:t/>
            </a:r>
            <a:endParaRPr b="1" sz="1500">
              <a:solidFill>
                <a:schemeClr val="dk1"/>
              </a:solidFill>
              <a:latin typeface="Courier New"/>
              <a:ea typeface="Courier New"/>
              <a:cs typeface="Courier New"/>
              <a:sym typeface="Courier New"/>
            </a:endParaRPr>
          </a:p>
          <a:p>
            <a:pPr indent="0" lvl="0" marL="0" rtl="0" algn="l">
              <a:spcBef>
                <a:spcPts val="0"/>
              </a:spcBef>
              <a:spcAft>
                <a:spcPts val="0"/>
              </a:spcAft>
              <a:buNone/>
            </a:pPr>
            <a:r>
              <a:rPr lang="it" sz="1500">
                <a:solidFill>
                  <a:schemeClr val="dk1"/>
                </a:solidFill>
                <a:latin typeface="Courier New"/>
                <a:ea typeface="Courier New"/>
                <a:cs typeface="Courier New"/>
                <a:sym typeface="Courier New"/>
              </a:rPr>
              <a:t>Component masses:</a:t>
            </a:r>
            <a:endParaRPr sz="1500">
              <a:solidFill>
                <a:schemeClr val="dk1"/>
              </a:solidFill>
              <a:latin typeface="Courier New"/>
              <a:ea typeface="Courier New"/>
              <a:cs typeface="Courier New"/>
              <a:sym typeface="Courier New"/>
            </a:endParaRPr>
          </a:p>
          <a:p>
            <a:pPr indent="-323850" lvl="0" marL="457200" rtl="0" algn="l">
              <a:spcBef>
                <a:spcPts val="0"/>
              </a:spcBef>
              <a:spcAft>
                <a:spcPts val="0"/>
              </a:spcAft>
              <a:buClr>
                <a:schemeClr val="dk1"/>
              </a:buClr>
              <a:buSzPts val="1500"/>
              <a:buFont typeface="Courier New"/>
              <a:buChar char="➔"/>
            </a:pPr>
            <a:r>
              <a:rPr lang="it" sz="1500">
                <a:solidFill>
                  <a:schemeClr val="dk1"/>
                </a:solidFill>
                <a:latin typeface="Courier New"/>
                <a:ea typeface="Courier New"/>
                <a:cs typeface="Courier New"/>
                <a:sym typeface="Courier New"/>
              </a:rPr>
              <a:t>m1 = </a:t>
            </a:r>
            <a:r>
              <a:rPr b="1" lang="it" sz="1500">
                <a:solidFill>
                  <a:schemeClr val="dk1"/>
                </a:solidFill>
                <a:latin typeface="Courier New"/>
                <a:ea typeface="Courier New"/>
                <a:cs typeface="Courier New"/>
                <a:sym typeface="Courier New"/>
              </a:rPr>
              <a:t>3.6</a:t>
            </a:r>
            <a:r>
              <a:rPr b="1" baseline="30000" lang="it" sz="1500">
                <a:solidFill>
                  <a:schemeClr val="dk1"/>
                </a:solidFill>
                <a:latin typeface="Courier New"/>
                <a:ea typeface="Courier New"/>
                <a:cs typeface="Courier New"/>
                <a:sym typeface="Courier New"/>
              </a:rPr>
              <a:t>+0.8</a:t>
            </a:r>
            <a:r>
              <a:rPr b="1" baseline="-25000" lang="it" sz="1500">
                <a:solidFill>
                  <a:schemeClr val="dk1"/>
                </a:solidFill>
                <a:latin typeface="Courier New"/>
                <a:ea typeface="Courier New"/>
                <a:cs typeface="Courier New"/>
                <a:sym typeface="Courier New"/>
              </a:rPr>
              <a:t>-1.2 </a:t>
            </a:r>
            <a:r>
              <a:rPr b="1" lang="it" sz="1500">
                <a:solidFill>
                  <a:schemeClr val="dk1"/>
                </a:solidFill>
                <a:latin typeface="Courier New"/>
                <a:ea typeface="Courier New"/>
                <a:cs typeface="Courier New"/>
                <a:sym typeface="Courier New"/>
              </a:rPr>
              <a:t>M</a:t>
            </a:r>
            <a:r>
              <a:rPr b="1" baseline="-25000" lang="it" sz="1500">
                <a:solidFill>
                  <a:schemeClr val="dk1"/>
                </a:solidFill>
                <a:latin typeface="Courier New"/>
                <a:ea typeface="Courier New"/>
                <a:cs typeface="Courier New"/>
                <a:sym typeface="Courier New"/>
              </a:rPr>
              <a:t>☉</a:t>
            </a:r>
            <a:endParaRPr b="1" sz="1500">
              <a:solidFill>
                <a:schemeClr val="dk1"/>
              </a:solidFill>
              <a:latin typeface="Courier New"/>
              <a:ea typeface="Courier New"/>
              <a:cs typeface="Courier New"/>
              <a:sym typeface="Courier New"/>
            </a:endParaRPr>
          </a:p>
          <a:p>
            <a:pPr indent="-323850" lvl="0" marL="457200" rtl="0" algn="l">
              <a:spcBef>
                <a:spcPts val="0"/>
              </a:spcBef>
              <a:spcAft>
                <a:spcPts val="0"/>
              </a:spcAft>
              <a:buClr>
                <a:schemeClr val="dk1"/>
              </a:buClr>
              <a:buSzPts val="1500"/>
              <a:buFont typeface="Courier New"/>
              <a:buChar char="➔"/>
            </a:pPr>
            <a:r>
              <a:rPr lang="it" sz="1500">
                <a:solidFill>
                  <a:schemeClr val="dk1"/>
                </a:solidFill>
                <a:latin typeface="Courier New"/>
                <a:ea typeface="Courier New"/>
                <a:cs typeface="Courier New"/>
                <a:sym typeface="Courier New"/>
              </a:rPr>
              <a:t>m2 = </a:t>
            </a:r>
            <a:r>
              <a:rPr b="1" lang="it" sz="1500">
                <a:solidFill>
                  <a:schemeClr val="dk1"/>
                </a:solidFill>
                <a:latin typeface="Courier New"/>
                <a:ea typeface="Courier New"/>
                <a:cs typeface="Courier New"/>
                <a:sym typeface="Courier New"/>
              </a:rPr>
              <a:t>1.4</a:t>
            </a:r>
            <a:r>
              <a:rPr b="1" baseline="30000" lang="it" sz="1500">
                <a:solidFill>
                  <a:schemeClr val="dk1"/>
                </a:solidFill>
                <a:latin typeface="Courier New"/>
                <a:ea typeface="Courier New"/>
                <a:cs typeface="Courier New"/>
                <a:sym typeface="Courier New"/>
              </a:rPr>
              <a:t>+0.6</a:t>
            </a:r>
            <a:r>
              <a:rPr b="1" baseline="-25000" lang="it" sz="1500">
                <a:solidFill>
                  <a:schemeClr val="dk1"/>
                </a:solidFill>
                <a:latin typeface="Courier New"/>
                <a:ea typeface="Courier New"/>
                <a:cs typeface="Courier New"/>
                <a:sym typeface="Courier New"/>
              </a:rPr>
              <a:t>-0.2 </a:t>
            </a:r>
            <a:r>
              <a:rPr b="1" lang="it" sz="1500">
                <a:solidFill>
                  <a:schemeClr val="dk1"/>
                </a:solidFill>
                <a:latin typeface="Courier New"/>
                <a:ea typeface="Courier New"/>
                <a:cs typeface="Courier New"/>
                <a:sym typeface="Courier New"/>
              </a:rPr>
              <a:t>M</a:t>
            </a:r>
            <a:r>
              <a:rPr b="1" baseline="-25000" lang="it" sz="1500">
                <a:solidFill>
                  <a:schemeClr val="dk1"/>
                </a:solidFill>
                <a:latin typeface="Courier New"/>
                <a:ea typeface="Courier New"/>
                <a:cs typeface="Courier New"/>
                <a:sym typeface="Courier New"/>
              </a:rPr>
              <a:t>☉</a:t>
            </a:r>
            <a:endParaRPr b="1" sz="1500">
              <a:solidFill>
                <a:schemeClr val="dk1"/>
              </a:solidFill>
              <a:latin typeface="Courier New"/>
              <a:ea typeface="Courier New"/>
              <a:cs typeface="Courier New"/>
              <a:sym typeface="Courier New"/>
            </a:endParaRPr>
          </a:p>
        </p:txBody>
      </p:sp>
      <p:pic>
        <p:nvPicPr>
          <p:cNvPr id="204" name="Google Shape;204;p26" title="FillingTheGapWithGW230529.png"/>
          <p:cNvPicPr preferRelativeResize="0"/>
          <p:nvPr/>
        </p:nvPicPr>
        <p:blipFill rotWithShape="1">
          <a:blip r:embed="rId3">
            <a:alphaModFix/>
          </a:blip>
          <a:srcRect b="9392" l="4223" r="0" t="8572"/>
          <a:stretch/>
        </p:blipFill>
        <p:spPr>
          <a:xfrm>
            <a:off x="2488900" y="1684775"/>
            <a:ext cx="6489001" cy="3123515"/>
          </a:xfrm>
          <a:prstGeom prst="rect">
            <a:avLst/>
          </a:prstGeom>
          <a:noFill/>
          <a:ln>
            <a:noFill/>
          </a:ln>
        </p:spPr>
      </p:pic>
      <p:sp>
        <p:nvSpPr>
          <p:cNvPr id="205" name="Google Shape;205;p26"/>
          <p:cNvSpPr txBox="1"/>
          <p:nvPr/>
        </p:nvSpPr>
        <p:spPr>
          <a:xfrm>
            <a:off x="82550" y="2451513"/>
            <a:ext cx="2312700" cy="2031900"/>
          </a:xfrm>
          <a:prstGeom prst="rect">
            <a:avLst/>
          </a:prstGeom>
          <a:noFill/>
          <a:ln>
            <a:noFill/>
          </a:ln>
        </p:spPr>
        <p:txBody>
          <a:bodyPr anchorCtr="0" anchor="t" bIns="91425" lIns="91425" spcFirstLastPara="1" rIns="91425" wrap="square" tIns="91425">
            <a:spAutoFit/>
          </a:bodyPr>
          <a:lstStyle/>
          <a:p>
            <a:pPr indent="-323850" lvl="0" marL="457200" rtl="0" algn="l">
              <a:spcBef>
                <a:spcPts val="0"/>
              </a:spcBef>
              <a:spcAft>
                <a:spcPts val="0"/>
              </a:spcAft>
              <a:buClr>
                <a:schemeClr val="dk1"/>
              </a:buClr>
              <a:buSzPts val="1500"/>
              <a:buFont typeface="Courier New"/>
              <a:buChar char="●"/>
            </a:pPr>
            <a:r>
              <a:rPr lang="it" sz="1500">
                <a:solidFill>
                  <a:schemeClr val="dk1"/>
                </a:solidFill>
                <a:latin typeface="Courier New"/>
                <a:ea typeface="Courier New"/>
                <a:cs typeface="Courier New"/>
                <a:sym typeface="Courier New"/>
              </a:rPr>
              <a:t>It provided a big evidence for compact objects existing within the </a:t>
            </a:r>
            <a:r>
              <a:rPr lang="it" sz="1500">
                <a:solidFill>
                  <a:schemeClr val="dk1"/>
                </a:solidFill>
                <a:latin typeface="Courier New"/>
                <a:ea typeface="Courier New"/>
                <a:cs typeface="Courier New"/>
                <a:sym typeface="Courier New"/>
              </a:rPr>
              <a:t>purported</a:t>
            </a:r>
            <a:r>
              <a:rPr lang="it" sz="1500">
                <a:solidFill>
                  <a:schemeClr val="dk1"/>
                </a:solidFill>
                <a:latin typeface="Courier New"/>
                <a:ea typeface="Courier New"/>
                <a:cs typeface="Courier New"/>
                <a:sym typeface="Courier New"/>
              </a:rPr>
              <a:t> </a:t>
            </a:r>
            <a:r>
              <a:rPr b="1" lang="it" sz="1500">
                <a:solidFill>
                  <a:schemeClr val="dk1"/>
                </a:solidFill>
                <a:latin typeface="Courier New"/>
                <a:ea typeface="Courier New"/>
                <a:cs typeface="Courier New"/>
                <a:sym typeface="Courier New"/>
              </a:rPr>
              <a:t>NS-BH mass gap</a:t>
            </a:r>
            <a:r>
              <a:rPr lang="it" sz="1500">
                <a:solidFill>
                  <a:schemeClr val="dk1"/>
                </a:solidFill>
                <a:latin typeface="Courier New"/>
                <a:ea typeface="Courier New"/>
                <a:cs typeface="Courier New"/>
                <a:sym typeface="Courier New"/>
              </a:rPr>
              <a:t> </a:t>
            </a:r>
            <a:endParaRPr sz="1500">
              <a:solidFill>
                <a:schemeClr val="dk1"/>
              </a:solidFill>
              <a:latin typeface="Courier New"/>
              <a:ea typeface="Courier New"/>
              <a:cs typeface="Courier New"/>
              <a:sym typeface="Courier New"/>
            </a:endParaRPr>
          </a:p>
        </p:txBody>
      </p:sp>
      <p:sp>
        <p:nvSpPr>
          <p:cNvPr id="206" name="Google Shape;206;p26"/>
          <p:cNvSpPr txBox="1"/>
          <p:nvPr/>
        </p:nvSpPr>
        <p:spPr>
          <a:xfrm>
            <a:off x="2488900" y="4808300"/>
            <a:ext cx="52251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100">
                <a:solidFill>
                  <a:schemeClr val="dk2"/>
                </a:solidFill>
                <a:latin typeface="Courier New"/>
                <a:ea typeface="Courier New"/>
                <a:cs typeface="Courier New"/>
                <a:sym typeface="Courier New"/>
              </a:rPr>
              <a:t>Discovery paper: </a:t>
            </a:r>
            <a:r>
              <a:rPr lang="it" sz="1100" u="sng">
                <a:solidFill>
                  <a:schemeClr val="hlink"/>
                </a:solidFill>
                <a:highlight>
                  <a:srgbClr val="FFFFFF"/>
                </a:highlight>
                <a:latin typeface="Courier New"/>
                <a:ea typeface="Courier New"/>
                <a:cs typeface="Courier New"/>
                <a:sym typeface="Courier New"/>
                <a:hlinkClick r:id="rId4"/>
              </a:rPr>
              <a:t>https://doi.org/10.48550/arXiv.2404.04248</a:t>
            </a:r>
            <a:endParaRPr sz="1100">
              <a:solidFill>
                <a:schemeClr val="dk2"/>
              </a:solidFill>
              <a:latin typeface="Courier New"/>
              <a:ea typeface="Courier New"/>
              <a:cs typeface="Courier New"/>
              <a:sym typeface="Courier New"/>
            </a:endParaRPr>
          </a:p>
        </p:txBody>
      </p:sp>
      <p:sp>
        <p:nvSpPr>
          <p:cNvPr id="207" name="Google Shape;207;p26"/>
          <p:cNvSpPr txBox="1"/>
          <p:nvPr>
            <p:ph idx="12" type="sldNum"/>
          </p:nvPr>
        </p:nvSpPr>
        <p:spPr>
          <a:xfrm>
            <a:off x="8490583" y="4749892"/>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it" sz="1500"/>
              <a:t>‹#›</a:t>
            </a:fld>
            <a:endParaRPr sz="15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pic>
        <p:nvPicPr>
          <p:cNvPr id="212" name="Google Shape;212;p27"/>
          <p:cNvPicPr preferRelativeResize="0"/>
          <p:nvPr/>
        </p:nvPicPr>
        <p:blipFill rotWithShape="1">
          <a:blip r:embed="rId3">
            <a:alphaModFix/>
          </a:blip>
          <a:srcRect b="11289" l="1200" r="1210" t="6365"/>
          <a:stretch/>
        </p:blipFill>
        <p:spPr>
          <a:xfrm>
            <a:off x="0" y="0"/>
            <a:ext cx="9144000" cy="5143501"/>
          </a:xfrm>
          <a:prstGeom prst="rect">
            <a:avLst/>
          </a:prstGeom>
          <a:noFill/>
          <a:ln>
            <a:noFill/>
          </a:ln>
        </p:spPr>
      </p:pic>
      <p:sp>
        <p:nvSpPr>
          <p:cNvPr id="213" name="Google Shape;213;p27"/>
          <p:cNvSpPr/>
          <p:nvPr/>
        </p:nvSpPr>
        <p:spPr>
          <a:xfrm flipH="1" rot="5400000">
            <a:off x="-1011862" y="-735712"/>
            <a:ext cx="5132350" cy="6603775"/>
          </a:xfrm>
          <a:prstGeom prst="flowChartManualInput">
            <a:avLst/>
          </a:prstGeom>
          <a:solidFill>
            <a:srgbClr val="0D0D0D">
              <a:alpha val="443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4" name="Google Shape;214;p27"/>
          <p:cNvSpPr txBox="1"/>
          <p:nvPr>
            <p:ph type="ctrTitle"/>
          </p:nvPr>
        </p:nvSpPr>
        <p:spPr>
          <a:xfrm>
            <a:off x="111125" y="120250"/>
            <a:ext cx="4030200" cy="2969700"/>
          </a:xfrm>
          <a:prstGeom prst="rect">
            <a:avLst/>
          </a:prstGeom>
          <a:noFill/>
        </p:spPr>
        <p:txBody>
          <a:bodyPr anchorCtr="0" anchor="ctr" bIns="91425" lIns="91425" spcFirstLastPara="1" rIns="91425" wrap="square" tIns="91425">
            <a:noAutofit/>
          </a:bodyPr>
          <a:lstStyle/>
          <a:p>
            <a:pPr indent="0" lvl="0" marL="0" rtl="0" algn="ctr">
              <a:spcBef>
                <a:spcPts val="0"/>
              </a:spcBef>
              <a:spcAft>
                <a:spcPts val="0"/>
              </a:spcAft>
              <a:buSzPts val="990"/>
              <a:buNone/>
            </a:pPr>
            <a:r>
              <a:t/>
            </a:r>
            <a:endParaRPr sz="3380">
              <a:solidFill>
                <a:schemeClr val="lt1"/>
              </a:solidFill>
              <a:latin typeface="Times New Roman"/>
              <a:ea typeface="Times New Roman"/>
              <a:cs typeface="Times New Roman"/>
              <a:sym typeface="Times New Roman"/>
            </a:endParaRPr>
          </a:p>
          <a:p>
            <a:pPr indent="0" lvl="0" marL="0" rtl="0" algn="ctr">
              <a:spcBef>
                <a:spcPts val="0"/>
              </a:spcBef>
              <a:spcAft>
                <a:spcPts val="0"/>
              </a:spcAft>
              <a:buSzPts val="990"/>
              <a:buNone/>
            </a:pPr>
            <a:r>
              <a:t/>
            </a:r>
            <a:endParaRPr sz="3380">
              <a:solidFill>
                <a:schemeClr val="lt1"/>
              </a:solidFill>
              <a:latin typeface="Times New Roman"/>
              <a:ea typeface="Times New Roman"/>
              <a:cs typeface="Times New Roman"/>
              <a:sym typeface="Times New Roman"/>
            </a:endParaRPr>
          </a:p>
          <a:p>
            <a:pPr indent="0" lvl="0" marL="0" rtl="0" algn="ctr">
              <a:spcBef>
                <a:spcPts val="0"/>
              </a:spcBef>
              <a:spcAft>
                <a:spcPts val="0"/>
              </a:spcAft>
              <a:buSzPts val="990"/>
              <a:buNone/>
            </a:pPr>
            <a:r>
              <a:rPr lang="it" sz="3380">
                <a:solidFill>
                  <a:schemeClr val="lt1"/>
                </a:solidFill>
                <a:latin typeface="Times New Roman"/>
                <a:ea typeface="Times New Roman"/>
                <a:cs typeface="Times New Roman"/>
                <a:sym typeface="Times New Roman"/>
              </a:rPr>
              <a:t>O4 is ongoing and will last until 2026… Stay tuned! </a:t>
            </a:r>
            <a:endParaRPr sz="3380">
              <a:solidFill>
                <a:schemeClr val="lt1"/>
              </a:solidFill>
              <a:latin typeface="Times New Roman"/>
              <a:ea typeface="Times New Roman"/>
              <a:cs typeface="Times New Roman"/>
              <a:sym typeface="Times New Roman"/>
            </a:endParaRPr>
          </a:p>
          <a:p>
            <a:pPr indent="0" lvl="0" marL="0" rtl="0" algn="ctr">
              <a:spcBef>
                <a:spcPts val="0"/>
              </a:spcBef>
              <a:spcAft>
                <a:spcPts val="0"/>
              </a:spcAft>
              <a:buSzPts val="990"/>
              <a:buNone/>
            </a:pPr>
            <a:br>
              <a:rPr lang="it" sz="3380">
                <a:solidFill>
                  <a:schemeClr val="lt1"/>
                </a:solidFill>
                <a:latin typeface="Times New Roman"/>
                <a:ea typeface="Times New Roman"/>
                <a:cs typeface="Times New Roman"/>
                <a:sym typeface="Times New Roman"/>
              </a:rPr>
            </a:br>
            <a:r>
              <a:rPr lang="it" sz="3380">
                <a:solidFill>
                  <a:schemeClr val="lt1"/>
                </a:solidFill>
                <a:latin typeface="Times New Roman"/>
                <a:ea typeface="Times New Roman"/>
                <a:cs typeface="Times New Roman"/>
                <a:sym typeface="Times New Roman"/>
              </a:rPr>
              <a:t>Thanks for the attention!</a:t>
            </a:r>
            <a:endParaRPr sz="3380">
              <a:solidFill>
                <a:schemeClr val="lt1"/>
              </a:solidFill>
              <a:latin typeface="Times New Roman"/>
              <a:ea typeface="Times New Roman"/>
              <a:cs typeface="Times New Roman"/>
              <a:sym typeface="Times New Roman"/>
            </a:endParaRPr>
          </a:p>
        </p:txBody>
      </p:sp>
      <p:sp>
        <p:nvSpPr>
          <p:cNvPr id="215" name="Google Shape;215;p27"/>
          <p:cNvSpPr txBox="1"/>
          <p:nvPr/>
        </p:nvSpPr>
        <p:spPr>
          <a:xfrm>
            <a:off x="111125" y="4137875"/>
            <a:ext cx="2000400" cy="738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it" sz="1800">
                <a:solidFill>
                  <a:schemeClr val="lt1"/>
                </a:solidFill>
              </a:rPr>
              <a:t>Lorenzo Piccari</a:t>
            </a:r>
            <a:endParaRPr sz="1800">
              <a:solidFill>
                <a:schemeClr val="lt1"/>
              </a:solidFill>
            </a:endParaRPr>
          </a:p>
          <a:p>
            <a:pPr indent="0" lvl="0" marL="0" rtl="0" algn="ctr">
              <a:spcBef>
                <a:spcPts val="0"/>
              </a:spcBef>
              <a:spcAft>
                <a:spcPts val="0"/>
              </a:spcAft>
              <a:buNone/>
            </a:pPr>
            <a:r>
              <a:rPr lang="it" sz="1800">
                <a:solidFill>
                  <a:schemeClr val="lt1"/>
                </a:solidFill>
              </a:rPr>
              <a:t>PhD - 39° Cycle </a:t>
            </a:r>
            <a:endParaRPr sz="1800">
              <a:solidFill>
                <a:schemeClr val="lt1"/>
              </a:solidFill>
            </a:endParaRPr>
          </a:p>
        </p:txBody>
      </p:sp>
      <p:pic>
        <p:nvPicPr>
          <p:cNvPr id="216" name="Google Shape;216;p27" title="LVK_white.png"/>
          <p:cNvPicPr preferRelativeResize="0"/>
          <p:nvPr/>
        </p:nvPicPr>
        <p:blipFill>
          <a:blip r:embed="rId4">
            <a:alphaModFix/>
          </a:blip>
          <a:stretch>
            <a:fillRect/>
          </a:stretch>
        </p:blipFill>
        <p:spPr>
          <a:xfrm>
            <a:off x="2243025" y="3737375"/>
            <a:ext cx="1542551" cy="1406125"/>
          </a:xfrm>
          <a:prstGeom prst="rect">
            <a:avLst/>
          </a:prstGeom>
          <a:noFill/>
          <a:ln>
            <a:noFill/>
          </a:ln>
        </p:spPr>
      </p:pic>
      <p:pic>
        <p:nvPicPr>
          <p:cNvPr id="217" name="Google Shape;217;p27" title="Verticale-768x1024.png"/>
          <p:cNvPicPr preferRelativeResize="0"/>
          <p:nvPr/>
        </p:nvPicPr>
        <p:blipFill>
          <a:blip r:embed="rId5">
            <a:alphaModFix/>
          </a:blip>
          <a:stretch>
            <a:fillRect/>
          </a:stretch>
        </p:blipFill>
        <p:spPr>
          <a:xfrm>
            <a:off x="4937850" y="1886850"/>
            <a:ext cx="1130950" cy="1106099"/>
          </a:xfrm>
          <a:prstGeom prst="rect">
            <a:avLst/>
          </a:prstGeom>
          <a:noFill/>
          <a:ln>
            <a:noFill/>
          </a:ln>
        </p:spPr>
      </p:pic>
      <p:pic>
        <p:nvPicPr>
          <p:cNvPr id="218" name="Google Shape;218;p27" title="Verticale-768x1024.png"/>
          <p:cNvPicPr preferRelativeResize="0"/>
          <p:nvPr/>
        </p:nvPicPr>
        <p:blipFill>
          <a:blip r:embed="rId5">
            <a:alphaModFix/>
          </a:blip>
          <a:stretch>
            <a:fillRect/>
          </a:stretch>
        </p:blipFill>
        <p:spPr>
          <a:xfrm>
            <a:off x="5654500" y="2447725"/>
            <a:ext cx="2000400" cy="195640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pic>
        <p:nvPicPr>
          <p:cNvPr id="63" name="Google Shape;63;p14"/>
          <p:cNvPicPr preferRelativeResize="0"/>
          <p:nvPr/>
        </p:nvPicPr>
        <p:blipFill rotWithShape="1">
          <a:blip r:embed="rId3">
            <a:alphaModFix/>
          </a:blip>
          <a:srcRect b="11289" l="1200" r="1210" t="6365"/>
          <a:stretch/>
        </p:blipFill>
        <p:spPr>
          <a:xfrm>
            <a:off x="0" y="0"/>
            <a:ext cx="9144000" cy="5143501"/>
          </a:xfrm>
          <a:prstGeom prst="rect">
            <a:avLst/>
          </a:prstGeom>
          <a:noFill/>
          <a:ln>
            <a:noFill/>
          </a:ln>
        </p:spPr>
      </p:pic>
      <p:sp>
        <p:nvSpPr>
          <p:cNvPr id="64" name="Google Shape;64;p14"/>
          <p:cNvSpPr/>
          <p:nvPr/>
        </p:nvSpPr>
        <p:spPr>
          <a:xfrm rot="5400000">
            <a:off x="-382887" y="-1364687"/>
            <a:ext cx="5132350" cy="7861725"/>
          </a:xfrm>
          <a:prstGeom prst="flowChartManualInput">
            <a:avLst/>
          </a:prstGeom>
          <a:solidFill>
            <a:srgbClr val="0D0D0D">
              <a:alpha val="443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5" name="Google Shape;65;p14"/>
          <p:cNvSpPr txBox="1"/>
          <p:nvPr/>
        </p:nvSpPr>
        <p:spPr>
          <a:xfrm>
            <a:off x="90750" y="1061400"/>
            <a:ext cx="5043600" cy="3020700"/>
          </a:xfrm>
          <a:prstGeom prst="rect">
            <a:avLst/>
          </a:prstGeom>
          <a:noFill/>
          <a:ln>
            <a:noFill/>
          </a:ln>
        </p:spPr>
        <p:txBody>
          <a:bodyPr anchorCtr="0" anchor="t" bIns="91425" lIns="91425" spcFirstLastPara="1" rIns="91425" wrap="square" tIns="91425">
            <a:noAutofit/>
          </a:bodyPr>
          <a:lstStyle/>
          <a:p>
            <a:pPr indent="-323850" lvl="0" marL="457200" rtl="0" algn="l">
              <a:spcBef>
                <a:spcPts val="0"/>
              </a:spcBef>
              <a:spcAft>
                <a:spcPts val="0"/>
              </a:spcAft>
              <a:buClr>
                <a:schemeClr val="lt1"/>
              </a:buClr>
              <a:buSzPts val="1500"/>
              <a:buFont typeface="Courier New"/>
              <a:buChar char="●"/>
            </a:pPr>
            <a:r>
              <a:rPr b="1" lang="it" sz="1500">
                <a:solidFill>
                  <a:schemeClr val="lt1"/>
                </a:solidFill>
                <a:latin typeface="Courier New"/>
                <a:ea typeface="Courier New"/>
                <a:cs typeface="Courier New"/>
                <a:sym typeface="Courier New"/>
              </a:rPr>
              <a:t>What are Gravitational Waves (GWs)? </a:t>
            </a:r>
            <a:br>
              <a:rPr b="1" lang="it" sz="1500">
                <a:solidFill>
                  <a:schemeClr val="lt1"/>
                </a:solidFill>
                <a:latin typeface="Courier New"/>
                <a:ea typeface="Courier New"/>
                <a:cs typeface="Courier New"/>
                <a:sym typeface="Courier New"/>
              </a:rPr>
            </a:br>
            <a:endParaRPr b="1" sz="1500">
              <a:solidFill>
                <a:schemeClr val="lt1"/>
              </a:solidFill>
              <a:latin typeface="Courier New"/>
              <a:ea typeface="Courier New"/>
              <a:cs typeface="Courier New"/>
              <a:sym typeface="Courier New"/>
            </a:endParaRPr>
          </a:p>
          <a:p>
            <a:pPr indent="-323850" lvl="0" marL="457200" rtl="0" algn="l">
              <a:spcBef>
                <a:spcPts val="0"/>
              </a:spcBef>
              <a:spcAft>
                <a:spcPts val="0"/>
              </a:spcAft>
              <a:buClr>
                <a:schemeClr val="lt1"/>
              </a:buClr>
              <a:buSzPts val="1500"/>
              <a:buFont typeface="Courier New"/>
              <a:buChar char="●"/>
            </a:pPr>
            <a:r>
              <a:rPr b="1" lang="it" sz="1500">
                <a:solidFill>
                  <a:schemeClr val="lt1"/>
                </a:solidFill>
                <a:latin typeface="Courier New"/>
                <a:ea typeface="Courier New"/>
                <a:cs typeface="Courier New"/>
                <a:sym typeface="Courier New"/>
              </a:rPr>
              <a:t>Astrophysical Sources of GWs </a:t>
            </a:r>
            <a:br>
              <a:rPr b="1" lang="it" sz="1500">
                <a:solidFill>
                  <a:schemeClr val="lt1"/>
                </a:solidFill>
                <a:latin typeface="Courier New"/>
                <a:ea typeface="Courier New"/>
                <a:cs typeface="Courier New"/>
                <a:sym typeface="Courier New"/>
              </a:rPr>
            </a:br>
            <a:endParaRPr b="1" sz="1500">
              <a:solidFill>
                <a:schemeClr val="lt1"/>
              </a:solidFill>
              <a:latin typeface="Courier New"/>
              <a:ea typeface="Courier New"/>
              <a:cs typeface="Courier New"/>
              <a:sym typeface="Courier New"/>
            </a:endParaRPr>
          </a:p>
          <a:p>
            <a:pPr indent="-323850" lvl="0" marL="457200" rtl="0" algn="l">
              <a:spcBef>
                <a:spcPts val="0"/>
              </a:spcBef>
              <a:spcAft>
                <a:spcPts val="0"/>
              </a:spcAft>
              <a:buClr>
                <a:schemeClr val="lt1"/>
              </a:buClr>
              <a:buSzPts val="1500"/>
              <a:buFont typeface="Courier New"/>
              <a:buChar char="●"/>
            </a:pPr>
            <a:r>
              <a:rPr b="1" lang="it" sz="1500">
                <a:solidFill>
                  <a:schemeClr val="lt1"/>
                </a:solidFill>
                <a:latin typeface="Courier New"/>
                <a:ea typeface="Courier New"/>
                <a:cs typeface="Courier New"/>
                <a:sym typeface="Courier New"/>
              </a:rPr>
              <a:t>The LIGO-Virgo-KAGRA (LVK) Detector Network</a:t>
            </a:r>
            <a:br>
              <a:rPr b="1" lang="it" sz="1500">
                <a:solidFill>
                  <a:schemeClr val="lt1"/>
                </a:solidFill>
                <a:latin typeface="Courier New"/>
                <a:ea typeface="Courier New"/>
                <a:cs typeface="Courier New"/>
                <a:sym typeface="Courier New"/>
              </a:rPr>
            </a:br>
            <a:endParaRPr b="1" sz="1500">
              <a:solidFill>
                <a:schemeClr val="lt1"/>
              </a:solidFill>
              <a:latin typeface="Courier New"/>
              <a:ea typeface="Courier New"/>
              <a:cs typeface="Courier New"/>
              <a:sym typeface="Courier New"/>
            </a:endParaRPr>
          </a:p>
          <a:p>
            <a:pPr indent="-323850" lvl="0" marL="457200" rtl="0" algn="l">
              <a:spcBef>
                <a:spcPts val="0"/>
              </a:spcBef>
              <a:spcAft>
                <a:spcPts val="0"/>
              </a:spcAft>
              <a:buClr>
                <a:schemeClr val="lt1"/>
              </a:buClr>
              <a:buSzPts val="1500"/>
              <a:buFont typeface="Courier New"/>
              <a:buChar char="●"/>
            </a:pPr>
            <a:r>
              <a:rPr b="1" lang="it" sz="1500">
                <a:solidFill>
                  <a:schemeClr val="lt1"/>
                </a:solidFill>
                <a:latin typeface="Courier New"/>
                <a:ea typeface="Courier New"/>
                <a:cs typeface="Courier New"/>
                <a:sym typeface="Courier New"/>
              </a:rPr>
              <a:t>How Interferometers detect GWs? </a:t>
            </a:r>
            <a:br>
              <a:rPr b="1" lang="it" sz="1500">
                <a:solidFill>
                  <a:schemeClr val="lt1"/>
                </a:solidFill>
                <a:latin typeface="Courier New"/>
                <a:ea typeface="Courier New"/>
                <a:cs typeface="Courier New"/>
                <a:sym typeface="Courier New"/>
              </a:rPr>
            </a:br>
            <a:r>
              <a:rPr b="1" lang="it" sz="1500">
                <a:solidFill>
                  <a:schemeClr val="lt1"/>
                </a:solidFill>
                <a:latin typeface="Courier New"/>
                <a:ea typeface="Courier New"/>
                <a:cs typeface="Courier New"/>
                <a:sym typeface="Courier New"/>
              </a:rPr>
              <a:t> </a:t>
            </a:r>
            <a:endParaRPr b="1" sz="1500">
              <a:solidFill>
                <a:schemeClr val="lt1"/>
              </a:solidFill>
              <a:latin typeface="Courier New"/>
              <a:ea typeface="Courier New"/>
              <a:cs typeface="Courier New"/>
              <a:sym typeface="Courier New"/>
            </a:endParaRPr>
          </a:p>
          <a:p>
            <a:pPr indent="-323850" lvl="0" marL="457200" rtl="0" algn="l">
              <a:spcBef>
                <a:spcPts val="0"/>
              </a:spcBef>
              <a:spcAft>
                <a:spcPts val="0"/>
              </a:spcAft>
              <a:buClr>
                <a:schemeClr val="lt1"/>
              </a:buClr>
              <a:buSzPts val="1500"/>
              <a:buFont typeface="Courier New"/>
              <a:buChar char="●"/>
            </a:pPr>
            <a:r>
              <a:rPr b="1" lang="it" sz="1500">
                <a:solidFill>
                  <a:schemeClr val="lt1"/>
                </a:solidFill>
                <a:latin typeface="Courier New"/>
                <a:ea typeface="Courier New"/>
                <a:cs typeface="Courier New"/>
                <a:sym typeface="Courier New"/>
              </a:rPr>
              <a:t>A (very brief) overview of the most exceptional events detected by the LVK Collaboration so far</a:t>
            </a:r>
            <a:endParaRPr b="1" sz="1500">
              <a:solidFill>
                <a:schemeClr val="lt1"/>
              </a:solidFill>
              <a:latin typeface="Courier New"/>
              <a:ea typeface="Courier New"/>
              <a:cs typeface="Courier New"/>
              <a:sym typeface="Courier New"/>
            </a:endParaRPr>
          </a:p>
        </p:txBody>
      </p:sp>
      <p:sp>
        <p:nvSpPr>
          <p:cNvPr id="66" name="Google Shape;66;p14"/>
          <p:cNvSpPr txBox="1"/>
          <p:nvPr/>
        </p:nvSpPr>
        <p:spPr>
          <a:xfrm>
            <a:off x="263050" y="417275"/>
            <a:ext cx="52251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 sz="2200" u="sng">
                <a:solidFill>
                  <a:schemeClr val="lt1"/>
                </a:solidFill>
                <a:latin typeface="Courier New"/>
                <a:ea typeface="Courier New"/>
                <a:cs typeface="Courier New"/>
                <a:sym typeface="Courier New"/>
              </a:rPr>
              <a:t>Structure of the talk</a:t>
            </a:r>
            <a:endParaRPr b="1" sz="2200" u="sng">
              <a:solidFill>
                <a:schemeClr val="lt1"/>
              </a:solidFill>
              <a:latin typeface="Courier New"/>
              <a:ea typeface="Courier New"/>
              <a:cs typeface="Courier New"/>
              <a:sym typeface="Courier New"/>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5"/>
          <p:cNvSpPr txBox="1"/>
          <p:nvPr>
            <p:ph type="title"/>
          </p:nvPr>
        </p:nvSpPr>
        <p:spPr>
          <a:xfrm>
            <a:off x="0" y="0"/>
            <a:ext cx="9144000" cy="572700"/>
          </a:xfrm>
          <a:prstGeom prst="rect">
            <a:avLst/>
          </a:prstGeom>
          <a:solidFill>
            <a:srgbClr val="00CFFF">
              <a:alpha val="50000"/>
            </a:srgbClr>
          </a:solidFill>
          <a:ln cap="flat" cmpd="sng" w="38100">
            <a:solidFill>
              <a:srgbClr val="1155CC"/>
            </a:solidFill>
            <a:prstDash val="solid"/>
            <a:round/>
            <a:headEnd len="sm" w="sm" type="none"/>
            <a:tailEnd len="sm" w="sm" type="none"/>
          </a:ln>
        </p:spPr>
        <p:txBody>
          <a:bodyPr anchorCtr="0" anchor="ctr" bIns="91425" lIns="91425" spcFirstLastPara="1" rIns="91425" wrap="square" tIns="91425">
            <a:normAutofit fontScale="90000"/>
          </a:bodyPr>
          <a:lstStyle/>
          <a:p>
            <a:pPr indent="0" lvl="0" marL="0" rtl="0" algn="ctr">
              <a:spcBef>
                <a:spcPts val="0"/>
              </a:spcBef>
              <a:spcAft>
                <a:spcPts val="0"/>
              </a:spcAft>
              <a:buNone/>
            </a:pPr>
            <a:r>
              <a:rPr b="1" lang="it">
                <a:latin typeface="Courier New"/>
                <a:ea typeface="Courier New"/>
                <a:cs typeface="Courier New"/>
                <a:sym typeface="Courier New"/>
              </a:rPr>
              <a:t>What are Gravitational Waves?</a:t>
            </a:r>
            <a:endParaRPr b="1">
              <a:latin typeface="Courier New"/>
              <a:ea typeface="Courier New"/>
              <a:cs typeface="Courier New"/>
              <a:sym typeface="Courier New"/>
            </a:endParaRPr>
          </a:p>
        </p:txBody>
      </p:sp>
      <p:sp>
        <p:nvSpPr>
          <p:cNvPr id="72" name="Google Shape;72;p15"/>
          <p:cNvSpPr txBox="1"/>
          <p:nvPr>
            <p:ph idx="1" type="body"/>
          </p:nvPr>
        </p:nvSpPr>
        <p:spPr>
          <a:xfrm>
            <a:off x="45350" y="725450"/>
            <a:ext cx="9098400" cy="41355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0"/>
              </a:spcAft>
              <a:buNone/>
            </a:pPr>
            <a:r>
              <a:rPr b="1" lang="it" sz="1500">
                <a:solidFill>
                  <a:schemeClr val="dk1"/>
                </a:solidFill>
                <a:latin typeface="Courier New"/>
                <a:ea typeface="Courier New"/>
                <a:cs typeface="Courier New"/>
                <a:sym typeface="Courier New"/>
              </a:rPr>
              <a:t>Gravitational waves (GWs) are "ripples" in space-time </a:t>
            </a:r>
            <a:r>
              <a:rPr lang="it" sz="1500">
                <a:solidFill>
                  <a:schemeClr val="dk1"/>
                </a:solidFill>
                <a:latin typeface="Courier New"/>
                <a:ea typeface="Courier New"/>
                <a:cs typeface="Courier New"/>
                <a:sym typeface="Courier New"/>
              </a:rPr>
              <a:t>(ripples= Increspature)</a:t>
            </a:r>
            <a:endParaRPr sz="1500">
              <a:solidFill>
                <a:schemeClr val="dk1"/>
              </a:solidFill>
              <a:latin typeface="Courier New"/>
              <a:ea typeface="Courier New"/>
              <a:cs typeface="Courier New"/>
              <a:sym typeface="Courier New"/>
            </a:endParaRPr>
          </a:p>
          <a:p>
            <a:pPr indent="0" lvl="0" marL="0" rtl="0" algn="l">
              <a:lnSpc>
                <a:spcPct val="105000"/>
              </a:lnSpc>
              <a:spcBef>
                <a:spcPts val="1200"/>
              </a:spcBef>
              <a:spcAft>
                <a:spcPts val="0"/>
              </a:spcAft>
              <a:buNone/>
            </a:pPr>
            <a:r>
              <a:rPr lang="it" sz="1500">
                <a:solidFill>
                  <a:schemeClr val="dk1"/>
                </a:solidFill>
                <a:latin typeface="Courier New"/>
                <a:ea typeface="Courier New"/>
                <a:cs typeface="Courier New"/>
                <a:sym typeface="Courier New"/>
              </a:rPr>
              <a:t>They were </a:t>
            </a:r>
            <a:r>
              <a:rPr b="1" lang="it" sz="1500">
                <a:solidFill>
                  <a:schemeClr val="dk1"/>
                </a:solidFill>
                <a:latin typeface="Courier New"/>
                <a:ea typeface="Courier New"/>
                <a:cs typeface="Courier New"/>
                <a:sym typeface="Courier New"/>
              </a:rPr>
              <a:t>predicted by Albert Einstein</a:t>
            </a:r>
            <a:r>
              <a:rPr lang="it" sz="1500">
                <a:solidFill>
                  <a:schemeClr val="dk1"/>
                </a:solidFill>
                <a:latin typeface="Courier New"/>
                <a:ea typeface="Courier New"/>
                <a:cs typeface="Courier New"/>
                <a:sym typeface="Courier New"/>
              </a:rPr>
              <a:t> in 1916, as a direct consequence of its theory of General relativity</a:t>
            </a:r>
            <a:endParaRPr sz="1500">
              <a:solidFill>
                <a:schemeClr val="dk1"/>
              </a:solidFill>
              <a:latin typeface="Courier New"/>
              <a:ea typeface="Courier New"/>
              <a:cs typeface="Courier New"/>
              <a:sym typeface="Courier New"/>
            </a:endParaRPr>
          </a:p>
          <a:p>
            <a:pPr indent="0" lvl="0" marL="0" rtl="0" algn="l">
              <a:lnSpc>
                <a:spcPct val="105000"/>
              </a:lnSpc>
              <a:spcBef>
                <a:spcPts val="1200"/>
              </a:spcBef>
              <a:spcAft>
                <a:spcPts val="0"/>
              </a:spcAft>
              <a:buNone/>
            </a:pPr>
            <a:r>
              <a:rPr lang="it" sz="1500">
                <a:solidFill>
                  <a:schemeClr val="dk1"/>
                </a:solidFill>
                <a:latin typeface="Courier New"/>
                <a:ea typeface="Courier New"/>
                <a:cs typeface="Courier New"/>
                <a:sym typeface="Courier New"/>
              </a:rPr>
              <a:t>When a GW propagates, the geometry and, consequently, the proper distance between spacetime points changes in time.</a:t>
            </a:r>
            <a:endParaRPr sz="1500">
              <a:solidFill>
                <a:schemeClr val="dk1"/>
              </a:solidFill>
              <a:latin typeface="Courier New"/>
              <a:ea typeface="Courier New"/>
              <a:cs typeface="Courier New"/>
              <a:sym typeface="Courier New"/>
            </a:endParaRPr>
          </a:p>
          <a:p>
            <a:pPr indent="0" lvl="0" marL="0" rtl="0" algn="l">
              <a:lnSpc>
                <a:spcPct val="105000"/>
              </a:lnSpc>
              <a:spcBef>
                <a:spcPts val="1200"/>
              </a:spcBef>
              <a:spcAft>
                <a:spcPts val="0"/>
              </a:spcAft>
              <a:buNone/>
            </a:pPr>
            <a:r>
              <a:t/>
            </a:r>
            <a:endParaRPr sz="1500">
              <a:solidFill>
                <a:schemeClr val="dk1"/>
              </a:solidFill>
              <a:latin typeface="Courier New"/>
              <a:ea typeface="Courier New"/>
              <a:cs typeface="Courier New"/>
              <a:sym typeface="Courier New"/>
            </a:endParaRPr>
          </a:p>
          <a:p>
            <a:pPr indent="0" lvl="0" marL="0" rtl="0" algn="l">
              <a:lnSpc>
                <a:spcPct val="105000"/>
              </a:lnSpc>
              <a:spcBef>
                <a:spcPts val="1200"/>
              </a:spcBef>
              <a:spcAft>
                <a:spcPts val="0"/>
              </a:spcAft>
              <a:buNone/>
            </a:pPr>
            <a:r>
              <a:rPr lang="it" sz="1500">
                <a:solidFill>
                  <a:schemeClr val="dk1"/>
                </a:solidFill>
                <a:latin typeface="Courier New"/>
                <a:ea typeface="Courier New"/>
                <a:cs typeface="Courier New"/>
                <a:sym typeface="Courier New"/>
              </a:rPr>
              <a:t>Main features of GWs:</a:t>
            </a:r>
            <a:endParaRPr sz="1500">
              <a:solidFill>
                <a:schemeClr val="dk1"/>
              </a:solidFill>
              <a:latin typeface="Courier New"/>
              <a:ea typeface="Courier New"/>
              <a:cs typeface="Courier New"/>
              <a:sym typeface="Courier New"/>
            </a:endParaRPr>
          </a:p>
          <a:p>
            <a:pPr indent="-323850" lvl="0" marL="457200" rtl="0" algn="l">
              <a:lnSpc>
                <a:spcPct val="105000"/>
              </a:lnSpc>
              <a:spcBef>
                <a:spcPts val="1200"/>
              </a:spcBef>
              <a:spcAft>
                <a:spcPts val="0"/>
              </a:spcAft>
              <a:buClr>
                <a:schemeClr val="dk1"/>
              </a:buClr>
              <a:buSzPts val="1500"/>
              <a:buFont typeface="Courier New"/>
              <a:buChar char="-"/>
            </a:pPr>
            <a:r>
              <a:rPr lang="it" sz="1500">
                <a:solidFill>
                  <a:schemeClr val="dk1"/>
                </a:solidFill>
                <a:latin typeface="Courier New"/>
                <a:ea typeface="Courier New"/>
                <a:cs typeface="Courier New"/>
                <a:sym typeface="Courier New"/>
              </a:rPr>
              <a:t>Propagate at the speed of light</a:t>
            </a:r>
            <a:endParaRPr sz="1500">
              <a:solidFill>
                <a:schemeClr val="dk1"/>
              </a:solidFill>
              <a:latin typeface="Courier New"/>
              <a:ea typeface="Courier New"/>
              <a:cs typeface="Courier New"/>
              <a:sym typeface="Courier New"/>
            </a:endParaRPr>
          </a:p>
          <a:p>
            <a:pPr indent="-323850" lvl="0" marL="457200" rtl="0" algn="l">
              <a:lnSpc>
                <a:spcPct val="105000"/>
              </a:lnSpc>
              <a:spcBef>
                <a:spcPts val="0"/>
              </a:spcBef>
              <a:spcAft>
                <a:spcPts val="0"/>
              </a:spcAft>
              <a:buClr>
                <a:schemeClr val="dk1"/>
              </a:buClr>
              <a:buSzPts val="1500"/>
              <a:buFont typeface="Courier New"/>
              <a:buChar char="-"/>
            </a:pPr>
            <a:r>
              <a:rPr lang="it" sz="1500">
                <a:solidFill>
                  <a:schemeClr val="dk1"/>
                </a:solidFill>
                <a:latin typeface="Courier New"/>
                <a:ea typeface="Courier New"/>
                <a:cs typeface="Courier New"/>
                <a:sym typeface="Courier New"/>
              </a:rPr>
              <a:t>Transverse</a:t>
            </a:r>
            <a:endParaRPr sz="1500">
              <a:solidFill>
                <a:schemeClr val="dk1"/>
              </a:solidFill>
              <a:latin typeface="Courier New"/>
              <a:ea typeface="Courier New"/>
              <a:cs typeface="Courier New"/>
              <a:sym typeface="Courier New"/>
            </a:endParaRPr>
          </a:p>
          <a:p>
            <a:pPr indent="-323850" lvl="0" marL="457200" rtl="0" algn="l">
              <a:lnSpc>
                <a:spcPct val="105000"/>
              </a:lnSpc>
              <a:spcBef>
                <a:spcPts val="0"/>
              </a:spcBef>
              <a:spcAft>
                <a:spcPts val="0"/>
              </a:spcAft>
              <a:buClr>
                <a:schemeClr val="dk1"/>
              </a:buClr>
              <a:buSzPts val="1500"/>
              <a:buFont typeface="Courier New"/>
              <a:buChar char="-"/>
            </a:pPr>
            <a:r>
              <a:rPr lang="it" sz="1500">
                <a:solidFill>
                  <a:schemeClr val="dk1"/>
                </a:solidFill>
                <a:latin typeface="Courier New"/>
                <a:ea typeface="Courier New"/>
                <a:cs typeface="Courier New"/>
                <a:sym typeface="Courier New"/>
              </a:rPr>
              <a:t>Quadrupolar </a:t>
            </a:r>
            <a:endParaRPr sz="1500">
              <a:solidFill>
                <a:schemeClr val="dk1"/>
              </a:solidFill>
              <a:latin typeface="Courier New"/>
              <a:ea typeface="Courier New"/>
              <a:cs typeface="Courier New"/>
              <a:sym typeface="Courier New"/>
            </a:endParaRPr>
          </a:p>
          <a:p>
            <a:pPr indent="-323850" lvl="0" marL="457200" rtl="0" algn="l">
              <a:lnSpc>
                <a:spcPct val="105000"/>
              </a:lnSpc>
              <a:spcBef>
                <a:spcPts val="0"/>
              </a:spcBef>
              <a:spcAft>
                <a:spcPts val="0"/>
              </a:spcAft>
              <a:buClr>
                <a:schemeClr val="dk1"/>
              </a:buClr>
              <a:buSzPts val="1500"/>
              <a:buFont typeface="Courier New"/>
              <a:buChar char="-"/>
            </a:pPr>
            <a:r>
              <a:rPr lang="it" sz="1500">
                <a:solidFill>
                  <a:schemeClr val="dk1"/>
                </a:solidFill>
                <a:latin typeface="Courier New"/>
                <a:ea typeface="Courier New"/>
                <a:cs typeface="Courier New"/>
                <a:sym typeface="Courier New"/>
              </a:rPr>
              <a:t>2 orthogonal polarization states</a:t>
            </a:r>
            <a:endParaRPr sz="1500">
              <a:solidFill>
                <a:schemeClr val="dk1"/>
              </a:solidFill>
              <a:latin typeface="Courier New"/>
              <a:ea typeface="Courier New"/>
              <a:cs typeface="Courier New"/>
              <a:sym typeface="Courier New"/>
            </a:endParaRPr>
          </a:p>
          <a:p>
            <a:pPr indent="0" lvl="0" marL="0" rtl="0" algn="l">
              <a:lnSpc>
                <a:spcPct val="105000"/>
              </a:lnSpc>
              <a:spcBef>
                <a:spcPts val="1200"/>
              </a:spcBef>
              <a:spcAft>
                <a:spcPts val="0"/>
              </a:spcAft>
              <a:buNone/>
            </a:pPr>
            <a:r>
              <a:t/>
            </a:r>
            <a:endParaRPr sz="1500">
              <a:solidFill>
                <a:schemeClr val="dk1"/>
              </a:solidFill>
              <a:latin typeface="Courier New"/>
              <a:ea typeface="Courier New"/>
              <a:cs typeface="Courier New"/>
              <a:sym typeface="Courier New"/>
            </a:endParaRPr>
          </a:p>
          <a:p>
            <a:pPr indent="0" lvl="0" marL="0" rtl="0" algn="l">
              <a:lnSpc>
                <a:spcPct val="105000"/>
              </a:lnSpc>
              <a:spcBef>
                <a:spcPts val="1200"/>
              </a:spcBef>
              <a:spcAft>
                <a:spcPts val="1200"/>
              </a:spcAft>
              <a:buNone/>
            </a:pPr>
            <a:r>
              <a:t/>
            </a:r>
            <a:endParaRPr sz="1500">
              <a:solidFill>
                <a:schemeClr val="dk1"/>
              </a:solidFill>
              <a:latin typeface="Courier New"/>
              <a:ea typeface="Courier New"/>
              <a:cs typeface="Courier New"/>
              <a:sym typeface="Courier New"/>
            </a:endParaRPr>
          </a:p>
        </p:txBody>
      </p:sp>
      <p:pic>
        <p:nvPicPr>
          <p:cNvPr id="73" name="Google Shape;73;p15"/>
          <p:cNvPicPr preferRelativeResize="0"/>
          <p:nvPr/>
        </p:nvPicPr>
        <p:blipFill>
          <a:blip r:embed="rId3">
            <a:alphaModFix/>
          </a:blip>
          <a:stretch>
            <a:fillRect/>
          </a:stretch>
        </p:blipFill>
        <p:spPr>
          <a:xfrm>
            <a:off x="4642950" y="2571750"/>
            <a:ext cx="4373850" cy="2186925"/>
          </a:xfrm>
          <a:prstGeom prst="rect">
            <a:avLst/>
          </a:prstGeom>
          <a:noFill/>
          <a:ln>
            <a:noFill/>
          </a:ln>
        </p:spPr>
      </p:pic>
      <p:sp>
        <p:nvSpPr>
          <p:cNvPr id="74" name="Google Shape;74;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it" sz="1500"/>
              <a:t>‹#›</a:t>
            </a:fld>
            <a:endParaRPr sz="15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16"/>
          <p:cNvSpPr txBox="1"/>
          <p:nvPr>
            <p:ph type="title"/>
          </p:nvPr>
        </p:nvSpPr>
        <p:spPr>
          <a:xfrm>
            <a:off x="0" y="0"/>
            <a:ext cx="9144000" cy="572700"/>
          </a:xfrm>
          <a:prstGeom prst="rect">
            <a:avLst/>
          </a:prstGeom>
          <a:solidFill>
            <a:srgbClr val="00CFFF">
              <a:alpha val="50000"/>
            </a:srgbClr>
          </a:solidFill>
          <a:ln cap="flat" cmpd="sng" w="38100">
            <a:solidFill>
              <a:srgbClr val="1155CC"/>
            </a:solidFill>
            <a:prstDash val="solid"/>
            <a:round/>
            <a:headEnd len="sm" w="sm" type="none"/>
            <a:tailEnd len="sm" w="sm" type="none"/>
          </a:ln>
        </p:spPr>
        <p:txBody>
          <a:bodyPr anchorCtr="0" anchor="ctr" bIns="91425" lIns="91425" spcFirstLastPara="1" rIns="91425" wrap="square" tIns="91425">
            <a:normAutofit fontScale="90000"/>
          </a:bodyPr>
          <a:lstStyle/>
          <a:p>
            <a:pPr indent="0" lvl="0" marL="0" rtl="0" algn="ctr">
              <a:spcBef>
                <a:spcPts val="0"/>
              </a:spcBef>
              <a:spcAft>
                <a:spcPts val="0"/>
              </a:spcAft>
              <a:buNone/>
            </a:pPr>
            <a:r>
              <a:rPr b="1" lang="it">
                <a:latin typeface="Courier New"/>
                <a:ea typeface="Courier New"/>
                <a:cs typeface="Courier New"/>
                <a:sym typeface="Courier New"/>
              </a:rPr>
              <a:t>Astrophysical Sources of GWs</a:t>
            </a:r>
            <a:endParaRPr b="1">
              <a:latin typeface="Courier New"/>
              <a:ea typeface="Courier New"/>
              <a:cs typeface="Courier New"/>
              <a:sym typeface="Courier New"/>
            </a:endParaRPr>
          </a:p>
        </p:txBody>
      </p:sp>
      <p:pic>
        <p:nvPicPr>
          <p:cNvPr id="80" name="Google Shape;80;p16"/>
          <p:cNvPicPr preferRelativeResize="0"/>
          <p:nvPr/>
        </p:nvPicPr>
        <p:blipFill>
          <a:blip r:embed="rId3">
            <a:alphaModFix/>
          </a:blip>
          <a:stretch>
            <a:fillRect/>
          </a:stretch>
        </p:blipFill>
        <p:spPr>
          <a:xfrm>
            <a:off x="1357900" y="3454175"/>
            <a:ext cx="2289125" cy="1526074"/>
          </a:xfrm>
          <a:prstGeom prst="rect">
            <a:avLst/>
          </a:prstGeom>
          <a:noFill/>
          <a:ln>
            <a:noFill/>
          </a:ln>
        </p:spPr>
      </p:pic>
      <p:pic>
        <p:nvPicPr>
          <p:cNvPr id="81" name="Google Shape;81;p16"/>
          <p:cNvPicPr preferRelativeResize="0"/>
          <p:nvPr/>
        </p:nvPicPr>
        <p:blipFill>
          <a:blip r:embed="rId4">
            <a:alphaModFix/>
          </a:blip>
          <a:stretch>
            <a:fillRect/>
          </a:stretch>
        </p:blipFill>
        <p:spPr>
          <a:xfrm>
            <a:off x="5126075" y="1956488"/>
            <a:ext cx="2345424" cy="1465900"/>
          </a:xfrm>
          <a:prstGeom prst="rect">
            <a:avLst/>
          </a:prstGeom>
          <a:noFill/>
          <a:ln>
            <a:noFill/>
          </a:ln>
        </p:spPr>
      </p:pic>
      <p:pic>
        <p:nvPicPr>
          <p:cNvPr id="82" name="Google Shape;82;p16"/>
          <p:cNvPicPr preferRelativeResize="0"/>
          <p:nvPr/>
        </p:nvPicPr>
        <p:blipFill rotWithShape="1">
          <a:blip r:embed="rId5">
            <a:alphaModFix/>
          </a:blip>
          <a:srcRect b="22269" l="3947" r="0" t="3574"/>
          <a:stretch/>
        </p:blipFill>
        <p:spPr>
          <a:xfrm>
            <a:off x="5126075" y="3493950"/>
            <a:ext cx="2649375" cy="1446525"/>
          </a:xfrm>
          <a:prstGeom prst="rect">
            <a:avLst/>
          </a:prstGeom>
          <a:noFill/>
          <a:ln>
            <a:noFill/>
          </a:ln>
        </p:spPr>
      </p:pic>
      <p:pic>
        <p:nvPicPr>
          <p:cNvPr id="83" name="Google Shape;83;p16"/>
          <p:cNvPicPr preferRelativeResize="0"/>
          <p:nvPr/>
        </p:nvPicPr>
        <p:blipFill rotWithShape="1">
          <a:blip r:embed="rId6">
            <a:alphaModFix/>
          </a:blip>
          <a:srcRect b="22293" l="29081" r="3741" t="0"/>
          <a:stretch/>
        </p:blipFill>
        <p:spPr>
          <a:xfrm>
            <a:off x="1394100" y="1921200"/>
            <a:ext cx="2252914" cy="1465900"/>
          </a:xfrm>
          <a:prstGeom prst="rect">
            <a:avLst/>
          </a:prstGeom>
          <a:noFill/>
          <a:ln>
            <a:noFill/>
          </a:ln>
        </p:spPr>
      </p:pic>
      <p:sp>
        <p:nvSpPr>
          <p:cNvPr id="84" name="Google Shape;84;p16"/>
          <p:cNvSpPr txBox="1"/>
          <p:nvPr/>
        </p:nvSpPr>
        <p:spPr>
          <a:xfrm>
            <a:off x="-105725" y="2116275"/>
            <a:ext cx="1432500" cy="9852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it" sz="1300">
                <a:solidFill>
                  <a:schemeClr val="dk1"/>
                </a:solidFill>
                <a:latin typeface="Courier New"/>
                <a:ea typeface="Courier New"/>
                <a:cs typeface="Courier New"/>
                <a:sym typeface="Courier New"/>
              </a:rPr>
              <a:t>Compact Binary Coalescences (CBCs)</a:t>
            </a:r>
            <a:endParaRPr b="1" sz="1300">
              <a:solidFill>
                <a:schemeClr val="dk1"/>
              </a:solidFill>
              <a:latin typeface="Courier New"/>
              <a:ea typeface="Courier New"/>
              <a:cs typeface="Courier New"/>
              <a:sym typeface="Courier New"/>
            </a:endParaRPr>
          </a:p>
        </p:txBody>
      </p:sp>
      <p:sp>
        <p:nvSpPr>
          <p:cNvPr id="85" name="Google Shape;85;p16"/>
          <p:cNvSpPr txBox="1"/>
          <p:nvPr/>
        </p:nvSpPr>
        <p:spPr>
          <a:xfrm>
            <a:off x="134675" y="3770500"/>
            <a:ext cx="1155900" cy="5193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it" sz="1300">
                <a:solidFill>
                  <a:schemeClr val="dk1"/>
                </a:solidFill>
                <a:latin typeface="Courier New"/>
                <a:ea typeface="Courier New"/>
                <a:cs typeface="Courier New"/>
                <a:sym typeface="Courier New"/>
              </a:rPr>
              <a:t>Bursts</a:t>
            </a:r>
            <a:endParaRPr b="1" sz="1300">
              <a:solidFill>
                <a:schemeClr val="dk1"/>
              </a:solidFill>
              <a:latin typeface="Courier New"/>
              <a:ea typeface="Courier New"/>
              <a:cs typeface="Courier New"/>
              <a:sym typeface="Courier New"/>
            </a:endParaRPr>
          </a:p>
        </p:txBody>
      </p:sp>
      <p:sp>
        <p:nvSpPr>
          <p:cNvPr id="86" name="Google Shape;86;p16"/>
          <p:cNvSpPr txBox="1"/>
          <p:nvPr/>
        </p:nvSpPr>
        <p:spPr>
          <a:xfrm>
            <a:off x="7595675" y="2161550"/>
            <a:ext cx="1299900" cy="98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it" sz="1300">
                <a:solidFill>
                  <a:schemeClr val="dk1"/>
                </a:solidFill>
                <a:latin typeface="Courier New"/>
                <a:ea typeface="Courier New"/>
                <a:cs typeface="Courier New"/>
                <a:sym typeface="Courier New"/>
              </a:rPr>
              <a:t>Spinning Neutron Stars</a:t>
            </a:r>
            <a:endParaRPr b="1" sz="1300">
              <a:solidFill>
                <a:schemeClr val="dk1"/>
              </a:solidFill>
              <a:latin typeface="Courier New"/>
              <a:ea typeface="Courier New"/>
              <a:cs typeface="Courier New"/>
              <a:sym typeface="Courier New"/>
            </a:endParaRPr>
          </a:p>
        </p:txBody>
      </p:sp>
      <p:sp>
        <p:nvSpPr>
          <p:cNvPr id="87" name="Google Shape;87;p16"/>
          <p:cNvSpPr txBox="1"/>
          <p:nvPr/>
        </p:nvSpPr>
        <p:spPr>
          <a:xfrm>
            <a:off x="7815075" y="3770500"/>
            <a:ext cx="1299900" cy="98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it" sz="1300">
                <a:solidFill>
                  <a:schemeClr val="dk1"/>
                </a:solidFill>
                <a:latin typeface="Courier New"/>
                <a:ea typeface="Courier New"/>
                <a:cs typeface="Courier New"/>
                <a:sym typeface="Courier New"/>
              </a:rPr>
              <a:t>Stochastic GW</a:t>
            </a:r>
            <a:endParaRPr b="1" sz="1300">
              <a:solidFill>
                <a:schemeClr val="dk1"/>
              </a:solidFill>
              <a:latin typeface="Courier New"/>
              <a:ea typeface="Courier New"/>
              <a:cs typeface="Courier New"/>
              <a:sym typeface="Courier New"/>
            </a:endParaRPr>
          </a:p>
          <a:p>
            <a:pPr indent="0" lvl="0" marL="0" rtl="0" algn="l">
              <a:spcBef>
                <a:spcPts val="0"/>
              </a:spcBef>
              <a:spcAft>
                <a:spcPts val="0"/>
              </a:spcAft>
              <a:buNone/>
            </a:pPr>
            <a:r>
              <a:rPr b="1" lang="it" sz="1300">
                <a:solidFill>
                  <a:schemeClr val="dk1"/>
                </a:solidFill>
                <a:latin typeface="Courier New"/>
                <a:ea typeface="Courier New"/>
                <a:cs typeface="Courier New"/>
                <a:sym typeface="Courier New"/>
              </a:rPr>
              <a:t>Backgrounds</a:t>
            </a:r>
            <a:endParaRPr b="1" sz="1300">
              <a:solidFill>
                <a:schemeClr val="dk1"/>
              </a:solidFill>
              <a:latin typeface="Courier New"/>
              <a:ea typeface="Courier New"/>
              <a:cs typeface="Courier New"/>
              <a:sym typeface="Courier New"/>
            </a:endParaRPr>
          </a:p>
        </p:txBody>
      </p:sp>
      <p:sp>
        <p:nvSpPr>
          <p:cNvPr id="88" name="Google Shape;88;p16"/>
          <p:cNvSpPr/>
          <p:nvPr/>
        </p:nvSpPr>
        <p:spPr>
          <a:xfrm>
            <a:off x="3714350" y="1921200"/>
            <a:ext cx="181500" cy="3091800"/>
          </a:xfrm>
          <a:prstGeom prst="rightBrace">
            <a:avLst>
              <a:gd fmla="val 50000" name="adj1"/>
              <a:gd fmla="val 18304" name="adj2"/>
            </a:avLst>
          </a:prstGeom>
          <a:noFill/>
          <a:ln cap="flat" cmpd="sng" w="19050">
            <a:solidFill>
              <a:srgbClr val="0081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700"/>
          </a:p>
        </p:txBody>
      </p:sp>
      <p:sp>
        <p:nvSpPr>
          <p:cNvPr id="89" name="Google Shape;89;p16"/>
          <p:cNvSpPr txBox="1"/>
          <p:nvPr/>
        </p:nvSpPr>
        <p:spPr>
          <a:xfrm>
            <a:off x="3918550" y="2210594"/>
            <a:ext cx="936000" cy="519300"/>
          </a:xfrm>
          <a:prstGeom prst="rect">
            <a:avLst/>
          </a:prstGeom>
          <a:noFill/>
          <a:ln cap="flat" cmpd="sng" w="19050">
            <a:solidFill>
              <a:srgbClr val="0081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it" sz="1300">
                <a:solidFill>
                  <a:srgbClr val="0081FF"/>
                </a:solidFill>
              </a:rPr>
              <a:t>Transient</a:t>
            </a:r>
            <a:endParaRPr b="1" sz="1300">
              <a:solidFill>
                <a:srgbClr val="0081FF"/>
              </a:solidFill>
            </a:endParaRPr>
          </a:p>
          <a:p>
            <a:pPr indent="0" lvl="0" marL="0" rtl="0" algn="l">
              <a:spcBef>
                <a:spcPts val="0"/>
              </a:spcBef>
              <a:spcAft>
                <a:spcPts val="0"/>
              </a:spcAft>
              <a:buNone/>
            </a:pPr>
            <a:r>
              <a:rPr b="1" lang="it" sz="1300">
                <a:solidFill>
                  <a:srgbClr val="0081FF"/>
                </a:solidFill>
              </a:rPr>
              <a:t>Signals</a:t>
            </a:r>
            <a:endParaRPr b="1" sz="1300">
              <a:solidFill>
                <a:srgbClr val="0081FF"/>
              </a:solidFill>
            </a:endParaRPr>
          </a:p>
        </p:txBody>
      </p:sp>
      <p:sp>
        <p:nvSpPr>
          <p:cNvPr id="90" name="Google Shape;90;p16"/>
          <p:cNvSpPr/>
          <p:nvPr/>
        </p:nvSpPr>
        <p:spPr>
          <a:xfrm rot="10800000">
            <a:off x="4899563" y="1921200"/>
            <a:ext cx="181500" cy="3091800"/>
          </a:xfrm>
          <a:prstGeom prst="rightBrace">
            <a:avLst>
              <a:gd fmla="val 50000" name="adj1"/>
              <a:gd fmla="val 18304" name="adj2"/>
            </a:avLst>
          </a:prstGeom>
          <a:noFill/>
          <a:ln cap="flat" cmpd="sng" w="1905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700"/>
          </a:p>
        </p:txBody>
      </p:sp>
      <p:sp>
        <p:nvSpPr>
          <p:cNvPr id="91" name="Google Shape;91;p16"/>
          <p:cNvSpPr txBox="1"/>
          <p:nvPr/>
        </p:nvSpPr>
        <p:spPr>
          <a:xfrm>
            <a:off x="3918550" y="4178344"/>
            <a:ext cx="936000" cy="519300"/>
          </a:xfrm>
          <a:prstGeom prst="rect">
            <a:avLst/>
          </a:prstGeom>
          <a:noFill/>
          <a:ln cap="flat" cmpd="sng" w="1905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it" sz="1200">
                <a:solidFill>
                  <a:srgbClr val="FF9900"/>
                </a:solidFill>
              </a:rPr>
              <a:t>Persistent </a:t>
            </a:r>
            <a:endParaRPr b="1" sz="1200">
              <a:solidFill>
                <a:srgbClr val="FF9900"/>
              </a:solidFill>
            </a:endParaRPr>
          </a:p>
          <a:p>
            <a:pPr indent="0" lvl="0" marL="0" rtl="0" algn="l">
              <a:spcBef>
                <a:spcPts val="0"/>
              </a:spcBef>
              <a:spcAft>
                <a:spcPts val="0"/>
              </a:spcAft>
              <a:buNone/>
            </a:pPr>
            <a:r>
              <a:rPr b="1" lang="it" sz="1200">
                <a:solidFill>
                  <a:srgbClr val="FF9900"/>
                </a:solidFill>
              </a:rPr>
              <a:t>Signals</a:t>
            </a:r>
            <a:endParaRPr b="1" sz="1200">
              <a:solidFill>
                <a:srgbClr val="FF9900"/>
              </a:solidFill>
            </a:endParaRPr>
          </a:p>
        </p:txBody>
      </p:sp>
      <p:sp>
        <p:nvSpPr>
          <p:cNvPr id="92" name="Google Shape;92;p16"/>
          <p:cNvSpPr txBox="1"/>
          <p:nvPr>
            <p:ph idx="1" type="body"/>
          </p:nvPr>
        </p:nvSpPr>
        <p:spPr>
          <a:xfrm>
            <a:off x="246625" y="572700"/>
            <a:ext cx="8545800" cy="134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it" sz="1500">
                <a:solidFill>
                  <a:schemeClr val="dk1"/>
                </a:solidFill>
                <a:latin typeface="Courier New"/>
                <a:ea typeface="Courier New"/>
                <a:cs typeface="Courier New"/>
                <a:sym typeface="Courier New"/>
              </a:rPr>
              <a:t>A</a:t>
            </a:r>
            <a:r>
              <a:rPr lang="it" sz="1500">
                <a:solidFill>
                  <a:schemeClr val="dk1"/>
                </a:solidFill>
                <a:latin typeface="Courier New"/>
                <a:ea typeface="Courier New"/>
                <a:cs typeface="Courier New"/>
                <a:sym typeface="Courier New"/>
              </a:rPr>
              <a:t>ny body with a certain degree of asymmetry able to produce a time varying quadrupole moment</a:t>
            </a:r>
            <a:endParaRPr sz="1500">
              <a:solidFill>
                <a:schemeClr val="dk1"/>
              </a:solidFill>
              <a:latin typeface="Courier New"/>
              <a:ea typeface="Courier New"/>
              <a:cs typeface="Courier New"/>
              <a:sym typeface="Courier New"/>
            </a:endParaRPr>
          </a:p>
          <a:p>
            <a:pPr indent="0" lvl="0" marL="0" rtl="0" algn="l">
              <a:spcBef>
                <a:spcPts val="1200"/>
              </a:spcBef>
              <a:spcAft>
                <a:spcPts val="0"/>
              </a:spcAft>
              <a:buClr>
                <a:schemeClr val="dk1"/>
              </a:buClr>
              <a:buSzPts val="1100"/>
              <a:buFont typeface="Arial"/>
              <a:buNone/>
            </a:pPr>
            <a:r>
              <a:rPr lang="it" sz="1500">
                <a:solidFill>
                  <a:schemeClr val="dk1"/>
                </a:solidFill>
                <a:latin typeface="Courier New"/>
                <a:ea typeface="Courier New"/>
                <a:cs typeface="Courier New"/>
                <a:sym typeface="Courier New"/>
              </a:rPr>
              <a:t>Observable GWs are generated in some of the most energetic and extreme events in the Universe:  </a:t>
            </a:r>
            <a:endParaRPr sz="1500">
              <a:solidFill>
                <a:schemeClr val="dk1"/>
              </a:solidFill>
              <a:latin typeface="Courier New"/>
              <a:ea typeface="Courier New"/>
              <a:cs typeface="Courier New"/>
              <a:sym typeface="Courier New"/>
            </a:endParaRPr>
          </a:p>
          <a:p>
            <a:pPr indent="0" lvl="0" marL="0" rtl="0" algn="ctr">
              <a:spcBef>
                <a:spcPts val="1200"/>
              </a:spcBef>
              <a:spcAft>
                <a:spcPts val="1200"/>
              </a:spcAft>
              <a:buNone/>
            </a:pPr>
            <a:r>
              <a:t/>
            </a:r>
            <a:endParaRPr sz="1500">
              <a:solidFill>
                <a:schemeClr val="dk1"/>
              </a:solidFill>
              <a:latin typeface="Courier New"/>
              <a:ea typeface="Courier New"/>
              <a:cs typeface="Courier New"/>
              <a:sym typeface="Courier New"/>
            </a:endParaRPr>
          </a:p>
        </p:txBody>
      </p:sp>
      <p:sp>
        <p:nvSpPr>
          <p:cNvPr id="93" name="Google Shape;93;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it" sz="1500"/>
              <a:t>‹#›</a:t>
            </a:fld>
            <a:endParaRPr sz="15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grpSp>
        <p:nvGrpSpPr>
          <p:cNvPr id="98" name="Google Shape;98;p17"/>
          <p:cNvGrpSpPr/>
          <p:nvPr/>
        </p:nvGrpSpPr>
        <p:grpSpPr>
          <a:xfrm>
            <a:off x="74954" y="463449"/>
            <a:ext cx="9069036" cy="4427301"/>
            <a:chOff x="13642" y="667024"/>
            <a:chExt cx="9069036" cy="4427301"/>
          </a:xfrm>
        </p:grpSpPr>
        <p:grpSp>
          <p:nvGrpSpPr>
            <p:cNvPr id="99" name="Google Shape;99;p17"/>
            <p:cNvGrpSpPr/>
            <p:nvPr/>
          </p:nvGrpSpPr>
          <p:grpSpPr>
            <a:xfrm>
              <a:off x="65302" y="667024"/>
              <a:ext cx="9017376" cy="4418296"/>
              <a:chOff x="616700" y="725100"/>
              <a:chExt cx="7584000" cy="4266000"/>
            </a:xfrm>
          </p:grpSpPr>
          <p:pic>
            <p:nvPicPr>
              <p:cNvPr id="100" name="Google Shape;100;p17"/>
              <p:cNvPicPr preferRelativeResize="0"/>
              <p:nvPr/>
            </p:nvPicPr>
            <p:blipFill rotWithShape="1">
              <a:blip r:embed="rId3">
                <a:alphaModFix/>
              </a:blip>
              <a:srcRect b="0" l="0" r="0" t="0"/>
              <a:stretch/>
            </p:blipFill>
            <p:spPr>
              <a:xfrm>
                <a:off x="616700" y="725100"/>
                <a:ext cx="7584000" cy="4266000"/>
              </a:xfrm>
              <a:prstGeom prst="rect">
                <a:avLst/>
              </a:prstGeom>
              <a:noFill/>
              <a:ln>
                <a:noFill/>
              </a:ln>
            </p:spPr>
          </p:pic>
          <p:sp>
            <p:nvSpPr>
              <p:cNvPr id="101" name="Google Shape;101;p17"/>
              <p:cNvSpPr/>
              <p:nvPr/>
            </p:nvSpPr>
            <p:spPr>
              <a:xfrm>
                <a:off x="616700" y="3620100"/>
                <a:ext cx="529500" cy="1371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102" name="Google Shape;102;p17"/>
            <p:cNvSpPr/>
            <p:nvPr/>
          </p:nvSpPr>
          <p:spPr>
            <a:xfrm>
              <a:off x="1015625" y="1973225"/>
              <a:ext cx="159600" cy="166800"/>
            </a:xfrm>
            <a:prstGeom prst="ellipse">
              <a:avLst/>
            </a:prstGeom>
            <a:solidFill>
              <a:srgbClr val="0000FF"/>
            </a:solid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3" name="Google Shape;103;p17"/>
            <p:cNvSpPr/>
            <p:nvPr/>
          </p:nvSpPr>
          <p:spPr>
            <a:xfrm>
              <a:off x="1508975" y="2350500"/>
              <a:ext cx="159600" cy="166800"/>
            </a:xfrm>
            <a:prstGeom prst="ellipse">
              <a:avLst/>
            </a:prstGeom>
            <a:solidFill>
              <a:srgbClr val="0000FF"/>
            </a:solid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4" name="Google Shape;104;p17"/>
            <p:cNvSpPr/>
            <p:nvPr/>
          </p:nvSpPr>
          <p:spPr>
            <a:xfrm>
              <a:off x="4701025" y="1857200"/>
              <a:ext cx="159600" cy="166800"/>
            </a:xfrm>
            <a:prstGeom prst="ellipse">
              <a:avLst/>
            </a:prstGeom>
            <a:solidFill>
              <a:srgbClr val="FF0000"/>
            </a:solidFill>
            <a:ln cap="flat" cmpd="sng" w="1905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5" name="Google Shape;105;p17"/>
            <p:cNvSpPr/>
            <p:nvPr/>
          </p:nvSpPr>
          <p:spPr>
            <a:xfrm>
              <a:off x="7893075" y="2140025"/>
              <a:ext cx="159600" cy="166800"/>
            </a:xfrm>
            <a:prstGeom prst="ellipse">
              <a:avLst/>
            </a:prstGeom>
            <a:solidFill>
              <a:srgbClr val="FFFFFF"/>
            </a:solid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06" name="Google Shape;106;p17"/>
            <p:cNvCxnSpPr/>
            <p:nvPr/>
          </p:nvCxnSpPr>
          <p:spPr>
            <a:xfrm flipH="1">
              <a:off x="754398" y="2172748"/>
              <a:ext cx="312000" cy="798000"/>
            </a:xfrm>
            <a:prstGeom prst="straightConnector1">
              <a:avLst/>
            </a:prstGeom>
            <a:noFill/>
            <a:ln cap="flat" cmpd="sng" w="28575">
              <a:solidFill>
                <a:srgbClr val="F1C232"/>
              </a:solidFill>
              <a:prstDash val="solid"/>
              <a:round/>
              <a:headEnd len="med" w="med" type="stealth"/>
              <a:tailEnd len="med" w="med" type="none"/>
            </a:ln>
          </p:spPr>
        </p:cxnSp>
        <p:cxnSp>
          <p:nvCxnSpPr>
            <p:cNvPr id="107" name="Google Shape;107;p17"/>
            <p:cNvCxnSpPr/>
            <p:nvPr/>
          </p:nvCxnSpPr>
          <p:spPr>
            <a:xfrm>
              <a:off x="1668573" y="2509923"/>
              <a:ext cx="585300" cy="500400"/>
            </a:xfrm>
            <a:prstGeom prst="straightConnector1">
              <a:avLst/>
            </a:prstGeom>
            <a:noFill/>
            <a:ln cap="flat" cmpd="sng" w="28575">
              <a:solidFill>
                <a:srgbClr val="F1C232"/>
              </a:solidFill>
              <a:prstDash val="solid"/>
              <a:round/>
              <a:headEnd len="med" w="med" type="stealth"/>
              <a:tailEnd len="med" w="med" type="none"/>
            </a:ln>
          </p:spPr>
        </p:cxnSp>
        <p:cxnSp>
          <p:nvCxnSpPr>
            <p:cNvPr id="108" name="Google Shape;108;p17"/>
            <p:cNvCxnSpPr/>
            <p:nvPr/>
          </p:nvCxnSpPr>
          <p:spPr>
            <a:xfrm flipH="1">
              <a:off x="4592035" y="2053023"/>
              <a:ext cx="152400" cy="827100"/>
            </a:xfrm>
            <a:prstGeom prst="straightConnector1">
              <a:avLst/>
            </a:prstGeom>
            <a:noFill/>
            <a:ln cap="flat" cmpd="sng" w="28575">
              <a:solidFill>
                <a:srgbClr val="F1C232"/>
              </a:solidFill>
              <a:prstDash val="solid"/>
              <a:round/>
              <a:headEnd len="med" w="med" type="stealth"/>
              <a:tailEnd len="med" w="med" type="none"/>
            </a:ln>
          </p:spPr>
        </p:cxnSp>
        <p:cxnSp>
          <p:nvCxnSpPr>
            <p:cNvPr id="109" name="Google Shape;109;p17"/>
            <p:cNvCxnSpPr/>
            <p:nvPr/>
          </p:nvCxnSpPr>
          <p:spPr>
            <a:xfrm>
              <a:off x="8001985" y="2306823"/>
              <a:ext cx="10500" cy="492600"/>
            </a:xfrm>
            <a:prstGeom prst="straightConnector1">
              <a:avLst/>
            </a:prstGeom>
            <a:noFill/>
            <a:ln cap="flat" cmpd="sng" w="28575">
              <a:solidFill>
                <a:srgbClr val="F1C232"/>
              </a:solidFill>
              <a:prstDash val="solid"/>
              <a:round/>
              <a:headEnd len="med" w="med" type="stealth"/>
              <a:tailEnd len="med" w="med" type="none"/>
            </a:ln>
          </p:spPr>
        </p:cxnSp>
        <p:pic>
          <p:nvPicPr>
            <p:cNvPr id="110" name="Google Shape;110;p17"/>
            <p:cNvPicPr preferRelativeResize="0"/>
            <p:nvPr/>
          </p:nvPicPr>
          <p:blipFill>
            <a:blip r:embed="rId4">
              <a:alphaModFix/>
            </a:blip>
            <a:stretch>
              <a:fillRect/>
            </a:stretch>
          </p:blipFill>
          <p:spPr>
            <a:xfrm>
              <a:off x="4236650" y="2840175"/>
              <a:ext cx="2048050" cy="1406576"/>
            </a:xfrm>
            <a:prstGeom prst="rect">
              <a:avLst/>
            </a:prstGeom>
            <a:noFill/>
            <a:ln>
              <a:noFill/>
            </a:ln>
          </p:spPr>
        </p:pic>
        <p:pic>
          <p:nvPicPr>
            <p:cNvPr id="111" name="Google Shape;111;p17"/>
            <p:cNvPicPr preferRelativeResize="0"/>
            <p:nvPr/>
          </p:nvPicPr>
          <p:blipFill>
            <a:blip r:embed="rId5">
              <a:alphaModFix/>
            </a:blip>
            <a:stretch>
              <a:fillRect/>
            </a:stretch>
          </p:blipFill>
          <p:spPr>
            <a:xfrm>
              <a:off x="2199050" y="3010325"/>
              <a:ext cx="1713755" cy="1406575"/>
            </a:xfrm>
            <a:prstGeom prst="rect">
              <a:avLst/>
            </a:prstGeom>
            <a:noFill/>
            <a:ln>
              <a:noFill/>
            </a:ln>
          </p:spPr>
        </p:pic>
        <p:pic>
          <p:nvPicPr>
            <p:cNvPr id="112" name="Google Shape;112;p17"/>
            <p:cNvPicPr preferRelativeResize="0"/>
            <p:nvPr/>
          </p:nvPicPr>
          <p:blipFill>
            <a:blip r:embed="rId6">
              <a:alphaModFix/>
            </a:blip>
            <a:stretch>
              <a:fillRect/>
            </a:stretch>
          </p:blipFill>
          <p:spPr>
            <a:xfrm>
              <a:off x="13642" y="2970750"/>
              <a:ext cx="1787609" cy="1406575"/>
            </a:xfrm>
            <a:prstGeom prst="rect">
              <a:avLst/>
            </a:prstGeom>
            <a:noFill/>
            <a:ln>
              <a:noFill/>
            </a:ln>
          </p:spPr>
        </p:pic>
        <p:pic>
          <p:nvPicPr>
            <p:cNvPr id="113" name="Google Shape;113;p17"/>
            <p:cNvPicPr preferRelativeResize="0"/>
            <p:nvPr/>
          </p:nvPicPr>
          <p:blipFill>
            <a:blip r:embed="rId7">
              <a:alphaModFix/>
            </a:blip>
            <a:stretch>
              <a:fillRect/>
            </a:stretch>
          </p:blipFill>
          <p:spPr>
            <a:xfrm>
              <a:off x="7021800" y="2799422"/>
              <a:ext cx="1902156" cy="1406575"/>
            </a:xfrm>
            <a:prstGeom prst="rect">
              <a:avLst/>
            </a:prstGeom>
            <a:noFill/>
            <a:ln>
              <a:noFill/>
            </a:ln>
          </p:spPr>
        </p:pic>
        <p:sp>
          <p:nvSpPr>
            <p:cNvPr id="114" name="Google Shape;114;p17"/>
            <p:cNvSpPr txBox="1"/>
            <p:nvPr/>
          </p:nvSpPr>
          <p:spPr>
            <a:xfrm>
              <a:off x="174700" y="4330825"/>
              <a:ext cx="1465500" cy="754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it">
                  <a:solidFill>
                    <a:schemeClr val="dk1"/>
                  </a:solidFill>
                  <a:latin typeface="Courier New"/>
                  <a:ea typeface="Courier New"/>
                  <a:cs typeface="Courier New"/>
                  <a:sym typeface="Courier New"/>
                </a:rPr>
                <a:t>LIGO </a:t>
              </a:r>
              <a:endParaRPr b="1">
                <a:solidFill>
                  <a:schemeClr val="dk1"/>
                </a:solidFill>
                <a:latin typeface="Courier New"/>
                <a:ea typeface="Courier New"/>
                <a:cs typeface="Courier New"/>
                <a:sym typeface="Courier New"/>
              </a:endParaRPr>
            </a:p>
            <a:p>
              <a:pPr indent="0" lvl="0" marL="0" rtl="0" algn="ctr">
                <a:spcBef>
                  <a:spcPts val="0"/>
                </a:spcBef>
                <a:spcAft>
                  <a:spcPts val="0"/>
                </a:spcAft>
                <a:buNone/>
              </a:pPr>
              <a:r>
                <a:rPr b="1" lang="it">
                  <a:solidFill>
                    <a:schemeClr val="dk1"/>
                  </a:solidFill>
                  <a:latin typeface="Courier New"/>
                  <a:ea typeface="Courier New"/>
                  <a:cs typeface="Courier New"/>
                  <a:sym typeface="Courier New"/>
                </a:rPr>
                <a:t>Hanford </a:t>
              </a:r>
              <a:endParaRPr b="1">
                <a:solidFill>
                  <a:schemeClr val="dk1"/>
                </a:solidFill>
                <a:latin typeface="Courier New"/>
                <a:ea typeface="Courier New"/>
                <a:cs typeface="Courier New"/>
                <a:sym typeface="Courier New"/>
              </a:endParaRPr>
            </a:p>
            <a:p>
              <a:pPr indent="0" lvl="0" marL="0" rtl="0" algn="ctr">
                <a:spcBef>
                  <a:spcPts val="0"/>
                </a:spcBef>
                <a:spcAft>
                  <a:spcPts val="0"/>
                </a:spcAft>
                <a:buNone/>
              </a:pPr>
              <a:r>
                <a:rPr b="1" lang="it">
                  <a:solidFill>
                    <a:schemeClr val="dk1"/>
                  </a:solidFill>
                  <a:latin typeface="Courier New"/>
                  <a:ea typeface="Courier New"/>
                  <a:cs typeface="Courier New"/>
                  <a:sym typeface="Courier New"/>
                </a:rPr>
                <a:t>(WA)</a:t>
              </a:r>
              <a:endParaRPr b="1">
                <a:solidFill>
                  <a:schemeClr val="dk1"/>
                </a:solidFill>
                <a:latin typeface="Courier New"/>
                <a:ea typeface="Courier New"/>
                <a:cs typeface="Courier New"/>
                <a:sym typeface="Courier New"/>
              </a:endParaRPr>
            </a:p>
          </p:txBody>
        </p:sp>
        <p:sp>
          <p:nvSpPr>
            <p:cNvPr id="115" name="Google Shape;115;p17"/>
            <p:cNvSpPr txBox="1"/>
            <p:nvPr/>
          </p:nvSpPr>
          <p:spPr>
            <a:xfrm>
              <a:off x="2190213" y="4377325"/>
              <a:ext cx="1787700" cy="717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it">
                  <a:solidFill>
                    <a:schemeClr val="dk1"/>
                  </a:solidFill>
                  <a:latin typeface="Courier New"/>
                  <a:ea typeface="Courier New"/>
                  <a:cs typeface="Courier New"/>
                  <a:sym typeface="Courier New"/>
                </a:rPr>
                <a:t>LIGO </a:t>
              </a:r>
              <a:endParaRPr b="1">
                <a:solidFill>
                  <a:schemeClr val="dk1"/>
                </a:solidFill>
                <a:latin typeface="Courier New"/>
                <a:ea typeface="Courier New"/>
                <a:cs typeface="Courier New"/>
                <a:sym typeface="Courier New"/>
              </a:endParaRPr>
            </a:p>
            <a:p>
              <a:pPr indent="0" lvl="0" marL="0" rtl="0" algn="ctr">
                <a:spcBef>
                  <a:spcPts val="0"/>
                </a:spcBef>
                <a:spcAft>
                  <a:spcPts val="0"/>
                </a:spcAft>
                <a:buNone/>
              </a:pPr>
              <a:r>
                <a:rPr b="1" lang="it">
                  <a:solidFill>
                    <a:schemeClr val="dk1"/>
                  </a:solidFill>
                  <a:latin typeface="Courier New"/>
                  <a:ea typeface="Courier New"/>
                  <a:cs typeface="Courier New"/>
                  <a:sym typeface="Courier New"/>
                </a:rPr>
                <a:t>Livingston</a:t>
              </a:r>
              <a:endParaRPr b="1">
                <a:solidFill>
                  <a:schemeClr val="dk1"/>
                </a:solidFill>
                <a:latin typeface="Courier New"/>
                <a:ea typeface="Courier New"/>
                <a:cs typeface="Courier New"/>
                <a:sym typeface="Courier New"/>
              </a:endParaRPr>
            </a:p>
            <a:p>
              <a:pPr indent="0" lvl="0" marL="0" rtl="0" algn="ctr">
                <a:spcBef>
                  <a:spcPts val="0"/>
                </a:spcBef>
                <a:spcAft>
                  <a:spcPts val="0"/>
                </a:spcAft>
                <a:buNone/>
              </a:pPr>
              <a:r>
                <a:rPr b="1" lang="it">
                  <a:solidFill>
                    <a:schemeClr val="dk1"/>
                  </a:solidFill>
                  <a:latin typeface="Courier New"/>
                  <a:ea typeface="Courier New"/>
                  <a:cs typeface="Courier New"/>
                  <a:sym typeface="Courier New"/>
                </a:rPr>
                <a:t> (LA)</a:t>
              </a:r>
              <a:endParaRPr b="1">
                <a:solidFill>
                  <a:schemeClr val="dk1"/>
                </a:solidFill>
                <a:latin typeface="Courier New"/>
                <a:ea typeface="Courier New"/>
                <a:cs typeface="Courier New"/>
                <a:sym typeface="Courier New"/>
              </a:endParaRPr>
            </a:p>
          </p:txBody>
        </p:sp>
        <p:sp>
          <p:nvSpPr>
            <p:cNvPr id="116" name="Google Shape;116;p17"/>
            <p:cNvSpPr txBox="1"/>
            <p:nvPr/>
          </p:nvSpPr>
          <p:spPr>
            <a:xfrm>
              <a:off x="4527925" y="4283100"/>
              <a:ext cx="1465500" cy="415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it">
                  <a:solidFill>
                    <a:schemeClr val="dk1"/>
                  </a:solidFill>
                  <a:latin typeface="Courier New"/>
                  <a:ea typeface="Courier New"/>
                  <a:cs typeface="Courier New"/>
                  <a:sym typeface="Courier New"/>
                </a:rPr>
                <a:t>Virgo</a:t>
              </a:r>
              <a:endParaRPr b="1">
                <a:solidFill>
                  <a:schemeClr val="dk1"/>
                </a:solidFill>
                <a:latin typeface="Courier New"/>
                <a:ea typeface="Courier New"/>
                <a:cs typeface="Courier New"/>
                <a:sym typeface="Courier New"/>
              </a:endParaRPr>
            </a:p>
            <a:p>
              <a:pPr indent="0" lvl="0" marL="0" rtl="0" algn="ctr">
                <a:spcBef>
                  <a:spcPts val="0"/>
                </a:spcBef>
                <a:spcAft>
                  <a:spcPts val="0"/>
                </a:spcAft>
                <a:buNone/>
              </a:pPr>
              <a:r>
                <a:rPr b="1" lang="it">
                  <a:solidFill>
                    <a:schemeClr val="dk1"/>
                  </a:solidFill>
                  <a:latin typeface="Courier New"/>
                  <a:ea typeface="Courier New"/>
                  <a:cs typeface="Courier New"/>
                  <a:sym typeface="Courier New"/>
                </a:rPr>
                <a:t>Cascina (PI)</a:t>
              </a:r>
              <a:endParaRPr b="1">
                <a:solidFill>
                  <a:schemeClr val="dk1"/>
                </a:solidFill>
                <a:latin typeface="Courier New"/>
                <a:ea typeface="Courier New"/>
                <a:cs typeface="Courier New"/>
                <a:sym typeface="Courier New"/>
              </a:endParaRPr>
            </a:p>
          </p:txBody>
        </p:sp>
        <p:sp>
          <p:nvSpPr>
            <p:cNvPr id="117" name="Google Shape;117;p17"/>
            <p:cNvSpPr txBox="1"/>
            <p:nvPr/>
          </p:nvSpPr>
          <p:spPr>
            <a:xfrm>
              <a:off x="7240125" y="4246750"/>
              <a:ext cx="1465500" cy="415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it">
                  <a:solidFill>
                    <a:schemeClr val="dk1"/>
                  </a:solidFill>
                  <a:latin typeface="Courier New"/>
                  <a:ea typeface="Courier New"/>
                  <a:cs typeface="Courier New"/>
                  <a:sym typeface="Courier New"/>
                </a:rPr>
                <a:t>KAGRA</a:t>
              </a:r>
              <a:endParaRPr b="1">
                <a:solidFill>
                  <a:schemeClr val="dk1"/>
                </a:solidFill>
                <a:latin typeface="Courier New"/>
                <a:ea typeface="Courier New"/>
                <a:cs typeface="Courier New"/>
                <a:sym typeface="Courier New"/>
              </a:endParaRPr>
            </a:p>
            <a:p>
              <a:pPr indent="0" lvl="0" marL="0" rtl="0" algn="ctr">
                <a:spcBef>
                  <a:spcPts val="0"/>
                </a:spcBef>
                <a:spcAft>
                  <a:spcPts val="0"/>
                </a:spcAft>
                <a:buNone/>
              </a:pPr>
              <a:r>
                <a:rPr b="1" lang="it">
                  <a:solidFill>
                    <a:schemeClr val="dk1"/>
                  </a:solidFill>
                  <a:latin typeface="Courier New"/>
                  <a:ea typeface="Courier New"/>
                  <a:cs typeface="Courier New"/>
                  <a:sym typeface="Courier New"/>
                </a:rPr>
                <a:t>Kamioka mine </a:t>
              </a:r>
              <a:endParaRPr b="1">
                <a:solidFill>
                  <a:schemeClr val="dk1"/>
                </a:solidFill>
                <a:latin typeface="Courier New"/>
                <a:ea typeface="Courier New"/>
                <a:cs typeface="Courier New"/>
                <a:sym typeface="Courier New"/>
              </a:endParaRPr>
            </a:p>
          </p:txBody>
        </p:sp>
      </p:grpSp>
      <p:sp>
        <p:nvSpPr>
          <p:cNvPr id="118" name="Google Shape;118;p17"/>
          <p:cNvSpPr txBox="1"/>
          <p:nvPr>
            <p:ph type="title"/>
          </p:nvPr>
        </p:nvSpPr>
        <p:spPr>
          <a:xfrm>
            <a:off x="0" y="0"/>
            <a:ext cx="9144000" cy="572700"/>
          </a:xfrm>
          <a:prstGeom prst="rect">
            <a:avLst/>
          </a:prstGeom>
          <a:solidFill>
            <a:srgbClr val="00CFFF">
              <a:alpha val="50000"/>
            </a:srgbClr>
          </a:solidFill>
          <a:ln cap="flat" cmpd="sng" w="38100">
            <a:solidFill>
              <a:srgbClr val="1155CC"/>
            </a:solidFill>
            <a:prstDash val="solid"/>
            <a:round/>
            <a:headEnd len="sm" w="sm" type="none"/>
            <a:tailEnd len="sm" w="sm" type="none"/>
          </a:ln>
        </p:spPr>
        <p:txBody>
          <a:bodyPr anchorCtr="0" anchor="ctr" bIns="91425" lIns="91425" spcFirstLastPara="1" rIns="91425" wrap="square" tIns="91425">
            <a:normAutofit fontScale="90000"/>
          </a:bodyPr>
          <a:lstStyle/>
          <a:p>
            <a:pPr indent="0" lvl="0" marL="0" rtl="0" algn="ctr">
              <a:spcBef>
                <a:spcPts val="0"/>
              </a:spcBef>
              <a:spcAft>
                <a:spcPts val="0"/>
              </a:spcAft>
              <a:buNone/>
            </a:pPr>
            <a:r>
              <a:rPr b="1" lang="it">
                <a:latin typeface="Courier New"/>
                <a:ea typeface="Courier New"/>
                <a:cs typeface="Courier New"/>
                <a:sym typeface="Courier New"/>
              </a:rPr>
              <a:t>The LIGO-Virgo-KAGRA Detector Network</a:t>
            </a:r>
            <a:endParaRPr b="1">
              <a:latin typeface="Courier New"/>
              <a:ea typeface="Courier New"/>
              <a:cs typeface="Courier New"/>
              <a:sym typeface="Courier New"/>
            </a:endParaRPr>
          </a:p>
        </p:txBody>
      </p:sp>
      <p:sp>
        <p:nvSpPr>
          <p:cNvPr id="119" name="Google Shape;119;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it" sz="1500"/>
              <a:t>‹#›</a:t>
            </a:fld>
            <a:endParaRPr sz="15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18"/>
          <p:cNvSpPr txBox="1"/>
          <p:nvPr>
            <p:ph type="title"/>
          </p:nvPr>
        </p:nvSpPr>
        <p:spPr>
          <a:xfrm>
            <a:off x="0" y="0"/>
            <a:ext cx="9144000" cy="572700"/>
          </a:xfrm>
          <a:prstGeom prst="rect">
            <a:avLst/>
          </a:prstGeom>
          <a:solidFill>
            <a:srgbClr val="00CFFF">
              <a:alpha val="50000"/>
            </a:srgbClr>
          </a:solidFill>
          <a:ln cap="flat" cmpd="sng" w="38100">
            <a:solidFill>
              <a:srgbClr val="1155CC"/>
            </a:solidFill>
            <a:prstDash val="solid"/>
            <a:round/>
            <a:headEnd len="sm" w="sm" type="none"/>
            <a:tailEnd len="sm" w="sm" type="none"/>
          </a:ln>
        </p:spPr>
        <p:txBody>
          <a:bodyPr anchorCtr="0" anchor="ctr" bIns="91425" lIns="91425" spcFirstLastPara="1" rIns="91425" wrap="square" tIns="91425">
            <a:normAutofit fontScale="90000"/>
          </a:bodyPr>
          <a:lstStyle/>
          <a:p>
            <a:pPr indent="0" lvl="0" marL="0" rtl="0" algn="ctr">
              <a:spcBef>
                <a:spcPts val="0"/>
              </a:spcBef>
              <a:spcAft>
                <a:spcPts val="0"/>
              </a:spcAft>
              <a:buNone/>
            </a:pPr>
            <a:r>
              <a:rPr b="1" lang="it">
                <a:latin typeface="Courier New"/>
                <a:ea typeface="Courier New"/>
                <a:cs typeface="Courier New"/>
                <a:sym typeface="Courier New"/>
              </a:rPr>
              <a:t>How Interferometers Detect GWs?</a:t>
            </a:r>
            <a:endParaRPr b="1">
              <a:latin typeface="Courier New"/>
              <a:ea typeface="Courier New"/>
              <a:cs typeface="Courier New"/>
              <a:sym typeface="Courier New"/>
            </a:endParaRPr>
          </a:p>
        </p:txBody>
      </p:sp>
      <p:pic>
        <p:nvPicPr>
          <p:cNvPr descr="This animation illustrates how the twin observatories of LIGO work. One observatory is in Hanford, Washington, the other in Livingston, Louisiana. Each houses a large-scale interferometer, a device that uses the interference of two beams of laser light to make the most precise distance measurements in the world.&#10;&#10;The animation begins with a simplified depiction of the LIGO instrument. A laser beam of light is generated and directed toward a beam splitter, which splits it into two separate and equal beams. The light beams then travel perpendicularly to a distant mirror, with each arm of the device being 4 kilometers in length. The mirrors reflect the light back to the beam splitter, repeating this process 200 times.&#10;&#10;When gravitational waves pass through this device, they cause the length of the two arms to alternately stretch and squeeze by infinitesimal amounts, tremendously exaggerated here for visibility. This movement causes the light beam that hits the detector to flicker.&#10;&#10;The second half of the animation explains the flickering, and this is where light interference comes into play. After the two beams reflect off the mirrors, they meet at the beam splitter, where the light is recombined in a process called interference. Normally, when no gravitational waves are present, the distance between the beam splitter and the mirror is precisely controlled so that the light waves are kept out of phase with each other and cancel each other out. The result is that no light hits the detectors.&#10;&#10;But when gravitational waves pass through the system, the distance between the end mirrors and the beam splitter lengthen in one arm and at the same time shorten in the other arm in such a way that the light waves from the two arms go in and out of phase with each other. When the light waves are in phase with each other, they add together constructively and produce a bright beam that illuminates the detectors. When they are out of phase, they cancel each other out and there is no signal. Thus, the gravitational waves from a major cosmic event, like the merger of two black holes, will cause the signal to flicker, as seen here.&#10;&#10;By digitizing and recording the specific patterns of signals that hit the LIGO detectors, researchers can then analyze what they see and compare the data to computer models of predicted gravitational wave signals.&#10;&#10;The effects of the gravitational waves on the LIGO instrument have been vastly exaggerated in this video to demonstrate how it works. In reality, the changes in the lengths of the instrument's arms is only 1/1000th the size of a proton. Other characteristics of LIGO, such as the exquisite stability of its mirrors, also contribute to its ability to precisely measures distances. In fact, LIGO can be thought of as the most precise &quot;ruler&quot; in the world.&#10;&#10;Image credit: LIGO/T. Pyle" id="125" name="Google Shape;125;p18" title="Most Precise Ruler Ever Constructed">
            <a:hlinkClick r:id="rId3"/>
          </p:cNvPr>
          <p:cNvPicPr preferRelativeResize="0"/>
          <p:nvPr/>
        </p:nvPicPr>
        <p:blipFill>
          <a:blip r:embed="rId4">
            <a:alphaModFix/>
          </a:blip>
          <a:stretch>
            <a:fillRect/>
          </a:stretch>
        </p:blipFill>
        <p:spPr>
          <a:xfrm>
            <a:off x="794650" y="614825"/>
            <a:ext cx="7554700" cy="4249475"/>
          </a:xfrm>
          <a:prstGeom prst="rect">
            <a:avLst/>
          </a:prstGeom>
          <a:noFill/>
          <a:ln>
            <a:noFill/>
          </a:ln>
        </p:spPr>
      </p:pic>
      <p:sp>
        <p:nvSpPr>
          <p:cNvPr id="126" name="Google Shape;126;p18"/>
          <p:cNvSpPr txBox="1"/>
          <p:nvPr/>
        </p:nvSpPr>
        <p:spPr>
          <a:xfrm>
            <a:off x="186000" y="4809875"/>
            <a:ext cx="87720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300" u="sng">
                <a:solidFill>
                  <a:schemeClr val="hlink"/>
                </a:solidFill>
                <a:latin typeface="Courier New"/>
                <a:ea typeface="Courier New"/>
                <a:cs typeface="Courier New"/>
                <a:sym typeface="Courier New"/>
                <a:hlinkClick r:id="rId5"/>
              </a:rPr>
              <a:t>https://www.youtube.com/watch?v=tQ_teIUb3tE</a:t>
            </a:r>
            <a:r>
              <a:rPr lang="it" sz="1300">
                <a:solidFill>
                  <a:schemeClr val="dk2"/>
                </a:solidFill>
                <a:latin typeface="Courier New"/>
                <a:ea typeface="Courier New"/>
                <a:cs typeface="Courier New"/>
                <a:sym typeface="Courier New"/>
              </a:rPr>
              <a:t> from LIGO Official Youtube </a:t>
            </a:r>
            <a:r>
              <a:rPr lang="it" sz="1300" u="sng">
                <a:solidFill>
                  <a:schemeClr val="hlink"/>
                </a:solidFill>
                <a:latin typeface="Courier New"/>
                <a:ea typeface="Courier New"/>
                <a:cs typeface="Courier New"/>
                <a:sym typeface="Courier New"/>
                <a:hlinkClick r:id="rId6"/>
              </a:rPr>
              <a:t>Channel</a:t>
            </a:r>
            <a:r>
              <a:rPr lang="it" sz="1300">
                <a:solidFill>
                  <a:schemeClr val="dk2"/>
                </a:solidFill>
                <a:latin typeface="Courier New"/>
                <a:ea typeface="Courier New"/>
                <a:cs typeface="Courier New"/>
                <a:sym typeface="Courier New"/>
              </a:rPr>
              <a:t> </a:t>
            </a:r>
            <a:endParaRPr sz="1300">
              <a:solidFill>
                <a:schemeClr val="dk2"/>
              </a:solidFill>
              <a:latin typeface="Courier New"/>
              <a:ea typeface="Courier New"/>
              <a:cs typeface="Courier New"/>
              <a:sym typeface="Courier New"/>
            </a:endParaRPr>
          </a:p>
        </p:txBody>
      </p:sp>
      <p:sp>
        <p:nvSpPr>
          <p:cNvPr id="127" name="Google Shape;127;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it" sz="1500"/>
              <a:t>‹#›</a:t>
            </a:fld>
            <a:endParaRPr sz="15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5"/>
                                        </p:tgtEl>
                                        <p:attrNameLst>
                                          <p:attrName>style.visibility</p:attrName>
                                        </p:attrNameLst>
                                      </p:cBhvr>
                                      <p:to>
                                        <p:strVal val="visible"/>
                                      </p:to>
                                    </p:set>
                                    <p:animEffect filter="fade" transition="in">
                                      <p:cBhvr>
                                        <p:cTn dur="1000"/>
                                        <p:tgtEl>
                                          <p:spTgt spid="1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19"/>
          <p:cNvSpPr txBox="1"/>
          <p:nvPr>
            <p:ph type="title"/>
          </p:nvPr>
        </p:nvSpPr>
        <p:spPr>
          <a:xfrm>
            <a:off x="0" y="0"/>
            <a:ext cx="9144000" cy="572700"/>
          </a:xfrm>
          <a:prstGeom prst="rect">
            <a:avLst/>
          </a:prstGeom>
          <a:solidFill>
            <a:srgbClr val="00CFFF">
              <a:alpha val="50000"/>
            </a:srgbClr>
          </a:solidFill>
          <a:ln cap="flat" cmpd="sng" w="38100">
            <a:solidFill>
              <a:srgbClr val="1155CC"/>
            </a:solidFill>
            <a:prstDash val="solid"/>
            <a:round/>
            <a:headEnd len="sm" w="sm" type="none"/>
            <a:tailEnd len="sm" w="sm" type="none"/>
          </a:ln>
        </p:spPr>
        <p:txBody>
          <a:bodyPr anchorCtr="0" anchor="ctr" bIns="91425" lIns="91425" spcFirstLastPara="1" rIns="91425" wrap="square" tIns="91425">
            <a:normAutofit fontScale="90000"/>
          </a:bodyPr>
          <a:lstStyle/>
          <a:p>
            <a:pPr indent="0" lvl="0" marL="0" rtl="0" algn="ctr">
              <a:spcBef>
                <a:spcPts val="0"/>
              </a:spcBef>
              <a:spcAft>
                <a:spcPts val="0"/>
              </a:spcAft>
              <a:buNone/>
            </a:pPr>
            <a:r>
              <a:rPr b="1" lang="it">
                <a:latin typeface="Courier New"/>
                <a:ea typeface="Courier New"/>
                <a:cs typeface="Courier New"/>
                <a:sym typeface="Courier New"/>
              </a:rPr>
              <a:t>How </a:t>
            </a:r>
            <a:r>
              <a:rPr b="1" lang="it">
                <a:latin typeface="Courier New"/>
                <a:ea typeface="Courier New"/>
                <a:cs typeface="Courier New"/>
                <a:sym typeface="Courier New"/>
              </a:rPr>
              <a:t>Interferometers Detect GWs?</a:t>
            </a:r>
            <a:endParaRPr b="1">
              <a:latin typeface="Courier New"/>
              <a:ea typeface="Courier New"/>
              <a:cs typeface="Courier New"/>
              <a:sym typeface="Courier New"/>
            </a:endParaRPr>
          </a:p>
        </p:txBody>
      </p:sp>
      <p:pic>
        <p:nvPicPr>
          <p:cNvPr id="133" name="Google Shape;133;p19" title="Mich_ifo.jpg"/>
          <p:cNvPicPr preferRelativeResize="0"/>
          <p:nvPr/>
        </p:nvPicPr>
        <p:blipFill rotWithShape="1">
          <a:blip r:embed="rId3">
            <a:alphaModFix/>
          </a:blip>
          <a:srcRect b="0" l="0" r="9041" t="0"/>
          <a:stretch/>
        </p:blipFill>
        <p:spPr>
          <a:xfrm>
            <a:off x="4872075" y="1505100"/>
            <a:ext cx="4271923" cy="2933124"/>
          </a:xfrm>
          <a:prstGeom prst="rect">
            <a:avLst/>
          </a:prstGeom>
          <a:noFill/>
          <a:ln>
            <a:noFill/>
          </a:ln>
        </p:spPr>
      </p:pic>
      <p:sp>
        <p:nvSpPr>
          <p:cNvPr id="134" name="Google Shape;134;p19"/>
          <p:cNvSpPr txBox="1"/>
          <p:nvPr/>
        </p:nvSpPr>
        <p:spPr>
          <a:xfrm>
            <a:off x="109075" y="698050"/>
            <a:ext cx="7125600" cy="444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500">
                <a:solidFill>
                  <a:schemeClr val="dk1"/>
                </a:solidFill>
                <a:latin typeface="Courier New"/>
                <a:ea typeface="Courier New"/>
                <a:cs typeface="Courier New"/>
                <a:sym typeface="Courier New"/>
              </a:rPr>
              <a:t>Current GW detector are </a:t>
            </a:r>
            <a:r>
              <a:rPr b="1" lang="it" sz="1500">
                <a:solidFill>
                  <a:schemeClr val="dk1"/>
                </a:solidFill>
                <a:latin typeface="Courier New"/>
                <a:ea typeface="Courier New"/>
                <a:cs typeface="Courier New"/>
                <a:sym typeface="Courier New"/>
              </a:rPr>
              <a:t>Michelson Interferometers</a:t>
            </a:r>
            <a:endParaRPr b="1" sz="1500">
              <a:solidFill>
                <a:schemeClr val="dk1"/>
              </a:solidFill>
              <a:latin typeface="Courier New"/>
              <a:ea typeface="Courier New"/>
              <a:cs typeface="Courier New"/>
              <a:sym typeface="Courier New"/>
            </a:endParaRPr>
          </a:p>
          <a:p>
            <a:pPr indent="0" lvl="0" marL="0" rtl="0" algn="l">
              <a:spcBef>
                <a:spcPts val="0"/>
              </a:spcBef>
              <a:spcAft>
                <a:spcPts val="0"/>
              </a:spcAft>
              <a:buNone/>
            </a:pPr>
            <a:r>
              <a:t/>
            </a:r>
            <a:endParaRPr sz="1500">
              <a:solidFill>
                <a:schemeClr val="dk1"/>
              </a:solidFill>
              <a:latin typeface="Courier New"/>
              <a:ea typeface="Courier New"/>
              <a:cs typeface="Courier New"/>
              <a:sym typeface="Courier New"/>
            </a:endParaRPr>
          </a:p>
          <a:p>
            <a:pPr indent="0" lvl="0" marL="0" rtl="0" algn="l">
              <a:spcBef>
                <a:spcPts val="0"/>
              </a:spcBef>
              <a:spcAft>
                <a:spcPts val="0"/>
              </a:spcAft>
              <a:buNone/>
            </a:pPr>
            <a:r>
              <a:t/>
            </a:r>
            <a:endParaRPr sz="1500">
              <a:solidFill>
                <a:schemeClr val="dk1"/>
              </a:solidFill>
              <a:latin typeface="Courier New"/>
              <a:ea typeface="Courier New"/>
              <a:cs typeface="Courier New"/>
              <a:sym typeface="Courier New"/>
            </a:endParaRPr>
          </a:p>
          <a:p>
            <a:pPr indent="0" lvl="0" marL="0" rtl="0" algn="l">
              <a:spcBef>
                <a:spcPts val="0"/>
              </a:spcBef>
              <a:spcAft>
                <a:spcPts val="0"/>
              </a:spcAft>
              <a:buNone/>
            </a:pPr>
            <a:r>
              <a:rPr lang="it" sz="1500">
                <a:solidFill>
                  <a:schemeClr val="dk1"/>
                </a:solidFill>
                <a:latin typeface="Courier New"/>
                <a:ea typeface="Courier New"/>
                <a:cs typeface="Courier New"/>
                <a:sym typeface="Courier New"/>
              </a:rPr>
              <a:t>Let’s give some numbers:</a:t>
            </a:r>
            <a:endParaRPr sz="1500">
              <a:solidFill>
                <a:schemeClr val="dk1"/>
              </a:solidFill>
              <a:latin typeface="Courier New"/>
              <a:ea typeface="Courier New"/>
              <a:cs typeface="Courier New"/>
              <a:sym typeface="Courier New"/>
            </a:endParaRPr>
          </a:p>
          <a:p>
            <a:pPr indent="0" lvl="0" marL="0" rtl="0" algn="l">
              <a:spcBef>
                <a:spcPts val="0"/>
              </a:spcBef>
              <a:spcAft>
                <a:spcPts val="0"/>
              </a:spcAft>
              <a:buNone/>
            </a:pPr>
            <a:r>
              <a:t/>
            </a:r>
            <a:endParaRPr sz="1500">
              <a:solidFill>
                <a:schemeClr val="dk1"/>
              </a:solidFill>
              <a:latin typeface="Courier New"/>
              <a:ea typeface="Courier New"/>
              <a:cs typeface="Courier New"/>
              <a:sym typeface="Courier New"/>
            </a:endParaRPr>
          </a:p>
          <a:p>
            <a:pPr indent="-323850" lvl="0" marL="457200" rtl="0" algn="l">
              <a:spcBef>
                <a:spcPts val="0"/>
              </a:spcBef>
              <a:spcAft>
                <a:spcPts val="0"/>
              </a:spcAft>
              <a:buClr>
                <a:schemeClr val="dk1"/>
              </a:buClr>
              <a:buSzPts val="1500"/>
              <a:buFont typeface="Courier New"/>
              <a:buChar char="●"/>
            </a:pPr>
            <a:r>
              <a:rPr lang="it" sz="1500">
                <a:solidFill>
                  <a:schemeClr val="dk1"/>
                </a:solidFill>
                <a:latin typeface="Courier New"/>
                <a:ea typeface="Courier New"/>
                <a:cs typeface="Courier New"/>
                <a:sym typeface="Courier New"/>
              </a:rPr>
              <a:t>Arms length of LVK interferometers:</a:t>
            </a:r>
            <a:endParaRPr sz="1500">
              <a:solidFill>
                <a:schemeClr val="dk1"/>
              </a:solidFill>
              <a:latin typeface="Courier New"/>
              <a:ea typeface="Courier New"/>
              <a:cs typeface="Courier New"/>
              <a:sym typeface="Courier New"/>
            </a:endParaRPr>
          </a:p>
          <a:p>
            <a:pPr indent="-323850" lvl="1" marL="914400" rtl="0" algn="l">
              <a:spcBef>
                <a:spcPts val="0"/>
              </a:spcBef>
              <a:spcAft>
                <a:spcPts val="0"/>
              </a:spcAft>
              <a:buClr>
                <a:schemeClr val="dk1"/>
              </a:buClr>
              <a:buSzPts val="1500"/>
              <a:buFont typeface="Courier New"/>
              <a:buChar char="○"/>
            </a:pPr>
            <a:r>
              <a:rPr lang="it" sz="1500">
                <a:solidFill>
                  <a:schemeClr val="dk1"/>
                </a:solidFill>
                <a:latin typeface="Courier New"/>
                <a:ea typeface="Courier New"/>
                <a:cs typeface="Courier New"/>
                <a:sym typeface="Courier New"/>
              </a:rPr>
              <a:t>LIGOs : </a:t>
            </a:r>
            <a:r>
              <a:rPr b="1" lang="it" sz="1500">
                <a:solidFill>
                  <a:schemeClr val="dk1"/>
                </a:solidFill>
                <a:latin typeface="Courier New"/>
                <a:ea typeface="Courier New"/>
                <a:cs typeface="Courier New"/>
                <a:sym typeface="Courier New"/>
              </a:rPr>
              <a:t>4 Km</a:t>
            </a:r>
            <a:endParaRPr b="1" sz="1500">
              <a:solidFill>
                <a:schemeClr val="dk1"/>
              </a:solidFill>
              <a:latin typeface="Courier New"/>
              <a:ea typeface="Courier New"/>
              <a:cs typeface="Courier New"/>
              <a:sym typeface="Courier New"/>
            </a:endParaRPr>
          </a:p>
          <a:p>
            <a:pPr indent="-323850" lvl="1" marL="914400" rtl="0" algn="l">
              <a:spcBef>
                <a:spcPts val="0"/>
              </a:spcBef>
              <a:spcAft>
                <a:spcPts val="0"/>
              </a:spcAft>
              <a:buClr>
                <a:schemeClr val="dk1"/>
              </a:buClr>
              <a:buSzPts val="1500"/>
              <a:buFont typeface="Courier New"/>
              <a:buChar char="○"/>
            </a:pPr>
            <a:r>
              <a:rPr lang="it" sz="1500">
                <a:solidFill>
                  <a:schemeClr val="dk1"/>
                </a:solidFill>
                <a:latin typeface="Courier New"/>
                <a:ea typeface="Courier New"/>
                <a:cs typeface="Courier New"/>
                <a:sym typeface="Courier New"/>
              </a:rPr>
              <a:t>Virgo &amp; KAGRA : </a:t>
            </a:r>
            <a:r>
              <a:rPr b="1" lang="it" sz="1500">
                <a:solidFill>
                  <a:schemeClr val="dk1"/>
                </a:solidFill>
                <a:latin typeface="Courier New"/>
                <a:ea typeface="Courier New"/>
                <a:cs typeface="Courier New"/>
                <a:sym typeface="Courier New"/>
              </a:rPr>
              <a:t>3 Km</a:t>
            </a:r>
            <a:br>
              <a:rPr lang="it" sz="1500">
                <a:solidFill>
                  <a:schemeClr val="dk1"/>
                </a:solidFill>
                <a:latin typeface="Courier New"/>
                <a:ea typeface="Courier New"/>
                <a:cs typeface="Courier New"/>
                <a:sym typeface="Courier New"/>
              </a:rPr>
            </a:br>
            <a:br>
              <a:rPr lang="it" sz="1500">
                <a:solidFill>
                  <a:schemeClr val="dk1"/>
                </a:solidFill>
                <a:latin typeface="Courier New"/>
                <a:ea typeface="Courier New"/>
                <a:cs typeface="Courier New"/>
                <a:sym typeface="Courier New"/>
              </a:rPr>
            </a:br>
            <a:endParaRPr sz="1500">
              <a:solidFill>
                <a:schemeClr val="dk1"/>
              </a:solidFill>
              <a:latin typeface="Courier New"/>
              <a:ea typeface="Courier New"/>
              <a:cs typeface="Courier New"/>
              <a:sym typeface="Courier New"/>
            </a:endParaRPr>
          </a:p>
          <a:p>
            <a:pPr indent="-323850" lvl="0" marL="457200" rtl="0" algn="l">
              <a:spcBef>
                <a:spcPts val="0"/>
              </a:spcBef>
              <a:spcAft>
                <a:spcPts val="0"/>
              </a:spcAft>
              <a:buClr>
                <a:schemeClr val="dk1"/>
              </a:buClr>
              <a:buSzPts val="1500"/>
              <a:buChar char="●"/>
            </a:pPr>
            <a:r>
              <a:rPr lang="it" sz="1500">
                <a:solidFill>
                  <a:schemeClr val="dk1"/>
                </a:solidFill>
                <a:latin typeface="Courier New"/>
                <a:ea typeface="Courier New"/>
                <a:cs typeface="Courier New"/>
                <a:sym typeface="Courier New"/>
              </a:rPr>
              <a:t>GWs emitted by astrophysical sources</a:t>
            </a:r>
            <a:br>
              <a:rPr lang="it" sz="1500">
                <a:solidFill>
                  <a:schemeClr val="dk1"/>
                </a:solidFill>
                <a:latin typeface="Courier New"/>
                <a:ea typeface="Courier New"/>
                <a:cs typeface="Courier New"/>
                <a:sym typeface="Courier New"/>
              </a:rPr>
            </a:br>
            <a:r>
              <a:rPr lang="it" sz="1500">
                <a:solidFill>
                  <a:schemeClr val="dk1"/>
                </a:solidFill>
                <a:latin typeface="Courier New"/>
                <a:ea typeface="Courier New"/>
                <a:cs typeface="Courier New"/>
                <a:sym typeface="Courier New"/>
              </a:rPr>
              <a:t>generate an effect equivalent to:</a:t>
            </a:r>
            <a:br>
              <a:rPr lang="it" sz="1500">
                <a:solidFill>
                  <a:schemeClr val="dk1"/>
                </a:solidFill>
                <a:latin typeface="Courier New"/>
                <a:ea typeface="Courier New"/>
                <a:cs typeface="Courier New"/>
                <a:sym typeface="Courier New"/>
              </a:rPr>
            </a:br>
            <a:r>
              <a:rPr lang="it" sz="1500">
                <a:solidFill>
                  <a:schemeClr val="dk1"/>
                </a:solidFill>
                <a:latin typeface="Courier New"/>
                <a:ea typeface="Courier New"/>
                <a:cs typeface="Courier New"/>
                <a:sym typeface="Courier New"/>
              </a:rPr>
              <a:t>	</a:t>
            </a:r>
            <a:r>
              <a:rPr b="1" lang="it" sz="1500">
                <a:solidFill>
                  <a:schemeClr val="dk1"/>
                </a:solidFill>
                <a:latin typeface="Courier New"/>
                <a:ea typeface="Courier New"/>
                <a:cs typeface="Courier New"/>
                <a:sym typeface="Courier New"/>
              </a:rPr>
              <a:t>ΔL = | L</a:t>
            </a:r>
            <a:r>
              <a:rPr b="1" baseline="-25000" lang="it" sz="1500">
                <a:solidFill>
                  <a:schemeClr val="dk1"/>
                </a:solidFill>
                <a:latin typeface="Courier New"/>
                <a:ea typeface="Courier New"/>
                <a:cs typeface="Courier New"/>
                <a:sym typeface="Courier New"/>
              </a:rPr>
              <a:t>x </a:t>
            </a:r>
            <a:r>
              <a:rPr b="1" lang="it" sz="1500">
                <a:solidFill>
                  <a:schemeClr val="dk1"/>
                </a:solidFill>
                <a:latin typeface="Courier New"/>
                <a:ea typeface="Courier New"/>
                <a:cs typeface="Courier New"/>
                <a:sym typeface="Courier New"/>
              </a:rPr>
              <a:t>- L</a:t>
            </a:r>
            <a:r>
              <a:rPr b="1" baseline="-25000" lang="it" sz="1500">
                <a:solidFill>
                  <a:schemeClr val="dk1"/>
                </a:solidFill>
                <a:latin typeface="Courier New"/>
                <a:ea typeface="Courier New"/>
                <a:cs typeface="Courier New"/>
                <a:sym typeface="Courier New"/>
              </a:rPr>
              <a:t>y </a:t>
            </a:r>
            <a:r>
              <a:rPr b="1" lang="it" sz="1500">
                <a:solidFill>
                  <a:schemeClr val="dk1"/>
                </a:solidFill>
                <a:latin typeface="Courier New"/>
                <a:ea typeface="Courier New"/>
                <a:cs typeface="Courier New"/>
                <a:sym typeface="Courier New"/>
              </a:rPr>
              <a:t>| ∼ 10</a:t>
            </a:r>
            <a:r>
              <a:rPr b="1" baseline="30000" lang="it" sz="1500">
                <a:solidFill>
                  <a:schemeClr val="dk1"/>
                </a:solidFill>
                <a:latin typeface="Courier New"/>
                <a:ea typeface="Courier New"/>
                <a:cs typeface="Courier New"/>
                <a:sym typeface="Courier New"/>
              </a:rPr>
              <a:t>-18</a:t>
            </a:r>
            <a:r>
              <a:rPr b="1" lang="it" sz="1500">
                <a:latin typeface="Courier New"/>
                <a:ea typeface="Courier New"/>
                <a:cs typeface="Courier New"/>
                <a:sym typeface="Courier New"/>
              </a:rPr>
              <a:t> m</a:t>
            </a:r>
            <a:br>
              <a:rPr lang="it" sz="1500">
                <a:latin typeface="Courier New"/>
                <a:ea typeface="Courier New"/>
                <a:cs typeface="Courier New"/>
                <a:sym typeface="Courier New"/>
              </a:rPr>
            </a:br>
            <a:br>
              <a:rPr lang="it" sz="1500">
                <a:latin typeface="Courier New"/>
                <a:ea typeface="Courier New"/>
                <a:cs typeface="Courier New"/>
                <a:sym typeface="Courier New"/>
              </a:rPr>
            </a:br>
            <a:endParaRPr sz="1500">
              <a:latin typeface="Courier New"/>
              <a:ea typeface="Courier New"/>
              <a:cs typeface="Courier New"/>
              <a:sym typeface="Courier New"/>
            </a:endParaRPr>
          </a:p>
          <a:p>
            <a:pPr indent="-323850" lvl="0" marL="457200" rtl="0" algn="l">
              <a:spcBef>
                <a:spcPts val="0"/>
              </a:spcBef>
              <a:spcAft>
                <a:spcPts val="0"/>
              </a:spcAft>
              <a:buClr>
                <a:schemeClr val="dk1"/>
              </a:buClr>
              <a:buSzPts val="1500"/>
              <a:buChar char="●"/>
            </a:pPr>
            <a:r>
              <a:rPr lang="it" sz="1500">
                <a:latin typeface="Courier New"/>
                <a:ea typeface="Courier New"/>
                <a:cs typeface="Courier New"/>
                <a:sym typeface="Courier New"/>
              </a:rPr>
              <a:t>Sensitive band of LVK detectors spans</a:t>
            </a:r>
            <a:br>
              <a:rPr lang="it" sz="1500">
                <a:latin typeface="Courier New"/>
                <a:ea typeface="Courier New"/>
                <a:cs typeface="Courier New"/>
                <a:sym typeface="Courier New"/>
              </a:rPr>
            </a:br>
            <a:r>
              <a:rPr lang="it" sz="1500">
                <a:latin typeface="Courier New"/>
                <a:ea typeface="Courier New"/>
                <a:cs typeface="Courier New"/>
                <a:sym typeface="Courier New"/>
              </a:rPr>
              <a:t>from </a:t>
            </a:r>
            <a:r>
              <a:rPr b="1" lang="it" sz="1500">
                <a:solidFill>
                  <a:schemeClr val="dk1"/>
                </a:solidFill>
                <a:latin typeface="Courier New"/>
                <a:ea typeface="Courier New"/>
                <a:cs typeface="Courier New"/>
                <a:sym typeface="Courier New"/>
              </a:rPr>
              <a:t>∼ 20 Hz to a few KHz</a:t>
            </a:r>
            <a:br>
              <a:rPr lang="it" sz="1500">
                <a:latin typeface="Courier New"/>
                <a:ea typeface="Courier New"/>
                <a:cs typeface="Courier New"/>
                <a:sym typeface="Courier New"/>
              </a:rPr>
            </a:br>
            <a:br>
              <a:rPr lang="it" sz="1500">
                <a:latin typeface="Courier New"/>
                <a:ea typeface="Courier New"/>
                <a:cs typeface="Courier New"/>
                <a:sym typeface="Courier New"/>
              </a:rPr>
            </a:br>
            <a:br>
              <a:rPr lang="it">
                <a:latin typeface="Courier New"/>
                <a:ea typeface="Courier New"/>
                <a:cs typeface="Courier New"/>
                <a:sym typeface="Courier New"/>
              </a:rPr>
            </a:br>
            <a:br>
              <a:rPr lang="it" sz="1500">
                <a:solidFill>
                  <a:schemeClr val="dk1"/>
                </a:solidFill>
                <a:latin typeface="Courier New"/>
                <a:ea typeface="Courier New"/>
                <a:cs typeface="Courier New"/>
                <a:sym typeface="Courier New"/>
              </a:rPr>
            </a:br>
            <a:endParaRPr sz="1500">
              <a:solidFill>
                <a:schemeClr val="dk1"/>
              </a:solidFill>
              <a:latin typeface="Courier New"/>
              <a:ea typeface="Courier New"/>
              <a:cs typeface="Courier New"/>
              <a:sym typeface="Courier New"/>
            </a:endParaRPr>
          </a:p>
          <a:p>
            <a:pPr indent="0" lvl="0" marL="0" rtl="0" algn="l">
              <a:spcBef>
                <a:spcPts val="0"/>
              </a:spcBef>
              <a:spcAft>
                <a:spcPts val="0"/>
              </a:spcAft>
              <a:buNone/>
            </a:pPr>
            <a:r>
              <a:t/>
            </a:r>
            <a:endParaRPr sz="1500">
              <a:solidFill>
                <a:schemeClr val="dk1"/>
              </a:solidFill>
              <a:latin typeface="Courier New"/>
              <a:ea typeface="Courier New"/>
              <a:cs typeface="Courier New"/>
              <a:sym typeface="Courier New"/>
            </a:endParaRPr>
          </a:p>
          <a:p>
            <a:pPr indent="0" lvl="0" marL="0" rtl="0" algn="l">
              <a:spcBef>
                <a:spcPts val="0"/>
              </a:spcBef>
              <a:spcAft>
                <a:spcPts val="0"/>
              </a:spcAft>
              <a:buNone/>
            </a:pPr>
            <a:r>
              <a:t/>
            </a:r>
            <a:endParaRPr sz="1500">
              <a:solidFill>
                <a:schemeClr val="dk1"/>
              </a:solidFill>
              <a:latin typeface="Courier New"/>
              <a:ea typeface="Courier New"/>
              <a:cs typeface="Courier New"/>
              <a:sym typeface="Courier New"/>
            </a:endParaRPr>
          </a:p>
          <a:p>
            <a:pPr indent="0" lvl="0" marL="0" rtl="0" algn="l">
              <a:spcBef>
                <a:spcPts val="0"/>
              </a:spcBef>
              <a:spcAft>
                <a:spcPts val="0"/>
              </a:spcAft>
              <a:buNone/>
            </a:pPr>
            <a:r>
              <a:t/>
            </a:r>
            <a:endParaRPr sz="1500">
              <a:solidFill>
                <a:schemeClr val="dk1"/>
              </a:solidFill>
              <a:latin typeface="Courier New"/>
              <a:ea typeface="Courier New"/>
              <a:cs typeface="Courier New"/>
              <a:sym typeface="Courier New"/>
            </a:endParaRPr>
          </a:p>
        </p:txBody>
      </p:sp>
      <p:sp>
        <p:nvSpPr>
          <p:cNvPr id="135" name="Google Shape;135;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it" sz="1500"/>
              <a:t>‹#›</a:t>
            </a:fld>
            <a:endParaRPr sz="15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20"/>
          <p:cNvSpPr txBox="1"/>
          <p:nvPr>
            <p:ph type="title"/>
          </p:nvPr>
        </p:nvSpPr>
        <p:spPr>
          <a:xfrm>
            <a:off x="0" y="0"/>
            <a:ext cx="9144000" cy="572700"/>
          </a:xfrm>
          <a:prstGeom prst="rect">
            <a:avLst/>
          </a:prstGeom>
          <a:solidFill>
            <a:srgbClr val="00CFFF">
              <a:alpha val="50000"/>
            </a:srgbClr>
          </a:solidFill>
          <a:ln cap="flat" cmpd="sng" w="38100">
            <a:solidFill>
              <a:srgbClr val="1155CC"/>
            </a:solidFill>
            <a:prstDash val="solid"/>
            <a:round/>
            <a:headEnd len="sm" w="sm" type="none"/>
            <a:tailEnd len="sm" w="sm" type="none"/>
          </a:ln>
        </p:spPr>
        <p:txBody>
          <a:bodyPr anchorCtr="0" anchor="ctr" bIns="91425" lIns="91425" spcFirstLastPara="1" rIns="91425" wrap="square" tIns="91425">
            <a:normAutofit fontScale="90000"/>
          </a:bodyPr>
          <a:lstStyle/>
          <a:p>
            <a:pPr indent="0" lvl="0" marL="0" rtl="0" algn="ctr">
              <a:spcBef>
                <a:spcPts val="0"/>
              </a:spcBef>
              <a:spcAft>
                <a:spcPts val="0"/>
              </a:spcAft>
              <a:buNone/>
            </a:pPr>
            <a:r>
              <a:rPr b="1" lang="it">
                <a:latin typeface="Courier New"/>
                <a:ea typeface="Courier New"/>
                <a:cs typeface="Courier New"/>
                <a:sym typeface="Courier New"/>
              </a:rPr>
              <a:t>How Interferometers Detect GWs?</a:t>
            </a:r>
            <a:endParaRPr b="1">
              <a:latin typeface="Courier New"/>
              <a:ea typeface="Courier New"/>
              <a:cs typeface="Courier New"/>
              <a:sym typeface="Courier New"/>
            </a:endParaRPr>
          </a:p>
        </p:txBody>
      </p:sp>
      <p:sp>
        <p:nvSpPr>
          <p:cNvPr id="141" name="Google Shape;141;p20"/>
          <p:cNvSpPr txBox="1"/>
          <p:nvPr/>
        </p:nvSpPr>
        <p:spPr>
          <a:xfrm>
            <a:off x="101825" y="618250"/>
            <a:ext cx="8879400" cy="51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500">
                <a:solidFill>
                  <a:schemeClr val="dk1"/>
                </a:solidFill>
                <a:latin typeface="Courier New"/>
                <a:ea typeface="Courier New"/>
                <a:cs typeface="Courier New"/>
                <a:sym typeface="Courier New"/>
              </a:rPr>
              <a:t>Of course, real detectors have a much more complicated layout!:</a:t>
            </a:r>
            <a:endParaRPr sz="1500">
              <a:solidFill>
                <a:schemeClr val="dk1"/>
              </a:solidFill>
              <a:latin typeface="Courier New"/>
              <a:ea typeface="Courier New"/>
              <a:cs typeface="Courier New"/>
              <a:sym typeface="Courier New"/>
            </a:endParaRPr>
          </a:p>
          <a:p>
            <a:pPr indent="0" lvl="0" marL="0" rtl="0" algn="l">
              <a:spcBef>
                <a:spcPts val="0"/>
              </a:spcBef>
              <a:spcAft>
                <a:spcPts val="0"/>
              </a:spcAft>
              <a:buNone/>
            </a:pPr>
            <a:br>
              <a:rPr lang="it" sz="1500">
                <a:latin typeface="Courier New"/>
                <a:ea typeface="Courier New"/>
                <a:cs typeface="Courier New"/>
                <a:sym typeface="Courier New"/>
              </a:rPr>
            </a:br>
            <a:br>
              <a:rPr lang="it">
                <a:latin typeface="Courier New"/>
                <a:ea typeface="Courier New"/>
                <a:cs typeface="Courier New"/>
                <a:sym typeface="Courier New"/>
              </a:rPr>
            </a:br>
            <a:br>
              <a:rPr lang="it" sz="1500">
                <a:solidFill>
                  <a:schemeClr val="dk1"/>
                </a:solidFill>
                <a:latin typeface="Courier New"/>
                <a:ea typeface="Courier New"/>
                <a:cs typeface="Courier New"/>
                <a:sym typeface="Courier New"/>
              </a:rPr>
            </a:br>
            <a:endParaRPr sz="1500">
              <a:solidFill>
                <a:schemeClr val="dk1"/>
              </a:solidFill>
              <a:latin typeface="Courier New"/>
              <a:ea typeface="Courier New"/>
              <a:cs typeface="Courier New"/>
              <a:sym typeface="Courier New"/>
            </a:endParaRPr>
          </a:p>
          <a:p>
            <a:pPr indent="0" lvl="0" marL="0" rtl="0" algn="l">
              <a:spcBef>
                <a:spcPts val="0"/>
              </a:spcBef>
              <a:spcAft>
                <a:spcPts val="0"/>
              </a:spcAft>
              <a:buNone/>
            </a:pPr>
            <a:r>
              <a:t/>
            </a:r>
            <a:endParaRPr sz="1500">
              <a:solidFill>
                <a:schemeClr val="dk1"/>
              </a:solidFill>
              <a:latin typeface="Courier New"/>
              <a:ea typeface="Courier New"/>
              <a:cs typeface="Courier New"/>
              <a:sym typeface="Courier New"/>
            </a:endParaRPr>
          </a:p>
          <a:p>
            <a:pPr indent="0" lvl="0" marL="0" rtl="0" algn="l">
              <a:spcBef>
                <a:spcPts val="0"/>
              </a:spcBef>
              <a:spcAft>
                <a:spcPts val="0"/>
              </a:spcAft>
              <a:buNone/>
            </a:pPr>
            <a:r>
              <a:t/>
            </a:r>
            <a:endParaRPr sz="1500">
              <a:solidFill>
                <a:schemeClr val="dk1"/>
              </a:solidFill>
              <a:latin typeface="Courier New"/>
              <a:ea typeface="Courier New"/>
              <a:cs typeface="Courier New"/>
              <a:sym typeface="Courier New"/>
            </a:endParaRPr>
          </a:p>
          <a:p>
            <a:pPr indent="0" lvl="0" marL="0" rtl="0" algn="l">
              <a:spcBef>
                <a:spcPts val="0"/>
              </a:spcBef>
              <a:spcAft>
                <a:spcPts val="0"/>
              </a:spcAft>
              <a:buNone/>
            </a:pPr>
            <a:r>
              <a:t/>
            </a:r>
            <a:endParaRPr sz="1500">
              <a:solidFill>
                <a:schemeClr val="dk1"/>
              </a:solidFill>
              <a:latin typeface="Courier New"/>
              <a:ea typeface="Courier New"/>
              <a:cs typeface="Courier New"/>
              <a:sym typeface="Courier New"/>
            </a:endParaRPr>
          </a:p>
        </p:txBody>
      </p:sp>
      <p:pic>
        <p:nvPicPr>
          <p:cNvPr id="142" name="Google Shape;142;p20"/>
          <p:cNvPicPr preferRelativeResize="0"/>
          <p:nvPr/>
        </p:nvPicPr>
        <p:blipFill rotWithShape="1">
          <a:blip r:embed="rId3">
            <a:alphaModFix/>
          </a:blip>
          <a:srcRect b="5002" l="19126" r="32720" t="14189"/>
          <a:stretch/>
        </p:blipFill>
        <p:spPr>
          <a:xfrm>
            <a:off x="2408825" y="1022325"/>
            <a:ext cx="4265400" cy="4026275"/>
          </a:xfrm>
          <a:prstGeom prst="rect">
            <a:avLst/>
          </a:prstGeom>
          <a:noFill/>
          <a:ln>
            <a:noFill/>
          </a:ln>
        </p:spPr>
      </p:pic>
      <p:sp>
        <p:nvSpPr>
          <p:cNvPr id="143" name="Google Shape;143;p20"/>
          <p:cNvSpPr txBox="1"/>
          <p:nvPr/>
        </p:nvSpPr>
        <p:spPr>
          <a:xfrm>
            <a:off x="54425" y="4458200"/>
            <a:ext cx="30933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000">
                <a:solidFill>
                  <a:schemeClr val="dk2"/>
                </a:solidFill>
                <a:latin typeface="Courier New"/>
                <a:ea typeface="Courier New"/>
                <a:cs typeface="Courier New"/>
                <a:sym typeface="Courier New"/>
              </a:rPr>
              <a:t>Source: </a:t>
            </a:r>
            <a:r>
              <a:rPr lang="it" sz="1000" u="sng">
                <a:solidFill>
                  <a:schemeClr val="hlink"/>
                </a:solidFill>
                <a:latin typeface="Courier New"/>
                <a:ea typeface="Courier New"/>
                <a:cs typeface="Courier New"/>
                <a:sym typeface="Courier New"/>
                <a:hlinkClick r:id="rId4"/>
              </a:rPr>
              <a:t>https://www.virgo-gw.eu/science/detector/optical-layout/</a:t>
            </a:r>
            <a:endParaRPr sz="1000">
              <a:solidFill>
                <a:schemeClr val="dk2"/>
              </a:solidFill>
              <a:latin typeface="Courier New"/>
              <a:ea typeface="Courier New"/>
              <a:cs typeface="Courier New"/>
              <a:sym typeface="Courier New"/>
            </a:endParaRPr>
          </a:p>
        </p:txBody>
      </p:sp>
      <p:sp>
        <p:nvSpPr>
          <p:cNvPr id="144" name="Google Shape;144;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it" sz="1500"/>
              <a:t>‹#›</a:t>
            </a:fld>
            <a:endParaRPr sz="15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21"/>
          <p:cNvSpPr txBox="1"/>
          <p:nvPr>
            <p:ph type="title"/>
          </p:nvPr>
        </p:nvSpPr>
        <p:spPr>
          <a:xfrm>
            <a:off x="0" y="0"/>
            <a:ext cx="9144000" cy="572700"/>
          </a:xfrm>
          <a:prstGeom prst="rect">
            <a:avLst/>
          </a:prstGeom>
          <a:solidFill>
            <a:srgbClr val="00CFFF">
              <a:alpha val="50000"/>
            </a:srgbClr>
          </a:solidFill>
          <a:ln cap="flat" cmpd="sng" w="38100">
            <a:solidFill>
              <a:srgbClr val="1155CC"/>
            </a:solidFill>
            <a:prstDash val="solid"/>
            <a:round/>
            <a:headEnd len="sm" w="sm" type="none"/>
            <a:tailEnd len="sm" w="sm" type="none"/>
          </a:ln>
        </p:spPr>
        <p:txBody>
          <a:bodyPr anchorCtr="0" anchor="ctr" bIns="91425" lIns="91425" spcFirstLastPara="1" rIns="91425" wrap="square" tIns="91425">
            <a:normAutofit fontScale="90000"/>
          </a:bodyPr>
          <a:lstStyle/>
          <a:p>
            <a:pPr indent="0" lvl="0" marL="0" rtl="0" algn="ctr">
              <a:spcBef>
                <a:spcPts val="0"/>
              </a:spcBef>
              <a:spcAft>
                <a:spcPts val="0"/>
              </a:spcAft>
              <a:buNone/>
            </a:pPr>
            <a:r>
              <a:rPr b="1" lang="it">
                <a:latin typeface="Courier New"/>
                <a:ea typeface="Courier New"/>
                <a:cs typeface="Courier New"/>
                <a:sym typeface="Courier New"/>
              </a:rPr>
              <a:t>Compact Binary Coalescences</a:t>
            </a:r>
            <a:endParaRPr b="1">
              <a:latin typeface="Courier New"/>
              <a:ea typeface="Courier New"/>
              <a:cs typeface="Courier New"/>
              <a:sym typeface="Courier New"/>
            </a:endParaRPr>
          </a:p>
        </p:txBody>
      </p:sp>
      <p:sp>
        <p:nvSpPr>
          <p:cNvPr id="150" name="Google Shape;150;p21"/>
          <p:cNvSpPr txBox="1"/>
          <p:nvPr>
            <p:ph idx="1" type="body"/>
          </p:nvPr>
        </p:nvSpPr>
        <p:spPr>
          <a:xfrm>
            <a:off x="150300" y="710550"/>
            <a:ext cx="8683800" cy="250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it" sz="1500">
                <a:solidFill>
                  <a:schemeClr val="dk1"/>
                </a:solidFill>
                <a:latin typeface="Courier New"/>
                <a:ea typeface="Courier New"/>
                <a:cs typeface="Courier New"/>
                <a:sym typeface="Courier New"/>
              </a:rPr>
              <a:t>Compact Binary Coalescences</a:t>
            </a:r>
            <a:r>
              <a:rPr lang="it" sz="1500">
                <a:solidFill>
                  <a:schemeClr val="dk1"/>
                </a:solidFill>
                <a:latin typeface="Courier New"/>
                <a:ea typeface="Courier New"/>
                <a:cs typeface="Courier New"/>
                <a:sym typeface="Courier New"/>
              </a:rPr>
              <a:t> (CBCs) are among the most relevant GW emitters in the Universe, and they are the sources of all the GW signals detected so far by the LIGO-Virgo-KAGRA Collaboration network.</a:t>
            </a:r>
            <a:endParaRPr sz="1500">
              <a:solidFill>
                <a:schemeClr val="dk1"/>
              </a:solidFill>
              <a:latin typeface="Courier New"/>
              <a:ea typeface="Courier New"/>
              <a:cs typeface="Courier New"/>
              <a:sym typeface="Courier New"/>
            </a:endParaRPr>
          </a:p>
          <a:p>
            <a:pPr indent="0" lvl="0" marL="0" rtl="0" algn="l">
              <a:spcBef>
                <a:spcPts val="1200"/>
              </a:spcBef>
              <a:spcAft>
                <a:spcPts val="0"/>
              </a:spcAft>
              <a:buNone/>
            </a:pPr>
            <a:r>
              <a:rPr lang="it" sz="1500">
                <a:solidFill>
                  <a:schemeClr val="dk1"/>
                </a:solidFill>
                <a:latin typeface="Courier New"/>
                <a:ea typeface="Courier New"/>
                <a:cs typeface="Courier New"/>
                <a:sym typeface="Courier New"/>
              </a:rPr>
              <a:t>CBCs can be formed by:</a:t>
            </a:r>
            <a:endParaRPr sz="1500">
              <a:solidFill>
                <a:schemeClr val="dk1"/>
              </a:solidFill>
              <a:latin typeface="Courier New"/>
              <a:ea typeface="Courier New"/>
              <a:cs typeface="Courier New"/>
              <a:sym typeface="Courier New"/>
            </a:endParaRPr>
          </a:p>
          <a:p>
            <a:pPr indent="-323850" lvl="0" marL="457200" rtl="0" algn="l">
              <a:spcBef>
                <a:spcPts val="1200"/>
              </a:spcBef>
              <a:spcAft>
                <a:spcPts val="0"/>
              </a:spcAft>
              <a:buClr>
                <a:schemeClr val="dk1"/>
              </a:buClr>
              <a:buSzPts val="1500"/>
              <a:buFont typeface="Courier New"/>
              <a:buChar char="●"/>
            </a:pPr>
            <a:r>
              <a:rPr b="1" lang="it" sz="1500">
                <a:solidFill>
                  <a:schemeClr val="dk1"/>
                </a:solidFill>
                <a:latin typeface="Courier New"/>
                <a:ea typeface="Courier New"/>
                <a:cs typeface="Courier New"/>
                <a:sym typeface="Courier New"/>
              </a:rPr>
              <a:t>Binary Black Holes</a:t>
            </a:r>
            <a:r>
              <a:rPr lang="it" sz="1500">
                <a:solidFill>
                  <a:schemeClr val="dk1"/>
                </a:solidFill>
                <a:latin typeface="Courier New"/>
                <a:ea typeface="Courier New"/>
                <a:cs typeface="Courier New"/>
                <a:sym typeface="Courier New"/>
              </a:rPr>
              <a:t> (BBH)</a:t>
            </a:r>
            <a:endParaRPr sz="1500">
              <a:solidFill>
                <a:schemeClr val="dk1"/>
              </a:solidFill>
              <a:latin typeface="Courier New"/>
              <a:ea typeface="Courier New"/>
              <a:cs typeface="Courier New"/>
              <a:sym typeface="Courier New"/>
            </a:endParaRPr>
          </a:p>
          <a:p>
            <a:pPr indent="-323850" lvl="0" marL="457200" rtl="0" algn="l">
              <a:spcBef>
                <a:spcPts val="0"/>
              </a:spcBef>
              <a:spcAft>
                <a:spcPts val="0"/>
              </a:spcAft>
              <a:buClr>
                <a:schemeClr val="dk1"/>
              </a:buClr>
              <a:buSzPts val="1500"/>
              <a:buFont typeface="Courier New"/>
              <a:buChar char="●"/>
            </a:pPr>
            <a:r>
              <a:rPr b="1" lang="it" sz="1500">
                <a:solidFill>
                  <a:schemeClr val="dk1"/>
                </a:solidFill>
                <a:latin typeface="Courier New"/>
                <a:ea typeface="Courier New"/>
                <a:cs typeface="Courier New"/>
                <a:sym typeface="Courier New"/>
              </a:rPr>
              <a:t>Binary Neutron Stars</a:t>
            </a:r>
            <a:r>
              <a:rPr lang="it" sz="1500">
                <a:solidFill>
                  <a:schemeClr val="dk1"/>
                </a:solidFill>
                <a:latin typeface="Courier New"/>
                <a:ea typeface="Courier New"/>
                <a:cs typeface="Courier New"/>
                <a:sym typeface="Courier New"/>
              </a:rPr>
              <a:t> (BNS)</a:t>
            </a:r>
            <a:endParaRPr sz="1500">
              <a:solidFill>
                <a:schemeClr val="dk1"/>
              </a:solidFill>
              <a:latin typeface="Courier New"/>
              <a:ea typeface="Courier New"/>
              <a:cs typeface="Courier New"/>
              <a:sym typeface="Courier New"/>
            </a:endParaRPr>
          </a:p>
          <a:p>
            <a:pPr indent="-323850" lvl="0" marL="457200" rtl="0" algn="l">
              <a:spcBef>
                <a:spcPts val="0"/>
              </a:spcBef>
              <a:spcAft>
                <a:spcPts val="0"/>
              </a:spcAft>
              <a:buClr>
                <a:schemeClr val="dk1"/>
              </a:buClr>
              <a:buSzPts val="1500"/>
              <a:buFont typeface="Courier New"/>
              <a:buChar char="●"/>
            </a:pPr>
            <a:r>
              <a:rPr b="1" lang="it" sz="1500">
                <a:solidFill>
                  <a:schemeClr val="dk1"/>
                </a:solidFill>
                <a:latin typeface="Courier New"/>
                <a:ea typeface="Courier New"/>
                <a:cs typeface="Courier New"/>
                <a:sym typeface="Courier New"/>
              </a:rPr>
              <a:t>Neutron Star - Black hole</a:t>
            </a:r>
            <a:r>
              <a:rPr lang="it" sz="1500">
                <a:solidFill>
                  <a:schemeClr val="dk1"/>
                </a:solidFill>
                <a:latin typeface="Courier New"/>
                <a:ea typeface="Courier New"/>
                <a:cs typeface="Courier New"/>
                <a:sym typeface="Courier New"/>
              </a:rPr>
              <a:t> systems </a:t>
            </a:r>
            <a:br>
              <a:rPr lang="it" sz="1500">
                <a:solidFill>
                  <a:schemeClr val="dk1"/>
                </a:solidFill>
                <a:latin typeface="Courier New"/>
                <a:ea typeface="Courier New"/>
                <a:cs typeface="Courier New"/>
                <a:sym typeface="Courier New"/>
              </a:rPr>
            </a:br>
            <a:r>
              <a:rPr lang="it" sz="1500">
                <a:solidFill>
                  <a:schemeClr val="dk1"/>
                </a:solidFill>
                <a:latin typeface="Courier New"/>
                <a:ea typeface="Courier New"/>
                <a:cs typeface="Courier New"/>
                <a:sym typeface="Courier New"/>
              </a:rPr>
              <a:t>(NSBH)</a:t>
            </a:r>
            <a:endParaRPr sz="1500">
              <a:solidFill>
                <a:schemeClr val="dk1"/>
              </a:solidFill>
              <a:latin typeface="Courier New"/>
              <a:ea typeface="Courier New"/>
              <a:cs typeface="Courier New"/>
              <a:sym typeface="Courier New"/>
            </a:endParaRPr>
          </a:p>
          <a:p>
            <a:pPr indent="0" lvl="0" marL="0" rtl="0" algn="l">
              <a:spcBef>
                <a:spcPts val="1200"/>
              </a:spcBef>
              <a:spcAft>
                <a:spcPts val="0"/>
              </a:spcAft>
              <a:buNone/>
            </a:pPr>
            <a:r>
              <a:t/>
            </a:r>
            <a:endParaRPr sz="1500">
              <a:solidFill>
                <a:schemeClr val="dk1"/>
              </a:solidFill>
              <a:latin typeface="Courier New"/>
              <a:ea typeface="Courier New"/>
              <a:cs typeface="Courier New"/>
              <a:sym typeface="Courier New"/>
            </a:endParaRPr>
          </a:p>
          <a:p>
            <a:pPr indent="0" lvl="0" marL="0" rtl="0" algn="ctr">
              <a:spcBef>
                <a:spcPts val="1200"/>
              </a:spcBef>
              <a:spcAft>
                <a:spcPts val="1200"/>
              </a:spcAft>
              <a:buNone/>
            </a:pPr>
            <a:r>
              <a:t/>
            </a:r>
            <a:endParaRPr sz="1500">
              <a:solidFill>
                <a:schemeClr val="dk1"/>
              </a:solidFill>
              <a:latin typeface="Courier New"/>
              <a:ea typeface="Courier New"/>
              <a:cs typeface="Courier New"/>
              <a:sym typeface="Courier New"/>
            </a:endParaRPr>
          </a:p>
        </p:txBody>
      </p:sp>
      <p:pic>
        <p:nvPicPr>
          <p:cNvPr id="151" name="Google Shape;151;p21" title="CBC_slides-1.jpg"/>
          <p:cNvPicPr preferRelativeResize="0"/>
          <p:nvPr/>
        </p:nvPicPr>
        <p:blipFill rotWithShape="1">
          <a:blip r:embed="rId3">
            <a:alphaModFix/>
          </a:blip>
          <a:srcRect b="0" l="2813" r="4935" t="4571"/>
          <a:stretch/>
        </p:blipFill>
        <p:spPr>
          <a:xfrm>
            <a:off x="4492200" y="1755600"/>
            <a:ext cx="4604052" cy="2974375"/>
          </a:xfrm>
          <a:prstGeom prst="rect">
            <a:avLst/>
          </a:prstGeom>
          <a:noFill/>
          <a:ln>
            <a:noFill/>
          </a:ln>
        </p:spPr>
      </p:pic>
      <p:sp>
        <p:nvSpPr>
          <p:cNvPr id="152" name="Google Shape;152;p21"/>
          <p:cNvSpPr txBox="1"/>
          <p:nvPr/>
        </p:nvSpPr>
        <p:spPr>
          <a:xfrm>
            <a:off x="58025" y="3287625"/>
            <a:ext cx="4374600" cy="1805100"/>
          </a:xfrm>
          <a:prstGeom prst="rect">
            <a:avLst/>
          </a:prstGeom>
          <a:noFill/>
          <a:ln cap="flat" cmpd="sng" w="38100">
            <a:solidFill>
              <a:srgbClr val="1155CC"/>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it" sz="1300" u="sng">
                <a:solidFill>
                  <a:schemeClr val="dk1"/>
                </a:solidFill>
                <a:latin typeface="Courier New"/>
                <a:ea typeface="Courier New"/>
                <a:cs typeface="Courier New"/>
                <a:sym typeface="Courier New"/>
              </a:rPr>
              <a:t>Compact Objects</a:t>
            </a:r>
            <a:r>
              <a:rPr lang="it" sz="1300">
                <a:solidFill>
                  <a:schemeClr val="dk1"/>
                </a:solidFill>
                <a:latin typeface="Courier New"/>
                <a:ea typeface="Courier New"/>
                <a:cs typeface="Courier New"/>
                <a:sym typeface="Courier New"/>
              </a:rPr>
              <a:t>:</a:t>
            </a:r>
            <a:endParaRPr sz="1300">
              <a:solidFill>
                <a:schemeClr val="dk1"/>
              </a:solidFill>
              <a:latin typeface="Courier New"/>
              <a:ea typeface="Courier New"/>
              <a:cs typeface="Courier New"/>
              <a:sym typeface="Courier New"/>
            </a:endParaRPr>
          </a:p>
          <a:p>
            <a:pPr indent="0" lvl="0" marL="0" rtl="0" algn="l">
              <a:spcBef>
                <a:spcPts val="0"/>
              </a:spcBef>
              <a:spcAft>
                <a:spcPts val="0"/>
              </a:spcAft>
              <a:buNone/>
            </a:pPr>
            <a:r>
              <a:rPr lang="it" sz="1300">
                <a:solidFill>
                  <a:schemeClr val="dk1"/>
                </a:solidFill>
                <a:latin typeface="Courier New"/>
                <a:ea typeface="Courier New"/>
                <a:cs typeface="Courier New"/>
                <a:sym typeface="Courier New"/>
              </a:rPr>
              <a:t>High value of </a:t>
            </a:r>
            <a:r>
              <a:rPr b="1" lang="it" sz="1300">
                <a:solidFill>
                  <a:schemeClr val="dk1"/>
                </a:solidFill>
                <a:latin typeface="Courier New"/>
                <a:ea typeface="Courier New"/>
                <a:cs typeface="Courier New"/>
                <a:sym typeface="Courier New"/>
              </a:rPr>
              <a:t>Compactness </a:t>
            </a:r>
            <a:r>
              <a:rPr lang="it" sz="1300">
                <a:solidFill>
                  <a:schemeClr val="dk1"/>
                </a:solidFill>
                <a:latin typeface="Lobster"/>
                <a:ea typeface="Lobster"/>
                <a:cs typeface="Lobster"/>
                <a:sym typeface="Lobster"/>
              </a:rPr>
              <a:t>C</a:t>
            </a:r>
            <a:r>
              <a:rPr lang="it" sz="1300">
                <a:solidFill>
                  <a:schemeClr val="dk1"/>
                </a:solidFill>
                <a:latin typeface="Courier New"/>
                <a:ea typeface="Courier New"/>
                <a:cs typeface="Courier New"/>
                <a:sym typeface="Courier New"/>
              </a:rPr>
              <a:t> = M/R</a:t>
            </a:r>
            <a:endParaRPr sz="1300">
              <a:solidFill>
                <a:schemeClr val="dk1"/>
              </a:solidFill>
              <a:latin typeface="Courier New"/>
              <a:ea typeface="Courier New"/>
              <a:cs typeface="Courier New"/>
              <a:sym typeface="Courier New"/>
            </a:endParaRPr>
          </a:p>
        </p:txBody>
      </p:sp>
      <p:pic>
        <p:nvPicPr>
          <p:cNvPr id="153" name="Google Shape;153;p21"/>
          <p:cNvPicPr preferRelativeResize="0"/>
          <p:nvPr/>
        </p:nvPicPr>
        <p:blipFill rotWithShape="1">
          <a:blip r:embed="rId4">
            <a:alphaModFix/>
          </a:blip>
          <a:srcRect b="53594" l="24754" r="32245" t="25390"/>
          <a:stretch/>
        </p:blipFill>
        <p:spPr>
          <a:xfrm>
            <a:off x="88975" y="3872625"/>
            <a:ext cx="4301348" cy="1182476"/>
          </a:xfrm>
          <a:prstGeom prst="rect">
            <a:avLst/>
          </a:prstGeom>
          <a:noFill/>
          <a:ln>
            <a:noFill/>
          </a:ln>
        </p:spPr>
      </p:pic>
      <p:sp>
        <p:nvSpPr>
          <p:cNvPr id="154" name="Google Shape;154;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it" sz="1500"/>
              <a:t>‹#›</a:t>
            </a:fld>
            <a:endParaRPr sz="1500"/>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