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79" r:id="rId4"/>
    <p:sldId id="257" r:id="rId5"/>
    <p:sldId id="258" r:id="rId6"/>
    <p:sldId id="259" r:id="rId7"/>
    <p:sldId id="260" r:id="rId8"/>
    <p:sldId id="265" r:id="rId9"/>
    <p:sldId id="266" r:id="rId10"/>
    <p:sldId id="270" r:id="rId11"/>
    <p:sldId id="267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68" r:id="rId21"/>
    <p:sldId id="269" r:id="rId22"/>
    <p:sldId id="281" r:id="rId23"/>
    <p:sldId id="271" r:id="rId24"/>
    <p:sldId id="264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3FF"/>
    <a:srgbClr val="FFFA37"/>
    <a:srgbClr val="BFBFBF"/>
    <a:srgbClr val="FFC000"/>
    <a:srgbClr val="416AD2"/>
    <a:srgbClr val="07F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6T18:48:39.3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1348 965 6289,'-34'2'2730,"-58"10"0,69-8-2506,0 0 0,-1-2 0,1 0 0,-1-2 0,0 0 1,-22-4-1,-183-22 561,218 26-780,5 0-2,0 0 0,1-1 0,-1 1-1,0-1 1,0 0 0,0-1 0,1 1 0,-1-1 0,-9-5-1,15 7-2,0 0 0,-1 0 0,1-1 1,0 1-1,0 0 0,-1 0 0,1 0 0,0-1 0,0 1 0,0 0 0,0 0 0,-1 0 0,1-1 0,0 1 0,0 0 0,0 0 0,0-1 0,0 1 0,0 0 0,0 0 0,0-1 0,0 1 0,-1 0 0,1-1 0,0 1 0,0 0 0,1 0 0,-1-1 0,0 1 1,0 0-1,0 0 0,0-1 0,0 1 0,0 0 0,0-1 0,0 1 0,0 0 0,1 0 0,-1 0 0,0-1 0,0 1 0,0 0 0,0 0 0,1 0 0,-1-1 0,0 1 0,0 0 0,1 0 0,-1 0 0,0 0 0,0-1 0,1 1 0,-1 0 0,1 0 0,19-9-5,-13 6 3,37-15 21,0 2 0,53-11 0,95-12 116,47-13-55,-132 19-24,-105 32-48,0 1 0,0-1-1,0 0 1,-1 0 0,1 0 0,0 0-1,-1 0 1,1 0 0,-1 0 0,1 0-1,-1-1 1,3-1 0,-4 2-4,0 1 0,0-1 0,0 1 1,0-1-1,0 1 0,0 0 0,0-1 0,0 1 1,0-1-1,0 1 0,0-1 0,0 1 0,0-1 1,0 1-1,0 0 0,0-1 0,0 1 0,0-1 1,-1 1-1,1 0 0,0-1 0,0 1 0,0-1 1,-1 1-1,1 0 0,0-1 0,-1 1 0,1 0 1,0-1-1,-1 1 0,0-1 0,-4-2 22,0 1 0,0-1 0,0 1 0,0 0-1,-1 0 1,-9-2 0,-24-4 11,-1 1-1,-61-1 1,-87 8-26,40 1 3,-114-14 41,211 10-19,49 3 6,5-1-13,11 0-3,26-1 3,325-32 161,-140 9-133,-148 19-35,203-24 297,-269 26-143,-15 0 40,-25-2 33,-68-3-147,-169 9 0,139 2-116,-279-11 13,402 9 1,0 0 1,-1-1 0,0 1 0,0-1-1,0 0 1,1 0 0,-1 0 0,-8-4 0,13 5-1,0 0-1,0 0 1,0 0 0,0 0 0,-1-1 0,1 1 0,0 0 0,0 0 0,0 0 0,0-1 0,0 1 0,0 0 0,0 0 0,0 0 0,-1-1 0,1 1 0,0 0 0,0 0 0,0-1 0,0 1 0,0 0 0,0 0-1,0-1 1,0 1 0,0 0 0,1 0 0,-1 0 0,0-1 0,0 1 0,0 0 0,0 0 0,0-1 0,0 1 0,0 0 0,0 0 0,1 0 0,-1 0 0,0-1 0,0 1 0,0 0 0,0 0 0,1 0 0,-1 0-1,0 0 1,0-1 0,0 1 0,1 0 0,-1 0 0,0 0 0,0 0 0,1 0 0,15-8-6,-13 6 4,34-12-5,0 1 1,50-10-1,80-10-10,-128 27 17,132-17 3,189 1 1,-288 19-5,-59 3-13,-29 2 4,-1176 109-84,1133-108 28,54-3 30,6-1-2,31-5-29,414-71 5,333-50 308,-602 100-223,-159 25-19,-11 1 8,1-1 0,0 1 1,0-1-1,13-6 0,-22 8-10,1 0 0,0 0 0,0 0 0,0 0 0,0 0 0,-1 0 1,1 0-1,0 0 0,0 0 0,0 0 0,0 0 0,0 0 0,0 0 0,-1 0 0,1-1 1,0 1-1,0 0 0,0 0 0,0 0 0,0 0 0,0 0 0,0 0 0,-1 0 0,1-1 0,0 1 1,0 0-1,0 0 0,0 0 0,0 0 0,0 0 0,0 0 0,0-1 0,0 1 0,0 0 0,0 0 1,0 0-1,0 0 0,0-1 0,0 1 0,0 0 0,0 0 0,0 0 0,0 0 0,0 0 1,0-1-1,0 1 0,0 0 0,0 0 0,0 0 0,0 0 0,0 0 0,1 0 0,-1-1 0,0 1 1,0 0-1,0 0 0,0 0 0,0 0 0,0 0 0,0 0 0,1 0 0,-1 0 0,0 0 0,0-1 1,0 1-1,-15-4 67,-14 1-20,0 0-1,-1 2 1,-31 3 0,-92 14-53,116-11 10,-1015 173-247,1016-169 181,26-3-43,10-5 98,1-1 0,-1 1 0,0-1 0,0 0 1,0 0-1,1 1 0,-1-1 0,0 0 1,0 1-1,1-1 0,-1 0 0,0 0 0,1 1 1,-1-1-1,0 0 0,1 0 0,-1 0 1,0 0-1,1 1 0,-1-1 0,0 0 0,1 0 1,-1 0-1,1 0 0,-1 0 0,0 0 0,1 0 1,-1 0-1,1 0 0,18 2-43,0 0-1,0-1 0,24-2 0,398-40 69,-117 7 8,111 8 11,-422 24 7,-15 1 53,-28-1 82,-399 0 33,-1 23-264,241-11 50,169-9-3,-266 25-36,274-25 31,10-1 3,-1 0 0,0 1 0,1-1 0,-1 0 0,0 1 0,1 0 0,-1-1 0,1 1 0,0 0 0,-1 0 0,1 0 0,-1 1 0,1-1 0,0 0-1,0 1 1,0 0 0,0-1 0,-2 3 0,4-3 2,-1-1 0,1 1-1,0-1 1,0 1 0,0-1-1,-1 1 1,1-1 0,0 1-1,0-1 1,0 1 0,0-1-1,0 1 1,0-1 0,0 1-1,0-1 1,0 1 0,0-1-1,0 1 1,0-1 0,1 1-1,-1-1 1,0 0 0,0 1 0,0-1-1,1 1 1,-1-1 0,0 1-1,0-1 1,1 0 0,-1 1-1,0-1 1,1 1 0,16 10-46,-13-9 33,14 7-5,1-1 1,0-1 0,1-1 0,-1 0 0,40 5 0,107 4 25,-149-14-8,220 6 14,339-33 0,-536 23-4,0-2-1,0-2 0,75-24 0,-112 31 1,-1-1 0,1 0 0,-1 0 0,0 0 0,0 0 0,1-1 0,-1 1 0,0-1 0,0 1 1,3-4-1,-5 5-4,0-1 1,0 1-1,1 0 0,-1-1 1,0 1-1,0-1 1,0 1-1,0-1 1,0 1-1,0-1 1,0 1-1,0 0 1,0-1-1,0 1 1,0-1-1,0 1 1,0-1-1,0 1 0,0-1 1,0 1-1,0 0 1,0-1-1,-1 1 1,1-1-1,0 1 1,0 0-1,-1-1 1,1 1-1,0 0 1,0-1-1,-1 1 0,1 0 1,0-1-1,-2 1 1,-5-5 24,0 1 0,-1 0 0,1 1 0,-1 0 0,-12-4 1,-49-12-12,-1 2 1,-1 3 0,-125-7-1,-227 14 28,268 8-40,-203-2-4,327-1 2,30 0-9,7 0-2,60-6-14,685-16 28,-624 25-4,255 10 32,-1502-62 84,1066 51-118,11-2-1,0 3 1,0 1 0,1 2 0,-71 16-1,108-19 0,0 1 0,1 0-1,-1-1 1,0 2 0,-7 3-1,12-5 2,-1-1-1,1 1 1,-1-1-1,0 1 1,1-1-1,-1 1 1,1-1-1,0 1 0,-1-1 1,1 1-1,-1-1 1,1 1-1,0 0 1,0-1-1,-1 1 0,1 0 1,0-1-1,0 1 1,0 0-1,-1 0 1,2 1-1,-1-1 0,0 0-1,1-1 1,-1 1 0,1 0 0,-1 0 0,1 0 0,-1 0 0,1 0 0,0 0 0,-1 0 0,1-1 0,0 1 0,0 0 0,-1-1 0,1 1-1,0 0 1,2 0 0,4 3-2,1 1 0,0-2 0,0 1 0,0-1 0,0 0 0,14 2 0,56 6-13,-58-9 15,79 5 45,0-3 1,118-12-1,198-40 143,-356 40-175,211-38 125,-224 31-104,-32 4 16,-13 11-47,-1 0 0,0-1 0,0 1 0,0-1 0,1 1 0,-1 0 0,0-1 0,0 1-1,0 0 1,0-1 0,0 1 0,0 0 0,0-1 0,0 1 0,0-1 0,0 1 0,0 0 0,0-1 0,0 1-1,0 0 1,-1-1 0,1 1 0,0 0 0,0-1 0,0 1 0,0 0 0,-1-1 0,1 1 0,0 0 0,0-1-1,-1 1 1,1 0 0,0 0 0,0-1 0,-1 1 0,1 0 0,0 0 0,-1 0 0,1 0 0,0-1-1,-1 1 1,1 0 0,0 0 0,-1 0 0,-10-5 15,0 1 1,0 1-1,0 0 0,-1 0 1,1 1-1,-22-1 0,-76 3 20,101 1-36,-230 23 8,-1 21-1,53-8 8,77-20-13,36-7-3,-75 22 0,147-32-4,3 0-1,10-2-6,24-5-11,809-122-11,-431 100 36,-408 29-3,4 0 3,-1 0-1,1-1 1,19-4-1,-29 5-1,0 0-1,0 0 1,0 0 0,0 0-1,-1 0 1,1 0-1,0 0 1,0 0-1,0 0 1,0 0-1,0 0 1,0 0-1,0 0 1,0 0-1,0 0 1,0-1-1,0 1 1,-1 0-1,1 0 1,0 0-1,0 0 1,0 0-1,0 0 1,0 0-1,0 0 1,0 0-1,0 0 1,0 0-1,0 0 1,0 0-1,0-1 1,0 1-1,0 0 1,0 0 0,0 0-1,0 0 1,0 0-1,0 0 1,0 0-1,0 0 1,0 0-1,0 0 1,0-1-1,0 1 1,0 0-1,0 0 1,0 0-1,0 0 1,0 0-1,0 0 1,0 0-1,0 0 1,0 0-1,0 0 1,0 0-1,1 0 1,-1-1-1,0 1 1,0 0-1,0 0 1,0 0-1,0 0 1,0 0-1,0 0 1,0 0-1,0 0 1,-13-6 20,-27-5 9,-46 0-2,-151 2-1,-92 25-24,-335 54 20,579-52 6,173-37-43,-26 5 15,861-122 121,-895 131-12,-28 5-104,-1 0-1,1 0 1,0 0 0,0 0 0,0 0-1,0 0 1,0 0 0,0 0 0,0 0-1,0 0 1,0-1 0,0 1 0,0 0-1,0 0 1,0 0 0,0 0 0,0 0-1,0 0 1,0 0 0,0 0 0,0 0-1,0 0 1,0 0 0,0-1 0,0 1-1,0 0 1,0 0 0,0 0 0,0 0-1,0 0 1,0 0 0,0 0 0,0 0-1,0 0 1,0 0 0,0 0 0,0 0-1,0 0 1,0-1 0,1 1 0,-1 0-1,-47-3 376,46 3-380,-61-1 171,-117 13-1,-64 25-193,182-26 37,-514 110-48,544-115 24,26-5 0,0-1 0,0 1 0,0 1 0,0-1 0,0 1 0,1-1 1,-1 1-1,0 1 0,1-1 0,-5 4 0,13-5-83,42 3 19,0-3 0,86-8 0,-79 3 67,239-5 2,-103 5 1,-172 3 3,-3 1 2,0 0-1,0-1 1,0-1-1,0 0 1,17-6-1,-31 8 0,0 0-1,0 0 0,0 0 1,1 0-1,-1 0 1,0 0-1,0 0 0,0 0 1,0 0-1,0 0 0,0 0 1,1 0-1,-1 0 1,0 0-1,0-1 0,0 1 1,0 0-1,0 0 1,0 0-1,0 0 0,0 0 1,0 0-1,1 0 0,-1 0 1,0 0-1,0-1 1,0 1-1,0 0 0,0 0 1,0 0-1,0 0 0,0 0 1,0 0-1,0 0 1,0-1-1,0 1 0,0 0 1,0 0-1,0 0 0,0 0 1,0 0-1,0 0 1,0-1-1,0 1 0,0 0 1,0 0-1,0 0 0,0 0 1,0 0-1,0 0 1,0 0-1,0-1 0,-1 1 1,1 0-1,0 0 1,0 0-1,0 0 0,0 0 1,0 0-1,0 0 0,0 0 1,-1 0-1,-12-7 21,-22-3 6,-31-1 2,-108-2-1,-69 14-31,-164 33 3,402-33-2,0-1 0,0 1 1,1 0-1,-1 1 0,1-1 1,-6 4-1,10-5 1,-1 0 1,1 0-1,0 0 0,0 0 1,0 0-1,0 0 0,0 0 1,-1 1-1,1-1 0,0 0 1,0 0-1,0 0 1,0 0-1,0 0 0,0 0 1,0 1-1,0-1 0,0 0 1,-1 0-1,1 0 0,0 0 1,0 1-1,0-1 0,0 0 1,0 0-1,0 0 0,0 0 1,0 1-1,0-1 1,0 0-1,0 0 0,0 0 1,0 0-1,0 1 0,1-1 1,-1 0-1,0 0 0,0 0 1,0 0-1,0 0 0,0 1 1,0-1-1,0 0 1,0 0-1,0 0 0,1 0 1,-1 0-1,0 0 0,0 1 1,0-1-1,21 7-41,17 0 25,-1-3-1,2 0 1,-1-3 0,45-3-1,154-25 27,-227 26-11,92-13 1,163-44 1,-263 58 1,1-1 1,-1 1-1,1-1 1,-1 0-1,1 0 1,-1 0-1,1-1 1,-1 1-1,0 0 1,0-1-1,3-2 1,-5 3 0,0 1-1,0 0 1,0-1 0,0 1-1,0-1 1,0 1-1,0 0 1,0-1 0,-1 1-1,1-1 1,0 1 0,0 0-1,0-1 1,-1 1-1,1 0 1,0-1 0,-1 1-1,1 0 1,0-1 0,0 1-1,-1 0 1,1 0-1,-1-1 1,1 1 0,0 0-1,-1 0 1,1 0 0,0-1-1,-1 1 1,1 0 0,-1 0-1,1 0 1,-1 0-1,1 0 1,0 0 0,-1 0-1,0 0 1,-13-3 24,0 1-1,-23 0 1,-43 2-6,-133 17 1,-79 33-20,254-43 1,-28 2-6,66-8 2,0-1 0,0 0-1,1 0 1,-1 0 0,0 0 0,0 0-1,0 0 1,0 0 0,0 0 0,0 0-1,0 0 1,1 0 0,-1 0 0,0 1-1,0-1 1,0 0 0,0 0 0,0 0-1,0 0 1,0 0 0,0 0 0,0 0-1,0 1 1,0-1 0,0 0 0,0 0-1,0 0 1,0 0 0,0 0 0,0 1-1,0-1 1,0 0 0,0 0 0,0 0-1,0 0 1,0 0 0,0 0 0,0 1-1,0-1 1,0 0 0,0 0 0,0 0-1,0 0 1,0 0 0,0 0 0,0 0-1,-1 1 1,1-1 0,0 0 0,0 0-1,0 0 1,20 4-97,10-3 95,-8 0 2,0 0 1,0-2-1,1-1 0,31-6 0,-45 7 0,1-1 0,-1 0 0,0-1 1,0 0-1,0 0 0,14-8 1,-22 11 1,-1-1 1,0 1 0,0 0 0,1 0 0,-1 0 0,0 0 0,0-1 0,1 1-1,-1 0 1,0 0 0,0-1 0,0 1 0,1 0 0,-1 0 0,0-1-1,0 1 1,0 0 0,0 0 0,0-1 0,0 1 0,1 0 0,-1-1-1,0 1 1,0 0 0,0 0 0,0-1 0,0 1 0,0 0 0,0-1-1,0 1 1,0 0 0,-1-1 0,1 1 0,0 0 0,0 0 0,0-1 0,0 1-1,0 0 1,0 0 0,-1-1 0,1 1 0,0 0 0,0 0 0,0-1-1,0 1 1,-1 0 0,1 0 0,0 0 0,0-1 0,-1 1 0,-18-9 61,1 7-48,0 1-1,0 1 0,0 0 1,0 2-1,1 0 0,-32 7 1,8-1-4,12-3-6,20-2-4,1-1 1,-1-1 0,0 0-1,0 0 1,1-1 0,-16 0-1,61 5-40,54 0 0,-64-4 35,59 3 17,81 6 8,-142-7-23,-11-1 30,-38-8 21,-26-2-34,-1 1 0,-51 1 0,44 3-3,-68-12 0,179 18-47,0-2-1,0-2 1,73-12 0,-80 5 39,1-2 0,-1-3 0,-1-1 0,58-27 1,-86 30 2,-17 10-6,0 1 1,0 0-1,0 0 0,0 0 0,0 0 1,0 0-1,0 0 0,0-1 0,0 1 1,0 0-1,0 0 0,0 0 0,0 0 1,0 0-1,0 0 0,0-1 0,0 1 1,0 0-1,0 0 0,0 0 0,0 0 1,0 0-1,-1 0 0,1-1 0,0 1 1,0 0-1,0 0 0,0 0 1,0 0-1,0 0 0,0 0 0,0 0 1,0 0-1,-1 0 0,1 0 0,0-1 1,0 1-1,0 0 0,0 0 0,0 0 1,0 0-1,-1 0 0,1 0 0,0 0 1,-16-2 14,-27 4-5,1 2 0,0 1-1,0 2 1,-42 13 0,-162 65-20,237-82 5,-3 2-7,0 0 0,-23 13-1,35-17 12,-1-1 0,1 0 0,0 0 0,0 0-1,-1 0 1,1 1 0,0-1 0,0 0 0,-1 0 0,1 0-1,0 1 1,0-1 0,0 0 0,0 0 0,-1 1 0,1-1 0,0 0-1,0 0 1,0 1 0,0-1 0,0 0 0,0 1 0,0-1-1,0 0 1,0 1 0,0-1 0,0 0 0,0 0 0,0 1-1,0-1 1,0 0 0,0 1 0,0-1 0,0 0 0,0 1-1,0-1 1,1 1 0,10 9-26,18 2 6,-15-8 20,1-1 0,0 0 0,-1-1 0,1-1-1,0-1 1,28-1 0,91-19 9,-128 19-8,33-7 6,-1-1 0,46-19 0,-78 26-4,-4 2-1,-1-1 0,1 1 0,0-1 0,0 1 1,-1-1-1,1 0 0,0 0 0,-1 0 0,1 0 0,-1 0 0,1 0 1,-1 0-1,0 0 0,1-1 0,-1 1 0,0-1 0,0 1 0,2-4 1,-3 5-2,0-1 1,0 1 0,0 0 0,0-1-1,0 1 1,0-1 0,0 1-1,0 0 1,0-1 0,0 1 0,0-1-1,0 1 1,0 0 0,0-1-1,0 1 1,0-1 0,0 1 0,-1 0-1,1-1 1,0 1 0,0 0-1,-1-1 1,1 1 0,0 0 0,0-1-1,-1 1 1,1 0 0,0-1-1,-1 1 1,1 0 0,-1-1 0,-14-4 1,9 3 1,-10-3-2,-1 0 0,0 1 0,0 1 0,0 1 0,0 1 1,-1 0-1,-21 2 0,-119 19-1,151-18 0,-262 55-3,269-57 3,-1 0 0,1 0 0,0 0 0,0 0 0,0 0 0,-1 0 0,1 0-1,0 0 1,0 0 0,-1 0 0,1 0 0,0 0 0,0 0 0,0 0 0,-1 0 0,1 0-1,0 0 1,0 0 0,0 0 0,-1 0 0,1 1 0,0-1 0,0 0 0,0 0 0,0 0-1,-1 0 1,1 0 0,0 1 0,0-1 0,0 0 0,0 0 0,0 0 0,0 1 0,-1-1-1,1 0 1,0 0 0,0 0 0,0 1 0,0-1 0,0 0 0,0 0 0,0 0 0,0 1-1,0-1 1,0 0 0,0 0 0,0 1 0,0-1 0,0 0 0,0 0 0,0 0 0,0 1-1,0-1 1,1 0 0,-1 0 0,0 0 0,0 1 0,0-1 0,0 0 0,1 0 0,12 9-12,-9-6 9,17 7 1,0 0 0,1-2 1,0 0-1,0-1 0,1-2 0,40 6 1,142 3-17,-194-14 17,719 1 39,-703 0-37,-21 0 0,0-1 0,0 1 0,0-1 0,0-1 0,0 1 0,10-3 0,9-4 5,0 1 0,0 2 0,38-3 0,-22 3-4,28-4 3,2 0 3,109-26 1,-151 24-11,-26 7 24,-18 4 27,-388 47 235,337-42-242,-92 21 0,150-25-39,61-18-103,570-165 121,-615 178-13,0 1 0,-1-1-1,1 0 1,8-6 0,-16 9-7,0 0 1,1 0-1,-1 0 0,0-1 1,0 1-1,0 0 0,0 0 1,0 0-1,0 0 1,0 0-1,0 0 0,0-1 1,1 1-1,-1 0 1,0 0-1,0 0 0,0 0 1,0 0-1,0-1 1,0 1-1,0 0 0,0 0 1,0 0-1,0 0 1,0 0-1,0-1 0,0 1 1,0 0-1,0 0 0,0 0 1,-1 0-1,1 0 1,0-1-1,0 1 0,0 0 1,0 0-1,0 0 1,0 0-1,0 0 0,0 0 1,0-1-1,-1 1 1,1 0-1,0 0 0,0 0 1,0 0-1,0 0 1,0 0-1,0 0 0,-1 0 1,1 0-1,0 0 0,0 0 1,0 0-1,0 0 1,0 0-1,-1 0 0,1 0 1,0 0-1,0 0 1,0 0-1,0 0 0,-1 0 1,-13-3 37,-12 3-1,1 1-1,-42 7 1,-512 121-22,481-104-16,4-2 2,-182 53-1,265-70-62,17-4-4,17-3-12,41-11 43,0-3 0,109-41 0,11-3 8,-42 28 36,-77 19 0,65-22-1,-123 29 1,-7 4-11,0 1 1,-1 0-1,1-1 1,0 1-1,-1 0 1,1-1-1,0 1 1,-1 0-1,1 0 1,0-1-1,-1 1 1,1 0-1,-1 0 1,1 0-1,0 0 0,-1 0 1,1-1-1,-1 1 1,1 0-1,-1 0 1,1 0-1,-1 0 1,1 0-1,0 0 1,-1 1-1,1-1 1,-2 0-1,-59 4-2,-1 2 0,1 4 0,-60 16 0,42-8 5,-87 8 0,158-25-16,5-1 0,5 0-1,48-6-57,55-17 70,174-15 0,-270 36 15,-13-1 9,-15-2 13,-22 3-22,1 1 1,-1 2-1,1 2 0,-60 12 1,44-6-8,56-9-7,0 0-1,0 0 1,0 0 0,0 0-1,0 0 1,0 1-1,0-1 1,1 0 0,-1 0-1,0 0 1,0 0 0,0 0-1,0 1 1,0-1-1,0 0 1,0 0 0,0 0-1,0 0 1,0 0-1,0 1 1,0-1 0,0 0-1,0 0 1,0 0 0,0 0-1,0 0 1,0 1-1,0-1 1,-1 0 0,1 0-1,0 0 1,0 0 0,0 0-1,0 1 1,0-1-1,0 0 1,0 0 0,0 0-1,0 0 1,-1 0-1,1 0 1,0 0 0,0 0-1,0 0 1,0 0 0,0 1-1,-1-1 1,27 7-33,15 0 35,0-2 1,75-1-1,-107-4 0,54-2 2,0-3 0,90-17-1,-139 17 4,-14 5-6,0 0 0,0 0 0,0-1 0,1 1 0,-1 0 0,0 0 0,0 0 1,0 0-1,0 0 0,0 0 0,0 0 0,0 0 0,0 0 0,0 0 0,0 0 0,0 0 0,0 0 0,0 0 1,0-1-1,0 1 0,0 0 0,0 0 0,0 0 0,0 0 0,0 0 0,0 0 0,0 0 0,0 0 1,0 0-1,0 0 0,0-1 0,0 1 0,0 0 0,0 0 0,0 0 0,0 0 0,0 0 0,0 0 0,0 0 1,0 0-1,0 0 0,0 0 0,0 0 0,0 0 0,0-1 0,0 1 0,0 0 0,-1 0 0,1 0 0,0 0 1,0 0-1,0 0 0,0 0 0,0 0 0,0 0 0,0 0 0,0 0 0,0 0 0,0 0 0,-1 0 1,1 0-1,0 0 0,-26-4 3,-219-2 0,-16-1 18,236 6-73,61 2 33,11-2 22,0-1-1,69-14 0,-69 7-2,28-5 5,0-4 0,72-26 0,-147 44-5,0 0 0,0 0 0,0 0 0,1 0 0,-1 0 0,0 0 0,0 0 0,0 0 1,1 0-1,-1 0 0,0 0 0,0 0 0,1-1 0,-1 1 0,0 0 0,0 0 0,0 0 0,1 0 0,-1 0 0,0 0 1,0 0-1,0-1 0,0 1 0,1 0 0,-1 0 0,0 0 0,0 0 0,0-1 0,0 1 0,0 0 0,0 0 0,0 0 1,1-1-1,-1 1 0,0 0 0,0 0 0,0 0 0,0-1 0,0 1 0,0 0 0,0 0 0,0-1 0,-12-1 4,-25 3-1,-242 53 20,63-9-40,198-42-143,46-7 92,150-24 62,128-17 1,-695 88 101,311-34-98,-220 22-12,246-30-6,46 0-97,14 2 41,14 2-15,7-2 45,1-2 0,-1-1 0,37-5 0,88-18 64,-84 10-29,-8 2 11,75-24 0,-130 31 2,-10 2 7,-16 0 12,-19 2-15,0 2 1,-55 9-1,-78 24-30,93-17 23,-164 25 0,57-12-6,104-12 6,72-16 1,0 0 0,0 0 0,0 1 0,0 0 0,1 1 0,-11 7 0,19-12-1,-1 0 1,1 0-1,-1 0 1,1 1-1,-1-1 1,1 0-1,0 0 0,-1 1 1,1-1-1,-1 0 1,1 0-1,0 1 1,-1-1-1,1 0 1,0 1-1,-1-1 0,1 1 1,0-1-1,0 0 1,-1 1-1,1-1 1,0 1-1,0-1 1,0 1-1,0-1 0,-1 1 1,1-1-1,0 1 1,0-1-1,0 1 1,0-1-1,0 1 1,0-1-1,0 0 0,0 1 1,1-1-1,-1 1 1,0-1-1,0 1 1,0-1-1,0 1 0,1 0 1,0-1-16,13-2-104,14 0-308,35-10 0,-31 3-484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8T16:33:58.467"/>
    </inkml:context>
    <inkml:brush xml:id="br0">
      <inkml:brushProperty name="width" value="0.1" units="cm"/>
      <inkml:brushProperty name="height" value="0.2" units="cm"/>
      <inkml:brushProperty name="color" value="#FF00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1879,'0'-1863,"0"1847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0T08:51:48.594"/>
    </inkml:context>
    <inkml:brush xml:id="br0">
      <inkml:brushProperty name="width" value="0.1" units="cm"/>
      <inkml:brushProperty name="height" value="0.2" units="cm"/>
      <inkml:brushProperty name="color" value="#FFC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1,'6166'0,"-6155"0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0T08:51:48.595"/>
    </inkml:context>
    <inkml:brush xml:id="br0">
      <inkml:brushProperty name="width" value="0.1" units="cm"/>
      <inkml:brushProperty name="height" value="0.2" units="cm"/>
      <inkml:brushProperty name="color" value="#FFC0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1,'6105'0,"-6088"0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0T08:51:48.596"/>
    </inkml:context>
    <inkml:brush xml:id="br0">
      <inkml:brushProperty name="width" value="0.1" units="cm"/>
      <inkml:brushProperty name="height" value="0.2" units="cm"/>
      <inkml:brushProperty name="color" value="#FFC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1 753,'0'-744,"0"736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0T08:51:48.597"/>
    </inkml:context>
    <inkml:brush xml:id="br0">
      <inkml:brushProperty name="width" value="0.1" units="cm"/>
      <inkml:brushProperty name="height" value="0.2" units="cm"/>
      <inkml:brushProperty name="color" value="#FFC0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0 777,'0'-770,"0"763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6T18:48:39.39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185 170 6857,'39'24'2621,"-35"-21"-829,-11-3-789,-1 0-827,8 0-109,-1 0-1,0 0 1,1 0-1,-1 1 1,0-1-1,1 0 0,-1 0 1,0 0-1,1 0 1,-1 0-1,0-1 1,1 1-1,-1 0 1,1 0-1,-1 0 0,0 0 1,1-1-1,-1 1 1,1 0-1,-1-1 1,0 1-1,1 0 1,-1-1-1,1 1 0,-1-1 1,1 1-1,0-1 1,-1 1-1,1-1 1,-1 1-1,1-1 0,0 1 1,-1-1-1,1-1 1,0-2-64,1 0-1,0 0 1,0 0 0,0 0-1,0 0 1,3-6 0,4-7 7,-4 9 2,0 0 0,-1 0 0,3-14 1,-16 24 121,3 9-118,0 1 0,0 0-1,1 0 1,-7 20 0,5-12-7,-1-1 8,7-15-6,-1 0 0,1 1 1,1-1-1,-1 1 0,0-1 1,1 1-1,0 0 1,-1 8-1,4-18 101,-1 1-1,1-1 1,0 1 0,0 0 0,3-6 0,2-3-48,-1 3-47,4-10 32,0 1 1,-2-1 0,10-32 0,-12 21 14,-9 22-11,2 10-50,1-1 1,-1 0-1,0 1 1,1-1-1,-1 1 0,0-1 1,1 0-1,-1 1 1,1 0-1,-1-1 1,0 1-1,1-1 0,-1 1 1,1 0-1,0-1 1,-1 1-1,0 1 0,-18 32 31,1 0-1,2 2 0,1 0 1,-13 47-1,19-55-7,6-19-8,0 0 1,0 0 0,1 0-1,1 1 1,-1-1 0,2 1-1,-1 12 1,1-22-17,0 0 0,0 0 0,0 1 0,0-1 0,0 0 1,0 1-1,0-1 0,0 0 0,0 1 0,0-1 0,0 0 0,0 1 0,0-1 1,0 0-1,0 0 0,1 1 0,-1-1 0,0 0 0,0 1 0,0-1 0,0 0 1,0 0-1,1 1 0,-1-1 0,0 0 0,0 0 0,1 0 0,-1 1 0,0-1 1,0 0-1,1 0 0,-1 0 0,0 0 0,0 1 0,1-1 0,-1 0 0,0 0 0,1 0 1,-1 0-1,0 0 0,0 0 0,1 0 0,-1 0 0,0 0 0,1 0 0,-1 0 1,0 0-1,1 0 0,-1 0 0,0 0 0,1 0 0,-1 0 0,0-1 0,0 1 1,1 0-1,-1 0 0,0 0 0,13-13 78,16-28 28,-1-2 1,30-64-1,-3 4-9,-54 102-36,-5 5-15,-9 17 10,-24 35-27,31-46-29,-115 187 89,131-215-47,-1 0 1,0-1-1,10-36 1,3-5 25,-17 49-47,-3 8-10,0-1 1,0 0-1,0 0 1,-1 0 0,0 0-1,0-1 1,0 1-1,0 0 1,-1 0-1,1 0 1,-1-7 0,0 11-12,0 0 0,-1-1 0,1 1 0,0 0 0,0-1 0,0 1 0,0 0 0,0-1 0,-1 1 0,1 0 0,0 0 0,0-1 0,-1 1 0,1 0 0,0 0 0,0-1 0,-1 1 0,1 0 0,0 0 0,0 0 0,-1-1 0,1 1 0,0 0 0,-1 0 0,1 0 0,0 0 0,-1 0 0,1 0 0,0 0 0,-1 0 0,1 0 0,0 0 0,-1 0 0,1 0 0,-1 0 1,1 0-1,0 0 0,-1 0 0,1 0 0,0 0 0,-1 0 0,1 1 0,0-1 0,0 0 0,-1 0 0,1 0 0,0 1 0,-1-1 0,1 0 0,0 1 0,-19 13 31,5 0-26,1 1 0,0 1 1,1 0-1,1 0 0,1 1 1,0 1-1,1 0 0,1 0 1,-9 28-1,17-44-7,-1 1 0,1-1 0,-1 0 0,1 0 0,0 1 0,0-1 0,0 0-1,0 1 1,0-1 0,0 0 0,1 1 0,-1-1 0,1 0 0,0 0 0,-1 0 0,1 0 0,0 1 0,0-1 0,2 2 0,-1-3 0,-1 0 1,0 0-1,0 0 1,0 0 0,1-1-1,-1 1 1,0 0-1,1-1 1,-1 1-1,1-1 1,-1 0-1,1 1 1,-1-1 0,1 0-1,-1 0 1,1 0-1,-1 0 1,1 0-1,-1 0 1,1 0-1,-1-1 1,1 1-1,-1 0 1,0-1 0,1 1-1,-1-1 1,0 0-1,1 1 1,-1-1-1,2-1 1,3-2 7,0 0 0,-1 0 1,1 0-1,-1-1 0,0 0 1,0 0-1,7-9 0,25-46 87,-22 35-63,28-54 70,-39 70-88,0 0 0,0-1 0,-1 1 0,0-1-1,-1 0 1,2-17 0,-4 26-11,0 0-1,1 0 1,-1 0-1,0 0 1,0 0 0,0 0-1,0-1 1,-1 1-1,1 0 1,0 0 0,0 0-1,-1 0 1,1 0-1,0 0 1,-1 0-1,1 0 1,-1 0 0,1 0-1,-1 0 1,0 0-1,1 0 1,-1 0 0,-1 0-1,1 0 0,0 1 0,0 0 0,0 0 1,0 0-1,0 0 0,0 0 0,0 0 0,0 0 0,0 0 0,0 0 0,1 1 0,-1-1 0,0 0 0,0 1 0,0-1 0,0 0 0,0 1 0,0-1 1,0 1-1,0 0 0,-6 4 4,0 1 0,1-1 1,0 1-1,-9 12 0,-6 10 1,2 1 0,1 0-1,1 2 1,2 0 0,1 1-1,-19 64 1,32-94-7,-1 4-1,1 0 0,0 0 0,0 0 0,1 0 0,-1 11 0,1-16 0,1 0 1,-1 0 0,0-1 0,0 1-1,0 0 1,1 0 0,-1-1 0,0 1-1,1 0 1,-1-1 0,0 1 0,1 0 0,-1-1-1,1 1 1,-1-1 0,1 1 0,0-1-1,-1 1 1,1-1 0,0 1 0,1 0-1,-1-1 1,1 1 0,-1-1 0,0 0 0,1 0-1,-1 0 1,1 0 0,-1 0 0,1 0-1,-1 0 1,1 0 0,-1-1 0,0 1 0,3-1-1,6-4 0,-1 1 0,0-1-1,-1-1 1,1 0 0,-1 0-1,0 0 1,10-12 0,9-6-6,-21 19 6,0-1 0,0 1 0,-1-1 0,0 0 0,0-1 0,0 1 0,4-9 0,-7 11 2,0 0 0,-1 0 0,1 0 1,-1-1-1,0 1 0,0 0 0,0-1 0,-1 1 0,1 0 1,-1-1-1,0 1 0,0-1 0,-1 1 0,0-6 0,0 8 1,1 1-1,0-1 0,-1 1 0,0-1 0,1 1 1,-1 0-1,0-1 0,0 1 0,0 0 0,0-1 0,0 1 1,0 0-1,0 0 0,0 0 0,0 0 0,-1 0 1,1 0-1,0 0 0,-1 0 0,1 1 0,0-1 1,-1 0-1,1 1 0,-1 0 0,0-1 0,1 1 1,-1 0-1,1-1 0,-1 1 0,1 0 0,-1 0 1,0 0-1,1 0 0,-1 1 0,1-1 0,-3 1 1,-3 0 0,1 1 0,-1 0 0,1 0 0,0 1 0,0 0 0,0 0 1,-9 5-1,4 0-1,0 0-1,1 1 1,0 0 0,0 0 0,1 1 0,0 0 0,1 1 0,-10 16 0,15-22-1,1 0 0,1 1 0,-1-1 1,1 1-1,0-1 0,1 1 0,-1 0 1,1 7-1,0-10-1,0 1-1,0-1 1,1 1 0,-1-1 0,1 1 0,0-1-1,0 1 1,0-1 0,0 0 0,0 1 0,1-1-1,0 0 1,-1 0 0,4 4 0,-4-6-1,0-1 1,0 1 0,0 0-1,0-1 1,0 1 0,0-1 0,0 1-1,0-1 1,0 1 0,0-1-1,0 1 1,0-1 0,0 0-1,0 0 1,0 0 0,0 0 0,0 0-1,0 0 1,0 0 0,0 0-1,0 0 1,0 0 0,1 0-1,-1-1 1,0 1 0,0 0 0,0-1-1,0 1 1,0-1 0,-1 1-1,1-1 1,0 0 0,0 1-1,0-1 1,0 0 0,0 1 0,-1-1-1,2-1 1,2-3-3,0 0-1,0 0 1,0 0-1,-1-1 1,5-8-1,55-135-6,-54 124 15,-2-1 0,-1 1 0,-1-1-1,2-28 1,-7 54-3,0 0-1,-1 0 1,1 0-1,0 0 1,0 1-1,0-1 0,0 0 1,0 0-1,-1 0 1,1 0-1,0 0 1,0 0-1,0 0 0,-1 0 1,1 0-1,0 0 1,0 0-1,0 0 1,-1 0-1,1 0 1,0 0-1,0 0 0,0 0 1,-1 0-1,1 0 1,0 0-1,0 0 1,0 0-1,-1 0 0,1 0 1,0 0-1,0 0 1,0-1-1,0 1 1,0 0-1,-1 0 1,1 0-1,0 0 0,0 0 1,0-1-1,0 1 1,0 0-1,0 0 1,-1 0-1,1 0 0,0-1 1,0 1-1,0 0 1,0 0-1,0 0 1,0-1-1,0 1 1,0 0-1,0 0 0,0 0 1,0-1-1,0 1 1,0 0-1,0 0 1,0 0-1,0 0 0,0-1 1,0 1-1,0 0 1,0 0-1,1-1 1,-13 13 8,12-11-9,-22 29 9,2 1 1,1 1-1,-21 49 0,18-37 10,0 6-4,22-50-16,0 0 1,0 0-1,0 0 1,0 0 0,0 0-1,0 0 1,0 0-1,0 0 1,1 0 0,-1 0-1,0 0 1,0 0-1,0 0 1,0 0-1,0 0 1,0 0 0,0 0-1,0 0 1,0 0-1,1 0 1,-1 1-1,0-1 1,0 0 0,0 0-1,0 0 1,0 0-1,0 0 1,0 0 0,0 0-1,0 0 1,0 0-1,0 0 1,0 0-1,0 1 1,0-1 0,0 0-1,0 0 1,0 0-1,0 0 1,0 0-1,0 0 1,0 0 0,0 0-1,0 0 1,0 1-1,0-1 1,0 0 0,0 0-1,0 0 1,0 0-1,0 0 1,0 0-1,0 0 1,0 0 0,0 0-1,0 1 1,0-1-1,0 0 1,0 0 0,0 0-1,10-8-55,-10 8 54,10-9 3,0 0 1,-1 0-1,0-1 1,-1 0-1,0-1 1,10-17-1,-8 13 2,3-7 12,-1-1 0,-1 0 0,0-1 0,-2 0-1,11-44 1,-19 65-11,-1 1 0,1-1 0,-1 1 0,0-1 0,1 0 0,-1 1 0,-1-1-1,1 0 1,-1-4 0,1 6-1,0 0-1,-1 0 1,1 0-1,-1 0 1,1 0-1,-1 0 1,1 1-1,-1-1 1,1 0-1,-1 0 1,0 0-1,1 1 1,-1-1-1,0 0 1,0 1-1,0-1 1,1 1-1,-3-2 1,1 2 0,-1-1 1,1 1-1,0 0 0,-1 0 1,1 0-1,-1 0 1,1 0-1,-1 0 0,1 0 1,-1 1-1,1-1 0,0 1 1,-1 0-1,1 0 1,0 0-1,0 0 0,0 0 1,-4 3-1,-3 2 3,1 0 0,0 1 0,0 1 0,1-1 0,-1 1-1,2 0 1,-1 1 0,-8 16 0,-3 8-4,-14 35 0,27-57-1,1 0 0,1 0 0,0 1 0,0-1 0,1 1 0,-1 18 0,3-29-1,0-1 0,0 0 0,0 1 0,0-1-1,0 0 1,0 1 0,0-1 0,0 0 0,0 1 0,0-1 0,0 0-1,0 1 1,0-1 0,0 0 0,0 1 0,0-1 0,0 0 0,1 1-1,-1-1 1,0 0 0,0 0 0,0 1 0,0-1 0,1 0 0,-1 0-1,0 1 1,0-1 0,1 0 0,-1 0 0,0 1 0,0-1 0,1 0-1,-1 0 1,1 0 0,11-4 6,11-15 40,-5 0 10,-2-2 0,0 0 0,-1 0 0,-1-2 1,-1 0-1,-2 0 0,14-36 0,-22 44-32,-11 15 26,-1 1 10,8 0-58,0 0 1,0 0-1,0 0 1,0 0 0,0 0-1,0 0 1,1 1-1,-1-1 1,0 0 0,1 0-1,-1 1 1,1-1-1,-1 3 1,-4 7 2,-7 14 0,-1 2 1,1 0 0,-16 50 1,28-74-7,-1 1 1,1-1-1,0 0 1,0 0-1,0 0 0,0 0 1,1 6-1,-1-9 0,0 0-1,0 0 1,0 1-1,1-1 1,-1 0-1,0 1 0,0-1 1,0 0-1,0 0 1,0 1-1,0-1 1,1 0-1,-1 0 1,0 1-1,0-1 1,0 0-1,1 0 1,-1 0-1,0 1 1,0-1-1,1 0 0,-1 0 1,0 0-1,0 0 1,1 1-1,-1-1 1,0 0-1,1 0 1,-1 0-1,1 0-1,0-1-1,0 1 1,0-1 0,-1 1-1,1-1 1,0 1-1,0-1 1,-1 1 0,1-1-1,0 0 1,-1 1 0,1-1-1,-1 0 1,1 0-1,-1 1 1,1-2 0,22-31 0,-2-2 0,-1 0 1,-2-1-1,26-73 1,-43 108 2,-1 0 0,0 1 1,1-1-1,-1 0 1,0 0-1,0 0 1,0 0-1,1 0 0,-1 0 1,0 0-1,0 0 1,0 0-1,-1 0 1,1 0-1,0 0 0,0 0 1,0 0-1,-1 1 1,0-3-1,1 3 0,-1 0-1,1 0 1,-1 0-1,1-1 1,-1 1 0,1 0-1,-1 0 1,1 0-1,-1 0 1,1 0-1,-1 0 1,1 0 0,-1 0-1,1 0 1,-1 1-1,1-1 1,-1 0-1,1 0 1,-1 0-1,1 1 1,-1-1 0,1 0-1,-1 0 1,0 1-1,-31 25 10,30-24-9,-15 14 1,1 2 0,0-1 0,2 2 0,-18 28 0,24-34 1,0 1 0,1 1 0,1 0 0,0 0 0,1 0-1,1 0 1,-4 23 0,8-38-3,0 0-1,0 0 0,0 0 0,0 0 1,0 0-1,0-1 0,1 1 1,-1 0-1,0 0 0,0 0 1,0 0-1,0 0 0,0 0 0,0-1 1,0 1-1,0 0 0,1 0 1,-1 0-1,0 0 0,0 0 1,0 0-1,0 0 0,0 0 0,1 0 1,-1 0-1,0 0 0,0 0 1,0 0-1,0 0 0,0 0 1,1 0-1,-1 0 0,0 0 0,0 0 1,0 0-1,0 0 0,0 0 1,1 0-1,-1 0 0,0 0 1,0 0-1,0 0 0,0 0 0,0 0 1,1 0-1,-1 0 0,0 0 1,0 1-1,0-1 0,0 0 1,0 0-1,0 0 0,0 0 0,0 0 1,1 0-1,-1 0 0,0 1 1,0-1-1,0 0 0,0 0 1,0 0-1,0 0 0,0 1 1,0-1-1,0 0 0,0 0 0,0 0 1,13-12-30,-11 10 35,25-30-5,-13 14 0,-6 10 0,-1-1 0,0 0 0,0-1 0,-1 1 0,-1-1 0,1 0 0,-2-1 0,7-17 0,18-84 8,-28 111-6,-1-1-1,1 1 0,-1 0 0,0-1 1,1 1-1,-1 0 0,0-1 1,0 1-1,0-1 0,0 1 1,0 0-1,0-1 0,0 1 1,-1 0-1,1-1 0,0 1 1,-1 0-1,1-1 0,-1 1 1,0 0-1,1 0 0,-2-2 0,1 3 1,0-1-1,0 1 0,0 0 0,0-1 0,0 1 0,0 0 0,0 0 0,0 0 1,-1 0-1,1 0 0,0 0 0,0 0 0,0 0 0,0 0 0,0 1 0,0-1 0,0 0 1,0 1-1,0-1 0,0 0 0,0 1 0,0 0 0,0-1 0,0 1 0,0-1 1,1 1-1,-1 0 0,-1 1 0,-5 4 1,0 0 0,1 1 0,-1 0 0,1 1 1,0-1-1,1 1 0,-6 12 0,-29 64 15,37-76-14,-38 97 7,38-94-10,0 1 1,0-1-1,1 1 0,1 0 0,0 0 1,0-1-1,2 18 0,-1-29 0,0 0 0,0 0-1,0 0 1,0 1 0,0-1 0,0 0-1,0 0 1,0 1 0,0-1 0,0 0-1,0 0 1,0 0 0,0 1 0,0-1-1,0 0 1,0 0 0,0 0 0,0 1-1,0-1 1,0 0 0,0 0 0,0 0-1,0 1 1,0-1 0,1 0 0,-1 0-1,0 0 1,0 1 0,0-1 0,0 0-1,1 0 1,-1 0 0,0 0-1,0 0 1,0 0 0,1 1 0,-1-1-1,0 0 1,0 0 0,0 0 0,1 0-1,-1 0 1,0 0 0,0 0 0,0 0-1,1 0 1,-1 0 0,0 0 0,0 0-1,1 0 1,-1 0 0,0 0 0,0 0-1,0 0 1,1 0 0,-1 0 0,0-1-1,0 1 1,0 0 0,1 0 0,-1 0-1,9-11-21,-8 9 20,17-22 1,-1-1 0,-1 0 0,-2-1 0,0-1 0,-2 0 0,-1-1 0,-1 0 0,-1-1 0,7-45 0,-16 74 1,0 0 1,0 0 0,-1 0-1,1 1 1,0-1-1,0 0 1,0 0 0,0 0-1,0 0 1,-1 0 0,1 0-1,0 0 1,0 0 0,0 0-1,0 0 1,-1 0 0,1 0-1,0 0 1,0 0 0,0 0-1,0 0 1,0-1-1,-1 1 1,1 0 0,0 0-1,0 0 1,0 0 0,0 0-1,0 0 1,0 0 0,0 0-1,-1 0 1,1-1 0,0 1-1,0 0 1,0 0 0,0 0-1,0 0 1,0 0 0,0 0-1,0-1 1,0 1-1,0 0 1,0 0 0,0 0-1,0 0 1,0 0 0,0-1-1,0 1 1,0 0 0,0 0-1,0 0 1,0 0 0,0 0-1,0-1 1,0 1 0,0 0-1,-9 11 12,-18 29-10,-36 59 4,54-79 1,9-20-7,0 1-1,0-1 1,0 0 0,0 0-1,0 0 1,-1 1 0,1-1-1,0 0 1,0 0 0,0 1-1,0-1 1,0 0 0,0 0-1,0 1 1,0-1 0,0 0-1,0 0 1,0 1 0,0-1-1,0 0 1,0 0 0,0 1-1,0-1 1,0 0 0,0 0-1,1 1 1,-1-1 0,0 0-1,0 0 1,0 1 0,0-1-1,0 0 1,1 0 0,-1 0-1,0 1 1,0-1 0,0 0-1,1 0 1,-1 0 0,0 0-1,0 0 1,1 1 0,-1-1-1,0 0 1,0 0 0,0 0-1,1 0 1,-1 0 0,0 0-1,1 0 1,-1 0 0,0 0-1,0 0 1,1 0 0,-1 0-1,0 0 1,0 0 0,1 0-1,-1 0 1,0 0 0,0 0-1,1-1 1,-1 1 0,0 0-1,0 0 1,0 0 0,1 0-1,-1-1 1,3-5-37,11-16 31,25-34 1,-26 39 6,-1-1-1,-1 0 0,13-26 0,-8 14 1,-12 23 2,1 0-1,-1-1 1,-1 1-1,0-1 1,0 0-1,4-16 1,-41 71 38,31-43-40,-105 197 24,105-194-24,4-6-7,9-14-7,18-44-26,22-37 24,-42 81 29,0 1-1,1 0 1,0 1-1,1 0 1,12-11-1,-23 31 0,0-1 1,0 1-1,-1 0 0,-4 10 1,3-12-11,1 2 1,-1-1 1,0 0-1,-1 1 0,0-1 0,0-1 0,-1 1 0,0-1 1,0 0-1,-8 8 0,13-15-7,0 0-1,0 0 1,0 1 0,0-1 0,0 0-1,-1 0 1,1 0 0,0 1 0,0-1-1,0 0 1,-1 0 0,1 0 0,0 0-1,0 0 1,-1 1 0,1-1 0,0 0-1,0 0 1,-1 0 0,1 0 0,0 0-1,0 0 1,-1 0 0,1 0 0,0 0-1,0 0 1,-1 0 0,1 0-1,0 0 1,0 0 0,-1 0 0,1 0-1,0 0 1,0 0 0,-1 0 0,1-1-1,0 1 1,0 0 0,-1 0 0,1 0-1,0 0 1,0-1 0,0 1 0,-1 0-1,1 0 1,0 0 0,0-1 0,0 1-1,0 0 1,-1 0 0,1 0 0,0-1-1,0 1 1,0 0 0,0 0 0,0-1-1,0 1 1,0 0 0,0-1-1,0 1 1,0-2-517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20:47:29.42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1,'7536'0,"-7522"0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20:47:39.60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1,'7462'0,"-7442"0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20:47:58.81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1819,'0'-1799,"0"1780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20:48:08.94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1879,'0'-1863,"0"1847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8T16:33:58.464"/>
    </inkml:context>
    <inkml:brush xml:id="br0">
      <inkml:brushProperty name="width" value="0.1" units="cm"/>
      <inkml:brushProperty name="height" value="0.2" units="cm"/>
      <inkml:brushProperty name="color" value="#FF0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1,'7536'0,"-7522"0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8T16:33:58.465"/>
    </inkml:context>
    <inkml:brush xml:id="br0">
      <inkml:brushProperty name="width" value="0.1" units="cm"/>
      <inkml:brushProperty name="height" value="0.2" units="cm"/>
      <inkml:brushProperty name="color" value="#FF00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1,'7462'0,"-7442"0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8T16:33:58.466"/>
    </inkml:context>
    <inkml:brush xml:id="br0">
      <inkml:brushProperty name="width" value="0.1" units="cm"/>
      <inkml:brushProperty name="height" value="0.2" units="cm"/>
      <inkml:brushProperty name="color" value="#FF0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1819,'0'-1799,"0"1780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9A2B8-B3E4-4B16-AD8B-537D588D8C3B}" type="datetimeFigureOut">
              <a:rPr lang="it-IT" smtClean="0"/>
              <a:t>11/04/2024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FDB9D-4C30-41EE-9F8A-7577780BF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97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AB1711-7E94-B7D2-5B3B-02AB736D4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1772B7-AEDF-DC55-18E0-D0FBF1CE5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F3C323-F13E-E2F7-3CAE-AC6FA163C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08/04/2024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BC13DA-6A86-638F-FC66-E80C598B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LHCb presentation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12EC18-E27D-6A34-5D80-C6C8C5B0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EF32-983C-427C-B460-9A53D30F3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42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1D6961-1C1A-8267-4341-0AFFCA5B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64F103-500A-EFB9-573B-0565E974C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42B91C-C366-0BF4-A393-265FAC44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08/04/2024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DA5BFF-CBD5-3CC9-1105-40AEB89F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LHCb presentation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AFEFE6-59F2-2517-942B-FD184901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EF32-983C-427C-B460-9A53D30F3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72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3253AD4-477A-DD23-6B14-910E96247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81644A-DDFF-08E7-8060-63D2B3F9E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189E16-C10B-BB01-6EF1-4AD0CDE2C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08/04/2024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C065C0-A862-95BF-5CE0-9F1FA5E3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LHCb presentation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0D6220-0C2A-698B-0946-DA8CC035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EF32-983C-427C-B460-9A53D30F3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74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E10486-644F-EEF1-3A29-FBDBDA694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5210BE-5C66-447F-E5F2-726B74D88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9E9411-5315-EE91-6E13-596F16D4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08/04/2024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312DC0-EEF9-0FAC-9492-05A77133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LHCb presentation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AE48EC-748A-0906-7D25-136FF12D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EF32-983C-427C-B460-9A53D30F3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72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D844A-0100-763E-54C8-921CC208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6C6EDC-F734-24A1-5DBF-A2740BD52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08E74C-B5B6-F76A-8793-04956215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08/04/2024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AF90A-897D-860E-7D11-D01B4375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LHCb presentation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2E483E-AD8A-8132-8F42-B69679BB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EF32-983C-427C-B460-9A53D30F3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49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23AAF8-C5CF-1D03-AD88-42480CE1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3B029C-9CDB-93A2-EEDC-B360C7D53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46A216C-434F-3CFB-4790-D5B42C5DC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91C51A-781A-00E8-FBBF-6BE0C2BE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08/04/2024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97BD49-E985-BB7D-C41C-0667962B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LHCb presentation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F99DE1-C403-2F72-29DB-B6DD79D0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EF32-983C-427C-B460-9A53D30F3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04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C83BFE-AF98-786C-E102-E40578D1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59CD50-0A65-EB4F-1D4C-DC270C71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89A1C3-6E22-014F-7CDD-87241081E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9E2E45A-F653-5558-A9E8-0C8999E36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61F402E-8855-644D-C275-B17FBD489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6B8D1B5-08BF-E6E4-BA7F-7D32959D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08/04/2024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FC7649F-BBE5-9272-4F17-8853101E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LHCb presentation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CE8E53B-128D-75DA-1955-8EF9C62B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EF32-983C-427C-B460-9A53D30F3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95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091612-7678-4A92-AB38-CBA630B0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70F5296-36C9-EF39-3629-5DEEB5DB9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08/04/2024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90E2294-DC66-4389-3BC6-B9D41CE2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LHCb presentation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19F1C73-6BD6-0326-2E5D-7D95A190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EF32-983C-427C-B460-9A53D30F3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60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B687D60-D700-A002-739D-8B4F92A6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08/04/2024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A51B9AC-8132-6FD9-B06D-491863FE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LHCb presentation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4475B5-CC14-9059-9CBA-A869B81F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EF32-983C-427C-B460-9A53D30F3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90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EE8221-70C4-87DF-3064-BADCDDF4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71D974-9571-242A-C5A8-1AB4DE99B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DDE5A9-E89D-BCF8-D262-F1A5B8670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407C11-91B5-B6D0-9C6C-FABF3ABF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08/04/2024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48E0C5-4470-326E-00E4-EFBFFCB0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LHCb presentation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7BF8AB-514C-8C23-3A7E-28BB8D7F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EF32-983C-427C-B460-9A53D30F3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49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C606EE-9877-BE3D-A85D-C622E6B6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95BD08-6A7A-4BA9-E7A4-F08796656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363E55-D60F-07B4-065D-6B72B1A8A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AA529A0-B879-2C65-0B3C-3EAE5E3A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08/04/2024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316AE4-2D87-2214-0FEA-151DAB01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LHCb presentation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CF4A76-E012-02B1-10F0-6DFA4DA3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EF32-983C-427C-B460-9A53D30F3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68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45D73C9-4AA9-F374-90F7-ED2354AF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A1953D-4251-4526-C7BF-198D8653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41352F-E411-3342-1256-9DE8C4BF2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08/04/2024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8A5BD5-E6C0-7853-75C7-E514650AF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LHCb presentation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47128E-052E-5837-AF06-7CE9DDB20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1EF32-983C-427C-B460-9A53D30F3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69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customXml" Target="../ink/ink2.xml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0.png"/><Relationship Id="rId11" Type="http://schemas.openxmlformats.org/officeDocument/2006/relationships/image" Target="../media/image32.png"/><Relationship Id="rId5" Type="http://schemas.openxmlformats.org/officeDocument/2006/relationships/customXml" Target="../ink/ink1.xml"/><Relationship Id="rId15" Type="http://schemas.openxmlformats.org/officeDocument/2006/relationships/image" Target="../media/image660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611.png"/><Relationship Id="rId14" Type="http://schemas.openxmlformats.org/officeDocument/2006/relationships/image" Target="../media/image6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customXml" Target="../ink/ink5.xml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3.png"/><Relationship Id="rId2" Type="http://schemas.openxmlformats.org/officeDocument/2006/relationships/image" Target="../media/image37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customXml" Target="../ink/ink4.xml"/><Relationship Id="rId5" Type="http://schemas.openxmlformats.org/officeDocument/2006/relationships/image" Target="../media/image34.png"/><Relationship Id="rId15" Type="http://schemas.openxmlformats.org/officeDocument/2006/relationships/customXml" Target="../ink/ink6.xml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customXml" Target="../ink/ink3.xml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customXml" Target="../ink/ink8.xml"/><Relationship Id="rId12" Type="http://schemas.openxmlformats.org/officeDocument/2006/relationships/image" Target="../media/image5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customXml" Target="../ink/ink14.xml"/><Relationship Id="rId3" Type="http://schemas.openxmlformats.org/officeDocument/2006/relationships/image" Target="../media/image57.png"/><Relationship Id="rId7" Type="http://schemas.openxmlformats.org/officeDocument/2006/relationships/customXml" Target="../ink/ink11.xml"/><Relationship Id="rId12" Type="http://schemas.openxmlformats.org/officeDocument/2006/relationships/image" Target="../media/image4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11" Type="http://schemas.openxmlformats.org/officeDocument/2006/relationships/customXml" Target="../ink/ink13.xml"/><Relationship Id="rId5" Type="http://schemas.openxmlformats.org/officeDocument/2006/relationships/image" Target="../media/image60.png"/><Relationship Id="rId10" Type="http://schemas.openxmlformats.org/officeDocument/2006/relationships/image" Target="../media/image48.png"/><Relationship Id="rId4" Type="http://schemas.openxmlformats.org/officeDocument/2006/relationships/image" Target="../media/image58.png"/><Relationship Id="rId9" Type="http://schemas.openxmlformats.org/officeDocument/2006/relationships/customXml" Target="../ink/ink12.xml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3.png"/><Relationship Id="rId18" Type="http://schemas.openxmlformats.org/officeDocument/2006/relationships/image" Target="../media/image86.png"/><Relationship Id="rId3" Type="http://schemas.openxmlformats.org/officeDocument/2006/relationships/image" Target="../media/image62.png"/><Relationship Id="rId21" Type="http://schemas.openxmlformats.org/officeDocument/2006/relationships/image" Target="../media/image89.svg"/><Relationship Id="rId7" Type="http://schemas.openxmlformats.org/officeDocument/2006/relationships/image" Target="../media/image66.png"/><Relationship Id="rId12" Type="http://schemas.openxmlformats.org/officeDocument/2006/relationships/image" Target="../media/image72.png"/><Relationship Id="rId17" Type="http://schemas.openxmlformats.org/officeDocument/2006/relationships/image" Target="../media/image79.png"/><Relationship Id="rId2" Type="http://schemas.openxmlformats.org/officeDocument/2006/relationships/image" Target="../media/image24.png"/><Relationship Id="rId16" Type="http://schemas.openxmlformats.org/officeDocument/2006/relationships/image" Target="../media/image78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11" Type="http://schemas.openxmlformats.org/officeDocument/2006/relationships/image" Target="../media/image71.png"/><Relationship Id="rId24" Type="http://schemas.openxmlformats.org/officeDocument/2006/relationships/image" Target="../media/image92.svg"/><Relationship Id="rId5" Type="http://schemas.openxmlformats.org/officeDocument/2006/relationships/image" Target="../media/image64.png"/><Relationship Id="rId15" Type="http://schemas.openxmlformats.org/officeDocument/2006/relationships/image" Target="../media/image77.png"/><Relationship Id="rId23" Type="http://schemas.openxmlformats.org/officeDocument/2006/relationships/image" Target="../media/image91.png"/><Relationship Id="rId10" Type="http://schemas.openxmlformats.org/officeDocument/2006/relationships/image" Target="../media/image69.png"/><Relationship Id="rId19" Type="http://schemas.openxmlformats.org/officeDocument/2006/relationships/image" Target="../media/image87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6.png"/><Relationship Id="rId22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0.png"/><Relationship Id="rId18" Type="http://schemas.openxmlformats.org/officeDocument/2006/relationships/image" Target="../media/image88.png"/><Relationship Id="rId26" Type="http://schemas.openxmlformats.org/officeDocument/2006/relationships/image" Target="../media/image106.png"/><Relationship Id="rId3" Type="http://schemas.openxmlformats.org/officeDocument/2006/relationships/image" Target="../media/image93.png"/><Relationship Id="rId21" Type="http://schemas.openxmlformats.org/officeDocument/2006/relationships/image" Target="../media/image91.png"/><Relationship Id="rId7" Type="http://schemas.openxmlformats.org/officeDocument/2006/relationships/image" Target="../media/image96.png"/><Relationship Id="rId12" Type="http://schemas.openxmlformats.org/officeDocument/2006/relationships/image" Target="../media/image76.png"/><Relationship Id="rId17" Type="http://schemas.openxmlformats.org/officeDocument/2006/relationships/image" Target="../media/image87.png"/><Relationship Id="rId25" Type="http://schemas.openxmlformats.org/officeDocument/2006/relationships/image" Target="../media/image105.png"/><Relationship Id="rId2" Type="http://schemas.openxmlformats.org/officeDocument/2006/relationships/image" Target="../media/image24.png"/><Relationship Id="rId16" Type="http://schemas.openxmlformats.org/officeDocument/2006/relationships/image" Target="../media/image86.png"/><Relationship Id="rId20" Type="http://schemas.openxmlformats.org/officeDocument/2006/relationships/image" Target="../media/image102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11" Type="http://schemas.openxmlformats.org/officeDocument/2006/relationships/image" Target="../media/image73.png"/><Relationship Id="rId24" Type="http://schemas.openxmlformats.org/officeDocument/2006/relationships/image" Target="../media/image104.png"/><Relationship Id="rId32" Type="http://schemas.openxmlformats.org/officeDocument/2006/relationships/image" Target="../media/image112.svg"/><Relationship Id="rId5" Type="http://schemas.openxmlformats.org/officeDocument/2006/relationships/image" Target="../media/image66.png"/><Relationship Id="rId15" Type="http://schemas.openxmlformats.org/officeDocument/2006/relationships/image" Target="../media/image79.png"/><Relationship Id="rId23" Type="http://schemas.openxmlformats.org/officeDocument/2006/relationships/image" Target="../media/image103.png"/><Relationship Id="rId28" Type="http://schemas.openxmlformats.org/officeDocument/2006/relationships/image" Target="../media/image108.png"/><Relationship Id="rId10" Type="http://schemas.openxmlformats.org/officeDocument/2006/relationships/image" Target="../media/image99.png"/><Relationship Id="rId19" Type="http://schemas.openxmlformats.org/officeDocument/2006/relationships/image" Target="../media/image89.svg"/><Relationship Id="rId31" Type="http://schemas.openxmlformats.org/officeDocument/2006/relationships/image" Target="../media/image111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Relationship Id="rId14" Type="http://schemas.openxmlformats.org/officeDocument/2006/relationships/image" Target="../media/image101.png"/><Relationship Id="rId22" Type="http://schemas.openxmlformats.org/officeDocument/2006/relationships/image" Target="../media/image92.svg"/><Relationship Id="rId27" Type="http://schemas.openxmlformats.org/officeDocument/2006/relationships/image" Target="../media/image107.png"/><Relationship Id="rId30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00.png"/><Relationship Id="rId18" Type="http://schemas.openxmlformats.org/officeDocument/2006/relationships/image" Target="../media/image114.png"/><Relationship Id="rId26" Type="http://schemas.openxmlformats.org/officeDocument/2006/relationships/image" Target="../media/image120.png"/><Relationship Id="rId3" Type="http://schemas.openxmlformats.org/officeDocument/2006/relationships/image" Target="../media/image103.png"/><Relationship Id="rId21" Type="http://schemas.openxmlformats.org/officeDocument/2006/relationships/image" Target="../media/image115.png"/><Relationship Id="rId7" Type="http://schemas.openxmlformats.org/officeDocument/2006/relationships/image" Target="../media/image106.png"/><Relationship Id="rId12" Type="http://schemas.openxmlformats.org/officeDocument/2006/relationships/image" Target="../media/image76.png"/><Relationship Id="rId17" Type="http://schemas.openxmlformats.org/officeDocument/2006/relationships/image" Target="../media/image87.png"/><Relationship Id="rId25" Type="http://schemas.openxmlformats.org/officeDocument/2006/relationships/image" Target="../media/image119.png"/><Relationship Id="rId2" Type="http://schemas.openxmlformats.org/officeDocument/2006/relationships/image" Target="../media/image24.png"/><Relationship Id="rId16" Type="http://schemas.openxmlformats.org/officeDocument/2006/relationships/image" Target="../media/image86.png"/><Relationship Id="rId20" Type="http://schemas.openxmlformats.org/officeDocument/2006/relationships/image" Target="../media/image112.svg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png"/><Relationship Id="rId11" Type="http://schemas.openxmlformats.org/officeDocument/2006/relationships/image" Target="../media/image73.png"/><Relationship Id="rId24" Type="http://schemas.openxmlformats.org/officeDocument/2006/relationships/image" Target="../media/image118.png"/><Relationship Id="rId32" Type="http://schemas.openxmlformats.org/officeDocument/2006/relationships/image" Target="../media/image125.png"/><Relationship Id="rId5" Type="http://schemas.openxmlformats.org/officeDocument/2006/relationships/image" Target="../media/image113.png"/><Relationship Id="rId15" Type="http://schemas.openxmlformats.org/officeDocument/2006/relationships/image" Target="../media/image79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10" Type="http://schemas.openxmlformats.org/officeDocument/2006/relationships/image" Target="../media/image99.png"/><Relationship Id="rId19" Type="http://schemas.openxmlformats.org/officeDocument/2006/relationships/image" Target="../media/image111.png"/><Relationship Id="rId31" Type="http://schemas.openxmlformats.org/officeDocument/2006/relationships/image" Target="../media/image124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Relationship Id="rId14" Type="http://schemas.openxmlformats.org/officeDocument/2006/relationships/image" Target="../media/image109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0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70.png"/><Relationship Id="rId4" Type="http://schemas.openxmlformats.org/officeDocument/2006/relationships/image" Target="../media/image6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13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12" Type="http://schemas.openxmlformats.org/officeDocument/2006/relationships/image" Target="../media/image12.sv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11" Type="http://schemas.openxmlformats.org/officeDocument/2006/relationships/image" Target="../media/image11.png"/><Relationship Id="rId5" Type="http://schemas.openxmlformats.org/officeDocument/2006/relationships/image" Target="../media/image81.png"/><Relationship Id="rId10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85.png"/><Relationship Id="rId1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10.png"/><Relationship Id="rId7" Type="http://schemas.openxmlformats.org/officeDocument/2006/relationships/image" Target="../media/image24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0.png"/><Relationship Id="rId11" Type="http://schemas.openxmlformats.org/officeDocument/2006/relationships/image" Target="../media/image19.png"/><Relationship Id="rId5" Type="http://schemas.openxmlformats.org/officeDocument/2006/relationships/image" Target="../media/image220.png"/><Relationship Id="rId10" Type="http://schemas.openxmlformats.org/officeDocument/2006/relationships/image" Target="../media/image59.png"/><Relationship Id="rId4" Type="http://schemas.openxmlformats.org/officeDocument/2006/relationships/image" Target="../media/image10.png"/><Relationship Id="rId9" Type="http://schemas.openxmlformats.org/officeDocument/2006/relationships/image" Target="../media/image2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72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75.png"/><Relationship Id="rId4" Type="http://schemas.openxmlformats.org/officeDocument/2006/relationships/image" Target="../media/image22.png"/><Relationship Id="rId9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13" Type="http://schemas.openxmlformats.org/officeDocument/2006/relationships/image" Target="../media/image15.png"/><Relationship Id="rId7" Type="http://schemas.openxmlformats.org/officeDocument/2006/relationships/image" Target="../media/image1040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080.png"/><Relationship Id="rId5" Type="http://schemas.openxmlformats.org/officeDocument/2006/relationships/image" Target="../media/image1030.png"/><Relationship Id="rId10" Type="http://schemas.openxmlformats.org/officeDocument/2006/relationships/image" Target="../media/image1070.png"/><Relationship Id="rId4" Type="http://schemas.openxmlformats.org/officeDocument/2006/relationships/image" Target="../media/image1021.png"/><Relationship Id="rId9" Type="http://schemas.openxmlformats.org/officeDocument/2006/relationships/image" Target="../media/image10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3D5B75-A1AE-FFF6-D52C-26731D58A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017" y="534213"/>
            <a:ext cx="9761662" cy="2015744"/>
          </a:xfrm>
        </p:spPr>
        <p:txBody>
          <a:bodyPr anchor="ctr">
            <a:normAutofit/>
          </a:bodyPr>
          <a:lstStyle/>
          <a:p>
            <a:r>
              <a:rPr lang="it-IT" sz="6600" b="1" dirty="0"/>
              <a:t>A Simple Model of </a:t>
            </a:r>
            <a:r>
              <a:rPr lang="it-IT" sz="6600" b="1" dirty="0" err="1"/>
              <a:t>Pentaquarks</a:t>
            </a:r>
            <a:endParaRPr lang="it-IT" sz="6600" b="1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A6E642D-F38E-DF16-34F2-643F2C09FD3E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6" name="Picture 2" descr="Sapienza University of Rome Logo [uniroma1.it] - PNG Logo Vector Brand  Downloads (SVG, EPS)">
            <a:extLst>
              <a:ext uri="{FF2B5EF4-FFF2-40B4-BE49-F238E27FC236}">
                <a16:creationId xmlns:a16="http://schemas.microsoft.com/office/drawing/2014/main" id="{8BEC5FDE-1367-C45D-AD7D-CA38E8EC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464" y="4460145"/>
            <a:ext cx="3292790" cy="9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78A085-4CDD-FA94-7F3E-C397C93BD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637A5B-AD52-2E3A-AD49-713BC253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A5222F-3C60-E1EB-C91E-19FF7437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04AACA8-9361-1D23-C2B9-07B2C0C94053}"/>
              </a:ext>
            </a:extLst>
          </p:cNvPr>
          <p:cNvSpPr txBox="1"/>
          <p:nvPr/>
        </p:nvSpPr>
        <p:spPr>
          <a:xfrm>
            <a:off x="785189" y="3495990"/>
            <a:ext cx="9129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rgbClr val="000000"/>
                </a:solidFill>
              </a:rPr>
              <a:t>D. Germani, A. D. </a:t>
            </a:r>
            <a:r>
              <a:rPr lang="it-IT" sz="1400" b="1" i="1" dirty="0" err="1">
                <a:solidFill>
                  <a:srgbClr val="000000"/>
                </a:solidFill>
              </a:rPr>
              <a:t>Polosa</a:t>
            </a:r>
            <a:r>
              <a:rPr lang="it-IT" sz="1400" b="1" i="1" dirty="0">
                <a:solidFill>
                  <a:srgbClr val="000000"/>
                </a:solidFill>
              </a:rPr>
              <a:t>, F. </a:t>
            </a:r>
            <a:r>
              <a:rPr lang="it-IT" sz="1400" b="1" i="1" dirty="0" err="1">
                <a:solidFill>
                  <a:srgbClr val="000000"/>
                </a:solidFill>
              </a:rPr>
              <a:t>Niliani</a:t>
            </a:r>
            <a:r>
              <a:rPr lang="it-IT" sz="1400" b="1" i="1" dirty="0">
                <a:solidFill>
                  <a:srgbClr val="000000"/>
                </a:solidFill>
              </a:rPr>
              <a:t>,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A Simple Model of Pentaquarks (arXiv:2403.04068 [hep-</a:t>
            </a:r>
            <a:r>
              <a:rPr lang="en-US" sz="1400" b="1" dirty="0" err="1">
                <a:solidFill>
                  <a:srgbClr val="000000"/>
                </a:solidFill>
              </a:rPr>
              <a:t>ph</a:t>
            </a:r>
            <a:r>
              <a:rPr lang="en-US" sz="1400" b="1" dirty="0">
                <a:solidFill>
                  <a:srgbClr val="000000"/>
                </a:solidFill>
              </a:rPr>
              <a:t>])</a:t>
            </a:r>
            <a:endParaRPr lang="it-IT" sz="1400" b="1" dirty="0">
              <a:solidFill>
                <a:srgbClr val="00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93C2B2E-45B2-A945-4F37-0448C3222102}"/>
              </a:ext>
            </a:extLst>
          </p:cNvPr>
          <p:cNvSpPr txBox="1"/>
          <p:nvPr/>
        </p:nvSpPr>
        <p:spPr>
          <a:xfrm>
            <a:off x="4524546" y="2535225"/>
            <a:ext cx="313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Davide Germani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67AEDCA-5B30-40E0-2BB7-09882834EA93}"/>
              </a:ext>
            </a:extLst>
          </p:cNvPr>
          <p:cNvSpPr txBox="1"/>
          <p:nvPr/>
        </p:nvSpPr>
        <p:spPr>
          <a:xfrm>
            <a:off x="765588" y="3147390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rgbClr val="000000"/>
                </a:solidFill>
              </a:rPr>
              <a:t>Based</a:t>
            </a:r>
            <a:r>
              <a:rPr lang="it-IT" sz="1400" b="1" dirty="0">
                <a:solidFill>
                  <a:srgbClr val="000000"/>
                </a:solidFill>
              </a:rPr>
              <a:t> on:</a:t>
            </a:r>
          </a:p>
        </p:txBody>
      </p:sp>
      <p:pic>
        <p:nvPicPr>
          <p:cNvPr id="9" name="Picture 2" descr="ACCELERATOR PHYSICS">
            <a:extLst>
              <a:ext uri="{FF2B5EF4-FFF2-40B4-BE49-F238E27FC236}">
                <a16:creationId xmlns:a16="http://schemas.microsoft.com/office/drawing/2014/main" id="{2648C0C7-8CE0-82DE-DA87-874DBC760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7" b="31081"/>
          <a:stretch/>
        </p:blipFill>
        <p:spPr bwMode="auto">
          <a:xfrm>
            <a:off x="1085746" y="4250760"/>
            <a:ext cx="2371017" cy="11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07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EFC07-5D31-75E5-6A3F-150BEE372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C8F9782-BEB8-8D6E-246A-0C41F8DB6CC6}"/>
              </a:ext>
            </a:extLst>
          </p:cNvPr>
          <p:cNvSpPr txBox="1">
            <a:spLocks/>
          </p:cNvSpPr>
          <p:nvPr/>
        </p:nvSpPr>
        <p:spPr>
          <a:xfrm>
            <a:off x="2316163" y="233590"/>
            <a:ext cx="7559675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J </a:t>
            </a:r>
            <a:r>
              <a:rPr lang="it-IT" b="1" dirty="0" err="1"/>
              <a:t>parameters</a:t>
            </a:r>
            <a:r>
              <a:rPr lang="it-IT" b="1" dirty="0"/>
              <a:t>: </a:t>
            </a:r>
            <a:r>
              <a:rPr lang="it-IT" b="1" dirty="0" err="1"/>
              <a:t>how</a:t>
            </a:r>
            <a:r>
              <a:rPr lang="it-IT" b="1" dirty="0"/>
              <a:t> do </a:t>
            </a:r>
            <a:r>
              <a:rPr lang="it-IT" b="1" dirty="0" err="1"/>
              <a:t>we</a:t>
            </a:r>
            <a:r>
              <a:rPr lang="it-IT" b="1" dirty="0"/>
              <a:t> </a:t>
            </a:r>
            <a:r>
              <a:rPr lang="it-IT" b="1" dirty="0" err="1"/>
              <a:t>fit</a:t>
            </a:r>
            <a:r>
              <a:rPr lang="it-IT" b="1" dirty="0"/>
              <a:t>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3F82CC0-8480-0EBE-DA84-1E61E175F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44" y="4371107"/>
            <a:ext cx="1730142" cy="704872"/>
          </a:xfrm>
          <a:prstGeom prst="rect">
            <a:avLst/>
          </a:prstGeom>
          <a:ln w="28575"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B730A12-C86D-8C3F-EE03-EF8B035D7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18" y="4567650"/>
            <a:ext cx="4095714" cy="3117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5651AA1-017E-51CE-603C-F3B51E852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42" y="957735"/>
            <a:ext cx="8526524" cy="19676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2D92C129-04B9-3333-AB49-A06988D5B2F4}"/>
                  </a:ext>
                </a:extLst>
              </p14:cNvPr>
              <p14:cNvContentPartPr/>
              <p14:nvPr/>
            </p14:nvContentPartPr>
            <p14:xfrm>
              <a:off x="1606037" y="2735532"/>
              <a:ext cx="682560" cy="35676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2D92C129-04B9-3333-AB49-A06988D5B2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8046" y="2717532"/>
                <a:ext cx="718181" cy="3924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Immagine 11">
            <a:extLst>
              <a:ext uri="{FF2B5EF4-FFF2-40B4-BE49-F238E27FC236}">
                <a16:creationId xmlns:a16="http://schemas.microsoft.com/office/drawing/2014/main" id="{B96C30C1-5621-C134-07AE-B4A986E069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4340" y="1611702"/>
            <a:ext cx="4234325" cy="560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ECB25ECC-E88A-654A-62B2-C977F5BAFAAD}"/>
                  </a:ext>
                </a:extLst>
              </p:cNvPr>
              <p:cNvSpPr txBox="1"/>
              <p:nvPr/>
            </p:nvSpPr>
            <p:spPr>
              <a:xfrm>
                <a:off x="276842" y="2866582"/>
                <a:ext cx="804354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b="1" dirty="0">
                    <a:solidFill>
                      <a:schemeClr val="tx1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it-IT" sz="1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ECB25ECC-E88A-654A-62B2-C977F5BAF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42" y="2866582"/>
                <a:ext cx="804354" cy="491096"/>
              </a:xfrm>
              <a:prstGeom prst="rect">
                <a:avLst/>
              </a:prstGeom>
              <a:blipFill>
                <a:blip r:embed="rId8"/>
                <a:stretch>
                  <a:fillRect l="-6061" b="-74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562A06F2-76A0-D1D3-A594-08364FBF51F9}"/>
                  </a:ext>
                </a:extLst>
              </p:cNvPr>
              <p:cNvSpPr txBox="1"/>
              <p:nvPr/>
            </p:nvSpPr>
            <p:spPr>
              <a:xfrm>
                <a:off x="6662501" y="2884588"/>
                <a:ext cx="804354" cy="50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b="1" dirty="0">
                    <a:solidFill>
                      <a:schemeClr val="tx1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it-IT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it-IT" sz="1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562A06F2-76A0-D1D3-A594-08364FBF5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501" y="2884588"/>
                <a:ext cx="804354" cy="508537"/>
              </a:xfrm>
              <a:prstGeom prst="rect">
                <a:avLst/>
              </a:prstGeom>
              <a:blipFill>
                <a:blip r:embed="rId9"/>
                <a:stretch>
                  <a:fillRect l="-6818" b="-3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827DA620-9351-B2C5-A528-2D4A48867EFD}"/>
                  </a:ext>
                </a:extLst>
              </p:cNvPr>
              <p:cNvSpPr txBox="1"/>
              <p:nvPr/>
            </p:nvSpPr>
            <p:spPr>
              <a:xfrm>
                <a:off x="7467725" y="2882378"/>
                <a:ext cx="804354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b="1" dirty="0">
                    <a:solidFill>
                      <a:schemeClr val="tx1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it-IT" sz="1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827DA620-9351-B2C5-A528-2D4A48867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725" y="2882378"/>
                <a:ext cx="804354" cy="491096"/>
              </a:xfrm>
              <a:prstGeom prst="rect">
                <a:avLst/>
              </a:prstGeom>
              <a:blipFill>
                <a:blip r:embed="rId10"/>
                <a:stretch>
                  <a:fillRect l="-6061" b="-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15">
            <a:extLst>
              <a:ext uri="{FF2B5EF4-FFF2-40B4-BE49-F238E27FC236}">
                <a16:creationId xmlns:a16="http://schemas.microsoft.com/office/drawing/2014/main" id="{D55281C5-E9D3-E045-3E87-017BEC4A51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381" y="5162467"/>
            <a:ext cx="6890432" cy="1212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A9A5B5-3EAE-1806-37B6-D24391BDED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381" y="3569345"/>
            <a:ext cx="5014503" cy="5414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7A2950EF-0E06-A87A-3110-F68EB1137344}"/>
                  </a:ext>
                </a:extLst>
              </p14:cNvPr>
              <p14:cNvContentPartPr/>
              <p14:nvPr/>
            </p14:nvContentPartPr>
            <p14:xfrm>
              <a:off x="3915597" y="3692514"/>
              <a:ext cx="102600" cy="17424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7A2950EF-0E06-A87A-3110-F68EB113734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09498" y="3686394"/>
                <a:ext cx="114797" cy="18648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F37913D-3236-AB00-072D-D083B942F4CD}"/>
              </a:ext>
            </a:extLst>
          </p:cNvPr>
          <p:cNvSpPr txBox="1"/>
          <p:nvPr/>
        </p:nvSpPr>
        <p:spPr>
          <a:xfrm>
            <a:off x="144773" y="3639992"/>
            <a:ext cx="434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7734FB4-077F-45EF-4276-E41D80585257}"/>
              </a:ext>
            </a:extLst>
          </p:cNvPr>
          <p:cNvSpPr txBox="1"/>
          <p:nvPr/>
        </p:nvSpPr>
        <p:spPr>
          <a:xfrm>
            <a:off x="136955" y="4542919"/>
            <a:ext cx="434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2.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2536A36-D01D-3697-2E7F-D998224F2B5D}"/>
              </a:ext>
            </a:extLst>
          </p:cNvPr>
          <p:cNvSpPr txBox="1"/>
          <p:nvPr/>
        </p:nvSpPr>
        <p:spPr>
          <a:xfrm>
            <a:off x="144772" y="5499339"/>
            <a:ext cx="434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3.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76A3DF76-1AAB-BAAD-25E7-B31B6B2FEAAC}"/>
              </a:ext>
            </a:extLst>
          </p:cNvPr>
          <p:cNvCxnSpPr>
            <a:cxnSpLocks/>
          </p:cNvCxnSpPr>
          <p:nvPr/>
        </p:nvCxnSpPr>
        <p:spPr bwMode="auto">
          <a:xfrm>
            <a:off x="2321794" y="4723543"/>
            <a:ext cx="596990" cy="0"/>
          </a:xfrm>
          <a:prstGeom prst="straightConnector1">
            <a:avLst/>
          </a:prstGeom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5D6B6FDE-3303-FC43-E2CC-059FF07E5442}"/>
                  </a:ext>
                </a:extLst>
              </p:cNvPr>
              <p:cNvSpPr txBox="1"/>
              <p:nvPr/>
            </p:nvSpPr>
            <p:spPr>
              <a:xfrm>
                <a:off x="470381" y="675719"/>
                <a:ext cx="23762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acc>
                        <m:accPr>
                          <m:chr m:val="̅"/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𝒖𝒖𝒅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5D6B6FDE-3303-FC43-E2CC-059FF07E5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81" y="675719"/>
                <a:ext cx="2376264" cy="400110"/>
              </a:xfrm>
              <a:prstGeom prst="rect">
                <a:avLst/>
              </a:prstGeom>
              <a:blipFill>
                <a:blip r:embed="rId1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1426F2F-E456-63DE-5D53-EBA38F0E7C4A}"/>
              </a:ext>
            </a:extLst>
          </p:cNvPr>
          <p:cNvSpPr txBox="1"/>
          <p:nvPr/>
        </p:nvSpPr>
        <p:spPr>
          <a:xfrm>
            <a:off x="7945531" y="4323947"/>
            <a:ext cx="3749507" cy="923330"/>
          </a:xfrm>
          <a:prstGeom prst="rect">
            <a:avLst/>
          </a:prstGeom>
          <a:noFill/>
          <a:ln w="28575">
            <a:solidFill>
              <a:srgbClr val="04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search</a:t>
            </a:r>
            <a:r>
              <a:rPr lang="it-IT" dirty="0"/>
              <a:t> for a </a:t>
            </a:r>
            <a:r>
              <a:rPr lang="it-IT" dirty="0" err="1"/>
              <a:t>solution</a:t>
            </a:r>
            <a:r>
              <a:rPr lang="it-IT" dirty="0"/>
              <a:t> of the </a:t>
            </a:r>
            <a:r>
              <a:rPr lang="it-IT" dirty="0" err="1"/>
              <a:t>sistem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respects</a:t>
            </a:r>
            <a:r>
              <a:rPr lang="it-IT" dirty="0"/>
              <a:t> the </a:t>
            </a:r>
            <a:r>
              <a:rPr lang="it-IT" dirty="0" err="1"/>
              <a:t>constraints</a:t>
            </a:r>
            <a:r>
              <a:rPr lang="it-IT" dirty="0"/>
              <a:t> on the </a:t>
            </a:r>
            <a:r>
              <a:rPr lang="it-IT" dirty="0" err="1"/>
              <a:t>sign</a:t>
            </a:r>
            <a:r>
              <a:rPr lang="it-IT" dirty="0"/>
              <a:t> an ratio of the </a:t>
            </a:r>
            <a:r>
              <a:rPr lang="it-IT" dirty="0" err="1"/>
              <a:t>couplings</a:t>
            </a:r>
            <a:r>
              <a:rPr lang="it-IT" dirty="0"/>
              <a:t>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CC34400-9678-ED08-1045-C0BB1B8E42AD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C9D6ACD-4641-6AFC-E048-1B26D0F7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9" name="Segnaposto piè di pagina 4">
            <a:extLst>
              <a:ext uri="{FF2B5EF4-FFF2-40B4-BE49-F238E27FC236}">
                <a16:creationId xmlns:a16="http://schemas.microsoft.com/office/drawing/2014/main" id="{CDA451AF-62E3-333C-90E6-3F6867B6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0" name="Segnaposto numero diapositiva 5">
            <a:extLst>
              <a:ext uri="{FF2B5EF4-FFF2-40B4-BE49-F238E27FC236}">
                <a16:creationId xmlns:a16="http://schemas.microsoft.com/office/drawing/2014/main" id="{27CEAD6C-F0AE-4674-8728-CDF99178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10</a:t>
            </a:fld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9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2BC1E-F528-B54B-547F-6DF56C601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1">
            <a:extLst>
              <a:ext uri="{FF2B5EF4-FFF2-40B4-BE49-F238E27FC236}">
                <a16:creationId xmlns:a16="http://schemas.microsoft.com/office/drawing/2014/main" id="{7F6E459B-C3ED-565A-5417-5D0C84A9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33"/>
            <a:ext cx="10515600" cy="838328"/>
          </a:xfrm>
        </p:spPr>
        <p:txBody>
          <a:bodyPr>
            <a:normAutofit/>
          </a:bodyPr>
          <a:lstStyle/>
          <a:p>
            <a:pPr algn="ctr"/>
            <a:r>
              <a:rPr lang="it-IT" sz="4400" b="1" dirty="0"/>
              <a:t>Spin </a:t>
            </a:r>
            <a:r>
              <a:rPr lang="it-IT" sz="4400" b="1" dirty="0" err="1"/>
              <a:t>assignment</a:t>
            </a:r>
            <a:r>
              <a:rPr lang="it-IT" sz="4400" b="1" dirty="0"/>
              <a:t> and Mass </a:t>
            </a:r>
            <a:r>
              <a:rPr lang="it-IT" sz="4400" b="1" dirty="0" err="1"/>
              <a:t>prediction</a:t>
            </a:r>
            <a:endParaRPr lang="it-IT" sz="4400" b="1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5A36021-F24F-1FA1-F3DD-25FD39A4F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908" y="2755547"/>
            <a:ext cx="7147131" cy="3136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A46F4F15-8311-A4A7-88CD-5E7966D0B52D}"/>
                  </a:ext>
                </a:extLst>
              </p:cNvPr>
              <p:cNvSpPr txBox="1"/>
              <p:nvPr/>
            </p:nvSpPr>
            <p:spPr>
              <a:xfrm>
                <a:off x="7906036" y="1372889"/>
                <a:ext cx="3939677" cy="923330"/>
              </a:xfrm>
              <a:prstGeom prst="rect">
                <a:avLst/>
              </a:prstGeom>
              <a:noFill/>
              <a:ln w="19050">
                <a:solidFill>
                  <a:srgbClr val="0433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b="1" dirty="0"/>
                  <a:t>We </a:t>
                </a:r>
                <a:r>
                  <a:rPr lang="it-IT" b="1" dirty="0" err="1"/>
                  <a:t>have</a:t>
                </a:r>
                <a:r>
                  <a:rPr lang="it-IT" b="1" dirty="0"/>
                  <a:t> the spin </a:t>
                </a:r>
                <a:r>
                  <a:rPr lang="it-IT" b="1" dirty="0" err="1"/>
                  <a:t>prediction</a:t>
                </a:r>
                <a:r>
                  <a:rPr lang="it-IT" b="1" dirty="0"/>
                  <a:t> for </a:t>
                </a:r>
                <a:r>
                  <a:rPr lang="it-IT" b="1" dirty="0" err="1"/>
                  <a:t>these</a:t>
                </a:r>
                <a:r>
                  <a:rPr lang="it-IT" b="1" dirty="0"/>
                  <a:t> </a:t>
                </a:r>
                <a:r>
                  <a:rPr lang="it-IT" b="1" dirty="0" err="1"/>
                  <a:t>particles</a:t>
                </a:r>
                <a:r>
                  <a:rPr lang="it-IT" b="1" dirty="0"/>
                  <a:t>. </a:t>
                </a:r>
                <a:r>
                  <a:rPr lang="it-IT" b="1" dirty="0" err="1"/>
                  <a:t>Each</a:t>
                </a:r>
                <a:r>
                  <a:rPr lang="it-IT" b="1" dirty="0"/>
                  <a:t> </a:t>
                </a:r>
                <a:r>
                  <a:rPr lang="it-IT" b="1" dirty="0" err="1"/>
                  <a:t>triplet</a:t>
                </a:r>
                <a:r>
                  <a:rPr lang="it-IT" b="1" dirty="0"/>
                  <a:t> </a:t>
                </a:r>
                <a:r>
                  <a:rPr lang="it-IT" b="1" dirty="0" err="1"/>
                  <a:t>is</a:t>
                </a:r>
                <a:r>
                  <a:rPr lang="it-IT" b="1" dirty="0"/>
                  <a:t> </a:t>
                </a:r>
                <a:r>
                  <a:rPr lang="it-IT" b="1" dirty="0" err="1"/>
                  <a:t>ordered</a:t>
                </a:r>
                <a:r>
                  <a:rPr lang="it-IT" b="1" dirty="0"/>
                  <a:t> from top to bottom with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it-IT" b="1" dirty="0"/>
                  <a:t>.</a:t>
                </a:r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A46F4F15-8311-A4A7-88CD-5E7966D0B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036" y="1372889"/>
                <a:ext cx="3939677" cy="923330"/>
              </a:xfrm>
              <a:prstGeom prst="rect">
                <a:avLst/>
              </a:prstGeom>
              <a:blipFill>
                <a:blip r:embed="rId3"/>
                <a:stretch>
                  <a:fillRect l="-1233" t="-2581" r="-2157" b="-7742"/>
                </a:stretch>
              </a:blipFill>
              <a:ln w="19050">
                <a:solidFill>
                  <a:srgbClr val="0433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A2564D40-6123-E191-9BEF-0F773F5BF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8605"/>
            <a:ext cx="7776568" cy="1231827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EA69AA11-700F-B7CD-9DC1-8E825E0C34EA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Segnaposto data 3">
            <a:extLst>
              <a:ext uri="{FF2B5EF4-FFF2-40B4-BE49-F238E27FC236}">
                <a16:creationId xmlns:a16="http://schemas.microsoft.com/office/drawing/2014/main" id="{EC1099B2-492E-7324-5DC8-2E84E3AA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D11DF7FA-ABBC-8259-B758-8728F56C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70663E16-21C6-2C79-8F5F-DB6BDCB1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11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7BD9C3-EFAB-C86C-70E1-D1195323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56" y="3104006"/>
            <a:ext cx="4527535" cy="408002"/>
          </a:xfrm>
          <a:prstGeom prst="rect">
            <a:avLst/>
          </a:prstGeom>
          <a:ln w="28575">
            <a:noFill/>
          </a:ln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39030093-20BA-93C7-4DBD-571928A2F58C}"/>
              </a:ext>
            </a:extLst>
          </p:cNvPr>
          <p:cNvGrpSpPr/>
          <p:nvPr/>
        </p:nvGrpSpPr>
        <p:grpSpPr>
          <a:xfrm>
            <a:off x="91105" y="3492795"/>
            <a:ext cx="2407546" cy="608730"/>
            <a:chOff x="2699792" y="4794836"/>
            <a:chExt cx="3744416" cy="885671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D58BC964-F244-F0A3-F83E-BAE44B005360}"/>
                </a:ext>
              </a:extLst>
            </p:cNvPr>
            <p:cNvGrpSpPr/>
            <p:nvPr/>
          </p:nvGrpSpPr>
          <p:grpSpPr>
            <a:xfrm>
              <a:off x="2826035" y="4794836"/>
              <a:ext cx="3534892" cy="874505"/>
              <a:chOff x="30067" y="4846094"/>
              <a:chExt cx="3534892" cy="874505"/>
            </a:xfrm>
          </p:grpSpPr>
          <p:pic>
            <p:nvPicPr>
              <p:cNvPr id="23" name="Immagine 22">
                <a:extLst>
                  <a:ext uri="{FF2B5EF4-FFF2-40B4-BE49-F238E27FC236}">
                    <a16:creationId xmlns:a16="http://schemas.microsoft.com/office/drawing/2014/main" id="{E84399BE-BCD8-68BD-CE4B-A18BDFB35F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86142" b="-6934"/>
              <a:stretch/>
            </p:blipFill>
            <p:spPr>
              <a:xfrm>
                <a:off x="30067" y="4946457"/>
                <a:ext cx="1267148" cy="77414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4" name="Immagine 23">
                <a:extLst>
                  <a:ext uri="{FF2B5EF4-FFF2-40B4-BE49-F238E27FC236}">
                    <a16:creationId xmlns:a16="http://schemas.microsoft.com/office/drawing/2014/main" id="{FB681465-8EE4-53CF-B12C-2AEA6496A8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75200" t="-15259" b="-1"/>
              <a:stretch/>
            </p:blipFill>
            <p:spPr>
              <a:xfrm>
                <a:off x="1297215" y="4846094"/>
                <a:ext cx="2267744" cy="834413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8719C3A1-0261-E62E-A119-D7D4409390DA}"/>
                </a:ext>
              </a:extLst>
            </p:cNvPr>
            <p:cNvSpPr/>
            <p:nvPr/>
          </p:nvSpPr>
          <p:spPr bwMode="auto">
            <a:xfrm>
              <a:off x="2699792" y="4846094"/>
              <a:ext cx="3744416" cy="83441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87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2BC1E-F528-B54B-547F-6DF56C601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BE919E5F-899A-C8F9-6F8B-7BB73EB250C9}"/>
              </a:ext>
            </a:extLst>
          </p:cNvPr>
          <p:cNvGrpSpPr/>
          <p:nvPr/>
        </p:nvGrpSpPr>
        <p:grpSpPr>
          <a:xfrm>
            <a:off x="6613451" y="2254828"/>
            <a:ext cx="5413640" cy="3917863"/>
            <a:chOff x="737282" y="-29878"/>
            <a:chExt cx="7704856" cy="5691126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BF185C7A-3F94-AAE2-1342-77A997D8C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7282" y="620688"/>
              <a:ext cx="7704856" cy="5040560"/>
            </a:xfrm>
            <a:prstGeom prst="rect">
              <a:avLst/>
            </a:prstGeom>
            <a:ln w="19050">
              <a:solidFill>
                <a:srgbClr val="000000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0148F2DC-1057-7FD9-3DF7-358010AB86D6}"/>
                    </a:ext>
                  </a:extLst>
                </p:cNvPr>
                <p:cNvSpPr txBox="1"/>
                <p:nvPr/>
              </p:nvSpPr>
              <p:spPr>
                <a:xfrm>
                  <a:off x="2411066" y="-29878"/>
                  <a:ext cx="1539219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it-IT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𝒄𝒔</m:t>
                            </m:r>
                          </m:sub>
                          <m:sup>
                            <m:r>
                              <a:rPr lang="it-IT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it-IT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𝟒𝟒𝟓𝟗</m:t>
                        </m:r>
                        <m:r>
                          <a:rPr lang="it-IT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sz="18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0148F2DC-1057-7FD9-3DF7-358010AB86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066" y="-29878"/>
                  <a:ext cx="1539219" cy="375552"/>
                </a:xfrm>
                <a:prstGeom prst="rect">
                  <a:avLst/>
                </a:prstGeom>
                <a:blipFill>
                  <a:blip r:embed="rId3"/>
                  <a:stretch>
                    <a:fillRect r="-18644" b="-6428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7A620CA7-05DC-2156-D482-ECF08871A943}"/>
                </a:ext>
              </a:extLst>
            </p:cNvPr>
            <p:cNvCxnSpPr/>
            <p:nvPr/>
          </p:nvCxnSpPr>
          <p:spPr bwMode="auto">
            <a:xfrm>
              <a:off x="3240072" y="407340"/>
              <a:ext cx="0" cy="292619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332F0B0C-C5FB-6339-B723-AC805E98D814}"/>
                </a:ext>
              </a:extLst>
            </p:cNvPr>
            <p:cNvSpPr txBox="1"/>
            <p:nvPr/>
          </p:nvSpPr>
          <p:spPr>
            <a:xfrm>
              <a:off x="4094777" y="4024489"/>
              <a:ext cx="3292737" cy="47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rgbClr val="00B0F0"/>
                  </a:solidFill>
                </a:rPr>
                <a:t>T</a:t>
              </a:r>
              <a:r>
                <a:rPr lang="it-IT" sz="1800" b="1" dirty="0" err="1">
                  <a:solidFill>
                    <a:srgbClr val="00B0F0"/>
                  </a:solidFill>
                </a:rPr>
                <a:t>heoretically</a:t>
              </a:r>
              <a:r>
                <a:rPr lang="it-IT" sz="1800" b="1" dirty="0">
                  <a:solidFill>
                    <a:srgbClr val="00B0F0"/>
                  </a:solidFill>
                </a:rPr>
                <a:t> </a:t>
              </a:r>
              <a:r>
                <a:rPr lang="it-IT" sz="1800" b="1" dirty="0" err="1">
                  <a:solidFill>
                    <a:srgbClr val="00B0F0"/>
                  </a:solidFill>
                </a:rPr>
                <a:t>predicted</a:t>
              </a:r>
              <a:endParaRPr lang="it-IT" sz="1800" b="1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5E3C8633-F94D-0E6F-CBB9-1013D05E00B1}"/>
                  </a:ext>
                </a:extLst>
              </p:cNvPr>
              <p:cNvSpPr txBox="1"/>
              <p:nvPr/>
            </p:nvSpPr>
            <p:spPr>
              <a:xfrm>
                <a:off x="2647622" y="5922807"/>
                <a:ext cx="39658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00"/>
                          </a:solidFill>
                        </a:rPr>
                        <m:t>R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00"/>
                          </a:solidFill>
                        </a:rPr>
                        <m:t>. 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00"/>
                          </a:solidFill>
                        </a:rPr>
                        <m:t>Aaij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00"/>
                          </a:solidFill>
                        </a:rPr>
                        <m:t>et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00"/>
                          </a:solidFill>
                        </a:rPr>
                        <m:t>al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00"/>
                          </a:solidFill>
                        </a:rPr>
                        <m:t>. 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00"/>
                          </a:solidFill>
                        </a:rPr>
                        <m:t>arXiv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00"/>
                          </a:solidFill>
                        </a:rPr>
                        <m:t>:2012.10380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00"/>
                          </a:solidFill>
                        </a:rPr>
                        <m:t>v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00"/>
                          </a:solidFill>
                        </a:rPr>
                        <m:t>2 [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00"/>
                          </a:solidFill>
                        </a:rPr>
                        <m:t>hep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00"/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00"/>
                          </a:solidFill>
                        </a:rPr>
                        <m:t>ex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00"/>
                          </a:solidFill>
                        </a:rPr>
                        <m:t>]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5E3C8633-F94D-0E6F-CBB9-1013D05E0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622" y="5922807"/>
                <a:ext cx="3965829" cy="276999"/>
              </a:xfrm>
              <a:prstGeom prst="rect">
                <a:avLst/>
              </a:prstGeom>
              <a:blipFill>
                <a:blip r:embed="rId4"/>
                <a:stretch>
                  <a:fillRect l="-768" r="-1382" b="-3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15">
            <a:extLst>
              <a:ext uri="{FF2B5EF4-FFF2-40B4-BE49-F238E27FC236}">
                <a16:creationId xmlns:a16="http://schemas.microsoft.com/office/drawing/2014/main" id="{75A36021-F24F-1FA1-F3DD-25FD39A4F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" y="949521"/>
            <a:ext cx="6337005" cy="2780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E113AF7D-0731-DA18-7E73-01B94F010520}"/>
                  </a:ext>
                </a:extLst>
              </p:cNvPr>
              <p:cNvSpPr txBox="1"/>
              <p:nvPr/>
            </p:nvSpPr>
            <p:spPr>
              <a:xfrm>
                <a:off x="9503572" y="2274171"/>
                <a:ext cx="2150460" cy="371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sz="2400" b="0" i="0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ψΛ</m:t>
                          </m:r>
                        </m:e>
                      </m:d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sz="2400" dirty="0">
                  <a:ea typeface="ADLaM Display" panose="020F0502020204030204" pitchFamily="2" charset="0"/>
                  <a:cs typeface="ADLaM Display" panose="020F0502020204030204" pitchFamily="2" charset="0"/>
                </a:endParaRP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E113AF7D-0731-DA18-7E73-01B94F010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572" y="2274171"/>
                <a:ext cx="2150460" cy="371577"/>
              </a:xfrm>
              <a:prstGeom prst="rect">
                <a:avLst/>
              </a:prstGeom>
              <a:blipFill>
                <a:blip r:embed="rId6"/>
                <a:stretch>
                  <a:fillRect l="-3116" b="-344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A46F4F15-8311-A4A7-88CD-5E7966D0B52D}"/>
                  </a:ext>
                </a:extLst>
              </p:cNvPr>
              <p:cNvSpPr txBox="1"/>
              <p:nvPr/>
            </p:nvSpPr>
            <p:spPr>
              <a:xfrm>
                <a:off x="76864" y="3880979"/>
                <a:ext cx="61391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b="1" dirty="0"/>
                  <a:t>We </a:t>
                </a:r>
                <a:r>
                  <a:rPr lang="it-IT" b="1" dirty="0" err="1"/>
                  <a:t>have</a:t>
                </a:r>
                <a:r>
                  <a:rPr lang="it-IT" b="1" dirty="0"/>
                  <a:t> the spin </a:t>
                </a:r>
                <a:r>
                  <a:rPr lang="it-IT" b="1" dirty="0" err="1"/>
                  <a:t>prediction</a:t>
                </a:r>
                <a:r>
                  <a:rPr lang="it-IT" b="1" dirty="0"/>
                  <a:t> for </a:t>
                </a:r>
                <a:r>
                  <a:rPr lang="it-IT" b="1" dirty="0" err="1"/>
                  <a:t>these</a:t>
                </a:r>
                <a:r>
                  <a:rPr lang="it-IT" b="1" dirty="0"/>
                  <a:t> </a:t>
                </a:r>
                <a:r>
                  <a:rPr lang="it-IT" b="1" dirty="0" err="1"/>
                  <a:t>particles</a:t>
                </a:r>
                <a:r>
                  <a:rPr lang="it-IT" b="1" dirty="0"/>
                  <a:t>. </a:t>
                </a:r>
                <a:r>
                  <a:rPr lang="it-IT" b="1" dirty="0" err="1"/>
                  <a:t>Each</a:t>
                </a:r>
                <a:r>
                  <a:rPr lang="it-IT" b="1" dirty="0"/>
                  <a:t> </a:t>
                </a:r>
                <a:r>
                  <a:rPr lang="it-IT" b="1" dirty="0" err="1"/>
                  <a:t>triplet</a:t>
                </a:r>
                <a:r>
                  <a:rPr lang="it-IT" b="1" dirty="0"/>
                  <a:t> </a:t>
                </a:r>
                <a:r>
                  <a:rPr lang="it-IT" b="1" dirty="0" err="1"/>
                  <a:t>is</a:t>
                </a:r>
                <a:r>
                  <a:rPr lang="it-IT" b="1" dirty="0"/>
                  <a:t> </a:t>
                </a:r>
                <a:r>
                  <a:rPr lang="it-IT" b="1" dirty="0" err="1"/>
                  <a:t>ordered</a:t>
                </a:r>
                <a:r>
                  <a:rPr lang="it-IT" b="1" dirty="0"/>
                  <a:t> from top to bottom with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it-IT" b="1" dirty="0"/>
                  <a:t>.</a:t>
                </a:r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A46F4F15-8311-A4A7-88CD-5E7966D0B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4" y="3880979"/>
                <a:ext cx="6139156" cy="646331"/>
              </a:xfrm>
              <a:prstGeom prst="rect">
                <a:avLst/>
              </a:prstGeom>
              <a:blipFill>
                <a:blip r:embed="rId7"/>
                <a:stretch>
                  <a:fillRect l="-894" t="-5660" r="-1589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A2564D40-6123-E191-9BEF-0F773F5BFA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4" y="4638385"/>
            <a:ext cx="6184326" cy="9796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50FFD4AD-846C-4F42-EDA0-16992DD43F2F}"/>
                  </a:ext>
                </a:extLst>
              </p14:cNvPr>
              <p14:cNvContentPartPr/>
              <p14:nvPr/>
            </p14:nvContentPartPr>
            <p14:xfrm>
              <a:off x="3558067" y="2580172"/>
              <a:ext cx="2718360" cy="36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50FFD4AD-846C-4F42-EDA0-16992DD43F2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0067" y="2544172"/>
                <a:ext cx="2754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7A0E4881-F6A8-F778-EC1E-690779EC6E99}"/>
                  </a:ext>
                </a:extLst>
              </p14:cNvPr>
              <p14:cNvContentPartPr/>
              <p14:nvPr/>
            </p14:nvContentPartPr>
            <p14:xfrm>
              <a:off x="3547627" y="1886092"/>
              <a:ext cx="2693520" cy="36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7A0E4881-F6A8-F778-EC1E-690779EC6E9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9629" y="1850092"/>
                <a:ext cx="2729155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2A7BEC13-A9AD-30FE-02D8-4AAE538839EB}"/>
                  </a:ext>
                </a:extLst>
              </p14:cNvPr>
              <p14:cNvContentPartPr/>
              <p14:nvPr/>
            </p14:nvContentPartPr>
            <p14:xfrm>
              <a:off x="6265987" y="1900852"/>
              <a:ext cx="360" cy="65520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2A7BEC13-A9AD-30FE-02D8-4AAE538839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47987" y="1864832"/>
                <a:ext cx="36000" cy="726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FA19D3FE-B796-4A13-5FFC-33C7A41F517A}"/>
                  </a:ext>
                </a:extLst>
              </p14:cNvPr>
              <p14:cNvContentPartPr/>
              <p14:nvPr/>
            </p14:nvContentPartPr>
            <p14:xfrm>
              <a:off x="3533947" y="1901932"/>
              <a:ext cx="360" cy="67680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FA19D3FE-B796-4A13-5FFC-33C7A41F517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15947" y="1865932"/>
                <a:ext cx="36000" cy="74844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ttangolo 16">
            <a:extLst>
              <a:ext uri="{FF2B5EF4-FFF2-40B4-BE49-F238E27FC236}">
                <a16:creationId xmlns:a16="http://schemas.microsoft.com/office/drawing/2014/main" id="{EA69AA11-700F-B7CD-9DC1-8E825E0C34EA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Segnaposto data 3">
            <a:extLst>
              <a:ext uri="{FF2B5EF4-FFF2-40B4-BE49-F238E27FC236}">
                <a16:creationId xmlns:a16="http://schemas.microsoft.com/office/drawing/2014/main" id="{EC1099B2-492E-7324-5DC8-2E84E3AA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D11DF7FA-ABBC-8259-B758-8728F56C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70663E16-21C6-2C79-8F5F-DB6BDCB1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12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62001173-3EFA-7399-B037-83A2AFBE0A66}"/>
              </a:ext>
            </a:extLst>
          </p:cNvPr>
          <p:cNvSpPr txBox="1">
            <a:spLocks/>
          </p:cNvSpPr>
          <p:nvPr/>
        </p:nvSpPr>
        <p:spPr>
          <a:xfrm>
            <a:off x="838200" y="75233"/>
            <a:ext cx="10515600" cy="83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/>
              <a:t>Spin assignment and Mass predictions</a:t>
            </a:r>
            <a:endParaRPr lang="it-IT" b="1" dirty="0"/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D2C757F5-DA48-A880-62C4-B6B9E5FCA1D3}"/>
              </a:ext>
            </a:extLst>
          </p:cNvPr>
          <p:cNvGrpSpPr/>
          <p:nvPr/>
        </p:nvGrpSpPr>
        <p:grpSpPr>
          <a:xfrm rot="16200000" flipH="1">
            <a:off x="6555602" y="2029417"/>
            <a:ext cx="409137" cy="823527"/>
            <a:chOff x="2209800" y="1905518"/>
            <a:chExt cx="969335" cy="1026620"/>
          </a:xfrm>
        </p:grpSpPr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298D18A9-2A27-CA1C-384C-8E522D945F03}"/>
                </a:ext>
              </a:extLst>
            </p:cNvPr>
            <p:cNvCxnSpPr/>
            <p:nvPr/>
          </p:nvCxnSpPr>
          <p:spPr>
            <a:xfrm>
              <a:off x="2209800" y="1905518"/>
              <a:ext cx="0" cy="102662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B4209FC7-B460-0DE6-38CE-46E8178077E2}"/>
                </a:ext>
              </a:extLst>
            </p:cNvPr>
            <p:cNvCxnSpPr/>
            <p:nvPr/>
          </p:nvCxnSpPr>
          <p:spPr>
            <a:xfrm>
              <a:off x="2209800" y="2932138"/>
              <a:ext cx="969335" cy="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4593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2BC1E-F528-B54B-547F-6DF56C601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75A36021-F24F-1FA1-F3DD-25FD39A4F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" y="949521"/>
            <a:ext cx="6337005" cy="2780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A46F4F15-8311-A4A7-88CD-5E7966D0B52D}"/>
                  </a:ext>
                </a:extLst>
              </p:cNvPr>
              <p:cNvSpPr txBox="1"/>
              <p:nvPr/>
            </p:nvSpPr>
            <p:spPr>
              <a:xfrm>
                <a:off x="76864" y="3880979"/>
                <a:ext cx="61391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b="1" dirty="0"/>
                  <a:t>We </a:t>
                </a:r>
                <a:r>
                  <a:rPr lang="it-IT" b="1" dirty="0" err="1"/>
                  <a:t>have</a:t>
                </a:r>
                <a:r>
                  <a:rPr lang="it-IT" b="1" dirty="0"/>
                  <a:t> the spin </a:t>
                </a:r>
                <a:r>
                  <a:rPr lang="it-IT" b="1" dirty="0" err="1"/>
                  <a:t>prediction</a:t>
                </a:r>
                <a:r>
                  <a:rPr lang="it-IT" b="1" dirty="0"/>
                  <a:t> for </a:t>
                </a:r>
                <a:r>
                  <a:rPr lang="it-IT" b="1" dirty="0" err="1"/>
                  <a:t>these</a:t>
                </a:r>
                <a:r>
                  <a:rPr lang="it-IT" b="1" dirty="0"/>
                  <a:t> </a:t>
                </a:r>
                <a:r>
                  <a:rPr lang="it-IT" b="1" dirty="0" err="1"/>
                  <a:t>particles</a:t>
                </a:r>
                <a:r>
                  <a:rPr lang="it-IT" b="1" dirty="0"/>
                  <a:t>. </a:t>
                </a:r>
                <a:r>
                  <a:rPr lang="it-IT" b="1" dirty="0" err="1"/>
                  <a:t>Each</a:t>
                </a:r>
                <a:r>
                  <a:rPr lang="it-IT" b="1" dirty="0"/>
                  <a:t> </a:t>
                </a:r>
                <a:r>
                  <a:rPr lang="it-IT" b="1" dirty="0" err="1"/>
                  <a:t>triplet</a:t>
                </a:r>
                <a:r>
                  <a:rPr lang="it-IT" b="1" dirty="0"/>
                  <a:t> </a:t>
                </a:r>
                <a:r>
                  <a:rPr lang="it-IT" b="1" dirty="0" err="1"/>
                  <a:t>is</a:t>
                </a:r>
                <a:r>
                  <a:rPr lang="it-IT" b="1" dirty="0"/>
                  <a:t> </a:t>
                </a:r>
                <a:r>
                  <a:rPr lang="it-IT" b="1" dirty="0" err="1"/>
                  <a:t>ordered</a:t>
                </a:r>
                <a:r>
                  <a:rPr lang="it-IT" b="1" dirty="0"/>
                  <a:t> from top to bottom with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it-IT" b="1" dirty="0"/>
                  <a:t>.</a:t>
                </a:r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A46F4F15-8311-A4A7-88CD-5E7966D0B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4" y="3880979"/>
                <a:ext cx="6139156" cy="646331"/>
              </a:xfrm>
              <a:prstGeom prst="rect">
                <a:avLst/>
              </a:prstGeom>
              <a:blipFill>
                <a:blip r:embed="rId3"/>
                <a:stretch>
                  <a:fillRect l="-894" t="-5660" r="-794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A2564D40-6123-E191-9BEF-0F773F5BF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" y="4638385"/>
            <a:ext cx="6184326" cy="979612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EA69AA11-700F-B7CD-9DC1-8E825E0C34EA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Segnaposto data 3">
            <a:extLst>
              <a:ext uri="{FF2B5EF4-FFF2-40B4-BE49-F238E27FC236}">
                <a16:creationId xmlns:a16="http://schemas.microsoft.com/office/drawing/2014/main" id="{EC1099B2-492E-7324-5DC8-2E84E3AA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D11DF7FA-ABBC-8259-B758-8728F56C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70663E16-21C6-2C79-8F5F-DB6BDCB1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13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62001173-3EFA-7399-B037-83A2AFBE0A66}"/>
              </a:ext>
            </a:extLst>
          </p:cNvPr>
          <p:cNvSpPr txBox="1">
            <a:spLocks/>
          </p:cNvSpPr>
          <p:nvPr/>
        </p:nvSpPr>
        <p:spPr>
          <a:xfrm>
            <a:off x="838200" y="75233"/>
            <a:ext cx="10515600" cy="83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/>
              <a:t>Spin assignment and Mass predictions</a:t>
            </a:r>
            <a:endParaRPr lang="it-IT" b="1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CBD34B6-780C-534F-9849-5D0261328B04}"/>
              </a:ext>
            </a:extLst>
          </p:cNvPr>
          <p:cNvGrpSpPr/>
          <p:nvPr/>
        </p:nvGrpSpPr>
        <p:grpSpPr>
          <a:xfrm>
            <a:off x="3523507" y="2947185"/>
            <a:ext cx="2742480" cy="694440"/>
            <a:chOff x="3533947" y="1886092"/>
            <a:chExt cx="2742480" cy="69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CB01485B-5D74-B12E-8C5C-27BA459525E9}"/>
                    </a:ext>
                  </a:extLst>
                </p14:cNvPr>
                <p14:cNvContentPartPr/>
                <p14:nvPr/>
              </p14:nvContentPartPr>
              <p14:xfrm>
                <a:off x="3558067" y="2580172"/>
                <a:ext cx="2718360" cy="36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CB01485B-5D74-B12E-8C5C-27BA459525E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40067" y="2544172"/>
                  <a:ext cx="2754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DCA36355-DA0B-8DE5-CE6B-8815AA64DDE0}"/>
                    </a:ext>
                  </a:extLst>
                </p14:cNvPr>
                <p14:cNvContentPartPr/>
                <p14:nvPr/>
              </p14:nvContentPartPr>
              <p14:xfrm>
                <a:off x="3547627" y="1886092"/>
                <a:ext cx="2693520" cy="36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DCA36355-DA0B-8DE5-CE6B-8815AA64DDE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29629" y="1850092"/>
                  <a:ext cx="2729155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884BC870-591C-78FD-2707-9B65E45CA58D}"/>
                    </a:ext>
                  </a:extLst>
                </p14:cNvPr>
                <p14:cNvContentPartPr/>
                <p14:nvPr/>
              </p14:nvContentPartPr>
              <p14:xfrm>
                <a:off x="6265987" y="1900852"/>
                <a:ext cx="360" cy="655200"/>
              </p14:xfrm>
            </p:contentPart>
          </mc:Choice>
          <mc:Fallback xmlns=""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884BC870-591C-78FD-2707-9B65E45CA58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47987" y="1864832"/>
                  <a:ext cx="36000" cy="7268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79894E7B-3806-F1E2-0BAC-186DBAD52F54}"/>
                    </a:ext>
                  </a:extLst>
                </p14:cNvPr>
                <p14:cNvContentPartPr/>
                <p14:nvPr/>
              </p14:nvContentPartPr>
              <p14:xfrm>
                <a:off x="3533947" y="1901932"/>
                <a:ext cx="360" cy="67680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79894E7B-3806-F1E2-0BAC-186DBAD52F5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15947" y="1865932"/>
                  <a:ext cx="36000" cy="7484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816AAC1A-0306-D8B3-EC0C-F9E439191A69}"/>
              </a:ext>
            </a:extLst>
          </p:cNvPr>
          <p:cNvCxnSpPr>
            <a:cxnSpLocks/>
          </p:cNvCxnSpPr>
          <p:nvPr/>
        </p:nvCxnSpPr>
        <p:spPr bwMode="auto">
          <a:xfrm>
            <a:off x="6348406" y="3330678"/>
            <a:ext cx="596990" cy="0"/>
          </a:xfrm>
          <a:prstGeom prst="straightConnector1">
            <a:avLst/>
          </a:prstGeom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9DDA4A6A-56BB-97F1-FCB9-A4EEF4855B80}"/>
                  </a:ext>
                </a:extLst>
              </p:cNvPr>
              <p:cNvSpPr txBox="1"/>
              <p:nvPr/>
            </p:nvSpPr>
            <p:spPr>
              <a:xfrm>
                <a:off x="7036981" y="3146012"/>
                <a:ext cx="34679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/>
                  <a:t>Not </a:t>
                </a:r>
                <a:r>
                  <a:rPr lang="it-IT" b="1" dirty="0" err="1"/>
                  <a:t>allowed</a:t>
                </a:r>
                <a:r>
                  <a:rPr lang="it-IT" b="1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b="1" dirty="0"/>
                  <a:t> decay</a:t>
                </a:r>
              </a:p>
            </p:txBody>
          </p:sp>
        </mc:Choice>
        <mc:Fallback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9DDA4A6A-56BB-97F1-FCB9-A4EEF4855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981" y="3146012"/>
                <a:ext cx="3467986" cy="369332"/>
              </a:xfrm>
              <a:prstGeom prst="rect">
                <a:avLst/>
              </a:prstGeom>
              <a:blipFill>
                <a:blip r:embed="rId13"/>
                <a:stretch>
                  <a:fillRect l="-1406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96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2BC1E-F528-B54B-547F-6DF56C601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EA69AA11-700F-B7CD-9DC1-8E825E0C34EA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Segnaposto data 3">
            <a:extLst>
              <a:ext uri="{FF2B5EF4-FFF2-40B4-BE49-F238E27FC236}">
                <a16:creationId xmlns:a16="http://schemas.microsoft.com/office/drawing/2014/main" id="{EC1099B2-492E-7324-5DC8-2E84E3AA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D11DF7FA-ABBC-8259-B758-8728F56C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70663E16-21C6-2C79-8F5F-DB6BDCB1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14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62001173-3EFA-7399-B037-83A2AFBE0A66}"/>
              </a:ext>
            </a:extLst>
          </p:cNvPr>
          <p:cNvSpPr txBox="1">
            <a:spLocks/>
          </p:cNvSpPr>
          <p:nvPr/>
        </p:nvSpPr>
        <p:spPr>
          <a:xfrm>
            <a:off x="838200" y="75233"/>
            <a:ext cx="10515600" cy="83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Good vs </a:t>
            </a:r>
            <a:r>
              <a:rPr lang="it-IT" b="1" dirty="0" err="1"/>
              <a:t>Bad</a:t>
            </a:r>
            <a:r>
              <a:rPr lang="it-IT" b="1" dirty="0"/>
              <a:t> </a:t>
            </a:r>
            <a:r>
              <a:rPr lang="it-IT" b="1" dirty="0" err="1"/>
              <a:t>diquarks</a:t>
            </a:r>
            <a:endParaRPr lang="it-IT" b="1" dirty="0"/>
          </a:p>
        </p:txBody>
      </p:sp>
      <p:pic>
        <p:nvPicPr>
          <p:cNvPr id="2" name="Immagine 1" descr="Immagine che contiene cerchio, diagramma, linea, design&#10;&#10;Descrizione generata automaticamente">
            <a:extLst>
              <a:ext uri="{FF2B5EF4-FFF2-40B4-BE49-F238E27FC236}">
                <a16:creationId xmlns:a16="http://schemas.microsoft.com/office/drawing/2014/main" id="{8A764426-3B6D-7A69-8706-94E8D7BA6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5033"/>
            <a:ext cx="4822693" cy="2854609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A056269C-75BA-26DB-D339-91BDB1518581}"/>
              </a:ext>
            </a:extLst>
          </p:cNvPr>
          <p:cNvGrpSpPr/>
          <p:nvPr/>
        </p:nvGrpSpPr>
        <p:grpSpPr>
          <a:xfrm>
            <a:off x="6586479" y="1536102"/>
            <a:ext cx="4822693" cy="2854609"/>
            <a:chOff x="6294946" y="913559"/>
            <a:chExt cx="4822693" cy="2854609"/>
          </a:xfrm>
        </p:grpSpPr>
        <p:pic>
          <p:nvPicPr>
            <p:cNvPr id="3" name="Immagine 2" descr="Immagine che contiene cerchio, diagramma, linea, design&#10;&#10;Descrizione generata automaticamente">
              <a:extLst>
                <a:ext uri="{FF2B5EF4-FFF2-40B4-BE49-F238E27FC236}">
                  <a16:creationId xmlns:a16="http://schemas.microsoft.com/office/drawing/2014/main" id="{87F769C2-E4B3-F991-8C90-BEDE64F23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946" y="913559"/>
              <a:ext cx="4822693" cy="285460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C734024C-A335-8D29-1735-C55E13FD703E}"/>
                    </a:ext>
                  </a:extLst>
                </p:cNvPr>
                <p:cNvSpPr txBox="1"/>
                <p:nvPr/>
              </p:nvSpPr>
              <p:spPr>
                <a:xfrm>
                  <a:off x="6627068" y="2388710"/>
                  <a:ext cx="303801" cy="301686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it-IT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oMath>
                    </m:oMathPara>
                  </a14:m>
                  <a:endParaRPr lang="it-IT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C734024C-A335-8D29-1735-C55E13FD7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7068" y="2388710"/>
                  <a:ext cx="303801" cy="301686"/>
                </a:xfrm>
                <a:prstGeom prst="rect">
                  <a:avLst/>
                </a:prstGeom>
                <a:blipFill>
                  <a:blip r:embed="rId3"/>
                  <a:stretch>
                    <a:fillRect l="-18000" r="-8000" b="-2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B460F674-F69B-96C1-4D3B-C7392E26A718}"/>
                    </a:ext>
                  </a:extLst>
                </p:cNvPr>
                <p:cNvSpPr txBox="1"/>
                <p:nvPr/>
              </p:nvSpPr>
              <p:spPr>
                <a:xfrm>
                  <a:off x="10475258" y="2465864"/>
                  <a:ext cx="303801" cy="281937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FFFA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it-IT" b="1" i="1" smtClean="0">
                                    <a:solidFill>
                                      <a:srgbClr val="FFFA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1" i="1" smtClean="0">
                                    <a:solidFill>
                                      <a:srgbClr val="FFFA37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acc>
                          </m:e>
                          <m:sub>
                            <m:r>
                              <a:rPr lang="it-IT" b="1" i="1" smtClean="0">
                                <a:solidFill>
                                  <a:srgbClr val="FFFA37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rgbClr val="FFFA37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B460F674-F69B-96C1-4D3B-C7392E26A7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258" y="2465864"/>
                  <a:ext cx="303801" cy="281937"/>
                </a:xfrm>
                <a:prstGeom prst="rect">
                  <a:avLst/>
                </a:prstGeom>
                <a:blipFill>
                  <a:blip r:embed="rId4"/>
                  <a:stretch>
                    <a:fillRect l="-20000" t="-26087" r="-36000" b="-1521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B66C4A2-E6F4-F59F-DBEA-FE1CD3C5B723}"/>
                  </a:ext>
                </a:extLst>
              </p:cNvPr>
              <p:cNvSpPr txBox="1"/>
              <p:nvPr/>
            </p:nvSpPr>
            <p:spPr>
              <a:xfrm>
                <a:off x="1511122" y="4693267"/>
                <a:ext cx="34768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err="1"/>
                  <a:t>Triplet</a:t>
                </a:r>
                <a:r>
                  <a:rPr lang="it-IT" dirty="0"/>
                  <a:t> </a:t>
                </a:r>
                <a:r>
                  <a:rPr lang="it-IT" dirty="0" err="1"/>
                  <a:t>produces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it-IT" dirty="0"/>
                  <a:t> pentaquarks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B66C4A2-E6F4-F59F-DBEA-FE1CD3C5B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122" y="4693267"/>
                <a:ext cx="3476847" cy="369332"/>
              </a:xfrm>
              <a:prstGeom prst="rect">
                <a:avLst/>
              </a:prstGeom>
              <a:blipFill>
                <a:blip r:embed="rId5"/>
                <a:stretch>
                  <a:fillRect l="-1579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CE87DC12-6C26-D913-53B3-173C7358EDCC}"/>
                  </a:ext>
                </a:extLst>
              </p:cNvPr>
              <p:cNvSpPr txBox="1"/>
              <p:nvPr/>
            </p:nvSpPr>
            <p:spPr>
              <a:xfrm>
                <a:off x="7259401" y="4693267"/>
                <a:ext cx="3476847" cy="376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err="1"/>
                  <a:t>Sextet</a:t>
                </a:r>
                <a:r>
                  <a:rPr lang="it-IT" dirty="0"/>
                  <a:t> </a:t>
                </a:r>
                <a:r>
                  <a:rPr lang="it-IT" dirty="0" err="1"/>
                  <a:t>produces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it-IT" dirty="0"/>
                  <a:t> pentaquarks!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CE87DC12-6C26-D913-53B3-173C7358E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401" y="4693267"/>
                <a:ext cx="3476847" cy="376193"/>
              </a:xfrm>
              <a:prstGeom prst="rect">
                <a:avLst/>
              </a:prstGeom>
              <a:blipFill>
                <a:blip r:embed="rId6"/>
                <a:stretch>
                  <a:fillRect l="-1579" t="-8065" b="-258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323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2BC1E-F528-B54B-547F-6DF56C601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EA69AA11-700F-B7CD-9DC1-8E825E0C34EA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Segnaposto data 3">
            <a:extLst>
              <a:ext uri="{FF2B5EF4-FFF2-40B4-BE49-F238E27FC236}">
                <a16:creationId xmlns:a16="http://schemas.microsoft.com/office/drawing/2014/main" id="{EC1099B2-492E-7324-5DC8-2E84E3AA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D11DF7FA-ABBC-8259-B758-8728F56C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70663E16-21C6-2C79-8F5F-DB6BDCB1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15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62001173-3EFA-7399-B037-83A2AFBE0A66}"/>
              </a:ext>
            </a:extLst>
          </p:cNvPr>
          <p:cNvSpPr txBox="1">
            <a:spLocks/>
          </p:cNvSpPr>
          <p:nvPr/>
        </p:nvSpPr>
        <p:spPr>
          <a:xfrm>
            <a:off x="838200" y="75233"/>
            <a:ext cx="10515600" cy="83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Good vs </a:t>
            </a:r>
            <a:r>
              <a:rPr lang="it-IT" b="1" dirty="0" err="1"/>
              <a:t>Bad</a:t>
            </a:r>
            <a:r>
              <a:rPr lang="it-IT" b="1" dirty="0"/>
              <a:t> </a:t>
            </a:r>
            <a:r>
              <a:rPr lang="it-IT" b="1" dirty="0" err="1"/>
              <a:t>diquarks</a:t>
            </a:r>
            <a:endParaRPr lang="it-IT" b="1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A056269C-75BA-26DB-D339-91BDB1518581}"/>
              </a:ext>
            </a:extLst>
          </p:cNvPr>
          <p:cNvGrpSpPr/>
          <p:nvPr/>
        </p:nvGrpSpPr>
        <p:grpSpPr>
          <a:xfrm>
            <a:off x="6531107" y="1536102"/>
            <a:ext cx="4822693" cy="2854609"/>
            <a:chOff x="6294946" y="913559"/>
            <a:chExt cx="4822693" cy="2854609"/>
          </a:xfrm>
        </p:grpSpPr>
        <p:pic>
          <p:nvPicPr>
            <p:cNvPr id="3" name="Immagine 2" descr="Immagine che contiene cerchio, diagramma, linea, design&#10;&#10;Descrizione generata automaticamente">
              <a:extLst>
                <a:ext uri="{FF2B5EF4-FFF2-40B4-BE49-F238E27FC236}">
                  <a16:creationId xmlns:a16="http://schemas.microsoft.com/office/drawing/2014/main" id="{87F769C2-E4B3-F991-8C90-BEDE64F23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946" y="913559"/>
              <a:ext cx="4822693" cy="285460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C734024C-A335-8D29-1735-C55E13FD703E}"/>
                    </a:ext>
                  </a:extLst>
                </p:cNvPr>
                <p:cNvSpPr txBox="1"/>
                <p:nvPr/>
              </p:nvSpPr>
              <p:spPr>
                <a:xfrm>
                  <a:off x="6627068" y="2388710"/>
                  <a:ext cx="303801" cy="301686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it-IT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oMath>
                    </m:oMathPara>
                  </a14:m>
                  <a:endParaRPr lang="it-IT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C734024C-A335-8D29-1735-C55E13FD7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7068" y="2388710"/>
                  <a:ext cx="303801" cy="301686"/>
                </a:xfrm>
                <a:prstGeom prst="rect">
                  <a:avLst/>
                </a:prstGeom>
                <a:blipFill>
                  <a:blip r:embed="rId3"/>
                  <a:stretch>
                    <a:fillRect l="-20000" r="-8000" b="-2244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B460F674-F69B-96C1-4D3B-C7392E26A718}"/>
                    </a:ext>
                  </a:extLst>
                </p:cNvPr>
                <p:cNvSpPr txBox="1"/>
                <p:nvPr/>
              </p:nvSpPr>
              <p:spPr>
                <a:xfrm>
                  <a:off x="10475258" y="2465864"/>
                  <a:ext cx="303801" cy="281937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FFFA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it-IT" b="1" i="1" smtClean="0">
                                    <a:solidFill>
                                      <a:srgbClr val="FFFA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1" i="1" smtClean="0">
                                    <a:solidFill>
                                      <a:srgbClr val="FFFA37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acc>
                          </m:e>
                          <m:sub>
                            <m:r>
                              <a:rPr lang="it-IT" b="1" i="1" smtClean="0">
                                <a:solidFill>
                                  <a:srgbClr val="FFFA37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rgbClr val="FFFA37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B460F674-F69B-96C1-4D3B-C7392E26A7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258" y="2465864"/>
                  <a:ext cx="303801" cy="281937"/>
                </a:xfrm>
                <a:prstGeom prst="rect">
                  <a:avLst/>
                </a:prstGeom>
                <a:blipFill>
                  <a:blip r:embed="rId4"/>
                  <a:stretch>
                    <a:fillRect l="-18000" t="-28261" r="-38000" b="-1304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CE87DC12-6C26-D913-53B3-173C7358EDCC}"/>
                  </a:ext>
                </a:extLst>
              </p:cNvPr>
              <p:cNvSpPr txBox="1"/>
              <p:nvPr/>
            </p:nvSpPr>
            <p:spPr>
              <a:xfrm>
                <a:off x="7204029" y="4693267"/>
                <a:ext cx="3476847" cy="376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err="1"/>
                  <a:t>Sextet</a:t>
                </a:r>
                <a:r>
                  <a:rPr lang="it-IT" dirty="0"/>
                  <a:t> </a:t>
                </a:r>
                <a:r>
                  <a:rPr lang="it-IT" dirty="0" err="1"/>
                  <a:t>produces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it-IT" dirty="0"/>
                  <a:t> pentaquarks!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CE87DC12-6C26-D913-53B3-173C7358E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029" y="4693267"/>
                <a:ext cx="3476847" cy="376193"/>
              </a:xfrm>
              <a:prstGeom prst="rect">
                <a:avLst/>
              </a:prstGeom>
              <a:blipFill>
                <a:blip r:embed="rId5"/>
                <a:stretch>
                  <a:fillRect l="-1579" t="-8065" b="-258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BE94931F-B3AC-0767-604E-F37012C57A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975" y="1810552"/>
            <a:ext cx="5777730" cy="2555709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C2D6E7CE-EDFA-0640-AB45-D5FAEAB6BA9C}"/>
              </a:ext>
            </a:extLst>
          </p:cNvPr>
          <p:cNvGrpSpPr/>
          <p:nvPr/>
        </p:nvGrpSpPr>
        <p:grpSpPr>
          <a:xfrm>
            <a:off x="3215163" y="3955311"/>
            <a:ext cx="2243850" cy="287079"/>
            <a:chOff x="3533947" y="1886092"/>
            <a:chExt cx="2742480" cy="69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0246B02A-E5BF-9165-9B2E-B9F28DBC5143}"/>
                    </a:ext>
                  </a:extLst>
                </p14:cNvPr>
                <p14:cNvContentPartPr/>
                <p14:nvPr/>
              </p14:nvContentPartPr>
              <p14:xfrm>
                <a:off x="3558067" y="2580172"/>
                <a:ext cx="2718360" cy="36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CB01485B-5D74-B12E-8C5C-27BA459525E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40067" y="2544172"/>
                  <a:ext cx="2754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98673667-A718-6B82-034C-D1D72CAEEF39}"/>
                    </a:ext>
                  </a:extLst>
                </p14:cNvPr>
                <p14:cNvContentPartPr/>
                <p14:nvPr/>
              </p14:nvContentPartPr>
              <p14:xfrm>
                <a:off x="3547627" y="1886092"/>
                <a:ext cx="2693520" cy="36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DCA36355-DA0B-8DE5-CE6B-8815AA64DDE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29629" y="1850092"/>
                  <a:ext cx="2729155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0491DDA1-12FA-D28D-9C3A-E9038AC059D3}"/>
                    </a:ext>
                  </a:extLst>
                </p14:cNvPr>
                <p14:cNvContentPartPr/>
                <p14:nvPr/>
              </p14:nvContentPartPr>
              <p14:xfrm>
                <a:off x="6265987" y="1900852"/>
                <a:ext cx="360" cy="655200"/>
              </p14:xfrm>
            </p:contentPart>
          </mc:Choice>
          <mc:Fallback xmlns=""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884BC870-591C-78FD-2707-9B65E45CA58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47987" y="1864832"/>
                  <a:ext cx="36000" cy="7268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23CCB44E-AEFD-2F05-43C4-610CFCE3A233}"/>
                    </a:ext>
                  </a:extLst>
                </p14:cNvPr>
                <p14:cNvContentPartPr/>
                <p14:nvPr/>
              </p14:nvContentPartPr>
              <p14:xfrm>
                <a:off x="3533947" y="1901932"/>
                <a:ext cx="360" cy="67680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79894E7B-3806-F1E2-0BAC-186DBAD52F5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15947" y="1865932"/>
                  <a:ext cx="36000" cy="74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290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2BC1E-F528-B54B-547F-6DF56C601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EA69AA11-700F-B7CD-9DC1-8E825E0C34EA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Segnaposto data 3">
            <a:extLst>
              <a:ext uri="{FF2B5EF4-FFF2-40B4-BE49-F238E27FC236}">
                <a16:creationId xmlns:a16="http://schemas.microsoft.com/office/drawing/2014/main" id="{EC1099B2-492E-7324-5DC8-2E84E3AA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D11DF7FA-ABBC-8259-B758-8728F56C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70663E16-21C6-2C79-8F5F-DB6BDCB1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16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62001173-3EFA-7399-B037-83A2AFBE0A66}"/>
              </a:ext>
            </a:extLst>
          </p:cNvPr>
          <p:cNvSpPr txBox="1">
            <a:spLocks/>
          </p:cNvSpPr>
          <p:nvPr/>
        </p:nvSpPr>
        <p:spPr>
          <a:xfrm>
            <a:off x="838200" y="75233"/>
            <a:ext cx="10515600" cy="83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err="1"/>
              <a:t>Suppression</a:t>
            </a:r>
            <a:r>
              <a:rPr lang="it-IT" b="1" dirty="0"/>
              <a:t> </a:t>
            </a:r>
            <a:r>
              <a:rPr lang="it-IT" b="1" dirty="0" err="1"/>
              <a:t>Mechanism</a:t>
            </a:r>
            <a:r>
              <a:rPr lang="it-IT" b="1" dirty="0"/>
              <a:t> in </a:t>
            </a:r>
            <a:r>
              <a:rPr lang="it-IT" b="1" dirty="0" err="1"/>
              <a:t>Baryons</a:t>
            </a:r>
            <a:endParaRPr lang="it-IT" b="1" dirty="0"/>
          </a:p>
        </p:txBody>
      </p:sp>
      <p:pic>
        <p:nvPicPr>
          <p:cNvPr id="2" name="Immagine 1" descr="Immagine che contiene cerchio, diagramma, linea, design&#10;&#10;Descrizione generata automaticamente">
            <a:extLst>
              <a:ext uri="{FF2B5EF4-FFF2-40B4-BE49-F238E27FC236}">
                <a16:creationId xmlns:a16="http://schemas.microsoft.com/office/drawing/2014/main" id="{029A90A3-0A33-4E91-2C5C-0142B0C32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8" y="913562"/>
            <a:ext cx="3522180" cy="2084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2A16083-4DB8-ECD7-F5BA-6F71126B819B}"/>
                  </a:ext>
                </a:extLst>
              </p:cNvPr>
              <p:cNvSpPr txBox="1"/>
              <p:nvPr/>
            </p:nvSpPr>
            <p:spPr>
              <a:xfrm>
                <a:off x="4038600" y="1132283"/>
                <a:ext cx="2433743" cy="2967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i="1" dirty="0">
                  <a:ea typeface="ADLaM Display" panose="020F0502020204030204" pitchFamily="2" charset="0"/>
                  <a:cs typeface="ADLaM Display" panose="020F0502020204030204" pitchFamily="2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2A16083-4DB8-ECD7-F5BA-6F71126B8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132283"/>
                <a:ext cx="2433743" cy="296748"/>
              </a:xfrm>
              <a:prstGeom prst="rect">
                <a:avLst/>
              </a:prstGeom>
              <a:blipFill>
                <a:blip r:embed="rId3"/>
                <a:stretch>
                  <a:fillRect l="-2005" b="-3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137D1EC-1B57-769B-A519-1A2052DB4258}"/>
              </a:ext>
            </a:extLst>
          </p:cNvPr>
          <p:cNvSpPr txBox="1"/>
          <p:nvPr/>
        </p:nvSpPr>
        <p:spPr>
          <a:xfrm>
            <a:off x="7024745" y="1627818"/>
            <a:ext cx="4329055" cy="646331"/>
          </a:xfrm>
          <a:prstGeom prst="rect">
            <a:avLst/>
          </a:prstGeom>
          <a:noFill/>
          <a:ln w="28575">
            <a:solidFill>
              <a:srgbClr val="04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diagram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 case, </a:t>
            </a:r>
            <a:r>
              <a:rPr lang="it-IT" b="1" dirty="0" err="1"/>
              <a:t>but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processes</a:t>
            </a:r>
            <a:r>
              <a:rPr lang="it-IT" dirty="0"/>
              <a:t> with </a:t>
            </a:r>
            <a:r>
              <a:rPr lang="it-IT" b="1" dirty="0" err="1"/>
              <a:t>other</a:t>
            </a:r>
            <a:r>
              <a:rPr lang="it-IT" b="1" dirty="0"/>
              <a:t> </a:t>
            </a:r>
            <a:r>
              <a:rPr lang="it-IT" b="1" dirty="0" err="1"/>
              <a:t>diagrams</a:t>
            </a:r>
            <a:endParaRPr lang="it-IT" b="1" dirty="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F5820E1A-67F6-B640-9777-DBDB35031A8E}"/>
              </a:ext>
            </a:extLst>
          </p:cNvPr>
          <p:cNvGrpSpPr/>
          <p:nvPr/>
        </p:nvGrpSpPr>
        <p:grpSpPr>
          <a:xfrm>
            <a:off x="838200" y="3549012"/>
            <a:ext cx="4184941" cy="2257887"/>
            <a:chOff x="6294946" y="913559"/>
            <a:chExt cx="4822693" cy="2854609"/>
          </a:xfrm>
        </p:grpSpPr>
        <p:pic>
          <p:nvPicPr>
            <p:cNvPr id="22" name="Immagine 21" descr="Immagine che contiene cerchio, diagramma, linea, design&#10;&#10;Descrizione generata automaticamente">
              <a:extLst>
                <a:ext uri="{FF2B5EF4-FFF2-40B4-BE49-F238E27FC236}">
                  <a16:creationId xmlns:a16="http://schemas.microsoft.com/office/drawing/2014/main" id="{5DE09CEB-5CD7-656D-4F1B-A666D4F6C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946" y="913559"/>
              <a:ext cx="4822693" cy="285460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6905EE37-DB2E-EF00-0829-8285739427A8}"/>
                    </a:ext>
                  </a:extLst>
                </p:cNvPr>
                <p:cNvSpPr txBox="1"/>
                <p:nvPr/>
              </p:nvSpPr>
              <p:spPr>
                <a:xfrm>
                  <a:off x="6627068" y="2388710"/>
                  <a:ext cx="374113" cy="351177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oMath>
                    </m:oMathPara>
                  </a14:m>
                  <a:endParaRPr lang="it-IT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6905EE37-DB2E-EF00-0829-8285739427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7068" y="2388710"/>
                  <a:ext cx="374113" cy="351177"/>
                </a:xfrm>
                <a:prstGeom prst="rect">
                  <a:avLst/>
                </a:prstGeom>
                <a:blipFill>
                  <a:blip r:embed="rId4"/>
                  <a:stretch>
                    <a:fillRect l="-18868" r="-1887" b="-2444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2777B94A-8765-337F-C477-7B347AA5A656}"/>
                    </a:ext>
                  </a:extLst>
                </p:cNvPr>
                <p:cNvSpPr txBox="1"/>
                <p:nvPr/>
              </p:nvSpPr>
              <p:spPr>
                <a:xfrm>
                  <a:off x="10454357" y="2424914"/>
                  <a:ext cx="303801" cy="358879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𝒄𝒔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2777B94A-8765-337F-C477-7B347AA5A6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4357" y="2424914"/>
                  <a:ext cx="303801" cy="358879"/>
                </a:xfrm>
                <a:prstGeom prst="rect">
                  <a:avLst/>
                </a:prstGeom>
                <a:blipFill>
                  <a:blip r:embed="rId5"/>
                  <a:stretch>
                    <a:fillRect l="-32558" r="-41860" b="-851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ADFE4A1-24A5-9E64-FE52-AEBB2F6DB0B6}"/>
              </a:ext>
            </a:extLst>
          </p:cNvPr>
          <p:cNvSpPr txBox="1"/>
          <p:nvPr/>
        </p:nvSpPr>
        <p:spPr>
          <a:xfrm>
            <a:off x="3671482" y="1427764"/>
            <a:ext cx="280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/>
              <a:t>Suppression</a:t>
            </a:r>
            <a:r>
              <a:rPr lang="it-IT" sz="1400" b="1" dirty="0"/>
              <a:t> of the </a:t>
            </a:r>
            <a:r>
              <a:rPr lang="it-IT" sz="1400" b="1" dirty="0" err="1"/>
              <a:t>antisimmetric</a:t>
            </a:r>
            <a:r>
              <a:rPr lang="it-IT" sz="1400" b="1" dirty="0"/>
              <a:t> </a:t>
            </a:r>
          </a:p>
          <a:p>
            <a:pPr algn="ctr"/>
            <a:r>
              <a:rPr lang="it-IT" sz="1400" b="1" dirty="0"/>
              <a:t>color-</a:t>
            </a:r>
            <a:r>
              <a:rPr lang="it-IT" sz="1400" b="1" dirty="0" err="1"/>
              <a:t>flavor</a:t>
            </a:r>
            <a:r>
              <a:rPr lang="it-IT" sz="1400" b="1" dirty="0"/>
              <a:t> part</a:t>
            </a: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4EC57ADB-841E-F7BB-9BDF-264E8BAB5DBB}"/>
              </a:ext>
            </a:extLst>
          </p:cNvPr>
          <p:cNvSpPr/>
          <p:nvPr/>
        </p:nvSpPr>
        <p:spPr>
          <a:xfrm rot="5400000">
            <a:off x="4774871" y="2016802"/>
            <a:ext cx="208574" cy="86915"/>
          </a:xfrm>
          <a:prstGeom prst="rightArrow">
            <a:avLst/>
          </a:prstGeom>
          <a:solidFill>
            <a:srgbClr val="0433FF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9BD56AEA-2020-357D-1206-C31C3338F292}"/>
                  </a:ext>
                </a:extLst>
              </p:cNvPr>
              <p:cNvSpPr txBox="1"/>
              <p:nvPr/>
            </p:nvSpPr>
            <p:spPr>
              <a:xfrm>
                <a:off x="3765375" y="2144637"/>
                <a:ext cx="2424518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/>
                  <a:t>We do </a:t>
                </a:r>
                <a:r>
                  <a:rPr lang="it-IT" sz="1400" b="1" dirty="0" err="1"/>
                  <a:t>not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observe</a:t>
                </a:r>
                <a:endParaRPr lang="it-IT" sz="1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sz="1400" i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1400" i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it-IT" sz="14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sz="1400" b="1" i="1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9BD56AEA-2020-357D-1206-C31C3338F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375" y="2144637"/>
                <a:ext cx="2424518" cy="538545"/>
              </a:xfrm>
              <a:prstGeom prst="rect">
                <a:avLst/>
              </a:prstGeom>
              <a:blipFill>
                <a:blip r:embed="rId6"/>
                <a:stretch>
                  <a:fillRect t="-2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8CA260AA-BC2F-F82C-A5F7-70F0907663D0}"/>
                  </a:ext>
                </a:extLst>
              </p:cNvPr>
              <p:cNvSpPr txBox="1"/>
              <p:nvPr/>
            </p:nvSpPr>
            <p:spPr>
              <a:xfrm rot="10800000" flipV="1">
                <a:off x="1887828" y="5366514"/>
                <a:ext cx="44031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it-IT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8CA260AA-BC2F-F82C-A5F7-70F090766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87828" y="5366514"/>
                <a:ext cx="44031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D6519953-10E9-89D9-47B6-E2A2D1407054}"/>
                  </a:ext>
                </a:extLst>
              </p:cNvPr>
              <p:cNvSpPr txBox="1"/>
              <p:nvPr/>
            </p:nvSpPr>
            <p:spPr>
              <a:xfrm>
                <a:off x="5714847" y="4539456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D6519953-10E9-89D9-47B6-E2A2D1407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47" y="4539456"/>
                <a:ext cx="226023" cy="276999"/>
              </a:xfrm>
              <a:prstGeom prst="rect">
                <a:avLst/>
              </a:prstGeom>
              <a:blipFill>
                <a:blip r:embed="rId8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uppo 72">
            <a:extLst>
              <a:ext uri="{FF2B5EF4-FFF2-40B4-BE49-F238E27FC236}">
                <a16:creationId xmlns:a16="http://schemas.microsoft.com/office/drawing/2014/main" id="{EC67A28B-B7EE-93E1-036A-55FDF5D2A7FA}"/>
              </a:ext>
            </a:extLst>
          </p:cNvPr>
          <p:cNvGrpSpPr/>
          <p:nvPr/>
        </p:nvGrpSpPr>
        <p:grpSpPr>
          <a:xfrm>
            <a:off x="6691005" y="3524887"/>
            <a:ext cx="4128379" cy="2306137"/>
            <a:chOff x="5433238" y="3591851"/>
            <a:chExt cx="4128379" cy="2306137"/>
          </a:xfrm>
        </p:grpSpPr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4C0B1249-BB77-9EF4-249C-C2381BE6CEFA}"/>
                </a:ext>
              </a:extLst>
            </p:cNvPr>
            <p:cNvGrpSpPr/>
            <p:nvPr/>
          </p:nvGrpSpPr>
          <p:grpSpPr>
            <a:xfrm>
              <a:off x="5893847" y="5592346"/>
              <a:ext cx="3198097" cy="305642"/>
              <a:chOff x="5255471" y="3179135"/>
              <a:chExt cx="1623794" cy="0"/>
            </a:xfrm>
          </p:grpSpPr>
          <p:cxnSp>
            <p:nvCxnSpPr>
              <p:cNvPr id="53" name="Connettore diritto 52">
                <a:extLst>
                  <a:ext uri="{FF2B5EF4-FFF2-40B4-BE49-F238E27FC236}">
                    <a16:creationId xmlns:a16="http://schemas.microsoft.com/office/drawing/2014/main" id="{BCBE7846-CB21-1287-5BBD-2BECD31A25B0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2 53">
                <a:extLst>
                  <a:ext uri="{FF2B5EF4-FFF2-40B4-BE49-F238E27FC236}">
                    <a16:creationId xmlns:a16="http://schemas.microsoft.com/office/drawing/2014/main" id="{0EA042B3-608C-6249-AEE1-7792034479FA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6CC6F0E3-6F78-C2C2-6148-0056ACADC908}"/>
                </a:ext>
              </a:extLst>
            </p:cNvPr>
            <p:cNvGrpSpPr/>
            <p:nvPr/>
          </p:nvGrpSpPr>
          <p:grpSpPr>
            <a:xfrm>
              <a:off x="6049537" y="4231758"/>
              <a:ext cx="1623794" cy="0"/>
              <a:chOff x="5255471" y="3179135"/>
              <a:chExt cx="1623794" cy="0"/>
            </a:xfrm>
          </p:grpSpPr>
          <p:cxnSp>
            <p:nvCxnSpPr>
              <p:cNvPr id="35" name="Connettore diritto 34">
                <a:extLst>
                  <a:ext uri="{FF2B5EF4-FFF2-40B4-BE49-F238E27FC236}">
                    <a16:creationId xmlns:a16="http://schemas.microsoft.com/office/drawing/2014/main" id="{E9BB45AB-F6BC-8B59-8129-43DF84488A3A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2 36">
                <a:extLst>
                  <a:ext uri="{FF2B5EF4-FFF2-40B4-BE49-F238E27FC236}">
                    <a16:creationId xmlns:a16="http://schemas.microsoft.com/office/drawing/2014/main" id="{9C3A2A77-4CCD-B702-0343-EA60CE0EA330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Ovale 29">
              <a:extLst>
                <a:ext uri="{FF2B5EF4-FFF2-40B4-BE49-F238E27FC236}">
                  <a16:creationId xmlns:a16="http://schemas.microsoft.com/office/drawing/2014/main" id="{659345F6-130E-D830-3CF1-9F422FE424A4}"/>
                </a:ext>
              </a:extLst>
            </p:cNvPr>
            <p:cNvSpPr/>
            <p:nvPr/>
          </p:nvSpPr>
          <p:spPr>
            <a:xfrm>
              <a:off x="5433238" y="3821386"/>
              <a:ext cx="764338" cy="1877046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9BA79AE1-55DF-7C4F-20AE-631CFDDF16FF}"/>
                    </a:ext>
                  </a:extLst>
                </p:cNvPr>
                <p:cNvSpPr txBox="1"/>
                <p:nvPr/>
              </p:nvSpPr>
              <p:spPr>
                <a:xfrm>
                  <a:off x="5653087" y="4624747"/>
                  <a:ext cx="324640" cy="277768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oMath>
                    </m:oMathPara>
                  </a14:m>
                  <a:endParaRPr lang="it-IT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9BA79AE1-55DF-7C4F-20AE-631CFDDF16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087" y="4624747"/>
                  <a:ext cx="324640" cy="277768"/>
                </a:xfrm>
                <a:prstGeom prst="rect">
                  <a:avLst/>
                </a:prstGeom>
                <a:blipFill>
                  <a:blip r:embed="rId9"/>
                  <a:stretch>
                    <a:fillRect l="-18868" r="-1887" b="-2444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682AFDAB-C203-7514-C265-8A11A7CF3DAC}"/>
                </a:ext>
              </a:extLst>
            </p:cNvPr>
            <p:cNvGrpSpPr/>
            <p:nvPr/>
          </p:nvGrpSpPr>
          <p:grpSpPr>
            <a:xfrm rot="967972">
              <a:off x="7592045" y="4408431"/>
              <a:ext cx="1376863" cy="457195"/>
              <a:chOff x="5255471" y="3179135"/>
              <a:chExt cx="1623794" cy="0"/>
            </a:xfrm>
          </p:grpSpPr>
          <p:cxnSp>
            <p:nvCxnSpPr>
              <p:cNvPr id="41" name="Connettore diritto 40">
                <a:extLst>
                  <a:ext uri="{FF2B5EF4-FFF2-40B4-BE49-F238E27FC236}">
                    <a16:creationId xmlns:a16="http://schemas.microsoft.com/office/drawing/2014/main" id="{5134A26D-D1E0-2615-4017-9057EF70B976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2 41">
                <a:extLst>
                  <a:ext uri="{FF2B5EF4-FFF2-40B4-BE49-F238E27FC236}">
                    <a16:creationId xmlns:a16="http://schemas.microsoft.com/office/drawing/2014/main" id="{BE742976-4A6E-1576-6107-8A23400EE39D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 w="9525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A150358B-7FA8-D5D7-6D8B-BD22ADFFCF1A}"/>
                </a:ext>
              </a:extLst>
            </p:cNvPr>
            <p:cNvGrpSpPr/>
            <p:nvPr/>
          </p:nvGrpSpPr>
          <p:grpSpPr>
            <a:xfrm>
              <a:off x="7673331" y="4231756"/>
              <a:ext cx="1623794" cy="0"/>
              <a:chOff x="5255471" y="3179135"/>
              <a:chExt cx="1623794" cy="0"/>
            </a:xfrm>
          </p:grpSpPr>
          <p:cxnSp>
            <p:nvCxnSpPr>
              <p:cNvPr id="44" name="Connettore diritto 43">
                <a:extLst>
                  <a:ext uri="{FF2B5EF4-FFF2-40B4-BE49-F238E27FC236}">
                    <a16:creationId xmlns:a16="http://schemas.microsoft.com/office/drawing/2014/main" id="{6E2872F8-9576-0577-59BF-4E1CC2B8AA2A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2 44">
                <a:extLst>
                  <a:ext uri="{FF2B5EF4-FFF2-40B4-BE49-F238E27FC236}">
                    <a16:creationId xmlns:a16="http://schemas.microsoft.com/office/drawing/2014/main" id="{22E76165-6E6F-2856-5735-984ADF59E96D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D570E365-BE60-12C2-9D94-9A19116DC15C}"/>
                </a:ext>
              </a:extLst>
            </p:cNvPr>
            <p:cNvGrpSpPr/>
            <p:nvPr/>
          </p:nvGrpSpPr>
          <p:grpSpPr>
            <a:xfrm rot="10224222">
              <a:off x="7661970" y="4087986"/>
              <a:ext cx="1623794" cy="0"/>
              <a:chOff x="5255471" y="3179135"/>
              <a:chExt cx="1623794" cy="0"/>
            </a:xfrm>
          </p:grpSpPr>
          <p:cxnSp>
            <p:nvCxnSpPr>
              <p:cNvPr id="47" name="Connettore diritto 46">
                <a:extLst>
                  <a:ext uri="{FF2B5EF4-FFF2-40B4-BE49-F238E27FC236}">
                    <a16:creationId xmlns:a16="http://schemas.microsoft.com/office/drawing/2014/main" id="{CAA63FB3-D9C6-C35C-CC98-53AECBCB89A4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2 47">
                <a:extLst>
                  <a:ext uri="{FF2B5EF4-FFF2-40B4-BE49-F238E27FC236}">
                    <a16:creationId xmlns:a16="http://schemas.microsoft.com/office/drawing/2014/main" id="{034E426C-963C-BCEB-7C39-7903826FB82B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0DA8DCA3-F0EF-AF3D-5F52-A333CEEC1B12}"/>
                </a:ext>
              </a:extLst>
            </p:cNvPr>
            <p:cNvSpPr/>
            <p:nvPr/>
          </p:nvSpPr>
          <p:spPr>
            <a:xfrm>
              <a:off x="7578385" y="4148263"/>
              <a:ext cx="171947" cy="166986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D5ED1CA6-6867-F1B6-E984-8DCA901242B8}"/>
                </a:ext>
              </a:extLst>
            </p:cNvPr>
            <p:cNvGrpSpPr/>
            <p:nvPr/>
          </p:nvGrpSpPr>
          <p:grpSpPr>
            <a:xfrm>
              <a:off x="6212847" y="4760584"/>
              <a:ext cx="2792469" cy="73927"/>
              <a:chOff x="5255471" y="3179135"/>
              <a:chExt cx="1623794" cy="0"/>
            </a:xfrm>
          </p:grpSpPr>
          <p:cxnSp>
            <p:nvCxnSpPr>
              <p:cNvPr id="50" name="Connettore diritto 49">
                <a:extLst>
                  <a:ext uri="{FF2B5EF4-FFF2-40B4-BE49-F238E27FC236}">
                    <a16:creationId xmlns:a16="http://schemas.microsoft.com/office/drawing/2014/main" id="{910FBA36-86B9-703B-75C3-A8BBEE29B291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2 50">
                <a:extLst>
                  <a:ext uri="{FF2B5EF4-FFF2-40B4-BE49-F238E27FC236}">
                    <a16:creationId xmlns:a16="http://schemas.microsoft.com/office/drawing/2014/main" id="{4B52AA8F-CBF2-9916-2BC2-293BDD9398A9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C834CCE7-4F8D-ED25-52E6-6BD026E9745C}"/>
                </a:ext>
              </a:extLst>
            </p:cNvPr>
            <p:cNvGrpSpPr/>
            <p:nvPr/>
          </p:nvGrpSpPr>
          <p:grpSpPr>
            <a:xfrm rot="20975867">
              <a:off x="6741021" y="5188271"/>
              <a:ext cx="2626215" cy="261753"/>
              <a:chOff x="5255471" y="3179135"/>
              <a:chExt cx="1623794" cy="0"/>
            </a:xfrm>
          </p:grpSpPr>
          <p:cxnSp>
            <p:nvCxnSpPr>
              <p:cNvPr id="56" name="Connettore diritto 55">
                <a:extLst>
                  <a:ext uri="{FF2B5EF4-FFF2-40B4-BE49-F238E27FC236}">
                    <a16:creationId xmlns:a16="http://schemas.microsoft.com/office/drawing/2014/main" id="{46B9998C-D9B2-04A5-B9B9-648734A0465E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2 56">
                <a:extLst>
                  <a:ext uri="{FF2B5EF4-FFF2-40B4-BE49-F238E27FC236}">
                    <a16:creationId xmlns:a16="http://schemas.microsoft.com/office/drawing/2014/main" id="{93440FD0-3C74-4902-9D1D-E276021D8B5B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uppo 57">
              <a:extLst>
                <a:ext uri="{FF2B5EF4-FFF2-40B4-BE49-F238E27FC236}">
                  <a16:creationId xmlns:a16="http://schemas.microsoft.com/office/drawing/2014/main" id="{F5D08F9C-754B-D4B4-7430-5A84C1B0D488}"/>
                </a:ext>
              </a:extLst>
            </p:cNvPr>
            <p:cNvGrpSpPr/>
            <p:nvPr/>
          </p:nvGrpSpPr>
          <p:grpSpPr>
            <a:xfrm rot="10800000">
              <a:off x="6749683" y="5289410"/>
              <a:ext cx="2619602" cy="129092"/>
              <a:chOff x="5255471" y="3179135"/>
              <a:chExt cx="1623794" cy="0"/>
            </a:xfrm>
          </p:grpSpPr>
          <p:cxnSp>
            <p:nvCxnSpPr>
              <p:cNvPr id="59" name="Connettore diritto 58">
                <a:extLst>
                  <a:ext uri="{FF2B5EF4-FFF2-40B4-BE49-F238E27FC236}">
                    <a16:creationId xmlns:a16="http://schemas.microsoft.com/office/drawing/2014/main" id="{2EF1880F-7CCE-3B69-BFD0-EC974CA8C179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2 59">
                <a:extLst>
                  <a:ext uri="{FF2B5EF4-FFF2-40B4-BE49-F238E27FC236}">
                    <a16:creationId xmlns:a16="http://schemas.microsoft.com/office/drawing/2014/main" id="{8C6E644C-AAC2-BD90-06AF-F70C7CAB344C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C3FD610F-1BE6-FC4D-7056-775AE8957728}"/>
                </a:ext>
              </a:extLst>
            </p:cNvPr>
            <p:cNvSpPr/>
            <p:nvPr/>
          </p:nvSpPr>
          <p:spPr>
            <a:xfrm>
              <a:off x="8797279" y="3591851"/>
              <a:ext cx="764338" cy="1590206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Ovale 60">
              <a:extLst>
                <a:ext uri="{FF2B5EF4-FFF2-40B4-BE49-F238E27FC236}">
                  <a16:creationId xmlns:a16="http://schemas.microsoft.com/office/drawing/2014/main" id="{B090C59D-63F2-7A59-AB99-AE89D8A65E9C}"/>
                </a:ext>
              </a:extLst>
            </p:cNvPr>
            <p:cNvSpPr/>
            <p:nvPr/>
          </p:nvSpPr>
          <p:spPr>
            <a:xfrm>
              <a:off x="8923434" y="5237977"/>
              <a:ext cx="504318" cy="609732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asellaDiTesto 61">
                  <a:extLst>
                    <a:ext uri="{FF2B5EF4-FFF2-40B4-BE49-F238E27FC236}">
                      <a16:creationId xmlns:a16="http://schemas.microsoft.com/office/drawing/2014/main" id="{EBA5F2D5-B4C3-5796-7C84-127EBB8B5010}"/>
                    </a:ext>
                  </a:extLst>
                </p:cNvPr>
                <p:cNvSpPr txBox="1"/>
                <p:nvPr/>
              </p:nvSpPr>
              <p:spPr>
                <a:xfrm>
                  <a:off x="9026238" y="4231756"/>
                  <a:ext cx="263626" cy="310791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𝒄𝒔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CasellaDiTesto 61">
                  <a:extLst>
                    <a:ext uri="{FF2B5EF4-FFF2-40B4-BE49-F238E27FC236}">
                      <a16:creationId xmlns:a16="http://schemas.microsoft.com/office/drawing/2014/main" id="{EBA5F2D5-B4C3-5796-7C84-127EBB8B50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6238" y="4231756"/>
                  <a:ext cx="263626" cy="310791"/>
                </a:xfrm>
                <a:prstGeom prst="rect">
                  <a:avLst/>
                </a:prstGeom>
                <a:blipFill>
                  <a:blip r:embed="rId10"/>
                  <a:stretch>
                    <a:fillRect l="-53488" t="-17647" r="-62791" b="-4313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asellaDiTesto 62">
                  <a:extLst>
                    <a:ext uri="{FF2B5EF4-FFF2-40B4-BE49-F238E27FC236}">
                      <a16:creationId xmlns:a16="http://schemas.microsoft.com/office/drawing/2014/main" id="{B457ABC2-D6CF-3D7D-00D5-9C38E22625CD}"/>
                    </a:ext>
                  </a:extLst>
                </p:cNvPr>
                <p:cNvSpPr txBox="1"/>
                <p:nvPr/>
              </p:nvSpPr>
              <p:spPr>
                <a:xfrm>
                  <a:off x="9043780" y="5404344"/>
                  <a:ext cx="263626" cy="276999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CasellaDiTesto 62">
                  <a:extLst>
                    <a:ext uri="{FF2B5EF4-FFF2-40B4-BE49-F238E27FC236}">
                      <a16:creationId xmlns:a16="http://schemas.microsoft.com/office/drawing/2014/main" id="{B457ABC2-D6CF-3D7D-00D5-9C38E22625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780" y="5404344"/>
                  <a:ext cx="26362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2558" r="-25581"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A24CB041-4338-8EE1-62AA-6AD70F8E7782}"/>
                    </a:ext>
                  </a:extLst>
                </p:cNvPr>
                <p:cNvSpPr txBox="1"/>
                <p:nvPr/>
              </p:nvSpPr>
              <p:spPr>
                <a:xfrm>
                  <a:off x="6342441" y="4007890"/>
                  <a:ext cx="14023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A24CB041-4338-8EE1-62AA-6AD70F8E77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441" y="4007890"/>
                  <a:ext cx="140230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34783" r="-26087" b="-555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CasellaDiTesto 64">
                  <a:extLst>
                    <a:ext uri="{FF2B5EF4-FFF2-40B4-BE49-F238E27FC236}">
                      <a16:creationId xmlns:a16="http://schemas.microsoft.com/office/drawing/2014/main" id="{AC9735D0-804C-03CB-B855-A0AE02AE0720}"/>
                    </a:ext>
                  </a:extLst>
                </p:cNvPr>
                <p:cNvSpPr txBox="1"/>
                <p:nvPr/>
              </p:nvSpPr>
              <p:spPr>
                <a:xfrm>
                  <a:off x="8534780" y="4192530"/>
                  <a:ext cx="12913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65" name="CasellaDiTesto 64">
                  <a:extLst>
                    <a:ext uri="{FF2B5EF4-FFF2-40B4-BE49-F238E27FC236}">
                      <a16:creationId xmlns:a16="http://schemas.microsoft.com/office/drawing/2014/main" id="{AC9735D0-804C-03CB-B855-A0AE02AE07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4780" y="4192530"/>
                  <a:ext cx="129138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CasellaDiTesto 65">
                  <a:extLst>
                    <a:ext uri="{FF2B5EF4-FFF2-40B4-BE49-F238E27FC236}">
                      <a16:creationId xmlns:a16="http://schemas.microsoft.com/office/drawing/2014/main" id="{B27E967B-9159-5958-161A-36661A6677A3}"/>
                    </a:ext>
                  </a:extLst>
                </p:cNvPr>
                <p:cNvSpPr txBox="1"/>
                <p:nvPr/>
              </p:nvSpPr>
              <p:spPr>
                <a:xfrm>
                  <a:off x="6345007" y="4546195"/>
                  <a:ext cx="14997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66" name="CasellaDiTesto 65">
                  <a:extLst>
                    <a:ext uri="{FF2B5EF4-FFF2-40B4-BE49-F238E27FC236}">
                      <a16:creationId xmlns:a16="http://schemas.microsoft.com/office/drawing/2014/main" id="{B27E967B-9159-5958-161A-36661A6677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5007" y="4546195"/>
                  <a:ext cx="149976" cy="215444"/>
                </a:xfrm>
                <a:prstGeom prst="rect">
                  <a:avLst/>
                </a:prstGeom>
                <a:blipFill>
                  <a:blip r:embed="rId14"/>
                  <a:stretch>
                    <a:fillRect l="-28000" r="-24000" b="-571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sellaDiTesto 66">
                  <a:extLst>
                    <a:ext uri="{FF2B5EF4-FFF2-40B4-BE49-F238E27FC236}">
                      <a16:creationId xmlns:a16="http://schemas.microsoft.com/office/drawing/2014/main" id="{ED9713DE-4904-077B-355C-C4A68E46EE8B}"/>
                    </a:ext>
                  </a:extLst>
                </p:cNvPr>
                <p:cNvSpPr txBox="1"/>
                <p:nvPr/>
              </p:nvSpPr>
              <p:spPr>
                <a:xfrm>
                  <a:off x="6342441" y="5385315"/>
                  <a:ext cx="12984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it-IT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CasellaDiTesto 66">
                  <a:extLst>
                    <a:ext uri="{FF2B5EF4-FFF2-40B4-BE49-F238E27FC236}">
                      <a16:creationId xmlns:a16="http://schemas.microsoft.com/office/drawing/2014/main" id="{ED9713DE-4904-077B-355C-C4A68E46EE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441" y="5385315"/>
                  <a:ext cx="129844" cy="215444"/>
                </a:xfrm>
                <a:prstGeom prst="rect">
                  <a:avLst/>
                </a:prstGeom>
                <a:blipFill>
                  <a:blip r:embed="rId15"/>
                  <a:stretch>
                    <a:fillRect l="-23810" r="-1904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96083C19-5115-A98B-B658-272C0FC55E3C}"/>
                    </a:ext>
                  </a:extLst>
                </p:cNvPr>
                <p:cNvSpPr txBox="1"/>
                <p:nvPr/>
              </p:nvSpPr>
              <p:spPr>
                <a:xfrm>
                  <a:off x="8434950" y="4440199"/>
                  <a:ext cx="12984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it-IT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96083C19-5115-A98B-B658-272C0FC55E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950" y="4440199"/>
                  <a:ext cx="129844" cy="215444"/>
                </a:xfrm>
                <a:prstGeom prst="rect">
                  <a:avLst/>
                </a:prstGeom>
                <a:blipFill>
                  <a:blip r:embed="rId16"/>
                  <a:stretch>
                    <a:fillRect l="-19048" r="-1428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B5371444-61AB-D66C-71E3-F4F4F1998289}"/>
                    </a:ext>
                  </a:extLst>
                </p:cNvPr>
                <p:cNvSpPr txBox="1"/>
                <p:nvPr/>
              </p:nvSpPr>
              <p:spPr>
                <a:xfrm>
                  <a:off x="8517729" y="3821968"/>
                  <a:ext cx="12913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B5371444-61AB-D66C-71E3-F4F4F19982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7729" y="3821968"/>
                  <a:ext cx="129138" cy="215444"/>
                </a:xfrm>
                <a:prstGeom prst="rect">
                  <a:avLst/>
                </a:prstGeom>
                <a:blipFill>
                  <a:blip r:embed="rId17"/>
                  <a:stretch>
                    <a:fillRect l="-23810" r="-9047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CC0C7820-8637-1420-35DD-0E3B1B26357F}"/>
                    </a:ext>
                  </a:extLst>
                </p:cNvPr>
                <p:cNvSpPr txBox="1"/>
                <p:nvPr/>
              </p:nvSpPr>
              <p:spPr>
                <a:xfrm>
                  <a:off x="8197496" y="5230182"/>
                  <a:ext cx="14722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CC0C7820-8637-1420-35DD-0E3B1B263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496" y="5230182"/>
                  <a:ext cx="147220" cy="215444"/>
                </a:xfrm>
                <a:prstGeom prst="rect">
                  <a:avLst/>
                </a:prstGeom>
                <a:blipFill>
                  <a:blip r:embed="rId18"/>
                  <a:stretch>
                    <a:fillRect l="-16667" r="-37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asellaDiTesto 71">
                  <a:extLst>
                    <a:ext uri="{FF2B5EF4-FFF2-40B4-BE49-F238E27FC236}">
                      <a16:creationId xmlns:a16="http://schemas.microsoft.com/office/drawing/2014/main" id="{06E0CBAE-EDF1-191A-2515-FB9B139F7DE3}"/>
                    </a:ext>
                  </a:extLst>
                </p:cNvPr>
                <p:cNvSpPr txBox="1"/>
                <p:nvPr/>
              </p:nvSpPr>
              <p:spPr>
                <a:xfrm>
                  <a:off x="8197496" y="4933218"/>
                  <a:ext cx="14722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72" name="CasellaDiTesto 71">
                  <a:extLst>
                    <a:ext uri="{FF2B5EF4-FFF2-40B4-BE49-F238E27FC236}">
                      <a16:creationId xmlns:a16="http://schemas.microsoft.com/office/drawing/2014/main" id="{06E0CBAE-EDF1-191A-2515-FB9B139F7D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496" y="4933218"/>
                  <a:ext cx="147220" cy="215444"/>
                </a:xfrm>
                <a:prstGeom prst="rect">
                  <a:avLst/>
                </a:prstGeom>
                <a:blipFill>
                  <a:blip r:embed="rId19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9" name="Elemento grafico 78" descr="Punto interrogativo con riempimento a tinta unita">
            <a:extLst>
              <a:ext uri="{FF2B5EF4-FFF2-40B4-BE49-F238E27FC236}">
                <a16:creationId xmlns:a16="http://schemas.microsoft.com/office/drawing/2014/main" id="{7CD57B86-8F97-625B-5194-A32A15B7120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15952" y="3823435"/>
            <a:ext cx="1709041" cy="1709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asellaDiTesto 79">
                <a:extLst>
                  <a:ext uri="{FF2B5EF4-FFF2-40B4-BE49-F238E27FC236}">
                    <a16:creationId xmlns:a16="http://schemas.microsoft.com/office/drawing/2014/main" id="{D56E4898-A3C9-39E5-B1DA-3B870ADCCE71}"/>
                  </a:ext>
                </a:extLst>
              </p:cNvPr>
              <p:cNvSpPr txBox="1"/>
              <p:nvPr/>
            </p:nvSpPr>
            <p:spPr>
              <a:xfrm>
                <a:off x="4833155" y="3283992"/>
                <a:ext cx="2534092" cy="278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cs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ψΛ</m:t>
                          </m:r>
                        </m:e>
                      </m:d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i="1" dirty="0">
                  <a:ea typeface="ADLaM Display" panose="020F0502020204030204" pitchFamily="2" charset="0"/>
                  <a:cs typeface="ADLaM Display" panose="020F0502020204030204" pitchFamily="2" charset="0"/>
                </a:endParaRPr>
              </a:p>
            </p:txBody>
          </p:sp>
        </mc:Choice>
        <mc:Fallback xmlns="">
          <p:sp>
            <p:nvSpPr>
              <p:cNvPr id="80" name="CasellaDiTesto 79">
                <a:extLst>
                  <a:ext uri="{FF2B5EF4-FFF2-40B4-BE49-F238E27FC236}">
                    <a16:creationId xmlns:a16="http://schemas.microsoft.com/office/drawing/2014/main" id="{D56E4898-A3C9-39E5-B1DA-3B870ADCC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155" y="3283992"/>
                <a:ext cx="2534092" cy="278731"/>
              </a:xfrm>
              <a:prstGeom prst="rect">
                <a:avLst/>
              </a:prstGeom>
              <a:blipFill>
                <a:blip r:embed="rId22"/>
                <a:stretch>
                  <a:fillRect l="-1923" t="-4444" b="-3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Elemento grafico 81" descr="Segno di spunta con riempimento a tinta unita">
            <a:extLst>
              <a:ext uri="{FF2B5EF4-FFF2-40B4-BE49-F238E27FC236}">
                <a16:creationId xmlns:a16="http://schemas.microsoft.com/office/drawing/2014/main" id="{9AA52331-57E1-FE97-3291-5B5B59D92B0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162685" y="3909970"/>
            <a:ext cx="1535971" cy="15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04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2BC1E-F528-B54B-547F-6DF56C601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EA69AA11-700F-B7CD-9DC1-8E825E0C34EA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Segnaposto data 3">
            <a:extLst>
              <a:ext uri="{FF2B5EF4-FFF2-40B4-BE49-F238E27FC236}">
                <a16:creationId xmlns:a16="http://schemas.microsoft.com/office/drawing/2014/main" id="{EC1099B2-492E-7324-5DC8-2E84E3AA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D11DF7FA-ABBC-8259-B758-8728F56C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70663E16-21C6-2C79-8F5F-DB6BDCB1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17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62001173-3EFA-7399-B037-83A2AFBE0A66}"/>
              </a:ext>
            </a:extLst>
          </p:cNvPr>
          <p:cNvSpPr txBox="1">
            <a:spLocks/>
          </p:cNvSpPr>
          <p:nvPr/>
        </p:nvSpPr>
        <p:spPr>
          <a:xfrm>
            <a:off x="838200" y="75233"/>
            <a:ext cx="10515600" cy="83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err="1"/>
              <a:t>Suppression</a:t>
            </a:r>
            <a:r>
              <a:rPr lang="it-IT" b="1" dirty="0"/>
              <a:t> </a:t>
            </a:r>
            <a:r>
              <a:rPr lang="it-IT" b="1" dirty="0" err="1"/>
              <a:t>Mechanism</a:t>
            </a:r>
            <a:r>
              <a:rPr lang="it-IT" b="1" dirty="0"/>
              <a:t> in </a:t>
            </a:r>
            <a:r>
              <a:rPr lang="it-IT" b="1" dirty="0" err="1"/>
              <a:t>Baryons</a:t>
            </a:r>
            <a:endParaRPr lang="it-IT" b="1" dirty="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F5820E1A-67F6-B640-9777-DBDB35031A8E}"/>
              </a:ext>
            </a:extLst>
          </p:cNvPr>
          <p:cNvGrpSpPr/>
          <p:nvPr/>
        </p:nvGrpSpPr>
        <p:grpSpPr>
          <a:xfrm>
            <a:off x="838200" y="1178581"/>
            <a:ext cx="4184941" cy="2257887"/>
            <a:chOff x="6294946" y="913559"/>
            <a:chExt cx="4822693" cy="2854609"/>
          </a:xfrm>
        </p:grpSpPr>
        <p:pic>
          <p:nvPicPr>
            <p:cNvPr id="22" name="Immagine 21" descr="Immagine che contiene cerchio, diagramma, linea, design&#10;&#10;Descrizione generata automaticamente">
              <a:extLst>
                <a:ext uri="{FF2B5EF4-FFF2-40B4-BE49-F238E27FC236}">
                  <a16:creationId xmlns:a16="http://schemas.microsoft.com/office/drawing/2014/main" id="{5DE09CEB-5CD7-656D-4F1B-A666D4F6C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946" y="913559"/>
              <a:ext cx="4822693" cy="285460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6905EE37-DB2E-EF00-0829-8285739427A8}"/>
                    </a:ext>
                  </a:extLst>
                </p:cNvPr>
                <p:cNvSpPr txBox="1"/>
                <p:nvPr/>
              </p:nvSpPr>
              <p:spPr>
                <a:xfrm>
                  <a:off x="6627068" y="2388710"/>
                  <a:ext cx="374113" cy="351177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oMath>
                    </m:oMathPara>
                  </a14:m>
                  <a:endParaRPr lang="it-IT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6905EE37-DB2E-EF00-0829-8285739427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7068" y="2388710"/>
                  <a:ext cx="374113" cy="351177"/>
                </a:xfrm>
                <a:prstGeom prst="rect">
                  <a:avLst/>
                </a:prstGeom>
                <a:blipFill>
                  <a:blip r:embed="rId3"/>
                  <a:stretch>
                    <a:fillRect l="-18868" r="-1887" b="-2444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2777B94A-8765-337F-C477-7B347AA5A656}"/>
                    </a:ext>
                  </a:extLst>
                </p:cNvPr>
                <p:cNvSpPr txBox="1"/>
                <p:nvPr/>
              </p:nvSpPr>
              <p:spPr>
                <a:xfrm>
                  <a:off x="10454357" y="2424914"/>
                  <a:ext cx="303801" cy="358879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𝒄𝒔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2777B94A-8765-337F-C477-7B347AA5A6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4357" y="2424914"/>
                  <a:ext cx="303801" cy="358879"/>
                </a:xfrm>
                <a:prstGeom prst="rect">
                  <a:avLst/>
                </a:prstGeom>
                <a:blipFill>
                  <a:blip r:embed="rId4"/>
                  <a:stretch>
                    <a:fillRect l="-32558" r="-41860" b="-851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8CA260AA-BC2F-F82C-A5F7-70F0907663D0}"/>
                  </a:ext>
                </a:extLst>
              </p:cNvPr>
              <p:cNvSpPr txBox="1"/>
              <p:nvPr/>
            </p:nvSpPr>
            <p:spPr>
              <a:xfrm rot="10800000" flipV="1">
                <a:off x="1887828" y="2996083"/>
                <a:ext cx="44031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it-IT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8CA260AA-BC2F-F82C-A5F7-70F090766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87828" y="2996083"/>
                <a:ext cx="44031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D6519953-10E9-89D9-47B6-E2A2D1407054}"/>
                  </a:ext>
                </a:extLst>
              </p:cNvPr>
              <p:cNvSpPr txBox="1"/>
              <p:nvPr/>
            </p:nvSpPr>
            <p:spPr>
              <a:xfrm>
                <a:off x="5714847" y="2169025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D6519953-10E9-89D9-47B6-E2A2D1407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47" y="2169025"/>
                <a:ext cx="226023" cy="276999"/>
              </a:xfrm>
              <a:prstGeom prst="rect">
                <a:avLst/>
              </a:prstGeom>
              <a:blipFill>
                <a:blip r:embed="rId6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uppo 72">
            <a:extLst>
              <a:ext uri="{FF2B5EF4-FFF2-40B4-BE49-F238E27FC236}">
                <a16:creationId xmlns:a16="http://schemas.microsoft.com/office/drawing/2014/main" id="{EC67A28B-B7EE-93E1-036A-55FDF5D2A7FA}"/>
              </a:ext>
            </a:extLst>
          </p:cNvPr>
          <p:cNvGrpSpPr/>
          <p:nvPr/>
        </p:nvGrpSpPr>
        <p:grpSpPr>
          <a:xfrm>
            <a:off x="6691005" y="1154456"/>
            <a:ext cx="4128379" cy="2306137"/>
            <a:chOff x="5433238" y="3591851"/>
            <a:chExt cx="4128379" cy="2306137"/>
          </a:xfrm>
        </p:grpSpPr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4C0B1249-BB77-9EF4-249C-C2381BE6CEFA}"/>
                </a:ext>
              </a:extLst>
            </p:cNvPr>
            <p:cNvGrpSpPr/>
            <p:nvPr/>
          </p:nvGrpSpPr>
          <p:grpSpPr>
            <a:xfrm>
              <a:off x="5893847" y="5592346"/>
              <a:ext cx="3198097" cy="305642"/>
              <a:chOff x="5255471" y="3179135"/>
              <a:chExt cx="1623794" cy="0"/>
            </a:xfrm>
          </p:grpSpPr>
          <p:cxnSp>
            <p:nvCxnSpPr>
              <p:cNvPr id="53" name="Connettore diritto 52">
                <a:extLst>
                  <a:ext uri="{FF2B5EF4-FFF2-40B4-BE49-F238E27FC236}">
                    <a16:creationId xmlns:a16="http://schemas.microsoft.com/office/drawing/2014/main" id="{BCBE7846-CB21-1287-5BBD-2BECD31A25B0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2 53">
                <a:extLst>
                  <a:ext uri="{FF2B5EF4-FFF2-40B4-BE49-F238E27FC236}">
                    <a16:creationId xmlns:a16="http://schemas.microsoft.com/office/drawing/2014/main" id="{0EA042B3-608C-6249-AEE1-7792034479FA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6CC6F0E3-6F78-C2C2-6148-0056ACADC908}"/>
                </a:ext>
              </a:extLst>
            </p:cNvPr>
            <p:cNvGrpSpPr/>
            <p:nvPr/>
          </p:nvGrpSpPr>
          <p:grpSpPr>
            <a:xfrm>
              <a:off x="6049537" y="4231758"/>
              <a:ext cx="1623794" cy="0"/>
              <a:chOff x="5255471" y="3179135"/>
              <a:chExt cx="1623794" cy="0"/>
            </a:xfrm>
          </p:grpSpPr>
          <p:cxnSp>
            <p:nvCxnSpPr>
              <p:cNvPr id="35" name="Connettore diritto 34">
                <a:extLst>
                  <a:ext uri="{FF2B5EF4-FFF2-40B4-BE49-F238E27FC236}">
                    <a16:creationId xmlns:a16="http://schemas.microsoft.com/office/drawing/2014/main" id="{E9BB45AB-F6BC-8B59-8129-43DF84488A3A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2 36">
                <a:extLst>
                  <a:ext uri="{FF2B5EF4-FFF2-40B4-BE49-F238E27FC236}">
                    <a16:creationId xmlns:a16="http://schemas.microsoft.com/office/drawing/2014/main" id="{9C3A2A77-4CCD-B702-0343-EA60CE0EA330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Ovale 29">
              <a:extLst>
                <a:ext uri="{FF2B5EF4-FFF2-40B4-BE49-F238E27FC236}">
                  <a16:creationId xmlns:a16="http://schemas.microsoft.com/office/drawing/2014/main" id="{659345F6-130E-D830-3CF1-9F422FE424A4}"/>
                </a:ext>
              </a:extLst>
            </p:cNvPr>
            <p:cNvSpPr/>
            <p:nvPr/>
          </p:nvSpPr>
          <p:spPr>
            <a:xfrm>
              <a:off x="5433238" y="3821386"/>
              <a:ext cx="764338" cy="1877046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9BA79AE1-55DF-7C4F-20AE-631CFDDF16FF}"/>
                    </a:ext>
                  </a:extLst>
                </p:cNvPr>
                <p:cNvSpPr txBox="1"/>
                <p:nvPr/>
              </p:nvSpPr>
              <p:spPr>
                <a:xfrm>
                  <a:off x="5653087" y="4624747"/>
                  <a:ext cx="324640" cy="277768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oMath>
                    </m:oMathPara>
                  </a14:m>
                  <a:endParaRPr lang="it-IT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9BA79AE1-55DF-7C4F-20AE-631CFDDF16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087" y="4624747"/>
                  <a:ext cx="324640" cy="277768"/>
                </a:xfrm>
                <a:prstGeom prst="rect">
                  <a:avLst/>
                </a:prstGeom>
                <a:blipFill>
                  <a:blip r:embed="rId7"/>
                  <a:stretch>
                    <a:fillRect l="-18868" r="-1887" b="-2444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682AFDAB-C203-7514-C265-8A11A7CF3DAC}"/>
                </a:ext>
              </a:extLst>
            </p:cNvPr>
            <p:cNvGrpSpPr/>
            <p:nvPr/>
          </p:nvGrpSpPr>
          <p:grpSpPr>
            <a:xfrm rot="967972">
              <a:off x="7592045" y="4408431"/>
              <a:ext cx="1376863" cy="457195"/>
              <a:chOff x="5255471" y="3179135"/>
              <a:chExt cx="1623794" cy="0"/>
            </a:xfrm>
          </p:grpSpPr>
          <p:cxnSp>
            <p:nvCxnSpPr>
              <p:cNvPr id="41" name="Connettore diritto 40">
                <a:extLst>
                  <a:ext uri="{FF2B5EF4-FFF2-40B4-BE49-F238E27FC236}">
                    <a16:creationId xmlns:a16="http://schemas.microsoft.com/office/drawing/2014/main" id="{5134A26D-D1E0-2615-4017-9057EF70B976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2 41">
                <a:extLst>
                  <a:ext uri="{FF2B5EF4-FFF2-40B4-BE49-F238E27FC236}">
                    <a16:creationId xmlns:a16="http://schemas.microsoft.com/office/drawing/2014/main" id="{BE742976-4A6E-1576-6107-8A23400EE39D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 w="9525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A150358B-7FA8-D5D7-6D8B-BD22ADFFCF1A}"/>
                </a:ext>
              </a:extLst>
            </p:cNvPr>
            <p:cNvGrpSpPr/>
            <p:nvPr/>
          </p:nvGrpSpPr>
          <p:grpSpPr>
            <a:xfrm>
              <a:off x="7673331" y="4231756"/>
              <a:ext cx="1623794" cy="0"/>
              <a:chOff x="5255471" y="3179135"/>
              <a:chExt cx="1623794" cy="0"/>
            </a:xfrm>
          </p:grpSpPr>
          <p:cxnSp>
            <p:nvCxnSpPr>
              <p:cNvPr id="44" name="Connettore diritto 43">
                <a:extLst>
                  <a:ext uri="{FF2B5EF4-FFF2-40B4-BE49-F238E27FC236}">
                    <a16:creationId xmlns:a16="http://schemas.microsoft.com/office/drawing/2014/main" id="{6E2872F8-9576-0577-59BF-4E1CC2B8AA2A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2 44">
                <a:extLst>
                  <a:ext uri="{FF2B5EF4-FFF2-40B4-BE49-F238E27FC236}">
                    <a16:creationId xmlns:a16="http://schemas.microsoft.com/office/drawing/2014/main" id="{22E76165-6E6F-2856-5735-984ADF59E96D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D570E365-BE60-12C2-9D94-9A19116DC15C}"/>
                </a:ext>
              </a:extLst>
            </p:cNvPr>
            <p:cNvGrpSpPr/>
            <p:nvPr/>
          </p:nvGrpSpPr>
          <p:grpSpPr>
            <a:xfrm rot="10224222">
              <a:off x="7661970" y="4087986"/>
              <a:ext cx="1623794" cy="0"/>
              <a:chOff x="5255471" y="3179135"/>
              <a:chExt cx="1623794" cy="0"/>
            </a:xfrm>
          </p:grpSpPr>
          <p:cxnSp>
            <p:nvCxnSpPr>
              <p:cNvPr id="47" name="Connettore diritto 46">
                <a:extLst>
                  <a:ext uri="{FF2B5EF4-FFF2-40B4-BE49-F238E27FC236}">
                    <a16:creationId xmlns:a16="http://schemas.microsoft.com/office/drawing/2014/main" id="{CAA63FB3-D9C6-C35C-CC98-53AECBCB89A4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2 47">
                <a:extLst>
                  <a:ext uri="{FF2B5EF4-FFF2-40B4-BE49-F238E27FC236}">
                    <a16:creationId xmlns:a16="http://schemas.microsoft.com/office/drawing/2014/main" id="{034E426C-963C-BCEB-7C39-7903826FB82B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0DA8DCA3-F0EF-AF3D-5F52-A333CEEC1B12}"/>
                </a:ext>
              </a:extLst>
            </p:cNvPr>
            <p:cNvSpPr/>
            <p:nvPr/>
          </p:nvSpPr>
          <p:spPr>
            <a:xfrm>
              <a:off x="7578385" y="4148263"/>
              <a:ext cx="171947" cy="166986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D5ED1CA6-6867-F1B6-E984-8DCA901242B8}"/>
                </a:ext>
              </a:extLst>
            </p:cNvPr>
            <p:cNvGrpSpPr/>
            <p:nvPr/>
          </p:nvGrpSpPr>
          <p:grpSpPr>
            <a:xfrm>
              <a:off x="6212847" y="4760584"/>
              <a:ext cx="2792469" cy="73927"/>
              <a:chOff x="5255471" y="3179135"/>
              <a:chExt cx="1623794" cy="0"/>
            </a:xfrm>
          </p:grpSpPr>
          <p:cxnSp>
            <p:nvCxnSpPr>
              <p:cNvPr id="50" name="Connettore diritto 49">
                <a:extLst>
                  <a:ext uri="{FF2B5EF4-FFF2-40B4-BE49-F238E27FC236}">
                    <a16:creationId xmlns:a16="http://schemas.microsoft.com/office/drawing/2014/main" id="{910FBA36-86B9-703B-75C3-A8BBEE29B291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2 50">
                <a:extLst>
                  <a:ext uri="{FF2B5EF4-FFF2-40B4-BE49-F238E27FC236}">
                    <a16:creationId xmlns:a16="http://schemas.microsoft.com/office/drawing/2014/main" id="{4B52AA8F-CBF2-9916-2BC2-293BDD9398A9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C834CCE7-4F8D-ED25-52E6-6BD026E9745C}"/>
                </a:ext>
              </a:extLst>
            </p:cNvPr>
            <p:cNvGrpSpPr/>
            <p:nvPr/>
          </p:nvGrpSpPr>
          <p:grpSpPr>
            <a:xfrm rot="20975867">
              <a:off x="6741021" y="5188271"/>
              <a:ext cx="2626215" cy="261753"/>
              <a:chOff x="5255471" y="3179135"/>
              <a:chExt cx="1623794" cy="0"/>
            </a:xfrm>
          </p:grpSpPr>
          <p:cxnSp>
            <p:nvCxnSpPr>
              <p:cNvPr id="56" name="Connettore diritto 55">
                <a:extLst>
                  <a:ext uri="{FF2B5EF4-FFF2-40B4-BE49-F238E27FC236}">
                    <a16:creationId xmlns:a16="http://schemas.microsoft.com/office/drawing/2014/main" id="{46B9998C-D9B2-04A5-B9B9-648734A0465E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2 56">
                <a:extLst>
                  <a:ext uri="{FF2B5EF4-FFF2-40B4-BE49-F238E27FC236}">
                    <a16:creationId xmlns:a16="http://schemas.microsoft.com/office/drawing/2014/main" id="{93440FD0-3C74-4902-9D1D-E276021D8B5B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uppo 57">
              <a:extLst>
                <a:ext uri="{FF2B5EF4-FFF2-40B4-BE49-F238E27FC236}">
                  <a16:creationId xmlns:a16="http://schemas.microsoft.com/office/drawing/2014/main" id="{F5D08F9C-754B-D4B4-7430-5A84C1B0D488}"/>
                </a:ext>
              </a:extLst>
            </p:cNvPr>
            <p:cNvGrpSpPr/>
            <p:nvPr/>
          </p:nvGrpSpPr>
          <p:grpSpPr>
            <a:xfrm rot="10800000">
              <a:off x="6749683" y="5289410"/>
              <a:ext cx="2619602" cy="129092"/>
              <a:chOff x="5255471" y="3179135"/>
              <a:chExt cx="1623794" cy="0"/>
            </a:xfrm>
          </p:grpSpPr>
          <p:cxnSp>
            <p:nvCxnSpPr>
              <p:cNvPr id="59" name="Connettore diritto 58">
                <a:extLst>
                  <a:ext uri="{FF2B5EF4-FFF2-40B4-BE49-F238E27FC236}">
                    <a16:creationId xmlns:a16="http://schemas.microsoft.com/office/drawing/2014/main" id="{2EF1880F-7CCE-3B69-BFD0-EC974CA8C179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2 59">
                <a:extLst>
                  <a:ext uri="{FF2B5EF4-FFF2-40B4-BE49-F238E27FC236}">
                    <a16:creationId xmlns:a16="http://schemas.microsoft.com/office/drawing/2014/main" id="{8C6E644C-AAC2-BD90-06AF-F70C7CAB344C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C3FD610F-1BE6-FC4D-7056-775AE8957728}"/>
                </a:ext>
              </a:extLst>
            </p:cNvPr>
            <p:cNvSpPr/>
            <p:nvPr/>
          </p:nvSpPr>
          <p:spPr>
            <a:xfrm>
              <a:off x="8797279" y="3591851"/>
              <a:ext cx="764338" cy="1590206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Ovale 60">
              <a:extLst>
                <a:ext uri="{FF2B5EF4-FFF2-40B4-BE49-F238E27FC236}">
                  <a16:creationId xmlns:a16="http://schemas.microsoft.com/office/drawing/2014/main" id="{B090C59D-63F2-7A59-AB99-AE89D8A65E9C}"/>
                </a:ext>
              </a:extLst>
            </p:cNvPr>
            <p:cNvSpPr/>
            <p:nvPr/>
          </p:nvSpPr>
          <p:spPr>
            <a:xfrm>
              <a:off x="8923434" y="5237977"/>
              <a:ext cx="504318" cy="609732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asellaDiTesto 61">
                  <a:extLst>
                    <a:ext uri="{FF2B5EF4-FFF2-40B4-BE49-F238E27FC236}">
                      <a16:creationId xmlns:a16="http://schemas.microsoft.com/office/drawing/2014/main" id="{EBA5F2D5-B4C3-5796-7C84-127EBB8B5010}"/>
                    </a:ext>
                  </a:extLst>
                </p:cNvPr>
                <p:cNvSpPr txBox="1"/>
                <p:nvPr/>
              </p:nvSpPr>
              <p:spPr>
                <a:xfrm>
                  <a:off x="9026238" y="4231756"/>
                  <a:ext cx="263626" cy="310791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𝒄𝒔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CasellaDiTesto 61">
                  <a:extLst>
                    <a:ext uri="{FF2B5EF4-FFF2-40B4-BE49-F238E27FC236}">
                      <a16:creationId xmlns:a16="http://schemas.microsoft.com/office/drawing/2014/main" id="{EBA5F2D5-B4C3-5796-7C84-127EBB8B50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6238" y="4231756"/>
                  <a:ext cx="263626" cy="310791"/>
                </a:xfrm>
                <a:prstGeom prst="rect">
                  <a:avLst/>
                </a:prstGeom>
                <a:blipFill>
                  <a:blip r:embed="rId8"/>
                  <a:stretch>
                    <a:fillRect l="-11628" r="-627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asellaDiTesto 62">
                  <a:extLst>
                    <a:ext uri="{FF2B5EF4-FFF2-40B4-BE49-F238E27FC236}">
                      <a16:creationId xmlns:a16="http://schemas.microsoft.com/office/drawing/2014/main" id="{B457ABC2-D6CF-3D7D-00D5-9C38E22625CD}"/>
                    </a:ext>
                  </a:extLst>
                </p:cNvPr>
                <p:cNvSpPr txBox="1"/>
                <p:nvPr/>
              </p:nvSpPr>
              <p:spPr>
                <a:xfrm>
                  <a:off x="9043780" y="5404344"/>
                  <a:ext cx="263626" cy="276999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CasellaDiTesto 62">
                  <a:extLst>
                    <a:ext uri="{FF2B5EF4-FFF2-40B4-BE49-F238E27FC236}">
                      <a16:creationId xmlns:a16="http://schemas.microsoft.com/office/drawing/2014/main" id="{B457ABC2-D6CF-3D7D-00D5-9C38E22625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780" y="5404344"/>
                  <a:ext cx="26362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2558" r="-25581"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A24CB041-4338-8EE1-62AA-6AD70F8E7782}"/>
                    </a:ext>
                  </a:extLst>
                </p:cNvPr>
                <p:cNvSpPr txBox="1"/>
                <p:nvPr/>
              </p:nvSpPr>
              <p:spPr>
                <a:xfrm>
                  <a:off x="6342441" y="4007890"/>
                  <a:ext cx="14023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A24CB041-4338-8EE1-62AA-6AD70F8E77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441" y="4007890"/>
                  <a:ext cx="140230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34783" r="-26087" b="-571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CasellaDiTesto 64">
                  <a:extLst>
                    <a:ext uri="{FF2B5EF4-FFF2-40B4-BE49-F238E27FC236}">
                      <a16:creationId xmlns:a16="http://schemas.microsoft.com/office/drawing/2014/main" id="{AC9735D0-804C-03CB-B855-A0AE02AE0720}"/>
                    </a:ext>
                  </a:extLst>
                </p:cNvPr>
                <p:cNvSpPr txBox="1"/>
                <p:nvPr/>
              </p:nvSpPr>
              <p:spPr>
                <a:xfrm>
                  <a:off x="8534780" y="4192530"/>
                  <a:ext cx="12913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65" name="CasellaDiTesto 64">
                  <a:extLst>
                    <a:ext uri="{FF2B5EF4-FFF2-40B4-BE49-F238E27FC236}">
                      <a16:creationId xmlns:a16="http://schemas.microsoft.com/office/drawing/2014/main" id="{AC9735D0-804C-03CB-B855-A0AE02AE07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4780" y="4192530"/>
                  <a:ext cx="129138" cy="215444"/>
                </a:xfrm>
                <a:prstGeom prst="rect">
                  <a:avLst/>
                </a:prstGeom>
                <a:blipFill>
                  <a:blip r:embed="rId11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CasellaDiTesto 65">
                  <a:extLst>
                    <a:ext uri="{FF2B5EF4-FFF2-40B4-BE49-F238E27FC236}">
                      <a16:creationId xmlns:a16="http://schemas.microsoft.com/office/drawing/2014/main" id="{B27E967B-9159-5958-161A-36661A6677A3}"/>
                    </a:ext>
                  </a:extLst>
                </p:cNvPr>
                <p:cNvSpPr txBox="1"/>
                <p:nvPr/>
              </p:nvSpPr>
              <p:spPr>
                <a:xfrm>
                  <a:off x="6345007" y="4546195"/>
                  <a:ext cx="14997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66" name="CasellaDiTesto 65">
                  <a:extLst>
                    <a:ext uri="{FF2B5EF4-FFF2-40B4-BE49-F238E27FC236}">
                      <a16:creationId xmlns:a16="http://schemas.microsoft.com/office/drawing/2014/main" id="{B27E967B-9159-5958-161A-36661A6677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5007" y="4546195"/>
                  <a:ext cx="149976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28000" r="-24000" b="-571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sellaDiTesto 66">
                  <a:extLst>
                    <a:ext uri="{FF2B5EF4-FFF2-40B4-BE49-F238E27FC236}">
                      <a16:creationId xmlns:a16="http://schemas.microsoft.com/office/drawing/2014/main" id="{ED9713DE-4904-077B-355C-C4A68E46EE8B}"/>
                    </a:ext>
                  </a:extLst>
                </p:cNvPr>
                <p:cNvSpPr txBox="1"/>
                <p:nvPr/>
              </p:nvSpPr>
              <p:spPr>
                <a:xfrm>
                  <a:off x="6342441" y="5385315"/>
                  <a:ext cx="12984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it-IT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CasellaDiTesto 66">
                  <a:extLst>
                    <a:ext uri="{FF2B5EF4-FFF2-40B4-BE49-F238E27FC236}">
                      <a16:creationId xmlns:a16="http://schemas.microsoft.com/office/drawing/2014/main" id="{ED9713DE-4904-077B-355C-C4A68E46EE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441" y="5385315"/>
                  <a:ext cx="129844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23810" r="-1904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96083C19-5115-A98B-B658-272C0FC55E3C}"/>
                    </a:ext>
                  </a:extLst>
                </p:cNvPr>
                <p:cNvSpPr txBox="1"/>
                <p:nvPr/>
              </p:nvSpPr>
              <p:spPr>
                <a:xfrm>
                  <a:off x="8434950" y="4440199"/>
                  <a:ext cx="12984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it-IT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96083C19-5115-A98B-B658-272C0FC55E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950" y="4440199"/>
                  <a:ext cx="129844" cy="215444"/>
                </a:xfrm>
                <a:prstGeom prst="rect">
                  <a:avLst/>
                </a:prstGeom>
                <a:blipFill>
                  <a:blip r:embed="rId14"/>
                  <a:stretch>
                    <a:fillRect l="-19048" r="-1428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B5371444-61AB-D66C-71E3-F4F4F1998289}"/>
                    </a:ext>
                  </a:extLst>
                </p:cNvPr>
                <p:cNvSpPr txBox="1"/>
                <p:nvPr/>
              </p:nvSpPr>
              <p:spPr>
                <a:xfrm>
                  <a:off x="8517729" y="3821968"/>
                  <a:ext cx="12913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B5371444-61AB-D66C-71E3-F4F4F19982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7729" y="3821968"/>
                  <a:ext cx="129138" cy="215444"/>
                </a:xfrm>
                <a:prstGeom prst="rect">
                  <a:avLst/>
                </a:prstGeom>
                <a:blipFill>
                  <a:blip r:embed="rId15"/>
                  <a:stretch>
                    <a:fillRect l="-23810" r="-9047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CC0C7820-8637-1420-35DD-0E3B1B26357F}"/>
                    </a:ext>
                  </a:extLst>
                </p:cNvPr>
                <p:cNvSpPr txBox="1"/>
                <p:nvPr/>
              </p:nvSpPr>
              <p:spPr>
                <a:xfrm>
                  <a:off x="8197496" y="5230182"/>
                  <a:ext cx="14722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CC0C7820-8637-1420-35DD-0E3B1B263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496" y="5230182"/>
                  <a:ext cx="147220" cy="215444"/>
                </a:xfrm>
                <a:prstGeom prst="rect">
                  <a:avLst/>
                </a:prstGeom>
                <a:blipFill>
                  <a:blip r:embed="rId16"/>
                  <a:stretch>
                    <a:fillRect l="-16667" r="-37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asellaDiTesto 71">
                  <a:extLst>
                    <a:ext uri="{FF2B5EF4-FFF2-40B4-BE49-F238E27FC236}">
                      <a16:creationId xmlns:a16="http://schemas.microsoft.com/office/drawing/2014/main" id="{06E0CBAE-EDF1-191A-2515-FB9B139F7DE3}"/>
                    </a:ext>
                  </a:extLst>
                </p:cNvPr>
                <p:cNvSpPr txBox="1"/>
                <p:nvPr/>
              </p:nvSpPr>
              <p:spPr>
                <a:xfrm>
                  <a:off x="8197496" y="4933218"/>
                  <a:ext cx="14722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72" name="CasellaDiTesto 71">
                  <a:extLst>
                    <a:ext uri="{FF2B5EF4-FFF2-40B4-BE49-F238E27FC236}">
                      <a16:creationId xmlns:a16="http://schemas.microsoft.com/office/drawing/2014/main" id="{06E0CBAE-EDF1-191A-2515-FB9B139F7D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496" y="4933218"/>
                  <a:ext cx="147220" cy="215444"/>
                </a:xfrm>
                <a:prstGeom prst="rect">
                  <a:avLst/>
                </a:prstGeom>
                <a:blipFill>
                  <a:blip r:embed="rId17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9" name="Elemento grafico 78" descr="Punto interrogativo con riempimento a tinta unita">
            <a:extLst>
              <a:ext uri="{FF2B5EF4-FFF2-40B4-BE49-F238E27FC236}">
                <a16:creationId xmlns:a16="http://schemas.microsoft.com/office/drawing/2014/main" id="{7CD57B86-8F97-625B-5194-A32A15B712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15952" y="1453004"/>
            <a:ext cx="1709041" cy="1709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asellaDiTesto 79">
                <a:extLst>
                  <a:ext uri="{FF2B5EF4-FFF2-40B4-BE49-F238E27FC236}">
                    <a16:creationId xmlns:a16="http://schemas.microsoft.com/office/drawing/2014/main" id="{D56E4898-A3C9-39E5-B1DA-3B870ADCCE71}"/>
                  </a:ext>
                </a:extLst>
              </p:cNvPr>
              <p:cNvSpPr txBox="1"/>
              <p:nvPr/>
            </p:nvSpPr>
            <p:spPr>
              <a:xfrm>
                <a:off x="4833155" y="913561"/>
                <a:ext cx="2534092" cy="278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cs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ψΛ</m:t>
                          </m:r>
                        </m:e>
                      </m:d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i="1" dirty="0">
                  <a:ea typeface="ADLaM Display" panose="020F0502020204030204" pitchFamily="2" charset="0"/>
                  <a:cs typeface="ADLaM Display" panose="020F0502020204030204" pitchFamily="2" charset="0"/>
                </a:endParaRPr>
              </a:p>
            </p:txBody>
          </p:sp>
        </mc:Choice>
        <mc:Fallback xmlns="">
          <p:sp>
            <p:nvSpPr>
              <p:cNvPr id="80" name="CasellaDiTesto 79">
                <a:extLst>
                  <a:ext uri="{FF2B5EF4-FFF2-40B4-BE49-F238E27FC236}">
                    <a16:creationId xmlns:a16="http://schemas.microsoft.com/office/drawing/2014/main" id="{D56E4898-A3C9-39E5-B1DA-3B870ADCC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155" y="913561"/>
                <a:ext cx="2534092" cy="278731"/>
              </a:xfrm>
              <a:prstGeom prst="rect">
                <a:avLst/>
              </a:prstGeom>
              <a:blipFill>
                <a:blip r:embed="rId20"/>
                <a:stretch>
                  <a:fillRect l="-1923" t="-2174" b="-326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Elemento grafico 81" descr="Segno di spunta con riempimento a tinta unita">
            <a:extLst>
              <a:ext uri="{FF2B5EF4-FFF2-40B4-BE49-F238E27FC236}">
                <a16:creationId xmlns:a16="http://schemas.microsoft.com/office/drawing/2014/main" id="{9AA52331-57E1-FE97-3291-5B5B59D92B0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162685" y="1539539"/>
            <a:ext cx="1535971" cy="1535971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873A0735-E4B0-1086-13C3-B7A65CAE5234}"/>
              </a:ext>
            </a:extLst>
          </p:cNvPr>
          <p:cNvGrpSpPr/>
          <p:nvPr/>
        </p:nvGrpSpPr>
        <p:grpSpPr>
          <a:xfrm>
            <a:off x="825795" y="3829920"/>
            <a:ext cx="4184941" cy="2257887"/>
            <a:chOff x="6294946" y="913559"/>
            <a:chExt cx="4822693" cy="2854609"/>
          </a:xfrm>
        </p:grpSpPr>
        <p:pic>
          <p:nvPicPr>
            <p:cNvPr id="6" name="Immagine 5" descr="Immagine che contiene cerchio, diagramma, linea, design&#10;&#10;Descrizione generata automaticamente">
              <a:extLst>
                <a:ext uri="{FF2B5EF4-FFF2-40B4-BE49-F238E27FC236}">
                  <a16:creationId xmlns:a16="http://schemas.microsoft.com/office/drawing/2014/main" id="{3CD3A3E4-C77D-DA9B-25C5-D59A0749F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946" y="913559"/>
              <a:ext cx="4822693" cy="285460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7939FBF1-C82D-7D54-5BE6-1DECD29CC4EF}"/>
                    </a:ext>
                  </a:extLst>
                </p:cNvPr>
                <p:cNvSpPr txBox="1"/>
                <p:nvPr/>
              </p:nvSpPr>
              <p:spPr>
                <a:xfrm>
                  <a:off x="6627068" y="2388710"/>
                  <a:ext cx="374113" cy="351177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oMath>
                    </m:oMathPara>
                  </a14:m>
                  <a:endParaRPr lang="it-IT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7939FBF1-C82D-7D54-5BE6-1DECD29CC4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7068" y="2388710"/>
                  <a:ext cx="374113" cy="351177"/>
                </a:xfrm>
                <a:prstGeom prst="rect">
                  <a:avLst/>
                </a:prstGeom>
                <a:blipFill>
                  <a:blip r:embed="rId23"/>
                  <a:stretch>
                    <a:fillRect l="-18868" r="-1887" b="-2444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BB55D9E5-AFC3-4971-0A56-193FBD78D14A}"/>
                    </a:ext>
                  </a:extLst>
                </p:cNvPr>
                <p:cNvSpPr txBox="1"/>
                <p:nvPr/>
              </p:nvSpPr>
              <p:spPr>
                <a:xfrm>
                  <a:off x="10454357" y="2424914"/>
                  <a:ext cx="303801" cy="358879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it-IT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acc>
                          </m:e>
                          <m:sub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𝒄𝒔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BB55D9E5-AFC3-4971-0A56-193FBD78D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4357" y="2424914"/>
                  <a:ext cx="303801" cy="358879"/>
                </a:xfrm>
                <a:prstGeom prst="rect">
                  <a:avLst/>
                </a:prstGeom>
                <a:blipFill>
                  <a:blip r:embed="rId24"/>
                  <a:stretch>
                    <a:fillRect l="-32558" t="-25532" r="-41860" b="-1276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5984A77-6A53-E197-C14D-C695D5743610}"/>
                  </a:ext>
                </a:extLst>
              </p:cNvPr>
              <p:cNvSpPr txBox="1"/>
              <p:nvPr/>
            </p:nvSpPr>
            <p:spPr>
              <a:xfrm rot="10800000" flipV="1">
                <a:off x="1887827" y="5659570"/>
                <a:ext cx="44031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it-IT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5984A77-6A53-E197-C14D-C695D5743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87827" y="5659570"/>
                <a:ext cx="44031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8A99315-DE2C-9DD4-2477-9BFB72D53F21}"/>
                  </a:ext>
                </a:extLst>
              </p:cNvPr>
              <p:cNvSpPr txBox="1"/>
              <p:nvPr/>
            </p:nvSpPr>
            <p:spPr>
              <a:xfrm>
                <a:off x="5702442" y="4820364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8A99315-DE2C-9DD4-2477-9BFB72D53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442" y="4820364"/>
                <a:ext cx="226023" cy="276999"/>
              </a:xfrm>
              <a:prstGeom prst="rect">
                <a:avLst/>
              </a:prstGeom>
              <a:blipFill>
                <a:blip r:embed="rId25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po 12">
            <a:extLst>
              <a:ext uri="{FF2B5EF4-FFF2-40B4-BE49-F238E27FC236}">
                <a16:creationId xmlns:a16="http://schemas.microsoft.com/office/drawing/2014/main" id="{232E5CEB-7EB7-2822-5DD9-70EDDE34B6D3}"/>
              </a:ext>
            </a:extLst>
          </p:cNvPr>
          <p:cNvGrpSpPr/>
          <p:nvPr/>
        </p:nvGrpSpPr>
        <p:grpSpPr>
          <a:xfrm>
            <a:off x="6678600" y="3805795"/>
            <a:ext cx="4128379" cy="2306137"/>
            <a:chOff x="5433238" y="3591851"/>
            <a:chExt cx="4128379" cy="2306137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9C89FFF2-40A8-FF00-C659-7FAA0C143922}"/>
                </a:ext>
              </a:extLst>
            </p:cNvPr>
            <p:cNvGrpSpPr/>
            <p:nvPr/>
          </p:nvGrpSpPr>
          <p:grpSpPr>
            <a:xfrm>
              <a:off x="5893847" y="5592346"/>
              <a:ext cx="3198097" cy="305642"/>
              <a:chOff x="5255471" y="3179135"/>
              <a:chExt cx="1623794" cy="0"/>
            </a:xfrm>
          </p:grpSpPr>
          <p:cxnSp>
            <p:nvCxnSpPr>
              <p:cNvPr id="107" name="Connettore diritto 106">
                <a:extLst>
                  <a:ext uri="{FF2B5EF4-FFF2-40B4-BE49-F238E27FC236}">
                    <a16:creationId xmlns:a16="http://schemas.microsoft.com/office/drawing/2014/main" id="{41FD207D-FC60-363C-4618-4BD2277E3E31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ttore 2 107">
                <a:extLst>
                  <a:ext uri="{FF2B5EF4-FFF2-40B4-BE49-F238E27FC236}">
                    <a16:creationId xmlns:a16="http://schemas.microsoft.com/office/drawing/2014/main" id="{B5D09BF8-6AF8-D0A7-F18F-02FDC8483566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24C679B1-6309-4953-65BC-8C43174CDEFA}"/>
                </a:ext>
              </a:extLst>
            </p:cNvPr>
            <p:cNvGrpSpPr/>
            <p:nvPr/>
          </p:nvGrpSpPr>
          <p:grpSpPr>
            <a:xfrm>
              <a:off x="6049537" y="4231758"/>
              <a:ext cx="1623794" cy="0"/>
              <a:chOff x="5255471" y="3179135"/>
              <a:chExt cx="1623794" cy="0"/>
            </a:xfrm>
          </p:grpSpPr>
          <p:cxnSp>
            <p:nvCxnSpPr>
              <p:cNvPr id="105" name="Connettore diritto 104">
                <a:extLst>
                  <a:ext uri="{FF2B5EF4-FFF2-40B4-BE49-F238E27FC236}">
                    <a16:creationId xmlns:a16="http://schemas.microsoft.com/office/drawing/2014/main" id="{4A904FB4-88CF-2E25-8DF9-DC0E189D8942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ttore 2 105">
                <a:extLst>
                  <a:ext uri="{FF2B5EF4-FFF2-40B4-BE49-F238E27FC236}">
                    <a16:creationId xmlns:a16="http://schemas.microsoft.com/office/drawing/2014/main" id="{AB2289B0-8E17-D848-46C1-BAE79B9528F4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3476D680-2758-300F-62B4-B7C9CE23238B}"/>
                </a:ext>
              </a:extLst>
            </p:cNvPr>
            <p:cNvSpPr/>
            <p:nvPr/>
          </p:nvSpPr>
          <p:spPr>
            <a:xfrm>
              <a:off x="5433238" y="3821386"/>
              <a:ext cx="764338" cy="1877046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7A473224-7C5C-207E-43A2-41C36B76A381}"/>
                    </a:ext>
                  </a:extLst>
                </p:cNvPr>
                <p:cNvSpPr txBox="1"/>
                <p:nvPr/>
              </p:nvSpPr>
              <p:spPr>
                <a:xfrm>
                  <a:off x="5653087" y="4624747"/>
                  <a:ext cx="324640" cy="277768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oMath>
                    </m:oMathPara>
                  </a14:m>
                  <a:endParaRPr lang="it-IT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7A473224-7C5C-207E-43A2-41C36B76A3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087" y="4624747"/>
                  <a:ext cx="324640" cy="277768"/>
                </a:xfrm>
                <a:prstGeom prst="rect">
                  <a:avLst/>
                </a:prstGeom>
                <a:blipFill>
                  <a:blip r:embed="rId26"/>
                  <a:stretch>
                    <a:fillRect l="-18868" r="-1887" b="-2444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470EE7CF-D9F1-3AAB-A441-06751F4DA180}"/>
                </a:ext>
              </a:extLst>
            </p:cNvPr>
            <p:cNvGrpSpPr/>
            <p:nvPr/>
          </p:nvGrpSpPr>
          <p:grpSpPr>
            <a:xfrm rot="967972">
              <a:off x="7592045" y="4408431"/>
              <a:ext cx="1376863" cy="457195"/>
              <a:chOff x="5255471" y="3179135"/>
              <a:chExt cx="1623794" cy="0"/>
            </a:xfrm>
          </p:grpSpPr>
          <p:cxnSp>
            <p:nvCxnSpPr>
              <p:cNvPr id="103" name="Connettore diritto 102">
                <a:extLst>
                  <a:ext uri="{FF2B5EF4-FFF2-40B4-BE49-F238E27FC236}">
                    <a16:creationId xmlns:a16="http://schemas.microsoft.com/office/drawing/2014/main" id="{759CF812-E041-900F-6D95-894B9E3E0303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ttore 2 103">
                <a:extLst>
                  <a:ext uri="{FF2B5EF4-FFF2-40B4-BE49-F238E27FC236}">
                    <a16:creationId xmlns:a16="http://schemas.microsoft.com/office/drawing/2014/main" id="{3491F09D-20A0-E900-700D-027CEE0A69D5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 w="9525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D2783611-882A-DB6B-09BA-345FCBD24EBA}"/>
                </a:ext>
              </a:extLst>
            </p:cNvPr>
            <p:cNvGrpSpPr/>
            <p:nvPr/>
          </p:nvGrpSpPr>
          <p:grpSpPr>
            <a:xfrm>
              <a:off x="7673331" y="4231756"/>
              <a:ext cx="1623794" cy="0"/>
              <a:chOff x="5255471" y="3179135"/>
              <a:chExt cx="1623794" cy="0"/>
            </a:xfrm>
          </p:grpSpPr>
          <p:cxnSp>
            <p:nvCxnSpPr>
              <p:cNvPr id="101" name="Connettore diritto 100">
                <a:extLst>
                  <a:ext uri="{FF2B5EF4-FFF2-40B4-BE49-F238E27FC236}">
                    <a16:creationId xmlns:a16="http://schemas.microsoft.com/office/drawing/2014/main" id="{410669BB-89D2-6A52-AD38-5016A2635B02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ttore 2 101">
                <a:extLst>
                  <a:ext uri="{FF2B5EF4-FFF2-40B4-BE49-F238E27FC236}">
                    <a16:creationId xmlns:a16="http://schemas.microsoft.com/office/drawing/2014/main" id="{7E9C9806-AF59-6F50-229C-24347AE56225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o 68">
              <a:extLst>
                <a:ext uri="{FF2B5EF4-FFF2-40B4-BE49-F238E27FC236}">
                  <a16:creationId xmlns:a16="http://schemas.microsoft.com/office/drawing/2014/main" id="{F943D9C3-3323-AB34-6B44-B99F4AEA3A84}"/>
                </a:ext>
              </a:extLst>
            </p:cNvPr>
            <p:cNvGrpSpPr/>
            <p:nvPr/>
          </p:nvGrpSpPr>
          <p:grpSpPr>
            <a:xfrm rot="10224222">
              <a:off x="7661970" y="4087986"/>
              <a:ext cx="1623794" cy="0"/>
              <a:chOff x="5255471" y="3179135"/>
              <a:chExt cx="1623794" cy="0"/>
            </a:xfrm>
          </p:grpSpPr>
          <p:cxnSp>
            <p:nvCxnSpPr>
              <p:cNvPr id="99" name="Connettore diritto 98">
                <a:extLst>
                  <a:ext uri="{FF2B5EF4-FFF2-40B4-BE49-F238E27FC236}">
                    <a16:creationId xmlns:a16="http://schemas.microsoft.com/office/drawing/2014/main" id="{17B54377-1686-228E-FAB9-083155989578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ttore 2 99">
                <a:extLst>
                  <a:ext uri="{FF2B5EF4-FFF2-40B4-BE49-F238E27FC236}">
                    <a16:creationId xmlns:a16="http://schemas.microsoft.com/office/drawing/2014/main" id="{72862797-D246-945B-5C88-B7BCCDB33B9F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Ovale 73">
              <a:extLst>
                <a:ext uri="{FF2B5EF4-FFF2-40B4-BE49-F238E27FC236}">
                  <a16:creationId xmlns:a16="http://schemas.microsoft.com/office/drawing/2014/main" id="{9AF2E0D5-F15E-1A4D-F366-8411FD5EF650}"/>
                </a:ext>
              </a:extLst>
            </p:cNvPr>
            <p:cNvSpPr/>
            <p:nvPr/>
          </p:nvSpPr>
          <p:spPr>
            <a:xfrm>
              <a:off x="7578385" y="4148263"/>
              <a:ext cx="171947" cy="166986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5" name="Gruppo 74">
              <a:extLst>
                <a:ext uri="{FF2B5EF4-FFF2-40B4-BE49-F238E27FC236}">
                  <a16:creationId xmlns:a16="http://schemas.microsoft.com/office/drawing/2014/main" id="{D70695AE-2E18-925B-8CC9-C2DE6DA28BBF}"/>
                </a:ext>
              </a:extLst>
            </p:cNvPr>
            <p:cNvGrpSpPr/>
            <p:nvPr/>
          </p:nvGrpSpPr>
          <p:grpSpPr>
            <a:xfrm>
              <a:off x="6212847" y="4760584"/>
              <a:ext cx="2792469" cy="73927"/>
              <a:chOff x="5255471" y="3179135"/>
              <a:chExt cx="1623794" cy="0"/>
            </a:xfrm>
          </p:grpSpPr>
          <p:cxnSp>
            <p:nvCxnSpPr>
              <p:cNvPr id="97" name="Connettore diritto 96">
                <a:extLst>
                  <a:ext uri="{FF2B5EF4-FFF2-40B4-BE49-F238E27FC236}">
                    <a16:creationId xmlns:a16="http://schemas.microsoft.com/office/drawing/2014/main" id="{49273117-7818-9D4C-5329-40E985063813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ttore 2 97">
                <a:extLst>
                  <a:ext uri="{FF2B5EF4-FFF2-40B4-BE49-F238E27FC236}">
                    <a16:creationId xmlns:a16="http://schemas.microsoft.com/office/drawing/2014/main" id="{F666C38B-0A5E-DEBA-5B8F-AB9FCC8E23E0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uppo 75">
              <a:extLst>
                <a:ext uri="{FF2B5EF4-FFF2-40B4-BE49-F238E27FC236}">
                  <a16:creationId xmlns:a16="http://schemas.microsoft.com/office/drawing/2014/main" id="{A9B91FB8-EEAE-69D2-079E-5A1DFBE9017A}"/>
                </a:ext>
              </a:extLst>
            </p:cNvPr>
            <p:cNvGrpSpPr/>
            <p:nvPr/>
          </p:nvGrpSpPr>
          <p:grpSpPr>
            <a:xfrm rot="20975867">
              <a:off x="6741021" y="5188271"/>
              <a:ext cx="2626215" cy="261753"/>
              <a:chOff x="5255471" y="3179135"/>
              <a:chExt cx="1623794" cy="0"/>
            </a:xfrm>
          </p:grpSpPr>
          <p:cxnSp>
            <p:nvCxnSpPr>
              <p:cNvPr id="95" name="Connettore diritto 94">
                <a:extLst>
                  <a:ext uri="{FF2B5EF4-FFF2-40B4-BE49-F238E27FC236}">
                    <a16:creationId xmlns:a16="http://schemas.microsoft.com/office/drawing/2014/main" id="{ECBF22CF-9416-B518-24DA-19E3325C2E63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ttore 2 95">
                <a:extLst>
                  <a:ext uri="{FF2B5EF4-FFF2-40B4-BE49-F238E27FC236}">
                    <a16:creationId xmlns:a16="http://schemas.microsoft.com/office/drawing/2014/main" id="{AF6C818D-2E6E-63B9-09C0-A9F68EF40F79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o 76">
              <a:extLst>
                <a:ext uri="{FF2B5EF4-FFF2-40B4-BE49-F238E27FC236}">
                  <a16:creationId xmlns:a16="http://schemas.microsoft.com/office/drawing/2014/main" id="{CC6BF9AA-940F-133A-3F2B-4C6249ACF830}"/>
                </a:ext>
              </a:extLst>
            </p:cNvPr>
            <p:cNvGrpSpPr/>
            <p:nvPr/>
          </p:nvGrpSpPr>
          <p:grpSpPr>
            <a:xfrm rot="10800000">
              <a:off x="6749683" y="5289410"/>
              <a:ext cx="2619602" cy="129092"/>
              <a:chOff x="5255471" y="3179135"/>
              <a:chExt cx="1623794" cy="0"/>
            </a:xfrm>
          </p:grpSpPr>
          <p:cxnSp>
            <p:nvCxnSpPr>
              <p:cNvPr id="93" name="Connettore diritto 92">
                <a:extLst>
                  <a:ext uri="{FF2B5EF4-FFF2-40B4-BE49-F238E27FC236}">
                    <a16:creationId xmlns:a16="http://schemas.microsoft.com/office/drawing/2014/main" id="{CD8A2D9C-C054-6AC3-623C-5F75F24BB73E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ttore 2 93">
                <a:extLst>
                  <a:ext uri="{FF2B5EF4-FFF2-40B4-BE49-F238E27FC236}">
                    <a16:creationId xmlns:a16="http://schemas.microsoft.com/office/drawing/2014/main" id="{F4D60513-8185-5F8F-DA39-A68EB15E0101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Ovale 77">
              <a:extLst>
                <a:ext uri="{FF2B5EF4-FFF2-40B4-BE49-F238E27FC236}">
                  <a16:creationId xmlns:a16="http://schemas.microsoft.com/office/drawing/2014/main" id="{CFE19457-15A8-F6A0-1284-2E2188BA21A2}"/>
                </a:ext>
              </a:extLst>
            </p:cNvPr>
            <p:cNvSpPr/>
            <p:nvPr/>
          </p:nvSpPr>
          <p:spPr>
            <a:xfrm>
              <a:off x="8797279" y="3591851"/>
              <a:ext cx="764338" cy="1590206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Ovale 80">
              <a:extLst>
                <a:ext uri="{FF2B5EF4-FFF2-40B4-BE49-F238E27FC236}">
                  <a16:creationId xmlns:a16="http://schemas.microsoft.com/office/drawing/2014/main" id="{E122D484-752D-60E6-5AD7-B02374C84763}"/>
                </a:ext>
              </a:extLst>
            </p:cNvPr>
            <p:cNvSpPr/>
            <p:nvPr/>
          </p:nvSpPr>
          <p:spPr>
            <a:xfrm>
              <a:off x="8923434" y="5237977"/>
              <a:ext cx="504318" cy="609732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CasellaDiTesto 82">
                  <a:extLst>
                    <a:ext uri="{FF2B5EF4-FFF2-40B4-BE49-F238E27FC236}">
                      <a16:creationId xmlns:a16="http://schemas.microsoft.com/office/drawing/2014/main" id="{563912EB-5141-AE75-0232-8F23F865D54D}"/>
                    </a:ext>
                  </a:extLst>
                </p:cNvPr>
                <p:cNvSpPr txBox="1"/>
                <p:nvPr/>
              </p:nvSpPr>
              <p:spPr>
                <a:xfrm>
                  <a:off x="9026238" y="4231756"/>
                  <a:ext cx="263626" cy="283860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̃"/>
                                <m:ctrlPr>
                                  <a:rPr lang="it-IT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acc>
                          </m:e>
                          <m:sub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𝒄𝒔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CasellaDiTesto 82">
                  <a:extLst>
                    <a:ext uri="{FF2B5EF4-FFF2-40B4-BE49-F238E27FC236}">
                      <a16:creationId xmlns:a16="http://schemas.microsoft.com/office/drawing/2014/main" id="{563912EB-5141-AE75-0232-8F23F865D5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6238" y="4231756"/>
                  <a:ext cx="263626" cy="283860"/>
                </a:xfrm>
                <a:prstGeom prst="rect">
                  <a:avLst/>
                </a:prstGeom>
                <a:blipFill>
                  <a:blip r:embed="rId27"/>
                  <a:stretch>
                    <a:fillRect l="-13953" t="-25532" r="-60465" b="-1276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CasellaDiTesto 83">
                  <a:extLst>
                    <a:ext uri="{FF2B5EF4-FFF2-40B4-BE49-F238E27FC236}">
                      <a16:creationId xmlns:a16="http://schemas.microsoft.com/office/drawing/2014/main" id="{F298A0FB-E236-DBAE-B7B6-3BE6214556A1}"/>
                    </a:ext>
                  </a:extLst>
                </p:cNvPr>
                <p:cNvSpPr txBox="1"/>
                <p:nvPr/>
              </p:nvSpPr>
              <p:spPr>
                <a:xfrm>
                  <a:off x="9043780" y="5404344"/>
                  <a:ext cx="263626" cy="276999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CasellaDiTesto 83">
                  <a:extLst>
                    <a:ext uri="{FF2B5EF4-FFF2-40B4-BE49-F238E27FC236}">
                      <a16:creationId xmlns:a16="http://schemas.microsoft.com/office/drawing/2014/main" id="{F298A0FB-E236-DBAE-B7B6-3BE6214556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780" y="5404344"/>
                  <a:ext cx="263626" cy="276999"/>
                </a:xfrm>
                <a:prstGeom prst="rect">
                  <a:avLst/>
                </a:prstGeom>
                <a:blipFill>
                  <a:blip r:embed="rId28"/>
                  <a:stretch>
                    <a:fillRect l="-32558" r="-25581"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asellaDiTesto 84">
                  <a:extLst>
                    <a:ext uri="{FF2B5EF4-FFF2-40B4-BE49-F238E27FC236}">
                      <a16:creationId xmlns:a16="http://schemas.microsoft.com/office/drawing/2014/main" id="{5BF9751F-0891-0760-A453-4C13A47EC348}"/>
                    </a:ext>
                  </a:extLst>
                </p:cNvPr>
                <p:cNvSpPr txBox="1"/>
                <p:nvPr/>
              </p:nvSpPr>
              <p:spPr>
                <a:xfrm>
                  <a:off x="6342441" y="4007890"/>
                  <a:ext cx="14023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85" name="CasellaDiTesto 84">
                  <a:extLst>
                    <a:ext uri="{FF2B5EF4-FFF2-40B4-BE49-F238E27FC236}">
                      <a16:creationId xmlns:a16="http://schemas.microsoft.com/office/drawing/2014/main" id="{5BF9751F-0891-0760-A453-4C13A47EC3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441" y="4007890"/>
                  <a:ext cx="140230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34783" r="-26087" b="-571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4C15CDAB-4235-808A-118A-8B6879BABB6F}"/>
                    </a:ext>
                  </a:extLst>
                </p:cNvPr>
                <p:cNvSpPr txBox="1"/>
                <p:nvPr/>
              </p:nvSpPr>
              <p:spPr>
                <a:xfrm>
                  <a:off x="8534780" y="4192530"/>
                  <a:ext cx="12913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4C15CDAB-4235-808A-118A-8B6879BAB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4780" y="4192530"/>
                  <a:ext cx="129138" cy="215444"/>
                </a:xfrm>
                <a:prstGeom prst="rect">
                  <a:avLst/>
                </a:prstGeom>
                <a:blipFill>
                  <a:blip r:embed="rId11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sellaDiTesto 86">
                  <a:extLst>
                    <a:ext uri="{FF2B5EF4-FFF2-40B4-BE49-F238E27FC236}">
                      <a16:creationId xmlns:a16="http://schemas.microsoft.com/office/drawing/2014/main" id="{0857C20C-1174-2961-D1FA-C0F9C3B9E631}"/>
                    </a:ext>
                  </a:extLst>
                </p:cNvPr>
                <p:cNvSpPr txBox="1"/>
                <p:nvPr/>
              </p:nvSpPr>
              <p:spPr>
                <a:xfrm>
                  <a:off x="6345007" y="4546195"/>
                  <a:ext cx="14997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87" name="CasellaDiTesto 86">
                  <a:extLst>
                    <a:ext uri="{FF2B5EF4-FFF2-40B4-BE49-F238E27FC236}">
                      <a16:creationId xmlns:a16="http://schemas.microsoft.com/office/drawing/2014/main" id="{0857C20C-1174-2961-D1FA-C0F9C3B9E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5007" y="4546195"/>
                  <a:ext cx="149976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28000" r="-24000" b="-571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4AAA87B1-DA20-C86C-1105-E934AD7B441B}"/>
                    </a:ext>
                  </a:extLst>
                </p:cNvPr>
                <p:cNvSpPr txBox="1"/>
                <p:nvPr/>
              </p:nvSpPr>
              <p:spPr>
                <a:xfrm>
                  <a:off x="6342441" y="5385315"/>
                  <a:ext cx="12984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it-IT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4AAA87B1-DA20-C86C-1105-E934AD7B44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441" y="5385315"/>
                  <a:ext cx="129844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23810" r="-1904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CasellaDiTesto 88">
                  <a:extLst>
                    <a:ext uri="{FF2B5EF4-FFF2-40B4-BE49-F238E27FC236}">
                      <a16:creationId xmlns:a16="http://schemas.microsoft.com/office/drawing/2014/main" id="{8900E24A-8348-226A-EB1B-C1373D493076}"/>
                    </a:ext>
                  </a:extLst>
                </p:cNvPr>
                <p:cNvSpPr txBox="1"/>
                <p:nvPr/>
              </p:nvSpPr>
              <p:spPr>
                <a:xfrm>
                  <a:off x="8434950" y="4440199"/>
                  <a:ext cx="12984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it-IT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CasellaDiTesto 88">
                  <a:extLst>
                    <a:ext uri="{FF2B5EF4-FFF2-40B4-BE49-F238E27FC236}">
                      <a16:creationId xmlns:a16="http://schemas.microsoft.com/office/drawing/2014/main" id="{8900E24A-8348-226A-EB1B-C1373D493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950" y="4440199"/>
                  <a:ext cx="129844" cy="215444"/>
                </a:xfrm>
                <a:prstGeom prst="rect">
                  <a:avLst/>
                </a:prstGeom>
                <a:blipFill>
                  <a:blip r:embed="rId29"/>
                  <a:stretch>
                    <a:fillRect l="-23810" r="-952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CasellaDiTesto 89">
                  <a:extLst>
                    <a:ext uri="{FF2B5EF4-FFF2-40B4-BE49-F238E27FC236}">
                      <a16:creationId xmlns:a16="http://schemas.microsoft.com/office/drawing/2014/main" id="{AE84B588-8829-FCE6-6343-497BF140A719}"/>
                    </a:ext>
                  </a:extLst>
                </p:cNvPr>
                <p:cNvSpPr txBox="1"/>
                <p:nvPr/>
              </p:nvSpPr>
              <p:spPr>
                <a:xfrm>
                  <a:off x="8517729" y="3821968"/>
                  <a:ext cx="12913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90" name="CasellaDiTesto 89">
                  <a:extLst>
                    <a:ext uri="{FF2B5EF4-FFF2-40B4-BE49-F238E27FC236}">
                      <a16:creationId xmlns:a16="http://schemas.microsoft.com/office/drawing/2014/main" id="{AE84B588-8829-FCE6-6343-497BF140A7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7729" y="3821968"/>
                  <a:ext cx="129138" cy="215444"/>
                </a:xfrm>
                <a:prstGeom prst="rect">
                  <a:avLst/>
                </a:prstGeom>
                <a:blipFill>
                  <a:blip r:embed="rId15"/>
                  <a:stretch>
                    <a:fillRect l="-23810" r="-9047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11BF6933-675A-B4C6-5F78-9D02F7282E22}"/>
                    </a:ext>
                  </a:extLst>
                </p:cNvPr>
                <p:cNvSpPr txBox="1"/>
                <p:nvPr/>
              </p:nvSpPr>
              <p:spPr>
                <a:xfrm>
                  <a:off x="8197496" y="5230182"/>
                  <a:ext cx="14722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11BF6933-675A-B4C6-5F78-9D02F7282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496" y="5230182"/>
                  <a:ext cx="147220" cy="215444"/>
                </a:xfrm>
                <a:prstGeom prst="rect">
                  <a:avLst/>
                </a:prstGeom>
                <a:blipFill>
                  <a:blip r:embed="rId16"/>
                  <a:stretch>
                    <a:fillRect l="-16667" r="-37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CasellaDiTesto 91">
                  <a:extLst>
                    <a:ext uri="{FF2B5EF4-FFF2-40B4-BE49-F238E27FC236}">
                      <a16:creationId xmlns:a16="http://schemas.microsoft.com/office/drawing/2014/main" id="{8D1D27C6-FB62-A163-219A-290E082B30A6}"/>
                    </a:ext>
                  </a:extLst>
                </p:cNvPr>
                <p:cNvSpPr txBox="1"/>
                <p:nvPr/>
              </p:nvSpPr>
              <p:spPr>
                <a:xfrm>
                  <a:off x="8197496" y="4933218"/>
                  <a:ext cx="14722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92" name="CasellaDiTesto 91">
                  <a:extLst>
                    <a:ext uri="{FF2B5EF4-FFF2-40B4-BE49-F238E27FC236}">
                      <a16:creationId xmlns:a16="http://schemas.microsoft.com/office/drawing/2014/main" id="{8D1D27C6-FB62-A163-219A-290E082B3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496" y="4933218"/>
                  <a:ext cx="147220" cy="215444"/>
                </a:xfrm>
                <a:prstGeom prst="rect">
                  <a:avLst/>
                </a:prstGeom>
                <a:blipFill>
                  <a:blip r:embed="rId17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9" name="Elemento grafico 108" descr="Punto interrogativo con riempimento a tinta unita">
            <a:extLst>
              <a:ext uri="{FF2B5EF4-FFF2-40B4-BE49-F238E27FC236}">
                <a16:creationId xmlns:a16="http://schemas.microsoft.com/office/drawing/2014/main" id="{63E5AE1E-E812-7F0E-B1FF-F018DC0EF4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03547" y="4104343"/>
            <a:ext cx="1709041" cy="1709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asellaDiTesto 109">
                <a:extLst>
                  <a:ext uri="{FF2B5EF4-FFF2-40B4-BE49-F238E27FC236}">
                    <a16:creationId xmlns:a16="http://schemas.microsoft.com/office/drawing/2014/main" id="{1CD6DC44-6C44-EF8B-613B-98CE050F712F}"/>
                  </a:ext>
                </a:extLst>
              </p:cNvPr>
              <p:cNvSpPr txBox="1"/>
              <p:nvPr/>
            </p:nvSpPr>
            <p:spPr>
              <a:xfrm>
                <a:off x="4820750" y="3564900"/>
                <a:ext cx="2534092" cy="290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cs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ψΛ</m:t>
                          </m:r>
                        </m:e>
                      </m:d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i="1" dirty="0">
                  <a:ea typeface="ADLaM Display" panose="020F0502020204030204" pitchFamily="2" charset="0"/>
                  <a:cs typeface="ADLaM Display" panose="020F0502020204030204" pitchFamily="2" charset="0"/>
                </a:endParaRPr>
              </a:p>
            </p:txBody>
          </p:sp>
        </mc:Choice>
        <mc:Fallback xmlns="">
          <p:sp>
            <p:nvSpPr>
              <p:cNvPr id="110" name="CasellaDiTesto 109">
                <a:extLst>
                  <a:ext uri="{FF2B5EF4-FFF2-40B4-BE49-F238E27FC236}">
                    <a16:creationId xmlns:a16="http://schemas.microsoft.com/office/drawing/2014/main" id="{1CD6DC44-6C44-EF8B-613B-98CE050F7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750" y="3564900"/>
                <a:ext cx="2534092" cy="290016"/>
              </a:xfrm>
              <a:prstGeom prst="rect">
                <a:avLst/>
              </a:prstGeom>
              <a:blipFill>
                <a:blip r:embed="rId30"/>
                <a:stretch>
                  <a:fillRect l="-1923" t="-21277" b="-34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3" name="Elemento grafico 112" descr="Chiudi con riempimento a tinta unita">
            <a:extLst>
              <a:ext uri="{FF2B5EF4-FFF2-40B4-BE49-F238E27FC236}">
                <a16:creationId xmlns:a16="http://schemas.microsoft.com/office/drawing/2014/main" id="{442F05A5-017D-4BA2-89B9-1968C61C4B5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212370" y="4349160"/>
            <a:ext cx="1452150" cy="1452150"/>
          </a:xfrm>
          <a:prstGeom prst="rect">
            <a:avLst/>
          </a:prstGeom>
        </p:spPr>
      </p:pic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9B51F486-5AAB-13AD-6AD7-A77A7D2FF761}"/>
              </a:ext>
            </a:extLst>
          </p:cNvPr>
          <p:cNvSpPr txBox="1"/>
          <p:nvPr/>
        </p:nvSpPr>
        <p:spPr>
          <a:xfrm>
            <a:off x="425731" y="5991869"/>
            <a:ext cx="5025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/>
              <a:t>Suppression</a:t>
            </a:r>
            <a:r>
              <a:rPr lang="it-IT" sz="1400" b="1" dirty="0"/>
              <a:t> of the </a:t>
            </a:r>
            <a:r>
              <a:rPr lang="it-IT" sz="1400" b="1" dirty="0" err="1"/>
              <a:t>antisimmetric</a:t>
            </a:r>
            <a:r>
              <a:rPr lang="it-IT" sz="1400" b="1" dirty="0"/>
              <a:t> color-</a:t>
            </a:r>
            <a:r>
              <a:rPr lang="it-IT" sz="1400" b="1" dirty="0" err="1"/>
              <a:t>flavor</a:t>
            </a:r>
            <a:r>
              <a:rPr lang="it-IT" sz="1400" b="1" dirty="0"/>
              <a:t> part</a:t>
            </a:r>
          </a:p>
        </p:txBody>
      </p:sp>
    </p:spTree>
    <p:extLst>
      <p:ext uri="{BB962C8B-B14F-4D97-AF65-F5344CB8AC3E}">
        <p14:creationId xmlns:p14="http://schemas.microsoft.com/office/powerpoint/2010/main" val="4091271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2BC1E-F528-B54B-547F-6DF56C601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EA69AA11-700F-B7CD-9DC1-8E825E0C34EA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Segnaposto data 3">
            <a:extLst>
              <a:ext uri="{FF2B5EF4-FFF2-40B4-BE49-F238E27FC236}">
                <a16:creationId xmlns:a16="http://schemas.microsoft.com/office/drawing/2014/main" id="{EC1099B2-492E-7324-5DC8-2E84E3AA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D11DF7FA-ABBC-8259-B758-8728F56C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70663E16-21C6-2C79-8F5F-DB6BDCB1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18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62001173-3EFA-7399-B037-83A2AFBE0A66}"/>
              </a:ext>
            </a:extLst>
          </p:cNvPr>
          <p:cNvSpPr txBox="1">
            <a:spLocks/>
          </p:cNvSpPr>
          <p:nvPr/>
        </p:nvSpPr>
        <p:spPr>
          <a:xfrm>
            <a:off x="838200" y="75233"/>
            <a:ext cx="10515600" cy="83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err="1"/>
              <a:t>Suppression</a:t>
            </a:r>
            <a:r>
              <a:rPr lang="it-IT" b="1" dirty="0"/>
              <a:t> </a:t>
            </a:r>
            <a:r>
              <a:rPr lang="it-IT" b="1" dirty="0" err="1"/>
              <a:t>Mechanism</a:t>
            </a:r>
            <a:r>
              <a:rPr lang="it-IT" b="1" dirty="0"/>
              <a:t> in </a:t>
            </a:r>
            <a:r>
              <a:rPr lang="it-IT" b="1" dirty="0" err="1"/>
              <a:t>Baryons</a:t>
            </a:r>
            <a:endParaRPr lang="it-IT" b="1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873A0735-E4B0-1086-13C3-B7A65CAE5234}"/>
              </a:ext>
            </a:extLst>
          </p:cNvPr>
          <p:cNvGrpSpPr/>
          <p:nvPr/>
        </p:nvGrpSpPr>
        <p:grpSpPr>
          <a:xfrm>
            <a:off x="825795" y="3829920"/>
            <a:ext cx="4184941" cy="2257887"/>
            <a:chOff x="6294946" y="913559"/>
            <a:chExt cx="4822693" cy="2854609"/>
          </a:xfrm>
        </p:grpSpPr>
        <p:pic>
          <p:nvPicPr>
            <p:cNvPr id="6" name="Immagine 5" descr="Immagine che contiene cerchio, diagramma, linea, design&#10;&#10;Descrizione generata automaticamente">
              <a:extLst>
                <a:ext uri="{FF2B5EF4-FFF2-40B4-BE49-F238E27FC236}">
                  <a16:creationId xmlns:a16="http://schemas.microsoft.com/office/drawing/2014/main" id="{3CD3A3E4-C77D-DA9B-25C5-D59A0749F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946" y="913559"/>
              <a:ext cx="4822693" cy="285460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7939FBF1-C82D-7D54-5BE6-1DECD29CC4EF}"/>
                    </a:ext>
                  </a:extLst>
                </p:cNvPr>
                <p:cNvSpPr txBox="1"/>
                <p:nvPr/>
              </p:nvSpPr>
              <p:spPr>
                <a:xfrm>
                  <a:off x="6627068" y="2388710"/>
                  <a:ext cx="374113" cy="351177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oMath>
                    </m:oMathPara>
                  </a14:m>
                  <a:endParaRPr lang="it-IT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7939FBF1-C82D-7D54-5BE6-1DECD29CC4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7068" y="2388710"/>
                  <a:ext cx="374113" cy="351177"/>
                </a:xfrm>
                <a:prstGeom prst="rect">
                  <a:avLst/>
                </a:prstGeom>
                <a:blipFill>
                  <a:blip r:embed="rId3"/>
                  <a:stretch>
                    <a:fillRect l="-18868" r="-1887" b="-2444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BB55D9E5-AFC3-4971-0A56-193FBD78D14A}"/>
                    </a:ext>
                  </a:extLst>
                </p:cNvPr>
                <p:cNvSpPr txBox="1"/>
                <p:nvPr/>
              </p:nvSpPr>
              <p:spPr>
                <a:xfrm>
                  <a:off x="10454357" y="2424914"/>
                  <a:ext cx="303801" cy="358879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it-IT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acc>
                          </m:e>
                          <m:sub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𝒄𝒔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BB55D9E5-AFC3-4971-0A56-193FBD78D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4357" y="2424914"/>
                  <a:ext cx="303801" cy="358879"/>
                </a:xfrm>
                <a:prstGeom prst="rect">
                  <a:avLst/>
                </a:prstGeom>
                <a:blipFill>
                  <a:blip r:embed="rId4"/>
                  <a:stretch>
                    <a:fillRect l="-32558" t="-25532" r="-41860" b="-1276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5984A77-6A53-E197-C14D-C695D5743610}"/>
                  </a:ext>
                </a:extLst>
              </p:cNvPr>
              <p:cNvSpPr txBox="1"/>
              <p:nvPr/>
            </p:nvSpPr>
            <p:spPr>
              <a:xfrm rot="10800000" flipV="1">
                <a:off x="1870081" y="5672698"/>
                <a:ext cx="44031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it-IT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5984A77-6A53-E197-C14D-C695D5743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70081" y="5672698"/>
                <a:ext cx="44031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8A99315-DE2C-9DD4-2477-9BFB72D53F21}"/>
                  </a:ext>
                </a:extLst>
              </p:cNvPr>
              <p:cNvSpPr txBox="1"/>
              <p:nvPr/>
            </p:nvSpPr>
            <p:spPr>
              <a:xfrm>
                <a:off x="5702442" y="4820364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8A99315-DE2C-9DD4-2477-9BFB72D53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442" y="4820364"/>
                <a:ext cx="226023" cy="276999"/>
              </a:xfrm>
              <a:prstGeom prst="rect">
                <a:avLst/>
              </a:prstGeom>
              <a:blipFill>
                <a:blip r:embed="rId6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po 12">
            <a:extLst>
              <a:ext uri="{FF2B5EF4-FFF2-40B4-BE49-F238E27FC236}">
                <a16:creationId xmlns:a16="http://schemas.microsoft.com/office/drawing/2014/main" id="{232E5CEB-7EB7-2822-5DD9-70EDDE34B6D3}"/>
              </a:ext>
            </a:extLst>
          </p:cNvPr>
          <p:cNvGrpSpPr/>
          <p:nvPr/>
        </p:nvGrpSpPr>
        <p:grpSpPr>
          <a:xfrm>
            <a:off x="6678600" y="3805795"/>
            <a:ext cx="4128379" cy="2306137"/>
            <a:chOff x="5433238" y="3591851"/>
            <a:chExt cx="4128379" cy="2306137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9C89FFF2-40A8-FF00-C659-7FAA0C143922}"/>
                </a:ext>
              </a:extLst>
            </p:cNvPr>
            <p:cNvGrpSpPr/>
            <p:nvPr/>
          </p:nvGrpSpPr>
          <p:grpSpPr>
            <a:xfrm>
              <a:off x="5893847" y="5592346"/>
              <a:ext cx="3198097" cy="305642"/>
              <a:chOff x="5255471" y="3179135"/>
              <a:chExt cx="1623794" cy="0"/>
            </a:xfrm>
          </p:grpSpPr>
          <p:cxnSp>
            <p:nvCxnSpPr>
              <p:cNvPr id="107" name="Connettore diritto 106">
                <a:extLst>
                  <a:ext uri="{FF2B5EF4-FFF2-40B4-BE49-F238E27FC236}">
                    <a16:creationId xmlns:a16="http://schemas.microsoft.com/office/drawing/2014/main" id="{41FD207D-FC60-363C-4618-4BD2277E3E31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ttore 2 107">
                <a:extLst>
                  <a:ext uri="{FF2B5EF4-FFF2-40B4-BE49-F238E27FC236}">
                    <a16:creationId xmlns:a16="http://schemas.microsoft.com/office/drawing/2014/main" id="{B5D09BF8-6AF8-D0A7-F18F-02FDC8483566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24C679B1-6309-4953-65BC-8C43174CDEFA}"/>
                </a:ext>
              </a:extLst>
            </p:cNvPr>
            <p:cNvGrpSpPr/>
            <p:nvPr/>
          </p:nvGrpSpPr>
          <p:grpSpPr>
            <a:xfrm>
              <a:off x="6049537" y="4231758"/>
              <a:ext cx="1623794" cy="0"/>
              <a:chOff x="5255471" y="3179135"/>
              <a:chExt cx="1623794" cy="0"/>
            </a:xfrm>
          </p:grpSpPr>
          <p:cxnSp>
            <p:nvCxnSpPr>
              <p:cNvPr id="105" name="Connettore diritto 104">
                <a:extLst>
                  <a:ext uri="{FF2B5EF4-FFF2-40B4-BE49-F238E27FC236}">
                    <a16:creationId xmlns:a16="http://schemas.microsoft.com/office/drawing/2014/main" id="{4A904FB4-88CF-2E25-8DF9-DC0E189D8942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ttore 2 105">
                <a:extLst>
                  <a:ext uri="{FF2B5EF4-FFF2-40B4-BE49-F238E27FC236}">
                    <a16:creationId xmlns:a16="http://schemas.microsoft.com/office/drawing/2014/main" id="{AB2289B0-8E17-D848-46C1-BAE79B9528F4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3476D680-2758-300F-62B4-B7C9CE23238B}"/>
                </a:ext>
              </a:extLst>
            </p:cNvPr>
            <p:cNvSpPr/>
            <p:nvPr/>
          </p:nvSpPr>
          <p:spPr>
            <a:xfrm>
              <a:off x="5433238" y="3821386"/>
              <a:ext cx="764338" cy="1877046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7A473224-7C5C-207E-43A2-41C36B76A381}"/>
                    </a:ext>
                  </a:extLst>
                </p:cNvPr>
                <p:cNvSpPr txBox="1"/>
                <p:nvPr/>
              </p:nvSpPr>
              <p:spPr>
                <a:xfrm>
                  <a:off x="5653087" y="4624747"/>
                  <a:ext cx="324640" cy="277768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oMath>
                    </m:oMathPara>
                  </a14:m>
                  <a:endParaRPr lang="it-IT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7A473224-7C5C-207E-43A2-41C36B76A3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087" y="4624747"/>
                  <a:ext cx="324640" cy="277768"/>
                </a:xfrm>
                <a:prstGeom prst="rect">
                  <a:avLst/>
                </a:prstGeom>
                <a:blipFill>
                  <a:blip r:embed="rId7"/>
                  <a:stretch>
                    <a:fillRect l="-18868" r="-1887" b="-2444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470EE7CF-D9F1-3AAB-A441-06751F4DA180}"/>
                </a:ext>
              </a:extLst>
            </p:cNvPr>
            <p:cNvGrpSpPr/>
            <p:nvPr/>
          </p:nvGrpSpPr>
          <p:grpSpPr>
            <a:xfrm rot="967972">
              <a:off x="7592045" y="4408431"/>
              <a:ext cx="1376863" cy="457195"/>
              <a:chOff x="5255471" y="3179135"/>
              <a:chExt cx="1623794" cy="0"/>
            </a:xfrm>
          </p:grpSpPr>
          <p:cxnSp>
            <p:nvCxnSpPr>
              <p:cNvPr id="103" name="Connettore diritto 102">
                <a:extLst>
                  <a:ext uri="{FF2B5EF4-FFF2-40B4-BE49-F238E27FC236}">
                    <a16:creationId xmlns:a16="http://schemas.microsoft.com/office/drawing/2014/main" id="{759CF812-E041-900F-6D95-894B9E3E0303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ttore 2 103">
                <a:extLst>
                  <a:ext uri="{FF2B5EF4-FFF2-40B4-BE49-F238E27FC236}">
                    <a16:creationId xmlns:a16="http://schemas.microsoft.com/office/drawing/2014/main" id="{3491F09D-20A0-E900-700D-027CEE0A69D5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 w="9525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D2783611-882A-DB6B-09BA-345FCBD24EBA}"/>
                </a:ext>
              </a:extLst>
            </p:cNvPr>
            <p:cNvGrpSpPr/>
            <p:nvPr/>
          </p:nvGrpSpPr>
          <p:grpSpPr>
            <a:xfrm>
              <a:off x="7673331" y="4231756"/>
              <a:ext cx="1623794" cy="0"/>
              <a:chOff x="5255471" y="3179135"/>
              <a:chExt cx="1623794" cy="0"/>
            </a:xfrm>
          </p:grpSpPr>
          <p:cxnSp>
            <p:nvCxnSpPr>
              <p:cNvPr id="101" name="Connettore diritto 100">
                <a:extLst>
                  <a:ext uri="{FF2B5EF4-FFF2-40B4-BE49-F238E27FC236}">
                    <a16:creationId xmlns:a16="http://schemas.microsoft.com/office/drawing/2014/main" id="{410669BB-89D2-6A52-AD38-5016A2635B02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ttore 2 101">
                <a:extLst>
                  <a:ext uri="{FF2B5EF4-FFF2-40B4-BE49-F238E27FC236}">
                    <a16:creationId xmlns:a16="http://schemas.microsoft.com/office/drawing/2014/main" id="{7E9C9806-AF59-6F50-229C-24347AE56225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o 68">
              <a:extLst>
                <a:ext uri="{FF2B5EF4-FFF2-40B4-BE49-F238E27FC236}">
                  <a16:creationId xmlns:a16="http://schemas.microsoft.com/office/drawing/2014/main" id="{F943D9C3-3323-AB34-6B44-B99F4AEA3A84}"/>
                </a:ext>
              </a:extLst>
            </p:cNvPr>
            <p:cNvGrpSpPr/>
            <p:nvPr/>
          </p:nvGrpSpPr>
          <p:grpSpPr>
            <a:xfrm rot="10224222">
              <a:off x="7661970" y="4087986"/>
              <a:ext cx="1623794" cy="0"/>
              <a:chOff x="5255471" y="3179135"/>
              <a:chExt cx="1623794" cy="0"/>
            </a:xfrm>
          </p:grpSpPr>
          <p:cxnSp>
            <p:nvCxnSpPr>
              <p:cNvPr id="99" name="Connettore diritto 98">
                <a:extLst>
                  <a:ext uri="{FF2B5EF4-FFF2-40B4-BE49-F238E27FC236}">
                    <a16:creationId xmlns:a16="http://schemas.microsoft.com/office/drawing/2014/main" id="{17B54377-1686-228E-FAB9-083155989578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ttore 2 99">
                <a:extLst>
                  <a:ext uri="{FF2B5EF4-FFF2-40B4-BE49-F238E27FC236}">
                    <a16:creationId xmlns:a16="http://schemas.microsoft.com/office/drawing/2014/main" id="{72862797-D246-945B-5C88-B7BCCDB33B9F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Ovale 73">
              <a:extLst>
                <a:ext uri="{FF2B5EF4-FFF2-40B4-BE49-F238E27FC236}">
                  <a16:creationId xmlns:a16="http://schemas.microsoft.com/office/drawing/2014/main" id="{9AF2E0D5-F15E-1A4D-F366-8411FD5EF650}"/>
                </a:ext>
              </a:extLst>
            </p:cNvPr>
            <p:cNvSpPr/>
            <p:nvPr/>
          </p:nvSpPr>
          <p:spPr>
            <a:xfrm>
              <a:off x="7578385" y="4148263"/>
              <a:ext cx="171947" cy="166986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5" name="Gruppo 74">
              <a:extLst>
                <a:ext uri="{FF2B5EF4-FFF2-40B4-BE49-F238E27FC236}">
                  <a16:creationId xmlns:a16="http://schemas.microsoft.com/office/drawing/2014/main" id="{D70695AE-2E18-925B-8CC9-C2DE6DA28BBF}"/>
                </a:ext>
              </a:extLst>
            </p:cNvPr>
            <p:cNvGrpSpPr/>
            <p:nvPr/>
          </p:nvGrpSpPr>
          <p:grpSpPr>
            <a:xfrm>
              <a:off x="6212847" y="4760584"/>
              <a:ext cx="2792469" cy="73927"/>
              <a:chOff x="5255471" y="3179135"/>
              <a:chExt cx="1623794" cy="0"/>
            </a:xfrm>
          </p:grpSpPr>
          <p:cxnSp>
            <p:nvCxnSpPr>
              <p:cNvPr id="97" name="Connettore diritto 96">
                <a:extLst>
                  <a:ext uri="{FF2B5EF4-FFF2-40B4-BE49-F238E27FC236}">
                    <a16:creationId xmlns:a16="http://schemas.microsoft.com/office/drawing/2014/main" id="{49273117-7818-9D4C-5329-40E985063813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ttore 2 97">
                <a:extLst>
                  <a:ext uri="{FF2B5EF4-FFF2-40B4-BE49-F238E27FC236}">
                    <a16:creationId xmlns:a16="http://schemas.microsoft.com/office/drawing/2014/main" id="{F666C38B-0A5E-DEBA-5B8F-AB9FCC8E23E0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uppo 75">
              <a:extLst>
                <a:ext uri="{FF2B5EF4-FFF2-40B4-BE49-F238E27FC236}">
                  <a16:creationId xmlns:a16="http://schemas.microsoft.com/office/drawing/2014/main" id="{A9B91FB8-EEAE-69D2-079E-5A1DFBE9017A}"/>
                </a:ext>
              </a:extLst>
            </p:cNvPr>
            <p:cNvGrpSpPr/>
            <p:nvPr/>
          </p:nvGrpSpPr>
          <p:grpSpPr>
            <a:xfrm rot="20975867">
              <a:off x="6741021" y="5188271"/>
              <a:ext cx="2626215" cy="261753"/>
              <a:chOff x="5255471" y="3179135"/>
              <a:chExt cx="1623794" cy="0"/>
            </a:xfrm>
          </p:grpSpPr>
          <p:cxnSp>
            <p:nvCxnSpPr>
              <p:cNvPr id="95" name="Connettore diritto 94">
                <a:extLst>
                  <a:ext uri="{FF2B5EF4-FFF2-40B4-BE49-F238E27FC236}">
                    <a16:creationId xmlns:a16="http://schemas.microsoft.com/office/drawing/2014/main" id="{ECBF22CF-9416-B518-24DA-19E3325C2E63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ttore 2 95">
                <a:extLst>
                  <a:ext uri="{FF2B5EF4-FFF2-40B4-BE49-F238E27FC236}">
                    <a16:creationId xmlns:a16="http://schemas.microsoft.com/office/drawing/2014/main" id="{AF6C818D-2E6E-63B9-09C0-A9F68EF40F79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o 76">
              <a:extLst>
                <a:ext uri="{FF2B5EF4-FFF2-40B4-BE49-F238E27FC236}">
                  <a16:creationId xmlns:a16="http://schemas.microsoft.com/office/drawing/2014/main" id="{CC6BF9AA-940F-133A-3F2B-4C6249ACF830}"/>
                </a:ext>
              </a:extLst>
            </p:cNvPr>
            <p:cNvGrpSpPr/>
            <p:nvPr/>
          </p:nvGrpSpPr>
          <p:grpSpPr>
            <a:xfrm rot="10800000">
              <a:off x="6749683" y="5289410"/>
              <a:ext cx="2619602" cy="129092"/>
              <a:chOff x="5255471" y="3179135"/>
              <a:chExt cx="1623794" cy="0"/>
            </a:xfrm>
          </p:grpSpPr>
          <p:cxnSp>
            <p:nvCxnSpPr>
              <p:cNvPr id="93" name="Connettore diritto 92">
                <a:extLst>
                  <a:ext uri="{FF2B5EF4-FFF2-40B4-BE49-F238E27FC236}">
                    <a16:creationId xmlns:a16="http://schemas.microsoft.com/office/drawing/2014/main" id="{CD8A2D9C-C054-6AC3-623C-5F75F24BB73E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ttore 2 93">
                <a:extLst>
                  <a:ext uri="{FF2B5EF4-FFF2-40B4-BE49-F238E27FC236}">
                    <a16:creationId xmlns:a16="http://schemas.microsoft.com/office/drawing/2014/main" id="{F4D60513-8185-5F8F-DA39-A68EB15E0101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Ovale 77">
              <a:extLst>
                <a:ext uri="{FF2B5EF4-FFF2-40B4-BE49-F238E27FC236}">
                  <a16:creationId xmlns:a16="http://schemas.microsoft.com/office/drawing/2014/main" id="{CFE19457-15A8-F6A0-1284-2E2188BA21A2}"/>
                </a:ext>
              </a:extLst>
            </p:cNvPr>
            <p:cNvSpPr/>
            <p:nvPr/>
          </p:nvSpPr>
          <p:spPr>
            <a:xfrm>
              <a:off x="8797279" y="3591851"/>
              <a:ext cx="764338" cy="1590206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Ovale 80">
              <a:extLst>
                <a:ext uri="{FF2B5EF4-FFF2-40B4-BE49-F238E27FC236}">
                  <a16:creationId xmlns:a16="http://schemas.microsoft.com/office/drawing/2014/main" id="{E122D484-752D-60E6-5AD7-B02374C84763}"/>
                </a:ext>
              </a:extLst>
            </p:cNvPr>
            <p:cNvSpPr/>
            <p:nvPr/>
          </p:nvSpPr>
          <p:spPr>
            <a:xfrm>
              <a:off x="8923434" y="5237977"/>
              <a:ext cx="504318" cy="609732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CasellaDiTesto 82">
                  <a:extLst>
                    <a:ext uri="{FF2B5EF4-FFF2-40B4-BE49-F238E27FC236}">
                      <a16:creationId xmlns:a16="http://schemas.microsoft.com/office/drawing/2014/main" id="{563912EB-5141-AE75-0232-8F23F865D54D}"/>
                    </a:ext>
                  </a:extLst>
                </p:cNvPr>
                <p:cNvSpPr txBox="1"/>
                <p:nvPr/>
              </p:nvSpPr>
              <p:spPr>
                <a:xfrm>
                  <a:off x="9026238" y="4231756"/>
                  <a:ext cx="263626" cy="283860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̃"/>
                                <m:ctrlPr>
                                  <a:rPr lang="it-IT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acc>
                          </m:e>
                          <m:sub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𝒄𝒔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CasellaDiTesto 82">
                  <a:extLst>
                    <a:ext uri="{FF2B5EF4-FFF2-40B4-BE49-F238E27FC236}">
                      <a16:creationId xmlns:a16="http://schemas.microsoft.com/office/drawing/2014/main" id="{563912EB-5141-AE75-0232-8F23F865D5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6238" y="4231756"/>
                  <a:ext cx="263626" cy="283860"/>
                </a:xfrm>
                <a:prstGeom prst="rect">
                  <a:avLst/>
                </a:prstGeom>
                <a:blipFill>
                  <a:blip r:embed="rId8"/>
                  <a:stretch>
                    <a:fillRect l="-13953" t="-25532" r="-60465" b="-1276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CasellaDiTesto 83">
                  <a:extLst>
                    <a:ext uri="{FF2B5EF4-FFF2-40B4-BE49-F238E27FC236}">
                      <a16:creationId xmlns:a16="http://schemas.microsoft.com/office/drawing/2014/main" id="{F298A0FB-E236-DBAE-B7B6-3BE6214556A1}"/>
                    </a:ext>
                  </a:extLst>
                </p:cNvPr>
                <p:cNvSpPr txBox="1"/>
                <p:nvPr/>
              </p:nvSpPr>
              <p:spPr>
                <a:xfrm>
                  <a:off x="9043780" y="5404344"/>
                  <a:ext cx="263626" cy="276999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CasellaDiTesto 83">
                  <a:extLst>
                    <a:ext uri="{FF2B5EF4-FFF2-40B4-BE49-F238E27FC236}">
                      <a16:creationId xmlns:a16="http://schemas.microsoft.com/office/drawing/2014/main" id="{F298A0FB-E236-DBAE-B7B6-3BE6214556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780" y="5404344"/>
                  <a:ext cx="26362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2558" r="-25581"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asellaDiTesto 84">
                  <a:extLst>
                    <a:ext uri="{FF2B5EF4-FFF2-40B4-BE49-F238E27FC236}">
                      <a16:creationId xmlns:a16="http://schemas.microsoft.com/office/drawing/2014/main" id="{5BF9751F-0891-0760-A453-4C13A47EC348}"/>
                    </a:ext>
                  </a:extLst>
                </p:cNvPr>
                <p:cNvSpPr txBox="1"/>
                <p:nvPr/>
              </p:nvSpPr>
              <p:spPr>
                <a:xfrm>
                  <a:off x="6342441" y="4007890"/>
                  <a:ext cx="14023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85" name="CasellaDiTesto 84">
                  <a:extLst>
                    <a:ext uri="{FF2B5EF4-FFF2-40B4-BE49-F238E27FC236}">
                      <a16:creationId xmlns:a16="http://schemas.microsoft.com/office/drawing/2014/main" id="{5BF9751F-0891-0760-A453-4C13A47EC3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441" y="4007890"/>
                  <a:ext cx="140230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34783" r="-26087" b="-571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4C15CDAB-4235-808A-118A-8B6879BABB6F}"/>
                    </a:ext>
                  </a:extLst>
                </p:cNvPr>
                <p:cNvSpPr txBox="1"/>
                <p:nvPr/>
              </p:nvSpPr>
              <p:spPr>
                <a:xfrm>
                  <a:off x="8534780" y="4192530"/>
                  <a:ext cx="12913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4C15CDAB-4235-808A-118A-8B6879BAB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4780" y="4192530"/>
                  <a:ext cx="129138" cy="215444"/>
                </a:xfrm>
                <a:prstGeom prst="rect">
                  <a:avLst/>
                </a:prstGeom>
                <a:blipFill>
                  <a:blip r:embed="rId11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sellaDiTesto 86">
                  <a:extLst>
                    <a:ext uri="{FF2B5EF4-FFF2-40B4-BE49-F238E27FC236}">
                      <a16:creationId xmlns:a16="http://schemas.microsoft.com/office/drawing/2014/main" id="{0857C20C-1174-2961-D1FA-C0F9C3B9E631}"/>
                    </a:ext>
                  </a:extLst>
                </p:cNvPr>
                <p:cNvSpPr txBox="1"/>
                <p:nvPr/>
              </p:nvSpPr>
              <p:spPr>
                <a:xfrm>
                  <a:off x="6345007" y="4546195"/>
                  <a:ext cx="14997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87" name="CasellaDiTesto 86">
                  <a:extLst>
                    <a:ext uri="{FF2B5EF4-FFF2-40B4-BE49-F238E27FC236}">
                      <a16:creationId xmlns:a16="http://schemas.microsoft.com/office/drawing/2014/main" id="{0857C20C-1174-2961-D1FA-C0F9C3B9E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5007" y="4546195"/>
                  <a:ext cx="149976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28000" r="-24000" b="-571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4AAA87B1-DA20-C86C-1105-E934AD7B441B}"/>
                    </a:ext>
                  </a:extLst>
                </p:cNvPr>
                <p:cNvSpPr txBox="1"/>
                <p:nvPr/>
              </p:nvSpPr>
              <p:spPr>
                <a:xfrm>
                  <a:off x="6342441" y="5385315"/>
                  <a:ext cx="12984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it-IT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4AAA87B1-DA20-C86C-1105-E934AD7B44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441" y="5385315"/>
                  <a:ext cx="129844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23810" r="-1904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CasellaDiTesto 88">
                  <a:extLst>
                    <a:ext uri="{FF2B5EF4-FFF2-40B4-BE49-F238E27FC236}">
                      <a16:creationId xmlns:a16="http://schemas.microsoft.com/office/drawing/2014/main" id="{8900E24A-8348-226A-EB1B-C1373D493076}"/>
                    </a:ext>
                  </a:extLst>
                </p:cNvPr>
                <p:cNvSpPr txBox="1"/>
                <p:nvPr/>
              </p:nvSpPr>
              <p:spPr>
                <a:xfrm>
                  <a:off x="8434950" y="4440199"/>
                  <a:ext cx="12984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it-IT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CasellaDiTesto 88">
                  <a:extLst>
                    <a:ext uri="{FF2B5EF4-FFF2-40B4-BE49-F238E27FC236}">
                      <a16:creationId xmlns:a16="http://schemas.microsoft.com/office/drawing/2014/main" id="{8900E24A-8348-226A-EB1B-C1373D493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950" y="4440199"/>
                  <a:ext cx="129844" cy="215444"/>
                </a:xfrm>
                <a:prstGeom prst="rect">
                  <a:avLst/>
                </a:prstGeom>
                <a:blipFill>
                  <a:blip r:embed="rId14"/>
                  <a:stretch>
                    <a:fillRect l="-23810" r="-952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CasellaDiTesto 89">
                  <a:extLst>
                    <a:ext uri="{FF2B5EF4-FFF2-40B4-BE49-F238E27FC236}">
                      <a16:creationId xmlns:a16="http://schemas.microsoft.com/office/drawing/2014/main" id="{AE84B588-8829-FCE6-6343-497BF140A719}"/>
                    </a:ext>
                  </a:extLst>
                </p:cNvPr>
                <p:cNvSpPr txBox="1"/>
                <p:nvPr/>
              </p:nvSpPr>
              <p:spPr>
                <a:xfrm>
                  <a:off x="8517729" y="3821968"/>
                  <a:ext cx="12913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90" name="CasellaDiTesto 89">
                  <a:extLst>
                    <a:ext uri="{FF2B5EF4-FFF2-40B4-BE49-F238E27FC236}">
                      <a16:creationId xmlns:a16="http://schemas.microsoft.com/office/drawing/2014/main" id="{AE84B588-8829-FCE6-6343-497BF140A7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7729" y="3821968"/>
                  <a:ext cx="129138" cy="215444"/>
                </a:xfrm>
                <a:prstGeom prst="rect">
                  <a:avLst/>
                </a:prstGeom>
                <a:blipFill>
                  <a:blip r:embed="rId15"/>
                  <a:stretch>
                    <a:fillRect l="-23810" r="-9047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11BF6933-675A-B4C6-5F78-9D02F7282E22}"/>
                    </a:ext>
                  </a:extLst>
                </p:cNvPr>
                <p:cNvSpPr txBox="1"/>
                <p:nvPr/>
              </p:nvSpPr>
              <p:spPr>
                <a:xfrm>
                  <a:off x="8197496" y="5230182"/>
                  <a:ext cx="14722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11BF6933-675A-B4C6-5F78-9D02F7282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496" y="5230182"/>
                  <a:ext cx="147220" cy="215444"/>
                </a:xfrm>
                <a:prstGeom prst="rect">
                  <a:avLst/>
                </a:prstGeom>
                <a:blipFill>
                  <a:blip r:embed="rId16"/>
                  <a:stretch>
                    <a:fillRect l="-16667" r="-37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CasellaDiTesto 91">
                  <a:extLst>
                    <a:ext uri="{FF2B5EF4-FFF2-40B4-BE49-F238E27FC236}">
                      <a16:creationId xmlns:a16="http://schemas.microsoft.com/office/drawing/2014/main" id="{8D1D27C6-FB62-A163-219A-290E082B30A6}"/>
                    </a:ext>
                  </a:extLst>
                </p:cNvPr>
                <p:cNvSpPr txBox="1"/>
                <p:nvPr/>
              </p:nvSpPr>
              <p:spPr>
                <a:xfrm>
                  <a:off x="8197496" y="4933218"/>
                  <a:ext cx="14722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92" name="CasellaDiTesto 91">
                  <a:extLst>
                    <a:ext uri="{FF2B5EF4-FFF2-40B4-BE49-F238E27FC236}">
                      <a16:creationId xmlns:a16="http://schemas.microsoft.com/office/drawing/2014/main" id="{8D1D27C6-FB62-A163-219A-290E082B3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496" y="4933218"/>
                  <a:ext cx="147220" cy="215444"/>
                </a:xfrm>
                <a:prstGeom prst="rect">
                  <a:avLst/>
                </a:prstGeom>
                <a:blipFill>
                  <a:blip r:embed="rId17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asellaDiTesto 109">
                <a:extLst>
                  <a:ext uri="{FF2B5EF4-FFF2-40B4-BE49-F238E27FC236}">
                    <a16:creationId xmlns:a16="http://schemas.microsoft.com/office/drawing/2014/main" id="{1CD6DC44-6C44-EF8B-613B-98CE050F712F}"/>
                  </a:ext>
                </a:extLst>
              </p:cNvPr>
              <p:cNvSpPr txBox="1"/>
              <p:nvPr/>
            </p:nvSpPr>
            <p:spPr>
              <a:xfrm>
                <a:off x="1016309" y="3448857"/>
                <a:ext cx="3682483" cy="290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  <m:sup>
                        <m:r>
                          <a:rPr lang="it-IT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b="0" i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cs</m:t>
                        </m:r>
                      </m:sub>
                    </m:sSub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it-IT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ψΛ</m:t>
                        </m:r>
                      </m:e>
                    </m:d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i="1" dirty="0">
                    <a:ea typeface="ADLaM Display" panose="020F0502020204030204" pitchFamily="2" charset="0"/>
                    <a:cs typeface="ADLaM Display" panose="020F0502020204030204" pitchFamily="2" charset="0"/>
                  </a:rPr>
                  <a:t>  </a:t>
                </a:r>
                <a:r>
                  <a:rPr lang="it-IT" b="1" u="sng" dirty="0">
                    <a:solidFill>
                      <a:srgbClr val="C00000"/>
                    </a:solidFill>
                    <a:ea typeface="ADLaM Display" panose="020F0502020204030204" pitchFamily="2" charset="0"/>
                    <a:cs typeface="ADLaM Display" panose="020F0502020204030204" pitchFamily="2" charset="0"/>
                  </a:rPr>
                  <a:t>Suppressed</a:t>
                </a:r>
                <a:endParaRPr lang="it-IT" b="1" i="1" u="sng" dirty="0">
                  <a:solidFill>
                    <a:srgbClr val="C00000"/>
                  </a:solidFill>
                  <a:ea typeface="ADLaM Display" panose="020F0502020204030204" pitchFamily="2" charset="0"/>
                  <a:cs typeface="ADLaM Display" panose="020F0502020204030204" pitchFamily="2" charset="0"/>
                </a:endParaRPr>
              </a:p>
            </p:txBody>
          </p:sp>
        </mc:Choice>
        <mc:Fallback xmlns="">
          <p:sp>
            <p:nvSpPr>
              <p:cNvPr id="110" name="CasellaDiTesto 109">
                <a:extLst>
                  <a:ext uri="{FF2B5EF4-FFF2-40B4-BE49-F238E27FC236}">
                    <a16:creationId xmlns:a16="http://schemas.microsoft.com/office/drawing/2014/main" id="{1CD6DC44-6C44-EF8B-613B-98CE050F7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09" y="3448857"/>
                <a:ext cx="3682483" cy="290016"/>
              </a:xfrm>
              <a:prstGeom prst="rect">
                <a:avLst/>
              </a:prstGeom>
              <a:blipFill>
                <a:blip r:embed="rId18"/>
                <a:stretch>
                  <a:fillRect l="-2318" t="-23404" r="-3146" b="-489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3" name="Elemento grafico 112" descr="Chiudi con riempimento a tinta unita">
            <a:extLst>
              <a:ext uri="{FF2B5EF4-FFF2-40B4-BE49-F238E27FC236}">
                <a16:creationId xmlns:a16="http://schemas.microsoft.com/office/drawing/2014/main" id="{442F05A5-017D-4BA2-89B9-1968C61C4B5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212370" y="4437278"/>
            <a:ext cx="1452150" cy="1452150"/>
          </a:xfrm>
          <a:prstGeom prst="rect">
            <a:avLst/>
          </a:prstGeom>
        </p:spPr>
      </p:pic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9B51F486-5AAB-13AD-6AD7-A77A7D2FF761}"/>
              </a:ext>
            </a:extLst>
          </p:cNvPr>
          <p:cNvSpPr txBox="1"/>
          <p:nvPr/>
        </p:nvSpPr>
        <p:spPr>
          <a:xfrm>
            <a:off x="425731" y="5991869"/>
            <a:ext cx="5025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/>
              <a:t>Suppression</a:t>
            </a:r>
            <a:r>
              <a:rPr lang="it-IT" sz="1400" b="1" dirty="0"/>
              <a:t> of the </a:t>
            </a:r>
            <a:r>
              <a:rPr lang="it-IT" sz="1400" b="1" dirty="0" err="1"/>
              <a:t>antisimmetric</a:t>
            </a:r>
            <a:r>
              <a:rPr lang="it-IT" sz="1400" b="1" dirty="0"/>
              <a:t> color-</a:t>
            </a:r>
            <a:r>
              <a:rPr lang="it-IT" sz="1400" b="1" dirty="0" err="1"/>
              <a:t>flavor</a:t>
            </a:r>
            <a:r>
              <a:rPr lang="it-IT" sz="1400" b="1" dirty="0"/>
              <a:t> part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CB86863-7E94-5750-4A72-757F693AA02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3380" y="1347560"/>
            <a:ext cx="4309769" cy="874986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6695A621-82D4-E68A-2365-E14D7EEC7C55}"/>
              </a:ext>
            </a:extLst>
          </p:cNvPr>
          <p:cNvSpPr/>
          <p:nvPr/>
        </p:nvSpPr>
        <p:spPr>
          <a:xfrm>
            <a:off x="5096220" y="1686751"/>
            <a:ext cx="1303331" cy="196604"/>
          </a:xfrm>
          <a:prstGeom prst="rightArrow">
            <a:avLst/>
          </a:prstGeom>
          <a:solidFill>
            <a:srgbClr val="0433FF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737EB98E-027B-B4B3-D555-5DAD62AC5154}"/>
              </a:ext>
            </a:extLst>
          </p:cNvPr>
          <p:cNvGrpSpPr/>
          <p:nvPr/>
        </p:nvGrpSpPr>
        <p:grpSpPr>
          <a:xfrm>
            <a:off x="6546982" y="710056"/>
            <a:ext cx="4128379" cy="2306137"/>
            <a:chOff x="5433238" y="3591851"/>
            <a:chExt cx="4128379" cy="2306137"/>
          </a:xfrm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B2C67BFC-8582-6DA2-1321-5AAC0CB03B74}"/>
                </a:ext>
              </a:extLst>
            </p:cNvPr>
            <p:cNvGrpSpPr/>
            <p:nvPr/>
          </p:nvGrpSpPr>
          <p:grpSpPr>
            <a:xfrm>
              <a:off x="5893847" y="5592346"/>
              <a:ext cx="3198097" cy="305642"/>
              <a:chOff x="5255471" y="3179135"/>
              <a:chExt cx="1623794" cy="0"/>
            </a:xfrm>
          </p:grpSpPr>
          <p:cxnSp>
            <p:nvCxnSpPr>
              <p:cNvPr id="147" name="Connettore diritto 146">
                <a:extLst>
                  <a:ext uri="{FF2B5EF4-FFF2-40B4-BE49-F238E27FC236}">
                    <a16:creationId xmlns:a16="http://schemas.microsoft.com/office/drawing/2014/main" id="{FB31DF64-3FEA-D336-A96E-D097BC45AA69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ttore 2 147">
                <a:extLst>
                  <a:ext uri="{FF2B5EF4-FFF2-40B4-BE49-F238E27FC236}">
                    <a16:creationId xmlns:a16="http://schemas.microsoft.com/office/drawing/2014/main" id="{32FE6C4D-C59A-50EF-5616-19C9C93B21A1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A3273D0C-BC5E-E972-1B01-FDC41A092FF6}"/>
                </a:ext>
              </a:extLst>
            </p:cNvPr>
            <p:cNvGrpSpPr/>
            <p:nvPr/>
          </p:nvGrpSpPr>
          <p:grpSpPr>
            <a:xfrm>
              <a:off x="6049537" y="4231758"/>
              <a:ext cx="1623794" cy="0"/>
              <a:chOff x="5255471" y="3179135"/>
              <a:chExt cx="1623794" cy="0"/>
            </a:xfrm>
          </p:grpSpPr>
          <p:cxnSp>
            <p:nvCxnSpPr>
              <p:cNvPr id="145" name="Connettore diritto 144">
                <a:extLst>
                  <a:ext uri="{FF2B5EF4-FFF2-40B4-BE49-F238E27FC236}">
                    <a16:creationId xmlns:a16="http://schemas.microsoft.com/office/drawing/2014/main" id="{C5ACD621-A6CF-346B-DF2E-FA94235B86CE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ttore 2 145">
                <a:extLst>
                  <a:ext uri="{FF2B5EF4-FFF2-40B4-BE49-F238E27FC236}">
                    <a16:creationId xmlns:a16="http://schemas.microsoft.com/office/drawing/2014/main" id="{DCC37A1B-EC13-FCD2-EFB8-0A730252B1AA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7CC67AAB-1F7C-0C91-5A79-165A37D4654A}"/>
                </a:ext>
              </a:extLst>
            </p:cNvPr>
            <p:cNvSpPr/>
            <p:nvPr/>
          </p:nvSpPr>
          <p:spPr>
            <a:xfrm>
              <a:off x="5433238" y="3821386"/>
              <a:ext cx="764338" cy="1877046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CasellaDiTesto 110">
                  <a:extLst>
                    <a:ext uri="{FF2B5EF4-FFF2-40B4-BE49-F238E27FC236}">
                      <a16:creationId xmlns:a16="http://schemas.microsoft.com/office/drawing/2014/main" id="{46C87917-4F99-1831-C72E-9AF0FD798249}"/>
                    </a:ext>
                  </a:extLst>
                </p:cNvPr>
                <p:cNvSpPr txBox="1"/>
                <p:nvPr/>
              </p:nvSpPr>
              <p:spPr>
                <a:xfrm>
                  <a:off x="5653087" y="4624747"/>
                  <a:ext cx="324640" cy="277768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oMath>
                    </m:oMathPara>
                  </a14:m>
                  <a:endParaRPr lang="it-IT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CasellaDiTesto 110">
                  <a:extLst>
                    <a:ext uri="{FF2B5EF4-FFF2-40B4-BE49-F238E27FC236}">
                      <a16:creationId xmlns:a16="http://schemas.microsoft.com/office/drawing/2014/main" id="{46C87917-4F99-1831-C72E-9AF0FD7982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087" y="4624747"/>
                  <a:ext cx="324640" cy="277768"/>
                </a:xfrm>
                <a:prstGeom prst="rect">
                  <a:avLst/>
                </a:prstGeom>
                <a:blipFill>
                  <a:blip r:embed="rId22"/>
                  <a:stretch>
                    <a:fillRect l="-16981" r="-1887" b="-2444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2" name="Gruppo 111">
              <a:extLst>
                <a:ext uri="{FF2B5EF4-FFF2-40B4-BE49-F238E27FC236}">
                  <a16:creationId xmlns:a16="http://schemas.microsoft.com/office/drawing/2014/main" id="{550B4C32-0A9F-7A08-84FD-D82B1BD34D08}"/>
                </a:ext>
              </a:extLst>
            </p:cNvPr>
            <p:cNvGrpSpPr/>
            <p:nvPr/>
          </p:nvGrpSpPr>
          <p:grpSpPr>
            <a:xfrm rot="967972">
              <a:off x="7592045" y="4408431"/>
              <a:ext cx="1376863" cy="457195"/>
              <a:chOff x="5255471" y="3179135"/>
              <a:chExt cx="1623794" cy="0"/>
            </a:xfrm>
          </p:grpSpPr>
          <p:cxnSp>
            <p:nvCxnSpPr>
              <p:cNvPr id="143" name="Connettore diritto 142">
                <a:extLst>
                  <a:ext uri="{FF2B5EF4-FFF2-40B4-BE49-F238E27FC236}">
                    <a16:creationId xmlns:a16="http://schemas.microsoft.com/office/drawing/2014/main" id="{3A478FF4-E109-9280-4755-0948163D84A7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ttore 2 143">
                <a:extLst>
                  <a:ext uri="{FF2B5EF4-FFF2-40B4-BE49-F238E27FC236}">
                    <a16:creationId xmlns:a16="http://schemas.microsoft.com/office/drawing/2014/main" id="{07F934CF-84CE-0859-4F29-313BCDCE91A6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 w="9525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uppo 114">
              <a:extLst>
                <a:ext uri="{FF2B5EF4-FFF2-40B4-BE49-F238E27FC236}">
                  <a16:creationId xmlns:a16="http://schemas.microsoft.com/office/drawing/2014/main" id="{FCA83AD1-6E02-3012-792E-2FBA2412AA47}"/>
                </a:ext>
              </a:extLst>
            </p:cNvPr>
            <p:cNvGrpSpPr/>
            <p:nvPr/>
          </p:nvGrpSpPr>
          <p:grpSpPr>
            <a:xfrm>
              <a:off x="7673331" y="4231756"/>
              <a:ext cx="1623794" cy="0"/>
              <a:chOff x="5255471" y="3179135"/>
              <a:chExt cx="1623794" cy="0"/>
            </a:xfrm>
          </p:grpSpPr>
          <p:cxnSp>
            <p:nvCxnSpPr>
              <p:cNvPr id="141" name="Connettore diritto 140">
                <a:extLst>
                  <a:ext uri="{FF2B5EF4-FFF2-40B4-BE49-F238E27FC236}">
                    <a16:creationId xmlns:a16="http://schemas.microsoft.com/office/drawing/2014/main" id="{E2A0BC06-5EE7-3422-7F8E-1B472005900C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ttore 2 141">
                <a:extLst>
                  <a:ext uri="{FF2B5EF4-FFF2-40B4-BE49-F238E27FC236}">
                    <a16:creationId xmlns:a16="http://schemas.microsoft.com/office/drawing/2014/main" id="{3ACFE13F-6301-3D7B-056E-C3FDD3D8DC65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uppo 115">
              <a:extLst>
                <a:ext uri="{FF2B5EF4-FFF2-40B4-BE49-F238E27FC236}">
                  <a16:creationId xmlns:a16="http://schemas.microsoft.com/office/drawing/2014/main" id="{6460748D-8767-E685-8018-8831A629A1E9}"/>
                </a:ext>
              </a:extLst>
            </p:cNvPr>
            <p:cNvGrpSpPr/>
            <p:nvPr/>
          </p:nvGrpSpPr>
          <p:grpSpPr>
            <a:xfrm rot="10224222">
              <a:off x="7661970" y="4087986"/>
              <a:ext cx="1623794" cy="0"/>
              <a:chOff x="5255471" y="3179135"/>
              <a:chExt cx="1623794" cy="0"/>
            </a:xfrm>
          </p:grpSpPr>
          <p:cxnSp>
            <p:nvCxnSpPr>
              <p:cNvPr id="139" name="Connettore diritto 138">
                <a:extLst>
                  <a:ext uri="{FF2B5EF4-FFF2-40B4-BE49-F238E27FC236}">
                    <a16:creationId xmlns:a16="http://schemas.microsoft.com/office/drawing/2014/main" id="{09E3BB0C-E1E6-0396-A2F7-2084B21628DC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ttore 2 139">
                <a:extLst>
                  <a:ext uri="{FF2B5EF4-FFF2-40B4-BE49-F238E27FC236}">
                    <a16:creationId xmlns:a16="http://schemas.microsoft.com/office/drawing/2014/main" id="{5EFF42A1-0C4C-0020-F90B-2D74A556E4AE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Ovale 116">
              <a:extLst>
                <a:ext uri="{FF2B5EF4-FFF2-40B4-BE49-F238E27FC236}">
                  <a16:creationId xmlns:a16="http://schemas.microsoft.com/office/drawing/2014/main" id="{F5940470-EE11-C8BD-DBEF-98332F4C6D42}"/>
                </a:ext>
              </a:extLst>
            </p:cNvPr>
            <p:cNvSpPr/>
            <p:nvPr/>
          </p:nvSpPr>
          <p:spPr>
            <a:xfrm>
              <a:off x="7578385" y="4148263"/>
              <a:ext cx="171947" cy="166986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18" name="Gruppo 117">
              <a:extLst>
                <a:ext uri="{FF2B5EF4-FFF2-40B4-BE49-F238E27FC236}">
                  <a16:creationId xmlns:a16="http://schemas.microsoft.com/office/drawing/2014/main" id="{599CD15E-3FED-7F5E-5995-BE4B394DF303}"/>
                </a:ext>
              </a:extLst>
            </p:cNvPr>
            <p:cNvGrpSpPr/>
            <p:nvPr/>
          </p:nvGrpSpPr>
          <p:grpSpPr>
            <a:xfrm>
              <a:off x="6212847" y="4760584"/>
              <a:ext cx="2792469" cy="73927"/>
              <a:chOff x="5255471" y="3179135"/>
              <a:chExt cx="1623794" cy="0"/>
            </a:xfrm>
          </p:grpSpPr>
          <p:cxnSp>
            <p:nvCxnSpPr>
              <p:cNvPr id="137" name="Connettore diritto 136">
                <a:extLst>
                  <a:ext uri="{FF2B5EF4-FFF2-40B4-BE49-F238E27FC236}">
                    <a16:creationId xmlns:a16="http://schemas.microsoft.com/office/drawing/2014/main" id="{88A64CEA-9EBC-79CA-3714-5EC5A3DB949C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ttore 2 137">
                <a:extLst>
                  <a:ext uri="{FF2B5EF4-FFF2-40B4-BE49-F238E27FC236}">
                    <a16:creationId xmlns:a16="http://schemas.microsoft.com/office/drawing/2014/main" id="{8024F37D-436C-FD40-151F-E384F6F51502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uppo 118">
              <a:extLst>
                <a:ext uri="{FF2B5EF4-FFF2-40B4-BE49-F238E27FC236}">
                  <a16:creationId xmlns:a16="http://schemas.microsoft.com/office/drawing/2014/main" id="{A1120A5C-BE82-8C90-CABC-8EDBE038DF97}"/>
                </a:ext>
              </a:extLst>
            </p:cNvPr>
            <p:cNvGrpSpPr/>
            <p:nvPr/>
          </p:nvGrpSpPr>
          <p:grpSpPr>
            <a:xfrm rot="20975867">
              <a:off x="6741021" y="5188271"/>
              <a:ext cx="2626215" cy="261753"/>
              <a:chOff x="5255471" y="3179135"/>
              <a:chExt cx="1623794" cy="0"/>
            </a:xfrm>
          </p:grpSpPr>
          <p:cxnSp>
            <p:nvCxnSpPr>
              <p:cNvPr id="135" name="Connettore diritto 134">
                <a:extLst>
                  <a:ext uri="{FF2B5EF4-FFF2-40B4-BE49-F238E27FC236}">
                    <a16:creationId xmlns:a16="http://schemas.microsoft.com/office/drawing/2014/main" id="{1C87C485-DCBF-5185-FFFC-3871F266DDF6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ttore 2 135">
                <a:extLst>
                  <a:ext uri="{FF2B5EF4-FFF2-40B4-BE49-F238E27FC236}">
                    <a16:creationId xmlns:a16="http://schemas.microsoft.com/office/drawing/2014/main" id="{508DAE82-4E05-8CC3-B922-96BC331A6D69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uppo 119">
              <a:extLst>
                <a:ext uri="{FF2B5EF4-FFF2-40B4-BE49-F238E27FC236}">
                  <a16:creationId xmlns:a16="http://schemas.microsoft.com/office/drawing/2014/main" id="{4A409E67-0B07-9651-0724-E8A2F102A1B7}"/>
                </a:ext>
              </a:extLst>
            </p:cNvPr>
            <p:cNvGrpSpPr/>
            <p:nvPr/>
          </p:nvGrpSpPr>
          <p:grpSpPr>
            <a:xfrm rot="10800000">
              <a:off x="6749683" y="5289410"/>
              <a:ext cx="2619602" cy="129092"/>
              <a:chOff x="5255471" y="3179135"/>
              <a:chExt cx="1623794" cy="0"/>
            </a:xfrm>
          </p:grpSpPr>
          <p:cxnSp>
            <p:nvCxnSpPr>
              <p:cNvPr id="133" name="Connettore diritto 132">
                <a:extLst>
                  <a:ext uri="{FF2B5EF4-FFF2-40B4-BE49-F238E27FC236}">
                    <a16:creationId xmlns:a16="http://schemas.microsoft.com/office/drawing/2014/main" id="{51918F35-5914-7EDB-FD24-0774A2EECC81}"/>
                  </a:ext>
                </a:extLst>
              </p:cNvPr>
              <p:cNvCxnSpPr/>
              <p:nvPr/>
            </p:nvCxnSpPr>
            <p:spPr>
              <a:xfrm>
                <a:off x="6095999" y="3179135"/>
                <a:ext cx="78326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ttore 2 133">
                <a:extLst>
                  <a:ext uri="{FF2B5EF4-FFF2-40B4-BE49-F238E27FC236}">
                    <a16:creationId xmlns:a16="http://schemas.microsoft.com/office/drawing/2014/main" id="{10404989-C6A7-82A6-5ED5-8E1D9575604C}"/>
                  </a:ext>
                </a:extLst>
              </p:cNvPr>
              <p:cNvCxnSpPr/>
              <p:nvPr/>
            </p:nvCxnSpPr>
            <p:spPr>
              <a:xfrm>
                <a:off x="5255471" y="3179135"/>
                <a:ext cx="840528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Ovale 120">
              <a:extLst>
                <a:ext uri="{FF2B5EF4-FFF2-40B4-BE49-F238E27FC236}">
                  <a16:creationId xmlns:a16="http://schemas.microsoft.com/office/drawing/2014/main" id="{C3BDF602-024A-9F57-06A3-35778F209551}"/>
                </a:ext>
              </a:extLst>
            </p:cNvPr>
            <p:cNvSpPr/>
            <p:nvPr/>
          </p:nvSpPr>
          <p:spPr>
            <a:xfrm>
              <a:off x="8797279" y="3591851"/>
              <a:ext cx="764338" cy="1590206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2" name="Ovale 121">
              <a:extLst>
                <a:ext uri="{FF2B5EF4-FFF2-40B4-BE49-F238E27FC236}">
                  <a16:creationId xmlns:a16="http://schemas.microsoft.com/office/drawing/2014/main" id="{7E5F23E4-5C63-95A3-5C56-D44427F582A9}"/>
                </a:ext>
              </a:extLst>
            </p:cNvPr>
            <p:cNvSpPr/>
            <p:nvPr/>
          </p:nvSpPr>
          <p:spPr>
            <a:xfrm>
              <a:off x="8923434" y="5237977"/>
              <a:ext cx="504318" cy="609732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CasellaDiTesto 122">
                  <a:extLst>
                    <a:ext uri="{FF2B5EF4-FFF2-40B4-BE49-F238E27FC236}">
                      <a16:creationId xmlns:a16="http://schemas.microsoft.com/office/drawing/2014/main" id="{4F7798EB-7DA1-0A58-01A8-C7FE0EA9F8C9}"/>
                    </a:ext>
                  </a:extLst>
                </p:cNvPr>
                <p:cNvSpPr txBox="1"/>
                <p:nvPr/>
              </p:nvSpPr>
              <p:spPr>
                <a:xfrm>
                  <a:off x="9026238" y="4231756"/>
                  <a:ext cx="263626" cy="310791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𝒄𝒔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CasellaDiTesto 122">
                  <a:extLst>
                    <a:ext uri="{FF2B5EF4-FFF2-40B4-BE49-F238E27FC236}">
                      <a16:creationId xmlns:a16="http://schemas.microsoft.com/office/drawing/2014/main" id="{4F7798EB-7DA1-0A58-01A8-C7FE0EA9F8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6238" y="4231756"/>
                  <a:ext cx="263626" cy="310791"/>
                </a:xfrm>
                <a:prstGeom prst="rect">
                  <a:avLst/>
                </a:prstGeom>
                <a:blipFill>
                  <a:blip r:embed="rId23"/>
                  <a:stretch>
                    <a:fillRect l="-11364" r="-5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CasellaDiTesto 123">
                  <a:extLst>
                    <a:ext uri="{FF2B5EF4-FFF2-40B4-BE49-F238E27FC236}">
                      <a16:creationId xmlns:a16="http://schemas.microsoft.com/office/drawing/2014/main" id="{748980E5-EC99-7C39-048F-AC41120895D7}"/>
                    </a:ext>
                  </a:extLst>
                </p:cNvPr>
                <p:cNvSpPr txBox="1"/>
                <p:nvPr/>
              </p:nvSpPr>
              <p:spPr>
                <a:xfrm>
                  <a:off x="9043780" y="5404344"/>
                  <a:ext cx="263626" cy="276999"/>
                </a:xfrm>
                <a:prstGeom prst="rect">
                  <a:avLst/>
                </a:prstGeom>
                <a:solidFill>
                  <a:srgbClr val="BFBFB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CasellaDiTesto 123">
                  <a:extLst>
                    <a:ext uri="{FF2B5EF4-FFF2-40B4-BE49-F238E27FC236}">
                      <a16:creationId xmlns:a16="http://schemas.microsoft.com/office/drawing/2014/main" id="{748980E5-EC99-7C39-048F-AC41120895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780" y="5404344"/>
                  <a:ext cx="263626" cy="276999"/>
                </a:xfrm>
                <a:prstGeom prst="rect">
                  <a:avLst/>
                </a:prstGeom>
                <a:blipFill>
                  <a:blip r:embed="rId24"/>
                  <a:stretch>
                    <a:fillRect l="-29545" r="-22727"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CasellaDiTesto 124">
                  <a:extLst>
                    <a:ext uri="{FF2B5EF4-FFF2-40B4-BE49-F238E27FC236}">
                      <a16:creationId xmlns:a16="http://schemas.microsoft.com/office/drawing/2014/main" id="{378FC7AD-182C-3302-8B66-2533D666C6FB}"/>
                    </a:ext>
                  </a:extLst>
                </p:cNvPr>
                <p:cNvSpPr txBox="1"/>
                <p:nvPr/>
              </p:nvSpPr>
              <p:spPr>
                <a:xfrm>
                  <a:off x="6342441" y="4007890"/>
                  <a:ext cx="14023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125" name="CasellaDiTesto 124">
                  <a:extLst>
                    <a:ext uri="{FF2B5EF4-FFF2-40B4-BE49-F238E27FC236}">
                      <a16:creationId xmlns:a16="http://schemas.microsoft.com/office/drawing/2014/main" id="{378FC7AD-182C-3302-8B66-2533D666C6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441" y="4007890"/>
                  <a:ext cx="140230" cy="215444"/>
                </a:xfrm>
                <a:prstGeom prst="rect">
                  <a:avLst/>
                </a:prstGeom>
                <a:blipFill>
                  <a:blip r:embed="rId25"/>
                  <a:stretch>
                    <a:fillRect l="-30435" r="-30435" b="-571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CasellaDiTesto 125">
                  <a:extLst>
                    <a:ext uri="{FF2B5EF4-FFF2-40B4-BE49-F238E27FC236}">
                      <a16:creationId xmlns:a16="http://schemas.microsoft.com/office/drawing/2014/main" id="{E6D2F5CA-64CF-612C-022C-493010781DD5}"/>
                    </a:ext>
                  </a:extLst>
                </p:cNvPr>
                <p:cNvSpPr txBox="1"/>
                <p:nvPr/>
              </p:nvSpPr>
              <p:spPr>
                <a:xfrm>
                  <a:off x="8534780" y="4192530"/>
                  <a:ext cx="12913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126" name="CasellaDiTesto 125">
                  <a:extLst>
                    <a:ext uri="{FF2B5EF4-FFF2-40B4-BE49-F238E27FC236}">
                      <a16:creationId xmlns:a16="http://schemas.microsoft.com/office/drawing/2014/main" id="{E6D2F5CA-64CF-612C-022C-493010781D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4780" y="4192530"/>
                  <a:ext cx="129138" cy="215444"/>
                </a:xfrm>
                <a:prstGeom prst="rect">
                  <a:avLst/>
                </a:prstGeom>
                <a:blipFill>
                  <a:blip r:embed="rId26"/>
                  <a:stretch>
                    <a:fillRect l="-23810" r="-952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CasellaDiTesto 126">
                  <a:extLst>
                    <a:ext uri="{FF2B5EF4-FFF2-40B4-BE49-F238E27FC236}">
                      <a16:creationId xmlns:a16="http://schemas.microsoft.com/office/drawing/2014/main" id="{9AD3CF22-BA74-66AB-9B18-245E5D895091}"/>
                    </a:ext>
                  </a:extLst>
                </p:cNvPr>
                <p:cNvSpPr txBox="1"/>
                <p:nvPr/>
              </p:nvSpPr>
              <p:spPr>
                <a:xfrm>
                  <a:off x="6345007" y="4546195"/>
                  <a:ext cx="14997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127" name="CasellaDiTesto 126">
                  <a:extLst>
                    <a:ext uri="{FF2B5EF4-FFF2-40B4-BE49-F238E27FC236}">
                      <a16:creationId xmlns:a16="http://schemas.microsoft.com/office/drawing/2014/main" id="{9AD3CF22-BA74-66AB-9B18-245E5D8950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5007" y="4546195"/>
                  <a:ext cx="149976" cy="215444"/>
                </a:xfrm>
                <a:prstGeom prst="rect">
                  <a:avLst/>
                </a:prstGeom>
                <a:blipFill>
                  <a:blip r:embed="rId27"/>
                  <a:stretch>
                    <a:fillRect l="-33333" r="-25000" b="-85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CasellaDiTesto 127">
                  <a:extLst>
                    <a:ext uri="{FF2B5EF4-FFF2-40B4-BE49-F238E27FC236}">
                      <a16:creationId xmlns:a16="http://schemas.microsoft.com/office/drawing/2014/main" id="{86F5048D-11D6-6311-BFF3-7EE536CDF608}"/>
                    </a:ext>
                  </a:extLst>
                </p:cNvPr>
                <p:cNvSpPr txBox="1"/>
                <p:nvPr/>
              </p:nvSpPr>
              <p:spPr>
                <a:xfrm>
                  <a:off x="6342441" y="5385315"/>
                  <a:ext cx="12984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it-IT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CasellaDiTesto 127">
                  <a:extLst>
                    <a:ext uri="{FF2B5EF4-FFF2-40B4-BE49-F238E27FC236}">
                      <a16:creationId xmlns:a16="http://schemas.microsoft.com/office/drawing/2014/main" id="{86F5048D-11D6-6311-BFF3-7EE536CDF6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441" y="5385315"/>
                  <a:ext cx="129844" cy="215444"/>
                </a:xfrm>
                <a:prstGeom prst="rect">
                  <a:avLst/>
                </a:prstGeom>
                <a:blipFill>
                  <a:blip r:embed="rId28"/>
                  <a:stretch>
                    <a:fillRect l="-19048" r="-2381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CasellaDiTesto 128">
                  <a:extLst>
                    <a:ext uri="{FF2B5EF4-FFF2-40B4-BE49-F238E27FC236}">
                      <a16:creationId xmlns:a16="http://schemas.microsoft.com/office/drawing/2014/main" id="{963A325D-27F2-7F21-B2CA-D8B44394F313}"/>
                    </a:ext>
                  </a:extLst>
                </p:cNvPr>
                <p:cNvSpPr txBox="1"/>
                <p:nvPr/>
              </p:nvSpPr>
              <p:spPr>
                <a:xfrm>
                  <a:off x="8434950" y="4440199"/>
                  <a:ext cx="12984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it-IT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CasellaDiTesto 128">
                  <a:extLst>
                    <a:ext uri="{FF2B5EF4-FFF2-40B4-BE49-F238E27FC236}">
                      <a16:creationId xmlns:a16="http://schemas.microsoft.com/office/drawing/2014/main" id="{963A325D-27F2-7F21-B2CA-D8B44394F3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950" y="4440199"/>
                  <a:ext cx="129844" cy="215444"/>
                </a:xfrm>
                <a:prstGeom prst="rect">
                  <a:avLst/>
                </a:prstGeom>
                <a:blipFill>
                  <a:blip r:embed="rId29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CasellaDiTesto 129">
                  <a:extLst>
                    <a:ext uri="{FF2B5EF4-FFF2-40B4-BE49-F238E27FC236}">
                      <a16:creationId xmlns:a16="http://schemas.microsoft.com/office/drawing/2014/main" id="{F67416D6-3E50-08BB-C085-862E7178B5FB}"/>
                    </a:ext>
                  </a:extLst>
                </p:cNvPr>
                <p:cNvSpPr txBox="1"/>
                <p:nvPr/>
              </p:nvSpPr>
              <p:spPr>
                <a:xfrm>
                  <a:off x="8517729" y="3821968"/>
                  <a:ext cx="12913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130" name="CasellaDiTesto 129">
                  <a:extLst>
                    <a:ext uri="{FF2B5EF4-FFF2-40B4-BE49-F238E27FC236}">
                      <a16:creationId xmlns:a16="http://schemas.microsoft.com/office/drawing/2014/main" id="{F67416D6-3E50-08BB-C085-862E7178B5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7729" y="3821968"/>
                  <a:ext cx="129138" cy="215444"/>
                </a:xfrm>
                <a:prstGeom prst="rect">
                  <a:avLst/>
                </a:prstGeom>
                <a:blipFill>
                  <a:blip r:embed="rId30"/>
                  <a:stretch>
                    <a:fillRect l="-23810" r="-9047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CasellaDiTesto 130">
                  <a:extLst>
                    <a:ext uri="{FF2B5EF4-FFF2-40B4-BE49-F238E27FC236}">
                      <a16:creationId xmlns:a16="http://schemas.microsoft.com/office/drawing/2014/main" id="{68C9074E-8970-FDB5-8D81-DD39859F4503}"/>
                    </a:ext>
                  </a:extLst>
                </p:cNvPr>
                <p:cNvSpPr txBox="1"/>
                <p:nvPr/>
              </p:nvSpPr>
              <p:spPr>
                <a:xfrm>
                  <a:off x="8197496" y="5230182"/>
                  <a:ext cx="14722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131" name="CasellaDiTesto 130">
                  <a:extLst>
                    <a:ext uri="{FF2B5EF4-FFF2-40B4-BE49-F238E27FC236}">
                      <a16:creationId xmlns:a16="http://schemas.microsoft.com/office/drawing/2014/main" id="{68C9074E-8970-FDB5-8D81-DD39859F45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496" y="5230182"/>
                  <a:ext cx="147220" cy="215444"/>
                </a:xfrm>
                <a:prstGeom prst="rect">
                  <a:avLst/>
                </a:prstGeom>
                <a:blipFill>
                  <a:blip r:embed="rId31"/>
                  <a:stretch>
                    <a:fillRect l="-16000" r="-32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CasellaDiTesto 131">
                  <a:extLst>
                    <a:ext uri="{FF2B5EF4-FFF2-40B4-BE49-F238E27FC236}">
                      <a16:creationId xmlns:a16="http://schemas.microsoft.com/office/drawing/2014/main" id="{A5584D79-542A-6B94-D354-5117AE466D08}"/>
                    </a:ext>
                  </a:extLst>
                </p:cNvPr>
                <p:cNvSpPr txBox="1"/>
                <p:nvPr/>
              </p:nvSpPr>
              <p:spPr>
                <a:xfrm>
                  <a:off x="8197496" y="4933218"/>
                  <a:ext cx="14722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132" name="CasellaDiTesto 131">
                  <a:extLst>
                    <a:ext uri="{FF2B5EF4-FFF2-40B4-BE49-F238E27FC236}">
                      <a16:creationId xmlns:a16="http://schemas.microsoft.com/office/drawing/2014/main" id="{A5584D79-542A-6B94-D354-5117AE466D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496" y="4933218"/>
                  <a:ext cx="147220" cy="215444"/>
                </a:xfrm>
                <a:prstGeom prst="rect">
                  <a:avLst/>
                </a:prstGeom>
                <a:blipFill>
                  <a:blip r:embed="rId32"/>
                  <a:stretch>
                    <a:fillRect l="-16000" r="-12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9" name="Elemento grafico 148" descr="Chiudi con riempimento a tinta unita">
            <a:extLst>
              <a:ext uri="{FF2B5EF4-FFF2-40B4-BE49-F238E27FC236}">
                <a16:creationId xmlns:a16="http://schemas.microsoft.com/office/drawing/2014/main" id="{8384B04C-9683-7325-A0CD-217FD8213C7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885096" y="1141769"/>
            <a:ext cx="1452150" cy="1452150"/>
          </a:xfrm>
          <a:prstGeom prst="rect">
            <a:avLst/>
          </a:prstGeom>
        </p:spPr>
      </p:pic>
      <p:pic>
        <p:nvPicPr>
          <p:cNvPr id="150" name="Elemento grafico 149" descr="Chiudi con riempimento a tinta unita">
            <a:extLst>
              <a:ext uri="{FF2B5EF4-FFF2-40B4-BE49-F238E27FC236}">
                <a16:creationId xmlns:a16="http://schemas.microsoft.com/office/drawing/2014/main" id="{460960FC-8FFF-7CA6-57C4-85FD493C7C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015796" y="4445700"/>
            <a:ext cx="1452150" cy="1452150"/>
          </a:xfrm>
          <a:prstGeom prst="rect">
            <a:avLst/>
          </a:prstGeom>
        </p:spPr>
      </p:pic>
      <p:sp>
        <p:nvSpPr>
          <p:cNvPr id="151" name="Freccia a destra 150">
            <a:extLst>
              <a:ext uri="{FF2B5EF4-FFF2-40B4-BE49-F238E27FC236}">
                <a16:creationId xmlns:a16="http://schemas.microsoft.com/office/drawing/2014/main" id="{95E761FD-8ED3-B146-61D8-4D5685B0D9F6}"/>
              </a:ext>
            </a:extLst>
          </p:cNvPr>
          <p:cNvSpPr/>
          <p:nvPr/>
        </p:nvSpPr>
        <p:spPr>
          <a:xfrm rot="5400000">
            <a:off x="8118227" y="3391258"/>
            <a:ext cx="1089602" cy="238083"/>
          </a:xfrm>
          <a:prstGeom prst="rightArrow">
            <a:avLst/>
          </a:prstGeom>
          <a:solidFill>
            <a:srgbClr val="0433FF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189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B674E-CE4D-B17E-217B-BD75545FD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DE985FF3-3627-27FF-B5CA-54A366C2C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D2D1EA4E-F7E7-0B72-1951-C1785C7D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687C4DA6-572E-7268-EEE2-139940861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AE9F69A0-F307-D02E-B0ED-0B317F532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C5606DFD-EDC1-BD6B-9C6C-F02C01654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8FDBD1C-C7DD-DE0F-B434-B3D523613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017" y="295411"/>
            <a:ext cx="9761662" cy="987837"/>
          </a:xfrm>
        </p:spPr>
        <p:txBody>
          <a:bodyPr anchor="ctr">
            <a:normAutofit/>
          </a:bodyPr>
          <a:lstStyle/>
          <a:p>
            <a:r>
              <a:rPr lang="it-IT" sz="5400" b="1" dirty="0" err="1"/>
              <a:t>Conclusions</a:t>
            </a:r>
            <a:endParaRPr lang="it-IT" sz="54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6D1F8F-90C8-60A1-697D-1DFF49C553A4}"/>
              </a:ext>
            </a:extLst>
          </p:cNvPr>
          <p:cNvSpPr txBox="1"/>
          <p:nvPr/>
        </p:nvSpPr>
        <p:spPr>
          <a:xfrm>
            <a:off x="596464" y="1321124"/>
            <a:ext cx="10999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By exploiting Fermi statistics and exchange interaction, we are able to provide a prediction for the spin of the observed pentaquarks and make predictions for the masses of the remaining pentaquarks to complete the triplets;</a:t>
            </a:r>
            <a:endParaRPr lang="it-IT" sz="2000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07A70D6-9EA3-C862-7243-C8DB6F3C82D5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Segnaposto data 3">
            <a:extLst>
              <a:ext uri="{FF2B5EF4-FFF2-40B4-BE49-F238E27FC236}">
                <a16:creationId xmlns:a16="http://schemas.microsoft.com/office/drawing/2014/main" id="{FD321873-4B20-D56B-31EA-33AEF83F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8" name="Segnaposto piè di pagina 4">
            <a:extLst>
              <a:ext uri="{FF2B5EF4-FFF2-40B4-BE49-F238E27FC236}">
                <a16:creationId xmlns:a16="http://schemas.microsoft.com/office/drawing/2014/main" id="{1E5A49E1-D68A-E7B7-6977-F81AB61EF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9" name="Segnaposto numero diapositiva 5">
            <a:extLst>
              <a:ext uri="{FF2B5EF4-FFF2-40B4-BE49-F238E27FC236}">
                <a16:creationId xmlns:a16="http://schemas.microsoft.com/office/drawing/2014/main" id="{43839766-D886-9A09-7ABB-754758A2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19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2FCCD7-4C97-094F-1A56-65249E593CD5}"/>
              </a:ext>
            </a:extLst>
          </p:cNvPr>
          <p:cNvSpPr txBox="1"/>
          <p:nvPr/>
        </p:nvSpPr>
        <p:spPr>
          <a:xfrm>
            <a:off x="596464" y="2353837"/>
            <a:ext cx="10999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data suggests two different types of production for pentaquarks. Our model, based on the existence of two tensors in color-flavor space, could provide a way to account for this experimental fact. Further studies are necessary, particularly to determine the value of the ratio</a:t>
            </a:r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E051F48-62B6-DCCD-85CC-E0503E58E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13848" b="-6861"/>
          <a:stretch/>
        </p:blipFill>
        <p:spPr>
          <a:xfrm>
            <a:off x="4149475" y="3361658"/>
            <a:ext cx="3393635" cy="8546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3C16345-D252-8535-E6F9-47F447E9F731}"/>
                  </a:ext>
                </a:extLst>
              </p:cNvPr>
              <p:cNvSpPr txBox="1"/>
              <p:nvPr/>
            </p:nvSpPr>
            <p:spPr>
              <a:xfrm>
                <a:off x="596464" y="4327340"/>
                <a:ext cx="10999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decay of heavy baryons containing the bottom quark and belonging to the baryonic sextet can be used to study the pentaquarks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</m:sSub>
                  </m:oMath>
                </a14:m>
                <a:r>
                  <a:rPr lang="en-US" sz="2000" dirty="0"/>
                  <a:t>, which are not visible in the decay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sz="2000" dirty="0"/>
                  <a:t>.</a:t>
                </a:r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3C16345-D252-8535-E6F9-47F447E9F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4" y="4327340"/>
                <a:ext cx="10999072" cy="707886"/>
              </a:xfrm>
              <a:prstGeom prst="rect">
                <a:avLst/>
              </a:prstGeom>
              <a:blipFill>
                <a:blip r:embed="rId3"/>
                <a:stretch>
                  <a:fillRect l="-499" t="-5172" r="-222" b="-146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2B19D5-3842-3C8C-FE71-7FB77B3D5E47}"/>
              </a:ext>
            </a:extLst>
          </p:cNvPr>
          <p:cNvSpPr txBox="1"/>
          <p:nvPr/>
        </p:nvSpPr>
        <p:spPr>
          <a:xfrm>
            <a:off x="7467524" y="3511568"/>
            <a:ext cx="3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9170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B674E-CE4D-B17E-217B-BD75545FD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DE985FF3-3627-27FF-B5CA-54A366C2C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D2D1EA4E-F7E7-0B72-1951-C1785C7D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687C4DA6-572E-7268-EEE2-139940861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AE9F69A0-F307-D02E-B0ED-0B317F532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C5606DFD-EDC1-BD6B-9C6C-F02C01654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8FDBD1C-C7DD-DE0F-B434-B3D523613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017" y="295411"/>
            <a:ext cx="9761662" cy="987837"/>
          </a:xfrm>
        </p:spPr>
        <p:txBody>
          <a:bodyPr anchor="ctr">
            <a:normAutofit/>
          </a:bodyPr>
          <a:lstStyle/>
          <a:p>
            <a:r>
              <a:rPr lang="it-IT" sz="5400" b="1" dirty="0" err="1"/>
              <a:t>Outline</a:t>
            </a:r>
            <a:endParaRPr lang="it-IT" sz="54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6D1F8F-90C8-60A1-697D-1DFF49C553A4}"/>
              </a:ext>
            </a:extLst>
          </p:cNvPr>
          <p:cNvSpPr txBox="1"/>
          <p:nvPr/>
        </p:nvSpPr>
        <p:spPr>
          <a:xfrm>
            <a:off x="838200" y="1617032"/>
            <a:ext cx="490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Overview</a:t>
            </a:r>
            <a:r>
              <a:rPr lang="it-IT" sz="2400" dirty="0"/>
              <a:t> of the </a:t>
            </a:r>
            <a:r>
              <a:rPr lang="it-IT" sz="2400" dirty="0" err="1"/>
              <a:t>current</a:t>
            </a:r>
            <a:r>
              <a:rPr lang="it-IT" sz="2400" dirty="0"/>
              <a:t> situation;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A9B9C78-4186-B5C1-47E6-35E716860F15}"/>
              </a:ext>
            </a:extLst>
          </p:cNvPr>
          <p:cNvSpPr txBox="1"/>
          <p:nvPr/>
        </p:nvSpPr>
        <p:spPr>
          <a:xfrm>
            <a:off x="838200" y="2290348"/>
            <a:ext cx="705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A </a:t>
            </a:r>
            <a:r>
              <a:rPr lang="it-IT" sz="2400" dirty="0" err="1"/>
              <a:t>simple</a:t>
            </a:r>
            <a:r>
              <a:rPr lang="it-IT" sz="2400" dirty="0"/>
              <a:t> model for </a:t>
            </a:r>
            <a:r>
              <a:rPr lang="it-IT" sz="2400" dirty="0" err="1"/>
              <a:t>pentaquarks</a:t>
            </a:r>
            <a:endParaRPr lang="it-IT" sz="24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F92D7B4-AB42-294B-CB5D-10DEBECE83B9}"/>
              </a:ext>
            </a:extLst>
          </p:cNvPr>
          <p:cNvSpPr txBox="1"/>
          <p:nvPr/>
        </p:nvSpPr>
        <p:spPr>
          <a:xfrm>
            <a:off x="1674791" y="2783926"/>
            <a:ext cx="412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/>
              <a:t>A </a:t>
            </a:r>
            <a:r>
              <a:rPr lang="it-IT" dirty="0" err="1"/>
              <a:t>different</a:t>
            </a:r>
            <a:r>
              <a:rPr lang="it-IT" dirty="0"/>
              <a:t> point of </a:t>
            </a:r>
            <a:r>
              <a:rPr lang="it-IT" dirty="0" err="1"/>
              <a:t>view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D5E7FF8-B742-E689-4350-5F77E24EF889}"/>
              </a:ext>
            </a:extLst>
          </p:cNvPr>
          <p:cNvSpPr txBox="1"/>
          <p:nvPr/>
        </p:nvSpPr>
        <p:spPr>
          <a:xfrm>
            <a:off x="1674791" y="3131549"/>
            <a:ext cx="676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err="1"/>
              <a:t>Our</a:t>
            </a:r>
            <a:r>
              <a:rPr lang="it-IT" dirty="0"/>
              <a:t> ‘</a:t>
            </a:r>
            <a:r>
              <a:rPr lang="it-IT" dirty="0" err="1"/>
              <a:t>Hadro-Charmonia</a:t>
            </a:r>
            <a:r>
              <a:rPr lang="it-IT" dirty="0"/>
              <a:t>’ model: the </a:t>
            </a:r>
            <a:r>
              <a:rPr lang="it-IT" dirty="0" err="1"/>
              <a:t>role</a:t>
            </a:r>
            <a:r>
              <a:rPr lang="it-IT" dirty="0"/>
              <a:t> of the </a:t>
            </a:r>
            <a:r>
              <a:rPr lang="it-IT" dirty="0" err="1"/>
              <a:t>exchange</a:t>
            </a:r>
            <a:r>
              <a:rPr lang="it-IT" dirty="0"/>
              <a:t> interaction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B0F997-D95F-E07C-9503-786847967FDC}"/>
              </a:ext>
            </a:extLst>
          </p:cNvPr>
          <p:cNvSpPr txBox="1"/>
          <p:nvPr/>
        </p:nvSpPr>
        <p:spPr>
          <a:xfrm>
            <a:off x="1674791" y="3479172"/>
            <a:ext cx="454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Spin assignment and Mass prediction</a:t>
            </a:r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07A70D6-9EA3-C862-7243-C8DB6F3C82D5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Segnaposto data 3">
            <a:extLst>
              <a:ext uri="{FF2B5EF4-FFF2-40B4-BE49-F238E27FC236}">
                <a16:creationId xmlns:a16="http://schemas.microsoft.com/office/drawing/2014/main" id="{FD321873-4B20-D56B-31EA-33AEF83F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8" name="Segnaposto piè di pagina 4">
            <a:extLst>
              <a:ext uri="{FF2B5EF4-FFF2-40B4-BE49-F238E27FC236}">
                <a16:creationId xmlns:a16="http://schemas.microsoft.com/office/drawing/2014/main" id="{1E5A49E1-D68A-E7B7-6977-F81AB61EF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9" name="Segnaposto numero diapositiva 5">
            <a:extLst>
              <a:ext uri="{FF2B5EF4-FFF2-40B4-BE49-F238E27FC236}">
                <a16:creationId xmlns:a16="http://schemas.microsoft.com/office/drawing/2014/main" id="{43839766-D886-9A09-7ABB-754758A2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2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F7467D-F24E-068F-D9F6-ACFCBF11F7A9}"/>
              </a:ext>
            </a:extLst>
          </p:cNvPr>
          <p:cNvSpPr txBox="1"/>
          <p:nvPr/>
        </p:nvSpPr>
        <p:spPr>
          <a:xfrm>
            <a:off x="1674791" y="3826795"/>
            <a:ext cx="454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C00000"/>
                </a:solidFill>
              </a:rPr>
              <a:t>Possible new processes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45670E8-11B5-6C23-4FD9-F243181F5D83}"/>
              </a:ext>
            </a:extLst>
          </p:cNvPr>
          <p:cNvSpPr txBox="1"/>
          <p:nvPr/>
        </p:nvSpPr>
        <p:spPr>
          <a:xfrm>
            <a:off x="1674791" y="4174419"/>
            <a:ext cx="454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C00000"/>
                </a:solidFill>
              </a:rPr>
              <a:t>Suppression Mechanism in Baryons</a:t>
            </a:r>
          </a:p>
        </p:txBody>
      </p:sp>
    </p:spTree>
    <p:extLst>
      <p:ext uri="{BB962C8B-B14F-4D97-AF65-F5344CB8AC3E}">
        <p14:creationId xmlns:p14="http://schemas.microsoft.com/office/powerpoint/2010/main" val="395877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A7DCE-80C0-FAF2-FE7F-32E33DE56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hank You For Your Attention Clipart For Powerpoint, Thanks For Your  Attention HD wallpaper | Pxfuel">
            <a:extLst>
              <a:ext uri="{FF2B5EF4-FFF2-40B4-BE49-F238E27FC236}">
                <a16:creationId xmlns:a16="http://schemas.microsoft.com/office/drawing/2014/main" id="{96546775-F68A-C24C-DC4C-8AE5CCE00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93" y="179055"/>
            <a:ext cx="6448011" cy="59505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CF6409F-4DC0-FF72-9822-F4A72BFBBD36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71BD29D-A242-0026-CFD1-B3F54013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1D5F8507-8374-9D3F-FD02-B827994B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5010383-45FE-5A95-95C1-8B014671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20</a:t>
            </a:fld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04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A1C2E-5CE2-2EAD-BC6C-6BB75AA16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1">
            <a:extLst>
              <a:ext uri="{FF2B5EF4-FFF2-40B4-BE49-F238E27FC236}">
                <a16:creationId xmlns:a16="http://schemas.microsoft.com/office/drawing/2014/main" id="{73A47135-EC12-425A-3844-F4636A3E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572" y="2508531"/>
            <a:ext cx="9292856" cy="1840938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/>
              <a:t>Backup</a:t>
            </a:r>
            <a:endParaRPr lang="it-IT" sz="8000" b="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9D2D276-F0C6-4083-5021-E1767479B620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F120D25A-81E5-98CB-FF41-446BB426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46842F2-8347-15A0-D695-79E0E8E1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25CB9BB-5D5B-20BB-6AF3-9FDAC8AB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21</a:t>
            </a:fld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42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A4178-21E5-1BDA-5BF9-15FAD79B8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B280DF6-262E-2F5B-321B-B245F6CC3291}"/>
              </a:ext>
            </a:extLst>
          </p:cNvPr>
          <p:cNvSpPr txBox="1">
            <a:spLocks/>
          </p:cNvSpPr>
          <p:nvPr/>
        </p:nvSpPr>
        <p:spPr>
          <a:xfrm>
            <a:off x="2316163" y="233590"/>
            <a:ext cx="7559675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Young Tableau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6655AFA-6CFA-82B1-CFAE-B1AB379DD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2" y="1110500"/>
            <a:ext cx="5474295" cy="91238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915EF06-3FA1-5287-70CE-2A8D12C5E5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351"/>
          <a:stretch/>
        </p:blipFill>
        <p:spPr>
          <a:xfrm>
            <a:off x="6206967" y="1064049"/>
            <a:ext cx="5474295" cy="1012939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1F38876C-5126-15FD-341A-852335A50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96"/>
          <a:stretch/>
        </p:blipFill>
        <p:spPr>
          <a:xfrm>
            <a:off x="3358851" y="2134522"/>
            <a:ext cx="5474295" cy="1028465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62CF2C11-7CF3-300C-41AD-AA511EE04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42" y="4825262"/>
            <a:ext cx="5626389" cy="742988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B257BF91-794A-3DEF-1C48-C508611CA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47" y="3889158"/>
            <a:ext cx="5473981" cy="673135"/>
          </a:xfrm>
          <a:prstGeom prst="rect">
            <a:avLst/>
          </a:prstGeom>
        </p:spPr>
      </p:pic>
      <p:sp>
        <p:nvSpPr>
          <p:cNvPr id="32" name="Parentesi graffa chiusa 31">
            <a:extLst>
              <a:ext uri="{FF2B5EF4-FFF2-40B4-BE49-F238E27FC236}">
                <a16:creationId xmlns:a16="http://schemas.microsoft.com/office/drawing/2014/main" id="{492F097C-153F-184C-9080-6C0D8DB1E082}"/>
              </a:ext>
            </a:extLst>
          </p:cNvPr>
          <p:cNvSpPr/>
          <p:nvPr/>
        </p:nvSpPr>
        <p:spPr bwMode="auto">
          <a:xfrm>
            <a:off x="5873531" y="3889158"/>
            <a:ext cx="638309" cy="1595138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D11A799E-FE5F-6990-A29E-09D15EB3C671}"/>
                  </a:ext>
                </a:extLst>
              </p:cNvPr>
              <p:cNvSpPr txBox="1"/>
              <p:nvPr/>
            </p:nvSpPr>
            <p:spPr>
              <a:xfrm>
                <a:off x="6588043" y="4191941"/>
                <a:ext cx="212264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</a:rPr>
                  <a:t>(Anti-) Symmetric under the exchange of any pair </a:t>
                </a:r>
              </a:p>
              <a:p>
                <a:pPr algn="ctr"/>
                <a:r>
                  <a:rPr lang="it-IT" sz="1600" b="1" dirty="0">
                    <a:solidFill>
                      <a:srgbClr val="000000"/>
                    </a:solidFill>
                  </a:rPr>
                  <a:t>e.g. </a:t>
                </a:r>
                <a14:m>
                  <m:oMath xmlns:m="http://schemas.openxmlformats.org/officeDocument/2006/math">
                    <m:r>
                      <a:rPr lang="it-IT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it-IT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it-IT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it-IT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it-IT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it-IT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it-IT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D11A799E-FE5F-6990-A29E-09D15EB3C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43" y="4191941"/>
                <a:ext cx="2122649" cy="1077218"/>
              </a:xfrm>
              <a:prstGeom prst="rect">
                <a:avLst/>
              </a:prstGeom>
              <a:blipFill>
                <a:blip r:embed="rId6"/>
                <a:stretch>
                  <a:fillRect l="-575" t="-1705" r="-2299" b="-6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>
            <a:extLst>
              <a:ext uri="{FF2B5EF4-FFF2-40B4-BE49-F238E27FC236}">
                <a16:creationId xmlns:a16="http://schemas.microsoft.com/office/drawing/2014/main" id="{E9FCC3DB-AD8E-B770-B06B-E2CC1490FB99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065F3DFC-BF50-46C1-04D0-AC8F4C96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BC297D34-BFA7-4D2D-C44E-8CBF08CC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299C1449-5FF7-1D9E-4D8A-D98219E2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22</a:t>
            </a:fld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05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2ACC6-17B3-258F-9AFE-0EF5C3E39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15103D5-F457-5B4F-4F82-C1B92B16E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612" y="3442378"/>
            <a:ext cx="9541830" cy="151144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68E1C51-937F-7F82-1634-54926E870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39" y="1350314"/>
            <a:ext cx="3964419" cy="53783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B82332D-BAC8-1A2A-0C69-5226B841A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046" y="2169565"/>
            <a:ext cx="2305168" cy="90174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F7A38C4-6F59-FCB0-7838-70B9DC1BE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322" y="1258720"/>
            <a:ext cx="2997354" cy="742988"/>
          </a:xfrm>
          <a:prstGeom prst="rect">
            <a:avLst/>
          </a:prstGeom>
        </p:spPr>
      </p:pic>
      <p:sp>
        <p:nvSpPr>
          <p:cNvPr id="21" name="Parentesi graffa aperta 20">
            <a:extLst>
              <a:ext uri="{FF2B5EF4-FFF2-40B4-BE49-F238E27FC236}">
                <a16:creationId xmlns:a16="http://schemas.microsoft.com/office/drawing/2014/main" id="{D191D390-8092-E26F-FD87-4095A5984AE8}"/>
              </a:ext>
            </a:extLst>
          </p:cNvPr>
          <p:cNvSpPr/>
          <p:nvPr/>
        </p:nvSpPr>
        <p:spPr bwMode="auto">
          <a:xfrm>
            <a:off x="4290588" y="400988"/>
            <a:ext cx="400380" cy="2520279"/>
          </a:xfrm>
          <a:prstGeom prst="leftBrace">
            <a:avLst>
              <a:gd name="adj1" fmla="val 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35E199C3-D93B-C808-0779-BFDC24EBD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4668" y="1257262"/>
            <a:ext cx="1530429" cy="723937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A5CBB9F1-5B4F-EF1A-E58C-01070E78ED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0686" y="2372775"/>
            <a:ext cx="1695537" cy="495325"/>
          </a:xfrm>
          <a:prstGeom prst="rect">
            <a:avLst/>
          </a:prstGeom>
        </p:spPr>
      </p:pic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3B2A9031-2F35-660C-CDE6-6CA4BDFED716}"/>
              </a:ext>
            </a:extLst>
          </p:cNvPr>
          <p:cNvCxnSpPr>
            <a:stCxn id="19" idx="3"/>
            <a:endCxn id="27" idx="1"/>
          </p:cNvCxnSpPr>
          <p:nvPr/>
        </p:nvCxnSpPr>
        <p:spPr bwMode="auto">
          <a:xfrm>
            <a:off x="6812214" y="2620438"/>
            <a:ext cx="468472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9" name="Immagine 28">
            <a:extLst>
              <a:ext uri="{FF2B5EF4-FFF2-40B4-BE49-F238E27FC236}">
                <a16:creationId xmlns:a16="http://schemas.microsoft.com/office/drawing/2014/main" id="{8AADC0B6-501C-9F9A-15BD-0265120CFF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7322" y="472226"/>
            <a:ext cx="1453205" cy="40473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8DFAC93-7CA5-62B7-32F7-C52A14303C38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BC8D5319-1631-B048-C0D3-D3D86237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4E9DA46E-D5A9-C061-E782-50E01504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94421C-35A7-7FAE-01D4-F85BC5A1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23</a:t>
            </a:fld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8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0FE8E-C572-70F7-5D2D-06BEB8E61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D183B-845B-3788-B4A3-916F22406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33"/>
            <a:ext cx="10515600" cy="838328"/>
          </a:xfrm>
        </p:spPr>
        <p:txBody>
          <a:bodyPr>
            <a:normAutofit/>
          </a:bodyPr>
          <a:lstStyle/>
          <a:p>
            <a:pPr algn="ctr"/>
            <a:r>
              <a:rPr lang="it-IT" b="1" dirty="0" err="1"/>
              <a:t>Baryon</a:t>
            </a:r>
            <a:r>
              <a:rPr lang="it-IT" b="1" dirty="0"/>
              <a:t> </a:t>
            </a:r>
            <a:r>
              <a:rPr lang="it-IT" b="1" dirty="0" err="1"/>
              <a:t>Octet</a:t>
            </a:r>
            <a:r>
              <a:rPr lang="it-IT" b="1" dirty="0"/>
              <a:t> Matrix</a:t>
            </a:r>
          </a:p>
        </p:txBody>
      </p:sp>
      <p:sp>
        <p:nvSpPr>
          <p:cNvPr id="41" name="Titolo 1">
            <a:extLst>
              <a:ext uri="{FF2B5EF4-FFF2-40B4-BE49-F238E27FC236}">
                <a16:creationId xmlns:a16="http://schemas.microsoft.com/office/drawing/2014/main" id="{98252ABB-5EF0-F33E-E5E9-D23C35C9F3E0}"/>
              </a:ext>
            </a:extLst>
          </p:cNvPr>
          <p:cNvSpPr txBox="1">
            <a:spLocks/>
          </p:cNvSpPr>
          <p:nvPr/>
        </p:nvSpPr>
        <p:spPr>
          <a:xfrm>
            <a:off x="312833" y="145920"/>
            <a:ext cx="8518333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3F6F8C7-32C7-044C-3CC3-5FCC29A5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33" y="1669769"/>
            <a:ext cx="2952329" cy="65255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7C65E59-7C4E-D3E9-2429-0D028D23103D}"/>
              </a:ext>
            </a:extLst>
          </p:cNvPr>
          <p:cNvSpPr txBox="1"/>
          <p:nvPr/>
        </p:nvSpPr>
        <p:spPr>
          <a:xfrm>
            <a:off x="5385428" y="2348892"/>
            <a:ext cx="282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000000"/>
                </a:solidFill>
              </a:rPr>
              <a:t>Baryon</a:t>
            </a:r>
            <a:r>
              <a:rPr lang="it-IT" sz="2000" b="1" dirty="0">
                <a:solidFill>
                  <a:srgbClr val="000000"/>
                </a:solidFill>
              </a:rPr>
              <a:t> Operator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B95F5CE-3176-550B-BF44-88E1D69F8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662" y="1694808"/>
            <a:ext cx="5264421" cy="65408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5826E0A-F5CE-1853-5730-2B562721D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33" y="3389643"/>
            <a:ext cx="2497723" cy="96951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771F96D-6B43-0454-F9A6-E6FB539AC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662" y="3063864"/>
            <a:ext cx="5037633" cy="169688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1B539F9-F86F-CDB5-684F-FA5808B9C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664" y="5075117"/>
            <a:ext cx="3340272" cy="73028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1437862-BFED-FA7F-1BE6-CF658CF49A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6545" y="5132270"/>
            <a:ext cx="4978656" cy="6159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BF6FF51-2730-779F-C247-83EB9A282D4D}"/>
              </a:ext>
            </a:extLst>
          </p:cNvPr>
          <p:cNvSpPr txBox="1"/>
          <p:nvPr/>
        </p:nvSpPr>
        <p:spPr>
          <a:xfrm>
            <a:off x="341209" y="5854654"/>
            <a:ext cx="36361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u="none" strike="noStrike" baseline="0" dirty="0">
                <a:solidFill>
                  <a:srgbClr val="000000"/>
                </a:solidFill>
                <a:latin typeface="LMRoman10-Regular"/>
              </a:rPr>
              <a:t>H. Georgi</a:t>
            </a:r>
            <a:r>
              <a:rPr lang="en-US" sz="900" dirty="0">
                <a:solidFill>
                  <a:srgbClr val="000000"/>
                </a:solidFill>
                <a:latin typeface="LMRoman10-Regular"/>
              </a:rPr>
              <a:t>, </a:t>
            </a:r>
            <a:r>
              <a:rPr lang="en-US" sz="900" b="0" u="none" strike="noStrike" baseline="0" dirty="0">
                <a:solidFill>
                  <a:srgbClr val="000000"/>
                </a:solidFill>
                <a:latin typeface="LMRoman10-Italic"/>
              </a:rPr>
              <a:t>Lie algebras in particle physics. From isospin to unified theories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6C09188-6E8F-2317-6D8D-23C214374728}"/>
              </a:ext>
            </a:extLst>
          </p:cNvPr>
          <p:cNvSpPr txBox="1"/>
          <p:nvPr/>
        </p:nvSpPr>
        <p:spPr>
          <a:xfrm>
            <a:off x="312833" y="1052313"/>
            <a:ext cx="814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consider</a:t>
            </a:r>
            <a:r>
              <a:rPr lang="it-IT" dirty="0"/>
              <a:t> the </a:t>
            </a:r>
            <a:r>
              <a:rPr lang="it-IT" dirty="0" err="1"/>
              <a:t>greek</a:t>
            </a:r>
            <a:r>
              <a:rPr lang="it-IT" dirty="0"/>
              <a:t> </a:t>
            </a:r>
            <a:r>
              <a:rPr lang="it-IT" dirty="0" err="1"/>
              <a:t>letters</a:t>
            </a:r>
            <a:r>
              <a:rPr lang="it-IT" dirty="0"/>
              <a:t> to be spin </a:t>
            </a:r>
            <a:r>
              <a:rPr lang="it-IT" dirty="0" err="1"/>
              <a:t>indices</a:t>
            </a:r>
            <a:r>
              <a:rPr lang="it-IT" dirty="0"/>
              <a:t> and the latin </a:t>
            </a:r>
            <a:r>
              <a:rPr lang="it-IT" dirty="0" err="1"/>
              <a:t>letters</a:t>
            </a:r>
            <a:r>
              <a:rPr lang="it-IT" dirty="0"/>
              <a:t> to be </a:t>
            </a:r>
            <a:r>
              <a:rPr lang="it-IT" dirty="0" err="1"/>
              <a:t>flavor</a:t>
            </a:r>
            <a:r>
              <a:rPr lang="it-IT" dirty="0"/>
              <a:t> </a:t>
            </a:r>
            <a:r>
              <a:rPr lang="it-IT" dirty="0" err="1"/>
              <a:t>ones</a:t>
            </a:r>
            <a:endParaRPr lang="it-IT" dirty="0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1950A6C1-BA4B-4D0A-0B68-70E0210328BF}"/>
              </a:ext>
            </a:extLst>
          </p:cNvPr>
          <p:cNvSpPr/>
          <p:nvPr/>
        </p:nvSpPr>
        <p:spPr>
          <a:xfrm>
            <a:off x="3358692" y="1932072"/>
            <a:ext cx="618670" cy="228416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5BA83EBE-4138-0AD5-C328-2DDB3D6EBD39}"/>
              </a:ext>
            </a:extLst>
          </p:cNvPr>
          <p:cNvSpPr/>
          <p:nvPr/>
        </p:nvSpPr>
        <p:spPr>
          <a:xfrm>
            <a:off x="3358692" y="3798099"/>
            <a:ext cx="618670" cy="228416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720079D-C1FB-FEAF-A4E0-91AD2B6FF0BE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Segnaposto data 3">
            <a:extLst>
              <a:ext uri="{FF2B5EF4-FFF2-40B4-BE49-F238E27FC236}">
                <a16:creationId xmlns:a16="http://schemas.microsoft.com/office/drawing/2014/main" id="{A111FE64-61D5-B18A-B621-B4E46B60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13F428F2-AA5D-D07D-CDCE-C554CD3D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D75AC6D1-8D10-3F60-3AC1-6E669DE1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24</a:t>
            </a:fld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5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AF0F9-DD21-905E-D7D2-2955AEB9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77E4CFD-1157-8703-C250-7E34E6DDE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177" y="611934"/>
            <a:ext cx="8039875" cy="241327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E66831D-366E-5664-2092-C6321FA66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87"/>
            <a:ext cx="10515600" cy="838328"/>
          </a:xfrm>
        </p:spPr>
        <p:txBody>
          <a:bodyPr>
            <a:normAutofit/>
          </a:bodyPr>
          <a:lstStyle/>
          <a:p>
            <a:pPr algn="ctr"/>
            <a:r>
              <a:rPr lang="it-IT" b="1" dirty="0" err="1"/>
              <a:t>Current</a:t>
            </a:r>
            <a:r>
              <a:rPr lang="it-IT" b="1" dirty="0"/>
              <a:t> situation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09ABCD9-6601-403E-99B0-565DDEDB0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4" y="3527727"/>
            <a:ext cx="4000296" cy="260286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8749085-5C1E-9DF4-3EE9-A0F9A3C39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8" y="651880"/>
            <a:ext cx="3703619" cy="277711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A14DB43-D738-DABB-0E4E-2CAF42C3A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084138"/>
            <a:ext cx="3834850" cy="308329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37E07E0-E980-E433-B503-0BC3579E2F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891" y="3353468"/>
            <a:ext cx="3718677" cy="277711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500A6C-EEE4-5477-BD73-10738D58BBBD}"/>
              </a:ext>
            </a:extLst>
          </p:cNvPr>
          <p:cNvSpPr txBox="1"/>
          <p:nvPr/>
        </p:nvSpPr>
        <p:spPr>
          <a:xfrm>
            <a:off x="0" y="6167430"/>
            <a:ext cx="1063187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R. </a:t>
            </a:r>
            <a:r>
              <a:rPr lang="en-US" sz="1050" dirty="0" err="1">
                <a:solidFill>
                  <a:srgbClr val="000000"/>
                </a:solidFill>
              </a:rPr>
              <a:t>Aaij</a:t>
            </a:r>
            <a:r>
              <a:rPr lang="en-US" sz="1050" dirty="0">
                <a:solidFill>
                  <a:srgbClr val="000000"/>
                </a:solidFill>
              </a:rPr>
              <a:t> et al. arXiv:1904.03947 [hep-ex] (2019), R. </a:t>
            </a:r>
            <a:r>
              <a:rPr lang="en-US" sz="1050" dirty="0" err="1">
                <a:solidFill>
                  <a:srgbClr val="000000"/>
                </a:solidFill>
              </a:rPr>
              <a:t>Aaij</a:t>
            </a:r>
            <a:r>
              <a:rPr lang="en-US" sz="1050" dirty="0">
                <a:solidFill>
                  <a:srgbClr val="000000"/>
                </a:solidFill>
              </a:rPr>
              <a:t> et al. arXiv:2012.10380v2 [hep-ex] (2021), R. </a:t>
            </a:r>
            <a:r>
              <a:rPr lang="en-US" sz="1050" dirty="0" err="1">
                <a:solidFill>
                  <a:srgbClr val="000000"/>
                </a:solidFill>
              </a:rPr>
              <a:t>Aaij</a:t>
            </a:r>
            <a:r>
              <a:rPr lang="en-US" sz="1050" dirty="0">
                <a:solidFill>
                  <a:srgbClr val="000000"/>
                </a:solidFill>
              </a:rPr>
              <a:t> et al. arXiv:2210.10346 [hep-ex] (2021), R. </a:t>
            </a:r>
            <a:r>
              <a:rPr lang="en-US" sz="1050" dirty="0" err="1">
                <a:solidFill>
                  <a:srgbClr val="000000"/>
                </a:solidFill>
              </a:rPr>
              <a:t>Aaij</a:t>
            </a:r>
            <a:r>
              <a:rPr lang="en-US" sz="1050" dirty="0">
                <a:solidFill>
                  <a:srgbClr val="000000"/>
                </a:solidFill>
              </a:rPr>
              <a:t> et al. arXiv:2108.04720 [hep-ex] (2022)</a:t>
            </a:r>
            <a:endParaRPr lang="it-IT" sz="1050" dirty="0">
              <a:solidFill>
                <a:srgbClr val="0000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E0AB878-F5AC-3C7B-EB4B-B055DECB7F85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90184D63-B599-2738-0D72-0FB422646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FE2F2BF7-8434-7F55-0DA9-2189CEFC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0FECBC04-D424-6F39-31BA-A5DAFD3C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3</a:t>
            </a:fld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40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28F12-9C6E-77A7-CC12-7B81CB1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33"/>
            <a:ext cx="10515600" cy="838328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A </a:t>
            </a:r>
            <a:r>
              <a:rPr lang="it-IT" b="1" dirty="0" err="1"/>
              <a:t>different</a:t>
            </a:r>
            <a:r>
              <a:rPr lang="it-IT" b="1" dirty="0"/>
              <a:t> point of </a:t>
            </a:r>
            <a:r>
              <a:rPr lang="it-IT" b="1" dirty="0" err="1"/>
              <a:t>view</a:t>
            </a:r>
            <a:endParaRPr lang="it-IT" b="1" dirty="0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584B95E4-FDF6-2BC4-3A6C-50F71584D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735" y="3922654"/>
            <a:ext cx="7435086" cy="1762796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93F479C0-8860-6422-14DB-060F51C48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356" y="1384611"/>
            <a:ext cx="7435085" cy="1721230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28" name="Ovale 27">
            <a:extLst>
              <a:ext uri="{FF2B5EF4-FFF2-40B4-BE49-F238E27FC236}">
                <a16:creationId xmlns:a16="http://schemas.microsoft.com/office/drawing/2014/main" id="{65A0B369-9B5A-029C-837E-CE5AAE93EB4A}"/>
              </a:ext>
            </a:extLst>
          </p:cNvPr>
          <p:cNvSpPr/>
          <p:nvPr/>
        </p:nvSpPr>
        <p:spPr bwMode="auto">
          <a:xfrm>
            <a:off x="4600357" y="1482343"/>
            <a:ext cx="627078" cy="142034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C7D2730C-37B9-5AE8-A0FB-018AE08CD006}"/>
                  </a:ext>
                </a:extLst>
              </p:cNvPr>
              <p:cNvSpPr txBox="1"/>
              <p:nvPr/>
            </p:nvSpPr>
            <p:spPr>
              <a:xfrm>
                <a:off x="7261601" y="997039"/>
                <a:ext cx="21125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acc>
                        <m:accPr>
                          <m:chr m:val="̅"/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𝒖𝒖𝒅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C7D2730C-37B9-5AE8-A0FB-018AE08CD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601" y="997039"/>
                <a:ext cx="2112593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B6144825-2A5B-F9CA-EF24-D3EF4E60C5D6}"/>
                  </a:ext>
                </a:extLst>
              </p:cNvPr>
              <p:cNvSpPr txBox="1"/>
              <p:nvPr/>
            </p:nvSpPr>
            <p:spPr>
              <a:xfrm>
                <a:off x="7261601" y="3515170"/>
                <a:ext cx="2112593" cy="40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𝒄𝒔</m:t>
                        </m:r>
                      </m:sub>
                      <m:sup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𝒖𝒅𝒔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it-IT" sz="20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B6144825-2A5B-F9CA-EF24-D3EF4E60C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601" y="3515170"/>
                <a:ext cx="2112593" cy="407484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215345F4-ED04-6B3D-5592-28C27DAF1C58}"/>
                  </a:ext>
                </a:extLst>
              </p:cNvPr>
              <p:cNvSpPr txBox="1"/>
              <p:nvPr/>
            </p:nvSpPr>
            <p:spPr>
              <a:xfrm>
                <a:off x="6010939" y="4617428"/>
                <a:ext cx="953387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it-IT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215345F4-ED04-6B3D-5592-28C27DAF1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939" y="4617428"/>
                <a:ext cx="953387" cy="483466"/>
              </a:xfrm>
              <a:prstGeom prst="rect">
                <a:avLst/>
              </a:prstGeom>
              <a:blipFill>
                <a:blip r:embed="rId6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e 40">
            <a:extLst>
              <a:ext uri="{FF2B5EF4-FFF2-40B4-BE49-F238E27FC236}">
                <a16:creationId xmlns:a16="http://schemas.microsoft.com/office/drawing/2014/main" id="{BAE9C29B-064E-B26A-7C4C-F634E1C0144A}"/>
              </a:ext>
            </a:extLst>
          </p:cNvPr>
          <p:cNvSpPr/>
          <p:nvPr/>
        </p:nvSpPr>
        <p:spPr bwMode="auto">
          <a:xfrm>
            <a:off x="10182853" y="1482343"/>
            <a:ext cx="629639" cy="142034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BAFE39A-26F1-0867-057D-061A272B7353}"/>
              </a:ext>
            </a:extLst>
          </p:cNvPr>
          <p:cNvSpPr txBox="1"/>
          <p:nvPr/>
        </p:nvSpPr>
        <p:spPr>
          <a:xfrm>
            <a:off x="37227" y="1624368"/>
            <a:ext cx="446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err="1"/>
              <a:t>We</a:t>
            </a:r>
            <a:r>
              <a:rPr lang="it-IT" sz="2000" dirty="0"/>
              <a:t> divide the </a:t>
            </a:r>
            <a:r>
              <a:rPr lang="it-IT" sz="2000" dirty="0" err="1"/>
              <a:t>spectrum</a:t>
            </a:r>
            <a:r>
              <a:rPr lang="it-IT" sz="2000" dirty="0"/>
              <a:t> </a:t>
            </a:r>
            <a:r>
              <a:rPr lang="it-IT" sz="2000" dirty="0" err="1"/>
              <a:t>according</a:t>
            </a:r>
            <a:r>
              <a:rPr lang="it-IT" sz="2000" dirty="0"/>
              <a:t> to </a:t>
            </a:r>
            <a:r>
              <a:rPr lang="it-IT" sz="2000" dirty="0" err="1"/>
              <a:t>strangness</a:t>
            </a:r>
            <a:r>
              <a:rPr lang="it-IT" sz="2000" dirty="0"/>
              <a:t> </a:t>
            </a:r>
            <a:r>
              <a:rPr lang="it-IT" sz="2000" dirty="0" err="1"/>
              <a:t>content</a:t>
            </a:r>
            <a:r>
              <a:rPr lang="it-IT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A9D69122-FFD5-8757-4804-A6171416B122}"/>
                  </a:ext>
                </a:extLst>
              </p:cNvPr>
              <p:cNvSpPr txBox="1"/>
              <p:nvPr/>
            </p:nvSpPr>
            <p:spPr>
              <a:xfrm>
                <a:off x="37227" y="2469794"/>
                <a:ext cx="4463875" cy="1053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sz="2000" dirty="0"/>
                  <a:t>Data </a:t>
                </a:r>
                <a:r>
                  <a:rPr lang="it-IT" sz="2000" dirty="0" err="1"/>
                  <a:t>suggests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two</a:t>
                </a:r>
                <a:r>
                  <a:rPr lang="it-IT" sz="2000" dirty="0"/>
                  <a:t> </a:t>
                </a:r>
                <a:r>
                  <a:rPr lang="it-IT" sz="2000" dirty="0" err="1"/>
                  <a:t>different</a:t>
                </a:r>
                <a:r>
                  <a:rPr lang="it-IT" sz="2000" dirty="0"/>
                  <a:t> </a:t>
                </a:r>
                <a:r>
                  <a:rPr lang="it-IT" sz="2000" dirty="0" err="1"/>
                  <a:t>type</a:t>
                </a:r>
                <a:r>
                  <a:rPr lang="it-IT" sz="2000" dirty="0"/>
                  <a:t> of production: in </a:t>
                </a:r>
                <a:r>
                  <a:rPr lang="it-IT" sz="2000" dirty="0" err="1"/>
                  <a:t>association</a:t>
                </a:r>
                <a:r>
                  <a:rPr lang="it-IT" sz="2000" dirty="0"/>
                  <a:t> with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sz="2000" dirty="0"/>
                  <a:t> or with 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it-IT" sz="2000" dirty="0"/>
                  <a:t>.</a:t>
                </a:r>
              </a:p>
            </p:txBody>
          </p:sp>
        </mc:Choice>
        <mc:Fallback xmlns="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A9D69122-FFD5-8757-4804-A6171416B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7" y="2469794"/>
                <a:ext cx="4463875" cy="1053237"/>
              </a:xfrm>
              <a:prstGeom prst="rect">
                <a:avLst/>
              </a:prstGeom>
              <a:blipFill>
                <a:blip r:embed="rId7"/>
                <a:stretch>
                  <a:fillRect l="-1230" t="-2890" r="-1503" b="-57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8FEFB7B7-1FDF-5B5C-690D-AAEF69AC96FB}"/>
              </a:ext>
            </a:extLst>
          </p:cNvPr>
          <p:cNvSpPr txBox="1"/>
          <p:nvPr/>
        </p:nvSpPr>
        <p:spPr>
          <a:xfrm>
            <a:off x="37227" y="3660571"/>
            <a:ext cx="4463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err="1"/>
              <a:t>Pentaquark</a:t>
            </a:r>
            <a:r>
              <a:rPr lang="it-IT" sz="2000" dirty="0"/>
              <a:t> </a:t>
            </a:r>
            <a:r>
              <a:rPr lang="it-IT" sz="2000" dirty="0" err="1"/>
              <a:t>seems</a:t>
            </a:r>
            <a:r>
              <a:rPr lang="it-IT" sz="2000" dirty="0"/>
              <a:t> to </a:t>
            </a:r>
            <a:r>
              <a:rPr lang="it-IT" sz="2000" dirty="0" err="1"/>
              <a:t>appear</a:t>
            </a:r>
            <a:r>
              <a:rPr lang="it-IT" sz="2000" dirty="0"/>
              <a:t> in </a:t>
            </a:r>
            <a:r>
              <a:rPr lang="it-IT" sz="2000" dirty="0" err="1"/>
              <a:t>triplet</a:t>
            </a:r>
            <a:endParaRPr lang="it-IT" sz="2000" dirty="0"/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588CA561-B6E4-633B-00B0-D2235DA1C5C8}"/>
              </a:ext>
            </a:extLst>
          </p:cNvPr>
          <p:cNvSpPr/>
          <p:nvPr/>
        </p:nvSpPr>
        <p:spPr bwMode="auto">
          <a:xfrm>
            <a:off x="10822305" y="1456688"/>
            <a:ext cx="629639" cy="142034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AF4A6B98-B67B-EF35-6A8D-C6B128358886}"/>
              </a:ext>
            </a:extLst>
          </p:cNvPr>
          <p:cNvSpPr txBox="1"/>
          <p:nvPr/>
        </p:nvSpPr>
        <p:spPr>
          <a:xfrm>
            <a:off x="0" y="4548768"/>
            <a:ext cx="4463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Can </a:t>
            </a:r>
            <a:r>
              <a:rPr lang="it-IT" sz="2400" b="1" dirty="0" err="1"/>
              <a:t>we</a:t>
            </a:r>
            <a:r>
              <a:rPr lang="it-IT" sz="2400" b="1" dirty="0"/>
              <a:t> build a model to account for </a:t>
            </a:r>
            <a:r>
              <a:rPr lang="it-IT" sz="2400" b="1" dirty="0" err="1"/>
              <a:t>these</a:t>
            </a:r>
            <a:r>
              <a:rPr lang="it-IT" sz="2400" b="1" dirty="0"/>
              <a:t> </a:t>
            </a:r>
            <a:r>
              <a:rPr lang="it-IT" sz="2400" b="1" dirty="0" err="1"/>
              <a:t>properties</a:t>
            </a:r>
            <a:r>
              <a:rPr lang="it-IT" sz="2400" b="1" dirty="0"/>
              <a:t>?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F7519E3-B1F2-DC34-F74F-4AA1E2012627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35F54BD6-EBD3-E2C6-3113-35740EEF5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79FCCAF3-F503-8160-63E1-7A2D0619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696C0857-FE5D-4394-6660-AE7412B1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4</a:t>
            </a:fld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D6F0B-4F67-7844-A5CB-52547B224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CC8DC2-E4BB-43E1-20C5-9320BC7F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33"/>
            <a:ext cx="10515600" cy="838328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An </a:t>
            </a:r>
            <a:r>
              <a:rPr lang="it-IT" sz="4400" b="1" dirty="0"/>
              <a:t>‘</a:t>
            </a:r>
            <a:r>
              <a:rPr lang="it-IT" sz="4400" b="1" dirty="0" err="1"/>
              <a:t>Hadro-Charmonia</a:t>
            </a:r>
            <a:r>
              <a:rPr lang="it-IT" sz="4400" b="1" dirty="0"/>
              <a:t>’ Model</a:t>
            </a:r>
            <a:endParaRPr lang="it-IT" b="1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FDF0E3C-220D-89A7-2E34-3FE1BAE5E5A7}"/>
              </a:ext>
            </a:extLst>
          </p:cNvPr>
          <p:cNvGrpSpPr/>
          <p:nvPr/>
        </p:nvGrpSpPr>
        <p:grpSpPr>
          <a:xfrm>
            <a:off x="8082908" y="1469570"/>
            <a:ext cx="3798584" cy="3918859"/>
            <a:chOff x="4571999" y="673650"/>
            <a:chExt cx="4374649" cy="4509468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BE45B743-0399-C3BA-C9F7-C1F6D5D62AC9}"/>
                </a:ext>
              </a:extLst>
            </p:cNvPr>
            <p:cNvSpPr/>
            <p:nvPr/>
          </p:nvSpPr>
          <p:spPr bwMode="auto">
            <a:xfrm>
              <a:off x="5189253" y="2353282"/>
              <a:ext cx="1136045" cy="1152128"/>
            </a:xfrm>
            <a:prstGeom prst="ellipse">
              <a:avLst/>
            </a:prstGeom>
            <a:gradFill flip="none" rotWithShape="1">
              <a:gsLst>
                <a:gs pos="89000">
                  <a:srgbClr val="FF0000"/>
                </a:gs>
                <a:gs pos="7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34026898-DC0C-6143-CAF5-2C9AA1E85C7E}"/>
                </a:ext>
              </a:extLst>
            </p:cNvPr>
            <p:cNvSpPr/>
            <p:nvPr/>
          </p:nvSpPr>
          <p:spPr bwMode="auto">
            <a:xfrm>
              <a:off x="6065174" y="3499580"/>
              <a:ext cx="1136044" cy="1152128"/>
            </a:xfrm>
            <a:prstGeom prst="ellipse">
              <a:avLst/>
            </a:prstGeom>
            <a:gradFill flip="none" rotWithShape="1">
              <a:gsLst>
                <a:gs pos="89000">
                  <a:srgbClr val="9FFFDD"/>
                </a:gs>
                <a:gs pos="7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5A2B1813-314B-6E47-28B2-2E6502134956}"/>
                </a:ext>
              </a:extLst>
            </p:cNvPr>
            <p:cNvSpPr/>
            <p:nvPr/>
          </p:nvSpPr>
          <p:spPr bwMode="auto">
            <a:xfrm rot="19325961">
              <a:off x="5179947" y="1958710"/>
              <a:ext cx="2077900" cy="3082116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C1E47B7E-6AAD-3B48-3E0E-ECE63D51B97D}"/>
                </a:ext>
              </a:extLst>
            </p:cNvPr>
            <p:cNvSpPr/>
            <p:nvPr/>
          </p:nvSpPr>
          <p:spPr bwMode="auto">
            <a:xfrm>
              <a:off x="6449114" y="1324449"/>
              <a:ext cx="563056" cy="523220"/>
            </a:xfrm>
            <a:prstGeom prst="ellipse">
              <a:avLst/>
            </a:prstGeom>
            <a:gradFill flip="none" rotWithShape="1">
              <a:gsLst>
                <a:gs pos="89000">
                  <a:srgbClr val="FF0000"/>
                </a:gs>
                <a:gs pos="7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6ABDE64D-8409-9593-2CB0-B9F59EA6867B}"/>
                </a:ext>
              </a:extLst>
            </p:cNvPr>
            <p:cNvSpPr/>
            <p:nvPr/>
          </p:nvSpPr>
          <p:spPr bwMode="auto">
            <a:xfrm>
              <a:off x="6979479" y="1974617"/>
              <a:ext cx="563056" cy="576064"/>
            </a:xfrm>
            <a:prstGeom prst="ellipse">
              <a:avLst/>
            </a:prstGeom>
            <a:gradFill flip="none" rotWithShape="1">
              <a:gsLst>
                <a:gs pos="89000">
                  <a:srgbClr val="00B050"/>
                </a:gs>
                <a:gs pos="7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F0969C77-0D56-4F4B-78E3-191E97D6883F}"/>
                </a:ext>
              </a:extLst>
            </p:cNvPr>
            <p:cNvSpPr/>
            <p:nvPr/>
          </p:nvSpPr>
          <p:spPr bwMode="auto">
            <a:xfrm>
              <a:off x="7907221" y="2299962"/>
              <a:ext cx="563056" cy="576064"/>
            </a:xfrm>
            <a:prstGeom prst="ellipse">
              <a:avLst/>
            </a:prstGeom>
            <a:gradFill flip="none" rotWithShape="1">
              <a:gsLst>
                <a:gs pos="89000">
                  <a:srgbClr val="002060"/>
                </a:gs>
                <a:gs pos="7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D127731C-393C-55A1-2D9F-9BAF96DA23AC}"/>
                </a:ext>
              </a:extLst>
            </p:cNvPr>
            <p:cNvSpPr/>
            <p:nvPr/>
          </p:nvSpPr>
          <p:spPr bwMode="auto">
            <a:xfrm rot="2198947">
              <a:off x="5902479" y="1489110"/>
              <a:ext cx="3023002" cy="1294035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94562DEC-5650-35ED-74FD-8521A905B980}"/>
                    </a:ext>
                  </a:extLst>
                </p:cNvPr>
                <p:cNvSpPr txBox="1"/>
                <p:nvPr/>
              </p:nvSpPr>
              <p:spPr>
                <a:xfrm>
                  <a:off x="5121004" y="3623810"/>
                  <a:ext cx="9361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b>
                            <m:r>
                              <a:rPr lang="it-IT" sz="28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sub>
                        </m:sSub>
                      </m:oMath>
                    </m:oMathPara>
                  </a14:m>
                  <a:endParaRPr lang="it-IT" sz="28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C9B2D226-5910-2D1C-9010-B908851A5D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1004" y="3623810"/>
                  <a:ext cx="936105" cy="523220"/>
                </a:xfrm>
                <a:prstGeom prst="rect">
                  <a:avLst/>
                </a:prstGeom>
                <a:blipFill>
                  <a:blip r:embed="rId2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5CA24BEE-5C99-DC46-9759-FC7EE72419C9}"/>
                    </a:ext>
                  </a:extLst>
                </p:cNvPr>
                <p:cNvSpPr txBox="1"/>
                <p:nvPr/>
              </p:nvSpPr>
              <p:spPr>
                <a:xfrm>
                  <a:off x="7096881" y="1396258"/>
                  <a:ext cx="9361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b>
                            <m:r>
                              <a:rPr lang="it-IT" sz="28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sub>
                        </m:sSub>
                      </m:oMath>
                    </m:oMathPara>
                  </a14:m>
                  <a:endParaRPr lang="it-IT" sz="28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94E53A66-0EBE-EE7C-1454-E8359DB8D9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6881" y="1396258"/>
                  <a:ext cx="936105" cy="523220"/>
                </a:xfrm>
                <a:prstGeom prst="rect">
                  <a:avLst/>
                </a:prstGeom>
                <a:blipFill>
                  <a:blip r:embed="rId3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0276B140-6789-919F-46E6-D68711747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09765">
              <a:off x="6504732" y="1833027"/>
              <a:ext cx="1003335" cy="200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652F14A8-3075-510B-9A5A-9C9D3D48C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09116">
              <a:off x="7163620" y="2347171"/>
              <a:ext cx="1148841" cy="229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441FD9F9-658D-21EE-701B-CCFC46DDC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96731">
              <a:off x="6396706" y="1875272"/>
              <a:ext cx="2124985" cy="424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390CDB23-3434-BA1D-5234-1C771F26D9BC}"/>
                    </a:ext>
                  </a:extLst>
                </p:cNvPr>
                <p:cNvSpPr txBox="1"/>
                <p:nvPr/>
              </p:nvSpPr>
              <p:spPr>
                <a:xfrm>
                  <a:off x="5514182" y="2672569"/>
                  <a:ext cx="4861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it-IT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CasellaDiTesto 3">
                  <a:extLst>
                    <a:ext uri="{FF2B5EF4-FFF2-40B4-BE49-F238E27FC236}">
                      <a16:creationId xmlns:a16="http://schemas.microsoft.com/office/drawing/2014/main" id="{8A234F65-9CB7-B62C-6DA1-23D369A498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4182" y="2672569"/>
                  <a:ext cx="486186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D32DFD86-5851-1CF0-014C-123F0AA526A1}"/>
                    </a:ext>
                  </a:extLst>
                </p:cNvPr>
                <p:cNvSpPr txBox="1"/>
                <p:nvPr/>
              </p:nvSpPr>
              <p:spPr>
                <a:xfrm>
                  <a:off x="6390103" y="3807472"/>
                  <a:ext cx="4861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</m:oMath>
                    </m:oMathPara>
                  </a14:m>
                  <a:endParaRPr lang="it-IT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E0B6FFED-8481-63EE-3F99-3FC3C431A8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0103" y="3807472"/>
                  <a:ext cx="486186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2FBADB6A-1140-300C-92C8-E52204CD42EF}"/>
                    </a:ext>
                  </a:extLst>
                </p:cNvPr>
                <p:cNvSpPr txBox="1"/>
                <p:nvPr/>
              </p:nvSpPr>
              <p:spPr>
                <a:xfrm>
                  <a:off x="6900873" y="2051127"/>
                  <a:ext cx="4861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it-IT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CasellaDiTesto 25">
                  <a:extLst>
                    <a:ext uri="{FF2B5EF4-FFF2-40B4-BE49-F238E27FC236}">
                      <a16:creationId xmlns:a16="http://schemas.microsoft.com/office/drawing/2014/main" id="{FE3292F3-3058-D043-F905-56BA5C82A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873" y="2051127"/>
                  <a:ext cx="486186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3030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2ACEF7EB-8E5F-6154-FD19-B10C9388288E}"/>
                    </a:ext>
                  </a:extLst>
                </p:cNvPr>
                <p:cNvSpPr txBox="1"/>
                <p:nvPr/>
              </p:nvSpPr>
              <p:spPr>
                <a:xfrm>
                  <a:off x="6348286" y="1325818"/>
                  <a:ext cx="4861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it-IT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D87F9E94-4173-D496-15EB-D1A82E3FC1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8286" y="1325818"/>
                  <a:ext cx="486186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3030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CBDA7DAD-103A-1A53-1739-2173498006CD}"/>
                    </a:ext>
                  </a:extLst>
                </p:cNvPr>
                <p:cNvSpPr txBox="1"/>
                <p:nvPr/>
              </p:nvSpPr>
              <p:spPr>
                <a:xfrm>
                  <a:off x="8051781" y="2246928"/>
                  <a:ext cx="4861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it-IT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EACF5053-7654-D262-CC65-12586018F8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1781" y="2246928"/>
                  <a:ext cx="486186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3030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C053568B-F78B-FD2E-AAAC-17267F2CA065}"/>
                </a:ext>
              </a:extLst>
            </p:cNvPr>
            <p:cNvSpPr/>
            <p:nvPr/>
          </p:nvSpPr>
          <p:spPr bwMode="auto">
            <a:xfrm>
              <a:off x="4571999" y="673650"/>
              <a:ext cx="4374649" cy="4509468"/>
            </a:xfrm>
            <a:prstGeom prst="ellipse">
              <a:avLst/>
            </a:prstGeom>
            <a:solidFill>
              <a:srgbClr val="FFFF00">
                <a:alpha val="23000"/>
              </a:srgbClr>
            </a:solidFill>
            <a:ln w="9525" cap="flat" cmpd="sng" algn="ctr">
              <a:solidFill>
                <a:srgbClr val="FBEB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0970D25F-8876-2FB9-88D5-422A828DFE40}"/>
                  </a:ext>
                </a:extLst>
              </p:cNvPr>
              <p:cNvSpPr txBox="1"/>
              <p:nvPr/>
            </p:nvSpPr>
            <p:spPr>
              <a:xfrm>
                <a:off x="0" y="913561"/>
                <a:ext cx="797840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/>
                    </a:solidFill>
                  </a:rPr>
                  <a:t>The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starting</a:t>
                </a:r>
                <a:r>
                  <a:rPr lang="it-IT" sz="2000" dirty="0">
                    <a:solidFill>
                      <a:schemeClr val="tx1"/>
                    </a:solidFill>
                  </a:rPr>
                  <a:t> point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is</a:t>
                </a:r>
                <a:r>
                  <a:rPr lang="it-IT" sz="2000" dirty="0">
                    <a:solidFill>
                      <a:schemeClr val="tx1"/>
                    </a:solidFill>
                  </a:rPr>
                  <a:t> more or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less</a:t>
                </a:r>
                <a:r>
                  <a:rPr lang="it-IT" sz="2000" dirty="0">
                    <a:solidFill>
                      <a:schemeClr val="tx1"/>
                    </a:solidFill>
                  </a:rPr>
                  <a:t> the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same</a:t>
                </a:r>
                <a:r>
                  <a:rPr lang="it-IT" sz="2000" dirty="0">
                    <a:solidFill>
                      <a:schemeClr val="tx1"/>
                    </a:solidFill>
                  </a:rPr>
                  <a:t> of the Born-Oppenheimer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approach</a:t>
                </a:r>
                <a:r>
                  <a:rPr lang="it-IT" sz="2000" dirty="0">
                    <a:solidFill>
                      <a:schemeClr val="tx1"/>
                    </a:solidFill>
                  </a:rPr>
                  <a:t>.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We</a:t>
                </a:r>
                <a:r>
                  <a:rPr lang="it-IT" sz="2000" dirty="0">
                    <a:solidFill>
                      <a:schemeClr val="tx1"/>
                    </a:solidFill>
                  </a:rPr>
                  <a:t>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consider</a:t>
                </a:r>
                <a:r>
                  <a:rPr lang="it-IT" sz="2000" dirty="0">
                    <a:solidFill>
                      <a:schemeClr val="tx1"/>
                    </a:solidFill>
                  </a:rPr>
                  <a:t> the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it-IT" sz="2000" dirty="0">
                    <a:solidFill>
                      <a:schemeClr val="tx1"/>
                    </a:solidFill>
                  </a:rPr>
                  <a:t> system in a color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octet</a:t>
                </a:r>
                <a:r>
                  <a:rPr lang="it-IT" sz="2000" dirty="0">
                    <a:solidFill>
                      <a:schemeClr val="tx1"/>
                    </a:solidFill>
                  </a:rPr>
                  <a:t>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as</a:t>
                </a:r>
                <a:r>
                  <a:rPr lang="it-IT" sz="2000" dirty="0">
                    <a:solidFill>
                      <a:schemeClr val="tx1"/>
                    </a:solidFill>
                  </a:rPr>
                  <a:t>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well</a:t>
                </a:r>
                <a:r>
                  <a:rPr lang="it-IT" sz="2000" dirty="0">
                    <a:solidFill>
                      <a:schemeClr val="tx1"/>
                    </a:solidFill>
                  </a:rPr>
                  <a:t>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as</a:t>
                </a:r>
                <a:r>
                  <a:rPr lang="it-IT" sz="2000" dirty="0">
                    <a:solidFill>
                      <a:schemeClr val="tx1"/>
                    </a:solidFill>
                  </a:rPr>
                  <a:t> the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three</a:t>
                </a:r>
                <a:r>
                  <a:rPr lang="it-IT" sz="2000" dirty="0">
                    <a:solidFill>
                      <a:schemeClr val="tx1"/>
                    </a:solidFill>
                  </a:rPr>
                  <a:t> light quarks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sysyem</a:t>
                </a:r>
                <a:r>
                  <a:rPr lang="it-IT" sz="2000" dirty="0">
                    <a:solidFill>
                      <a:schemeClr val="tx1"/>
                    </a:solidFill>
                  </a:rPr>
                  <a:t>;</a:t>
                </a: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0970D25F-8876-2FB9-88D5-422A828DF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3561"/>
                <a:ext cx="7978403" cy="1015663"/>
              </a:xfrm>
              <a:prstGeom prst="rect">
                <a:avLst/>
              </a:prstGeom>
              <a:blipFill>
                <a:blip r:embed="rId10"/>
                <a:stretch>
                  <a:fillRect l="-688" t="-3614" r="-764" b="-102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5BF596B-A412-F066-154B-49510E6E06C7}"/>
              </a:ext>
            </a:extLst>
          </p:cNvPr>
          <p:cNvSpPr txBox="1"/>
          <p:nvPr/>
        </p:nvSpPr>
        <p:spPr>
          <a:xfrm>
            <a:off x="0" y="2062424"/>
            <a:ext cx="418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b="1" dirty="0"/>
              <a:t>Fermi </a:t>
            </a:r>
            <a:r>
              <a:rPr lang="it-IT" sz="2000" b="1" dirty="0" err="1"/>
              <a:t>statistics</a:t>
            </a:r>
            <a:r>
              <a:rPr lang="it-IT" sz="2000" b="1" dirty="0"/>
              <a:t> for </a:t>
            </a:r>
            <a:r>
              <a:rPr lang="it-IT" sz="2000" b="1" dirty="0" err="1"/>
              <a:t>ligth</a:t>
            </a:r>
            <a:r>
              <a:rPr lang="it-IT" sz="2000" b="1" dirty="0"/>
              <a:t> quarks;</a:t>
            </a:r>
          </a:p>
        </p:txBody>
      </p:sp>
      <p:pic>
        <p:nvPicPr>
          <p:cNvPr id="47" name="Elemento grafico 46" descr="Faccina con un solo sopracciglio">
            <a:extLst>
              <a:ext uri="{FF2B5EF4-FFF2-40B4-BE49-F238E27FC236}">
                <a16:creationId xmlns:a16="http://schemas.microsoft.com/office/drawing/2014/main" id="{AE77C5C9-9935-5020-0D79-2AA29E8C11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8874" y="4459884"/>
            <a:ext cx="1809363" cy="1754534"/>
          </a:xfrm>
          <a:prstGeom prst="rect">
            <a:avLst/>
          </a:prstGeom>
        </p:spPr>
      </p:pic>
      <p:pic>
        <p:nvPicPr>
          <p:cNvPr id="49" name="Elemento grafico 48" descr="Nuvoletta contorno">
            <a:extLst>
              <a:ext uri="{FF2B5EF4-FFF2-40B4-BE49-F238E27FC236}">
                <a16:creationId xmlns:a16="http://schemas.microsoft.com/office/drawing/2014/main" id="{3C77F075-8700-659E-AA1A-80ED70F286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55489" y="2263458"/>
            <a:ext cx="4504957" cy="3190267"/>
          </a:xfrm>
          <a:prstGeom prst="rect">
            <a:avLst/>
          </a:prstGeom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3F1FA035-1284-E123-3C7A-57477D72FAD4}"/>
              </a:ext>
            </a:extLst>
          </p:cNvPr>
          <p:cNvSpPr txBox="1"/>
          <p:nvPr/>
        </p:nvSpPr>
        <p:spPr>
          <a:xfrm>
            <a:off x="2512770" y="3193423"/>
            <a:ext cx="297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Interacting</a:t>
            </a:r>
            <a:r>
              <a:rPr lang="it-IT" sz="2400" dirty="0"/>
              <a:t> </a:t>
            </a:r>
            <a:r>
              <a:rPr lang="it-IT" sz="2400" dirty="0" err="1"/>
              <a:t>fermions</a:t>
            </a:r>
            <a:r>
              <a:rPr lang="it-IT" sz="2400" dirty="0"/>
              <a:t>…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561971C-DF3E-BF07-D0FC-BBAA4B78087B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7" name="Segnaposto data 3">
            <a:extLst>
              <a:ext uri="{FF2B5EF4-FFF2-40B4-BE49-F238E27FC236}">
                <a16:creationId xmlns:a16="http://schemas.microsoft.com/office/drawing/2014/main" id="{874649F8-DACF-5D72-B75B-1F80C8C8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8" name="Segnaposto piè di pagina 4">
            <a:extLst>
              <a:ext uri="{FF2B5EF4-FFF2-40B4-BE49-F238E27FC236}">
                <a16:creationId xmlns:a16="http://schemas.microsoft.com/office/drawing/2014/main" id="{E726ECBC-A987-432F-AF31-53C3F9ECC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2" name="Segnaposto numero diapositiva 5">
            <a:extLst>
              <a:ext uri="{FF2B5EF4-FFF2-40B4-BE49-F238E27FC236}">
                <a16:creationId xmlns:a16="http://schemas.microsoft.com/office/drawing/2014/main" id="{C2DCB83C-83D1-9AAA-B847-1EEF9418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5</a:t>
            </a:fld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1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675DA-4DA6-0F8D-DF16-2C2BA2720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1">
            <a:extLst>
              <a:ext uri="{FF2B5EF4-FFF2-40B4-BE49-F238E27FC236}">
                <a16:creationId xmlns:a16="http://schemas.microsoft.com/office/drawing/2014/main" id="{E92FC04C-6DA8-94CC-C95E-E645141F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33"/>
            <a:ext cx="10515600" cy="83832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Exchange Interaction! Three Fermions Case</a:t>
            </a:r>
            <a:endParaRPr lang="it-IT" b="1" dirty="0"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E7FB165D-E64F-7EEA-D15B-35788E008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43" y="1178068"/>
            <a:ext cx="4458577" cy="1085568"/>
          </a:xfrm>
          <a:prstGeom prst="rect">
            <a:avLst/>
          </a:prstGeom>
          <a:ln w="28575">
            <a:solidFill>
              <a:srgbClr val="0433FF"/>
            </a:solidFill>
          </a:ln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E291EB5-EAA5-FDDA-B5A1-9928D159F5BF}"/>
              </a:ext>
            </a:extLst>
          </p:cNvPr>
          <p:cNvSpPr txBox="1"/>
          <p:nvPr/>
        </p:nvSpPr>
        <p:spPr>
          <a:xfrm>
            <a:off x="4866170" y="1536186"/>
            <a:ext cx="516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Generalization</a:t>
            </a:r>
            <a:r>
              <a:rPr lang="it-IT" dirty="0"/>
              <a:t> of the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known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fermions</a:t>
            </a:r>
            <a:r>
              <a:rPr lang="it-IT" dirty="0"/>
              <a:t> case</a:t>
            </a: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F44187DC-3DCA-12C8-60D4-4A5BE6BB4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135" y="2528143"/>
            <a:ext cx="8038115" cy="807991"/>
          </a:xfrm>
          <a:prstGeom prst="rect">
            <a:avLst/>
          </a:prstGeom>
          <a:ln w="28575">
            <a:noFill/>
          </a:ln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9BAD7DB9-9523-94A4-759E-B6856BD29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005" y="4444396"/>
            <a:ext cx="7473988" cy="641810"/>
          </a:xfrm>
          <a:prstGeom prst="rect">
            <a:avLst/>
          </a:prstGeom>
          <a:ln w="28575">
            <a:noFill/>
          </a:ln>
        </p:spPr>
      </p:pic>
      <p:grpSp>
        <p:nvGrpSpPr>
          <p:cNvPr id="39" name="Gruppo 38">
            <a:extLst>
              <a:ext uri="{FF2B5EF4-FFF2-40B4-BE49-F238E27FC236}">
                <a16:creationId xmlns:a16="http://schemas.microsoft.com/office/drawing/2014/main" id="{C94A58C9-2BAF-06A6-897D-9CC4FADDB7DB}"/>
              </a:ext>
            </a:extLst>
          </p:cNvPr>
          <p:cNvGrpSpPr/>
          <p:nvPr/>
        </p:nvGrpSpPr>
        <p:grpSpPr>
          <a:xfrm>
            <a:off x="2256333" y="4966255"/>
            <a:ext cx="3744416" cy="885671"/>
            <a:chOff x="2699792" y="4794836"/>
            <a:chExt cx="3744416" cy="885671"/>
          </a:xfrm>
        </p:grpSpPr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161BB449-960E-DDCC-D119-FC2F4667DDA9}"/>
                </a:ext>
              </a:extLst>
            </p:cNvPr>
            <p:cNvGrpSpPr/>
            <p:nvPr/>
          </p:nvGrpSpPr>
          <p:grpSpPr>
            <a:xfrm>
              <a:off x="2826035" y="4794836"/>
              <a:ext cx="3534892" cy="874505"/>
              <a:chOff x="30067" y="4846094"/>
              <a:chExt cx="3534892" cy="874505"/>
            </a:xfrm>
          </p:grpSpPr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DE5F5DB6-8E7B-7678-9051-B8140CA740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6142" b="-6934"/>
              <a:stretch/>
            </p:blipFill>
            <p:spPr>
              <a:xfrm>
                <a:off x="30067" y="4946457"/>
                <a:ext cx="1267148" cy="77414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id="{2FE7BAD8-BFCC-AD6E-76CC-34E1EF5995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75200" t="-15259" b="-1"/>
              <a:stretch/>
            </p:blipFill>
            <p:spPr>
              <a:xfrm>
                <a:off x="1297215" y="4846094"/>
                <a:ext cx="2267744" cy="834413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CE62338E-31A1-BE7D-C665-0BE4F3912674}"/>
                </a:ext>
              </a:extLst>
            </p:cNvPr>
            <p:cNvSpPr/>
            <p:nvPr/>
          </p:nvSpPr>
          <p:spPr bwMode="auto">
            <a:xfrm>
              <a:off x="2699792" y="4846094"/>
              <a:ext cx="3744416" cy="83441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78D06583-2D2E-BCA2-E3D3-4E47DE68DFBF}"/>
              </a:ext>
            </a:extLst>
          </p:cNvPr>
          <p:cNvGrpSpPr/>
          <p:nvPr/>
        </p:nvGrpSpPr>
        <p:grpSpPr>
          <a:xfrm>
            <a:off x="2209800" y="1905518"/>
            <a:ext cx="969335" cy="1026620"/>
            <a:chOff x="2209800" y="1905518"/>
            <a:chExt cx="969335" cy="1026620"/>
          </a:xfrm>
        </p:grpSpPr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869D6863-FE2F-EA3A-C963-907AD5BFE5C6}"/>
                </a:ext>
              </a:extLst>
            </p:cNvPr>
            <p:cNvCxnSpPr/>
            <p:nvPr/>
          </p:nvCxnSpPr>
          <p:spPr>
            <a:xfrm>
              <a:off x="2209800" y="1905518"/>
              <a:ext cx="0" cy="102662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2 57">
              <a:extLst>
                <a:ext uri="{FF2B5EF4-FFF2-40B4-BE49-F238E27FC236}">
                  <a16:creationId xmlns:a16="http://schemas.microsoft.com/office/drawing/2014/main" id="{56C16E2F-4A3B-0316-82BF-A5A4F939223A}"/>
                </a:ext>
              </a:extLst>
            </p:cNvPr>
            <p:cNvCxnSpPr/>
            <p:nvPr/>
          </p:nvCxnSpPr>
          <p:spPr>
            <a:xfrm>
              <a:off x="2209800" y="2932138"/>
              <a:ext cx="969335" cy="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itolo 1">
            <a:extLst>
              <a:ext uri="{FF2B5EF4-FFF2-40B4-BE49-F238E27FC236}">
                <a16:creationId xmlns:a16="http://schemas.microsoft.com/office/drawing/2014/main" id="{7104E060-2BEB-D5BE-8FDB-5DCF33EF1E08}"/>
              </a:ext>
            </a:extLst>
          </p:cNvPr>
          <p:cNvSpPr txBox="1">
            <a:spLocks/>
          </p:cNvSpPr>
          <p:nvPr/>
        </p:nvSpPr>
        <p:spPr bwMode="auto">
          <a:xfrm>
            <a:off x="217516" y="3739934"/>
            <a:ext cx="5783233" cy="58870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8224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b="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it-IT" b="0" dirty="0" err="1">
                <a:solidFill>
                  <a:schemeClr val="tx1"/>
                </a:solidFill>
                <a:latin typeface="+mn-lt"/>
              </a:rPr>
              <a:t>potential</a:t>
            </a:r>
            <a:r>
              <a:rPr lang="it-IT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b="0" dirty="0" err="1">
                <a:solidFill>
                  <a:schemeClr val="tx1"/>
                </a:solidFill>
                <a:latin typeface="+mn-lt"/>
              </a:rPr>
              <a:t>has</a:t>
            </a:r>
            <a:r>
              <a:rPr lang="it-IT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+mn-lt"/>
              </a:rPr>
              <a:t>three</a:t>
            </a:r>
            <a:r>
              <a:rPr lang="it-IT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b="0" dirty="0" err="1">
                <a:solidFill>
                  <a:schemeClr val="tx1"/>
                </a:solidFill>
                <a:latin typeface="+mn-lt"/>
              </a:rPr>
              <a:t>distinct</a:t>
            </a:r>
            <a:r>
              <a:rPr lang="it-IT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b="0" dirty="0" err="1">
                <a:solidFill>
                  <a:schemeClr val="tx1"/>
                </a:solidFill>
                <a:latin typeface="+mn-lt"/>
              </a:rPr>
              <a:t>eigenvalues</a:t>
            </a:r>
            <a:endParaRPr lang="it-IT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CFE8676-5121-EC17-F20C-F06C7CE3C999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D31AEA21-94AA-6D12-A6EB-15C00A270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FA8CD1C-11F9-0D8F-9C69-3E5DC147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89B28E4-347F-EB8F-317C-4CBB7DFB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6</a:t>
            </a:fld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8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86011-0B85-BD6B-024B-8DEB2EB14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91725-4BD8-613D-CB19-11B8A86D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33"/>
            <a:ext cx="10515600" cy="838328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An </a:t>
            </a:r>
            <a:r>
              <a:rPr lang="it-IT" sz="4400" b="1" dirty="0"/>
              <a:t>‘</a:t>
            </a:r>
            <a:r>
              <a:rPr lang="it-IT" sz="4400" b="1" dirty="0" err="1"/>
              <a:t>Hadro-Charmonia</a:t>
            </a:r>
            <a:r>
              <a:rPr lang="it-IT" sz="4400" b="1" dirty="0"/>
              <a:t>’ Model</a:t>
            </a:r>
            <a:endParaRPr lang="it-IT" b="1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4A74E926-725A-19E3-8931-4D6418BDF27A}"/>
              </a:ext>
            </a:extLst>
          </p:cNvPr>
          <p:cNvGrpSpPr/>
          <p:nvPr/>
        </p:nvGrpSpPr>
        <p:grpSpPr>
          <a:xfrm>
            <a:off x="8082908" y="1469570"/>
            <a:ext cx="3798584" cy="3918859"/>
            <a:chOff x="4571999" y="673650"/>
            <a:chExt cx="4374649" cy="4509468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2C258CEF-3D5F-0184-77E7-C8E5A96CC0F2}"/>
                </a:ext>
              </a:extLst>
            </p:cNvPr>
            <p:cNvSpPr/>
            <p:nvPr/>
          </p:nvSpPr>
          <p:spPr bwMode="auto">
            <a:xfrm>
              <a:off x="5189253" y="2353282"/>
              <a:ext cx="1136045" cy="1152128"/>
            </a:xfrm>
            <a:prstGeom prst="ellipse">
              <a:avLst/>
            </a:prstGeom>
            <a:gradFill flip="none" rotWithShape="1">
              <a:gsLst>
                <a:gs pos="89000">
                  <a:srgbClr val="FF0000"/>
                </a:gs>
                <a:gs pos="7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E2C50792-40F7-876D-DD14-95CCDAA5C4B2}"/>
                </a:ext>
              </a:extLst>
            </p:cNvPr>
            <p:cNvSpPr/>
            <p:nvPr/>
          </p:nvSpPr>
          <p:spPr bwMode="auto">
            <a:xfrm>
              <a:off x="6065174" y="3499580"/>
              <a:ext cx="1136044" cy="1152128"/>
            </a:xfrm>
            <a:prstGeom prst="ellipse">
              <a:avLst/>
            </a:prstGeom>
            <a:gradFill flip="none" rotWithShape="1">
              <a:gsLst>
                <a:gs pos="89000">
                  <a:srgbClr val="9FFFDD"/>
                </a:gs>
                <a:gs pos="7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679CA1A7-C106-98C7-6134-5857B14DF7D0}"/>
                </a:ext>
              </a:extLst>
            </p:cNvPr>
            <p:cNvSpPr/>
            <p:nvPr/>
          </p:nvSpPr>
          <p:spPr bwMode="auto">
            <a:xfrm rot="19325961">
              <a:off x="5179947" y="1958710"/>
              <a:ext cx="2077900" cy="3082116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E8E0ADD5-07F1-DF6A-726D-15407E8BFA9D}"/>
                </a:ext>
              </a:extLst>
            </p:cNvPr>
            <p:cNvSpPr/>
            <p:nvPr/>
          </p:nvSpPr>
          <p:spPr bwMode="auto">
            <a:xfrm>
              <a:off x="6449114" y="1324449"/>
              <a:ext cx="563056" cy="523220"/>
            </a:xfrm>
            <a:prstGeom prst="ellipse">
              <a:avLst/>
            </a:prstGeom>
            <a:gradFill flip="none" rotWithShape="1">
              <a:gsLst>
                <a:gs pos="89000">
                  <a:srgbClr val="FF0000"/>
                </a:gs>
                <a:gs pos="7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432CB190-EB02-4FFF-A507-A0ECCEE084C3}"/>
                </a:ext>
              </a:extLst>
            </p:cNvPr>
            <p:cNvSpPr/>
            <p:nvPr/>
          </p:nvSpPr>
          <p:spPr bwMode="auto">
            <a:xfrm>
              <a:off x="6979479" y="1974617"/>
              <a:ext cx="563056" cy="576064"/>
            </a:xfrm>
            <a:prstGeom prst="ellipse">
              <a:avLst/>
            </a:prstGeom>
            <a:gradFill flip="none" rotWithShape="1">
              <a:gsLst>
                <a:gs pos="89000">
                  <a:srgbClr val="00B050"/>
                </a:gs>
                <a:gs pos="7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7A2A0B34-61D0-51F2-19FA-8D349341E2CC}"/>
                </a:ext>
              </a:extLst>
            </p:cNvPr>
            <p:cNvSpPr/>
            <p:nvPr/>
          </p:nvSpPr>
          <p:spPr bwMode="auto">
            <a:xfrm>
              <a:off x="7907221" y="2299962"/>
              <a:ext cx="563056" cy="576064"/>
            </a:xfrm>
            <a:prstGeom prst="ellipse">
              <a:avLst/>
            </a:prstGeom>
            <a:gradFill flip="none" rotWithShape="1">
              <a:gsLst>
                <a:gs pos="89000">
                  <a:srgbClr val="002060"/>
                </a:gs>
                <a:gs pos="7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3027F21F-F185-F034-FCB5-EF94B19A7037}"/>
                </a:ext>
              </a:extLst>
            </p:cNvPr>
            <p:cNvSpPr/>
            <p:nvPr/>
          </p:nvSpPr>
          <p:spPr bwMode="auto">
            <a:xfrm rot="2198947">
              <a:off x="5902479" y="1489110"/>
              <a:ext cx="3023002" cy="1294035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BD5DE913-6A68-122F-B95A-D164D018E501}"/>
                    </a:ext>
                  </a:extLst>
                </p:cNvPr>
                <p:cNvSpPr txBox="1"/>
                <p:nvPr/>
              </p:nvSpPr>
              <p:spPr>
                <a:xfrm>
                  <a:off x="5121004" y="3623810"/>
                  <a:ext cx="9361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b>
                            <m:r>
                              <a:rPr lang="it-IT" sz="28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sub>
                        </m:sSub>
                      </m:oMath>
                    </m:oMathPara>
                  </a14:m>
                  <a:endParaRPr lang="it-IT" sz="28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BD5DE913-6A68-122F-B95A-D164D018E5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1004" y="3623810"/>
                  <a:ext cx="936105" cy="523220"/>
                </a:xfrm>
                <a:prstGeom prst="rect">
                  <a:avLst/>
                </a:prstGeom>
                <a:blipFill>
                  <a:blip r:embed="rId2"/>
                  <a:stretch>
                    <a:fillRect b="-135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3D27F49D-6D44-6B55-080D-EB4EF0359DD4}"/>
                    </a:ext>
                  </a:extLst>
                </p:cNvPr>
                <p:cNvSpPr txBox="1"/>
                <p:nvPr/>
              </p:nvSpPr>
              <p:spPr>
                <a:xfrm>
                  <a:off x="7096881" y="1396258"/>
                  <a:ext cx="9361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b>
                            <m:r>
                              <a:rPr lang="it-IT" sz="28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sub>
                        </m:sSub>
                      </m:oMath>
                    </m:oMathPara>
                  </a14:m>
                  <a:endParaRPr lang="it-IT" sz="28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3D27F49D-6D44-6B55-080D-EB4EF0359D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6881" y="1396258"/>
                  <a:ext cx="936105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4B3F2978-4225-45C7-D280-21B85C0AF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09765">
              <a:off x="6504732" y="1833027"/>
              <a:ext cx="1003335" cy="200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3295F6B9-7A37-EB2D-F422-DF8577451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09116">
              <a:off x="7163620" y="2347171"/>
              <a:ext cx="1148841" cy="229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6479F56-E1B5-3525-E9F5-D7B971353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96731">
              <a:off x="6396706" y="1875272"/>
              <a:ext cx="2124985" cy="424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45E0CDB1-C23C-0FE5-F8F8-FDB9D89DE6D4}"/>
                    </a:ext>
                  </a:extLst>
                </p:cNvPr>
                <p:cNvSpPr txBox="1"/>
                <p:nvPr/>
              </p:nvSpPr>
              <p:spPr>
                <a:xfrm>
                  <a:off x="5514182" y="2672569"/>
                  <a:ext cx="4861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it-IT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45E0CDB1-C23C-0FE5-F8F8-FDB9D89DE6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4182" y="2672569"/>
                  <a:ext cx="486186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27E37B3C-D9F5-8DDE-C13C-347921846CBC}"/>
                    </a:ext>
                  </a:extLst>
                </p:cNvPr>
                <p:cNvSpPr txBox="1"/>
                <p:nvPr/>
              </p:nvSpPr>
              <p:spPr>
                <a:xfrm>
                  <a:off x="6390103" y="3807472"/>
                  <a:ext cx="4861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</m:oMath>
                    </m:oMathPara>
                  </a14:m>
                  <a:endParaRPr lang="it-IT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27E37B3C-D9F5-8DDE-C13C-347921846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0103" y="3807472"/>
                  <a:ext cx="486186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CFFC1253-CE23-013A-CA9D-00D1AFA42487}"/>
                    </a:ext>
                  </a:extLst>
                </p:cNvPr>
                <p:cNvSpPr txBox="1"/>
                <p:nvPr/>
              </p:nvSpPr>
              <p:spPr>
                <a:xfrm>
                  <a:off x="6900873" y="2051127"/>
                  <a:ext cx="4861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it-IT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CFFC1253-CE23-013A-CA9D-00D1AFA42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873" y="2051127"/>
                  <a:ext cx="486186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2727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A26EF53D-39E0-49DA-5813-FC77D1448672}"/>
                    </a:ext>
                  </a:extLst>
                </p:cNvPr>
                <p:cNvSpPr txBox="1"/>
                <p:nvPr/>
              </p:nvSpPr>
              <p:spPr>
                <a:xfrm>
                  <a:off x="6348286" y="1325818"/>
                  <a:ext cx="4861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it-IT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A26EF53D-39E0-49DA-5813-FC77D14486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8286" y="1325818"/>
                  <a:ext cx="486186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2727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9F5A3F3C-54B8-DDB1-AC97-7193B16940E0}"/>
                    </a:ext>
                  </a:extLst>
                </p:cNvPr>
                <p:cNvSpPr txBox="1"/>
                <p:nvPr/>
              </p:nvSpPr>
              <p:spPr>
                <a:xfrm>
                  <a:off x="8051781" y="2246928"/>
                  <a:ext cx="4861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it-IT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9F5A3F3C-54B8-DDB1-AC97-7193B16940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1781" y="2246928"/>
                  <a:ext cx="486186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2727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4E8E600D-A83B-4F71-6FE3-A803D4136D70}"/>
                </a:ext>
              </a:extLst>
            </p:cNvPr>
            <p:cNvSpPr/>
            <p:nvPr/>
          </p:nvSpPr>
          <p:spPr bwMode="auto">
            <a:xfrm>
              <a:off x="4571999" y="673650"/>
              <a:ext cx="4374649" cy="4509468"/>
            </a:xfrm>
            <a:prstGeom prst="ellipse">
              <a:avLst/>
            </a:prstGeom>
            <a:solidFill>
              <a:srgbClr val="FFFF00">
                <a:alpha val="23000"/>
              </a:srgbClr>
            </a:solidFill>
            <a:ln w="9525" cap="flat" cmpd="sng" algn="ctr">
              <a:solidFill>
                <a:srgbClr val="FBEB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D1AA21C2-B588-C21F-4235-90729515AB3C}"/>
                  </a:ext>
                </a:extLst>
              </p:cNvPr>
              <p:cNvSpPr txBox="1"/>
              <p:nvPr/>
            </p:nvSpPr>
            <p:spPr>
              <a:xfrm>
                <a:off x="0" y="913561"/>
                <a:ext cx="797840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/>
                    </a:solidFill>
                  </a:rPr>
                  <a:t>The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starting</a:t>
                </a:r>
                <a:r>
                  <a:rPr lang="it-IT" sz="2000" dirty="0">
                    <a:solidFill>
                      <a:schemeClr val="tx1"/>
                    </a:solidFill>
                  </a:rPr>
                  <a:t> point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is</a:t>
                </a:r>
                <a:r>
                  <a:rPr lang="it-IT" sz="2000" dirty="0">
                    <a:solidFill>
                      <a:schemeClr val="tx1"/>
                    </a:solidFill>
                  </a:rPr>
                  <a:t> more or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less</a:t>
                </a:r>
                <a:r>
                  <a:rPr lang="it-IT" sz="2000" dirty="0">
                    <a:solidFill>
                      <a:schemeClr val="tx1"/>
                    </a:solidFill>
                  </a:rPr>
                  <a:t> the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same</a:t>
                </a:r>
                <a:r>
                  <a:rPr lang="it-IT" sz="2000" dirty="0">
                    <a:solidFill>
                      <a:schemeClr val="tx1"/>
                    </a:solidFill>
                  </a:rPr>
                  <a:t> of the Born-Oppenheimer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approach</a:t>
                </a:r>
                <a:r>
                  <a:rPr lang="it-IT" sz="2000" dirty="0">
                    <a:solidFill>
                      <a:schemeClr val="tx1"/>
                    </a:solidFill>
                  </a:rPr>
                  <a:t>.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We</a:t>
                </a:r>
                <a:r>
                  <a:rPr lang="it-IT" sz="2000" dirty="0">
                    <a:solidFill>
                      <a:schemeClr val="tx1"/>
                    </a:solidFill>
                  </a:rPr>
                  <a:t>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consider</a:t>
                </a:r>
                <a:r>
                  <a:rPr lang="it-IT" sz="2000" dirty="0">
                    <a:solidFill>
                      <a:schemeClr val="tx1"/>
                    </a:solidFill>
                  </a:rPr>
                  <a:t> the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it-IT" sz="2000" dirty="0">
                    <a:solidFill>
                      <a:schemeClr val="tx1"/>
                    </a:solidFill>
                  </a:rPr>
                  <a:t> system in a color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octet</a:t>
                </a:r>
                <a:r>
                  <a:rPr lang="it-IT" sz="2000" dirty="0">
                    <a:solidFill>
                      <a:schemeClr val="tx1"/>
                    </a:solidFill>
                  </a:rPr>
                  <a:t>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as</a:t>
                </a:r>
                <a:r>
                  <a:rPr lang="it-IT" sz="2000" dirty="0">
                    <a:solidFill>
                      <a:schemeClr val="tx1"/>
                    </a:solidFill>
                  </a:rPr>
                  <a:t>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well</a:t>
                </a:r>
                <a:r>
                  <a:rPr lang="it-IT" sz="2000" dirty="0">
                    <a:solidFill>
                      <a:schemeClr val="tx1"/>
                    </a:solidFill>
                  </a:rPr>
                  <a:t>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as</a:t>
                </a:r>
                <a:r>
                  <a:rPr lang="it-IT" sz="2000" dirty="0">
                    <a:solidFill>
                      <a:schemeClr val="tx1"/>
                    </a:solidFill>
                  </a:rPr>
                  <a:t> the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three</a:t>
                </a:r>
                <a:r>
                  <a:rPr lang="it-IT" sz="2000" dirty="0">
                    <a:solidFill>
                      <a:schemeClr val="tx1"/>
                    </a:solidFill>
                  </a:rPr>
                  <a:t> light quarks </a:t>
                </a:r>
                <a:r>
                  <a:rPr lang="it-IT" sz="2000" dirty="0" err="1">
                    <a:solidFill>
                      <a:schemeClr val="tx1"/>
                    </a:solidFill>
                  </a:rPr>
                  <a:t>sysyem</a:t>
                </a:r>
                <a:r>
                  <a:rPr lang="it-IT" sz="2000" dirty="0">
                    <a:solidFill>
                      <a:schemeClr val="tx1"/>
                    </a:solidFill>
                  </a:rPr>
                  <a:t>;</a:t>
                </a: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D1AA21C2-B588-C21F-4235-90729515A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3561"/>
                <a:ext cx="7978403" cy="1015663"/>
              </a:xfrm>
              <a:prstGeom prst="rect">
                <a:avLst/>
              </a:prstGeom>
              <a:blipFill>
                <a:blip r:embed="rId10"/>
                <a:stretch>
                  <a:fillRect l="-688" t="-3614" r="-764" b="-102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4C66CE8-1693-405A-810E-1D9A4C9EE2B9}"/>
              </a:ext>
            </a:extLst>
          </p:cNvPr>
          <p:cNvSpPr txBox="1"/>
          <p:nvPr/>
        </p:nvSpPr>
        <p:spPr>
          <a:xfrm>
            <a:off x="0" y="2062424"/>
            <a:ext cx="418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dirty="0"/>
              <a:t>Fermi </a:t>
            </a:r>
            <a:r>
              <a:rPr lang="it-IT" sz="2000" dirty="0" err="1"/>
              <a:t>statistics</a:t>
            </a:r>
            <a:r>
              <a:rPr lang="it-IT" sz="2000" dirty="0"/>
              <a:t> for </a:t>
            </a:r>
            <a:r>
              <a:rPr lang="it-IT" sz="2000" dirty="0" err="1"/>
              <a:t>ligth</a:t>
            </a:r>
            <a:r>
              <a:rPr lang="it-IT" sz="2000" dirty="0"/>
              <a:t> quarks;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30A8360-01E2-26D9-708D-9C023602DFC5}"/>
              </a:ext>
            </a:extLst>
          </p:cNvPr>
          <p:cNvSpPr txBox="1"/>
          <p:nvPr/>
        </p:nvSpPr>
        <p:spPr>
          <a:xfrm>
            <a:off x="-1" y="2528386"/>
            <a:ext cx="7696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2000" b="1" dirty="0"/>
              <a:t>Exchange Interaction</a:t>
            </a:r>
            <a:r>
              <a:rPr lang="it-IT" sz="2000" dirty="0"/>
              <a:t>. But to use </a:t>
            </a:r>
            <a:r>
              <a:rPr lang="en-US" sz="2000" dirty="0"/>
              <a:t>to use the exchange interaction, we need to have a precise symmetry on the spin-orbital part which means a complete symmetry in the </a:t>
            </a:r>
            <a:r>
              <a:rPr lang="en-US" sz="2000" b="1" dirty="0"/>
              <a:t>color-flavor</a:t>
            </a:r>
            <a:r>
              <a:rPr lang="en-US" sz="2000" dirty="0"/>
              <a:t> sector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2000" b="1" dirty="0"/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44E06948-BD23-4D61-2BCE-66DCE11893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723" y="3700011"/>
            <a:ext cx="3679831" cy="346080"/>
          </a:xfrm>
          <a:prstGeom prst="rect">
            <a:avLst/>
          </a:prstGeom>
          <a:ln w="19050">
            <a:noFill/>
          </a:ln>
        </p:spPr>
      </p:pic>
      <p:sp>
        <p:nvSpPr>
          <p:cNvPr id="35" name="Ovale 34">
            <a:extLst>
              <a:ext uri="{FF2B5EF4-FFF2-40B4-BE49-F238E27FC236}">
                <a16:creationId xmlns:a16="http://schemas.microsoft.com/office/drawing/2014/main" id="{9AA6E512-B78B-048B-D200-C3E749A4F7C7}"/>
              </a:ext>
            </a:extLst>
          </p:cNvPr>
          <p:cNvSpPr/>
          <p:nvPr/>
        </p:nvSpPr>
        <p:spPr bwMode="auto">
          <a:xfrm>
            <a:off x="2347167" y="3552113"/>
            <a:ext cx="944756" cy="649880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317A2F89-FB0B-6B66-8E96-8100D7901FAA}"/>
              </a:ext>
            </a:extLst>
          </p:cNvPr>
          <p:cNvSpPr txBox="1"/>
          <p:nvPr/>
        </p:nvSpPr>
        <p:spPr>
          <a:xfrm>
            <a:off x="3941047" y="3691511"/>
            <a:ext cx="85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</a:t>
            </a:r>
            <a:r>
              <a:rPr lang="it-IT" dirty="0" err="1"/>
              <a:t>flavor</a:t>
            </a:r>
            <a:r>
              <a:rPr lang="it-IT" dirty="0"/>
              <a:t>)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FCC89B1-BF49-C18E-3A30-2F88F30AC790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8" name="Segnaposto data 3">
            <a:extLst>
              <a:ext uri="{FF2B5EF4-FFF2-40B4-BE49-F238E27FC236}">
                <a16:creationId xmlns:a16="http://schemas.microsoft.com/office/drawing/2014/main" id="{5113A763-04BF-0B5E-03D2-8FCF09A3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2" name="Segnaposto piè di pagina 4">
            <a:extLst>
              <a:ext uri="{FF2B5EF4-FFF2-40B4-BE49-F238E27FC236}">
                <a16:creationId xmlns:a16="http://schemas.microsoft.com/office/drawing/2014/main" id="{D24C9F6F-2208-EEB9-FA85-5C18B909D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3" name="Segnaposto numero diapositiva 5">
            <a:extLst>
              <a:ext uri="{FF2B5EF4-FFF2-40B4-BE49-F238E27FC236}">
                <a16:creationId xmlns:a16="http://schemas.microsoft.com/office/drawing/2014/main" id="{B7F48424-A4DE-CE7C-E818-7713B06B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7</a:t>
            </a:fld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1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FC265-A450-ACED-DEB5-3519E6685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D6A927-00C5-3B39-0B9E-C959E8AD0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33"/>
            <a:ext cx="10515600" cy="838328"/>
          </a:xfrm>
        </p:spPr>
        <p:txBody>
          <a:bodyPr>
            <a:normAutofit/>
          </a:bodyPr>
          <a:lstStyle/>
          <a:p>
            <a:pPr algn="ctr"/>
            <a:r>
              <a:rPr lang="it-IT" b="1" dirty="0" err="1"/>
              <a:t>Symmetric</a:t>
            </a:r>
            <a:r>
              <a:rPr lang="it-IT" b="1" dirty="0"/>
              <a:t> and </a:t>
            </a:r>
            <a:r>
              <a:rPr lang="it-IT" b="1" dirty="0" err="1"/>
              <a:t>Antisymmetric</a:t>
            </a:r>
            <a:r>
              <a:rPr lang="it-IT" b="1" dirty="0"/>
              <a:t> Combination</a:t>
            </a:r>
          </a:p>
        </p:txBody>
      </p:sp>
      <p:sp>
        <p:nvSpPr>
          <p:cNvPr id="41" name="Titolo 1">
            <a:extLst>
              <a:ext uri="{FF2B5EF4-FFF2-40B4-BE49-F238E27FC236}">
                <a16:creationId xmlns:a16="http://schemas.microsoft.com/office/drawing/2014/main" id="{C2371DA4-DE16-4B3B-40FE-736C9578B6B6}"/>
              </a:ext>
            </a:extLst>
          </p:cNvPr>
          <p:cNvSpPr txBox="1">
            <a:spLocks/>
          </p:cNvSpPr>
          <p:nvPr/>
        </p:nvSpPr>
        <p:spPr>
          <a:xfrm>
            <a:off x="312833" y="145920"/>
            <a:ext cx="8518333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200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B0334F5-68EF-3B5D-7858-9776C432122B}"/>
              </a:ext>
            </a:extLst>
          </p:cNvPr>
          <p:cNvSpPr txBox="1"/>
          <p:nvPr/>
        </p:nvSpPr>
        <p:spPr>
          <a:xfrm>
            <a:off x="0" y="14333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1.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045E4406-FF40-14CB-8744-A401299556C9}"/>
              </a:ext>
            </a:extLst>
          </p:cNvPr>
          <p:cNvSpPr txBox="1"/>
          <p:nvPr/>
        </p:nvSpPr>
        <p:spPr>
          <a:xfrm>
            <a:off x="0" y="2380537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2.</a:t>
            </a:r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301F9FAA-505A-8E2A-456C-B330AC325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80" y="1363682"/>
            <a:ext cx="7910597" cy="662456"/>
          </a:xfrm>
          <a:prstGeom prst="rect">
            <a:avLst/>
          </a:prstGeom>
          <a:ln w="28575">
            <a:noFill/>
          </a:ln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2F52F338-782E-982D-5CAC-D759D5AE7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80" y="2310919"/>
            <a:ext cx="7899611" cy="662455"/>
          </a:xfrm>
          <a:prstGeom prst="rect">
            <a:avLst/>
          </a:prstGeom>
          <a:ln w="28575">
            <a:noFill/>
          </a:ln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742D84E6-2D45-D4C8-D26A-020370D08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066" y="2476258"/>
            <a:ext cx="2195431" cy="329856"/>
          </a:xfrm>
          <a:prstGeom prst="rect">
            <a:avLst/>
          </a:prstGeom>
          <a:ln w="28575">
            <a:noFill/>
          </a:ln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A7FA2D0C-BC1A-93B9-E65E-2B07A2FD8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0845" y="1517134"/>
            <a:ext cx="2045875" cy="355551"/>
          </a:xfrm>
          <a:prstGeom prst="rect">
            <a:avLst/>
          </a:prstGeom>
          <a:ln w="28575">
            <a:noFill/>
          </a:ln>
        </p:spPr>
      </p:pic>
      <p:pic>
        <p:nvPicPr>
          <p:cNvPr id="6" name="Immagine 5" descr="Immagine che contiene cerchio, diagramma, linea, design&#10;&#10;Descrizione generata automaticamente">
            <a:extLst>
              <a:ext uri="{FF2B5EF4-FFF2-40B4-BE49-F238E27FC236}">
                <a16:creationId xmlns:a16="http://schemas.microsoft.com/office/drawing/2014/main" id="{37993BFD-28D8-6045-0BEF-B49BFDCC2F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8" y="3258155"/>
            <a:ext cx="4822693" cy="2854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FDB3FA8-B827-9DD5-D0AD-3B7C6C83C7BC}"/>
                  </a:ext>
                </a:extLst>
              </p:cNvPr>
              <p:cNvSpPr txBox="1"/>
              <p:nvPr/>
            </p:nvSpPr>
            <p:spPr>
              <a:xfrm>
                <a:off x="5289698" y="4198925"/>
                <a:ext cx="6641804" cy="1318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The </a:t>
                </a:r>
                <a:r>
                  <a:rPr lang="it-IT" dirty="0" err="1"/>
                  <a:t>diquark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𝑢𝑑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err="1"/>
                  <a:t>has</a:t>
                </a:r>
                <a:r>
                  <a:rPr lang="it-IT" dirty="0"/>
                  <a:t> </a:t>
                </a:r>
                <a:r>
                  <a:rPr lang="it-IT" dirty="0" err="1"/>
                  <a:t>initially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𝑢𝑑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0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acc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it-IT" dirty="0"/>
                  <a:t> (good </a:t>
                </a:r>
                <a:r>
                  <a:rPr lang="it-IT" dirty="0" err="1"/>
                  <a:t>diquark</a:t>
                </a:r>
                <a:r>
                  <a:rPr lang="it-IT" dirty="0"/>
                  <a:t>) so </a:t>
                </a:r>
                <a:r>
                  <a:rPr lang="it-IT" dirty="0" err="1"/>
                  <a:t>it</a:t>
                </a:r>
                <a:r>
                  <a:rPr lang="it-IT" dirty="0"/>
                  <a:t> </a:t>
                </a:r>
                <a:r>
                  <a:rPr lang="it-IT" dirty="0" err="1"/>
                  <a:t>means</a:t>
                </a:r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in a </a:t>
                </a:r>
                <a:r>
                  <a:rPr lang="it-IT" dirty="0" err="1"/>
                  <a:t>symmetric</a:t>
                </a:r>
                <a:r>
                  <a:rPr lang="it-IT" dirty="0"/>
                  <a:t> </a:t>
                </a:r>
                <a:r>
                  <a:rPr lang="it-IT" dirty="0" err="1"/>
                  <a:t>configuration</a:t>
                </a:r>
                <a:r>
                  <a:rPr lang="it-IT" dirty="0"/>
                  <a:t> </a:t>
                </a:r>
                <a:r>
                  <a:rPr lang="it-IT" dirty="0" err="1"/>
                  <a:t>wrt</a:t>
                </a:r>
                <a:r>
                  <a:rPr lang="it-IT" dirty="0"/>
                  <a:t> color-</a:t>
                </a:r>
                <a:r>
                  <a:rPr lang="it-IT" dirty="0" err="1"/>
                  <a:t>flavor</a:t>
                </a:r>
                <a:r>
                  <a:rPr lang="it-IT" dirty="0"/>
                  <a:t>. </a:t>
                </a:r>
                <a:r>
                  <a:rPr lang="it-IT" dirty="0" err="1"/>
                  <a:t>We</a:t>
                </a:r>
                <a:r>
                  <a:rPr lang="it-IT" dirty="0"/>
                  <a:t> assume </a:t>
                </a:r>
                <a:r>
                  <a:rPr lang="it-IT" dirty="0" err="1"/>
                  <a:t>that</a:t>
                </a:r>
                <a:r>
                  <a:rPr lang="it-IT" dirty="0"/>
                  <a:t> the color-</a:t>
                </a:r>
                <a:r>
                  <a:rPr lang="it-IT" dirty="0" err="1"/>
                  <a:t>flavor</a:t>
                </a:r>
                <a:r>
                  <a:rPr lang="it-IT" dirty="0"/>
                  <a:t> </a:t>
                </a:r>
                <a:r>
                  <a:rPr lang="it-IT" dirty="0" err="1"/>
                  <a:t>symmetry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preserved</a:t>
                </a:r>
                <a:r>
                  <a:rPr lang="it-IT" dirty="0"/>
                  <a:t> in the </a:t>
                </a:r>
                <a:r>
                  <a:rPr lang="it-IT" dirty="0" err="1"/>
                  <a:t>process</a:t>
                </a:r>
                <a:r>
                  <a:rPr lang="it-IT" dirty="0"/>
                  <a:t> so </a:t>
                </a:r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choose</a:t>
                </a:r>
                <a:r>
                  <a:rPr lang="it-IT" dirty="0"/>
                  <a:t> the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tensor</a:t>
                </a:r>
                <a:r>
                  <a:rPr lang="it-IT" dirty="0"/>
                  <a:t> for the </a:t>
                </a:r>
                <a:r>
                  <a:rPr lang="it-IT" dirty="0" err="1"/>
                  <a:t>pentaquarks</a:t>
                </a:r>
                <a:r>
                  <a:rPr lang="it-IT" dirty="0"/>
                  <a:t> </a:t>
                </a:r>
                <a:r>
                  <a:rPr lang="it-IT" dirty="0" err="1"/>
                  <a:t>produced</a:t>
                </a:r>
                <a:r>
                  <a:rPr lang="it-IT" dirty="0"/>
                  <a:t> in </a:t>
                </a:r>
                <a:r>
                  <a:rPr lang="it-IT" dirty="0" err="1"/>
                  <a:t>association</a:t>
                </a:r>
                <a:r>
                  <a:rPr lang="it-IT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/>
                  <a:t>.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FDB3FA8-B827-9DD5-D0AD-3B7C6C83C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698" y="4198925"/>
                <a:ext cx="6641804" cy="1318181"/>
              </a:xfrm>
              <a:prstGeom prst="rect">
                <a:avLst/>
              </a:prstGeom>
              <a:blipFill>
                <a:blip r:embed="rId7"/>
                <a:stretch>
                  <a:fillRect l="-826" r="-92" b="-64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magine 12">
            <a:extLst>
              <a:ext uri="{FF2B5EF4-FFF2-40B4-BE49-F238E27FC236}">
                <a16:creationId xmlns:a16="http://schemas.microsoft.com/office/drawing/2014/main" id="{F46901FC-190D-7B59-EF93-8E19142F2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2481" y="3557635"/>
            <a:ext cx="2280167" cy="39770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876BFB2-1CFD-394B-E5B7-7255760583AE}"/>
              </a:ext>
            </a:extLst>
          </p:cNvPr>
          <p:cNvSpPr/>
          <p:nvPr/>
        </p:nvSpPr>
        <p:spPr>
          <a:xfrm>
            <a:off x="585280" y="1363682"/>
            <a:ext cx="7910597" cy="6798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FA0DCA8-0828-C083-5320-60BFE8F63ED0}"/>
              </a:ext>
            </a:extLst>
          </p:cNvPr>
          <p:cNvSpPr/>
          <p:nvPr/>
        </p:nvSpPr>
        <p:spPr>
          <a:xfrm>
            <a:off x="579786" y="2302210"/>
            <a:ext cx="7910597" cy="679874"/>
          </a:xfrm>
          <a:prstGeom prst="rect">
            <a:avLst/>
          </a:prstGeom>
          <a:noFill/>
          <a:ln w="28575"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7FEDF65-A731-B550-E71D-0D027A167F3F}"/>
                  </a:ext>
                </a:extLst>
              </p:cNvPr>
              <p:cNvSpPr txBox="1"/>
              <p:nvPr/>
            </p:nvSpPr>
            <p:spPr>
              <a:xfrm>
                <a:off x="8302365" y="2406931"/>
                <a:ext cx="901995" cy="468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it-IT" sz="2400" i="1" smtClean="0">
                              <a:solidFill>
                                <a:srgbClr val="04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0" i="1" smtClean="0">
                              <a:solidFill>
                                <a:srgbClr val="0433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it-IT" sz="2400" dirty="0">
                  <a:solidFill>
                    <a:srgbClr val="0433FF"/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7FEDF65-A731-B550-E71D-0D027A167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365" y="2406931"/>
                <a:ext cx="901995" cy="468270"/>
              </a:xfrm>
              <a:prstGeom prst="rect">
                <a:avLst/>
              </a:prstGeom>
              <a:blipFill>
                <a:blip r:embed="rId9"/>
                <a:stretch>
                  <a:fillRect t="-9091" r="-87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3542CA02-3EBC-E659-2140-3A33F23AF61B}"/>
                  </a:ext>
                </a:extLst>
              </p:cNvPr>
              <p:cNvSpPr txBox="1"/>
              <p:nvPr/>
            </p:nvSpPr>
            <p:spPr>
              <a:xfrm>
                <a:off x="8302365" y="1494984"/>
                <a:ext cx="901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it-IT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3542CA02-3EBC-E659-2140-3A33F23AF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365" y="1494984"/>
                <a:ext cx="90199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tangolo 11">
            <a:extLst>
              <a:ext uri="{FF2B5EF4-FFF2-40B4-BE49-F238E27FC236}">
                <a16:creationId xmlns:a16="http://schemas.microsoft.com/office/drawing/2014/main" id="{1CEA1FF6-8C21-79C5-5355-527D4E5B4EDF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EF54AF45-792D-7612-F420-4F8538DD8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F35AD845-5F37-9B7B-3C05-68F824D5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2A674264-601A-1532-2DEF-B7F463621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8</a:t>
            </a:fld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7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F2087-6056-8BD0-B9F8-6725433B5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68D27C3-FCCD-B07A-6187-60D80240C906}"/>
              </a:ext>
            </a:extLst>
          </p:cNvPr>
          <p:cNvSpPr txBox="1"/>
          <p:nvPr/>
        </p:nvSpPr>
        <p:spPr>
          <a:xfrm>
            <a:off x="386364" y="864149"/>
            <a:ext cx="4465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433FF"/>
                </a:solidFill>
              </a:rPr>
              <a:t>Fermi </a:t>
            </a:r>
            <a:r>
              <a:rPr lang="it-IT" sz="2400" b="1" dirty="0" err="1">
                <a:solidFill>
                  <a:srgbClr val="0433FF"/>
                </a:solidFill>
              </a:rPr>
              <a:t>statistics</a:t>
            </a:r>
            <a:r>
              <a:rPr lang="it-IT" sz="2400" b="1" dirty="0">
                <a:solidFill>
                  <a:srgbClr val="0433FF"/>
                </a:solidFill>
              </a:rPr>
              <a:t> for </a:t>
            </a:r>
            <a:r>
              <a:rPr lang="it-IT" sz="2400" b="1" dirty="0" err="1">
                <a:solidFill>
                  <a:srgbClr val="0433FF"/>
                </a:solidFill>
              </a:rPr>
              <a:t>ligth</a:t>
            </a:r>
            <a:r>
              <a:rPr lang="it-IT" sz="2400" b="1" dirty="0">
                <a:solidFill>
                  <a:srgbClr val="0433FF"/>
                </a:solidFill>
              </a:rPr>
              <a:t> quarks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7793420-8448-2CA2-6C86-09C27ED0A6B7}"/>
              </a:ext>
            </a:extLst>
          </p:cNvPr>
          <p:cNvSpPr txBox="1"/>
          <p:nvPr/>
        </p:nvSpPr>
        <p:spPr>
          <a:xfrm>
            <a:off x="386364" y="2541085"/>
            <a:ext cx="418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</a:rPr>
              <a:t>Exchange Interaction</a:t>
            </a:r>
          </a:p>
        </p:txBody>
      </p: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574D0DD5-F4DF-F8A7-90E8-4974C8D9E3BD}"/>
              </a:ext>
            </a:extLst>
          </p:cNvPr>
          <p:cNvGrpSpPr/>
          <p:nvPr/>
        </p:nvGrpSpPr>
        <p:grpSpPr>
          <a:xfrm>
            <a:off x="8019695" y="1064204"/>
            <a:ext cx="3798584" cy="3918859"/>
            <a:chOff x="4571999" y="673650"/>
            <a:chExt cx="4374649" cy="4509468"/>
          </a:xfrm>
        </p:grpSpPr>
        <p:sp>
          <p:nvSpPr>
            <p:cNvPr id="40" name="Ovale 39">
              <a:extLst>
                <a:ext uri="{FF2B5EF4-FFF2-40B4-BE49-F238E27FC236}">
                  <a16:creationId xmlns:a16="http://schemas.microsoft.com/office/drawing/2014/main" id="{96EA9020-99C2-97DF-F942-1789F6B1DDE1}"/>
                </a:ext>
              </a:extLst>
            </p:cNvPr>
            <p:cNvSpPr/>
            <p:nvPr/>
          </p:nvSpPr>
          <p:spPr bwMode="auto">
            <a:xfrm>
              <a:off x="5189253" y="2353282"/>
              <a:ext cx="1136045" cy="1152128"/>
            </a:xfrm>
            <a:prstGeom prst="ellipse">
              <a:avLst/>
            </a:prstGeom>
            <a:gradFill flip="none" rotWithShape="1">
              <a:gsLst>
                <a:gs pos="89000">
                  <a:srgbClr val="FF0000"/>
                </a:gs>
                <a:gs pos="7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A2935AF3-8B07-513F-5347-E294EC99BFEE}"/>
                </a:ext>
              </a:extLst>
            </p:cNvPr>
            <p:cNvSpPr/>
            <p:nvPr/>
          </p:nvSpPr>
          <p:spPr bwMode="auto">
            <a:xfrm>
              <a:off x="6065174" y="3499580"/>
              <a:ext cx="1136044" cy="1152128"/>
            </a:xfrm>
            <a:prstGeom prst="ellipse">
              <a:avLst/>
            </a:prstGeom>
            <a:gradFill flip="none" rotWithShape="1">
              <a:gsLst>
                <a:gs pos="89000">
                  <a:srgbClr val="9FFFDD"/>
                </a:gs>
                <a:gs pos="7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0A000ED4-7C2F-FA65-7A41-DFD00CD1A210}"/>
                </a:ext>
              </a:extLst>
            </p:cNvPr>
            <p:cNvSpPr/>
            <p:nvPr/>
          </p:nvSpPr>
          <p:spPr bwMode="auto">
            <a:xfrm rot="19325961">
              <a:off x="5179947" y="1958710"/>
              <a:ext cx="2077900" cy="3082116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D4E6FD71-C583-CBE0-1BD3-3C7708358834}"/>
                </a:ext>
              </a:extLst>
            </p:cNvPr>
            <p:cNvSpPr/>
            <p:nvPr/>
          </p:nvSpPr>
          <p:spPr bwMode="auto">
            <a:xfrm>
              <a:off x="6449114" y="1324449"/>
              <a:ext cx="563056" cy="523220"/>
            </a:xfrm>
            <a:prstGeom prst="ellipse">
              <a:avLst/>
            </a:prstGeom>
            <a:gradFill flip="none" rotWithShape="1">
              <a:gsLst>
                <a:gs pos="89000">
                  <a:srgbClr val="FF0000"/>
                </a:gs>
                <a:gs pos="7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6FA0A69B-64E8-94F4-78D0-1661AB0200E7}"/>
                </a:ext>
              </a:extLst>
            </p:cNvPr>
            <p:cNvSpPr/>
            <p:nvPr/>
          </p:nvSpPr>
          <p:spPr bwMode="auto">
            <a:xfrm>
              <a:off x="6979479" y="1974617"/>
              <a:ext cx="563056" cy="576064"/>
            </a:xfrm>
            <a:prstGeom prst="ellipse">
              <a:avLst/>
            </a:prstGeom>
            <a:gradFill flip="none" rotWithShape="1">
              <a:gsLst>
                <a:gs pos="89000">
                  <a:srgbClr val="00B050"/>
                </a:gs>
                <a:gs pos="7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6A852461-FD00-C98F-CCF8-FC590D8D60B1}"/>
                </a:ext>
              </a:extLst>
            </p:cNvPr>
            <p:cNvSpPr/>
            <p:nvPr/>
          </p:nvSpPr>
          <p:spPr bwMode="auto">
            <a:xfrm>
              <a:off x="7907221" y="2299962"/>
              <a:ext cx="563056" cy="576064"/>
            </a:xfrm>
            <a:prstGeom prst="ellipse">
              <a:avLst/>
            </a:prstGeom>
            <a:gradFill flip="none" rotWithShape="1">
              <a:gsLst>
                <a:gs pos="89000">
                  <a:srgbClr val="002060"/>
                </a:gs>
                <a:gs pos="7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6" name="Ovale 45">
              <a:extLst>
                <a:ext uri="{FF2B5EF4-FFF2-40B4-BE49-F238E27FC236}">
                  <a16:creationId xmlns:a16="http://schemas.microsoft.com/office/drawing/2014/main" id="{3687AA08-D4FA-7A0D-59A0-D857444C97B0}"/>
                </a:ext>
              </a:extLst>
            </p:cNvPr>
            <p:cNvSpPr/>
            <p:nvPr/>
          </p:nvSpPr>
          <p:spPr bwMode="auto">
            <a:xfrm rot="2198947">
              <a:off x="5902479" y="1489110"/>
              <a:ext cx="3023002" cy="1294035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sellaDiTesto 46">
                  <a:extLst>
                    <a:ext uri="{FF2B5EF4-FFF2-40B4-BE49-F238E27FC236}">
                      <a16:creationId xmlns:a16="http://schemas.microsoft.com/office/drawing/2014/main" id="{740D96A3-3D33-04A3-4D0B-402C8B223256}"/>
                    </a:ext>
                  </a:extLst>
                </p:cNvPr>
                <p:cNvSpPr txBox="1"/>
                <p:nvPr/>
              </p:nvSpPr>
              <p:spPr>
                <a:xfrm>
                  <a:off x="5121004" y="3623810"/>
                  <a:ext cx="9361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b>
                            <m:r>
                              <a:rPr lang="it-IT" sz="28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sub>
                        </m:sSub>
                      </m:oMath>
                    </m:oMathPara>
                  </a14:m>
                  <a:endParaRPr lang="it-IT" sz="28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C9B2D226-5910-2D1C-9010-B908851A5D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1004" y="3623810"/>
                  <a:ext cx="936105" cy="523220"/>
                </a:xfrm>
                <a:prstGeom prst="rect">
                  <a:avLst/>
                </a:prstGeom>
                <a:blipFill>
                  <a:blip r:embed="rId4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C63ACB4C-29B9-8BC2-A9A5-D36BEB09CD7A}"/>
                    </a:ext>
                  </a:extLst>
                </p:cNvPr>
                <p:cNvSpPr txBox="1"/>
                <p:nvPr/>
              </p:nvSpPr>
              <p:spPr>
                <a:xfrm>
                  <a:off x="7096881" y="1396258"/>
                  <a:ext cx="9361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b>
                            <m:r>
                              <a:rPr lang="it-IT" sz="28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sub>
                        </m:sSub>
                      </m:oMath>
                    </m:oMathPara>
                  </a14:m>
                  <a:endParaRPr lang="it-IT" sz="28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94E53A66-0EBE-EE7C-1454-E8359DB8D9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6881" y="1396258"/>
                  <a:ext cx="936105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9" name="Picture 2">
              <a:extLst>
                <a:ext uri="{FF2B5EF4-FFF2-40B4-BE49-F238E27FC236}">
                  <a16:creationId xmlns:a16="http://schemas.microsoft.com/office/drawing/2014/main" id="{00D79E35-7C4F-FB0D-4486-2A644E303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09765">
              <a:off x="6504732" y="1833027"/>
              <a:ext cx="1003335" cy="200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BB34D251-34E9-1A79-DC6C-B813E3CA05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09116">
              <a:off x="7163620" y="2347171"/>
              <a:ext cx="1148841" cy="229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26618F2F-9905-1604-E202-6D7A0AD33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96731">
              <a:off x="6396706" y="1875272"/>
              <a:ext cx="2124985" cy="424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sellaDiTesto 51">
                  <a:extLst>
                    <a:ext uri="{FF2B5EF4-FFF2-40B4-BE49-F238E27FC236}">
                      <a16:creationId xmlns:a16="http://schemas.microsoft.com/office/drawing/2014/main" id="{41C0E343-DC7A-1861-3D20-93793A5EEC62}"/>
                    </a:ext>
                  </a:extLst>
                </p:cNvPr>
                <p:cNvSpPr txBox="1"/>
                <p:nvPr/>
              </p:nvSpPr>
              <p:spPr>
                <a:xfrm>
                  <a:off x="5514182" y="2672569"/>
                  <a:ext cx="4861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it-IT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CasellaDiTesto 3">
                  <a:extLst>
                    <a:ext uri="{FF2B5EF4-FFF2-40B4-BE49-F238E27FC236}">
                      <a16:creationId xmlns:a16="http://schemas.microsoft.com/office/drawing/2014/main" id="{8A234F65-9CB7-B62C-6DA1-23D369A498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4182" y="2672569"/>
                  <a:ext cx="486186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sellaDiTesto 52">
                  <a:extLst>
                    <a:ext uri="{FF2B5EF4-FFF2-40B4-BE49-F238E27FC236}">
                      <a16:creationId xmlns:a16="http://schemas.microsoft.com/office/drawing/2014/main" id="{4C4C1462-C0AD-4018-CBDB-693F95DF44E9}"/>
                    </a:ext>
                  </a:extLst>
                </p:cNvPr>
                <p:cNvSpPr txBox="1"/>
                <p:nvPr/>
              </p:nvSpPr>
              <p:spPr>
                <a:xfrm>
                  <a:off x="6390103" y="3807472"/>
                  <a:ext cx="4861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</m:oMath>
                    </m:oMathPara>
                  </a14:m>
                  <a:endParaRPr lang="it-IT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E0B6FFED-8481-63EE-3F99-3FC3C431A8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0103" y="3807472"/>
                  <a:ext cx="486186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sellaDiTesto 53">
                  <a:extLst>
                    <a:ext uri="{FF2B5EF4-FFF2-40B4-BE49-F238E27FC236}">
                      <a16:creationId xmlns:a16="http://schemas.microsoft.com/office/drawing/2014/main" id="{D0F1D353-0DE4-2F6F-1768-41B8D494F7DB}"/>
                    </a:ext>
                  </a:extLst>
                </p:cNvPr>
                <p:cNvSpPr txBox="1"/>
                <p:nvPr/>
              </p:nvSpPr>
              <p:spPr>
                <a:xfrm>
                  <a:off x="6900873" y="2051127"/>
                  <a:ext cx="4861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it-IT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CasellaDiTesto 25">
                  <a:extLst>
                    <a:ext uri="{FF2B5EF4-FFF2-40B4-BE49-F238E27FC236}">
                      <a16:creationId xmlns:a16="http://schemas.microsoft.com/office/drawing/2014/main" id="{FE3292F3-3058-D043-F905-56BA5C82A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873" y="2051127"/>
                  <a:ext cx="486186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3030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sellaDiTesto 54">
                  <a:extLst>
                    <a:ext uri="{FF2B5EF4-FFF2-40B4-BE49-F238E27FC236}">
                      <a16:creationId xmlns:a16="http://schemas.microsoft.com/office/drawing/2014/main" id="{7A8BB9A3-5F10-DB6E-4DE2-6AD4A5E4F778}"/>
                    </a:ext>
                  </a:extLst>
                </p:cNvPr>
                <p:cNvSpPr txBox="1"/>
                <p:nvPr/>
              </p:nvSpPr>
              <p:spPr>
                <a:xfrm>
                  <a:off x="6348286" y="1325818"/>
                  <a:ext cx="4861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it-IT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D87F9E94-4173-D496-15EB-D1A82E3FC1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8286" y="1325818"/>
                  <a:ext cx="486186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3030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sellaDiTesto 55">
                  <a:extLst>
                    <a:ext uri="{FF2B5EF4-FFF2-40B4-BE49-F238E27FC236}">
                      <a16:creationId xmlns:a16="http://schemas.microsoft.com/office/drawing/2014/main" id="{C5FC1B95-E67F-699B-FEFB-D37E70DA9AF4}"/>
                    </a:ext>
                  </a:extLst>
                </p:cNvPr>
                <p:cNvSpPr txBox="1"/>
                <p:nvPr/>
              </p:nvSpPr>
              <p:spPr>
                <a:xfrm>
                  <a:off x="8051781" y="2246928"/>
                  <a:ext cx="4861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it-IT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EACF5053-7654-D262-CC65-12586018F8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1781" y="2246928"/>
                  <a:ext cx="486186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3030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e 56">
              <a:extLst>
                <a:ext uri="{FF2B5EF4-FFF2-40B4-BE49-F238E27FC236}">
                  <a16:creationId xmlns:a16="http://schemas.microsoft.com/office/drawing/2014/main" id="{0CCFF744-9D78-65BD-C955-65D6BB6330CA}"/>
                </a:ext>
              </a:extLst>
            </p:cNvPr>
            <p:cNvSpPr/>
            <p:nvPr/>
          </p:nvSpPr>
          <p:spPr bwMode="auto">
            <a:xfrm>
              <a:off x="4571999" y="673650"/>
              <a:ext cx="4374649" cy="4509468"/>
            </a:xfrm>
            <a:prstGeom prst="ellipse">
              <a:avLst/>
            </a:prstGeom>
            <a:solidFill>
              <a:srgbClr val="FFFF00">
                <a:alpha val="23000"/>
              </a:srgbClr>
            </a:solidFill>
            <a:ln w="9525" cap="flat" cmpd="sng" algn="ctr">
              <a:solidFill>
                <a:srgbClr val="FBEB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9E3D5CF8-AB86-B24A-2074-BC29D2EC471E}"/>
              </a:ext>
            </a:extLst>
          </p:cNvPr>
          <p:cNvSpPr txBox="1"/>
          <p:nvPr/>
        </p:nvSpPr>
        <p:spPr>
          <a:xfrm>
            <a:off x="2915225" y="1430594"/>
            <a:ext cx="186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0000"/>
                </a:solidFill>
              </a:rPr>
              <a:t>Color-</a:t>
            </a:r>
            <a:r>
              <a:rPr lang="it-IT" b="1" dirty="0" err="1">
                <a:solidFill>
                  <a:srgbClr val="000000"/>
                </a:solidFill>
              </a:rPr>
              <a:t>Flavour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0A6420EC-C8F2-F561-6DB3-126909F1285B}"/>
              </a:ext>
            </a:extLst>
          </p:cNvPr>
          <p:cNvSpPr txBox="1"/>
          <p:nvPr/>
        </p:nvSpPr>
        <p:spPr>
          <a:xfrm>
            <a:off x="4853585" y="1428516"/>
            <a:ext cx="1725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00"/>
                </a:solidFill>
              </a:rPr>
              <a:t>Spin-</a:t>
            </a:r>
            <a:r>
              <a:rPr lang="it-IT" b="1" dirty="0" err="1">
                <a:solidFill>
                  <a:srgbClr val="000000"/>
                </a:solidFill>
              </a:rPr>
              <a:t>Orbital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B841CF03-D330-7D49-9D85-FE654FD73FE5}"/>
              </a:ext>
            </a:extLst>
          </p:cNvPr>
          <p:cNvSpPr txBox="1"/>
          <p:nvPr/>
        </p:nvSpPr>
        <p:spPr>
          <a:xfrm>
            <a:off x="5284805" y="1777999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790022"/>
                </a:solidFill>
              </a:rPr>
              <a:t>A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040FD804-7482-6431-2591-9FD2D8D0D913}"/>
              </a:ext>
            </a:extLst>
          </p:cNvPr>
          <p:cNvSpPr txBox="1"/>
          <p:nvPr/>
        </p:nvSpPr>
        <p:spPr>
          <a:xfrm>
            <a:off x="5284805" y="2147331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790022"/>
                </a:solidFill>
              </a:rPr>
              <a:t>S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EFAA18C-087B-96EC-DC9E-71A10789A719}"/>
              </a:ext>
            </a:extLst>
          </p:cNvPr>
          <p:cNvSpPr txBox="1"/>
          <p:nvPr/>
        </p:nvSpPr>
        <p:spPr>
          <a:xfrm>
            <a:off x="3498056" y="1764225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790022"/>
                </a:solidFill>
              </a:rPr>
              <a:t>S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D762ADA6-FBF5-36FD-1B65-41E27BA38AF6}"/>
              </a:ext>
            </a:extLst>
          </p:cNvPr>
          <p:cNvSpPr txBox="1"/>
          <p:nvPr/>
        </p:nvSpPr>
        <p:spPr>
          <a:xfrm>
            <a:off x="3487587" y="2154557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790022"/>
                </a:solidFill>
              </a:rPr>
              <a:t>A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B683969C-1D50-7342-D3E2-CD22AA1BEED4}"/>
              </a:ext>
            </a:extLst>
          </p:cNvPr>
          <p:cNvSpPr txBox="1"/>
          <p:nvPr/>
        </p:nvSpPr>
        <p:spPr>
          <a:xfrm>
            <a:off x="4699287" y="1449138"/>
            <a:ext cx="4137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</a:rPr>
              <a:t>+</a:t>
            </a: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1B38922C-7E74-F2BB-BAA4-06365A566F78}"/>
              </a:ext>
            </a:extLst>
          </p:cNvPr>
          <p:cNvCxnSpPr>
            <a:cxnSpLocks/>
          </p:cNvCxnSpPr>
          <p:nvPr/>
        </p:nvCxnSpPr>
        <p:spPr bwMode="auto">
          <a:xfrm>
            <a:off x="3173400" y="2127171"/>
            <a:ext cx="321325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07EF3EBC-B26C-91DA-9695-6C9693AE5DB2}"/>
              </a:ext>
            </a:extLst>
          </p:cNvPr>
          <p:cNvSpPr txBox="1"/>
          <p:nvPr/>
        </p:nvSpPr>
        <p:spPr>
          <a:xfrm>
            <a:off x="386364" y="4031457"/>
            <a:ext cx="418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B050"/>
                </a:solidFill>
              </a:rPr>
              <a:t>J </a:t>
            </a:r>
            <a:r>
              <a:rPr lang="it-IT" sz="2400" b="1" dirty="0" err="1">
                <a:solidFill>
                  <a:srgbClr val="00B050"/>
                </a:solidFill>
              </a:rPr>
              <a:t>couplings</a:t>
            </a:r>
            <a:r>
              <a:rPr lang="it-IT" sz="2400" b="1" dirty="0">
                <a:solidFill>
                  <a:srgbClr val="00B05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191ADD6F-D8DA-CEB0-5FF7-601BCBA38458}"/>
                  </a:ext>
                </a:extLst>
              </p:cNvPr>
              <p:cNvSpPr txBox="1"/>
              <p:nvPr/>
            </p:nvSpPr>
            <p:spPr>
              <a:xfrm>
                <a:off x="2934598" y="4845959"/>
                <a:ext cx="316140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𝑞𝑞</m:t>
                    </m:r>
                  </m:oMath>
                </a14:m>
                <a:r>
                  <a:rPr lang="it-IT" sz="2000" dirty="0">
                    <a:solidFill>
                      <a:srgbClr val="000000"/>
                    </a:solidFill>
                  </a:rPr>
                  <a:t> interactions in one </a:t>
                </a:r>
                <a:r>
                  <a:rPr lang="it-IT" sz="2000" dirty="0" err="1">
                    <a:solidFill>
                      <a:srgbClr val="000000"/>
                    </a:solidFill>
                  </a:rPr>
                  <a:t>gluon</a:t>
                </a:r>
                <a:r>
                  <a:rPr lang="it-IT" sz="2000" dirty="0">
                    <a:solidFill>
                      <a:srgbClr val="000000"/>
                    </a:solidFill>
                  </a:rPr>
                  <a:t> </a:t>
                </a:r>
                <a:r>
                  <a:rPr lang="it-IT" sz="2000" dirty="0" err="1">
                    <a:solidFill>
                      <a:srgbClr val="000000"/>
                    </a:solidFill>
                  </a:rPr>
                  <a:t>exchange</a:t>
                </a:r>
                <a:r>
                  <a:rPr lang="it-IT" sz="2000" dirty="0">
                    <a:solidFill>
                      <a:srgbClr val="000000"/>
                    </a:solidFill>
                  </a:rPr>
                  <a:t> </a:t>
                </a:r>
                <a:r>
                  <a:rPr lang="it-IT" sz="2000" dirty="0" err="1">
                    <a:solidFill>
                      <a:srgbClr val="000000"/>
                    </a:solidFill>
                  </a:rPr>
                  <a:t>approximation</a:t>
                </a:r>
                <a:r>
                  <a:rPr lang="it-IT" sz="20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191ADD6F-D8DA-CEB0-5FF7-601BCBA38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598" y="4845959"/>
                <a:ext cx="3161402" cy="707886"/>
              </a:xfrm>
              <a:prstGeom prst="rect">
                <a:avLst/>
              </a:prstGeom>
              <a:blipFill>
                <a:blip r:embed="rId12"/>
                <a:stretch>
                  <a:fillRect t="-5172" r="-963" b="-146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EF04DE66-DC9F-1F94-D334-19766309B678}"/>
              </a:ext>
            </a:extLst>
          </p:cNvPr>
          <p:cNvSpPr txBox="1"/>
          <p:nvPr/>
        </p:nvSpPr>
        <p:spPr>
          <a:xfrm>
            <a:off x="2508534" y="4948789"/>
            <a:ext cx="259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0000"/>
                </a:solidFill>
              </a:rPr>
              <a:t>+ 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832E78A3-1507-5763-DF64-856CFC6E9BD7}"/>
              </a:ext>
            </a:extLst>
          </p:cNvPr>
          <p:cNvSpPr txBox="1"/>
          <p:nvPr/>
        </p:nvSpPr>
        <p:spPr>
          <a:xfrm>
            <a:off x="595445" y="4865362"/>
            <a:ext cx="19848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 err="1">
                <a:solidFill>
                  <a:srgbClr val="000000"/>
                </a:solidFill>
              </a:rPr>
              <a:t>Experimental</a:t>
            </a:r>
            <a:r>
              <a:rPr lang="it-IT" sz="2000" dirty="0">
                <a:solidFill>
                  <a:srgbClr val="000000"/>
                </a:solidFill>
              </a:rPr>
              <a:t> Data</a:t>
            </a:r>
          </a:p>
        </p:txBody>
      </p:sp>
      <p:pic>
        <p:nvPicPr>
          <p:cNvPr id="70" name="Immagine 69">
            <a:extLst>
              <a:ext uri="{FF2B5EF4-FFF2-40B4-BE49-F238E27FC236}">
                <a16:creationId xmlns:a16="http://schemas.microsoft.com/office/drawing/2014/main" id="{6E447553-18AE-FBC4-676A-60CE904395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0241" y="3083830"/>
            <a:ext cx="3325206" cy="809616"/>
          </a:xfrm>
          <a:prstGeom prst="rect">
            <a:avLst/>
          </a:prstGeom>
        </p:spPr>
      </p:pic>
      <p:sp>
        <p:nvSpPr>
          <p:cNvPr id="72" name="Titolo 1">
            <a:extLst>
              <a:ext uri="{FF2B5EF4-FFF2-40B4-BE49-F238E27FC236}">
                <a16:creationId xmlns:a16="http://schemas.microsoft.com/office/drawing/2014/main" id="{7E54BA46-5835-03CD-DC99-9619C3E96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33"/>
            <a:ext cx="10515600" cy="838328"/>
          </a:xfrm>
        </p:spPr>
        <p:txBody>
          <a:bodyPr>
            <a:normAutofit/>
          </a:bodyPr>
          <a:lstStyle/>
          <a:p>
            <a:pPr algn="ctr"/>
            <a:r>
              <a:rPr lang="it-IT" sz="4400" b="1" dirty="0" err="1"/>
              <a:t>Our</a:t>
            </a:r>
            <a:r>
              <a:rPr lang="it-IT" sz="4400" b="1" dirty="0"/>
              <a:t> ‘</a:t>
            </a:r>
            <a:r>
              <a:rPr lang="it-IT" sz="4400" b="1" dirty="0" err="1"/>
              <a:t>Hadro-Charmonia</a:t>
            </a:r>
            <a:r>
              <a:rPr lang="it-IT" sz="4400" b="1" dirty="0"/>
              <a:t>’ model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04960E3-942E-D9F8-0913-FFE1E7A2525E}"/>
              </a:ext>
            </a:extLst>
          </p:cNvPr>
          <p:cNvSpPr txBox="1"/>
          <p:nvPr/>
        </p:nvSpPr>
        <p:spPr>
          <a:xfrm>
            <a:off x="6140726" y="4948789"/>
            <a:ext cx="259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0000"/>
                </a:solidFill>
              </a:rPr>
              <a:t>+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067B3F-0AAD-B5D1-5CAF-9002C0A3E42D}"/>
              </a:ext>
            </a:extLst>
          </p:cNvPr>
          <p:cNvSpPr txBox="1"/>
          <p:nvPr/>
        </p:nvSpPr>
        <p:spPr>
          <a:xfrm>
            <a:off x="6570804" y="4999847"/>
            <a:ext cx="19848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0000"/>
                </a:solidFill>
              </a:rPr>
              <a:t>Spin </a:t>
            </a:r>
            <a:r>
              <a:rPr lang="it-IT" sz="2000" dirty="0" err="1">
                <a:solidFill>
                  <a:srgbClr val="000000"/>
                </a:solidFill>
              </a:rPr>
              <a:t>assignment</a:t>
            </a: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7C8561C-7D67-65A8-E8E8-CBEF73ADCA89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416AD2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994F07F-CD9F-D1E6-1744-429CE1A4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08/04/2024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A998AB41-1047-D93A-9B15-ADC882E8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788"/>
            <a:ext cx="41148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LHCb presentation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E19BC4BD-05B3-AA0E-64F6-7BCDD660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9</a:t>
            </a:fld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66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Rosso vio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1078</TotalTime>
  <Words>1125</Words>
  <Application>Microsoft Office PowerPoint</Application>
  <PresentationFormat>Widescreen</PresentationFormat>
  <Paragraphs>277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ADLaM Display</vt:lpstr>
      <vt:lpstr>Arial</vt:lpstr>
      <vt:lpstr>Calibri</vt:lpstr>
      <vt:lpstr>Calibri Light</vt:lpstr>
      <vt:lpstr>Cambria Math</vt:lpstr>
      <vt:lpstr>Courier New</vt:lpstr>
      <vt:lpstr>LMRoman10-Italic</vt:lpstr>
      <vt:lpstr>LMRoman10-Regular</vt:lpstr>
      <vt:lpstr>Tema di Office</vt:lpstr>
      <vt:lpstr>A Simple Model of Pentaquarks</vt:lpstr>
      <vt:lpstr>Outline</vt:lpstr>
      <vt:lpstr>Current situation</vt:lpstr>
      <vt:lpstr>A different point of view</vt:lpstr>
      <vt:lpstr>An ‘Hadro-Charmonia’ Model</vt:lpstr>
      <vt:lpstr>Exchange Interaction! Three Fermions Case</vt:lpstr>
      <vt:lpstr>An ‘Hadro-Charmonia’ Model</vt:lpstr>
      <vt:lpstr>Symmetric and Antisymmetric Combination</vt:lpstr>
      <vt:lpstr>Our ‘Hadro-Charmonia’ model</vt:lpstr>
      <vt:lpstr>Presentazione standard di PowerPoint</vt:lpstr>
      <vt:lpstr>Spin assignment and Mass prediction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</vt:lpstr>
      <vt:lpstr>Presentazione standard di PowerPoint</vt:lpstr>
      <vt:lpstr>Backup</vt:lpstr>
      <vt:lpstr>Presentazione standard di PowerPoint</vt:lpstr>
      <vt:lpstr>Presentazione standard di PowerPoint</vt:lpstr>
      <vt:lpstr>Baryon Octet Matrix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Pentaquark spectrum from  Fermi statistics</dc:title>
  <dc:creator>Davide Germani</dc:creator>
  <cp:lastModifiedBy>Davide Germani</cp:lastModifiedBy>
  <cp:revision>19</cp:revision>
  <dcterms:created xsi:type="dcterms:W3CDTF">2024-02-26T16:07:11Z</dcterms:created>
  <dcterms:modified xsi:type="dcterms:W3CDTF">2024-04-11T08:58:44Z</dcterms:modified>
</cp:coreProperties>
</file>